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9"/>
  </p:notesMasterIdLst>
  <p:sldIdLst>
    <p:sldId id="2103" r:id="rId6"/>
    <p:sldId id="1774" r:id="rId7"/>
    <p:sldId id="2075" r:id="rId8"/>
    <p:sldId id="1380" r:id="rId9"/>
    <p:sldId id="2101" r:id="rId10"/>
    <p:sldId id="2096" r:id="rId11"/>
    <p:sldId id="2077" r:id="rId12"/>
    <p:sldId id="1773" r:id="rId13"/>
    <p:sldId id="1281" r:id="rId14"/>
    <p:sldId id="2166" r:id="rId15"/>
    <p:sldId id="1676" r:id="rId16"/>
    <p:sldId id="1679" r:id="rId17"/>
    <p:sldId id="2060" r:id="rId18"/>
    <p:sldId id="2057" r:id="rId19"/>
    <p:sldId id="2061" r:id="rId20"/>
    <p:sldId id="1671" r:id="rId21"/>
    <p:sldId id="2169" r:id="rId22"/>
    <p:sldId id="2155" r:id="rId23"/>
    <p:sldId id="2170" r:id="rId24"/>
    <p:sldId id="2153" r:id="rId25"/>
    <p:sldId id="2171" r:id="rId26"/>
    <p:sldId id="2182" r:id="rId27"/>
    <p:sldId id="2173" r:id="rId28"/>
    <p:sldId id="2172" r:id="rId29"/>
    <p:sldId id="1784" r:id="rId30"/>
    <p:sldId id="2082" r:id="rId31"/>
    <p:sldId id="1577" r:id="rId32"/>
    <p:sldId id="2167" r:id="rId33"/>
    <p:sldId id="257" r:id="rId34"/>
    <p:sldId id="258" r:id="rId35"/>
    <p:sldId id="259" r:id="rId36"/>
    <p:sldId id="2109" r:id="rId37"/>
    <p:sldId id="2168" r:id="rId38"/>
    <p:sldId id="2106" r:id="rId39"/>
    <p:sldId id="2145" r:id="rId40"/>
    <p:sldId id="2108" r:id="rId41"/>
    <p:sldId id="2158" r:id="rId42"/>
    <p:sldId id="2105" r:id="rId43"/>
    <p:sldId id="2176" r:id="rId44"/>
    <p:sldId id="2110" r:id="rId45"/>
    <p:sldId id="270" r:id="rId46"/>
    <p:sldId id="2163" r:id="rId47"/>
    <p:sldId id="2107" r:id="rId48"/>
    <p:sldId id="2179" r:id="rId49"/>
    <p:sldId id="2180" r:id="rId50"/>
    <p:sldId id="2152" r:id="rId51"/>
    <p:sldId id="2154" r:id="rId52"/>
    <p:sldId id="1704" r:id="rId53"/>
    <p:sldId id="1396" r:id="rId54"/>
    <p:sldId id="2174" r:id="rId55"/>
    <p:sldId id="2146" r:id="rId56"/>
    <p:sldId id="2116" r:id="rId57"/>
    <p:sldId id="2118" r:id="rId58"/>
    <p:sldId id="2119" r:id="rId59"/>
    <p:sldId id="2120" r:id="rId60"/>
    <p:sldId id="2121" r:id="rId61"/>
    <p:sldId id="2122" r:id="rId62"/>
    <p:sldId id="2123" r:id="rId63"/>
    <p:sldId id="2124" r:id="rId64"/>
    <p:sldId id="2125" r:id="rId65"/>
    <p:sldId id="2126" r:id="rId66"/>
    <p:sldId id="2127" r:id="rId67"/>
    <p:sldId id="2128" r:id="rId68"/>
    <p:sldId id="2129" r:id="rId69"/>
    <p:sldId id="2130" r:id="rId70"/>
    <p:sldId id="2131" r:id="rId71"/>
    <p:sldId id="2132" r:id="rId72"/>
    <p:sldId id="2133" r:id="rId73"/>
    <p:sldId id="2134" r:id="rId74"/>
    <p:sldId id="2135" r:id="rId75"/>
    <p:sldId id="2137" r:id="rId76"/>
    <p:sldId id="2136" r:id="rId77"/>
    <p:sldId id="2138" r:id="rId78"/>
    <p:sldId id="2139" r:id="rId79"/>
    <p:sldId id="2141" r:id="rId80"/>
    <p:sldId id="2147" r:id="rId81"/>
    <p:sldId id="2140" r:id="rId82"/>
    <p:sldId id="2142" r:id="rId83"/>
    <p:sldId id="2143" r:id="rId84"/>
    <p:sldId id="2144" r:id="rId85"/>
    <p:sldId id="2149" r:id="rId86"/>
    <p:sldId id="2150" r:id="rId87"/>
    <p:sldId id="2175"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41A20A-3EFC-92E7-36C9-EB4D28EA018C}" name="Rosenblatt, Daniel" initials="RD" userId="S::rosenblatt.dan@epa.gov::225cc9fd-9112-487b-b989-944012c96a57" providerId="AD"/>
  <p188:author id="{0E9E5C0D-6D6E-FA03-6D76-9618615E5EB3}" name="Goodis, Michael" initials="GM" userId="S::Goodis.Michael@epa.gov::5b060e8f-ef0d-4cbf-943a-f3091ba36efd" providerId="AD"/>
  <p188:author id="{5C247F11-E80D-1E35-8187-20A8164B5301}" name="Hawkins, Caleb" initials="HC" userId="S::Hawkins.Caleb@epa.gov::e4aa911f-76a7-4e6f-ac4c-bdb44cb5233e" providerId="AD"/>
  <p188:author id="{A0951430-323C-3E90-4890-3EF7841215B4}" name="Matuszko, Jan" initials="MJ" userId="S::Matuszko.Jan@epa.gov::76c3de98-1ef6-4454-91a6-20cd31f9b94b" providerId="AD"/>
  <p188:author id="{B5224C3D-76A9-26D9-201D-E331C2933D41}" name="Vogel, Dana" initials="VD" userId="S::Vogel.Dana@epa.gov::aa77646b-7584-46e7-8551-cddc8d7482a0" providerId="AD"/>
  <p188:author id="{362B865B-58AE-5C8F-D17A-301D69CFB007}" name="Dinkins, Darlene" initials="DD" userId="S::Dinkins.Darlene@epa.gov::3df430dd-d503-473f-87a8-35506bb9fa4c" providerId="AD"/>
  <p188:author id="{90F63D64-F0D8-0391-86FF-AD7D1984BA71}" name="Schaible, Stephen" initials="SS" userId="S::Schaible.Stephen@epa.gov::563ab297-1300-4e1b-b98e-0e95cd28ab64" providerId="AD"/>
  <p188:author id="{E51A466C-ECD5-7775-344F-AA578AF3765C}" name="Le, Madison" initials="LM" userId="S::Le.Madison@epa.gov::9f83c2d7-a61c-4fa0-adc7-0a0b32fc4731" providerId="AD"/>
  <p188:author id="{04E7957A-2A17-76CA-8286-5741F290B6EC}" name="Overstreet, Anne" initials="OA" userId="S::overstreet.anne@epa.gov::ce076b17-0ca2-4624-8c98-54ada3e5be77" providerId="AD"/>
  <p188:author id="{FAF44A7B-65A3-14C1-A020-2772F4FA1D02}" name="Messina, Edward" initials="ME" userId="S::Messina.Edward@epa.gov::d69f1118-404e-4e8a-8607-acb2f4f89eb3" providerId="AD"/>
  <p188:author id="{25A29481-EE97-5160-0FDB-49052A4533AA}" name="Anderson, Neil" initials="AN" userId="S::anderson.neil@epa.gov::41477713-ab8e-40e1-90f5-71ec88c03f1e" providerId="AD"/>
  <p188:author id="{E8440783-68E4-64A4-9961-EBC95C7E450E}" name="Smith, Charles" initials="SC" userId="S::Smith.Charles@epa.gov::96ca41e7-0b38-4066-a18d-6725a2d65b43" providerId="AD"/>
  <p188:author id="{850B578B-1FF3-C447-0ACE-BAC68F8F571B}" name="Gueriguian, Leo" initials="GL" userId="S::gueriguian.leo@epa.gov::82cc85c1-d7e7-4c02-abe8-1b7b91af0683" providerId="AD"/>
  <p188:author id="{58BF74C8-31AB-0C1A-9CC3-5B6388E51E6C}" name="Hazlehurst, Alexander" initials="HA" userId="S::Hazlehurst.Alexander@epa.gov::c23a38d9-57d5-4486-883c-aca38dea1290" providerId="AD"/>
  <p188:author id="{CE873CD8-E14C-18EC-08D5-9336ED0C7FA5}" name="Dinkins, Darlene" initials="DD" userId="S::dinkins.darlene@epa.gov::3df430dd-d503-473f-87a8-35506bb9fa4c" providerId="AD"/>
  <p188:author id="{BBAAA6E2-3170-BDCF-D78C-88CABF9C3D74}" name="Pease, Anita (she/her/hers)" initials="PA(" userId="S::Pease.Anita@epa.gov::452e59df-0f0c-4252-85f6-afdb2d335d94" providerId="AD"/>
  <p188:author id="{71703CFD-A033-7538-0EFA-6D997E0B9025}" name="Kaitlin Picone" initials="KKP" userId="Kaitlin Picon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schaible_stephen_epa_gov/Documents/Documents/Steve/PRIA%20Coordinator/PRIA%205/Resources%20Analysis/PRIA%205%20Resources%20Calculations.3.3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3200" b="1">
                <a:solidFill>
                  <a:sysClr val="windowText" lastClr="000000"/>
                </a:solidFill>
                <a:latin typeface="Calibri" panose="020F0502020204030204" pitchFamily="34" charset="0"/>
                <a:cs typeface="Calibri" panose="020F0502020204030204" pitchFamily="34" charset="0"/>
              </a:rPr>
              <a:t>Pesticides</a:t>
            </a:r>
            <a:r>
              <a:rPr lang="en-US" sz="3200" b="1" baseline="0">
                <a:solidFill>
                  <a:sysClr val="windowText" lastClr="000000"/>
                </a:solidFill>
                <a:latin typeface="Calibri" panose="020F0502020204030204" pitchFamily="34" charset="0"/>
                <a:cs typeface="Calibri" panose="020F0502020204030204" pitchFamily="34" charset="0"/>
              </a:rPr>
              <a:t> Enacted Appropriations by Fiscal Year, FY 2012-2024 (Dollars in Thousands)</a:t>
            </a:r>
            <a:endParaRPr lang="en-US" sz="3200" b="1">
              <a:solidFill>
                <a:sysClr val="windowText" lastClr="00000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'Approps Chart 2'!$C$36</c:f>
              <c:strCache>
                <c:ptCount val="1"/>
                <c:pt idx="0">
                  <c:v>Fiscal Year Enacted Appropriation</c:v>
                </c:pt>
              </c:strCache>
            </c:strRef>
          </c:tx>
          <c:spPr>
            <a:solidFill>
              <a:srgbClr val="0070C0"/>
            </a:solidFill>
            <a:ln>
              <a:noFill/>
            </a:ln>
            <a:effectLst/>
          </c:spPr>
          <c:invertIfNegative val="0"/>
          <c:cat>
            <c:strRef>
              <c:f>'Approps Chart 2'!$E$34:$P$35</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'Approps Chart 2'!$E$36:$P$36</c:f>
              <c:numCache>
                <c:formatCode>"$"#,##0_);[Red]\("$"#,##0\)</c:formatCode>
                <c:ptCount val="12"/>
                <c:pt idx="0">
                  <c:v>121787</c:v>
                </c:pt>
                <c:pt idx="1">
                  <c:v>122054</c:v>
                </c:pt>
                <c:pt idx="2">
                  <c:v>120028</c:v>
                </c:pt>
                <c:pt idx="3">
                  <c:v>120244</c:v>
                </c:pt>
                <c:pt idx="4">
                  <c:v>119908</c:v>
                </c:pt>
                <c:pt idx="5">
                  <c:v>126353</c:v>
                </c:pt>
                <c:pt idx="6">
                  <c:v>126395</c:v>
                </c:pt>
                <c:pt idx="7">
                  <c:v>123464</c:v>
                </c:pt>
                <c:pt idx="8">
                  <c:v>126279</c:v>
                </c:pt>
                <c:pt idx="9" formatCode="&quot;$&quot;#,##0">
                  <c:v>128169</c:v>
                </c:pt>
                <c:pt idx="10" formatCode="&quot;$&quot;#,##0">
                  <c:v>138646</c:v>
                </c:pt>
                <c:pt idx="11" formatCode="#,##0">
                  <c:v>132464</c:v>
                </c:pt>
              </c:numCache>
            </c:numRef>
          </c:val>
          <c:extLst>
            <c:ext xmlns:c16="http://schemas.microsoft.com/office/drawing/2014/chart" uri="{C3380CC4-5D6E-409C-BE32-E72D297353CC}">
              <c16:uniqueId val="{00000000-118A-4639-BE3D-016C5560DB3C}"/>
            </c:ext>
          </c:extLst>
        </c:ser>
        <c:dLbls>
          <c:showLegendKey val="0"/>
          <c:showVal val="0"/>
          <c:showCatName val="0"/>
          <c:showSerName val="0"/>
          <c:showPercent val="0"/>
          <c:showBubbleSize val="0"/>
        </c:dLbls>
        <c:gapWidth val="219"/>
        <c:overlap val="-27"/>
        <c:axId val="1029063088"/>
        <c:axId val="1029078064"/>
      </c:barChart>
      <c:lineChart>
        <c:grouping val="standard"/>
        <c:varyColors val="0"/>
        <c:ser>
          <c:idx val="1"/>
          <c:order val="1"/>
          <c:tx>
            <c:strRef>
              <c:f>'Approps Chart 2'!$C$37</c:f>
              <c:strCache>
                <c:ptCount val="1"/>
                <c:pt idx="0">
                  <c:v>PRIA Minimum Appropriations Level Trigger</c:v>
                </c:pt>
              </c:strCache>
            </c:strRef>
          </c:tx>
          <c:spPr>
            <a:ln w="28575" cap="rnd">
              <a:solidFill>
                <a:srgbClr val="FF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A64A-4757-9609-499FBDDEFE2F}"/>
                </c:ext>
              </c:extLst>
            </c:dLbl>
            <c:dLbl>
              <c:idx val="1"/>
              <c:delete val="1"/>
              <c:extLst>
                <c:ext xmlns:c15="http://schemas.microsoft.com/office/drawing/2012/chart" uri="{CE6537A1-D6FC-4f65-9D91-7224C49458BB}"/>
                <c:ext xmlns:c16="http://schemas.microsoft.com/office/drawing/2014/chart" uri="{C3380CC4-5D6E-409C-BE32-E72D297353CC}">
                  <c16:uniqueId val="{00000009-A64A-4757-9609-499FBDDEFE2F}"/>
                </c:ext>
              </c:extLst>
            </c:dLbl>
            <c:dLbl>
              <c:idx val="2"/>
              <c:delete val="1"/>
              <c:extLst>
                <c:ext xmlns:c15="http://schemas.microsoft.com/office/drawing/2012/chart" uri="{CE6537A1-D6FC-4f65-9D91-7224C49458BB}"/>
                <c:ext xmlns:c16="http://schemas.microsoft.com/office/drawing/2014/chart" uri="{C3380CC4-5D6E-409C-BE32-E72D297353CC}">
                  <c16:uniqueId val="{00000008-A64A-4757-9609-499FBDDEFE2F}"/>
                </c:ext>
              </c:extLst>
            </c:dLbl>
            <c:dLbl>
              <c:idx val="3"/>
              <c:delete val="1"/>
              <c:extLst>
                <c:ext xmlns:c15="http://schemas.microsoft.com/office/drawing/2012/chart" uri="{CE6537A1-D6FC-4f65-9D91-7224C49458BB}"/>
                <c:ext xmlns:c16="http://schemas.microsoft.com/office/drawing/2014/chart" uri="{C3380CC4-5D6E-409C-BE32-E72D297353CC}">
                  <c16:uniqueId val="{00000007-A64A-4757-9609-499FBDDEFE2F}"/>
                </c:ext>
              </c:extLst>
            </c:dLbl>
            <c:dLbl>
              <c:idx val="4"/>
              <c:delete val="1"/>
              <c:extLst>
                <c:ext xmlns:c15="http://schemas.microsoft.com/office/drawing/2012/chart" uri="{CE6537A1-D6FC-4f65-9D91-7224C49458BB}"/>
                <c:ext xmlns:c16="http://schemas.microsoft.com/office/drawing/2014/chart" uri="{C3380CC4-5D6E-409C-BE32-E72D297353CC}">
                  <c16:uniqueId val="{00000006-A64A-4757-9609-499FBDDEFE2F}"/>
                </c:ext>
              </c:extLst>
            </c:dLbl>
            <c:dLbl>
              <c:idx val="5"/>
              <c:delete val="1"/>
              <c:extLst>
                <c:ext xmlns:c15="http://schemas.microsoft.com/office/drawing/2012/chart" uri="{CE6537A1-D6FC-4f65-9D91-7224C49458BB}"/>
                <c:ext xmlns:c16="http://schemas.microsoft.com/office/drawing/2014/chart" uri="{C3380CC4-5D6E-409C-BE32-E72D297353CC}">
                  <c16:uniqueId val="{00000005-A64A-4757-9609-499FBDDEFE2F}"/>
                </c:ext>
              </c:extLst>
            </c:dLbl>
            <c:dLbl>
              <c:idx val="6"/>
              <c:delete val="1"/>
              <c:extLst>
                <c:ext xmlns:c15="http://schemas.microsoft.com/office/drawing/2012/chart" uri="{CE6537A1-D6FC-4f65-9D91-7224C49458BB}"/>
                <c:ext xmlns:c16="http://schemas.microsoft.com/office/drawing/2014/chart" uri="{C3380CC4-5D6E-409C-BE32-E72D297353CC}">
                  <c16:uniqueId val="{00000004-A64A-4757-9609-499FBDDEFE2F}"/>
                </c:ext>
              </c:extLst>
            </c:dLbl>
            <c:dLbl>
              <c:idx val="7"/>
              <c:delete val="1"/>
              <c:extLst>
                <c:ext xmlns:c15="http://schemas.microsoft.com/office/drawing/2012/chart" uri="{CE6537A1-D6FC-4f65-9D91-7224C49458BB}"/>
                <c:ext xmlns:c16="http://schemas.microsoft.com/office/drawing/2014/chart" uri="{C3380CC4-5D6E-409C-BE32-E72D297353CC}">
                  <c16:uniqueId val="{00000003-A64A-4757-9609-499FBDDEFE2F}"/>
                </c:ext>
              </c:extLst>
            </c:dLbl>
            <c:dLbl>
              <c:idx val="8"/>
              <c:delete val="1"/>
              <c:extLst>
                <c:ext xmlns:c15="http://schemas.microsoft.com/office/drawing/2012/chart" uri="{CE6537A1-D6FC-4f65-9D91-7224C49458BB}"/>
                <c:ext xmlns:c16="http://schemas.microsoft.com/office/drawing/2014/chart" uri="{C3380CC4-5D6E-409C-BE32-E72D297353CC}">
                  <c16:uniqueId val="{00000002-A64A-4757-9609-499FBDDEFE2F}"/>
                </c:ext>
              </c:extLst>
            </c:dLbl>
            <c:dLbl>
              <c:idx val="9"/>
              <c:delete val="1"/>
              <c:extLst>
                <c:ext xmlns:c15="http://schemas.microsoft.com/office/drawing/2012/chart" uri="{CE6537A1-D6FC-4f65-9D91-7224C49458BB}"/>
                <c:ext xmlns:c16="http://schemas.microsoft.com/office/drawing/2014/chart" uri="{C3380CC4-5D6E-409C-BE32-E72D297353CC}">
                  <c16:uniqueId val="{00000001-A64A-4757-9609-499FBDDEFE2F}"/>
                </c:ext>
              </c:extLst>
            </c:dLbl>
            <c:dLbl>
              <c:idx val="10"/>
              <c:layout>
                <c:manualLayout>
                  <c:x val="-4.0227140333010183E-2"/>
                  <c:y val="-2.0585322707564548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0373432103593425E-2"/>
                      <c:h val="4.1138227584093558E-2"/>
                    </c:manualLayout>
                  </c15:layout>
                </c:ext>
                <c:ext xmlns:c16="http://schemas.microsoft.com/office/drawing/2014/chart" uri="{C3380CC4-5D6E-409C-BE32-E72D297353CC}">
                  <c16:uniqueId val="{00000000-A64A-4757-9609-499FBDDEFE2F}"/>
                </c:ext>
              </c:extLst>
            </c:dLbl>
            <c:dLbl>
              <c:idx val="11"/>
              <c:delete val="1"/>
              <c:extLst>
                <c:ext xmlns:c15="http://schemas.microsoft.com/office/drawing/2012/chart" uri="{CE6537A1-D6FC-4f65-9D91-7224C49458BB}"/>
                <c:ext xmlns:c16="http://schemas.microsoft.com/office/drawing/2014/chart" uri="{C3380CC4-5D6E-409C-BE32-E72D297353CC}">
                  <c16:uniqueId val="{0000000B-A64A-4757-9609-499FBDDEFE2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'Approps Chart 2'!$E$34:$P$35</c:f>
              <c:strCache>
                <c:ptCount val="12"/>
                <c:pt idx="0">
                  <c:v>FY 2013</c:v>
                </c:pt>
                <c:pt idx="1">
                  <c:v>FY 2014</c:v>
                </c:pt>
                <c:pt idx="2">
                  <c:v>FY 2015</c:v>
                </c:pt>
                <c:pt idx="3">
                  <c:v>FY 2016</c:v>
                </c:pt>
                <c:pt idx="4">
                  <c:v>FY 2017</c:v>
                </c:pt>
                <c:pt idx="5">
                  <c:v>FY 2018</c:v>
                </c:pt>
                <c:pt idx="6">
                  <c:v>FY 2019</c:v>
                </c:pt>
                <c:pt idx="7">
                  <c:v>FY 2020</c:v>
                </c:pt>
                <c:pt idx="8">
                  <c:v>FY 2021</c:v>
                </c:pt>
                <c:pt idx="9">
                  <c:v>FY 2022</c:v>
                </c:pt>
                <c:pt idx="10">
                  <c:v>FY 2023</c:v>
                </c:pt>
                <c:pt idx="11">
                  <c:v>FY 2024</c:v>
                </c:pt>
              </c:strCache>
            </c:strRef>
          </c:cat>
          <c:val>
            <c:numRef>
              <c:f>'Approps Chart 2'!$E$37:$P$37</c:f>
              <c:numCache>
                <c:formatCode>"$"#,##0_);[Red]\("$"#,##0\)</c:formatCode>
                <c:ptCount val="12"/>
                <c:pt idx="0">
                  <c:v>128277</c:v>
                </c:pt>
                <c:pt idx="1">
                  <c:v>128277</c:v>
                </c:pt>
                <c:pt idx="2">
                  <c:v>128277</c:v>
                </c:pt>
                <c:pt idx="3">
                  <c:v>128277</c:v>
                </c:pt>
                <c:pt idx="4">
                  <c:v>128277</c:v>
                </c:pt>
                <c:pt idx="5">
                  <c:v>128277</c:v>
                </c:pt>
                <c:pt idx="6">
                  <c:v>128277</c:v>
                </c:pt>
                <c:pt idx="7">
                  <c:v>128277</c:v>
                </c:pt>
                <c:pt idx="8">
                  <c:v>128277</c:v>
                </c:pt>
                <c:pt idx="9" formatCode="&quot;$&quot;#,##0">
                  <c:v>128277</c:v>
                </c:pt>
                <c:pt idx="10" formatCode="&quot;$&quot;#,##0">
                  <c:v>166000</c:v>
                </c:pt>
                <c:pt idx="11" formatCode="#,##0">
                  <c:v>166000</c:v>
                </c:pt>
              </c:numCache>
            </c:numRef>
          </c:val>
          <c:smooth val="0"/>
          <c:extLst>
            <c:ext xmlns:c16="http://schemas.microsoft.com/office/drawing/2014/chart" uri="{C3380CC4-5D6E-409C-BE32-E72D297353CC}">
              <c16:uniqueId val="{00000001-118A-4639-BE3D-016C5560DB3C}"/>
            </c:ext>
          </c:extLst>
        </c:ser>
        <c:dLbls>
          <c:showLegendKey val="0"/>
          <c:showVal val="0"/>
          <c:showCatName val="0"/>
          <c:showSerName val="0"/>
          <c:showPercent val="0"/>
          <c:showBubbleSize val="0"/>
        </c:dLbls>
        <c:marker val="1"/>
        <c:smooth val="0"/>
        <c:axId val="1029063088"/>
        <c:axId val="1029078064"/>
      </c:lineChart>
      <c:catAx>
        <c:axId val="102906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29078064"/>
        <c:crosses val="autoZero"/>
        <c:auto val="1"/>
        <c:lblAlgn val="ctr"/>
        <c:lblOffset val="100"/>
        <c:noMultiLvlLbl val="0"/>
      </c:catAx>
      <c:valAx>
        <c:axId val="1029078064"/>
        <c:scaling>
          <c:orientation val="minMax"/>
          <c:max val="180000"/>
          <c:min val="10000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2906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lumMod val="85000"/>
                    <a:lumOff val="15000"/>
                  </a:prstClr>
                </a:solidFill>
                <a:latin typeface="Arial" panose="020B0604020202020204" pitchFamily="34" charset="0"/>
                <a:ea typeface="+mn-ea"/>
                <a:cs typeface="Arial" panose="020B0604020202020204" pitchFamily="34" charset="0"/>
              </a:defRPr>
            </a:pPr>
            <a:r>
              <a:rPr lang="en-US" sz="2400" b="1" i="0" u="none" strike="noStrike" kern="1200" baseline="0">
                <a:solidFill>
                  <a:schemeClr val="tx1">
                    <a:lumMod val="85000"/>
                    <a:lumOff val="15000"/>
                  </a:schemeClr>
                </a:solidFill>
                <a:latin typeface="Arial" panose="020B0604020202020204" pitchFamily="34" charset="0"/>
                <a:cs typeface="Arial" panose="020B0604020202020204" pitchFamily="34" charset="0"/>
              </a:rPr>
              <a:t>EOY Total FTE Usage Assuming FTE Cuts and</a:t>
            </a:r>
          </a:p>
          <a:p>
            <a:pPr marL="0" marR="0" lvl="0" indent="0" algn="ctr" defTabSz="914400" rtl="0" eaLnBrk="1" fontAlgn="auto" latinLnBrk="0" hangingPunct="1">
              <a:lnSpc>
                <a:spcPct val="100000"/>
              </a:lnSpc>
              <a:spcBef>
                <a:spcPts val="0"/>
              </a:spcBef>
              <a:spcAft>
                <a:spcPts val="0"/>
              </a:spcAft>
              <a:buClrTx/>
              <a:buSzTx/>
              <a:buFontTx/>
              <a:buNone/>
              <a:tabLst/>
              <a:defRPr sz="2400">
                <a:solidFill>
                  <a:prstClr val="black">
                    <a:lumMod val="85000"/>
                    <a:lumOff val="15000"/>
                  </a:prstClr>
                </a:solidFill>
              </a:defRPr>
            </a:pPr>
            <a:r>
              <a:rPr lang="en-US" sz="2400" baseline="0">
                <a:solidFill>
                  <a:schemeClr val="tx1">
                    <a:lumMod val="85000"/>
                    <a:lumOff val="15000"/>
                  </a:schemeClr>
                </a:solidFill>
                <a:latin typeface="Arial" panose="020B0604020202020204" pitchFamily="34" charset="0"/>
                <a:cs typeface="Arial" panose="020B0604020202020204" pitchFamily="34" charset="0"/>
              </a:rPr>
              <a:t>Holding Current Contract Spending Constant</a:t>
            </a:r>
          </a:p>
          <a:p>
            <a:pPr marL="0" marR="0" lvl="0" indent="0" algn="ctr" defTabSz="914400" rtl="0" eaLnBrk="1" fontAlgn="auto" latinLnBrk="0" hangingPunct="1">
              <a:lnSpc>
                <a:spcPct val="100000"/>
              </a:lnSpc>
              <a:spcBef>
                <a:spcPts val="0"/>
              </a:spcBef>
              <a:spcAft>
                <a:spcPts val="0"/>
              </a:spcAft>
              <a:buClrTx/>
              <a:buSzTx/>
              <a:buFontTx/>
              <a:buNone/>
              <a:tabLst/>
              <a:defRPr sz="2400">
                <a:solidFill>
                  <a:prstClr val="black">
                    <a:lumMod val="85000"/>
                    <a:lumOff val="15000"/>
                  </a:prstClr>
                </a:solidFill>
              </a:defRPr>
            </a:pPr>
            <a:endParaRPr lang="en-US" sz="2400" baseline="0">
              <a:solidFill>
                <a:schemeClr val="tx1">
                  <a:lumMod val="85000"/>
                  <a:lumOff val="15000"/>
                </a:schemeClr>
              </a:solidFill>
              <a:latin typeface="+mn-lt"/>
            </a:endParaRPr>
          </a:p>
        </c:rich>
      </c:tx>
      <c:layout>
        <c:manualLayout>
          <c:xMode val="edge"/>
          <c:yMode val="edge"/>
          <c:x val="0.22893275630286275"/>
          <c:y val="7.07648501507224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lumMod val="85000"/>
                  <a:lumOff val="15000"/>
                </a:prst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6300475293016234E-2"/>
          <c:y val="0.18445976695133601"/>
          <c:w val="0.93124876968503933"/>
          <c:h val="0.59744349165258459"/>
        </c:manualLayout>
      </c:layout>
      <c:lineChart>
        <c:grouping val="standard"/>
        <c:varyColors val="0"/>
        <c:ser>
          <c:idx val="10"/>
          <c:order val="0"/>
          <c:spPr>
            <a:ln w="31750" cap="rnd">
              <a:solidFill>
                <a:schemeClr val="accent5">
                  <a:lumMod val="60000"/>
                </a:schemeClr>
              </a:solidFill>
              <a:round/>
            </a:ln>
            <a:effectLst/>
          </c:spPr>
          <c:marker>
            <c:symbol val="none"/>
          </c:marker>
          <c:dLbls>
            <c:dLbl>
              <c:idx val="0"/>
              <c:layout>
                <c:manualLayout>
                  <c:x val="-2.4018478394898624E-2"/>
                  <c:y val="-4.8386916470335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4B-4080-B7E6-08492E39FFBC}"/>
                </c:ext>
              </c:extLst>
            </c:dLbl>
            <c:dLbl>
              <c:idx val="2"/>
              <c:layout>
                <c:manualLayout>
                  <c:x val="-1.8761411941958281E-2"/>
                  <c:y val="-4.3531202435312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B-4080-B7E6-08492E39FFBC}"/>
                </c:ext>
              </c:extLst>
            </c:dLbl>
            <c:dLbl>
              <c:idx val="3"/>
              <c:layout>
                <c:manualLayout>
                  <c:x val="-2.5153571479950312E-2"/>
                  <c:y val="-5.6656232847874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83-4515-8188-B9D70C7DDED6}"/>
                </c:ext>
              </c:extLst>
            </c:dLbl>
            <c:dLbl>
              <c:idx val="9"/>
              <c:layout>
                <c:manualLayout>
                  <c:x val="-2.862524253697725E-2"/>
                  <c:y val="-5.8868364846002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83-4515-8188-B9D70C7DDED6}"/>
                </c:ext>
              </c:extLst>
            </c:dLbl>
            <c:dLbl>
              <c:idx val="14"/>
              <c:layout>
                <c:manualLayout>
                  <c:x val="-2.8625242536977343E-2"/>
                  <c:y val="-4.7236581318073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83-4515-8188-B9D70C7DDED6}"/>
                </c:ext>
              </c:extLst>
            </c:dLbl>
            <c:dLbl>
              <c:idx val="16"/>
              <c:layout>
                <c:manualLayout>
                  <c:x val="-3.6322728954182738E-2"/>
                  <c:y val="-5.0331728225573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B-4080-B7E6-08492E39FFBC}"/>
                </c:ext>
              </c:extLst>
            </c:dLbl>
            <c:dLbl>
              <c:idx val="19"/>
              <c:layout>
                <c:manualLayout>
                  <c:x val="-1.7622459777949167E-2"/>
                  <c:y val="-4.733637747336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A8-4661-803A-0D44F8C0C047}"/>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'OPP FTE USAGE'!$B$2:$X$2</c:f>
              <c:numCache>
                <c:formatCode>General</c:formatCode>
                <c:ptCount val="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numCache>
            </c:numRef>
          </c:cat>
          <c:val>
            <c:numRef>
              <c:f>'OPP FTE USAGE'!$B$13:$X$13</c:f>
              <c:numCache>
                <c:formatCode>0.0</c:formatCode>
                <c:ptCount val="23"/>
                <c:pt idx="0">
                  <c:v>760.6</c:v>
                </c:pt>
                <c:pt idx="1">
                  <c:v>808.5</c:v>
                </c:pt>
                <c:pt idx="2">
                  <c:v>780.3</c:v>
                </c:pt>
                <c:pt idx="3">
                  <c:v>708.3</c:v>
                </c:pt>
                <c:pt idx="4">
                  <c:v>696.3</c:v>
                </c:pt>
                <c:pt idx="5">
                  <c:v>706.26</c:v>
                </c:pt>
                <c:pt idx="6">
                  <c:v>696.7</c:v>
                </c:pt>
                <c:pt idx="7">
                  <c:v>671.3</c:v>
                </c:pt>
                <c:pt idx="8">
                  <c:v>636.5</c:v>
                </c:pt>
                <c:pt idx="9">
                  <c:v>579</c:v>
                </c:pt>
                <c:pt idx="10">
                  <c:v>588.5</c:v>
                </c:pt>
                <c:pt idx="11">
                  <c:v>561.1</c:v>
                </c:pt>
                <c:pt idx="12">
                  <c:v>536.5</c:v>
                </c:pt>
                <c:pt idx="13">
                  <c:v>533.5</c:v>
                </c:pt>
                <c:pt idx="14">
                  <c:v>494.9</c:v>
                </c:pt>
                <c:pt idx="15">
                  <c:v>504.1</c:v>
                </c:pt>
                <c:pt idx="16">
                  <c:v>530</c:v>
                </c:pt>
                <c:pt idx="17">
                  <c:v>603.4</c:v>
                </c:pt>
                <c:pt idx="18">
                  <c:v>575</c:v>
                </c:pt>
                <c:pt idx="19">
                  <c:v>552.70000000000005</c:v>
                </c:pt>
                <c:pt idx="20">
                  <c:v>533</c:v>
                </c:pt>
              </c:numCache>
            </c:numRef>
          </c:val>
          <c:smooth val="0"/>
          <c:extLst>
            <c:ext xmlns:c16="http://schemas.microsoft.com/office/drawing/2014/chart" uri="{C3380CC4-5D6E-409C-BE32-E72D297353CC}">
              <c16:uniqueId val="{00000001-C413-4B9B-BFA9-42ADFCFF4DEE}"/>
            </c:ext>
          </c:extLst>
        </c:ser>
        <c:ser>
          <c:idx val="0"/>
          <c:order val="1"/>
          <c:spPr>
            <a:ln w="31750" cap="rnd">
              <a:solidFill>
                <a:schemeClr val="accent1"/>
              </a:solidFill>
              <a:prstDash val="dash"/>
              <a:round/>
            </a:ln>
            <a:effectLst/>
          </c:spPr>
          <c:marker>
            <c:symbol val="none"/>
          </c:marker>
          <c:dLbls>
            <c:dLbl>
              <c:idx val="19"/>
              <c:layout>
                <c:manualLayout>
                  <c:x val="-2.2270496313656424E-2"/>
                  <c:y val="-5.5618877411770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9E-4FFE-9BA0-2FE8E7F46202}"/>
                </c:ext>
              </c:extLst>
            </c:dLbl>
            <c:dLbl>
              <c:idx val="20"/>
              <c:layout>
                <c:manualLayout>
                  <c:x val="-1.0597242740541031E-3"/>
                  <c:y val="-6.717838849707157E-2"/>
                </c:manualLayout>
              </c:layout>
              <c:tx>
                <c:rich>
                  <a:bodyPr/>
                  <a:lstStyle/>
                  <a:p>
                    <a:r>
                      <a:rPr lang="en-US"/>
                      <a:t>565</a:t>
                    </a:r>
                  </a:p>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9E-4FFE-9BA0-2FE8E7F4620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'OPP FTE USAGE'!$B$2:$X$2</c:f>
              <c:numCache>
                <c:formatCode>General</c:formatCode>
                <c:ptCount val="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numCache>
            </c:numRef>
          </c:cat>
          <c:val>
            <c:numRef>
              <c:f>'OPP FTE USAGE'!$B$14:$X$14</c:f>
              <c:numCache>
                <c:formatCode>General</c:formatCode>
                <c:ptCount val="23"/>
                <c:pt idx="21">
                  <c:v>471</c:v>
                </c:pt>
                <c:pt idx="22">
                  <c:v>463</c:v>
                </c:pt>
              </c:numCache>
            </c:numRef>
          </c:val>
          <c:smooth val="0"/>
          <c:extLst>
            <c:ext xmlns:c16="http://schemas.microsoft.com/office/drawing/2014/chart" uri="{C3380CC4-5D6E-409C-BE32-E72D297353CC}">
              <c16:uniqueId val="{00000001-EB9E-4FFE-9BA0-2FE8E7F46202}"/>
            </c:ext>
          </c:extLst>
        </c:ser>
        <c:dLbls>
          <c:dLblPos val="t"/>
          <c:showLegendKey val="0"/>
          <c:showVal val="1"/>
          <c:showCatName val="0"/>
          <c:showSerName val="0"/>
          <c:showPercent val="0"/>
          <c:showBubbleSize val="0"/>
        </c:dLbls>
        <c:smooth val="0"/>
        <c:axId val="292047376"/>
        <c:axId val="292047768"/>
      </c:lineChart>
      <c:catAx>
        <c:axId val="29204737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crossAx val="292047768"/>
        <c:crosses val="autoZero"/>
        <c:auto val="1"/>
        <c:lblAlgn val="ctr"/>
        <c:lblOffset val="100"/>
        <c:noMultiLvlLbl val="0"/>
      </c:catAx>
      <c:valAx>
        <c:axId val="292047768"/>
        <c:scaling>
          <c:orientation val="minMax"/>
          <c:min val="420"/>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crossAx val="2920473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lumMod val="85000"/>
                    <a:lumOff val="15000"/>
                  </a:prstClr>
                </a:solidFill>
                <a:latin typeface="Arial" panose="020B0604020202020204" pitchFamily="34" charset="0"/>
                <a:ea typeface="+mn-ea"/>
                <a:cs typeface="Arial" panose="020B0604020202020204" pitchFamily="34" charset="0"/>
              </a:defRPr>
            </a:pPr>
            <a:r>
              <a:rPr lang="en-US" sz="2400">
                <a:solidFill>
                  <a:schemeClr val="tx1">
                    <a:lumMod val="85000"/>
                    <a:lumOff val="15000"/>
                  </a:schemeClr>
                </a:solidFill>
                <a:latin typeface="Arial" panose="020B0604020202020204" pitchFamily="34" charset="0"/>
                <a:cs typeface="Arial" panose="020B0604020202020204" pitchFamily="34" charset="0"/>
              </a:rPr>
              <a:t>EOY Total FTE Usage Assuming FTE</a:t>
            </a:r>
            <a:r>
              <a:rPr lang="en-US" sz="2400" baseline="0">
                <a:solidFill>
                  <a:schemeClr val="tx1">
                    <a:lumMod val="85000"/>
                    <a:lumOff val="15000"/>
                  </a:schemeClr>
                </a:solidFill>
                <a:latin typeface="Arial" panose="020B0604020202020204" pitchFamily="34" charset="0"/>
                <a:cs typeface="Arial" panose="020B0604020202020204" pitchFamily="34" charset="0"/>
              </a:rPr>
              <a:t> Cuts and</a:t>
            </a:r>
            <a:endParaRPr lang="en-US" sz="2400">
              <a:solidFill>
                <a:schemeClr val="tx1">
                  <a:lumMod val="85000"/>
                  <a:lumOff val="15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2400">
                <a:solidFill>
                  <a:prstClr val="black">
                    <a:lumMod val="85000"/>
                    <a:lumOff val="15000"/>
                  </a:prstClr>
                </a:solidFill>
              </a:defRPr>
            </a:pPr>
            <a:r>
              <a:rPr lang="en-US" sz="2400" baseline="0">
                <a:solidFill>
                  <a:schemeClr val="tx1">
                    <a:lumMod val="85000"/>
                    <a:lumOff val="15000"/>
                  </a:schemeClr>
                </a:solidFill>
                <a:latin typeface="Arial" panose="020B0604020202020204" pitchFamily="34" charset="0"/>
                <a:cs typeface="Arial" panose="020B0604020202020204" pitchFamily="34" charset="0"/>
              </a:rPr>
              <a:t>$34M Contract Reduction (40%) from FY24-FY26 </a:t>
            </a:r>
          </a:p>
        </c:rich>
      </c:tx>
      <c:layout>
        <c:manualLayout>
          <c:xMode val="edge"/>
          <c:yMode val="edge"/>
          <c:x val="0.23779578722078304"/>
          <c:y val="4.684678922288348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prstClr val="black">
                  <a:lumMod val="85000"/>
                  <a:lumOff val="15000"/>
                </a:prst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6300475293016234E-2"/>
          <c:y val="0.18445976695133601"/>
          <c:w val="0.93124876968503933"/>
          <c:h val="0.59744349165258459"/>
        </c:manualLayout>
      </c:layout>
      <c:lineChart>
        <c:grouping val="standard"/>
        <c:varyColors val="0"/>
        <c:ser>
          <c:idx val="10"/>
          <c:order val="0"/>
          <c:spPr>
            <a:ln w="31750" cap="rnd">
              <a:solidFill>
                <a:schemeClr val="accent5">
                  <a:lumMod val="60000"/>
                </a:schemeClr>
              </a:solidFill>
              <a:round/>
            </a:ln>
            <a:effectLst/>
          </c:spPr>
          <c:marker>
            <c:symbol val="none"/>
          </c:marker>
          <c:dLbls>
            <c:dLbl>
              <c:idx val="0"/>
              <c:layout>
                <c:manualLayout>
                  <c:x val="-2.4018478394898624E-2"/>
                  <c:y val="-4.8386916470335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4B-4080-B7E6-08492E39FFBC}"/>
                </c:ext>
              </c:extLst>
            </c:dLbl>
            <c:dLbl>
              <c:idx val="2"/>
              <c:layout>
                <c:manualLayout>
                  <c:x val="-1.8761411941958281E-2"/>
                  <c:y val="-4.35312024353120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4B-4080-B7E6-08492E39FFBC}"/>
                </c:ext>
              </c:extLst>
            </c:dLbl>
            <c:dLbl>
              <c:idx val="3"/>
              <c:layout>
                <c:manualLayout>
                  <c:x val="-2.5153571479950312E-2"/>
                  <c:y val="-5.6656232847874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83-4515-8188-B9D70C7DDED6}"/>
                </c:ext>
              </c:extLst>
            </c:dLbl>
            <c:dLbl>
              <c:idx val="9"/>
              <c:layout>
                <c:manualLayout>
                  <c:x val="-2.862524253697725E-2"/>
                  <c:y val="-5.8868364846002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83-4515-8188-B9D70C7DDED6}"/>
                </c:ext>
              </c:extLst>
            </c:dLbl>
            <c:dLbl>
              <c:idx val="14"/>
              <c:layout>
                <c:manualLayout>
                  <c:x val="-2.8625242536977343E-2"/>
                  <c:y val="-4.7236581318073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83-4515-8188-B9D70C7DDED6}"/>
                </c:ext>
              </c:extLst>
            </c:dLbl>
            <c:dLbl>
              <c:idx val="16"/>
              <c:layout>
                <c:manualLayout>
                  <c:x val="-3.6322728954182738E-2"/>
                  <c:y val="-5.0331728225573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4B-4080-B7E6-08492E39FFBC}"/>
                </c:ext>
              </c:extLst>
            </c:dLbl>
            <c:dLbl>
              <c:idx val="19"/>
              <c:layout>
                <c:manualLayout>
                  <c:x val="-1.7622459777949167E-2"/>
                  <c:y val="-4.73363774733637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A8-4661-803A-0D44F8C0C047}"/>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'OPP FTE USAGE'!$B$2:$X$2</c:f>
              <c:numCache>
                <c:formatCode>General</c:formatCode>
                <c:ptCount val="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numCache>
            </c:numRef>
          </c:cat>
          <c:val>
            <c:numRef>
              <c:f>'OPP FTE USAGE'!$B$13:$X$13</c:f>
              <c:numCache>
                <c:formatCode>0.0</c:formatCode>
                <c:ptCount val="23"/>
                <c:pt idx="0">
                  <c:v>760.6</c:v>
                </c:pt>
                <c:pt idx="1">
                  <c:v>808.5</c:v>
                </c:pt>
                <c:pt idx="2">
                  <c:v>780.3</c:v>
                </c:pt>
                <c:pt idx="3">
                  <c:v>708.3</c:v>
                </c:pt>
                <c:pt idx="4">
                  <c:v>696.3</c:v>
                </c:pt>
                <c:pt idx="5">
                  <c:v>706.26</c:v>
                </c:pt>
                <c:pt idx="6">
                  <c:v>696.7</c:v>
                </c:pt>
                <c:pt idx="7">
                  <c:v>671.3</c:v>
                </c:pt>
                <c:pt idx="8">
                  <c:v>636.5</c:v>
                </c:pt>
                <c:pt idx="9">
                  <c:v>579</c:v>
                </c:pt>
                <c:pt idx="10">
                  <c:v>588.5</c:v>
                </c:pt>
                <c:pt idx="11">
                  <c:v>561.1</c:v>
                </c:pt>
                <c:pt idx="12">
                  <c:v>536.5</c:v>
                </c:pt>
                <c:pt idx="13">
                  <c:v>533.5</c:v>
                </c:pt>
                <c:pt idx="14">
                  <c:v>494.9</c:v>
                </c:pt>
                <c:pt idx="15">
                  <c:v>504.1</c:v>
                </c:pt>
                <c:pt idx="16">
                  <c:v>530</c:v>
                </c:pt>
                <c:pt idx="17">
                  <c:v>603.4</c:v>
                </c:pt>
                <c:pt idx="18">
                  <c:v>575</c:v>
                </c:pt>
                <c:pt idx="19">
                  <c:v>552.70000000000005</c:v>
                </c:pt>
              </c:numCache>
            </c:numRef>
          </c:val>
          <c:smooth val="0"/>
          <c:extLst>
            <c:ext xmlns:c16="http://schemas.microsoft.com/office/drawing/2014/chart" uri="{C3380CC4-5D6E-409C-BE32-E72D297353CC}">
              <c16:uniqueId val="{00000001-C413-4B9B-BFA9-42ADFCFF4DEE}"/>
            </c:ext>
          </c:extLst>
        </c:ser>
        <c:ser>
          <c:idx val="0"/>
          <c:order val="1"/>
          <c:spPr>
            <a:ln w="31750" cap="rnd">
              <a:solidFill>
                <a:schemeClr val="accent1"/>
              </a:solidFill>
              <a:prstDash val="dash"/>
              <a:round/>
            </a:ln>
            <a:effectLst/>
          </c:spPr>
          <c:marker>
            <c:symbol val="none"/>
          </c:marker>
          <c:dLbls>
            <c:dLbl>
              <c:idx val="19"/>
              <c:layout>
                <c:manualLayout>
                  <c:x val="-2.2270496313656424E-2"/>
                  <c:y val="-5.56188774117704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9E-4FFE-9BA0-2FE8E7F46202}"/>
                </c:ext>
              </c:extLst>
            </c:dLbl>
            <c:dLbl>
              <c:idx val="20"/>
              <c:layout>
                <c:manualLayout>
                  <c:x val="-1.0597242740541031E-3"/>
                  <c:y val="-6.717838849707157E-2"/>
                </c:manualLayout>
              </c:layout>
              <c:tx>
                <c:rich>
                  <a:bodyPr/>
                  <a:lstStyle/>
                  <a:p>
                    <a:r>
                      <a:rPr lang="en-US"/>
                      <a:t>565</a:t>
                    </a:r>
                  </a:p>
                  <a:p>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B9E-4FFE-9BA0-2FE8E7F4620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'OPP FTE USAGE'!$B$2:$X$2</c:f>
              <c:numCache>
                <c:formatCode>General</c:formatCode>
                <c:ptCount val="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0">
                  <c:v>2024</c:v>
                </c:pt>
                <c:pt idx="21">
                  <c:v>2025</c:v>
                </c:pt>
                <c:pt idx="22">
                  <c:v>2026</c:v>
                </c:pt>
              </c:numCache>
            </c:numRef>
          </c:cat>
          <c:val>
            <c:numRef>
              <c:f>'OPP FTE USAGE'!$B$14:$X$14</c:f>
              <c:numCache>
                <c:formatCode>General</c:formatCode>
                <c:ptCount val="23"/>
                <c:pt idx="20" formatCode="0.0">
                  <c:v>565</c:v>
                </c:pt>
                <c:pt idx="21">
                  <c:v>540</c:v>
                </c:pt>
                <c:pt idx="22">
                  <c:v>535</c:v>
                </c:pt>
              </c:numCache>
            </c:numRef>
          </c:val>
          <c:smooth val="0"/>
          <c:extLst>
            <c:ext xmlns:c16="http://schemas.microsoft.com/office/drawing/2014/chart" uri="{C3380CC4-5D6E-409C-BE32-E72D297353CC}">
              <c16:uniqueId val="{00000001-EB9E-4FFE-9BA0-2FE8E7F46202}"/>
            </c:ext>
          </c:extLst>
        </c:ser>
        <c:dLbls>
          <c:dLblPos val="t"/>
          <c:showLegendKey val="0"/>
          <c:showVal val="1"/>
          <c:showCatName val="0"/>
          <c:showSerName val="0"/>
          <c:showPercent val="0"/>
          <c:showBubbleSize val="0"/>
        </c:dLbls>
        <c:smooth val="0"/>
        <c:axId val="292047376"/>
        <c:axId val="292047768"/>
      </c:lineChart>
      <c:catAx>
        <c:axId val="29204737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crossAx val="292047768"/>
        <c:crosses val="autoZero"/>
        <c:auto val="1"/>
        <c:lblAlgn val="ctr"/>
        <c:lblOffset val="100"/>
        <c:noMultiLvlLbl val="0"/>
      </c:catAx>
      <c:valAx>
        <c:axId val="292047768"/>
        <c:scaling>
          <c:orientation val="minMax"/>
          <c:min val="420"/>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1" i="0" u="none" strike="noStrike" kern="1200" baseline="0">
                <a:solidFill>
                  <a:schemeClr val="tx1">
                    <a:lumMod val="65000"/>
                    <a:lumOff val="35000"/>
                  </a:schemeClr>
                </a:solidFill>
                <a:latin typeface="+mn-lt"/>
                <a:ea typeface="+mn-ea"/>
                <a:cs typeface="+mn-cs"/>
              </a:defRPr>
            </a:pPr>
            <a:endParaRPr lang="en-US"/>
          </a:p>
        </c:txPr>
        <c:crossAx val="2920473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3600" b="1" i="0" u="none" strike="noStrike" kern="1200" spc="0" baseline="0">
                <a:solidFill>
                  <a:schemeClr val="tx1">
                    <a:lumMod val="65000"/>
                    <a:lumOff val="35000"/>
                  </a:schemeClr>
                </a:solidFill>
                <a:latin typeface="+mn-lt"/>
                <a:ea typeface="+mn-ea"/>
                <a:cs typeface="+mn-cs"/>
              </a:defRPr>
            </a:pPr>
            <a:r>
              <a:rPr lang="en-US" sz="3600" b="1">
                <a:solidFill>
                  <a:schemeClr val="tx2"/>
                </a:solidFill>
              </a:rPr>
              <a:t>Yearly OPP Updates Published</a:t>
            </a:r>
          </a:p>
        </c:rich>
      </c:tx>
      <c:layout>
        <c:manualLayout>
          <c:xMode val="edge"/>
          <c:yMode val="edge"/>
          <c:x val="0.19697844060883116"/>
          <c:y val="0"/>
        </c:manualLayout>
      </c:layout>
      <c:overlay val="0"/>
      <c:spPr>
        <a:noFill/>
        <a:ln>
          <a:noFill/>
        </a:ln>
        <a:effectLst/>
      </c:spPr>
      <c:txPr>
        <a:bodyPr rot="0" spcFirstLastPara="1" vertOverflow="ellipsis" vert="horz" wrap="square" anchor="ctr" anchorCtr="1"/>
        <a:lstStyle/>
        <a:p>
          <a:pPr algn="ctr">
            <a:defRPr sz="3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122662401574805E-2"/>
          <c:y val="0.17460696514474869"/>
          <c:w val="0.94583058562992128"/>
          <c:h val="0.76748654235442038"/>
        </c:manualLayout>
      </c:layout>
      <c:barChart>
        <c:barDir val="col"/>
        <c:grouping val="clustered"/>
        <c:varyColors val="0"/>
        <c:ser>
          <c:idx val="0"/>
          <c:order val="0"/>
          <c:tx>
            <c:strRef>
              <c:f>Sheet1!$B$1</c:f>
              <c:strCache>
                <c:ptCount val="1"/>
                <c:pt idx="0">
                  <c:v>Yearly OPP Updates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4AC6-4AFB-9B4D-4784D1EEF9B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4AC6-4AFB-9B4D-4784D1EEF9B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4AC6-4AFB-9B4D-4784D1EEF9B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6-4AC6-4AFB-9B4D-4784D1EEF9B0}"/>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7-4AC6-4AFB-9B4D-4784D1EEF9B0}"/>
              </c:ext>
            </c:extLst>
          </c:dPt>
          <c:dPt>
            <c:idx val="6"/>
            <c:invertIfNegative val="0"/>
            <c:bubble3D val="0"/>
            <c:spPr>
              <a:solidFill>
                <a:schemeClr val="tx1"/>
              </a:solidFill>
              <a:ln>
                <a:noFill/>
              </a:ln>
              <a:effectLst/>
            </c:spPr>
            <c:extLst>
              <c:ext xmlns:c16="http://schemas.microsoft.com/office/drawing/2014/chart" uri="{C3380CC4-5D6E-409C-BE32-E72D297353CC}">
                <c16:uniqueId val="{00000008-4AC6-4AFB-9B4D-4784D1EEF9B0}"/>
              </c:ext>
            </c:extLst>
          </c:dPt>
          <c:dPt>
            <c:idx val="7"/>
            <c:invertIfNegative val="0"/>
            <c:bubble3D val="0"/>
            <c:spPr>
              <a:solidFill>
                <a:srgbClr val="7030A0"/>
              </a:solidFill>
              <a:ln>
                <a:noFill/>
              </a:ln>
              <a:effectLst/>
            </c:spPr>
            <c:extLst>
              <c:ext xmlns:c16="http://schemas.microsoft.com/office/drawing/2014/chart" uri="{C3380CC4-5D6E-409C-BE32-E72D297353CC}">
                <c16:uniqueId val="{00000009-4AC6-4AFB-9B4D-4784D1EEF9B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FY2017</c:v>
                </c:pt>
                <c:pt idx="1">
                  <c:v>FY2018</c:v>
                </c:pt>
                <c:pt idx="2">
                  <c:v>FY2019</c:v>
                </c:pt>
                <c:pt idx="3">
                  <c:v>FY2020</c:v>
                </c:pt>
                <c:pt idx="4">
                  <c:v>FY2021</c:v>
                </c:pt>
                <c:pt idx="5">
                  <c:v>FY2022</c:v>
                </c:pt>
                <c:pt idx="6">
                  <c:v>FY2023</c:v>
                </c:pt>
                <c:pt idx="7">
                  <c:v>FY2024 YTD</c:v>
                </c:pt>
              </c:strCache>
            </c:strRef>
          </c:cat>
          <c:val>
            <c:numRef>
              <c:f>Sheet1!$B$2:$B$9</c:f>
              <c:numCache>
                <c:formatCode>General</c:formatCode>
                <c:ptCount val="8"/>
                <c:pt idx="0">
                  <c:v>59</c:v>
                </c:pt>
                <c:pt idx="1">
                  <c:v>52</c:v>
                </c:pt>
                <c:pt idx="2">
                  <c:v>46</c:v>
                </c:pt>
                <c:pt idx="3">
                  <c:v>75</c:v>
                </c:pt>
                <c:pt idx="4">
                  <c:v>99</c:v>
                </c:pt>
                <c:pt idx="5">
                  <c:v>66</c:v>
                </c:pt>
                <c:pt idx="6">
                  <c:v>96</c:v>
                </c:pt>
                <c:pt idx="7">
                  <c:v>53</c:v>
                </c:pt>
              </c:numCache>
            </c:numRef>
          </c:val>
          <c:extLst>
            <c:ext xmlns:c16="http://schemas.microsoft.com/office/drawing/2014/chart" uri="{C3380CC4-5D6E-409C-BE32-E72D297353CC}">
              <c16:uniqueId val="{00000000-4AC6-4AFB-9B4D-4784D1EEF9B0}"/>
            </c:ext>
          </c:extLst>
        </c:ser>
        <c:dLbls>
          <c:dLblPos val="outEnd"/>
          <c:showLegendKey val="0"/>
          <c:showVal val="1"/>
          <c:showCatName val="0"/>
          <c:showSerName val="0"/>
          <c:showPercent val="0"/>
          <c:showBubbleSize val="0"/>
        </c:dLbls>
        <c:gapWidth val="219"/>
        <c:overlap val="-27"/>
        <c:axId val="1713495040"/>
        <c:axId val="1385711856"/>
      </c:barChart>
      <c:catAx>
        <c:axId val="171349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5711856"/>
        <c:crosses val="autoZero"/>
        <c:auto val="1"/>
        <c:lblAlgn val="ctr"/>
        <c:lblOffset val="100"/>
        <c:noMultiLvlLbl val="0"/>
      </c:catAx>
      <c:valAx>
        <c:axId val="138571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3495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F8A4A-10F8-4F76-AF43-E932413B52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C38DCFF-9B91-4EBC-8219-28292F394A65}">
      <dgm:prSet phldrT="[Text]" custT="1"/>
      <dgm:spPr>
        <a:xfrm>
          <a:off x="4572445" y="375561"/>
          <a:ext cx="4344872" cy="1616407"/>
        </a:xfrm>
        <a:prstGeom prst="rect">
          <a:avLst/>
        </a:prstGeom>
        <a:noFill/>
        <a:ln w="19050" cap="flat" cmpd="sng" algn="ctr">
          <a:solidFill>
            <a:sysClr val="windowText" lastClr="000000"/>
          </a:solidFill>
          <a:prstDash val="solid"/>
        </a:ln>
        <a:effectLst/>
      </dgm:spPr>
      <dgm:t>
        <a:bodyPr anchor="t"/>
        <a:lstStyle/>
        <a:p>
          <a:pPr>
            <a:lnSpc>
              <a:spcPct val="100000"/>
            </a:lnSpc>
            <a:spcAft>
              <a:spcPts val="0"/>
            </a:spcAft>
            <a:buNone/>
          </a:pPr>
          <a:r>
            <a:rPr lang="en-US" sz="2000" b="1" kern="1200">
              <a:solidFill>
                <a:srgbClr val="002060"/>
              </a:solidFill>
              <a:latin typeface="Arial" panose="020B0604020202020204" pitchFamily="34" charset="0"/>
              <a:ea typeface="+mn-ea"/>
              <a:cs typeface="Arial" panose="020B0604020202020204" pitchFamily="34" charset="0"/>
            </a:rPr>
            <a:t>Office of Pesticide Programs</a:t>
          </a:r>
        </a:p>
        <a:p>
          <a:pPr rtl="0">
            <a:lnSpc>
              <a:spcPct val="100000"/>
            </a:lnSpc>
            <a:spcAft>
              <a:spcPts val="0"/>
            </a:spcAft>
            <a:buNone/>
          </a:pPr>
          <a:r>
            <a:rPr lang="en-US" sz="1300" b="1" kern="1200">
              <a:solidFill>
                <a:srgbClr val="002060"/>
              </a:solidFill>
              <a:latin typeface="Arial" panose="020B0604020202020204" pitchFamily="34" charset="0"/>
              <a:ea typeface="+mn-ea"/>
              <a:cs typeface="Arial" panose="020B0604020202020204" pitchFamily="34" charset="0"/>
            </a:rPr>
            <a:t>Edward Messina, Director</a:t>
          </a:r>
        </a:p>
        <a:p>
          <a:pPr>
            <a:lnSpc>
              <a:spcPct val="100000"/>
            </a:lnSpc>
            <a:spcAft>
              <a:spcPts val="0"/>
            </a:spcAft>
            <a:buNone/>
          </a:pPr>
          <a:r>
            <a:rPr lang="en-US" sz="1300" b="1" kern="1200">
              <a:solidFill>
                <a:srgbClr val="FF0000"/>
              </a:solidFill>
              <a:latin typeface="Arial" panose="020B0604020202020204" pitchFamily="34" charset="0"/>
              <a:ea typeface="+mn-ea"/>
              <a:cs typeface="Arial" panose="020B0604020202020204" pitchFamily="34" charset="0"/>
            </a:rPr>
            <a:t>Leo Gueriguian</a:t>
          </a:r>
          <a:r>
            <a:rPr lang="en-US" sz="1300" b="1" kern="1200">
              <a:solidFill>
                <a:srgbClr val="002060"/>
              </a:solidFill>
              <a:latin typeface="Arial" panose="020B0604020202020204" pitchFamily="34" charset="0"/>
              <a:ea typeface="+mn-ea"/>
              <a:cs typeface="Arial" panose="020B0604020202020204" pitchFamily="34" charset="0"/>
            </a:rPr>
            <a:t>, Deputy Director, Management</a:t>
          </a:r>
        </a:p>
        <a:p>
          <a:pPr>
            <a:lnSpc>
              <a:spcPct val="100000"/>
            </a:lnSpc>
            <a:spcAft>
              <a:spcPts val="0"/>
            </a:spcAft>
            <a:buNone/>
          </a:pPr>
          <a:r>
            <a:rPr lang="en-US" sz="1300" b="1" kern="1200">
              <a:solidFill>
                <a:srgbClr val="FF0000"/>
              </a:solidFill>
              <a:latin typeface="Arial" panose="020B0604020202020204" pitchFamily="34" charset="0"/>
              <a:ea typeface="+mn-ea"/>
              <a:cs typeface="Arial" panose="020B0604020202020204" pitchFamily="34" charset="0"/>
            </a:rPr>
            <a:t>(Vacant), Deputy Director, Programs</a:t>
          </a:r>
        </a:p>
        <a:p>
          <a:pPr>
            <a:lnSpc>
              <a:spcPct val="100000"/>
            </a:lnSpc>
            <a:spcAft>
              <a:spcPts val="0"/>
            </a:spcAft>
            <a:buNone/>
          </a:pPr>
          <a:r>
            <a:rPr lang="en-US" sz="1300" b="1" kern="1200">
              <a:solidFill>
                <a:srgbClr val="002060"/>
              </a:solidFill>
              <a:latin typeface="Arial" panose="020B0604020202020204" pitchFamily="34" charset="0"/>
              <a:ea typeface="+mn-ea"/>
              <a:cs typeface="Arial" panose="020B0604020202020204" pitchFamily="34" charset="0"/>
            </a:rPr>
            <a:t>Monique Perron, Senior Science Advisor</a:t>
          </a:r>
        </a:p>
        <a:p>
          <a:pPr>
            <a:lnSpc>
              <a:spcPct val="100000"/>
            </a:lnSpc>
            <a:spcAft>
              <a:spcPts val="0"/>
            </a:spcAft>
            <a:buNone/>
          </a:pPr>
          <a:r>
            <a:rPr lang="en-US" sz="1300" b="1" kern="1200">
              <a:solidFill>
                <a:srgbClr val="002060"/>
              </a:solidFill>
              <a:latin typeface="Arial" panose="020B0604020202020204" pitchFamily="34" charset="0"/>
              <a:ea typeface="+mn-ea"/>
              <a:cs typeface="Arial" panose="020B0604020202020204" pitchFamily="34" charset="0"/>
            </a:rPr>
            <a:t>Catherine Aubee, Senior Advisor (EDSP)</a:t>
          </a:r>
        </a:p>
        <a:p>
          <a:pPr>
            <a:lnSpc>
              <a:spcPct val="100000"/>
            </a:lnSpc>
            <a:spcAft>
              <a:spcPts val="0"/>
            </a:spcAft>
            <a:buNone/>
          </a:pPr>
          <a:r>
            <a:rPr lang="en-US" sz="1300" b="1" kern="1200">
              <a:solidFill>
                <a:srgbClr val="002060"/>
              </a:solidFill>
              <a:latin typeface="Arial" panose="020B0604020202020204" pitchFamily="34" charset="0"/>
              <a:ea typeface="+mn-ea"/>
              <a:cs typeface="Arial" panose="020B0604020202020204" pitchFamily="34" charset="0"/>
            </a:rPr>
            <a:t>Susan Jennings, Senior Advisor for Public Health</a:t>
          </a:r>
        </a:p>
      </dgm:t>
    </dgm:pt>
    <dgm:pt modelId="{950024BD-3493-49FB-A351-806F84DEEC6D}" type="parTrans" cxnId="{508E97F5-DDC1-413F-A067-62EF3C453041}">
      <dgm:prSet/>
      <dgm:spPr/>
      <dgm:t>
        <a:bodyPr/>
        <a:lstStyle/>
        <a:p>
          <a:endParaRPr lang="en-US"/>
        </a:p>
      </dgm:t>
    </dgm:pt>
    <dgm:pt modelId="{C9C999CC-FD27-4B0C-857E-3C1790EC8494}" type="sibTrans" cxnId="{508E97F5-DDC1-413F-A067-62EF3C453041}">
      <dgm:prSet/>
      <dgm:spPr/>
      <dgm:t>
        <a:bodyPr/>
        <a:lstStyle/>
        <a:p>
          <a:endParaRPr lang="en-US"/>
        </a:p>
      </dgm:t>
    </dgm:pt>
    <dgm:pt modelId="{A32300A2-925B-455F-B8F0-11D44F7767A1}">
      <dgm:prSet phldrT="[Text]" custT="1"/>
      <dgm:spPr>
        <a:xfrm>
          <a:off x="3267664" y="2262823"/>
          <a:ext cx="3093593" cy="1006581"/>
        </a:xfrm>
        <a:prstGeom prst="rect">
          <a:avLst/>
        </a:prstGeom>
        <a:noFill/>
        <a:ln w="19050" cap="flat" cmpd="sng" algn="ctr">
          <a:solidFill>
            <a:sysClr val="windowText" lastClr="000000"/>
          </a:solidFill>
          <a:prstDash val="solid"/>
        </a:ln>
        <a:effectLst/>
      </dgm:spPr>
      <dgm:t>
        <a:bodyPr anchor="ctr"/>
        <a:lstStyle/>
        <a:p>
          <a:pPr>
            <a:lnSpc>
              <a:spcPct val="100000"/>
            </a:lnSpc>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Antimicrobials Division</a:t>
          </a:r>
        </a:p>
        <a:p>
          <a:pPr>
            <a:lnSpc>
              <a:spcPct val="100000"/>
            </a:lnSpc>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Anita Pease, Director</a:t>
          </a:r>
        </a:p>
        <a:p>
          <a:pPr>
            <a:lnSpc>
              <a:spcPct val="100000"/>
            </a:lnSpc>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Kristen Willis, Deputy Director</a:t>
          </a:r>
        </a:p>
        <a:p>
          <a:pPr>
            <a:lnSpc>
              <a:spcPct val="100000"/>
            </a:lnSpc>
            <a:spcAft>
              <a:spcPts val="0"/>
            </a:spcAft>
            <a:buNone/>
          </a:pPr>
          <a:r>
            <a:rPr lang="en-US" sz="1200" b="1" kern="1200">
              <a:solidFill>
                <a:srgbClr val="FF0000"/>
              </a:solidFill>
              <a:latin typeface="Arial" panose="020B0604020202020204" pitchFamily="34" charset="0"/>
              <a:ea typeface="+mn-ea"/>
              <a:cs typeface="Arial" panose="020B0604020202020204" pitchFamily="34" charset="0"/>
            </a:rPr>
            <a:t>Elizabeth Donovan</a:t>
          </a:r>
          <a:r>
            <a:rPr lang="en-US" sz="1200" b="1" kern="1200">
              <a:solidFill>
                <a:srgbClr val="002060"/>
              </a:solidFill>
              <a:latin typeface="Arial" panose="020B0604020202020204" pitchFamily="34" charset="0"/>
              <a:ea typeface="+mn-ea"/>
              <a:cs typeface="Arial" panose="020B0604020202020204" pitchFamily="34" charset="0"/>
            </a:rPr>
            <a:t>, </a:t>
          </a:r>
        </a:p>
        <a:p>
          <a:pPr>
            <a:lnSpc>
              <a:spcPct val="100000"/>
            </a:lnSpc>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 Associate Director</a:t>
          </a:r>
        </a:p>
      </dgm:t>
    </dgm:pt>
    <dgm:pt modelId="{79959EE3-4BE7-4261-8E9E-D5C4EA801AD0}" type="parTrans" cxnId="{3FD37601-4662-493F-AB7D-64DF3E626E70}">
      <dgm:prSet/>
      <dgm:spPr>
        <a:xfrm>
          <a:off x="6361258" y="1991968"/>
          <a:ext cx="383623" cy="774145"/>
        </a:xfrm>
        <a:custGeom>
          <a:avLst/>
          <a:gdLst/>
          <a:ahLst/>
          <a:cxnLst/>
          <a:rect l="0" t="0" r="0" b="0"/>
          <a:pathLst>
            <a:path>
              <a:moveTo>
                <a:pt x="383623" y="0"/>
              </a:moveTo>
              <a:lnTo>
                <a:pt x="383623" y="774145"/>
              </a:lnTo>
              <a:lnTo>
                <a:pt x="0" y="774145"/>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2A85B9B7-D606-47CE-A29A-04517422BBCB}" type="sibTrans" cxnId="{3FD37601-4662-493F-AB7D-64DF3E626E70}">
      <dgm:prSet/>
      <dgm:spPr/>
      <dgm:t>
        <a:bodyPr/>
        <a:lstStyle/>
        <a:p>
          <a:endParaRPr lang="en-US"/>
        </a:p>
      </dgm:t>
    </dgm:pt>
    <dgm:pt modelId="{061EFB68-FAB0-437D-8856-207420737145}">
      <dgm:prSet phldrT="[Text]" custT="1"/>
      <dgm:spPr>
        <a:xfrm>
          <a:off x="7130288" y="2374191"/>
          <a:ext cx="3102762" cy="933139"/>
        </a:xfrm>
        <a:prstGeom prst="rect">
          <a:avLst/>
        </a:prstGeom>
        <a:noFill/>
        <a:ln w="19050" cap="flat" cmpd="sng" algn="ctr">
          <a:solidFill>
            <a:sysClr val="windowText" lastClr="000000"/>
          </a:solidFill>
          <a:prstDash val="solid"/>
        </a:ln>
        <a:effectLst/>
      </dgm:spPr>
      <dgm:t>
        <a:bodyPr/>
        <a:lstStyle/>
        <a:p>
          <a:pPr marL="0" lvl="0" algn="ctr" defTabSz="8890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Health Effects Division</a:t>
          </a:r>
        </a:p>
        <a:p>
          <a:pPr marL="0" lvl="0" algn="ctr" defTabSz="75565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Dana Vogel, Director</a:t>
          </a:r>
        </a:p>
        <a:p>
          <a:pPr marL="0" lvl="0" algn="ctr" defTabSz="75565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Donald Wilbur, Deputy Director</a:t>
          </a:r>
        </a:p>
        <a:p>
          <a:pPr marL="0" lvl="0" algn="ctr" defTabSz="75565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Greg Akerman, Associate Director</a:t>
          </a:r>
          <a:r>
            <a:rPr lang="en-US" sz="1300" b="1" kern="1200">
              <a:solidFill>
                <a:srgbClr val="002060"/>
              </a:solidFill>
              <a:latin typeface="Arial" panose="020B0604020202020204" pitchFamily="34" charset="0"/>
              <a:ea typeface="+mn-ea"/>
              <a:cs typeface="Arial" panose="020B0604020202020204" pitchFamily="34" charset="0"/>
            </a:rPr>
            <a:t> </a:t>
          </a:r>
        </a:p>
      </dgm:t>
    </dgm:pt>
    <dgm:pt modelId="{DD977248-F422-4EE3-A668-588DC842223B}" type="parTrans" cxnId="{751CA5DF-CE68-497A-8476-364246CE2EB5}">
      <dgm:prSet/>
      <dgm:spPr>
        <a:xfrm>
          <a:off x="6744881" y="1991968"/>
          <a:ext cx="385407" cy="848792"/>
        </a:xfrm>
        <a:custGeom>
          <a:avLst/>
          <a:gdLst/>
          <a:ahLst/>
          <a:cxnLst/>
          <a:rect l="0" t="0" r="0" b="0"/>
          <a:pathLst>
            <a:path>
              <a:moveTo>
                <a:pt x="0" y="0"/>
              </a:moveTo>
              <a:lnTo>
                <a:pt x="0" y="848792"/>
              </a:lnTo>
              <a:lnTo>
                <a:pt x="385407" y="848792"/>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D464487E-EE4E-4DE0-837A-F791E5F74452}" type="sibTrans" cxnId="{751CA5DF-CE68-497A-8476-364246CE2EB5}">
      <dgm:prSet/>
      <dgm:spPr/>
      <dgm:t>
        <a:bodyPr/>
        <a:lstStyle/>
        <a:p>
          <a:endParaRPr lang="en-US"/>
        </a:p>
      </dgm:t>
    </dgm:pt>
    <dgm:pt modelId="{8BC970C7-F5E0-49E7-A2EC-B2F6DA07BD4B}">
      <dgm:prSet phldrT="[Text]" custT="1"/>
      <dgm:spPr>
        <a:xfrm>
          <a:off x="7140990" y="5090448"/>
          <a:ext cx="3087489" cy="1067820"/>
        </a:xfrm>
        <a:prstGeom prst="rect">
          <a:avLst/>
        </a:prstGeom>
        <a:noFill/>
        <a:ln w="19050" cap="flat" cmpd="sng" algn="ctr">
          <a:solidFill>
            <a:sysClr val="windowText" lastClr="000000"/>
          </a:solidFill>
          <a:prstDash val="solid"/>
        </a:ln>
        <a:effectLst/>
      </dgm:spPr>
      <dgm:t>
        <a:bodyPr anchor="t"/>
        <a:lstStyle/>
        <a:p>
          <a:pPr>
            <a:lnSpc>
              <a:spcPct val="100000"/>
            </a:lnSpc>
            <a:spcAft>
              <a:spcPts val="0"/>
            </a:spcAft>
            <a:buNone/>
          </a:pPr>
          <a:r>
            <a:rPr lang="en-US" sz="1600" b="1">
              <a:solidFill>
                <a:srgbClr val="002060"/>
              </a:solidFill>
              <a:latin typeface="Arial" panose="020B0604020202020204" pitchFamily="34" charset="0"/>
              <a:ea typeface="+mn-ea"/>
              <a:cs typeface="Arial" panose="020B0604020202020204" pitchFamily="34" charset="0"/>
            </a:rPr>
            <a:t>Biological and Economic Analysis Division</a:t>
          </a:r>
        </a:p>
        <a:p>
          <a:pPr>
            <a:lnSpc>
              <a:spcPct val="100000"/>
            </a:lnSpc>
            <a:spcAft>
              <a:spcPts val="0"/>
            </a:spcAft>
            <a:buNone/>
          </a:pPr>
          <a:r>
            <a:rPr lang="en-US" sz="1200" b="1">
              <a:solidFill>
                <a:srgbClr val="FF0000"/>
              </a:solidFill>
              <a:latin typeface="Arial" panose="020B0604020202020204" pitchFamily="34" charset="0"/>
              <a:ea typeface="+mn-ea"/>
              <a:cs typeface="Arial" panose="020B0604020202020204" pitchFamily="34" charset="0"/>
            </a:rPr>
            <a:t>Neil Anderson</a:t>
          </a:r>
          <a:r>
            <a:rPr lang="en-US" sz="1200" b="1">
              <a:solidFill>
                <a:schemeClr val="accent1">
                  <a:lumMod val="50000"/>
                </a:schemeClr>
              </a:solidFill>
              <a:latin typeface="Arial" panose="020B0604020202020204" pitchFamily="34" charset="0"/>
              <a:ea typeface="+mn-ea"/>
              <a:cs typeface="Arial" panose="020B0604020202020204" pitchFamily="34" charset="0"/>
            </a:rPr>
            <a:t>, (Acting) Director</a:t>
          </a:r>
        </a:p>
        <a:p>
          <a:pPr>
            <a:lnSpc>
              <a:spcPct val="100000"/>
            </a:lnSpc>
            <a:spcAft>
              <a:spcPts val="0"/>
            </a:spcAft>
            <a:buNone/>
          </a:pPr>
          <a:r>
            <a:rPr lang="en-US" sz="1200" b="1" i="0">
              <a:solidFill>
                <a:srgbClr val="002060"/>
              </a:solidFill>
              <a:latin typeface="Arial" panose="020B0604020202020204" pitchFamily="34" charset="0"/>
              <a:ea typeface="+mn-ea"/>
              <a:cs typeface="Arial" panose="020B0604020202020204" pitchFamily="34" charset="0"/>
            </a:rPr>
            <a:t>Neil Anderson</a:t>
          </a:r>
          <a:r>
            <a:rPr lang="en-US" sz="1200" b="1">
              <a:solidFill>
                <a:srgbClr val="002060"/>
              </a:solidFill>
              <a:latin typeface="Arial" panose="020B0604020202020204" pitchFamily="34" charset="0"/>
              <a:ea typeface="+mn-ea"/>
              <a:cs typeface="Arial" panose="020B0604020202020204" pitchFamily="34" charset="0"/>
            </a:rPr>
            <a:t>, Deputy Director</a:t>
          </a:r>
        </a:p>
        <a:p>
          <a:pPr>
            <a:lnSpc>
              <a:spcPct val="90000"/>
            </a:lnSpc>
            <a:spcAft>
              <a:spcPct val="35000"/>
            </a:spcAft>
            <a:buNone/>
          </a:pPr>
          <a:endParaRPr lang="en-US" sz="1200" b="1">
            <a:solidFill>
              <a:sysClr val="windowText" lastClr="000000"/>
            </a:solidFill>
            <a:latin typeface="Century Gothic"/>
            <a:ea typeface="+mn-ea"/>
            <a:cs typeface="+mn-cs"/>
          </a:endParaRPr>
        </a:p>
      </dgm:t>
    </dgm:pt>
    <dgm:pt modelId="{18709C15-4680-4D92-A6CE-6A4BB4367EB2}" type="parTrans" cxnId="{3E6EB3BC-27CD-4E7F-A407-E13642E22DE4}">
      <dgm:prSet/>
      <dgm:spPr>
        <a:xfrm>
          <a:off x="6744881" y="1991968"/>
          <a:ext cx="396108" cy="3632389"/>
        </a:xfrm>
        <a:custGeom>
          <a:avLst/>
          <a:gdLst/>
          <a:ahLst/>
          <a:cxnLst/>
          <a:rect l="0" t="0" r="0" b="0"/>
          <a:pathLst>
            <a:path>
              <a:moveTo>
                <a:pt x="0" y="0"/>
              </a:moveTo>
              <a:lnTo>
                <a:pt x="0" y="3632389"/>
              </a:lnTo>
              <a:lnTo>
                <a:pt x="396108" y="3632389"/>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16EC8F35-71F7-462C-9F6E-A787E1EEB326}" type="sibTrans" cxnId="{3E6EB3BC-27CD-4E7F-A407-E13642E22DE4}">
      <dgm:prSet/>
      <dgm:spPr/>
      <dgm:t>
        <a:bodyPr/>
        <a:lstStyle/>
        <a:p>
          <a:endParaRPr lang="en-US"/>
        </a:p>
      </dgm:t>
    </dgm:pt>
    <dgm:pt modelId="{5ACDCA39-33B0-4053-89F7-EEA5BFF71D37}">
      <dgm:prSet custT="1"/>
      <dgm:spPr>
        <a:xfrm>
          <a:off x="3237167" y="5540868"/>
          <a:ext cx="3098642" cy="942685"/>
        </a:xfrm>
        <a:prstGeom prst="rect">
          <a:avLst/>
        </a:prstGeom>
        <a:noFill/>
        <a:ln w="19050" cap="flat" cmpd="sng" algn="ctr">
          <a:solidFill>
            <a:sysClr val="windowText" lastClr="000000"/>
          </a:solidFill>
          <a:prstDash val="solid"/>
        </a:ln>
        <a:effectLst/>
      </dgm:spPr>
      <dgm:t>
        <a:bodyPr/>
        <a:lstStyle/>
        <a:p>
          <a:pPr marL="0" lvl="0" algn="ctr" defTabSz="8890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Pesticide Re-evaluation Division</a:t>
          </a:r>
        </a:p>
        <a:p>
          <a:pPr marL="0" lvl="0" algn="ctr" defTabSz="755650">
            <a:lnSpc>
              <a:spcPct val="100000"/>
            </a:lnSpc>
            <a:spcBef>
              <a:spcPct val="0"/>
            </a:spcBef>
            <a:spcAft>
              <a:spcPts val="0"/>
            </a:spcAft>
            <a:buNone/>
          </a:pPr>
          <a:r>
            <a:rPr lang="en-US" sz="1200" b="1" kern="1200">
              <a:solidFill>
                <a:srgbClr val="FF0000"/>
              </a:solidFill>
              <a:latin typeface="Arial" panose="020B0604020202020204" pitchFamily="34" charset="0"/>
              <a:ea typeface="+mn-ea"/>
              <a:cs typeface="Arial" panose="020B0604020202020204" pitchFamily="34" charset="0"/>
            </a:rPr>
            <a:t>Anne Overstreet</a:t>
          </a:r>
          <a:r>
            <a:rPr lang="en-US" sz="1200" b="1" kern="1200">
              <a:solidFill>
                <a:schemeClr val="accent1">
                  <a:lumMod val="50000"/>
                </a:schemeClr>
              </a:solidFill>
              <a:latin typeface="Arial" panose="020B0604020202020204" pitchFamily="34" charset="0"/>
              <a:ea typeface="+mn-ea"/>
              <a:cs typeface="Arial" panose="020B0604020202020204" pitchFamily="34" charset="0"/>
            </a:rPr>
            <a:t>, Director</a:t>
          </a:r>
        </a:p>
        <a:p>
          <a:pPr marL="0" lvl="0" algn="ctr" defTabSz="75565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Tim Kiely, Deputy Director</a:t>
          </a:r>
        </a:p>
      </dgm:t>
    </dgm:pt>
    <dgm:pt modelId="{749E3A2F-8614-48E5-994F-CF73A4EB17CC}" type="parTrans" cxnId="{CE394601-733D-460C-BFDB-7E42B59B058C}">
      <dgm:prSet/>
      <dgm:spPr>
        <a:xfrm>
          <a:off x="6335810" y="1991968"/>
          <a:ext cx="409071" cy="4020242"/>
        </a:xfrm>
        <a:custGeom>
          <a:avLst/>
          <a:gdLst/>
          <a:ahLst/>
          <a:cxnLst/>
          <a:rect l="0" t="0" r="0" b="0"/>
          <a:pathLst>
            <a:path>
              <a:moveTo>
                <a:pt x="409071" y="0"/>
              </a:moveTo>
              <a:lnTo>
                <a:pt x="409071" y="4020242"/>
              </a:lnTo>
              <a:lnTo>
                <a:pt x="0" y="4020242"/>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A36D6641-2460-4A9C-B17A-30916863FBE3}" type="sibTrans" cxnId="{CE394601-733D-460C-BFDB-7E42B59B058C}">
      <dgm:prSet/>
      <dgm:spPr/>
      <dgm:t>
        <a:bodyPr/>
        <a:lstStyle/>
        <a:p>
          <a:endParaRPr lang="en-US"/>
        </a:p>
      </dgm:t>
    </dgm:pt>
    <dgm:pt modelId="{9FE53071-B1E0-4A0D-8178-EDA1F521BFAD}">
      <dgm:prSet custT="1"/>
      <dgm:spPr>
        <a:xfrm>
          <a:off x="3238925" y="3395657"/>
          <a:ext cx="3146171" cy="988023"/>
        </a:xfrm>
        <a:prstGeom prst="rect">
          <a:avLst/>
        </a:prstGeom>
        <a:noFill/>
        <a:ln w="19050" cap="flat" cmpd="sng" algn="ctr">
          <a:solidFill>
            <a:sysClr val="windowText" lastClr="000000"/>
          </a:solidFill>
          <a:prstDash val="solid"/>
        </a:ln>
        <a:effectLst/>
      </dgm:spPr>
      <dgm:t>
        <a:bodyPr anchor="t"/>
        <a:lstStyle/>
        <a:p>
          <a:pPr>
            <a:lnSpc>
              <a:spcPct val="100000"/>
            </a:lnSpc>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Biopesticides and Pollution Prevention Division</a:t>
          </a:r>
        </a:p>
        <a:p>
          <a:pPr>
            <a:lnSpc>
              <a:spcPct val="100000"/>
            </a:lnSpc>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Madison Le, Director</a:t>
          </a:r>
        </a:p>
        <a:p>
          <a:pPr>
            <a:lnSpc>
              <a:spcPct val="100000"/>
            </a:lnSpc>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Shannon Borges, Deputy Director</a:t>
          </a:r>
        </a:p>
      </dgm:t>
    </dgm:pt>
    <dgm:pt modelId="{C2340979-0191-4D1C-8968-ED72450972C0}" type="parTrans" cxnId="{88768EBA-EF87-4856-8972-D55119D4F601}">
      <dgm:prSet/>
      <dgm:spPr>
        <a:xfrm>
          <a:off x="6385097" y="1991968"/>
          <a:ext cx="359783" cy="1897700"/>
        </a:xfrm>
        <a:custGeom>
          <a:avLst/>
          <a:gdLst/>
          <a:ahLst/>
          <a:cxnLst/>
          <a:rect l="0" t="0" r="0" b="0"/>
          <a:pathLst>
            <a:path>
              <a:moveTo>
                <a:pt x="359783" y="0"/>
              </a:moveTo>
              <a:lnTo>
                <a:pt x="359783" y="1897700"/>
              </a:lnTo>
              <a:lnTo>
                <a:pt x="0" y="1897700"/>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1A9F71FD-8BAB-41C2-BC91-DA9FC0CE997F}" type="sibTrans" cxnId="{88768EBA-EF87-4856-8972-D55119D4F601}">
      <dgm:prSet/>
      <dgm:spPr/>
      <dgm:t>
        <a:bodyPr/>
        <a:lstStyle/>
        <a:p>
          <a:endParaRPr lang="en-US"/>
        </a:p>
      </dgm:t>
    </dgm:pt>
    <dgm:pt modelId="{F701DB4E-C556-46DE-ACFE-6D4ECF817DF3}">
      <dgm:prSet custT="1"/>
      <dgm:spPr>
        <a:xfrm>
          <a:off x="3241073" y="4542571"/>
          <a:ext cx="3143270" cy="937712"/>
        </a:xfrm>
        <a:prstGeom prst="rect">
          <a:avLst/>
        </a:prstGeom>
        <a:noFill/>
        <a:ln w="19050" cap="flat" cmpd="sng" algn="ctr">
          <a:solidFill>
            <a:sysClr val="windowText" lastClr="000000"/>
          </a:solidFill>
          <a:prstDash val="solid"/>
        </a:ln>
        <a:effectLst/>
      </dgm:spPr>
      <dgm:t>
        <a:bodyPr/>
        <a:lstStyle/>
        <a:p>
          <a:pPr>
            <a:lnSpc>
              <a:spcPct val="100000"/>
            </a:lnSpc>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Registration Division</a:t>
          </a:r>
        </a:p>
        <a:p>
          <a:pPr>
            <a:lnSpc>
              <a:spcPct val="100000"/>
            </a:lnSpc>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Charles “Billy” Smith, Director</a:t>
          </a:r>
        </a:p>
        <a:p>
          <a:pPr>
            <a:lnSpc>
              <a:spcPct val="100000"/>
            </a:lnSpc>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Daniel Rosenblatt, Deputy Director</a:t>
          </a:r>
        </a:p>
        <a:p>
          <a:pPr>
            <a:lnSpc>
              <a:spcPct val="100000"/>
            </a:lnSpc>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Jennifer Saunders, (Acting) Assoc. Director</a:t>
          </a:r>
        </a:p>
      </dgm:t>
    </dgm:pt>
    <dgm:pt modelId="{0A041B7F-CC26-4AF2-AEDB-83376FC26F17}" type="parTrans" cxnId="{FC4520E8-3E7C-4F9D-9299-1158522741DF}">
      <dgm:prSet/>
      <dgm:spPr>
        <a:xfrm>
          <a:off x="6384344" y="1991968"/>
          <a:ext cx="360537" cy="3019458"/>
        </a:xfrm>
        <a:custGeom>
          <a:avLst/>
          <a:gdLst/>
          <a:ahLst/>
          <a:cxnLst/>
          <a:rect l="0" t="0" r="0" b="0"/>
          <a:pathLst>
            <a:path>
              <a:moveTo>
                <a:pt x="360537" y="0"/>
              </a:moveTo>
              <a:lnTo>
                <a:pt x="360537" y="3019458"/>
              </a:lnTo>
              <a:lnTo>
                <a:pt x="0" y="3019458"/>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86B37BB7-AB39-47D9-873F-6F44303CC946}" type="sibTrans" cxnId="{FC4520E8-3E7C-4F9D-9299-1158522741DF}">
      <dgm:prSet/>
      <dgm:spPr/>
      <dgm:t>
        <a:bodyPr/>
        <a:lstStyle/>
        <a:p>
          <a:endParaRPr lang="en-US"/>
        </a:p>
      </dgm:t>
    </dgm:pt>
    <dgm:pt modelId="{A8756372-ECD6-4302-BE8C-33FAAAFD6068}">
      <dgm:prSet custT="1"/>
      <dgm:spPr>
        <a:xfrm>
          <a:off x="7130288" y="3646183"/>
          <a:ext cx="3072328" cy="1249596"/>
        </a:xfrm>
        <a:prstGeom prst="rect">
          <a:avLst/>
        </a:prstGeom>
        <a:noFill/>
        <a:ln w="19050" cap="flat" cmpd="sng" algn="ctr">
          <a:solidFill>
            <a:sysClr val="windowText" lastClr="000000"/>
          </a:solidFill>
          <a:prstDash val="solid"/>
        </a:ln>
        <a:effectLst/>
      </dgm:spPr>
      <dgm:t>
        <a:bodyPr/>
        <a:lstStyle/>
        <a:p>
          <a:pPr>
            <a:lnSpc>
              <a:spcPct val="100000"/>
            </a:lnSpc>
            <a:spcAft>
              <a:spcPts val="0"/>
            </a:spcAft>
            <a:buNone/>
          </a:pPr>
          <a:r>
            <a:rPr lang="en-US" sz="1600" b="1">
              <a:solidFill>
                <a:srgbClr val="002060"/>
              </a:solidFill>
              <a:latin typeface="Arial" panose="020B0604020202020204" pitchFamily="34" charset="0"/>
              <a:ea typeface="+mn-ea"/>
              <a:cs typeface="Arial" panose="020B0604020202020204" pitchFamily="34" charset="0"/>
            </a:rPr>
            <a:t>Environmental Fate and Effects Division</a:t>
          </a:r>
        </a:p>
        <a:p>
          <a:pPr>
            <a:lnSpc>
              <a:spcPct val="100000"/>
            </a:lnSpc>
            <a:spcAft>
              <a:spcPts val="0"/>
            </a:spcAft>
            <a:buNone/>
          </a:pPr>
          <a:r>
            <a:rPr lang="en-US" sz="1200" b="1">
              <a:solidFill>
                <a:srgbClr val="002060"/>
              </a:solidFill>
              <a:latin typeface="Arial" panose="020B0604020202020204" pitchFamily="34" charset="0"/>
              <a:ea typeface="+mn-ea"/>
              <a:cs typeface="Arial" panose="020B0604020202020204" pitchFamily="34" charset="0"/>
            </a:rPr>
            <a:t>Jan Matuszko, Director</a:t>
          </a:r>
        </a:p>
        <a:p>
          <a:pPr>
            <a:lnSpc>
              <a:spcPct val="100000"/>
            </a:lnSpc>
            <a:spcAft>
              <a:spcPts val="0"/>
            </a:spcAft>
            <a:buNone/>
          </a:pPr>
          <a:r>
            <a:rPr lang="en-US" sz="1200" b="1">
              <a:solidFill>
                <a:srgbClr val="002060"/>
              </a:solidFill>
              <a:latin typeface="Arial" panose="020B0604020202020204" pitchFamily="34" charset="0"/>
              <a:ea typeface="+mn-ea"/>
              <a:cs typeface="Arial" panose="020B0604020202020204" pitchFamily="34" charset="0"/>
            </a:rPr>
            <a:t>Amy Blankinship, Deputy Dir.</a:t>
          </a:r>
        </a:p>
        <a:p>
          <a:pPr>
            <a:lnSpc>
              <a:spcPct val="100000"/>
            </a:lnSpc>
            <a:spcAft>
              <a:spcPts val="0"/>
            </a:spcAft>
            <a:buNone/>
          </a:pPr>
          <a:r>
            <a:rPr lang="en-US" sz="1200" b="1">
              <a:solidFill>
                <a:srgbClr val="002060"/>
              </a:solidFill>
              <a:latin typeface="Arial" panose="020B0604020202020204" pitchFamily="34" charset="0"/>
              <a:ea typeface="+mn-ea"/>
              <a:cs typeface="Arial" panose="020B0604020202020204" pitchFamily="34" charset="0"/>
            </a:rPr>
            <a:t>Brian Anderson, Assoc. Director</a:t>
          </a:r>
        </a:p>
      </dgm:t>
    </dgm:pt>
    <dgm:pt modelId="{D29CA849-9821-432B-BF6E-BD8B85C7CB88}" type="parTrans" cxnId="{8BBBFB04-48BC-498D-BCA7-95641541A5A2}">
      <dgm:prSet/>
      <dgm:spPr>
        <a:xfrm>
          <a:off x="6744881" y="1991968"/>
          <a:ext cx="385407" cy="2279012"/>
        </a:xfrm>
        <a:custGeom>
          <a:avLst/>
          <a:gdLst/>
          <a:ahLst/>
          <a:cxnLst/>
          <a:rect l="0" t="0" r="0" b="0"/>
          <a:pathLst>
            <a:path>
              <a:moveTo>
                <a:pt x="0" y="0"/>
              </a:moveTo>
              <a:lnTo>
                <a:pt x="0" y="2279012"/>
              </a:lnTo>
              <a:lnTo>
                <a:pt x="385407" y="2279012"/>
              </a:lnTo>
            </a:path>
          </a:pathLst>
        </a:custGeom>
        <a:noFill/>
        <a:ln w="19050" cap="flat" cmpd="sng" algn="ctr">
          <a:solidFill>
            <a:srgbClr val="549E39">
              <a:shade val="60000"/>
              <a:hueOff val="0"/>
              <a:satOff val="0"/>
              <a:lumOff val="0"/>
              <a:alphaOff val="0"/>
            </a:srgbClr>
          </a:solidFill>
          <a:prstDash val="solid"/>
        </a:ln>
        <a:effectLst/>
      </dgm:spPr>
      <dgm:t>
        <a:bodyPr/>
        <a:lstStyle/>
        <a:p>
          <a:endParaRPr lang="en-US"/>
        </a:p>
      </dgm:t>
    </dgm:pt>
    <dgm:pt modelId="{01097766-D2D5-48DE-A5EC-61CB9ED8E609}" type="sibTrans" cxnId="{8BBBFB04-48BC-498D-BCA7-95641541A5A2}">
      <dgm:prSet/>
      <dgm:spPr/>
      <dgm:t>
        <a:bodyPr/>
        <a:lstStyle/>
        <a:p>
          <a:endParaRPr lang="en-US"/>
        </a:p>
      </dgm:t>
    </dgm:pt>
    <dgm:pt modelId="{31E4814A-E838-470B-B05F-E1901C0BEB6A}">
      <dgm:prSet custT="1"/>
      <dgm:spPr>
        <a:xfrm>
          <a:off x="8955539" y="755454"/>
          <a:ext cx="2026213" cy="661983"/>
        </a:xfrm>
        <a:prstGeom prst="rect">
          <a:avLst/>
        </a:prstGeom>
        <a:solidFill>
          <a:schemeClr val="accent5">
            <a:lumMod val="20000"/>
            <a:lumOff val="80000"/>
          </a:schemeClr>
        </a:solidFill>
        <a:ln w="38100" cap="flat" cmpd="sng" algn="ctr">
          <a:solidFill>
            <a:srgbClr val="0989B1">
              <a:lumMod val="75000"/>
            </a:srgbClr>
          </a:solidFill>
          <a:prstDash val="solid"/>
        </a:ln>
        <a:effectLst/>
      </dgm:spPr>
      <dgm:t>
        <a:bodyPr/>
        <a:lstStyle/>
        <a:p>
          <a:pPr algn="ctr">
            <a:buNone/>
          </a:pPr>
          <a:r>
            <a:rPr lang="en-US" sz="1360" b="1" baseline="0">
              <a:solidFill>
                <a:srgbClr val="002060"/>
              </a:solidFill>
              <a:latin typeface="Arial" panose="020B0604020202020204" pitchFamily="34" charset="0"/>
              <a:ea typeface="+mn-ea"/>
              <a:cs typeface="Arial" panose="020B0604020202020204" pitchFamily="34" charset="0"/>
            </a:rPr>
            <a:t>Endocrine Disruptor Screening Program</a:t>
          </a:r>
        </a:p>
      </dgm:t>
    </dgm:pt>
    <dgm:pt modelId="{A858B9CF-565E-4BD4-AB3D-ADB375DCE9F1}" type="parTrans" cxnId="{91EFB62D-C65C-4510-BBA2-BEF6406B84A9}">
      <dgm:prSet/>
      <dgm:spPr/>
      <dgm:t>
        <a:bodyPr/>
        <a:lstStyle/>
        <a:p>
          <a:endParaRPr lang="en-US"/>
        </a:p>
      </dgm:t>
    </dgm:pt>
    <dgm:pt modelId="{8077EAC0-2DE1-4F21-8A7B-047B306FD5E5}" type="sibTrans" cxnId="{91EFB62D-C65C-4510-BBA2-BEF6406B84A9}">
      <dgm:prSet/>
      <dgm:spPr/>
      <dgm:t>
        <a:bodyPr/>
        <a:lstStyle/>
        <a:p>
          <a:endParaRPr lang="en-US"/>
        </a:p>
      </dgm:t>
    </dgm:pt>
    <dgm:pt modelId="{6956A5CB-D3D0-4518-B1E4-27C549CA35D7}" type="pres">
      <dgm:prSet presAssocID="{07CF8A4A-10F8-4F76-AF43-E932413B5228}" presName="hierChild1" presStyleCnt="0">
        <dgm:presLayoutVars>
          <dgm:orgChart val="1"/>
          <dgm:chPref val="1"/>
          <dgm:dir/>
          <dgm:animOne val="branch"/>
          <dgm:animLvl val="lvl"/>
          <dgm:resizeHandles/>
        </dgm:presLayoutVars>
      </dgm:prSet>
      <dgm:spPr/>
    </dgm:pt>
    <dgm:pt modelId="{0F5A9520-6233-4EE1-B85E-47AB5D9DC823}" type="pres">
      <dgm:prSet presAssocID="{31E4814A-E838-470B-B05F-E1901C0BEB6A}" presName="hierRoot1" presStyleCnt="0">
        <dgm:presLayoutVars>
          <dgm:hierBranch val="init"/>
        </dgm:presLayoutVars>
      </dgm:prSet>
      <dgm:spPr/>
    </dgm:pt>
    <dgm:pt modelId="{7B805C52-CFA3-4CE8-9CBA-D28CA99401F7}" type="pres">
      <dgm:prSet presAssocID="{31E4814A-E838-470B-B05F-E1901C0BEB6A}" presName="rootComposite1" presStyleCnt="0"/>
      <dgm:spPr/>
    </dgm:pt>
    <dgm:pt modelId="{DC82686C-EEBE-4C56-ABC1-AA634313580C}" type="pres">
      <dgm:prSet presAssocID="{31E4814A-E838-470B-B05F-E1901C0BEB6A}" presName="rootText1" presStyleLbl="node0" presStyleIdx="0" presStyleCnt="2" custScaleX="161316" custScaleY="105407" custLinFactX="220728" custLinFactY="19533" custLinFactNeighborX="300000" custLinFactNeighborY="100000">
        <dgm:presLayoutVars>
          <dgm:chPref val="3"/>
        </dgm:presLayoutVars>
      </dgm:prSet>
      <dgm:spPr/>
    </dgm:pt>
    <dgm:pt modelId="{556CF359-4975-437F-897C-81A1195D1B8F}" type="pres">
      <dgm:prSet presAssocID="{31E4814A-E838-470B-B05F-E1901C0BEB6A}" presName="rootConnector1" presStyleLbl="node1" presStyleIdx="0" presStyleCnt="0"/>
      <dgm:spPr/>
    </dgm:pt>
    <dgm:pt modelId="{06B23309-0D73-49D3-9BA2-2C34985B6648}" type="pres">
      <dgm:prSet presAssocID="{31E4814A-E838-470B-B05F-E1901C0BEB6A}" presName="hierChild2" presStyleCnt="0"/>
      <dgm:spPr/>
    </dgm:pt>
    <dgm:pt modelId="{4AB9299D-34FE-49E6-8A0C-3FB82C5A2950}" type="pres">
      <dgm:prSet presAssocID="{31E4814A-E838-470B-B05F-E1901C0BEB6A}" presName="hierChild3" presStyleCnt="0"/>
      <dgm:spPr/>
    </dgm:pt>
    <dgm:pt modelId="{CFA3CE59-CF13-42EF-A624-89072653AB93}" type="pres">
      <dgm:prSet presAssocID="{DC38DCFF-9B91-4EBC-8219-28292F394A65}" presName="hierRoot1" presStyleCnt="0">
        <dgm:presLayoutVars>
          <dgm:hierBranch val="hang"/>
        </dgm:presLayoutVars>
      </dgm:prSet>
      <dgm:spPr/>
    </dgm:pt>
    <dgm:pt modelId="{04D88692-6610-4872-93AC-859AC6F00D4A}" type="pres">
      <dgm:prSet presAssocID="{DC38DCFF-9B91-4EBC-8219-28292F394A65}" presName="rootComposite1" presStyleCnt="0"/>
      <dgm:spPr/>
    </dgm:pt>
    <dgm:pt modelId="{24278CFE-3F4B-40FC-867D-C0DF0EA19D3F}" type="pres">
      <dgm:prSet presAssocID="{DC38DCFF-9B91-4EBC-8219-28292F394A65}" presName="rootText1" presStyleLbl="node0" presStyleIdx="1" presStyleCnt="2" custScaleX="345915" custScaleY="257379" custLinFactNeighborX="-10546" custLinFactNeighborY="59043">
        <dgm:presLayoutVars>
          <dgm:chPref val="3"/>
        </dgm:presLayoutVars>
      </dgm:prSet>
      <dgm:spPr/>
    </dgm:pt>
    <dgm:pt modelId="{414128C3-A1B9-4323-B243-2C29CA7CAE7E}" type="pres">
      <dgm:prSet presAssocID="{DC38DCFF-9B91-4EBC-8219-28292F394A65}" presName="rootConnector1" presStyleLbl="node1" presStyleIdx="0" presStyleCnt="0"/>
      <dgm:spPr/>
    </dgm:pt>
    <dgm:pt modelId="{F2F35163-C0BE-4297-B5E7-9375745BBBAF}" type="pres">
      <dgm:prSet presAssocID="{DC38DCFF-9B91-4EBC-8219-28292F394A65}" presName="hierChild2" presStyleCnt="0"/>
      <dgm:spPr/>
    </dgm:pt>
    <dgm:pt modelId="{4ACB122F-F40B-42E0-862F-40BD0276461B}" type="pres">
      <dgm:prSet presAssocID="{79959EE3-4BE7-4261-8E9E-D5C4EA801AD0}" presName="Name48" presStyleLbl="parChTrans1D2" presStyleIdx="0" presStyleCnt="7"/>
      <dgm:spPr/>
    </dgm:pt>
    <dgm:pt modelId="{42D22D90-B5E7-48F6-8CF6-FFBFB77B2FE1}" type="pres">
      <dgm:prSet presAssocID="{A32300A2-925B-455F-B8F0-11D44F7767A1}" presName="hierRoot2" presStyleCnt="0">
        <dgm:presLayoutVars>
          <dgm:hierBranch val="init"/>
        </dgm:presLayoutVars>
      </dgm:prSet>
      <dgm:spPr/>
    </dgm:pt>
    <dgm:pt modelId="{566156E1-F6F3-4FBC-90F5-05A9D94B2148}" type="pres">
      <dgm:prSet presAssocID="{A32300A2-925B-455F-B8F0-11D44F7767A1}" presName="rootComposite" presStyleCnt="0"/>
      <dgm:spPr/>
    </dgm:pt>
    <dgm:pt modelId="{CE05C15B-9417-4738-A7D6-4B23FBD1D548}" type="pres">
      <dgm:prSet presAssocID="{A32300A2-925B-455F-B8F0-11D44F7767A1}" presName="rootText" presStyleLbl="node2" presStyleIdx="0" presStyleCnt="7" custScaleX="248225" custScaleY="160277" custLinFactNeighborX="-27584" custLinFactNeighborY="56727">
        <dgm:presLayoutVars>
          <dgm:chPref val="3"/>
        </dgm:presLayoutVars>
      </dgm:prSet>
      <dgm:spPr/>
    </dgm:pt>
    <dgm:pt modelId="{23DB0FB5-05D6-4978-968C-EA815B4C673D}" type="pres">
      <dgm:prSet presAssocID="{A32300A2-925B-455F-B8F0-11D44F7767A1}" presName="rootConnector" presStyleLbl="node2" presStyleIdx="0" presStyleCnt="7"/>
      <dgm:spPr/>
    </dgm:pt>
    <dgm:pt modelId="{78F31D5E-B3B6-47B4-B5AE-4D9078164D6B}" type="pres">
      <dgm:prSet presAssocID="{A32300A2-925B-455F-B8F0-11D44F7767A1}" presName="hierChild4" presStyleCnt="0"/>
      <dgm:spPr/>
    </dgm:pt>
    <dgm:pt modelId="{3D1F385E-E48A-41AF-8B47-BB01E922180F}" type="pres">
      <dgm:prSet presAssocID="{A32300A2-925B-455F-B8F0-11D44F7767A1}" presName="hierChild5" presStyleCnt="0"/>
      <dgm:spPr/>
    </dgm:pt>
    <dgm:pt modelId="{028BDD1F-529E-4980-9B36-9D7044D9E018}" type="pres">
      <dgm:prSet presAssocID="{DD977248-F422-4EE3-A668-588DC842223B}" presName="Name48" presStyleLbl="parChTrans1D2" presStyleIdx="1" presStyleCnt="7"/>
      <dgm:spPr/>
    </dgm:pt>
    <dgm:pt modelId="{E3221785-556D-4F43-9E51-FE9F9217EB2E}" type="pres">
      <dgm:prSet presAssocID="{061EFB68-FAB0-437D-8856-207420737145}" presName="hierRoot2" presStyleCnt="0">
        <dgm:presLayoutVars>
          <dgm:hierBranch val="init"/>
        </dgm:presLayoutVars>
      </dgm:prSet>
      <dgm:spPr/>
    </dgm:pt>
    <dgm:pt modelId="{D141D28D-DC02-4B24-8A96-486BAC936A13}" type="pres">
      <dgm:prSet presAssocID="{061EFB68-FAB0-437D-8856-207420737145}" presName="rootComposite" presStyleCnt="0"/>
      <dgm:spPr/>
    </dgm:pt>
    <dgm:pt modelId="{FE9A478A-EF05-4DE7-B91D-B82CED2AD236}" type="pres">
      <dgm:prSet presAssocID="{061EFB68-FAB0-437D-8856-207420737145}" presName="rootText" presStyleLbl="node2" presStyleIdx="1" presStyleCnt="7" custScaleX="247025" custScaleY="148583" custLinFactNeighborX="9638" custLinFactNeighborY="77904">
        <dgm:presLayoutVars>
          <dgm:chPref val="3"/>
        </dgm:presLayoutVars>
      </dgm:prSet>
      <dgm:spPr/>
    </dgm:pt>
    <dgm:pt modelId="{BC38A920-50AB-4C2D-98EF-E8D5B4A1119C}" type="pres">
      <dgm:prSet presAssocID="{061EFB68-FAB0-437D-8856-207420737145}" presName="rootConnector" presStyleLbl="node2" presStyleIdx="1" presStyleCnt="7"/>
      <dgm:spPr/>
    </dgm:pt>
    <dgm:pt modelId="{D10C2226-EFC0-4305-B2A4-E64963184B28}" type="pres">
      <dgm:prSet presAssocID="{061EFB68-FAB0-437D-8856-207420737145}" presName="hierChild4" presStyleCnt="0"/>
      <dgm:spPr/>
    </dgm:pt>
    <dgm:pt modelId="{CB933DAB-2866-4E92-8F30-653361E96902}" type="pres">
      <dgm:prSet presAssocID="{061EFB68-FAB0-437D-8856-207420737145}" presName="hierChild5" presStyleCnt="0"/>
      <dgm:spPr/>
    </dgm:pt>
    <dgm:pt modelId="{3064DD3C-48CD-4789-9C00-1E6D5B58D9DF}" type="pres">
      <dgm:prSet presAssocID="{18709C15-4680-4D92-A6CE-6A4BB4367EB2}" presName="Name48" presStyleLbl="parChTrans1D2" presStyleIdx="2" presStyleCnt="7"/>
      <dgm:spPr/>
    </dgm:pt>
    <dgm:pt modelId="{BF56C5C5-2551-4983-A179-6492D7114F35}" type="pres">
      <dgm:prSet presAssocID="{8BC970C7-F5E0-49E7-A2EC-B2F6DA07BD4B}" presName="hierRoot2" presStyleCnt="0">
        <dgm:presLayoutVars>
          <dgm:hierBranch val="init"/>
        </dgm:presLayoutVars>
      </dgm:prSet>
      <dgm:spPr/>
    </dgm:pt>
    <dgm:pt modelId="{A6192D35-2E6D-49C0-805C-766A74E16FF5}" type="pres">
      <dgm:prSet presAssocID="{8BC970C7-F5E0-49E7-A2EC-B2F6DA07BD4B}" presName="rootComposite" presStyleCnt="0"/>
      <dgm:spPr/>
    </dgm:pt>
    <dgm:pt modelId="{75549DF6-0FF0-47F7-95BA-351E4C015A5E}" type="pres">
      <dgm:prSet presAssocID="{8BC970C7-F5E0-49E7-A2EC-B2F6DA07BD4B}" presName="rootText" presStyleLbl="node2" presStyleIdx="2" presStyleCnt="7" custScaleX="245809" custScaleY="170028" custLinFactX="100000" custLinFactY="101754" custLinFactNeighborX="184560" custLinFactNeighborY="200000">
        <dgm:presLayoutVars>
          <dgm:chPref val="3"/>
        </dgm:presLayoutVars>
      </dgm:prSet>
      <dgm:spPr/>
    </dgm:pt>
    <dgm:pt modelId="{B6A7AB3C-7B31-4EE9-B023-E30487B2F6D9}" type="pres">
      <dgm:prSet presAssocID="{8BC970C7-F5E0-49E7-A2EC-B2F6DA07BD4B}" presName="rootConnector" presStyleLbl="node2" presStyleIdx="2" presStyleCnt="7"/>
      <dgm:spPr/>
    </dgm:pt>
    <dgm:pt modelId="{6D5EB1D3-A9CB-424D-9325-1CF08AF15CD8}" type="pres">
      <dgm:prSet presAssocID="{8BC970C7-F5E0-49E7-A2EC-B2F6DA07BD4B}" presName="hierChild4" presStyleCnt="0"/>
      <dgm:spPr/>
    </dgm:pt>
    <dgm:pt modelId="{BDB0D97C-E7E4-42F6-9822-6B6082A1CF87}" type="pres">
      <dgm:prSet presAssocID="{8BC970C7-F5E0-49E7-A2EC-B2F6DA07BD4B}" presName="hierChild5" presStyleCnt="0"/>
      <dgm:spPr/>
    </dgm:pt>
    <dgm:pt modelId="{53E2DCCB-DF35-4AA0-B05D-8AF115DCC96B}" type="pres">
      <dgm:prSet presAssocID="{749E3A2F-8614-48E5-994F-CF73A4EB17CC}" presName="Name48" presStyleLbl="parChTrans1D2" presStyleIdx="3" presStyleCnt="7"/>
      <dgm:spPr/>
    </dgm:pt>
    <dgm:pt modelId="{0557AEC9-E0AB-4D6C-B654-3CDB80535814}" type="pres">
      <dgm:prSet presAssocID="{5ACDCA39-33B0-4053-89F7-EEA5BFF71D37}" presName="hierRoot2" presStyleCnt="0">
        <dgm:presLayoutVars>
          <dgm:hierBranch val="init"/>
        </dgm:presLayoutVars>
      </dgm:prSet>
      <dgm:spPr/>
    </dgm:pt>
    <dgm:pt modelId="{F3F961EE-1FCD-494C-900C-102A70B7C74C}" type="pres">
      <dgm:prSet presAssocID="{5ACDCA39-33B0-4053-89F7-EEA5BFF71D37}" presName="rootComposite" presStyleCnt="0"/>
      <dgm:spPr/>
    </dgm:pt>
    <dgm:pt modelId="{10536856-69B6-41EE-AA60-8206190C54FD}" type="pres">
      <dgm:prSet presAssocID="{5ACDCA39-33B0-4053-89F7-EEA5BFF71D37}" presName="rootText" presStyleLbl="node2" presStyleIdx="3" presStyleCnt="7" custScaleX="246697" custScaleY="150103" custLinFactX="-100311" custLinFactY="179854" custLinFactNeighborX="-200000" custLinFactNeighborY="200000">
        <dgm:presLayoutVars>
          <dgm:chPref val="3"/>
        </dgm:presLayoutVars>
      </dgm:prSet>
      <dgm:spPr/>
    </dgm:pt>
    <dgm:pt modelId="{171A795D-A635-4526-AA81-B227F916C257}" type="pres">
      <dgm:prSet presAssocID="{5ACDCA39-33B0-4053-89F7-EEA5BFF71D37}" presName="rootConnector" presStyleLbl="node2" presStyleIdx="3" presStyleCnt="7"/>
      <dgm:spPr/>
    </dgm:pt>
    <dgm:pt modelId="{B70E5DEE-8227-44EE-AD2D-CC49F4B1C544}" type="pres">
      <dgm:prSet presAssocID="{5ACDCA39-33B0-4053-89F7-EEA5BFF71D37}" presName="hierChild4" presStyleCnt="0"/>
      <dgm:spPr/>
    </dgm:pt>
    <dgm:pt modelId="{F621E264-F1E5-4142-A0AD-3C3C3B6DBBAD}" type="pres">
      <dgm:prSet presAssocID="{5ACDCA39-33B0-4053-89F7-EEA5BFF71D37}" presName="hierChild5" presStyleCnt="0"/>
      <dgm:spPr/>
    </dgm:pt>
    <dgm:pt modelId="{DCC922D8-CFC5-4616-8E42-BA6DB5A84A5E}" type="pres">
      <dgm:prSet presAssocID="{C2340979-0191-4D1C-8968-ED72450972C0}" presName="Name48" presStyleLbl="parChTrans1D2" presStyleIdx="4" presStyleCnt="7"/>
      <dgm:spPr/>
    </dgm:pt>
    <dgm:pt modelId="{505799BA-67FD-41E1-AD50-9AA882AFC187}" type="pres">
      <dgm:prSet presAssocID="{9FE53071-B1E0-4A0D-8178-EDA1F521BFAD}" presName="hierRoot2" presStyleCnt="0">
        <dgm:presLayoutVars>
          <dgm:hierBranch val="init"/>
        </dgm:presLayoutVars>
      </dgm:prSet>
      <dgm:spPr/>
    </dgm:pt>
    <dgm:pt modelId="{4B5D10A1-A1AF-41F8-8FFE-5EC696272717}" type="pres">
      <dgm:prSet presAssocID="{9FE53071-B1E0-4A0D-8178-EDA1F521BFAD}" presName="rootComposite" presStyleCnt="0"/>
      <dgm:spPr/>
    </dgm:pt>
    <dgm:pt modelId="{A3306AA6-1927-44DD-A5C9-C1093A4FCF8C}" type="pres">
      <dgm:prSet presAssocID="{9FE53071-B1E0-4A0D-8178-EDA1F521BFAD}" presName="rootText" presStyleLbl="node2" presStyleIdx="4" presStyleCnt="7" custScaleX="250481" custScaleY="157322" custLinFactY="-67177" custLinFactNeighborX="-30108" custLinFactNeighborY="-100000">
        <dgm:presLayoutVars>
          <dgm:chPref val="3"/>
        </dgm:presLayoutVars>
      </dgm:prSet>
      <dgm:spPr/>
    </dgm:pt>
    <dgm:pt modelId="{C274CE9F-DCB1-4EE1-B9B1-89348BFC49E7}" type="pres">
      <dgm:prSet presAssocID="{9FE53071-B1E0-4A0D-8178-EDA1F521BFAD}" presName="rootConnector" presStyleLbl="node2" presStyleIdx="4" presStyleCnt="7"/>
      <dgm:spPr/>
    </dgm:pt>
    <dgm:pt modelId="{13CC4DB3-461A-4120-A6E3-DE791E96A5EF}" type="pres">
      <dgm:prSet presAssocID="{9FE53071-B1E0-4A0D-8178-EDA1F521BFAD}" presName="hierChild4" presStyleCnt="0"/>
      <dgm:spPr/>
    </dgm:pt>
    <dgm:pt modelId="{0BB5487A-C120-401E-ACB1-CC94BD3E56B2}" type="pres">
      <dgm:prSet presAssocID="{9FE53071-B1E0-4A0D-8178-EDA1F521BFAD}" presName="hierChild5" presStyleCnt="0"/>
      <dgm:spPr/>
    </dgm:pt>
    <dgm:pt modelId="{A7DE74C3-C68F-4ADB-9AF5-85D73037ABCC}" type="pres">
      <dgm:prSet presAssocID="{0A041B7F-CC26-4AF2-AEDB-83376FC26F17}" presName="Name48" presStyleLbl="parChTrans1D2" presStyleIdx="5" presStyleCnt="7"/>
      <dgm:spPr/>
    </dgm:pt>
    <dgm:pt modelId="{50254935-836F-4931-A9AE-DC422EBFD272}" type="pres">
      <dgm:prSet presAssocID="{F701DB4E-C556-46DE-ACFE-6D4ECF817DF3}" presName="hierRoot2" presStyleCnt="0">
        <dgm:presLayoutVars>
          <dgm:hierBranch val="init"/>
        </dgm:presLayoutVars>
      </dgm:prSet>
      <dgm:spPr/>
    </dgm:pt>
    <dgm:pt modelId="{B53C25FC-C1FC-4600-8F97-B9F9C7762E8A}" type="pres">
      <dgm:prSet presAssocID="{F701DB4E-C556-46DE-ACFE-6D4ECF817DF3}" presName="rootComposite" presStyleCnt="0"/>
      <dgm:spPr/>
    </dgm:pt>
    <dgm:pt modelId="{82928108-169E-48E4-A551-095689E34419}" type="pres">
      <dgm:prSet presAssocID="{F701DB4E-C556-46DE-ACFE-6D4ECF817DF3}" presName="rootText" presStyleLbl="node2" presStyleIdx="5" presStyleCnt="7" custScaleX="250250" custScaleY="149311" custLinFactX="-100000" custLinFactNeighborX="-200000" custLinFactNeighborY="8868">
        <dgm:presLayoutVars>
          <dgm:chPref val="3"/>
        </dgm:presLayoutVars>
      </dgm:prSet>
      <dgm:spPr/>
    </dgm:pt>
    <dgm:pt modelId="{38A86552-0638-474B-8991-7775889959F7}" type="pres">
      <dgm:prSet presAssocID="{F701DB4E-C556-46DE-ACFE-6D4ECF817DF3}" presName="rootConnector" presStyleLbl="node2" presStyleIdx="5" presStyleCnt="7"/>
      <dgm:spPr/>
    </dgm:pt>
    <dgm:pt modelId="{F86E8F9B-875D-4F0E-8613-3509C4FB0F3A}" type="pres">
      <dgm:prSet presAssocID="{F701DB4E-C556-46DE-ACFE-6D4ECF817DF3}" presName="hierChild4" presStyleCnt="0"/>
      <dgm:spPr/>
    </dgm:pt>
    <dgm:pt modelId="{226D9B7A-DB10-4DD8-A79B-9392DBDE53BD}" type="pres">
      <dgm:prSet presAssocID="{F701DB4E-C556-46DE-ACFE-6D4ECF817DF3}" presName="hierChild5" presStyleCnt="0"/>
      <dgm:spPr/>
    </dgm:pt>
    <dgm:pt modelId="{05646A20-BA9E-45D7-B93C-DD80271050CD}" type="pres">
      <dgm:prSet presAssocID="{D29CA849-9821-432B-BF6E-BD8B85C7CB88}" presName="Name48" presStyleLbl="parChTrans1D2" presStyleIdx="6" presStyleCnt="7"/>
      <dgm:spPr/>
    </dgm:pt>
    <dgm:pt modelId="{10341AE7-9163-48BA-923B-D0A175615953}" type="pres">
      <dgm:prSet presAssocID="{A8756372-ECD6-4302-BE8C-33FAAAFD6068}" presName="hierRoot2" presStyleCnt="0">
        <dgm:presLayoutVars>
          <dgm:hierBranch val="init"/>
        </dgm:presLayoutVars>
      </dgm:prSet>
      <dgm:spPr/>
    </dgm:pt>
    <dgm:pt modelId="{5ABBE817-EB70-41B0-BC88-0A49AF9CA8D7}" type="pres">
      <dgm:prSet presAssocID="{A8756372-ECD6-4302-BE8C-33FAAAFD6068}" presName="rootComposite" presStyleCnt="0"/>
      <dgm:spPr/>
    </dgm:pt>
    <dgm:pt modelId="{3B9C117A-5D9A-4904-9703-6F655217D269}" type="pres">
      <dgm:prSet presAssocID="{A8756372-ECD6-4302-BE8C-33FAAAFD6068}" presName="rootText" presStyleLbl="node2" presStyleIdx="6" presStyleCnt="7" custScaleX="244602" custScaleY="199612" custLinFactX="100000" custLinFactY="-124241" custLinFactNeighborX="181800" custLinFactNeighborY="-200000">
        <dgm:presLayoutVars>
          <dgm:chPref val="3"/>
        </dgm:presLayoutVars>
      </dgm:prSet>
      <dgm:spPr/>
    </dgm:pt>
    <dgm:pt modelId="{AB276267-1EE4-49E4-9B17-9873620B7E5A}" type="pres">
      <dgm:prSet presAssocID="{A8756372-ECD6-4302-BE8C-33FAAAFD6068}" presName="rootConnector" presStyleLbl="node2" presStyleIdx="6" presStyleCnt="7"/>
      <dgm:spPr/>
    </dgm:pt>
    <dgm:pt modelId="{3CAF9C05-43B0-4C9C-899E-164AC73DB668}" type="pres">
      <dgm:prSet presAssocID="{A8756372-ECD6-4302-BE8C-33FAAAFD6068}" presName="hierChild4" presStyleCnt="0"/>
      <dgm:spPr/>
    </dgm:pt>
    <dgm:pt modelId="{1A9F05C6-6942-4683-A355-D2B2CC5C78C1}" type="pres">
      <dgm:prSet presAssocID="{A8756372-ECD6-4302-BE8C-33FAAAFD6068}" presName="hierChild5" presStyleCnt="0"/>
      <dgm:spPr/>
    </dgm:pt>
    <dgm:pt modelId="{6757E63C-B527-4C67-85F9-41C8D87D2233}" type="pres">
      <dgm:prSet presAssocID="{DC38DCFF-9B91-4EBC-8219-28292F394A65}" presName="hierChild3" presStyleCnt="0"/>
      <dgm:spPr/>
    </dgm:pt>
  </dgm:ptLst>
  <dgm:cxnLst>
    <dgm:cxn modelId="{CE394601-733D-460C-BFDB-7E42B59B058C}" srcId="{DC38DCFF-9B91-4EBC-8219-28292F394A65}" destId="{5ACDCA39-33B0-4053-89F7-EEA5BFF71D37}" srcOrd="3" destOrd="0" parTransId="{749E3A2F-8614-48E5-994F-CF73A4EB17CC}" sibTransId="{A36D6641-2460-4A9C-B17A-30916863FBE3}"/>
    <dgm:cxn modelId="{3FD37601-4662-493F-AB7D-64DF3E626E70}" srcId="{DC38DCFF-9B91-4EBC-8219-28292F394A65}" destId="{A32300A2-925B-455F-B8F0-11D44F7767A1}" srcOrd="0" destOrd="0" parTransId="{79959EE3-4BE7-4261-8E9E-D5C4EA801AD0}" sibTransId="{2A85B9B7-D606-47CE-A29A-04517422BBCB}"/>
    <dgm:cxn modelId="{26EA7003-A95F-43D9-9F58-3A09671CDEF3}" type="presOf" srcId="{5ACDCA39-33B0-4053-89F7-EEA5BFF71D37}" destId="{10536856-69B6-41EE-AA60-8206190C54FD}" srcOrd="0" destOrd="0" presId="urn:microsoft.com/office/officeart/2005/8/layout/orgChart1"/>
    <dgm:cxn modelId="{8BBBFB04-48BC-498D-BCA7-95641541A5A2}" srcId="{DC38DCFF-9B91-4EBC-8219-28292F394A65}" destId="{A8756372-ECD6-4302-BE8C-33FAAAFD6068}" srcOrd="6" destOrd="0" parTransId="{D29CA849-9821-432B-BF6E-BD8B85C7CB88}" sibTransId="{01097766-D2D5-48DE-A5EC-61CB9ED8E609}"/>
    <dgm:cxn modelId="{DC25B907-658C-4568-AB2E-60672DECD4F1}" type="presOf" srcId="{07CF8A4A-10F8-4F76-AF43-E932413B5228}" destId="{6956A5CB-D3D0-4518-B1E4-27C549CA35D7}" srcOrd="0" destOrd="0" presId="urn:microsoft.com/office/officeart/2005/8/layout/orgChart1"/>
    <dgm:cxn modelId="{027C0408-F464-45FA-8517-E392D85DC104}" type="presOf" srcId="{061EFB68-FAB0-437D-8856-207420737145}" destId="{BC38A920-50AB-4C2D-98EF-E8D5B4A1119C}" srcOrd="1" destOrd="0" presId="urn:microsoft.com/office/officeart/2005/8/layout/orgChart1"/>
    <dgm:cxn modelId="{C05A070D-D4A7-42EA-8A68-EBDB50E0911F}" type="presOf" srcId="{F701DB4E-C556-46DE-ACFE-6D4ECF817DF3}" destId="{82928108-169E-48E4-A551-095689E34419}" srcOrd="0" destOrd="0" presId="urn:microsoft.com/office/officeart/2005/8/layout/orgChart1"/>
    <dgm:cxn modelId="{9BD1291C-6FB7-40F8-ACE0-55608953F528}" type="presOf" srcId="{18709C15-4680-4D92-A6CE-6A4BB4367EB2}" destId="{3064DD3C-48CD-4789-9C00-1E6D5B58D9DF}" srcOrd="0" destOrd="0" presId="urn:microsoft.com/office/officeart/2005/8/layout/orgChart1"/>
    <dgm:cxn modelId="{85E7791D-8DDD-495E-AD42-08D450C52864}" type="presOf" srcId="{F701DB4E-C556-46DE-ACFE-6D4ECF817DF3}" destId="{38A86552-0638-474B-8991-7775889959F7}" srcOrd="1" destOrd="0" presId="urn:microsoft.com/office/officeart/2005/8/layout/orgChart1"/>
    <dgm:cxn modelId="{1BE5031E-4580-4CE0-A889-A562B425CD34}" type="presOf" srcId="{DD977248-F422-4EE3-A668-588DC842223B}" destId="{028BDD1F-529E-4980-9B36-9D7044D9E018}" srcOrd="0" destOrd="0" presId="urn:microsoft.com/office/officeart/2005/8/layout/orgChart1"/>
    <dgm:cxn modelId="{91EFB62D-C65C-4510-BBA2-BEF6406B84A9}" srcId="{07CF8A4A-10F8-4F76-AF43-E932413B5228}" destId="{31E4814A-E838-470B-B05F-E1901C0BEB6A}" srcOrd="0" destOrd="0" parTransId="{A858B9CF-565E-4BD4-AB3D-ADB375DCE9F1}" sibTransId="{8077EAC0-2DE1-4F21-8A7B-047B306FD5E5}"/>
    <dgm:cxn modelId="{DCA5C431-B0B3-4405-87C6-FEB381B2BB5D}" type="presOf" srcId="{79959EE3-4BE7-4261-8E9E-D5C4EA801AD0}" destId="{4ACB122F-F40B-42E0-862F-40BD0276461B}" srcOrd="0" destOrd="0" presId="urn:microsoft.com/office/officeart/2005/8/layout/orgChart1"/>
    <dgm:cxn modelId="{260E595F-6FE2-425C-A3FD-4448568D9640}" type="presOf" srcId="{9FE53071-B1E0-4A0D-8178-EDA1F521BFAD}" destId="{C274CE9F-DCB1-4EE1-B9B1-89348BFC49E7}" srcOrd="1" destOrd="0" presId="urn:microsoft.com/office/officeart/2005/8/layout/orgChart1"/>
    <dgm:cxn modelId="{5BD78B44-020B-4339-9DD8-C3B08E1B0686}" type="presOf" srcId="{31E4814A-E838-470B-B05F-E1901C0BEB6A}" destId="{556CF359-4975-437F-897C-81A1195D1B8F}" srcOrd="1" destOrd="0" presId="urn:microsoft.com/office/officeart/2005/8/layout/orgChart1"/>
    <dgm:cxn modelId="{A36A4448-AB23-480C-BD67-701AB3B2955A}" type="presOf" srcId="{5ACDCA39-33B0-4053-89F7-EEA5BFF71D37}" destId="{171A795D-A635-4526-AA81-B227F916C257}" srcOrd="1" destOrd="0" presId="urn:microsoft.com/office/officeart/2005/8/layout/orgChart1"/>
    <dgm:cxn modelId="{4AF7D84A-C4D8-4D17-BB69-C097D6A57BF7}" type="presOf" srcId="{C2340979-0191-4D1C-8968-ED72450972C0}" destId="{DCC922D8-CFC5-4616-8E42-BA6DB5A84A5E}" srcOrd="0" destOrd="0" presId="urn:microsoft.com/office/officeart/2005/8/layout/orgChart1"/>
    <dgm:cxn modelId="{8B0B7F71-28E9-4816-8914-2AF5A232E22B}" type="presOf" srcId="{A8756372-ECD6-4302-BE8C-33FAAAFD6068}" destId="{3B9C117A-5D9A-4904-9703-6F655217D269}" srcOrd="0" destOrd="0" presId="urn:microsoft.com/office/officeart/2005/8/layout/orgChart1"/>
    <dgm:cxn modelId="{5D11F675-668A-4BDF-963B-621B4F806F29}" type="presOf" srcId="{31E4814A-E838-470B-B05F-E1901C0BEB6A}" destId="{DC82686C-EEBE-4C56-ABC1-AA634313580C}" srcOrd="0" destOrd="0" presId="urn:microsoft.com/office/officeart/2005/8/layout/orgChart1"/>
    <dgm:cxn modelId="{97C04058-160A-48D8-88E6-81BC4EA77236}" type="presOf" srcId="{749E3A2F-8614-48E5-994F-CF73A4EB17CC}" destId="{53E2DCCB-DF35-4AA0-B05D-8AF115DCC96B}" srcOrd="0" destOrd="0" presId="urn:microsoft.com/office/officeart/2005/8/layout/orgChart1"/>
    <dgm:cxn modelId="{CBFFC258-1F3D-4BF1-8B4D-DD950C33CB40}" type="presOf" srcId="{8BC970C7-F5E0-49E7-A2EC-B2F6DA07BD4B}" destId="{B6A7AB3C-7B31-4EE9-B023-E30487B2F6D9}" srcOrd="1" destOrd="0" presId="urn:microsoft.com/office/officeart/2005/8/layout/orgChart1"/>
    <dgm:cxn modelId="{49A81A7A-6CD5-4B77-AC48-1DAD1A6C30BC}" type="presOf" srcId="{A32300A2-925B-455F-B8F0-11D44F7767A1}" destId="{CE05C15B-9417-4738-A7D6-4B23FBD1D548}" srcOrd="0" destOrd="0" presId="urn:microsoft.com/office/officeart/2005/8/layout/orgChart1"/>
    <dgm:cxn modelId="{044EA37E-C1D6-4942-84A7-74E18C30183B}" type="presOf" srcId="{A32300A2-925B-455F-B8F0-11D44F7767A1}" destId="{23DB0FB5-05D6-4978-968C-EA815B4C673D}" srcOrd="1" destOrd="0" presId="urn:microsoft.com/office/officeart/2005/8/layout/orgChart1"/>
    <dgm:cxn modelId="{64808986-7385-4515-B69B-6AB43FDE4DB3}" type="presOf" srcId="{9FE53071-B1E0-4A0D-8178-EDA1F521BFAD}" destId="{A3306AA6-1927-44DD-A5C9-C1093A4FCF8C}" srcOrd="0" destOrd="0" presId="urn:microsoft.com/office/officeart/2005/8/layout/orgChart1"/>
    <dgm:cxn modelId="{1978E18F-9D03-45F7-B907-56E8F462B8A5}" type="presOf" srcId="{061EFB68-FAB0-437D-8856-207420737145}" destId="{FE9A478A-EF05-4DE7-B91D-B82CED2AD236}" srcOrd="0" destOrd="0" presId="urn:microsoft.com/office/officeart/2005/8/layout/orgChart1"/>
    <dgm:cxn modelId="{38CEEDB3-02BF-4C8B-B91A-712758FCA1E7}" type="presOf" srcId="{DC38DCFF-9B91-4EBC-8219-28292F394A65}" destId="{24278CFE-3F4B-40FC-867D-C0DF0EA19D3F}" srcOrd="0" destOrd="0" presId="urn:microsoft.com/office/officeart/2005/8/layout/orgChart1"/>
    <dgm:cxn modelId="{88768EBA-EF87-4856-8972-D55119D4F601}" srcId="{DC38DCFF-9B91-4EBC-8219-28292F394A65}" destId="{9FE53071-B1E0-4A0D-8178-EDA1F521BFAD}" srcOrd="4" destOrd="0" parTransId="{C2340979-0191-4D1C-8968-ED72450972C0}" sibTransId="{1A9F71FD-8BAB-41C2-BC91-DA9FC0CE997F}"/>
    <dgm:cxn modelId="{707165BB-A8AE-4BDE-ABE5-71BA7AB9AD29}" type="presOf" srcId="{DC38DCFF-9B91-4EBC-8219-28292F394A65}" destId="{414128C3-A1B9-4323-B243-2C29CA7CAE7E}" srcOrd="1" destOrd="0" presId="urn:microsoft.com/office/officeart/2005/8/layout/orgChart1"/>
    <dgm:cxn modelId="{3E6EB3BC-27CD-4E7F-A407-E13642E22DE4}" srcId="{DC38DCFF-9B91-4EBC-8219-28292F394A65}" destId="{8BC970C7-F5E0-49E7-A2EC-B2F6DA07BD4B}" srcOrd="2" destOrd="0" parTransId="{18709C15-4680-4D92-A6CE-6A4BB4367EB2}" sibTransId="{16EC8F35-71F7-462C-9F6E-A787E1EEB326}"/>
    <dgm:cxn modelId="{C70AD8DA-9A07-4329-A469-4DCDAD970D88}" type="presOf" srcId="{0A041B7F-CC26-4AF2-AEDB-83376FC26F17}" destId="{A7DE74C3-C68F-4ADB-9AF5-85D73037ABCC}" srcOrd="0" destOrd="0" presId="urn:microsoft.com/office/officeart/2005/8/layout/orgChart1"/>
    <dgm:cxn modelId="{348E0FDC-11F7-4EC2-9F55-F4842CCF38FB}" type="presOf" srcId="{D29CA849-9821-432B-BF6E-BD8B85C7CB88}" destId="{05646A20-BA9E-45D7-B93C-DD80271050CD}" srcOrd="0" destOrd="0" presId="urn:microsoft.com/office/officeart/2005/8/layout/orgChart1"/>
    <dgm:cxn modelId="{751CA5DF-CE68-497A-8476-364246CE2EB5}" srcId="{DC38DCFF-9B91-4EBC-8219-28292F394A65}" destId="{061EFB68-FAB0-437D-8856-207420737145}" srcOrd="1" destOrd="0" parTransId="{DD977248-F422-4EE3-A668-588DC842223B}" sibTransId="{D464487E-EE4E-4DE0-837A-F791E5F74452}"/>
    <dgm:cxn modelId="{FC4520E8-3E7C-4F9D-9299-1158522741DF}" srcId="{DC38DCFF-9B91-4EBC-8219-28292F394A65}" destId="{F701DB4E-C556-46DE-ACFE-6D4ECF817DF3}" srcOrd="5" destOrd="0" parTransId="{0A041B7F-CC26-4AF2-AEDB-83376FC26F17}" sibTransId="{86B37BB7-AB39-47D9-873F-6F44303CC946}"/>
    <dgm:cxn modelId="{7365FFF0-DAB7-43F8-B43F-3C61E80CE749}" type="presOf" srcId="{A8756372-ECD6-4302-BE8C-33FAAAFD6068}" destId="{AB276267-1EE4-49E4-9B17-9873620B7E5A}" srcOrd="1" destOrd="0" presId="urn:microsoft.com/office/officeart/2005/8/layout/orgChart1"/>
    <dgm:cxn modelId="{508E97F5-DDC1-413F-A067-62EF3C453041}" srcId="{07CF8A4A-10F8-4F76-AF43-E932413B5228}" destId="{DC38DCFF-9B91-4EBC-8219-28292F394A65}" srcOrd="1" destOrd="0" parTransId="{950024BD-3493-49FB-A351-806F84DEEC6D}" sibTransId="{C9C999CC-FD27-4B0C-857E-3C1790EC8494}"/>
    <dgm:cxn modelId="{893AB1FD-09B7-40CD-BAC4-4ED576271BD8}" type="presOf" srcId="{8BC970C7-F5E0-49E7-A2EC-B2F6DA07BD4B}" destId="{75549DF6-0FF0-47F7-95BA-351E4C015A5E}" srcOrd="0" destOrd="0" presId="urn:microsoft.com/office/officeart/2005/8/layout/orgChart1"/>
    <dgm:cxn modelId="{17E58AD7-FB16-4672-9AAF-3388DF189751}" type="presParOf" srcId="{6956A5CB-D3D0-4518-B1E4-27C549CA35D7}" destId="{0F5A9520-6233-4EE1-B85E-47AB5D9DC823}" srcOrd="0" destOrd="0" presId="urn:microsoft.com/office/officeart/2005/8/layout/orgChart1"/>
    <dgm:cxn modelId="{444DD632-590F-43C9-BCF8-3DC2C48C1F18}" type="presParOf" srcId="{0F5A9520-6233-4EE1-B85E-47AB5D9DC823}" destId="{7B805C52-CFA3-4CE8-9CBA-D28CA99401F7}" srcOrd="0" destOrd="0" presId="urn:microsoft.com/office/officeart/2005/8/layout/orgChart1"/>
    <dgm:cxn modelId="{417D90D0-C42D-4C38-8F01-4DB47DC043A3}" type="presParOf" srcId="{7B805C52-CFA3-4CE8-9CBA-D28CA99401F7}" destId="{DC82686C-EEBE-4C56-ABC1-AA634313580C}" srcOrd="0" destOrd="0" presId="urn:microsoft.com/office/officeart/2005/8/layout/orgChart1"/>
    <dgm:cxn modelId="{20828E28-3A31-473F-8946-F2FF85C8E930}" type="presParOf" srcId="{7B805C52-CFA3-4CE8-9CBA-D28CA99401F7}" destId="{556CF359-4975-437F-897C-81A1195D1B8F}" srcOrd="1" destOrd="0" presId="urn:microsoft.com/office/officeart/2005/8/layout/orgChart1"/>
    <dgm:cxn modelId="{B0740400-CD12-498C-B7D1-24AF708C7EC6}" type="presParOf" srcId="{0F5A9520-6233-4EE1-B85E-47AB5D9DC823}" destId="{06B23309-0D73-49D3-9BA2-2C34985B6648}" srcOrd="1" destOrd="0" presId="urn:microsoft.com/office/officeart/2005/8/layout/orgChart1"/>
    <dgm:cxn modelId="{1204454D-49A0-433F-90BA-A0BA3E801AF3}" type="presParOf" srcId="{0F5A9520-6233-4EE1-B85E-47AB5D9DC823}" destId="{4AB9299D-34FE-49E6-8A0C-3FB82C5A2950}" srcOrd="2" destOrd="0" presId="urn:microsoft.com/office/officeart/2005/8/layout/orgChart1"/>
    <dgm:cxn modelId="{5B20155F-7A05-41D9-9BDA-0286941D2DC6}" type="presParOf" srcId="{6956A5CB-D3D0-4518-B1E4-27C549CA35D7}" destId="{CFA3CE59-CF13-42EF-A624-89072653AB93}" srcOrd="1" destOrd="0" presId="urn:microsoft.com/office/officeart/2005/8/layout/orgChart1"/>
    <dgm:cxn modelId="{21620BED-D72C-449B-86B4-D7DEC7D3B767}" type="presParOf" srcId="{CFA3CE59-CF13-42EF-A624-89072653AB93}" destId="{04D88692-6610-4872-93AC-859AC6F00D4A}" srcOrd="0" destOrd="0" presId="urn:microsoft.com/office/officeart/2005/8/layout/orgChart1"/>
    <dgm:cxn modelId="{CCCCB681-FE38-4C1D-9945-B680B148B320}" type="presParOf" srcId="{04D88692-6610-4872-93AC-859AC6F00D4A}" destId="{24278CFE-3F4B-40FC-867D-C0DF0EA19D3F}" srcOrd="0" destOrd="0" presId="urn:microsoft.com/office/officeart/2005/8/layout/orgChart1"/>
    <dgm:cxn modelId="{44A9CD2E-B384-4208-8D45-A04CF862B557}" type="presParOf" srcId="{04D88692-6610-4872-93AC-859AC6F00D4A}" destId="{414128C3-A1B9-4323-B243-2C29CA7CAE7E}" srcOrd="1" destOrd="0" presId="urn:microsoft.com/office/officeart/2005/8/layout/orgChart1"/>
    <dgm:cxn modelId="{D9209F09-D395-4EC3-ACCC-90A942BC1EE5}" type="presParOf" srcId="{CFA3CE59-CF13-42EF-A624-89072653AB93}" destId="{F2F35163-C0BE-4297-B5E7-9375745BBBAF}" srcOrd="1" destOrd="0" presId="urn:microsoft.com/office/officeart/2005/8/layout/orgChart1"/>
    <dgm:cxn modelId="{CBA4CEB1-3E8D-4C6B-ABDB-FFB25965A51D}" type="presParOf" srcId="{F2F35163-C0BE-4297-B5E7-9375745BBBAF}" destId="{4ACB122F-F40B-42E0-862F-40BD0276461B}" srcOrd="0" destOrd="0" presId="urn:microsoft.com/office/officeart/2005/8/layout/orgChart1"/>
    <dgm:cxn modelId="{0D8C40BE-7736-4929-80A3-F4A0D791069C}" type="presParOf" srcId="{F2F35163-C0BE-4297-B5E7-9375745BBBAF}" destId="{42D22D90-B5E7-48F6-8CF6-FFBFB77B2FE1}" srcOrd="1" destOrd="0" presId="urn:microsoft.com/office/officeart/2005/8/layout/orgChart1"/>
    <dgm:cxn modelId="{5B8BCF05-C94D-434F-A437-225482BB8923}" type="presParOf" srcId="{42D22D90-B5E7-48F6-8CF6-FFBFB77B2FE1}" destId="{566156E1-F6F3-4FBC-90F5-05A9D94B2148}" srcOrd="0" destOrd="0" presId="urn:microsoft.com/office/officeart/2005/8/layout/orgChart1"/>
    <dgm:cxn modelId="{DDEF49ED-B46E-43E2-8295-9E7D35327FC9}" type="presParOf" srcId="{566156E1-F6F3-4FBC-90F5-05A9D94B2148}" destId="{CE05C15B-9417-4738-A7D6-4B23FBD1D548}" srcOrd="0" destOrd="0" presId="urn:microsoft.com/office/officeart/2005/8/layout/orgChart1"/>
    <dgm:cxn modelId="{C77A11A1-540B-46A2-8CEA-AC47A1156A21}" type="presParOf" srcId="{566156E1-F6F3-4FBC-90F5-05A9D94B2148}" destId="{23DB0FB5-05D6-4978-968C-EA815B4C673D}" srcOrd="1" destOrd="0" presId="urn:microsoft.com/office/officeart/2005/8/layout/orgChart1"/>
    <dgm:cxn modelId="{1CA77D7A-42BE-4737-B6EA-BDBA61A4ACC5}" type="presParOf" srcId="{42D22D90-B5E7-48F6-8CF6-FFBFB77B2FE1}" destId="{78F31D5E-B3B6-47B4-B5AE-4D9078164D6B}" srcOrd="1" destOrd="0" presId="urn:microsoft.com/office/officeart/2005/8/layout/orgChart1"/>
    <dgm:cxn modelId="{73AAD76E-E52E-4345-951B-8F48F9F2ED57}" type="presParOf" srcId="{42D22D90-B5E7-48F6-8CF6-FFBFB77B2FE1}" destId="{3D1F385E-E48A-41AF-8B47-BB01E922180F}" srcOrd="2" destOrd="0" presId="urn:microsoft.com/office/officeart/2005/8/layout/orgChart1"/>
    <dgm:cxn modelId="{A07BCF5F-9FC0-46B0-8ECB-E8766D703EE5}" type="presParOf" srcId="{F2F35163-C0BE-4297-B5E7-9375745BBBAF}" destId="{028BDD1F-529E-4980-9B36-9D7044D9E018}" srcOrd="2" destOrd="0" presId="urn:microsoft.com/office/officeart/2005/8/layout/orgChart1"/>
    <dgm:cxn modelId="{25CB4372-068D-4843-AC26-6AAB694B7053}" type="presParOf" srcId="{F2F35163-C0BE-4297-B5E7-9375745BBBAF}" destId="{E3221785-556D-4F43-9E51-FE9F9217EB2E}" srcOrd="3" destOrd="0" presId="urn:microsoft.com/office/officeart/2005/8/layout/orgChart1"/>
    <dgm:cxn modelId="{E57B34E4-411B-4C9F-B109-58AE427E2078}" type="presParOf" srcId="{E3221785-556D-4F43-9E51-FE9F9217EB2E}" destId="{D141D28D-DC02-4B24-8A96-486BAC936A13}" srcOrd="0" destOrd="0" presId="urn:microsoft.com/office/officeart/2005/8/layout/orgChart1"/>
    <dgm:cxn modelId="{D6C2CA1C-537A-479D-AB03-DB86769FA4E5}" type="presParOf" srcId="{D141D28D-DC02-4B24-8A96-486BAC936A13}" destId="{FE9A478A-EF05-4DE7-B91D-B82CED2AD236}" srcOrd="0" destOrd="0" presId="urn:microsoft.com/office/officeart/2005/8/layout/orgChart1"/>
    <dgm:cxn modelId="{4DC320F4-FEA6-4EDC-B833-AA8FC9BB6AB5}" type="presParOf" srcId="{D141D28D-DC02-4B24-8A96-486BAC936A13}" destId="{BC38A920-50AB-4C2D-98EF-E8D5B4A1119C}" srcOrd="1" destOrd="0" presId="urn:microsoft.com/office/officeart/2005/8/layout/orgChart1"/>
    <dgm:cxn modelId="{C519D8F4-A726-4222-99A6-9EB524B1744D}" type="presParOf" srcId="{E3221785-556D-4F43-9E51-FE9F9217EB2E}" destId="{D10C2226-EFC0-4305-B2A4-E64963184B28}" srcOrd="1" destOrd="0" presId="urn:microsoft.com/office/officeart/2005/8/layout/orgChart1"/>
    <dgm:cxn modelId="{C3F96079-9711-41EC-914B-3E93B5A45168}" type="presParOf" srcId="{E3221785-556D-4F43-9E51-FE9F9217EB2E}" destId="{CB933DAB-2866-4E92-8F30-653361E96902}" srcOrd="2" destOrd="0" presId="urn:microsoft.com/office/officeart/2005/8/layout/orgChart1"/>
    <dgm:cxn modelId="{CFB73737-763F-4099-BBD5-E8A7D9F95BA6}" type="presParOf" srcId="{F2F35163-C0BE-4297-B5E7-9375745BBBAF}" destId="{3064DD3C-48CD-4789-9C00-1E6D5B58D9DF}" srcOrd="4" destOrd="0" presId="urn:microsoft.com/office/officeart/2005/8/layout/orgChart1"/>
    <dgm:cxn modelId="{A43A1BEA-B43A-46AD-A259-9D6BB2BD5288}" type="presParOf" srcId="{F2F35163-C0BE-4297-B5E7-9375745BBBAF}" destId="{BF56C5C5-2551-4983-A179-6492D7114F35}" srcOrd="5" destOrd="0" presId="urn:microsoft.com/office/officeart/2005/8/layout/orgChart1"/>
    <dgm:cxn modelId="{EF75109E-69C9-4D27-9806-DB26BF376510}" type="presParOf" srcId="{BF56C5C5-2551-4983-A179-6492D7114F35}" destId="{A6192D35-2E6D-49C0-805C-766A74E16FF5}" srcOrd="0" destOrd="0" presId="urn:microsoft.com/office/officeart/2005/8/layout/orgChart1"/>
    <dgm:cxn modelId="{02182E5F-3399-4D96-9775-58DD0D00DF40}" type="presParOf" srcId="{A6192D35-2E6D-49C0-805C-766A74E16FF5}" destId="{75549DF6-0FF0-47F7-95BA-351E4C015A5E}" srcOrd="0" destOrd="0" presId="urn:microsoft.com/office/officeart/2005/8/layout/orgChart1"/>
    <dgm:cxn modelId="{295687BB-0A69-408A-BD75-B02D37CE61CE}" type="presParOf" srcId="{A6192D35-2E6D-49C0-805C-766A74E16FF5}" destId="{B6A7AB3C-7B31-4EE9-B023-E30487B2F6D9}" srcOrd="1" destOrd="0" presId="urn:microsoft.com/office/officeart/2005/8/layout/orgChart1"/>
    <dgm:cxn modelId="{2E5DA8B6-F476-4183-96EA-946905C66AEC}" type="presParOf" srcId="{BF56C5C5-2551-4983-A179-6492D7114F35}" destId="{6D5EB1D3-A9CB-424D-9325-1CF08AF15CD8}" srcOrd="1" destOrd="0" presId="urn:microsoft.com/office/officeart/2005/8/layout/orgChart1"/>
    <dgm:cxn modelId="{3FC3C6CE-A30C-40FA-B0CA-BD10CBF6C516}" type="presParOf" srcId="{BF56C5C5-2551-4983-A179-6492D7114F35}" destId="{BDB0D97C-E7E4-42F6-9822-6B6082A1CF87}" srcOrd="2" destOrd="0" presId="urn:microsoft.com/office/officeart/2005/8/layout/orgChart1"/>
    <dgm:cxn modelId="{43A0B6E9-4482-48EC-9E85-23FDEDDA9D35}" type="presParOf" srcId="{F2F35163-C0BE-4297-B5E7-9375745BBBAF}" destId="{53E2DCCB-DF35-4AA0-B05D-8AF115DCC96B}" srcOrd="6" destOrd="0" presId="urn:microsoft.com/office/officeart/2005/8/layout/orgChart1"/>
    <dgm:cxn modelId="{FF9CC5A9-9826-4124-9349-DF4A2A80E95C}" type="presParOf" srcId="{F2F35163-C0BE-4297-B5E7-9375745BBBAF}" destId="{0557AEC9-E0AB-4D6C-B654-3CDB80535814}" srcOrd="7" destOrd="0" presId="urn:microsoft.com/office/officeart/2005/8/layout/orgChart1"/>
    <dgm:cxn modelId="{94C739A7-89A3-4878-8ECD-54342A666251}" type="presParOf" srcId="{0557AEC9-E0AB-4D6C-B654-3CDB80535814}" destId="{F3F961EE-1FCD-494C-900C-102A70B7C74C}" srcOrd="0" destOrd="0" presId="urn:microsoft.com/office/officeart/2005/8/layout/orgChart1"/>
    <dgm:cxn modelId="{6FB2E082-AE2F-410E-A413-2A6015B626B1}" type="presParOf" srcId="{F3F961EE-1FCD-494C-900C-102A70B7C74C}" destId="{10536856-69B6-41EE-AA60-8206190C54FD}" srcOrd="0" destOrd="0" presId="urn:microsoft.com/office/officeart/2005/8/layout/orgChart1"/>
    <dgm:cxn modelId="{55B8D632-AFE4-475F-8F85-ECB4EA53B249}" type="presParOf" srcId="{F3F961EE-1FCD-494C-900C-102A70B7C74C}" destId="{171A795D-A635-4526-AA81-B227F916C257}" srcOrd="1" destOrd="0" presId="urn:microsoft.com/office/officeart/2005/8/layout/orgChart1"/>
    <dgm:cxn modelId="{EE0D2960-97CB-4B44-9997-5B249C503A49}" type="presParOf" srcId="{0557AEC9-E0AB-4D6C-B654-3CDB80535814}" destId="{B70E5DEE-8227-44EE-AD2D-CC49F4B1C544}" srcOrd="1" destOrd="0" presId="urn:microsoft.com/office/officeart/2005/8/layout/orgChart1"/>
    <dgm:cxn modelId="{D53E56B0-E971-4B15-9CE8-552F9DD31510}" type="presParOf" srcId="{0557AEC9-E0AB-4D6C-B654-3CDB80535814}" destId="{F621E264-F1E5-4142-A0AD-3C3C3B6DBBAD}" srcOrd="2" destOrd="0" presId="urn:microsoft.com/office/officeart/2005/8/layout/orgChart1"/>
    <dgm:cxn modelId="{2EB46545-081E-455D-9135-B79E6CD635C6}" type="presParOf" srcId="{F2F35163-C0BE-4297-B5E7-9375745BBBAF}" destId="{DCC922D8-CFC5-4616-8E42-BA6DB5A84A5E}" srcOrd="8" destOrd="0" presId="urn:microsoft.com/office/officeart/2005/8/layout/orgChart1"/>
    <dgm:cxn modelId="{407A79D1-29C7-4FBB-A29B-9BB93A7CEEE3}" type="presParOf" srcId="{F2F35163-C0BE-4297-B5E7-9375745BBBAF}" destId="{505799BA-67FD-41E1-AD50-9AA882AFC187}" srcOrd="9" destOrd="0" presId="urn:microsoft.com/office/officeart/2005/8/layout/orgChart1"/>
    <dgm:cxn modelId="{938AE57D-D820-4691-9FD0-41BED0DA42BD}" type="presParOf" srcId="{505799BA-67FD-41E1-AD50-9AA882AFC187}" destId="{4B5D10A1-A1AF-41F8-8FFE-5EC696272717}" srcOrd="0" destOrd="0" presId="urn:microsoft.com/office/officeart/2005/8/layout/orgChart1"/>
    <dgm:cxn modelId="{079D14BF-6F65-4B7B-B64C-9D65318E23DA}" type="presParOf" srcId="{4B5D10A1-A1AF-41F8-8FFE-5EC696272717}" destId="{A3306AA6-1927-44DD-A5C9-C1093A4FCF8C}" srcOrd="0" destOrd="0" presId="urn:microsoft.com/office/officeart/2005/8/layout/orgChart1"/>
    <dgm:cxn modelId="{908C28A7-FE5E-41D4-93DA-DCB682B2E44D}" type="presParOf" srcId="{4B5D10A1-A1AF-41F8-8FFE-5EC696272717}" destId="{C274CE9F-DCB1-4EE1-B9B1-89348BFC49E7}" srcOrd="1" destOrd="0" presId="urn:microsoft.com/office/officeart/2005/8/layout/orgChart1"/>
    <dgm:cxn modelId="{87F661A8-A5A0-44FE-8C86-8CAC7A99E74C}" type="presParOf" srcId="{505799BA-67FD-41E1-AD50-9AA882AFC187}" destId="{13CC4DB3-461A-4120-A6E3-DE791E96A5EF}" srcOrd="1" destOrd="0" presId="urn:microsoft.com/office/officeart/2005/8/layout/orgChart1"/>
    <dgm:cxn modelId="{4E6ECB1C-27F0-4622-A08F-AAA8F70EB4E9}" type="presParOf" srcId="{505799BA-67FD-41E1-AD50-9AA882AFC187}" destId="{0BB5487A-C120-401E-ACB1-CC94BD3E56B2}" srcOrd="2" destOrd="0" presId="urn:microsoft.com/office/officeart/2005/8/layout/orgChart1"/>
    <dgm:cxn modelId="{491912DE-20FC-4F7F-90E7-CB8A65924898}" type="presParOf" srcId="{F2F35163-C0BE-4297-B5E7-9375745BBBAF}" destId="{A7DE74C3-C68F-4ADB-9AF5-85D73037ABCC}" srcOrd="10" destOrd="0" presId="urn:microsoft.com/office/officeart/2005/8/layout/orgChart1"/>
    <dgm:cxn modelId="{0A6DE741-EF6E-4534-A2CD-4FA7CF451711}" type="presParOf" srcId="{F2F35163-C0BE-4297-B5E7-9375745BBBAF}" destId="{50254935-836F-4931-A9AE-DC422EBFD272}" srcOrd="11" destOrd="0" presId="urn:microsoft.com/office/officeart/2005/8/layout/orgChart1"/>
    <dgm:cxn modelId="{6A36CC95-001F-4CC3-AD47-9B0612B4D9D8}" type="presParOf" srcId="{50254935-836F-4931-A9AE-DC422EBFD272}" destId="{B53C25FC-C1FC-4600-8F97-B9F9C7762E8A}" srcOrd="0" destOrd="0" presId="urn:microsoft.com/office/officeart/2005/8/layout/orgChart1"/>
    <dgm:cxn modelId="{FB7972C1-5D1E-483D-BE07-1EBEC1492B6C}" type="presParOf" srcId="{B53C25FC-C1FC-4600-8F97-B9F9C7762E8A}" destId="{82928108-169E-48E4-A551-095689E34419}" srcOrd="0" destOrd="0" presId="urn:microsoft.com/office/officeart/2005/8/layout/orgChart1"/>
    <dgm:cxn modelId="{4D9F515D-2A52-445B-A753-13B3A0AD3B75}" type="presParOf" srcId="{B53C25FC-C1FC-4600-8F97-B9F9C7762E8A}" destId="{38A86552-0638-474B-8991-7775889959F7}" srcOrd="1" destOrd="0" presId="urn:microsoft.com/office/officeart/2005/8/layout/orgChart1"/>
    <dgm:cxn modelId="{3650C6CC-B9C4-49B1-BEB6-0A8986B4D337}" type="presParOf" srcId="{50254935-836F-4931-A9AE-DC422EBFD272}" destId="{F86E8F9B-875D-4F0E-8613-3509C4FB0F3A}" srcOrd="1" destOrd="0" presId="urn:microsoft.com/office/officeart/2005/8/layout/orgChart1"/>
    <dgm:cxn modelId="{77B3F228-F8FE-455A-B0C8-F58EB4DCCD58}" type="presParOf" srcId="{50254935-836F-4931-A9AE-DC422EBFD272}" destId="{226D9B7A-DB10-4DD8-A79B-9392DBDE53BD}" srcOrd="2" destOrd="0" presId="urn:microsoft.com/office/officeart/2005/8/layout/orgChart1"/>
    <dgm:cxn modelId="{270A21CD-D55B-4345-9665-DE82F6DBFE08}" type="presParOf" srcId="{F2F35163-C0BE-4297-B5E7-9375745BBBAF}" destId="{05646A20-BA9E-45D7-B93C-DD80271050CD}" srcOrd="12" destOrd="0" presId="urn:microsoft.com/office/officeart/2005/8/layout/orgChart1"/>
    <dgm:cxn modelId="{A22392F2-5879-48E9-B122-986AE9086F54}" type="presParOf" srcId="{F2F35163-C0BE-4297-B5E7-9375745BBBAF}" destId="{10341AE7-9163-48BA-923B-D0A175615953}" srcOrd="13" destOrd="0" presId="urn:microsoft.com/office/officeart/2005/8/layout/orgChart1"/>
    <dgm:cxn modelId="{D073C2B6-44BA-4C5B-A907-7D3B22A9A0DA}" type="presParOf" srcId="{10341AE7-9163-48BA-923B-D0A175615953}" destId="{5ABBE817-EB70-41B0-BC88-0A49AF9CA8D7}" srcOrd="0" destOrd="0" presId="urn:microsoft.com/office/officeart/2005/8/layout/orgChart1"/>
    <dgm:cxn modelId="{EA62A482-3069-499E-9029-4D7FBD18DDAB}" type="presParOf" srcId="{5ABBE817-EB70-41B0-BC88-0A49AF9CA8D7}" destId="{3B9C117A-5D9A-4904-9703-6F655217D269}" srcOrd="0" destOrd="0" presId="urn:microsoft.com/office/officeart/2005/8/layout/orgChart1"/>
    <dgm:cxn modelId="{3310432F-695E-4E7E-88AA-702FB4CD8CD2}" type="presParOf" srcId="{5ABBE817-EB70-41B0-BC88-0A49AF9CA8D7}" destId="{AB276267-1EE4-49E4-9B17-9873620B7E5A}" srcOrd="1" destOrd="0" presId="urn:microsoft.com/office/officeart/2005/8/layout/orgChart1"/>
    <dgm:cxn modelId="{7698E489-38A3-4402-82A4-8E78B142CCAA}" type="presParOf" srcId="{10341AE7-9163-48BA-923B-D0A175615953}" destId="{3CAF9C05-43B0-4C9C-899E-164AC73DB668}" srcOrd="1" destOrd="0" presId="urn:microsoft.com/office/officeart/2005/8/layout/orgChart1"/>
    <dgm:cxn modelId="{DAC9C926-1D72-49F0-9D80-1FC42074F816}" type="presParOf" srcId="{10341AE7-9163-48BA-923B-D0A175615953}" destId="{1A9F05C6-6942-4683-A355-D2B2CC5C78C1}" srcOrd="2" destOrd="0" presId="urn:microsoft.com/office/officeart/2005/8/layout/orgChart1"/>
    <dgm:cxn modelId="{F26FEE5E-0E1B-4287-A07E-F6E6D9E37B46}" type="presParOf" srcId="{CFA3CE59-CF13-42EF-A624-89072653AB93}" destId="{6757E63C-B527-4C67-85F9-41C8D87D22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9DCEA5FC-4640-45AF-B712-7A4FD94AEF0D}">
      <dgm:prSet phldrT="[Text]"/>
      <dgm:spPr/>
      <dgm:t>
        <a:bodyPr/>
        <a:lstStyle/>
        <a:p>
          <a:pPr>
            <a:defRPr b="1"/>
          </a:pPr>
          <a:r>
            <a:rPr lang="en-US">
              <a:solidFill>
                <a:srgbClr val="FF0000"/>
              </a:solidFill>
            </a:rPr>
            <a:t>Late 2023 (completed)</a:t>
          </a: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custT="1"/>
      <dgm:spPr/>
      <dgm:t>
        <a:bodyPr/>
        <a:lstStyle/>
        <a:p>
          <a:r>
            <a:rPr lang="en-US" sz="1400"/>
            <a:t>DRAFT rodenticide BE and mitigation strategy </a:t>
          </a: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096A9AF0-0DAE-4EB3-B448-4501DA034F4A}">
      <dgm:prSet phldrT="[Text]"/>
      <dgm:spPr/>
      <dgm:t>
        <a:bodyPr/>
        <a:lstStyle/>
        <a:p>
          <a:pPr>
            <a:defRPr b="1"/>
          </a:pPr>
          <a:r>
            <a:rPr lang="en-US">
              <a:solidFill>
                <a:srgbClr val="FF0000"/>
              </a:solidFill>
            </a:rPr>
            <a:t>Early 2024</a:t>
          </a:r>
        </a:p>
      </dgm:t>
    </dgm:pt>
    <dgm:pt modelId="{8CE6ABD6-768E-42C8-9029-C3B5F278B21C}" type="parTrans" cxnId="{CA0753BD-DB60-4D68-8486-5B376B839B26}">
      <dgm:prSet/>
      <dgm:spPr/>
      <dgm:t>
        <a:bodyPr/>
        <a:lstStyle/>
        <a:p>
          <a:endParaRPr lang="en-US"/>
        </a:p>
      </dgm:t>
    </dgm:pt>
    <dgm:pt modelId="{6B0D7DA9-E6ED-4137-9716-F48BF62327A8}" type="sibTrans" cxnId="{CA0753BD-DB60-4D68-8486-5B376B839B26}">
      <dgm:prSet/>
      <dgm:spPr/>
      <dgm:t>
        <a:bodyPr/>
        <a:lstStyle/>
        <a:p>
          <a:endParaRPr lang="en-US"/>
        </a:p>
      </dgm:t>
    </dgm:pt>
    <dgm:pt modelId="{CA6B1BA0-B2FC-48AD-8EDA-F4AAA4AF2782}">
      <dgm:prSet/>
      <dgm:spPr/>
      <dgm:t>
        <a:bodyPr/>
        <a:lstStyle/>
        <a:p>
          <a:pPr>
            <a:defRPr b="1"/>
          </a:pPr>
          <a:r>
            <a:rPr lang="en-US">
              <a:solidFill>
                <a:srgbClr val="FF0000"/>
              </a:solidFill>
            </a:rPr>
            <a:t>Mid 2024</a:t>
          </a: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custT="1"/>
      <dgm:spPr/>
      <dgm:t>
        <a:bodyPr/>
        <a:lstStyle/>
        <a:p>
          <a:r>
            <a:rPr lang="en-US" sz="1400"/>
            <a:t>Final methomyl and carbaryl </a:t>
          </a:r>
          <a:r>
            <a:rPr lang="en-US" sz="1400" err="1"/>
            <a:t>BiOps</a:t>
          </a:r>
          <a:endParaRPr lang="en-US" sz="1400"/>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custT="1"/>
      <dgm:spPr/>
      <dgm:t>
        <a:bodyPr/>
        <a:lstStyle/>
        <a:p>
          <a:r>
            <a:rPr lang="en-US" sz="1400"/>
            <a:t>Finalize herbicide strategy and begin to inform registration and registration review decisions </a:t>
          </a: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dgm:spPr/>
      <dgm:t>
        <a:bodyPr/>
        <a:lstStyle/>
        <a:p>
          <a:pPr>
            <a:defRPr b="1"/>
          </a:pPr>
          <a:r>
            <a:rPr lang="en-US">
              <a:solidFill>
                <a:srgbClr val="FF0000"/>
              </a:solidFill>
            </a:rPr>
            <a:t>Late 2024/Early2025</a:t>
          </a:r>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custT="1"/>
      <dgm:spPr/>
      <dgm:t>
        <a:bodyPr/>
        <a:lstStyle/>
        <a:p>
          <a:r>
            <a:rPr lang="en-US" sz="1400"/>
            <a:t>Final BEs for acetamiprid and dinotefuran</a:t>
          </a:r>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A2560FD2-F12F-4A06-A96F-B86674952111}">
      <dgm:prSet/>
      <dgm:spPr/>
      <dgm:t>
        <a:bodyPr/>
        <a:lstStyle/>
        <a:p>
          <a:pPr>
            <a:defRPr b="1"/>
          </a:pPr>
          <a:r>
            <a:rPr lang="en-US">
              <a:solidFill>
                <a:srgbClr val="FF0000"/>
              </a:solidFill>
            </a:rPr>
            <a:t>2025 and beyond</a:t>
          </a:r>
        </a:p>
      </dgm:t>
    </dgm:pt>
    <dgm:pt modelId="{96173659-138A-4A00-AE0B-9063EA9393A6}" type="parTrans" cxnId="{F9D8B584-9399-4A2B-8ADC-F71293A4822C}">
      <dgm:prSet/>
      <dgm:spPr/>
      <dgm:t>
        <a:bodyPr/>
        <a:lstStyle/>
        <a:p>
          <a:endParaRPr lang="en-US"/>
        </a:p>
      </dgm:t>
    </dgm:pt>
    <dgm:pt modelId="{D3C3BC3F-2256-4FBC-AFA5-0D035E3EACD7}" type="sibTrans" cxnId="{F9D8B584-9399-4A2B-8ADC-F71293A4822C}">
      <dgm:prSet/>
      <dgm:spPr/>
      <dgm:t>
        <a:bodyPr/>
        <a:lstStyle/>
        <a:p>
          <a:endParaRPr lang="en-US"/>
        </a:p>
      </dgm:t>
    </dgm:pt>
    <dgm:pt modelId="{1E529C6E-C939-479A-A075-9E9B02837B50}">
      <dgm:prSet custT="1"/>
      <dgm:spPr/>
      <dgm:t>
        <a:bodyPr/>
        <a:lstStyle/>
        <a:p>
          <a:r>
            <a:rPr lang="en-US" sz="1400"/>
            <a:t>Finalize insecticide strategy and begin to inform registration and registration review decisions </a:t>
          </a:r>
        </a:p>
      </dgm:t>
    </dgm:pt>
    <dgm:pt modelId="{46B3C017-F97A-4640-992A-33AEE06B2EFC}" type="parTrans" cxnId="{99746BB5-7122-43B8-8680-CF610F03585C}">
      <dgm:prSet/>
      <dgm:spPr/>
      <dgm:t>
        <a:bodyPr/>
        <a:lstStyle/>
        <a:p>
          <a:endParaRPr lang="en-US"/>
        </a:p>
      </dgm:t>
    </dgm:pt>
    <dgm:pt modelId="{192E80CB-2667-481C-8244-6EC4AEED1BC2}" type="sibTrans" cxnId="{99746BB5-7122-43B8-8680-CF610F03585C}">
      <dgm:prSet/>
      <dgm:spPr/>
      <dgm:t>
        <a:bodyPr/>
        <a:lstStyle/>
        <a:p>
          <a:endParaRPr lang="en-US"/>
        </a:p>
      </dgm:t>
    </dgm:pt>
    <dgm:pt modelId="{D2E76E9E-8DA2-4FFF-B285-E54CA3BCC4A7}">
      <dgm:prSet custT="1"/>
      <dgm:spPr/>
      <dgm:t>
        <a:bodyPr/>
        <a:lstStyle/>
        <a:p>
          <a:r>
            <a:rPr lang="en-US" sz="1400"/>
            <a:t>Draft Herbicide strategy and vulnerable species public comments</a:t>
          </a:r>
        </a:p>
      </dgm:t>
    </dgm:pt>
    <dgm:pt modelId="{E988D38A-12FB-4D97-A6D7-02310C2E1A2E}" type="parTrans" cxnId="{61E0774E-59FF-460D-85C9-3057150B25A8}">
      <dgm:prSet/>
      <dgm:spPr/>
      <dgm:t>
        <a:bodyPr/>
        <a:lstStyle/>
        <a:p>
          <a:endParaRPr lang="en-US"/>
        </a:p>
      </dgm:t>
    </dgm:pt>
    <dgm:pt modelId="{E5D5A388-6386-46E6-A098-AD9B4106D70B}" type="sibTrans" cxnId="{61E0774E-59FF-460D-85C9-3057150B25A8}">
      <dgm:prSet/>
      <dgm:spPr/>
      <dgm:t>
        <a:bodyPr/>
        <a:lstStyle/>
        <a:p>
          <a:endParaRPr lang="en-US"/>
        </a:p>
      </dgm:t>
    </dgm:pt>
    <dgm:pt modelId="{643ED4FA-AF98-490B-A966-837F28DBA2EB}">
      <dgm:prSet custT="1"/>
      <dgm:spPr/>
      <dgm:t>
        <a:bodyPr/>
        <a:lstStyle/>
        <a:p>
          <a:r>
            <a:rPr lang="en-US" sz="1400"/>
            <a:t>Hawaii workshop</a:t>
          </a:r>
        </a:p>
      </dgm:t>
    </dgm:pt>
    <dgm:pt modelId="{1BEBBFFF-E17D-4FF7-966F-90F188627B14}" type="parTrans" cxnId="{6B5D00EF-AD3B-416E-8B86-BB830553467A}">
      <dgm:prSet/>
      <dgm:spPr/>
      <dgm:t>
        <a:bodyPr/>
        <a:lstStyle/>
        <a:p>
          <a:endParaRPr lang="en-US"/>
        </a:p>
      </dgm:t>
    </dgm:pt>
    <dgm:pt modelId="{734F5101-1D66-4FA1-BE79-42D80AB873C6}" type="sibTrans" cxnId="{6B5D00EF-AD3B-416E-8B86-BB830553467A}">
      <dgm:prSet/>
      <dgm:spPr/>
      <dgm:t>
        <a:bodyPr/>
        <a:lstStyle/>
        <a:p>
          <a:endParaRPr lang="en-US"/>
        </a:p>
      </dgm:t>
    </dgm:pt>
    <dgm:pt modelId="{A2429AF8-4FFF-497A-A57C-C1A0CE8AE3B9}">
      <dgm:prSet custT="1"/>
      <dgm:spPr/>
      <dgm:t>
        <a:bodyPr/>
        <a:lstStyle/>
        <a:p>
          <a:r>
            <a:rPr lang="en-US" sz="1400"/>
            <a:t>Updated Enlist mitigation requirements per </a:t>
          </a:r>
          <a:r>
            <a:rPr lang="en-US" sz="1400" err="1"/>
            <a:t>BiOp</a:t>
          </a:r>
          <a:endParaRPr lang="en-US" sz="1400"/>
        </a:p>
      </dgm:t>
    </dgm:pt>
    <dgm:pt modelId="{3E1384F8-1EE7-42F2-8C25-4C4A53560249}" type="parTrans" cxnId="{737640BD-5590-401F-AEF7-954D78BBDE18}">
      <dgm:prSet/>
      <dgm:spPr/>
      <dgm:t>
        <a:bodyPr/>
        <a:lstStyle/>
        <a:p>
          <a:endParaRPr lang="en-US"/>
        </a:p>
      </dgm:t>
    </dgm:pt>
    <dgm:pt modelId="{A1019B4A-619A-40C5-877D-6725F5F92065}" type="sibTrans" cxnId="{737640BD-5590-401F-AEF7-954D78BBDE18}">
      <dgm:prSet/>
      <dgm:spPr/>
      <dgm:t>
        <a:bodyPr/>
        <a:lstStyle/>
        <a:p>
          <a:endParaRPr lang="en-US"/>
        </a:p>
      </dgm:t>
    </dgm:pt>
    <dgm:pt modelId="{090FAF23-791A-419D-811D-A34CA936F350}">
      <dgm:prSet custT="1"/>
      <dgm:spPr/>
      <dgm:t>
        <a:bodyPr/>
        <a:lstStyle/>
        <a:p>
          <a:r>
            <a:rPr lang="en-US" sz="1400"/>
            <a:t>Release DRAFT insecticide strategy for public comment</a:t>
          </a:r>
        </a:p>
        <a:p>
          <a:r>
            <a:rPr lang="en-US" sz="1400"/>
            <a:t>DRAFT online mitigation menu</a:t>
          </a:r>
        </a:p>
      </dgm:t>
    </dgm:pt>
    <dgm:pt modelId="{45AFE9C4-1561-4584-B931-8D54B890E437}" type="parTrans" cxnId="{B9EAF0FB-8179-48B5-B018-ECBED0D034BC}">
      <dgm:prSet/>
      <dgm:spPr/>
      <dgm:t>
        <a:bodyPr/>
        <a:lstStyle/>
        <a:p>
          <a:endParaRPr lang="en-US"/>
        </a:p>
      </dgm:t>
    </dgm:pt>
    <dgm:pt modelId="{8B4F5EF0-9953-4AD6-A9BA-6FD3F33BF49A}" type="sibTrans" cxnId="{B9EAF0FB-8179-48B5-B018-ECBED0D034BC}">
      <dgm:prSet/>
      <dgm:spPr/>
      <dgm:t>
        <a:bodyPr/>
        <a:lstStyle/>
        <a:p>
          <a:endParaRPr lang="en-US"/>
        </a:p>
      </dgm:t>
    </dgm:pt>
    <dgm:pt modelId="{C00B0C6B-8ECE-463E-AD4A-0FD1BAC3BE4D}">
      <dgm:prSet custT="1"/>
      <dgm:spPr/>
      <dgm:t>
        <a:bodyPr/>
        <a:lstStyle/>
        <a:p>
          <a:r>
            <a:rPr lang="en-US" sz="1400"/>
            <a:t>DRAFT acetamiprid and dinotefuran BEs</a:t>
          </a:r>
        </a:p>
      </dgm:t>
    </dgm:pt>
    <dgm:pt modelId="{15BD7CDA-22F5-43AF-93F3-D44628F06EAD}" type="sibTrans" cxnId="{64F9061D-D2BC-4F08-BA6F-4361A1CAC09B}">
      <dgm:prSet/>
      <dgm:spPr/>
      <dgm:t>
        <a:bodyPr/>
        <a:lstStyle/>
        <a:p>
          <a:endParaRPr lang="en-US"/>
        </a:p>
      </dgm:t>
    </dgm:pt>
    <dgm:pt modelId="{C4952CF5-9EFF-46FD-86F7-7237A6CEE615}" type="parTrans" cxnId="{64F9061D-D2BC-4F08-BA6F-4361A1CAC09B}">
      <dgm:prSet/>
      <dgm:spPr/>
      <dgm:t>
        <a:bodyPr/>
        <a:lstStyle/>
        <a:p>
          <a:endParaRPr lang="en-US"/>
        </a:p>
      </dgm:t>
    </dgm:pt>
    <dgm:pt modelId="{A38DA576-C319-4CDD-81D7-536B3675FB00}">
      <dgm:prSet custT="1"/>
      <dgm:spPr/>
      <dgm:t>
        <a:bodyPr/>
        <a:lstStyle/>
        <a:p>
          <a:r>
            <a:rPr lang="en-US" sz="1400"/>
            <a:t>Final Enlist </a:t>
          </a:r>
          <a:r>
            <a:rPr lang="en-US" sz="1400" err="1"/>
            <a:t>BiOp</a:t>
          </a:r>
          <a:endParaRPr lang="en-US" sz="1400"/>
        </a:p>
      </dgm:t>
    </dgm:pt>
    <dgm:pt modelId="{961930A8-FF5C-4F88-AF17-9D44497A6675}" type="sibTrans" cxnId="{03B8AFB8-CC59-466C-A9E9-C9A67D52A110}">
      <dgm:prSet/>
      <dgm:spPr/>
      <dgm:t>
        <a:bodyPr/>
        <a:lstStyle/>
        <a:p>
          <a:endParaRPr lang="en-US"/>
        </a:p>
      </dgm:t>
    </dgm:pt>
    <dgm:pt modelId="{6CDF03C7-3CDC-4F70-9C06-3B7861FB618E}" type="parTrans" cxnId="{03B8AFB8-CC59-466C-A9E9-C9A67D52A110}">
      <dgm:prSet/>
      <dgm:spPr/>
      <dgm:t>
        <a:bodyPr/>
        <a:lstStyle/>
        <a:p>
          <a:endParaRPr lang="en-US"/>
        </a:p>
      </dgm:t>
    </dgm:pt>
    <dgm:pt modelId="{B7C44A2B-85B2-4A18-823B-4AFCECE874FD}">
      <dgm:prSet custT="1"/>
      <dgm:spPr/>
      <dgm:t>
        <a:bodyPr/>
        <a:lstStyle/>
        <a:p>
          <a:r>
            <a:rPr lang="en-US" sz="1400"/>
            <a:t>Draft BEs on </a:t>
          </a:r>
          <a:r>
            <a:rPr lang="en-US" sz="1400" err="1"/>
            <a:t>benzovindiflupyr</a:t>
          </a:r>
          <a:r>
            <a:rPr lang="en-US" sz="1400"/>
            <a:t> and </a:t>
          </a:r>
          <a:r>
            <a:rPr lang="en-US" sz="1400" err="1"/>
            <a:t>bicyclopyrone</a:t>
          </a:r>
          <a:endParaRPr lang="en-US" sz="1400"/>
        </a:p>
      </dgm:t>
    </dgm:pt>
    <dgm:pt modelId="{CD00D66A-B04C-4B29-9326-207FED8A0496}" type="parTrans" cxnId="{BED8DA7B-C69B-4420-950E-DF33525D239E}">
      <dgm:prSet/>
      <dgm:spPr/>
      <dgm:t>
        <a:bodyPr/>
        <a:lstStyle/>
        <a:p>
          <a:endParaRPr lang="en-US"/>
        </a:p>
      </dgm:t>
    </dgm:pt>
    <dgm:pt modelId="{CD5B4311-D651-4F5D-8DB5-2AB1F92E1D96}" type="sibTrans" cxnId="{BED8DA7B-C69B-4420-950E-DF33525D239E}">
      <dgm:prSet/>
      <dgm:spPr/>
      <dgm:t>
        <a:bodyPr/>
        <a:lstStyle/>
        <a:p>
          <a:endParaRPr lang="en-US"/>
        </a:p>
      </dgm:t>
    </dgm:pt>
    <dgm:pt modelId="{7099E0F2-615D-49DB-877C-427404FEF1BA}">
      <dgm:prSet phldr="0" custT="1"/>
      <dgm:spPr/>
      <dgm:t>
        <a:bodyPr/>
        <a:lstStyle/>
        <a:p>
          <a:r>
            <a:rPr lang="en-US" sz="1400"/>
            <a:t>Mitigation workshop</a:t>
          </a:r>
        </a:p>
      </dgm:t>
    </dgm:pt>
    <dgm:pt modelId="{E5DE24CA-225D-4410-B16B-1992F7E92C02}" type="parTrans" cxnId="{DA21EDDE-12CB-43A5-B6B4-B8A3500B4A54}">
      <dgm:prSet/>
      <dgm:spPr/>
      <dgm:t>
        <a:bodyPr/>
        <a:lstStyle/>
        <a:p>
          <a:endParaRPr lang="en-US"/>
        </a:p>
      </dgm:t>
    </dgm:pt>
    <dgm:pt modelId="{6FE9743C-F45F-4233-A87B-946D48CB5152}" type="sibTrans" cxnId="{DA21EDDE-12CB-43A5-B6B4-B8A3500B4A54}">
      <dgm:prSet/>
      <dgm:spPr/>
      <dgm:t>
        <a:bodyPr/>
        <a:lstStyle/>
        <a:p>
          <a:endParaRPr lang="en-US"/>
        </a:p>
      </dgm:t>
    </dgm:pt>
    <dgm:pt modelId="{5752CDF1-D339-4923-B76D-ECA6B0692926}">
      <dgm:prSet phldr="0" custT="1"/>
      <dgm:spPr/>
      <dgm:t>
        <a:bodyPr/>
        <a:lstStyle/>
        <a:p>
          <a:r>
            <a:rPr lang="en-US" sz="1400"/>
            <a:t>Implement NMFS </a:t>
          </a:r>
          <a:r>
            <a:rPr lang="en-US" sz="1400" err="1"/>
            <a:t>BiOp</a:t>
          </a:r>
          <a:r>
            <a:rPr lang="en-US" sz="1400"/>
            <a:t> on 2 OP insecticides</a:t>
          </a:r>
        </a:p>
      </dgm:t>
    </dgm:pt>
    <dgm:pt modelId="{4CC41DF0-E8A8-45B4-BE28-806CA6E78F79}" type="parTrans" cxnId="{2E534A33-3A1A-4F66-8577-2E22A6DE83DE}">
      <dgm:prSet/>
      <dgm:spPr/>
      <dgm:t>
        <a:bodyPr/>
        <a:lstStyle/>
        <a:p>
          <a:endParaRPr lang="en-US"/>
        </a:p>
      </dgm:t>
    </dgm:pt>
    <dgm:pt modelId="{CE0E153A-F090-4A3B-ACC9-2E05AE5EC243}" type="sibTrans" cxnId="{2E534A33-3A1A-4F66-8577-2E22A6DE83DE}">
      <dgm:prSet/>
      <dgm:spPr/>
      <dgm:t>
        <a:bodyPr/>
        <a:lstStyle/>
        <a:p>
          <a:endParaRPr lang="en-US"/>
        </a:p>
      </dgm:t>
    </dgm:pt>
    <dgm:pt modelId="{E92FE36F-6744-4E63-8C1A-E2A149362AE5}">
      <dgm:prSet phldr="0" custT="1"/>
      <dgm:spPr/>
      <dgm:t>
        <a:bodyPr/>
        <a:lstStyle/>
        <a:p>
          <a:r>
            <a:rPr lang="en-US" sz="1400"/>
            <a:t>Outreach on refining pesticide use limitation areas (PULAs) and begin process of revising PULAs</a:t>
          </a:r>
        </a:p>
      </dgm:t>
    </dgm:pt>
    <dgm:pt modelId="{C3CD6805-8642-46E5-B8D5-FBCDD94271A1}" type="parTrans" cxnId="{94B84763-43FD-40EB-B8B6-4E7CDA53E2B4}">
      <dgm:prSet/>
      <dgm:spPr/>
      <dgm:t>
        <a:bodyPr/>
        <a:lstStyle/>
        <a:p>
          <a:endParaRPr lang="en-US"/>
        </a:p>
      </dgm:t>
    </dgm:pt>
    <dgm:pt modelId="{402CB9FE-74C7-495C-AE8B-D5F09B60D348}" type="sibTrans" cxnId="{94B84763-43FD-40EB-B8B6-4E7CDA53E2B4}">
      <dgm:prSet/>
      <dgm:spPr/>
      <dgm:t>
        <a:bodyPr/>
        <a:lstStyle/>
        <a:p>
          <a:endParaRPr lang="en-US"/>
        </a:p>
      </dgm:t>
    </dgm:pt>
    <dgm:pt modelId="{60A8CCFD-1E28-4DCE-8886-8BD366CF97E4}">
      <dgm:prSet phldr="0" custT="1"/>
      <dgm:spPr/>
      <dgm:t>
        <a:bodyPr/>
        <a:lstStyle/>
        <a:p>
          <a:r>
            <a:rPr lang="en-US" sz="1400"/>
            <a:t>Determine if vulnerable species pilot should include additional species and provide additional information on the pilot</a:t>
          </a:r>
        </a:p>
      </dgm:t>
    </dgm:pt>
    <dgm:pt modelId="{AA2DECD2-F91B-4737-9599-3D91747DE775}" type="parTrans" cxnId="{4448D073-2BD6-4EEA-A12C-5068B3EBFF56}">
      <dgm:prSet/>
      <dgm:spPr/>
      <dgm:t>
        <a:bodyPr/>
        <a:lstStyle/>
        <a:p>
          <a:endParaRPr lang="en-US"/>
        </a:p>
      </dgm:t>
    </dgm:pt>
    <dgm:pt modelId="{DAD5B263-528B-42FE-938E-2150D8AAEDCC}" type="sibTrans" cxnId="{4448D073-2BD6-4EEA-A12C-5068B3EBFF56}">
      <dgm:prSet/>
      <dgm:spPr/>
      <dgm:t>
        <a:bodyPr/>
        <a:lstStyle/>
        <a:p>
          <a:endParaRPr lang="en-US"/>
        </a:p>
      </dgm:t>
    </dgm:pt>
    <dgm:pt modelId="{DE4B99E6-C363-4DD9-B849-AD929B542A08}">
      <dgm:prSet phldr="0" custT="1"/>
      <dgm:spPr/>
      <dgm:t>
        <a:bodyPr/>
        <a:lstStyle/>
        <a:p>
          <a:r>
            <a:rPr lang="en-US" sz="1400"/>
            <a:t>Draft Hawaii Strategy for public comment</a:t>
          </a:r>
        </a:p>
      </dgm:t>
    </dgm:pt>
    <dgm:pt modelId="{EF7A332A-996C-4056-88CB-AD48BEED38B0}" type="parTrans" cxnId="{59030DFC-0D25-413C-B6A3-032251E334DA}">
      <dgm:prSet/>
      <dgm:spPr/>
      <dgm:t>
        <a:bodyPr/>
        <a:lstStyle/>
        <a:p>
          <a:endParaRPr lang="en-US"/>
        </a:p>
      </dgm:t>
    </dgm:pt>
    <dgm:pt modelId="{3B57F878-89D9-480C-AC60-5F842E7B1E2D}" type="sibTrans" cxnId="{59030DFC-0D25-413C-B6A3-032251E334DA}">
      <dgm:prSet/>
      <dgm:spPr/>
      <dgm:t>
        <a:bodyPr/>
        <a:lstStyle/>
        <a:p>
          <a:endParaRPr lang="en-US"/>
        </a:p>
      </dgm:t>
    </dgm:pt>
    <dgm:pt modelId="{58E77436-A55D-4C27-BE96-485AD738D214}">
      <dgm:prSet phldr="0" custT="1"/>
      <dgm:spPr/>
      <dgm:t>
        <a:bodyPr/>
        <a:lstStyle/>
        <a:p>
          <a:r>
            <a:rPr lang="en-US" sz="1400"/>
            <a:t>FINAL rodenticide BE and mitigation strategy </a:t>
          </a:r>
        </a:p>
      </dgm:t>
    </dgm:pt>
    <dgm:pt modelId="{69828B0F-43BF-4348-A807-CC2C4BCD3788}" type="parTrans" cxnId="{D2A6C291-F028-445C-B34C-D00927C79EA5}">
      <dgm:prSet/>
      <dgm:spPr/>
      <dgm:t>
        <a:bodyPr/>
        <a:lstStyle/>
        <a:p>
          <a:endParaRPr lang="en-US"/>
        </a:p>
      </dgm:t>
    </dgm:pt>
    <dgm:pt modelId="{96AE3054-1932-41DC-93C7-3C5E22805B19}" type="sibTrans" cxnId="{D2A6C291-F028-445C-B34C-D00927C79EA5}">
      <dgm:prSet/>
      <dgm:spPr/>
      <dgm:t>
        <a:bodyPr/>
        <a:lstStyle/>
        <a:p>
          <a:endParaRPr lang="en-US"/>
        </a:p>
      </dgm:t>
    </dgm:pt>
    <dgm:pt modelId="{0FFAE5A0-681C-4A91-BC62-35E371155BCE}">
      <dgm:prSet phldr="0" custT="1"/>
      <dgm:spPr/>
      <dgm:t>
        <a:bodyPr/>
        <a:lstStyle/>
        <a:p>
          <a:r>
            <a:rPr lang="en-US" sz="1400"/>
            <a:t>Develop fungicide strategy</a:t>
          </a:r>
        </a:p>
      </dgm:t>
    </dgm:pt>
    <dgm:pt modelId="{D4598D8B-5E09-427B-88C6-D88C7DCFA2C6}" type="parTrans" cxnId="{B0EFB0E2-4D13-4ED5-B1B8-803A0E227D76}">
      <dgm:prSet/>
      <dgm:spPr/>
      <dgm:t>
        <a:bodyPr/>
        <a:lstStyle/>
        <a:p>
          <a:endParaRPr lang="en-US"/>
        </a:p>
      </dgm:t>
    </dgm:pt>
    <dgm:pt modelId="{32E3700D-9E41-40D7-B03A-31CDAB6F6D09}" type="sibTrans" cxnId="{B0EFB0E2-4D13-4ED5-B1B8-803A0E227D76}">
      <dgm:prSet/>
      <dgm:spPr/>
      <dgm:t>
        <a:bodyPr/>
        <a:lstStyle/>
        <a:p>
          <a:endParaRPr lang="en-US"/>
        </a:p>
      </dgm:t>
    </dgm:pt>
    <dgm:pt modelId="{B8937AA7-193B-45FB-BA46-7B75678EBF13}">
      <dgm:prSet phldr="0" custT="1"/>
      <dgm:spPr/>
      <dgm:t>
        <a:bodyPr/>
        <a:lstStyle/>
        <a:p>
          <a:r>
            <a:rPr lang="en-US" sz="1400"/>
            <a:t>Continue revising PULAs for ESA mitigations </a:t>
          </a:r>
        </a:p>
      </dgm:t>
    </dgm:pt>
    <dgm:pt modelId="{F20E6909-03B0-42FA-BA75-86FC4FB833C6}" type="parTrans" cxnId="{0650263B-7937-43E4-A204-3A2C37B10141}">
      <dgm:prSet/>
      <dgm:spPr/>
      <dgm:t>
        <a:bodyPr/>
        <a:lstStyle/>
        <a:p>
          <a:endParaRPr lang="en-US"/>
        </a:p>
      </dgm:t>
    </dgm:pt>
    <dgm:pt modelId="{90C87A52-ACE8-4F8F-83E9-13DAFABF4D11}" type="sibTrans" cxnId="{0650263B-7937-43E4-A204-3A2C37B10141}">
      <dgm:prSet/>
      <dgm:spPr/>
      <dgm:t>
        <a:bodyPr/>
        <a:lstStyle/>
        <a:p>
          <a:endParaRPr lang="en-US"/>
        </a:p>
      </dgm:t>
    </dgm:pt>
    <dgm:pt modelId="{29D6D6C7-821A-4477-9845-177C85693787}">
      <dgm:prSet phldr="0"/>
      <dgm:spPr/>
      <dgm:t>
        <a:bodyPr/>
        <a:lstStyle/>
        <a:p>
          <a:pPr>
            <a:defRPr b="1"/>
          </a:pPr>
          <a:endParaRPr lang="en-US"/>
        </a:p>
      </dgm:t>
    </dgm:pt>
    <dgm:pt modelId="{9FEDCCCF-4534-4D91-8ABD-F981E8AFA5C5}" type="parTrans" cxnId="{66D3D217-7041-447C-9BB4-54BAB4EFD9D7}">
      <dgm:prSet/>
      <dgm:spPr/>
      <dgm:t>
        <a:bodyPr/>
        <a:lstStyle/>
        <a:p>
          <a:endParaRPr lang="en-US"/>
        </a:p>
      </dgm:t>
    </dgm:pt>
    <dgm:pt modelId="{B194D3FB-6F0B-41BF-ADB5-97C765C792FB}" type="sibTrans" cxnId="{66D3D217-7041-447C-9BB4-54BAB4EFD9D7}">
      <dgm:prSet/>
      <dgm:spPr/>
      <dgm:t>
        <a:bodyPr/>
        <a:lstStyle/>
        <a:p>
          <a:endParaRPr lang="en-US"/>
        </a:p>
      </dgm:t>
    </dgm:pt>
    <dgm:pt modelId="{7A5D3400-AF5B-4297-8592-4C1EDB9D0973}" type="pres">
      <dgm:prSet presAssocID="{63085546-7C7C-4B3E-ABEB-2669F1A65FB2}" presName="root" presStyleCnt="0">
        <dgm:presLayoutVars>
          <dgm:chMax/>
          <dgm:chPref/>
          <dgm:animLvl val="lvl"/>
        </dgm:presLayoutVars>
      </dgm:prSet>
      <dgm:spPr/>
    </dgm:pt>
    <dgm:pt modelId="{BD204284-1F7C-4D58-BC79-8C2DEE7E9FAF}" type="pres">
      <dgm:prSet presAssocID="{63085546-7C7C-4B3E-ABEB-2669F1A65FB2}" presName="divider" presStyleLbl="fgAcc1" presStyleIdx="0" presStyleCnt="7"/>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46A6B157-7198-41C4-9D25-C4F8885F1B6F}" type="pres">
      <dgm:prSet presAssocID="{63085546-7C7C-4B3E-ABEB-2669F1A65FB2}" presName="nodes" presStyleCnt="0">
        <dgm:presLayoutVars>
          <dgm:chMax/>
          <dgm:chPref/>
          <dgm:animLvl val="lvl"/>
        </dgm:presLayoutVars>
      </dgm:prSet>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0"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0" presStyleCnt="6"/>
      <dgm:spPr/>
    </dgm:pt>
    <dgm:pt modelId="{846B4BA4-33F0-43CE-A60E-B95E195AD5A9}" type="pres">
      <dgm:prSet presAssocID="{9DCEA5FC-4640-45AF-B712-7A4FD94AEF0D}"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A782CF5D-A585-4990-846A-5EDBD19A9BDB}" type="pres">
      <dgm:prSet presAssocID="{9DCEA5FC-4640-45AF-B712-7A4FD94AEF0D}" presName="L2TextContainer" presStyleLbl="revTx" presStyleIdx="0" presStyleCnt="12">
        <dgm:presLayoutVars>
          <dgm:bulletEnabled val="1"/>
        </dgm:presLayoutVars>
      </dgm:prSet>
      <dgm:spPr/>
    </dgm:pt>
    <dgm:pt modelId="{85C50C56-6DC8-4C47-8DBC-4FD6B1554AA4}" type="pres">
      <dgm:prSet presAssocID="{9DCEA5FC-4640-45AF-B712-7A4FD94AEF0D}" presName="L1TextContainer" presStyleLbl="revTx" presStyleIdx="1" presStyleCnt="12" custScaleX="156907" custLinFactNeighborX="22474" custLinFactNeighborY="-52624">
        <dgm:presLayoutVars>
          <dgm:chMax val="1"/>
          <dgm:chPref val="1"/>
          <dgm:bulletEnabled val="1"/>
        </dgm:presLayoutVars>
      </dgm:prSet>
      <dgm:spPr/>
    </dgm:pt>
    <dgm:pt modelId="{4F322B1B-F357-4BCD-BF34-8A0D705A1CE7}" type="pres">
      <dgm:prSet presAssocID="{9DCEA5FC-4640-45AF-B712-7A4FD94AEF0D}"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1"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1" presStyleCnt="6" custLinFactX="-21574" custLinFactNeighborX="-100000" custLinFactNeighborY="20948"/>
      <dgm:spPr/>
    </dgm:pt>
    <dgm:pt modelId="{032E0966-F86B-4BBD-BE80-8FAB861AF0E8}" type="pres">
      <dgm:prSet presAssocID="{096A9AF0-0DAE-4EB3-B448-4501DA034F4A}"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B608C5A1-CE9E-4410-9F2F-F714CC6AB069}" type="pres">
      <dgm:prSet presAssocID="{096A9AF0-0DAE-4EB3-B448-4501DA034F4A}" presName="L2TextContainer" presStyleLbl="revTx" presStyleIdx="2" presStyleCnt="12">
        <dgm:presLayoutVars>
          <dgm:bulletEnabled val="1"/>
        </dgm:presLayoutVars>
      </dgm:prSet>
      <dgm:spPr/>
    </dgm:pt>
    <dgm:pt modelId="{C1E34084-406C-48D5-88FE-7226282DBC49}" type="pres">
      <dgm:prSet presAssocID="{096A9AF0-0DAE-4EB3-B448-4501DA034F4A}" presName="L1TextContainer" presStyleLbl="revTx" presStyleIdx="3" presStyleCnt="12" custScaleX="216523" custLinFactY="200000" custLinFactNeighborX="-3196" custLinFactNeighborY="296887">
        <dgm:presLayoutVars>
          <dgm:chMax val="1"/>
          <dgm:chPref val="1"/>
          <dgm:bulletEnabled val="1"/>
        </dgm:presLayoutVars>
      </dgm:prSet>
      <dgm:spPr/>
    </dgm:pt>
    <dgm:pt modelId="{33168228-1414-4AAF-B7E5-C08A80BBB2F1}" type="pres">
      <dgm:prSet presAssocID="{096A9AF0-0DAE-4EB3-B448-4501DA034F4A}" presName="ConnectLine" presStyleLbl="sibTrans1D1" presStyleIdx="1" presStyleCnt="6" custLinFactX="-968500" custLinFactNeighborX="-1000000"/>
      <dgm:spPr>
        <a:noFill/>
        <a:ln w="12700" cap="flat" cmpd="sng" algn="ctr">
          <a:solidFill>
            <a:schemeClr val="accent1">
              <a:hueOff val="0"/>
              <a:satOff val="0"/>
              <a:lumOff val="0"/>
              <a:alphaOff val="0"/>
            </a:schemeClr>
          </a:solidFill>
          <a:prstDash val="dash"/>
          <a:miter lim="800000"/>
        </a:ln>
        <a:effectLst/>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B744CD57-FD23-4E62-9589-4CAC57B034E9}" type="pres">
      <dgm:prSet presAssocID="{CA6B1BA0-B2FC-48AD-8EDA-F4AAA4AF2782}" presName="composite" presStyleCnt="0"/>
      <dgm:spPr/>
    </dgm:pt>
    <dgm:pt modelId="{D891B168-1DA5-4124-931F-A51FCB8EFC11}" type="pres">
      <dgm:prSet presAssocID="{CA6B1BA0-B2FC-48AD-8EDA-F4AAA4AF2782}" presName="ConnectorPoint" presStyleLbl="lnNode1" presStyleIdx="2"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2206762-CD73-4F82-B16A-D168E2503215}" type="pres">
      <dgm:prSet presAssocID="{CA6B1BA0-B2FC-48AD-8EDA-F4AAA4AF2782}" presName="DropPinPlaceHolder" presStyleCnt="0"/>
      <dgm:spPr/>
    </dgm:pt>
    <dgm:pt modelId="{C0DBECBF-E3AA-450B-95D4-8349AA21B4F8}" type="pres">
      <dgm:prSet presAssocID="{CA6B1BA0-B2FC-48AD-8EDA-F4AAA4AF2782}" presName="DropPin" presStyleLbl="alignNode1" presStyleIdx="2" presStyleCnt="6"/>
      <dgm:spPr/>
    </dgm:pt>
    <dgm:pt modelId="{6EDDD44C-F5E4-49AD-B1D9-346B8B8AEE8F}" type="pres">
      <dgm:prSet presAssocID="{CA6B1BA0-B2FC-48AD-8EDA-F4AAA4AF2782}"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FE564261-183D-47F9-8E7E-BCFC5023A815}" type="pres">
      <dgm:prSet presAssocID="{CA6B1BA0-B2FC-48AD-8EDA-F4AAA4AF2782}" presName="L2TextContainer" presStyleLbl="revTx" presStyleIdx="4" presStyleCnt="12">
        <dgm:presLayoutVars>
          <dgm:bulletEnabled val="1"/>
        </dgm:presLayoutVars>
      </dgm:prSet>
      <dgm:spPr/>
    </dgm:pt>
    <dgm:pt modelId="{3DA36ABE-9810-4ED4-9A55-2905E7588D06}" type="pres">
      <dgm:prSet presAssocID="{CA6B1BA0-B2FC-48AD-8EDA-F4AAA4AF2782}" presName="L1TextContainer" presStyleLbl="revTx" presStyleIdx="5" presStyleCnt="12" custScaleX="141497" custLinFactNeighborX="22042" custLinFactNeighborY="-55995">
        <dgm:presLayoutVars>
          <dgm:chMax val="1"/>
          <dgm:chPref val="1"/>
          <dgm:bulletEnabled val="1"/>
        </dgm:presLayoutVars>
      </dgm:prSet>
      <dgm:spPr/>
    </dgm:pt>
    <dgm:pt modelId="{4B9F5909-A57C-4893-9C8A-D5960FE9BE37}" type="pres">
      <dgm:prSet presAssocID="{CA6B1BA0-B2FC-48AD-8EDA-F4AAA4AF2782}"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DEDCEF89-DB8F-4197-B2D2-2D39426E0B96}" type="pres">
      <dgm:prSet presAssocID="{CA6B1BA0-B2FC-48AD-8EDA-F4AAA4AF2782}" presName="EmptyPlaceHolder" presStyleCnt="0"/>
      <dgm:spPr/>
    </dgm:pt>
    <dgm:pt modelId="{4A96FD2F-C127-41DC-AA54-1EEBED6BA483}" type="pres">
      <dgm:prSet presAssocID="{39FB540D-D808-4040-9A37-0AC474C0212F}"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3"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3" presStyleCnt="6"/>
      <dgm:spPr/>
    </dgm:pt>
    <dgm:pt modelId="{48CA82DA-B677-461B-A08D-337683480059}" type="pres">
      <dgm:prSet presAssocID="{212ADAAB-D5CB-4BBC-8DAF-7340FD334994}"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D1646913-A3FA-4470-A3E9-C64B0A13A62A}" type="pres">
      <dgm:prSet presAssocID="{212ADAAB-D5CB-4BBC-8DAF-7340FD334994}" presName="L2TextContainer" presStyleLbl="revTx" presStyleIdx="6" presStyleCnt="12">
        <dgm:presLayoutVars>
          <dgm:bulletEnabled val="1"/>
        </dgm:presLayoutVars>
      </dgm:prSet>
      <dgm:spPr/>
    </dgm:pt>
    <dgm:pt modelId="{6EC2FC68-E1B8-4274-8090-C2C96A4CD82C}" type="pres">
      <dgm:prSet presAssocID="{212ADAAB-D5CB-4BBC-8DAF-7340FD334994}" presName="L1TextContainer" presStyleLbl="revTx" presStyleIdx="7" presStyleCnt="12" custScaleX="221621" custScaleY="72766" custLinFactY="200000" custLinFactNeighborX="66586" custLinFactNeighborY="299008">
        <dgm:presLayoutVars>
          <dgm:chMax val="1"/>
          <dgm:chPref val="1"/>
          <dgm:bulletEnabled val="1"/>
        </dgm:presLayoutVars>
      </dgm:prSet>
      <dgm:spPr/>
    </dgm:pt>
    <dgm:pt modelId="{4F41BF23-550C-4E7F-977E-3D22E3AF7B51}" type="pres">
      <dgm:prSet presAssocID="{212ADAAB-D5CB-4BBC-8DAF-7340FD334994}" presName="ConnectLine"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5018695D-CFD4-49F8-8967-BA8A0C0A0DE1}" type="pres">
      <dgm:prSet presAssocID="{212ADAAB-D5CB-4BBC-8DAF-7340FD334994}" presName="EmptyPlaceHolder" presStyleCnt="0"/>
      <dgm:spPr/>
    </dgm:pt>
    <dgm:pt modelId="{61EA613E-57A8-485F-A4A9-29037092E83A}" type="pres">
      <dgm:prSet presAssocID="{AB2787E4-2A8B-428D-A4AE-2B14DCFFC4E7}" presName="spaceBetweenRectangles" presStyleCnt="0"/>
      <dgm:spPr/>
    </dgm:pt>
    <dgm:pt modelId="{0F3B3032-C16A-44EB-AE28-CB7C1D797D2B}" type="pres">
      <dgm:prSet presAssocID="{A2560FD2-F12F-4A06-A96F-B86674952111}" presName="composite" presStyleCnt="0"/>
      <dgm:spPr/>
    </dgm:pt>
    <dgm:pt modelId="{A64C6D16-2F77-439A-848A-F1081C5E5CBE}" type="pres">
      <dgm:prSet presAssocID="{A2560FD2-F12F-4A06-A96F-B86674952111}" presName="ConnectorPoint" presStyleLbl="lnNode1" presStyleIdx="4"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EFC6EAF-71E5-48C3-9F69-6FB96640B14F}" type="pres">
      <dgm:prSet presAssocID="{A2560FD2-F12F-4A06-A96F-B86674952111}" presName="DropPinPlaceHolder" presStyleCnt="0"/>
      <dgm:spPr/>
    </dgm:pt>
    <dgm:pt modelId="{73F98938-B973-410F-B6E0-43437FA146E6}" type="pres">
      <dgm:prSet presAssocID="{A2560FD2-F12F-4A06-A96F-B86674952111}" presName="DropPin" presStyleLbl="alignNode1" presStyleIdx="4" presStyleCnt="6"/>
      <dgm:spPr/>
    </dgm:pt>
    <dgm:pt modelId="{26BE64BD-02BC-4C6F-AC50-F9617E59754D}" type="pres">
      <dgm:prSet presAssocID="{A2560FD2-F12F-4A06-A96F-B86674952111}"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5C5070CD-E29E-4F50-9A43-342A2DE968FF}" type="pres">
      <dgm:prSet presAssocID="{A2560FD2-F12F-4A06-A96F-B86674952111}" presName="L2TextContainer" presStyleLbl="revTx" presStyleIdx="8" presStyleCnt="12">
        <dgm:presLayoutVars>
          <dgm:bulletEnabled val="1"/>
        </dgm:presLayoutVars>
      </dgm:prSet>
      <dgm:spPr/>
    </dgm:pt>
    <dgm:pt modelId="{6FED4196-A0D3-4E5C-83DA-99291A8FFFC3}" type="pres">
      <dgm:prSet presAssocID="{A2560FD2-F12F-4A06-A96F-B86674952111}" presName="L1TextContainer" presStyleLbl="revTx" presStyleIdx="9" presStyleCnt="12" custScaleX="141256" custLinFactNeighborX="20961" custLinFactNeighborY="-62994">
        <dgm:presLayoutVars>
          <dgm:chMax val="1"/>
          <dgm:chPref val="1"/>
          <dgm:bulletEnabled val="1"/>
        </dgm:presLayoutVars>
      </dgm:prSet>
      <dgm:spPr/>
    </dgm:pt>
    <dgm:pt modelId="{54DE4918-169B-4E9C-B946-44A9D45AEC94}" type="pres">
      <dgm:prSet presAssocID="{A2560FD2-F12F-4A06-A96F-B86674952111}"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75F2030E-997B-4809-B3F1-AEF48EEEDB2B}" type="pres">
      <dgm:prSet presAssocID="{A2560FD2-F12F-4A06-A96F-B86674952111}" presName="EmptyPlaceHolder" presStyleCnt="0"/>
      <dgm:spPr/>
    </dgm:pt>
    <dgm:pt modelId="{CAE06A33-774F-4185-95AE-1EB8723F79A1}" type="pres">
      <dgm:prSet presAssocID="{D3C3BC3F-2256-4FBC-AFA5-0D035E3EACD7}" presName="spaceBetweenRectangles" presStyleCnt="0"/>
      <dgm:spPr/>
    </dgm:pt>
    <dgm:pt modelId="{46ABC2F3-0AD5-4D37-9C66-575EA010BABA}" type="pres">
      <dgm:prSet presAssocID="{29D6D6C7-821A-4477-9845-177C85693787}" presName="composite" presStyleCnt="0"/>
      <dgm:spPr/>
    </dgm:pt>
    <dgm:pt modelId="{D8FE421F-4DB7-4F9A-B058-44B108921AF1}" type="pres">
      <dgm:prSet presAssocID="{29D6D6C7-821A-4477-9845-177C85693787}" presName="ConnectorPoint" presStyleLbl="lnNode1" presStyleIdx="5" presStyleCnt="6"/>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5F34DEE-7906-4127-B734-F900715B6AA0}" type="pres">
      <dgm:prSet presAssocID="{29D6D6C7-821A-4477-9845-177C85693787}" presName="DropPinPlaceHolder" presStyleCnt="0"/>
      <dgm:spPr/>
    </dgm:pt>
    <dgm:pt modelId="{683E73AA-8054-4C91-9E41-7267025667B0}" type="pres">
      <dgm:prSet presAssocID="{29D6D6C7-821A-4477-9845-177C85693787}" presName="DropPin" presStyleLbl="alignNode1" presStyleIdx="5" presStyleCnt="6" custAng="0" custLinFactX="100000" custLinFactNeighborX="157465" custLinFactNeighborY="12303"/>
      <dgm:spPr/>
    </dgm:pt>
    <dgm:pt modelId="{85790A94-B70D-461A-A9F7-A196735016A4}" type="pres">
      <dgm:prSet presAssocID="{29D6D6C7-821A-4477-9845-177C85693787}"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F772EE5E-767F-424F-8B2A-7962F0706D82}" type="pres">
      <dgm:prSet presAssocID="{29D6D6C7-821A-4477-9845-177C85693787}" presName="L2TextContainer" presStyleLbl="revTx" presStyleIdx="10" presStyleCnt="12">
        <dgm:presLayoutVars>
          <dgm:bulletEnabled val="1"/>
        </dgm:presLayoutVars>
      </dgm:prSet>
      <dgm:spPr/>
    </dgm:pt>
    <dgm:pt modelId="{99723A8C-FF08-43E9-9353-DE232FA6FFF3}" type="pres">
      <dgm:prSet presAssocID="{29D6D6C7-821A-4477-9845-177C85693787}" presName="L1TextContainer" presStyleLbl="revTx" presStyleIdx="11" presStyleCnt="12">
        <dgm:presLayoutVars>
          <dgm:chMax val="1"/>
          <dgm:chPref val="1"/>
          <dgm:bulletEnabled val="1"/>
        </dgm:presLayoutVars>
      </dgm:prSet>
      <dgm:spPr/>
    </dgm:pt>
    <dgm:pt modelId="{8DCBA13B-D092-44E2-88E3-FCCC4575AC94}" type="pres">
      <dgm:prSet presAssocID="{29D6D6C7-821A-4477-9845-177C85693787}" presName="ConnectLine" presStyleLbl="sibTrans1D1" presStyleIdx="5" presStyleCnt="6" custLinFactX="2059250" custLinFactNeighborX="2100000" custLinFactNeighborY="656"/>
      <dgm:spPr>
        <a:noFill/>
        <a:ln w="12700" cap="flat" cmpd="sng" algn="ctr">
          <a:solidFill>
            <a:schemeClr val="accent1">
              <a:hueOff val="0"/>
              <a:satOff val="0"/>
              <a:lumOff val="0"/>
              <a:alphaOff val="0"/>
            </a:schemeClr>
          </a:solidFill>
          <a:prstDash val="dash"/>
          <a:miter lim="800000"/>
        </a:ln>
        <a:effectLst/>
      </dgm:spPr>
    </dgm:pt>
    <dgm:pt modelId="{68AF8DEF-A89D-41B4-8A91-A8DF7DE4E55B}" type="pres">
      <dgm:prSet presAssocID="{29D6D6C7-821A-4477-9845-177C85693787}" presName="EmptyPlaceHolder" presStyleCnt="0"/>
      <dgm:spPr/>
    </dgm:pt>
  </dgm:ptLst>
  <dgm:cxnLst>
    <dgm:cxn modelId="{3DC40209-A97F-42A7-B03A-654AECDB6B53}" type="presOf" srcId="{B8937AA7-193B-45FB-BA46-7B75678EBF13}" destId="{5C5070CD-E29E-4F50-9A43-342A2DE968FF}" srcOrd="0" destOrd="2" presId="urn:microsoft.com/office/officeart/2017/3/layout/DropPinTimeline"/>
    <dgm:cxn modelId="{66D3D217-7041-447C-9BB4-54BAB4EFD9D7}" srcId="{63085546-7C7C-4B3E-ABEB-2669F1A65FB2}" destId="{29D6D6C7-821A-4477-9845-177C85693787}" srcOrd="5" destOrd="0" parTransId="{9FEDCCCF-4534-4D91-8ABD-F981E8AFA5C5}" sibTransId="{B194D3FB-6F0B-41BF-ADB5-97C765C792FB}"/>
    <dgm:cxn modelId="{6170451C-28DB-4692-BB32-472E8204708A}" type="presOf" srcId="{CA6B1BA0-B2FC-48AD-8EDA-F4AAA4AF2782}" destId="{3DA36ABE-9810-4ED4-9A55-2905E7588D06}" srcOrd="0" destOrd="0" presId="urn:microsoft.com/office/officeart/2017/3/layout/DropPinTimeline"/>
    <dgm:cxn modelId="{64F9061D-D2BC-4F08-BA6F-4361A1CAC09B}" srcId="{9DCEA5FC-4640-45AF-B712-7A4FD94AEF0D}" destId="{C00B0C6B-8ECE-463E-AD4A-0FD1BAC3BE4D}" srcOrd="2" destOrd="0" parTransId="{C4952CF5-9EFF-46FD-86F7-7237A6CEE615}" sibTransId="{15BD7CDA-22F5-43AF-93F3-D44628F06EAD}"/>
    <dgm:cxn modelId="{73CF9727-A8FE-430D-AAB1-72466D0BDDFF}" type="presOf" srcId="{3CB04A44-4013-4CA7-90FD-29AFC3C15E37}" destId="{FE564261-183D-47F9-8E7E-BCFC5023A815}" srcOrd="0" destOrd="0" presId="urn:microsoft.com/office/officeart/2017/3/layout/DropPinTimeline"/>
    <dgm:cxn modelId="{2E534A33-3A1A-4F66-8577-2E22A6DE83DE}" srcId="{096A9AF0-0DAE-4EB3-B448-4501DA034F4A}" destId="{5752CDF1-D339-4923-B76D-ECA6B0692926}" srcOrd="5" destOrd="0" parTransId="{4CC41DF0-E8A8-45B4-BE28-806CA6E78F79}" sibTransId="{CE0E153A-F090-4A3B-ACC9-2E05AE5EC243}"/>
    <dgm:cxn modelId="{0650263B-7937-43E4-A204-3A2C37B10141}" srcId="{A2560FD2-F12F-4A06-A96F-B86674952111}" destId="{B8937AA7-193B-45FB-BA46-7B75678EBF13}" srcOrd="2" destOrd="0" parTransId="{F20E6909-03B0-42FA-BA75-86FC4FB833C6}" sibTransId="{90C87A52-ACE8-4F8F-83E9-13DAFABF4D11}"/>
    <dgm:cxn modelId="{2D4B503D-B475-4853-96DC-AFE9BA591323}" type="presOf" srcId="{92921081-529B-4D1C-83A4-C416BB4C5224}" destId="{B608C5A1-CE9E-4410-9F2F-F714CC6AB069}"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94B84763-43FD-40EB-B8B6-4E7CDA53E2B4}" srcId="{096A9AF0-0DAE-4EB3-B448-4501DA034F4A}" destId="{E92FE36F-6744-4E63-8C1A-E2A149362AE5}" srcOrd="3" destOrd="0" parTransId="{C3CD6805-8642-46E5-B8D5-FBCDD94271A1}" sibTransId="{402CB9FE-74C7-495C-AE8B-D5F09B60D348}"/>
    <dgm:cxn modelId="{D6A0AB43-5C88-4E27-895D-79518AFA7F25}" type="presOf" srcId="{C00B0C6B-8ECE-463E-AD4A-0FD1BAC3BE4D}" destId="{A782CF5D-A585-4990-846A-5EDBD19A9BDB}" srcOrd="0" destOrd="2" presId="urn:microsoft.com/office/officeart/2017/3/layout/DropPinTimeline"/>
    <dgm:cxn modelId="{DBD99269-D7F7-4B47-B17B-A5AE402751D9}" srcId="{63085546-7C7C-4B3E-ABEB-2669F1A65FB2}" destId="{9DCEA5FC-4640-45AF-B712-7A4FD94AEF0D}" srcOrd="0" destOrd="0" parTransId="{929A5FD9-0612-4B79-9B59-C3C36D34A069}" sibTransId="{0A99745B-BB5C-49B3-A782-8DB57641F6C9}"/>
    <dgm:cxn modelId="{D0A5C34A-7A12-4E51-A3FE-3347898288FC}" type="presOf" srcId="{A38DA576-C319-4CDD-81D7-536B3675FB00}" destId="{A782CF5D-A585-4990-846A-5EDBD19A9BDB}" srcOrd="0" destOrd="3" presId="urn:microsoft.com/office/officeart/2017/3/layout/DropPinTimeline"/>
    <dgm:cxn modelId="{C8C7266C-2A0C-476A-85B3-F12BE2521F4C}" srcId="{63085546-7C7C-4B3E-ABEB-2669F1A65FB2}" destId="{212ADAAB-D5CB-4BBC-8DAF-7340FD334994}" srcOrd="3" destOrd="0" parTransId="{45F6D312-A686-491E-95E3-EFB9640CC472}" sibTransId="{AB2787E4-2A8B-428D-A4AE-2B14DCFFC4E7}"/>
    <dgm:cxn modelId="{8C15506E-0F71-4A74-AF45-5174FB2C4555}" type="presOf" srcId="{5752CDF1-D339-4923-B76D-ECA6B0692926}" destId="{B608C5A1-CE9E-4410-9F2F-F714CC6AB069}" srcOrd="0" destOrd="5" presId="urn:microsoft.com/office/officeart/2017/3/layout/DropPinTimeline"/>
    <dgm:cxn modelId="{61E0774E-59FF-460D-85C9-3057150B25A8}" srcId="{9DCEA5FC-4640-45AF-B712-7A4FD94AEF0D}" destId="{D2E76E9E-8DA2-4FFF-B285-E54CA3BCC4A7}" srcOrd="1" destOrd="0" parTransId="{E988D38A-12FB-4D97-A6D7-02310C2E1A2E}" sibTransId="{E5D5A388-6386-46E6-A098-AD9B4106D70B}"/>
    <dgm:cxn modelId="{EB0CED6F-8A71-4EB2-8D18-E5EDB09EBD47}" type="presOf" srcId="{096A9AF0-0DAE-4EB3-B448-4501DA034F4A}" destId="{C1E34084-406C-48D5-88FE-7226282DBC49}" srcOrd="0" destOrd="0" presId="urn:microsoft.com/office/officeart/2017/3/layout/DropPinTimeline"/>
    <dgm:cxn modelId="{24A8F052-3377-4BA4-8C62-CCF5039C85D7}" srcId="{CA6B1BA0-B2FC-48AD-8EDA-F4AAA4AF2782}" destId="{3CB04A44-4013-4CA7-90FD-29AFC3C15E37}" srcOrd="0" destOrd="0" parTransId="{ECEE936A-E3CC-4209-BECC-1CD0C85A2B72}" sibTransId="{D7A8F7A0-47A3-4464-B3B7-E0806DF46627}"/>
    <dgm:cxn modelId="{DB97A053-7A71-44A2-AD2A-B65AC5390A8E}" type="presOf" srcId="{1E529C6E-C939-479A-A075-9E9B02837B50}" destId="{5C5070CD-E29E-4F50-9A43-342A2DE968FF}" srcOrd="0" destOrd="0" presId="urn:microsoft.com/office/officeart/2017/3/layout/DropPinTimeline"/>
    <dgm:cxn modelId="{4448D073-2BD6-4EEA-A12C-5068B3EBFF56}" srcId="{212ADAAB-D5CB-4BBC-8DAF-7340FD334994}" destId="{60A8CCFD-1E28-4DCE-8886-8BD366CF97E4}" srcOrd="2" destOrd="0" parTransId="{AA2DECD2-F91B-4737-9599-3D91747DE775}" sibTransId="{DAD5B263-528B-42FE-938E-2150D8AAEDCC}"/>
    <dgm:cxn modelId="{0320BE56-995C-4FCF-BAD4-788D56EB3245}" type="presOf" srcId="{A2429AF8-4FFF-497A-A57C-C1A0CE8AE3B9}" destId="{B608C5A1-CE9E-4410-9F2F-F714CC6AB069}" srcOrd="0" destOrd="4" presId="urn:microsoft.com/office/officeart/2017/3/layout/DropPinTimeline"/>
    <dgm:cxn modelId="{BED8DA7B-C69B-4420-950E-DF33525D239E}" srcId="{212ADAAB-D5CB-4BBC-8DAF-7340FD334994}" destId="{B7C44A2B-85B2-4A18-823B-4AFCECE874FD}" srcOrd="1" destOrd="0" parTransId="{CD00D66A-B04C-4B29-9326-207FED8A0496}" sibTransId="{CD5B4311-D651-4F5D-8DB5-2AB1F92E1D96}"/>
    <dgm:cxn modelId="{43ECE37B-53BA-48F1-9E9F-FB2EB619418A}" type="presOf" srcId="{A2560FD2-F12F-4A06-A96F-B86674952111}" destId="{6FED4196-A0D3-4E5C-83DA-99291A8FFFC3}"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B388247E-0BEB-4EE1-991D-E3BC3448DA94}" type="presOf" srcId="{DE4B99E6-C363-4DD9-B849-AD929B542A08}" destId="{D1646913-A3FA-4470-A3E9-C64B0A13A62A}" srcOrd="0" destOrd="3" presId="urn:microsoft.com/office/officeart/2017/3/layout/DropPinTimeline"/>
    <dgm:cxn modelId="{11F84380-09C6-4A75-AA89-E73058050639}" type="presOf" srcId="{60A8CCFD-1E28-4DCE-8886-8BD366CF97E4}" destId="{D1646913-A3FA-4470-A3E9-C64B0A13A62A}" srcOrd="0" destOrd="2" presId="urn:microsoft.com/office/officeart/2017/3/layout/DropPinTimeline"/>
    <dgm:cxn modelId="{F9D8B584-9399-4A2B-8ADC-F71293A4822C}" srcId="{63085546-7C7C-4B3E-ABEB-2669F1A65FB2}" destId="{A2560FD2-F12F-4A06-A96F-B86674952111}" srcOrd="4" destOrd="0" parTransId="{96173659-138A-4A00-AE0B-9063EA9393A6}" sibTransId="{D3C3BC3F-2256-4FBC-AFA5-0D035E3EACD7}"/>
    <dgm:cxn modelId="{D2A6C291-F028-445C-B34C-D00927C79EA5}" srcId="{212ADAAB-D5CB-4BBC-8DAF-7340FD334994}" destId="{58E77436-A55D-4C27-BE96-485AD738D214}" srcOrd="4" destOrd="0" parTransId="{69828B0F-43BF-4348-A807-CC2C4BCD3788}" sibTransId="{96AE3054-1932-41DC-93C7-3C5E22805B19}"/>
    <dgm:cxn modelId="{247DE591-0579-4FF5-9C62-940C4F67096B}" type="presOf" srcId="{63085546-7C7C-4B3E-ABEB-2669F1A65FB2}" destId="{7A5D3400-AF5B-4297-8592-4C1EDB9D0973}" srcOrd="0" destOrd="0" presId="urn:microsoft.com/office/officeart/2017/3/layout/DropPinTimeline"/>
    <dgm:cxn modelId="{5147F194-588D-43FB-BF81-6048BE19869E}" type="presOf" srcId="{D2E76E9E-8DA2-4FFF-B285-E54CA3BCC4A7}" destId="{A782CF5D-A585-4990-846A-5EDBD19A9BDB}" srcOrd="0" destOrd="1" presId="urn:microsoft.com/office/officeart/2017/3/layout/DropPinTimeline"/>
    <dgm:cxn modelId="{95B2E4A4-B799-4E72-8D9C-E932807AA9F8}" type="presOf" srcId="{090FAF23-791A-419D-811D-A34CA936F350}" destId="{FE564261-183D-47F9-8E7E-BCFC5023A815}" srcOrd="0" destOrd="1" presId="urn:microsoft.com/office/officeart/2017/3/layout/DropPinTimeline"/>
    <dgm:cxn modelId="{5D7AF1A7-CB8D-4F08-B4C3-94980A92A46A}" type="presOf" srcId="{9DCEA5FC-4640-45AF-B712-7A4FD94AEF0D}" destId="{85C50C56-6DC8-4C47-8DBC-4FD6B1554AA4}" srcOrd="0" destOrd="0" presId="urn:microsoft.com/office/officeart/2017/3/layout/DropPinTimeline"/>
    <dgm:cxn modelId="{BCAA5FA8-4863-4590-B5E0-1288C5A2F10C}" type="presOf" srcId="{7099E0F2-615D-49DB-877C-427404FEF1BA}" destId="{B608C5A1-CE9E-4410-9F2F-F714CC6AB069}" srcOrd="0" destOrd="2" presId="urn:microsoft.com/office/officeart/2017/3/layout/DropPinTimeline"/>
    <dgm:cxn modelId="{4ABD44B2-9038-4121-AEC7-4372A436E59A}" type="presOf" srcId="{B7C44A2B-85B2-4A18-823B-4AFCECE874FD}" destId="{D1646913-A3FA-4470-A3E9-C64B0A13A62A}" srcOrd="0" destOrd="1" presId="urn:microsoft.com/office/officeart/2017/3/layout/DropPinTimeline"/>
    <dgm:cxn modelId="{99746BB5-7122-43B8-8680-CF610F03585C}" srcId="{A2560FD2-F12F-4A06-A96F-B86674952111}" destId="{1E529C6E-C939-479A-A075-9E9B02837B50}" srcOrd="0" destOrd="0" parTransId="{46B3C017-F97A-4640-992A-33AEE06B2EFC}" sibTransId="{192E80CB-2667-481C-8244-6EC4AEED1BC2}"/>
    <dgm:cxn modelId="{03B8AFB8-CC59-466C-A9E9-C9A67D52A110}" srcId="{9DCEA5FC-4640-45AF-B712-7A4FD94AEF0D}" destId="{A38DA576-C319-4CDD-81D7-536B3675FB00}" srcOrd="3" destOrd="0" parTransId="{6CDF03C7-3CDC-4F70-9C06-3B7861FB618E}" sibTransId="{961930A8-FF5C-4F88-AF17-9D44497A6675}"/>
    <dgm:cxn modelId="{F5C755BA-5578-4E5A-92CE-EA8D80806B8E}" type="presOf" srcId="{58E77436-A55D-4C27-BE96-485AD738D214}" destId="{D1646913-A3FA-4470-A3E9-C64B0A13A62A}" srcOrd="0" destOrd="4" presId="urn:microsoft.com/office/officeart/2017/3/layout/DropPinTimeline"/>
    <dgm:cxn modelId="{737640BD-5590-401F-AEF7-954D78BBDE18}" srcId="{096A9AF0-0DAE-4EB3-B448-4501DA034F4A}" destId="{A2429AF8-4FFF-497A-A57C-C1A0CE8AE3B9}" srcOrd="4" destOrd="0" parTransId="{3E1384F8-1EE7-42F2-8C25-4C4A53560249}" sibTransId="{A1019B4A-619A-40C5-877D-6725F5F92065}"/>
    <dgm:cxn modelId="{CA0753BD-DB60-4D68-8486-5B376B839B26}" srcId="{63085546-7C7C-4B3E-ABEB-2669F1A65FB2}" destId="{096A9AF0-0DAE-4EB3-B448-4501DA034F4A}" srcOrd="1" destOrd="0" parTransId="{8CE6ABD6-768E-42C8-9029-C3B5F278B21C}" sibTransId="{6B0D7DA9-E6ED-4137-9716-F48BF62327A8}"/>
    <dgm:cxn modelId="{591355BE-9B7E-4D3C-9A9D-B7FEA98B0924}" type="presOf" srcId="{29D6D6C7-821A-4477-9845-177C85693787}" destId="{99723A8C-FF08-43E9-9353-DE232FA6FFF3}" srcOrd="0" destOrd="0" presId="urn:microsoft.com/office/officeart/2017/3/layout/DropPinTimeline"/>
    <dgm:cxn modelId="{6A2F31C0-AE66-40E7-BF1F-49FD7149D91F}" type="presOf" srcId="{0FFAE5A0-681C-4A91-BC62-35E371155BCE}" destId="{5C5070CD-E29E-4F50-9A43-342A2DE968FF}" srcOrd="0" destOrd="1" presId="urn:microsoft.com/office/officeart/2017/3/layout/DropPinTimeline"/>
    <dgm:cxn modelId="{7001EDD4-4BD3-4C0B-9B48-9D7BB8AD335C}" type="presOf" srcId="{212ADAAB-D5CB-4BBC-8DAF-7340FD334994}" destId="{6EC2FC68-E1B8-4274-8090-C2C96A4CD82C}" srcOrd="0" destOrd="0" presId="urn:microsoft.com/office/officeart/2017/3/layout/DropPinTimeline"/>
    <dgm:cxn modelId="{D54961D9-4BBC-44AF-A276-3583E22B0B06}" type="presOf" srcId="{2AEE5C11-34AE-4EB7-8907-9BED418EA471}" destId="{D1646913-A3FA-4470-A3E9-C64B0A13A62A}" srcOrd="0" destOrd="0" presId="urn:microsoft.com/office/officeart/2017/3/layout/DropPinTimeline"/>
    <dgm:cxn modelId="{DA21EDDE-12CB-43A5-B6B4-B8A3500B4A54}" srcId="{096A9AF0-0DAE-4EB3-B448-4501DA034F4A}" destId="{7099E0F2-615D-49DB-877C-427404FEF1BA}" srcOrd="2" destOrd="0" parTransId="{E5DE24CA-225D-4410-B16B-1992F7E92C02}" sibTransId="{6FE9743C-F45F-4233-A87B-946D48CB5152}"/>
    <dgm:cxn modelId="{B0EFB0E2-4D13-4ED5-B1B8-803A0E227D76}" srcId="{A2560FD2-F12F-4A06-A96F-B86674952111}" destId="{0FFAE5A0-681C-4A91-BC62-35E371155BCE}" srcOrd="1" destOrd="0" parTransId="{D4598D8B-5E09-427B-88C6-D88C7DCFA2C6}" sibTransId="{32E3700D-9E41-40D7-B03A-31CDAB6F6D09}"/>
    <dgm:cxn modelId="{CD6B6EE8-3813-4EF1-BFEC-C005A3326D63}" srcId="{63085546-7C7C-4B3E-ABEB-2669F1A65FB2}" destId="{CA6B1BA0-B2FC-48AD-8EDA-F4AAA4AF2782}" srcOrd="2" destOrd="0" parTransId="{D7D3AA07-BCB9-4212-A556-E90870FB1413}" sibTransId="{39FB540D-D808-4040-9A37-0AC474C0212F}"/>
    <dgm:cxn modelId="{6B5D00EF-AD3B-416E-8B86-BB830553467A}" srcId="{096A9AF0-0DAE-4EB3-B448-4501DA034F4A}" destId="{643ED4FA-AF98-490B-A966-837F28DBA2EB}" srcOrd="1" destOrd="0" parTransId="{1BEBBFFF-E17D-4FF7-966F-90F188627B14}" sibTransId="{734F5101-1D66-4FA1-BE79-42D80AB873C6}"/>
    <dgm:cxn modelId="{5376FEF2-CA96-4A8C-96D8-8E9F30246498}" type="presOf" srcId="{643ED4FA-AF98-490B-A966-837F28DBA2EB}" destId="{B608C5A1-CE9E-4410-9F2F-F714CC6AB069}" srcOrd="0" destOrd="1" presId="urn:microsoft.com/office/officeart/2017/3/layout/DropPinTimeline"/>
    <dgm:cxn modelId="{1D969CFA-EC85-436B-8600-74F543CD2B31}" type="presOf" srcId="{E92FE36F-6744-4E63-8C1A-E2A149362AE5}" destId="{B608C5A1-CE9E-4410-9F2F-F714CC6AB069}" srcOrd="0" destOrd="3" presId="urn:microsoft.com/office/officeart/2017/3/layout/DropPinTimeline"/>
    <dgm:cxn modelId="{B9EAF0FB-8179-48B5-B018-ECBED0D034BC}" srcId="{CA6B1BA0-B2FC-48AD-8EDA-F4AAA4AF2782}" destId="{090FAF23-791A-419D-811D-A34CA936F350}" srcOrd="1" destOrd="0" parTransId="{45AFE9C4-1561-4584-B931-8D54B890E437}" sibTransId="{8B4F5EF0-9953-4AD6-A9BA-6FD3F33BF49A}"/>
    <dgm:cxn modelId="{59030DFC-0D25-413C-B6A3-032251E334DA}" srcId="{212ADAAB-D5CB-4BBC-8DAF-7340FD334994}" destId="{DE4B99E6-C363-4DD9-B849-AD929B542A08}" srcOrd="3" destOrd="0" parTransId="{EF7A332A-996C-4056-88CB-AD48BEED38B0}" sibTransId="{3B57F878-89D9-480C-AC60-5F842E7B1E2D}"/>
    <dgm:cxn modelId="{EEFCBDFC-8BFB-42E7-8E18-F5CF24FD7B42}" type="presOf" srcId="{831701CF-77C7-46C0-A913-8CC39517BAB8}" destId="{A782CF5D-A585-4990-846A-5EDBD19A9BDB}" srcOrd="0" destOrd="0" presId="urn:microsoft.com/office/officeart/2017/3/layout/DropPinTimeline"/>
    <dgm:cxn modelId="{13B00F05-2DE3-48EE-A6F3-B2404802B848}" type="presParOf" srcId="{7A5D3400-AF5B-4297-8592-4C1EDB9D0973}" destId="{BD204284-1F7C-4D58-BC79-8C2DEE7E9FAF}" srcOrd="0" destOrd="0" presId="urn:microsoft.com/office/officeart/2017/3/layout/DropPinTimeline"/>
    <dgm:cxn modelId="{6DD85FBE-F362-4EA7-B22C-7A2DF7D25B1B}" type="presParOf" srcId="{7A5D3400-AF5B-4297-8592-4C1EDB9D0973}" destId="{46A6B157-7198-41C4-9D25-C4F8885F1B6F}" srcOrd="1" destOrd="0" presId="urn:microsoft.com/office/officeart/2017/3/layout/DropPinTimeline"/>
    <dgm:cxn modelId="{E51FC9A4-D740-4639-B424-DA61E6577FEA}" type="presParOf" srcId="{46A6B157-7198-41C4-9D25-C4F8885F1B6F}" destId="{578E6A06-6F61-48BD-9F1A-48E731D6E26D}" srcOrd="0" destOrd="0" presId="urn:microsoft.com/office/officeart/2017/3/layout/DropPinTimeline"/>
    <dgm:cxn modelId="{BD334E64-7E13-4870-8D3B-A85EC2C0790F}" type="presParOf" srcId="{578E6A06-6F61-48BD-9F1A-48E731D6E26D}" destId="{9F727168-E825-43C1-AF50-41E115F59C0C}" srcOrd="0" destOrd="0" presId="urn:microsoft.com/office/officeart/2017/3/layout/DropPinTimeline"/>
    <dgm:cxn modelId="{79E1D193-41DF-4AEF-B151-0138FC1A1573}" type="presParOf" srcId="{578E6A06-6F61-48BD-9F1A-48E731D6E26D}" destId="{0C380CA5-521A-4949-A022-450DA9C217F5}" srcOrd="1" destOrd="0" presId="urn:microsoft.com/office/officeart/2017/3/layout/DropPinTimeline"/>
    <dgm:cxn modelId="{F9E9912A-3B5B-4DF1-88AD-FE7606C7C17D}" type="presParOf" srcId="{0C380CA5-521A-4949-A022-450DA9C217F5}" destId="{19EF924A-339B-436A-9151-9C7B0B0377B9}" srcOrd="0" destOrd="0" presId="urn:microsoft.com/office/officeart/2017/3/layout/DropPinTimeline"/>
    <dgm:cxn modelId="{2EB8C783-201F-4ABC-B1C1-6B512D636B0D}" type="presParOf" srcId="{0C380CA5-521A-4949-A022-450DA9C217F5}" destId="{846B4BA4-33F0-43CE-A60E-B95E195AD5A9}" srcOrd="1" destOrd="0" presId="urn:microsoft.com/office/officeart/2017/3/layout/DropPinTimeline"/>
    <dgm:cxn modelId="{6823A1DF-02D6-453F-A184-E6D7245014A3}" type="presParOf" srcId="{578E6A06-6F61-48BD-9F1A-48E731D6E26D}" destId="{A782CF5D-A585-4990-846A-5EDBD19A9BDB}" srcOrd="2" destOrd="0" presId="urn:microsoft.com/office/officeart/2017/3/layout/DropPinTimeline"/>
    <dgm:cxn modelId="{8A513324-DAEB-4DCE-BB71-2AA3F5F0E176}" type="presParOf" srcId="{578E6A06-6F61-48BD-9F1A-48E731D6E26D}" destId="{85C50C56-6DC8-4C47-8DBC-4FD6B1554AA4}" srcOrd="3" destOrd="0" presId="urn:microsoft.com/office/officeart/2017/3/layout/DropPinTimeline"/>
    <dgm:cxn modelId="{26386A4A-0D22-47C7-8510-8BF6929735EC}" type="presParOf" srcId="{578E6A06-6F61-48BD-9F1A-48E731D6E26D}" destId="{4F322B1B-F357-4BCD-BF34-8A0D705A1CE7}" srcOrd="4" destOrd="0" presId="urn:microsoft.com/office/officeart/2017/3/layout/DropPinTimeline"/>
    <dgm:cxn modelId="{C1E7F10C-026A-430B-B1C3-6595E6083A93}" type="presParOf" srcId="{578E6A06-6F61-48BD-9F1A-48E731D6E26D}" destId="{9FF32B1E-94FD-475E-9959-8E0546070C5B}" srcOrd="5" destOrd="0" presId="urn:microsoft.com/office/officeart/2017/3/layout/DropPinTimeline"/>
    <dgm:cxn modelId="{1DFEA8A9-E686-415B-8792-D0796ABB1D16}" type="presParOf" srcId="{46A6B157-7198-41C4-9D25-C4F8885F1B6F}" destId="{C9E000F5-B650-46EB-A3B0-FBA6593CE548}" srcOrd="1" destOrd="0" presId="urn:microsoft.com/office/officeart/2017/3/layout/DropPinTimeline"/>
    <dgm:cxn modelId="{AF6ACF76-CE90-419E-BDF7-9B267037BAFB}" type="presParOf" srcId="{46A6B157-7198-41C4-9D25-C4F8885F1B6F}" destId="{64373A7D-C7A5-4C0C-9781-58743159539A}" srcOrd="2" destOrd="0" presId="urn:microsoft.com/office/officeart/2017/3/layout/DropPinTimeline"/>
    <dgm:cxn modelId="{9DCFF955-068D-487D-82AF-C7BD55926552}" type="presParOf" srcId="{64373A7D-C7A5-4C0C-9781-58743159539A}" destId="{B57996C3-16BE-4CEB-B9E2-6FFC42938F41}" srcOrd="0" destOrd="0" presId="urn:microsoft.com/office/officeart/2017/3/layout/DropPinTimeline"/>
    <dgm:cxn modelId="{BFFB1C40-D77D-4CFB-9996-87BFFA097172}" type="presParOf" srcId="{64373A7D-C7A5-4C0C-9781-58743159539A}" destId="{BC71368F-DA7E-405D-93AC-3A6767BF9FC6}" srcOrd="1" destOrd="0" presId="urn:microsoft.com/office/officeart/2017/3/layout/DropPinTimeline"/>
    <dgm:cxn modelId="{611D7925-DC07-4E69-BBFB-53B4B5D6B7F5}" type="presParOf" srcId="{BC71368F-DA7E-405D-93AC-3A6767BF9FC6}" destId="{5B4632EA-1574-417A-A3FA-D711159FBAD1}" srcOrd="0" destOrd="0" presId="urn:microsoft.com/office/officeart/2017/3/layout/DropPinTimeline"/>
    <dgm:cxn modelId="{ABAA33EE-666E-4027-B9D4-E48D8C4EA11A}" type="presParOf" srcId="{BC71368F-DA7E-405D-93AC-3A6767BF9FC6}" destId="{032E0966-F86B-4BBD-BE80-8FAB861AF0E8}" srcOrd="1" destOrd="0" presId="urn:microsoft.com/office/officeart/2017/3/layout/DropPinTimeline"/>
    <dgm:cxn modelId="{DAB025AC-0D4B-4823-AA4E-F88B21210FC5}" type="presParOf" srcId="{64373A7D-C7A5-4C0C-9781-58743159539A}" destId="{B608C5A1-CE9E-4410-9F2F-F714CC6AB069}" srcOrd="2" destOrd="0" presId="urn:microsoft.com/office/officeart/2017/3/layout/DropPinTimeline"/>
    <dgm:cxn modelId="{78BA93B7-08D4-4CB2-8C8D-610ECF4686C4}" type="presParOf" srcId="{64373A7D-C7A5-4C0C-9781-58743159539A}" destId="{C1E34084-406C-48D5-88FE-7226282DBC49}" srcOrd="3" destOrd="0" presId="urn:microsoft.com/office/officeart/2017/3/layout/DropPinTimeline"/>
    <dgm:cxn modelId="{8460A6C1-756F-488D-BCE3-6A9FD566A42D}" type="presParOf" srcId="{64373A7D-C7A5-4C0C-9781-58743159539A}" destId="{33168228-1414-4AAF-B7E5-C08A80BBB2F1}" srcOrd="4" destOrd="0" presId="urn:microsoft.com/office/officeart/2017/3/layout/DropPinTimeline"/>
    <dgm:cxn modelId="{184D9BFC-6598-441C-ADD9-1DCB5D2C3861}" type="presParOf" srcId="{64373A7D-C7A5-4C0C-9781-58743159539A}" destId="{C791BCDD-76D3-4E0E-98B9-0C4903CF0E94}" srcOrd="5" destOrd="0" presId="urn:microsoft.com/office/officeart/2017/3/layout/DropPinTimeline"/>
    <dgm:cxn modelId="{F3518650-FB8E-4CFE-A07F-75ADBE61F21C}" type="presParOf" srcId="{46A6B157-7198-41C4-9D25-C4F8885F1B6F}" destId="{3B1DA912-FDB7-4F73-8823-B30C56F7DE86}" srcOrd="3" destOrd="0" presId="urn:microsoft.com/office/officeart/2017/3/layout/DropPinTimeline"/>
    <dgm:cxn modelId="{EC90A3B0-04CE-49D6-97D1-4208E1AE6D92}" type="presParOf" srcId="{46A6B157-7198-41C4-9D25-C4F8885F1B6F}" destId="{B744CD57-FD23-4E62-9589-4CAC57B034E9}" srcOrd="4" destOrd="0" presId="urn:microsoft.com/office/officeart/2017/3/layout/DropPinTimeline"/>
    <dgm:cxn modelId="{756C9624-07EC-4C56-97E5-2C494718A161}" type="presParOf" srcId="{B744CD57-FD23-4E62-9589-4CAC57B034E9}" destId="{D891B168-1DA5-4124-931F-A51FCB8EFC11}" srcOrd="0" destOrd="0" presId="urn:microsoft.com/office/officeart/2017/3/layout/DropPinTimeline"/>
    <dgm:cxn modelId="{5AFCDB88-DBF5-4405-81AA-874025217D15}" type="presParOf" srcId="{B744CD57-FD23-4E62-9589-4CAC57B034E9}" destId="{42206762-CD73-4F82-B16A-D168E2503215}" srcOrd="1" destOrd="0" presId="urn:microsoft.com/office/officeart/2017/3/layout/DropPinTimeline"/>
    <dgm:cxn modelId="{73B95967-C231-4467-83A0-5EC2900F8316}" type="presParOf" srcId="{42206762-CD73-4F82-B16A-D168E2503215}" destId="{C0DBECBF-E3AA-450B-95D4-8349AA21B4F8}" srcOrd="0" destOrd="0" presId="urn:microsoft.com/office/officeart/2017/3/layout/DropPinTimeline"/>
    <dgm:cxn modelId="{6FC876FE-9858-4570-A891-6F3AE5AAFFB1}" type="presParOf" srcId="{42206762-CD73-4F82-B16A-D168E2503215}" destId="{6EDDD44C-F5E4-49AD-B1D9-346B8B8AEE8F}" srcOrd="1" destOrd="0" presId="urn:microsoft.com/office/officeart/2017/3/layout/DropPinTimeline"/>
    <dgm:cxn modelId="{9977ED86-6440-4954-BF7A-B86C7E8A06E9}" type="presParOf" srcId="{B744CD57-FD23-4E62-9589-4CAC57B034E9}" destId="{FE564261-183D-47F9-8E7E-BCFC5023A815}" srcOrd="2" destOrd="0" presId="urn:microsoft.com/office/officeart/2017/3/layout/DropPinTimeline"/>
    <dgm:cxn modelId="{A00BDFF1-5A6B-4244-81B2-108802857F1A}" type="presParOf" srcId="{B744CD57-FD23-4E62-9589-4CAC57B034E9}" destId="{3DA36ABE-9810-4ED4-9A55-2905E7588D06}" srcOrd="3" destOrd="0" presId="urn:microsoft.com/office/officeart/2017/3/layout/DropPinTimeline"/>
    <dgm:cxn modelId="{BC2B5E33-44ED-4BF1-8129-1271C58AD5E1}" type="presParOf" srcId="{B744CD57-FD23-4E62-9589-4CAC57B034E9}" destId="{4B9F5909-A57C-4893-9C8A-D5960FE9BE37}" srcOrd="4" destOrd="0" presId="urn:microsoft.com/office/officeart/2017/3/layout/DropPinTimeline"/>
    <dgm:cxn modelId="{156FE2BD-04DF-4D38-ABB1-91FE0408A5C0}" type="presParOf" srcId="{B744CD57-FD23-4E62-9589-4CAC57B034E9}" destId="{DEDCEF89-DB8F-4197-B2D2-2D39426E0B96}" srcOrd="5" destOrd="0" presId="urn:microsoft.com/office/officeart/2017/3/layout/DropPinTimeline"/>
    <dgm:cxn modelId="{2A9CEB2C-CA89-480C-8220-E5F4827D46BC}" type="presParOf" srcId="{46A6B157-7198-41C4-9D25-C4F8885F1B6F}" destId="{4A96FD2F-C127-41DC-AA54-1EEBED6BA483}" srcOrd="5" destOrd="0" presId="urn:microsoft.com/office/officeart/2017/3/layout/DropPinTimeline"/>
    <dgm:cxn modelId="{5C8FA4BB-BD6B-4B3F-AC17-FFBC067DAFA4}" type="presParOf" srcId="{46A6B157-7198-41C4-9D25-C4F8885F1B6F}" destId="{A1AE2BC4-A99C-4DD3-A84D-EB3461D18287}" srcOrd="6" destOrd="0" presId="urn:microsoft.com/office/officeart/2017/3/layout/DropPinTimeline"/>
    <dgm:cxn modelId="{A7DD9377-8770-47FF-9CAA-EB9095AFF95A}" type="presParOf" srcId="{A1AE2BC4-A99C-4DD3-A84D-EB3461D18287}" destId="{278CF1E0-B1C4-4B10-A5EC-FD7EF0557E2D}" srcOrd="0" destOrd="0" presId="urn:microsoft.com/office/officeart/2017/3/layout/DropPinTimeline"/>
    <dgm:cxn modelId="{08513880-9088-43DD-BC0A-61AD631EA97C}" type="presParOf" srcId="{A1AE2BC4-A99C-4DD3-A84D-EB3461D18287}" destId="{27B65FB4-BE6A-41E6-BBE9-8DC9F7B73486}" srcOrd="1" destOrd="0" presId="urn:microsoft.com/office/officeart/2017/3/layout/DropPinTimeline"/>
    <dgm:cxn modelId="{35F81BFE-5778-47CC-9ED3-AA7DC27162DD}" type="presParOf" srcId="{27B65FB4-BE6A-41E6-BBE9-8DC9F7B73486}" destId="{488CC4C6-DFBC-460C-A9ED-BEDA8CC682D4}" srcOrd="0" destOrd="0" presId="urn:microsoft.com/office/officeart/2017/3/layout/DropPinTimeline"/>
    <dgm:cxn modelId="{70461688-051C-41D4-9D30-853EBCA3FD1B}" type="presParOf" srcId="{27B65FB4-BE6A-41E6-BBE9-8DC9F7B73486}" destId="{48CA82DA-B677-461B-A08D-337683480059}" srcOrd="1" destOrd="0" presId="urn:microsoft.com/office/officeart/2017/3/layout/DropPinTimeline"/>
    <dgm:cxn modelId="{63E56ECF-60BC-4C24-B891-FC93EF763C2C}" type="presParOf" srcId="{A1AE2BC4-A99C-4DD3-A84D-EB3461D18287}" destId="{D1646913-A3FA-4470-A3E9-C64B0A13A62A}" srcOrd="2" destOrd="0" presId="urn:microsoft.com/office/officeart/2017/3/layout/DropPinTimeline"/>
    <dgm:cxn modelId="{CA427BC7-F942-4B3F-A348-41C00EFB8646}" type="presParOf" srcId="{A1AE2BC4-A99C-4DD3-A84D-EB3461D18287}" destId="{6EC2FC68-E1B8-4274-8090-C2C96A4CD82C}" srcOrd="3" destOrd="0" presId="urn:microsoft.com/office/officeart/2017/3/layout/DropPinTimeline"/>
    <dgm:cxn modelId="{89B713F2-3125-40E8-B320-280A2433C3C8}" type="presParOf" srcId="{A1AE2BC4-A99C-4DD3-A84D-EB3461D18287}" destId="{4F41BF23-550C-4E7F-977E-3D22E3AF7B51}" srcOrd="4" destOrd="0" presId="urn:microsoft.com/office/officeart/2017/3/layout/DropPinTimeline"/>
    <dgm:cxn modelId="{25A6A1C8-2874-4618-BBDA-D979EAA8AC95}" type="presParOf" srcId="{A1AE2BC4-A99C-4DD3-A84D-EB3461D18287}" destId="{5018695D-CFD4-49F8-8967-BA8A0C0A0DE1}" srcOrd="5" destOrd="0" presId="urn:microsoft.com/office/officeart/2017/3/layout/DropPinTimeline"/>
    <dgm:cxn modelId="{94E734EC-80C8-453A-AF11-23E6749D5FBD}" type="presParOf" srcId="{46A6B157-7198-41C4-9D25-C4F8885F1B6F}" destId="{61EA613E-57A8-485F-A4A9-29037092E83A}" srcOrd="7" destOrd="0" presId="urn:microsoft.com/office/officeart/2017/3/layout/DropPinTimeline"/>
    <dgm:cxn modelId="{4CB99F19-829C-4135-A480-2945719DD93C}" type="presParOf" srcId="{46A6B157-7198-41C4-9D25-C4F8885F1B6F}" destId="{0F3B3032-C16A-44EB-AE28-CB7C1D797D2B}" srcOrd="8" destOrd="0" presId="urn:microsoft.com/office/officeart/2017/3/layout/DropPinTimeline"/>
    <dgm:cxn modelId="{CD328F92-B269-4EC8-B626-632F916F5A4D}" type="presParOf" srcId="{0F3B3032-C16A-44EB-AE28-CB7C1D797D2B}" destId="{A64C6D16-2F77-439A-848A-F1081C5E5CBE}" srcOrd="0" destOrd="0" presId="urn:microsoft.com/office/officeart/2017/3/layout/DropPinTimeline"/>
    <dgm:cxn modelId="{D6F95C0B-AA69-4460-8555-5AA39DE2FD45}" type="presParOf" srcId="{0F3B3032-C16A-44EB-AE28-CB7C1D797D2B}" destId="{8EFC6EAF-71E5-48C3-9F69-6FB96640B14F}" srcOrd="1" destOrd="0" presId="urn:microsoft.com/office/officeart/2017/3/layout/DropPinTimeline"/>
    <dgm:cxn modelId="{E8701746-EA96-4A34-8B70-794B30C44C33}" type="presParOf" srcId="{8EFC6EAF-71E5-48C3-9F69-6FB96640B14F}" destId="{73F98938-B973-410F-B6E0-43437FA146E6}" srcOrd="0" destOrd="0" presId="urn:microsoft.com/office/officeart/2017/3/layout/DropPinTimeline"/>
    <dgm:cxn modelId="{6367D618-46DF-46ED-BAF6-86F04536E91E}" type="presParOf" srcId="{8EFC6EAF-71E5-48C3-9F69-6FB96640B14F}" destId="{26BE64BD-02BC-4C6F-AC50-F9617E59754D}" srcOrd="1" destOrd="0" presId="urn:microsoft.com/office/officeart/2017/3/layout/DropPinTimeline"/>
    <dgm:cxn modelId="{D3381B86-44D4-454D-ABCC-9AA4738035EE}" type="presParOf" srcId="{0F3B3032-C16A-44EB-AE28-CB7C1D797D2B}" destId="{5C5070CD-E29E-4F50-9A43-342A2DE968FF}" srcOrd="2" destOrd="0" presId="urn:microsoft.com/office/officeart/2017/3/layout/DropPinTimeline"/>
    <dgm:cxn modelId="{89717336-0F78-4D2A-A702-FE1AA8D6D079}" type="presParOf" srcId="{0F3B3032-C16A-44EB-AE28-CB7C1D797D2B}" destId="{6FED4196-A0D3-4E5C-83DA-99291A8FFFC3}" srcOrd="3" destOrd="0" presId="urn:microsoft.com/office/officeart/2017/3/layout/DropPinTimeline"/>
    <dgm:cxn modelId="{7C2309EC-9AE8-4AD9-A581-75610B4FC728}" type="presParOf" srcId="{0F3B3032-C16A-44EB-AE28-CB7C1D797D2B}" destId="{54DE4918-169B-4E9C-B946-44A9D45AEC94}" srcOrd="4" destOrd="0" presId="urn:microsoft.com/office/officeart/2017/3/layout/DropPinTimeline"/>
    <dgm:cxn modelId="{D4BC6AE1-68F6-4B1F-BCD7-0B4E49F243BB}" type="presParOf" srcId="{0F3B3032-C16A-44EB-AE28-CB7C1D797D2B}" destId="{75F2030E-997B-4809-B3F1-AEF48EEEDB2B}" srcOrd="5" destOrd="0" presId="urn:microsoft.com/office/officeart/2017/3/layout/DropPinTimeline"/>
    <dgm:cxn modelId="{9D81219C-827E-4275-9D82-1E5FC51DF4AC}" type="presParOf" srcId="{46A6B157-7198-41C4-9D25-C4F8885F1B6F}" destId="{CAE06A33-774F-4185-95AE-1EB8723F79A1}" srcOrd="9" destOrd="0" presId="urn:microsoft.com/office/officeart/2017/3/layout/DropPinTimeline"/>
    <dgm:cxn modelId="{2E26A764-1239-476A-AAFE-082616F0F7E8}" type="presParOf" srcId="{46A6B157-7198-41C4-9D25-C4F8885F1B6F}" destId="{46ABC2F3-0AD5-4D37-9C66-575EA010BABA}" srcOrd="10" destOrd="0" presId="urn:microsoft.com/office/officeart/2017/3/layout/DropPinTimeline"/>
    <dgm:cxn modelId="{89D85B84-BC2F-46ED-A142-7C6139D1A646}" type="presParOf" srcId="{46ABC2F3-0AD5-4D37-9C66-575EA010BABA}" destId="{D8FE421F-4DB7-4F9A-B058-44B108921AF1}" srcOrd="0" destOrd="0" presId="urn:microsoft.com/office/officeart/2017/3/layout/DropPinTimeline"/>
    <dgm:cxn modelId="{9FA1A3CF-82E2-45EA-96E7-00CD9B69463A}" type="presParOf" srcId="{46ABC2F3-0AD5-4D37-9C66-575EA010BABA}" destId="{E5F34DEE-7906-4127-B734-F900715B6AA0}" srcOrd="1" destOrd="0" presId="urn:microsoft.com/office/officeart/2017/3/layout/DropPinTimeline"/>
    <dgm:cxn modelId="{FA24CCEC-F647-4908-B40C-04D6E1B721AA}" type="presParOf" srcId="{E5F34DEE-7906-4127-B734-F900715B6AA0}" destId="{683E73AA-8054-4C91-9E41-7267025667B0}" srcOrd="0" destOrd="0" presId="urn:microsoft.com/office/officeart/2017/3/layout/DropPinTimeline"/>
    <dgm:cxn modelId="{898F0FC0-1E6F-40E5-852D-FD5AFAF53086}" type="presParOf" srcId="{E5F34DEE-7906-4127-B734-F900715B6AA0}" destId="{85790A94-B70D-461A-A9F7-A196735016A4}" srcOrd="1" destOrd="0" presId="urn:microsoft.com/office/officeart/2017/3/layout/DropPinTimeline"/>
    <dgm:cxn modelId="{8D0D1455-56FB-437F-B0AC-6D118544A065}" type="presParOf" srcId="{46ABC2F3-0AD5-4D37-9C66-575EA010BABA}" destId="{F772EE5E-767F-424F-8B2A-7962F0706D82}" srcOrd="2" destOrd="0" presId="urn:microsoft.com/office/officeart/2017/3/layout/DropPinTimeline"/>
    <dgm:cxn modelId="{7DF6D1A6-20CE-4C05-B422-3B8FD4214640}" type="presParOf" srcId="{46ABC2F3-0AD5-4D37-9C66-575EA010BABA}" destId="{99723A8C-FF08-43E9-9353-DE232FA6FFF3}" srcOrd="3" destOrd="0" presId="urn:microsoft.com/office/officeart/2017/3/layout/DropPinTimeline"/>
    <dgm:cxn modelId="{EC6C5653-43D1-4AE2-849E-F456DCE1CD58}" type="presParOf" srcId="{46ABC2F3-0AD5-4D37-9C66-575EA010BABA}" destId="{8DCBA13B-D092-44E2-88E3-FCCC4575AC94}" srcOrd="4" destOrd="0" presId="urn:microsoft.com/office/officeart/2017/3/layout/DropPinTimeline"/>
    <dgm:cxn modelId="{E0CDBFAA-B41A-4642-B160-6DA16929FEAB}" type="presParOf" srcId="{46ABC2F3-0AD5-4D37-9C66-575EA010BABA}" destId="{68AF8DEF-A89D-41B4-8A91-A8DF7DE4E55B}"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8FE81FEC-2664-411F-AEB3-065F29F52751}">
      <dgm:prSet custT="1"/>
      <dgm:spPr/>
      <dgm:t>
        <a:bodyPr lIns="182880" tIns="182880" rIns="182880" bIns="182880"/>
        <a:lstStyle/>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Internal work on People and Process – what can we improve on, streamline, make life easier?</a:t>
          </a:r>
        </a:p>
        <a:p>
          <a:pPr marL="0" lvl="0" indent="0" algn="l" defTabSz="666750" rtl="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Minor enhancements to UI/UX to make navigation easier, reduce errors, enhance engagement</a:t>
          </a:r>
        </a:p>
      </dgm:t>
    </dgm:pt>
    <dgm:pt modelId="{BCBC007E-0269-421B-9C41-DE26D5C3A822}" type="parTrans" cxnId="{711E093C-AD42-45A4-8D40-A2D39702062E}">
      <dgm:prSet/>
      <dgm:spPr/>
      <dgm:t>
        <a:bodyPr/>
        <a:lstStyle/>
        <a:p>
          <a:endParaRPr lang="en-US">
            <a:latin typeface="+mn-lt"/>
          </a:endParaRPr>
        </a:p>
      </dgm:t>
    </dgm:pt>
    <dgm:pt modelId="{80230EB7-7230-4881-A631-309C07417378}" type="sibTrans" cxnId="{711E093C-AD42-45A4-8D40-A2D39702062E}">
      <dgm:prSet/>
      <dgm:spPr/>
      <dgm:t>
        <a:bodyPr/>
        <a:lstStyle/>
        <a:p>
          <a:endParaRPr lang="en-US">
            <a:latin typeface="+mn-lt"/>
          </a:endParaRPr>
        </a:p>
      </dgm:t>
    </dgm:pt>
    <dgm:pt modelId="{73D947E0-108F-4D20-A71E-3CF329F97212}">
      <dgm:prSet phldr="0" custT="1"/>
      <dgm:spPr/>
      <dgm:t>
        <a:bodyPr/>
        <a:lstStyle/>
        <a:p>
          <a:pPr marL="0" indent="0" algn="ctr" defTabSz="914400" rtl="0" eaLnBrk="1" latinLnBrk="0" hangingPunct="1">
            <a:lnSpc>
              <a:spcPct val="90000"/>
            </a:lnSpc>
            <a:spcBef>
              <a:spcPts val="1000"/>
            </a:spcBef>
            <a:buFont typeface="Arial" panose="020B0604020202020204" pitchFamily="34" charset="0"/>
            <a:buNone/>
          </a:pPr>
          <a:r>
            <a:rPr lang="en-US" sz="1600" kern="1200" spc="150" baseline="0">
              <a:solidFill>
                <a:schemeClr val="tx1"/>
              </a:solidFill>
              <a:latin typeface="+mj-lt"/>
              <a:ea typeface="+mj-ea"/>
              <a:cs typeface="+mj-cs"/>
            </a:rPr>
            <a:t>DCI OVERHAUL</a:t>
          </a:r>
        </a:p>
      </dgm:t>
    </dgm:pt>
    <dgm:pt modelId="{9D249532-A24D-4D8F-848A-9F42F2E486C9}" type="parTrans" cxnId="{A0077D09-C12C-46D0-8DF7-194B6911362A}">
      <dgm:prSet/>
      <dgm:spPr/>
      <dgm:t>
        <a:bodyPr/>
        <a:lstStyle/>
        <a:p>
          <a:endParaRPr lang="en-US">
            <a:latin typeface="+mn-lt"/>
          </a:endParaRPr>
        </a:p>
      </dgm:t>
    </dgm:pt>
    <dgm:pt modelId="{AE813459-65AB-4FA9-B717-330DDA6DFA4E}" type="sibTrans" cxnId="{A0077D09-C12C-46D0-8DF7-194B6911362A}">
      <dgm:prSet/>
      <dgm:spPr/>
      <dgm:t>
        <a:bodyPr/>
        <a:lstStyle/>
        <a:p>
          <a:endParaRPr lang="en-US">
            <a:latin typeface="+mn-lt"/>
          </a:endParaRPr>
        </a:p>
      </dgm:t>
    </dgm:pt>
    <dgm:pt modelId="{30A490C8-22B4-4D68-875C-0F0DE2FF864D}">
      <dgm:prSet phldr="0" custT="1"/>
      <dgm:spPr/>
      <dgm:t>
        <a:bodyPr/>
        <a:lstStyle/>
        <a:p>
          <a:pPr marL="0" algn="ctr">
            <a:lnSpc>
              <a:spcPct val="100000"/>
            </a:lnSpc>
            <a:buFont typeface="Arial" panose="020B0604020202020204" pitchFamily="34" charset="0"/>
            <a:buChar char="•"/>
          </a:pPr>
          <a:r>
            <a:rPr lang="en-US" sz="1400" spc="50" baseline="0">
              <a:latin typeface="+mn-lt"/>
            </a:rPr>
            <a:t>DCI Form </a:t>
          </a:r>
        </a:p>
        <a:p>
          <a:pPr marL="0" algn="ctr">
            <a:lnSpc>
              <a:spcPct val="100000"/>
            </a:lnSpc>
            <a:buFont typeface="Arial" panose="020B0604020202020204" pitchFamily="34" charset="0"/>
            <a:buChar char="•"/>
          </a:pPr>
          <a:r>
            <a:rPr lang="en-US" sz="1400" spc="50" baseline="0">
              <a:latin typeface="+mn-lt"/>
            </a:rPr>
            <a:t>DCI Communication</a:t>
          </a:r>
        </a:p>
        <a:p>
          <a:pPr marL="0" algn="ctr">
            <a:lnSpc>
              <a:spcPct val="100000"/>
            </a:lnSpc>
            <a:buFont typeface="Arial" panose="020B0604020202020204" pitchFamily="34" charset="0"/>
            <a:buChar char="•"/>
          </a:pPr>
          <a:r>
            <a:rPr lang="en-US" sz="1400" spc="50" baseline="0">
              <a:latin typeface="+mn-lt"/>
            </a:rPr>
            <a:t>DCI Tracking</a:t>
          </a:r>
        </a:p>
      </dgm:t>
    </dgm:pt>
    <dgm:pt modelId="{035C64B0-4F0C-4FD1-BD23-B1D4C9887CBE}" type="parTrans" cxnId="{381FE1CC-8184-4745-8EB3-6DE11655998D}">
      <dgm:prSet/>
      <dgm:spPr/>
      <dgm:t>
        <a:bodyPr/>
        <a:lstStyle/>
        <a:p>
          <a:endParaRPr lang="en-US">
            <a:latin typeface="+mn-lt"/>
          </a:endParaRPr>
        </a:p>
      </dgm:t>
    </dgm:pt>
    <dgm:pt modelId="{45495DA8-8707-41E3-A12B-FA5766269C44}" type="sibTrans" cxnId="{381FE1CC-8184-4745-8EB3-6DE11655998D}">
      <dgm:prSet/>
      <dgm:spPr/>
      <dgm:t>
        <a:bodyPr/>
        <a:lstStyle/>
        <a:p>
          <a:endParaRPr lang="en-US">
            <a:latin typeface="+mn-lt"/>
          </a:endParaRPr>
        </a:p>
      </dgm:t>
    </dgm:pt>
    <dgm:pt modelId="{B1AFA1AF-0FF8-45B3-A6D0-0E255A2F637D}">
      <dgm:prSet phldr="0" custT="1"/>
      <dgm:spPr/>
      <dgm:t>
        <a:bodyPr/>
        <a:lstStyle/>
        <a:p>
          <a:pPr marL="0"/>
          <a:r>
            <a:rPr lang="en-US" sz="1600" kern="1200" spc="150" baseline="0">
              <a:solidFill>
                <a:prstClr val="black"/>
              </a:solidFill>
              <a:latin typeface="Tenorite"/>
              <a:ea typeface="+mn-ea"/>
              <a:cs typeface="+mn-cs"/>
            </a:rPr>
            <a:t>MIGRATION 2</a:t>
          </a:r>
        </a:p>
      </dgm:t>
    </dgm:pt>
    <dgm:pt modelId="{10C68AF5-481C-45AA-A216-8BBBB04515B9}" type="parTrans" cxnId="{F28D7702-2FC3-49BD-BB13-C989E5EE622A}">
      <dgm:prSet/>
      <dgm:spPr/>
      <dgm:t>
        <a:bodyPr/>
        <a:lstStyle/>
        <a:p>
          <a:endParaRPr lang="en-US">
            <a:latin typeface="+mn-lt"/>
          </a:endParaRPr>
        </a:p>
      </dgm:t>
    </dgm:pt>
    <dgm:pt modelId="{88649F7A-400B-4056-965D-C9AC0B3AD942}" type="sibTrans" cxnId="{F28D7702-2FC3-49BD-BB13-C989E5EE622A}">
      <dgm:prSet/>
      <dgm:spPr/>
      <dgm:t>
        <a:bodyPr/>
        <a:lstStyle/>
        <a:p>
          <a:endParaRPr lang="en-US">
            <a:latin typeface="+mn-lt"/>
          </a:endParaRPr>
        </a:p>
      </dgm:t>
    </dgm:pt>
    <dgm:pt modelId="{50418D2B-9486-42DE-AFDD-1D31420040FF}">
      <dgm:prSet phldr="0" custT="1"/>
      <dgm:spPr/>
      <dgm:t>
        <a:bodyPr/>
        <a:lstStyle/>
        <a:p>
          <a:pPr marL="0">
            <a:lnSpc>
              <a:spcPct val="100000"/>
            </a:lnSpc>
          </a:pPr>
          <a:r>
            <a:rPr lang="en-US" sz="1400" spc="50" baseline="0">
              <a:latin typeface="+mn-lt"/>
            </a:rPr>
            <a:t>Completed Cases from 2016-Date of Migration</a:t>
          </a:r>
        </a:p>
        <a:p>
          <a:pPr marL="0">
            <a:lnSpc>
              <a:spcPct val="100000"/>
            </a:lnSpc>
          </a:pPr>
          <a:endParaRPr lang="en-US" sz="1400" spc="50" baseline="0">
            <a:latin typeface="+mn-lt"/>
          </a:endParaRPr>
        </a:p>
        <a:p>
          <a:pPr marL="0">
            <a:lnSpc>
              <a:spcPct val="100000"/>
            </a:lnSpc>
          </a:pPr>
          <a:r>
            <a:rPr lang="en-US" sz="1400" spc="50" baseline="0">
              <a:latin typeface="+mn-lt"/>
            </a:rPr>
            <a:t>Close non-migrated cases up to DOM</a:t>
          </a:r>
        </a:p>
      </dgm:t>
    </dgm:pt>
    <dgm:pt modelId="{D5A17F6B-93F5-442B-938A-0F38C281BE88}" type="parTrans" cxnId="{5A5BA622-5DEB-48B9-88D9-C1DE36C711E5}">
      <dgm:prSet/>
      <dgm:spPr/>
      <dgm:t>
        <a:bodyPr/>
        <a:lstStyle/>
        <a:p>
          <a:endParaRPr lang="en-US">
            <a:latin typeface="+mn-lt"/>
          </a:endParaRPr>
        </a:p>
      </dgm:t>
    </dgm:pt>
    <dgm:pt modelId="{1D87A0A5-8024-4710-846B-D5BFAC785107}" type="sibTrans" cxnId="{5A5BA622-5DEB-48B9-88D9-C1DE36C711E5}">
      <dgm:prSet/>
      <dgm:spPr/>
      <dgm:t>
        <a:bodyPr/>
        <a:lstStyle/>
        <a:p>
          <a:endParaRPr lang="en-US">
            <a:latin typeface="+mn-lt"/>
          </a:endParaRPr>
        </a:p>
      </dgm:t>
    </dgm:pt>
    <dgm:pt modelId="{E9682B4F-0217-4B50-923E-C104AA24290F}">
      <dgm:prSet phldr="0" custT="1"/>
      <dgm:spPr/>
      <dgm:t>
        <a:bodyPr/>
        <a:lstStyle/>
        <a:p>
          <a:pPr marL="0" lvl="0" indent="0" algn="ctr" defTabSz="889000">
            <a:lnSpc>
              <a:spcPct val="90000"/>
            </a:lnSpc>
            <a:spcBef>
              <a:spcPct val="0"/>
            </a:spcBef>
            <a:spcAft>
              <a:spcPct val="35000"/>
            </a:spcAft>
            <a:buNone/>
          </a:pPr>
          <a:r>
            <a:rPr lang="en-US" sz="1400" kern="1200" spc="150" baseline="0">
              <a:solidFill>
                <a:prstClr val="black"/>
              </a:solidFill>
              <a:latin typeface="Tenorite"/>
              <a:ea typeface="+mn-ea"/>
              <a:cs typeface="+mn-cs"/>
            </a:rPr>
            <a:t>INFRASTRUCTURE</a:t>
          </a:r>
        </a:p>
      </dgm:t>
    </dgm:pt>
    <dgm:pt modelId="{E0F6C4AF-9BBB-4698-91D7-F9AE3EACBD5D}" type="parTrans" cxnId="{6C23D0C9-74B2-4C8B-AB2F-A03B3B0EBE56}">
      <dgm:prSet/>
      <dgm:spPr/>
      <dgm:t>
        <a:bodyPr/>
        <a:lstStyle/>
        <a:p>
          <a:endParaRPr lang="en-US">
            <a:latin typeface="+mn-lt"/>
          </a:endParaRPr>
        </a:p>
      </dgm:t>
    </dgm:pt>
    <dgm:pt modelId="{B8632E42-D7EB-4C31-877E-6F1B2801851A}" type="sibTrans" cxnId="{6C23D0C9-74B2-4C8B-AB2F-A03B3B0EBE56}">
      <dgm:prSet/>
      <dgm:spPr/>
      <dgm:t>
        <a:bodyPr/>
        <a:lstStyle/>
        <a:p>
          <a:endParaRPr lang="en-US">
            <a:latin typeface="+mn-lt"/>
          </a:endParaRPr>
        </a:p>
      </dgm:t>
    </dgm:pt>
    <dgm:pt modelId="{0EC0C300-11E4-45CF-8418-973585107209}">
      <dgm:prSet phldr="0" custT="1"/>
      <dgm:spPr/>
      <dgm:t>
        <a:bodyPr/>
        <a:lstStyle/>
        <a:p>
          <a:pPr marL="0" lvl="0" indent="0" algn="l" defTabSz="66675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Underlying physical and information technology devices</a:t>
          </a:r>
        </a:p>
        <a:p>
          <a:pPr marL="0" lvl="0" indent="0" algn="l" defTabSz="66675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Outdated and malfunctioning, causes severe disruption</a:t>
          </a:r>
        </a:p>
      </dgm:t>
    </dgm:pt>
    <dgm:pt modelId="{1E4DD98E-100E-46B7-B24A-408BBF69E9FA}" type="parTrans" cxnId="{51563A4F-C0EB-47D6-B5BC-47A4E599AD4B}">
      <dgm:prSet/>
      <dgm:spPr/>
      <dgm:t>
        <a:bodyPr/>
        <a:lstStyle/>
        <a:p>
          <a:endParaRPr lang="en-US">
            <a:latin typeface="+mn-lt"/>
          </a:endParaRPr>
        </a:p>
      </dgm:t>
    </dgm:pt>
    <dgm:pt modelId="{90FAB5D1-62B3-4FF6-A07D-EE607F529C32}" type="sibTrans" cxnId="{51563A4F-C0EB-47D6-B5BC-47A4E599AD4B}">
      <dgm:prSet/>
      <dgm:spPr/>
      <dgm:t>
        <a:bodyPr/>
        <a:lstStyle/>
        <a:p>
          <a:endParaRPr lang="en-US">
            <a:latin typeface="+mn-lt"/>
          </a:endParaRPr>
        </a:p>
      </dgm:t>
    </dgm:pt>
    <dgm:pt modelId="{FEB4A941-E9FA-4A86-A673-85FF34B35F20}">
      <dgm:prSet phldr="0" custT="1"/>
      <dgm:spPr/>
      <dgm:t>
        <a:bodyPr/>
        <a:lstStyle/>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Initial design session held December ’23</a:t>
          </a:r>
        </a:p>
        <a:p>
          <a:pPr marL="0" lvl="0" indent="0" algn="l" defTabSz="666750" rtl="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Design sessions with internal and external Q1</a:t>
          </a:r>
        </a:p>
        <a:p>
          <a:pPr marL="0" lvl="0" indent="0" algn="l" defTabSz="666750" rtl="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Requirements Gathering Q2/Q3</a:t>
          </a:r>
        </a:p>
        <a:p>
          <a:pPr marL="0" lvl="0" indent="0" algn="l" defTabSz="666750" rtl="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Initial deployment Q3/Q4… project completion mid ‘25</a:t>
          </a:r>
        </a:p>
      </dgm:t>
    </dgm:pt>
    <dgm:pt modelId="{39522508-BC4E-4DD5-A744-AFEFFE36DB74}" type="parTrans" cxnId="{F942F56C-9025-4AA1-9B36-C5AE0A93B0F5}">
      <dgm:prSet/>
      <dgm:spPr/>
      <dgm:t>
        <a:bodyPr/>
        <a:lstStyle/>
        <a:p>
          <a:endParaRPr lang="en-US">
            <a:latin typeface="+mn-lt"/>
          </a:endParaRPr>
        </a:p>
      </dgm:t>
    </dgm:pt>
    <dgm:pt modelId="{97624CC8-6315-4683-B26C-C30D552DA5A6}" type="sibTrans" cxnId="{F942F56C-9025-4AA1-9B36-C5AE0A93B0F5}">
      <dgm:prSet/>
      <dgm:spPr/>
      <dgm:t>
        <a:bodyPr/>
        <a:lstStyle/>
        <a:p>
          <a:endParaRPr lang="en-US">
            <a:latin typeface="+mn-lt"/>
          </a:endParaRPr>
        </a:p>
      </dgm:t>
    </dgm:pt>
    <dgm:pt modelId="{A2322D3A-7AC2-4C5C-9D7E-EAB2313D47D4}">
      <dgm:prSet phldr="0" custT="1"/>
      <dgm:spPr/>
      <dgm:t>
        <a:bodyPr/>
        <a:lstStyle/>
        <a:p>
          <a:pPr marL="0" lvl="0" indent="0" algn="ctr" defTabSz="889000">
            <a:lnSpc>
              <a:spcPct val="90000"/>
            </a:lnSpc>
            <a:spcBef>
              <a:spcPct val="0"/>
            </a:spcBef>
            <a:spcAft>
              <a:spcPct val="35000"/>
            </a:spcAft>
            <a:buNone/>
          </a:pPr>
          <a:r>
            <a:rPr lang="en-US" sz="1600" kern="1200" spc="150" baseline="0">
              <a:solidFill>
                <a:prstClr val="black"/>
              </a:solidFill>
              <a:latin typeface="Tenorite"/>
              <a:ea typeface="+mn-ea"/>
              <a:cs typeface="+mn-cs"/>
            </a:rPr>
            <a:t>CONTINUOUS IMPROVEMENT</a:t>
          </a:r>
        </a:p>
      </dgm:t>
    </dgm:pt>
    <dgm:pt modelId="{4A8C15D4-B36F-4764-B4FF-F2AF790D3E17}" type="parTrans" cxnId="{179FAFCF-F878-464E-A8A6-1185EFA0E380}">
      <dgm:prSet/>
      <dgm:spPr/>
      <dgm:t>
        <a:bodyPr/>
        <a:lstStyle/>
        <a:p>
          <a:endParaRPr lang="en-US">
            <a:latin typeface="+mn-lt"/>
          </a:endParaRPr>
        </a:p>
      </dgm:t>
    </dgm:pt>
    <dgm:pt modelId="{84DE1C3A-3FC7-4DB3-88ED-33F65A71557A}" type="sibTrans" cxnId="{179FAFCF-F878-464E-A8A6-1185EFA0E380}">
      <dgm:prSet/>
      <dgm:spPr/>
      <dgm:t>
        <a:bodyPr/>
        <a:lstStyle/>
        <a:p>
          <a:endParaRPr lang="en-US">
            <a:latin typeface="+mn-lt"/>
          </a:endParaRPr>
        </a:p>
      </dgm:t>
    </dgm:pt>
    <dgm:pt modelId="{4F85505A-81B6-4FDA-A144-900B71DAD946}">
      <dgm:prSet phldr="0" custT="1"/>
      <dgm:spPr/>
      <dgm:t>
        <a:bodyPr/>
        <a:lstStyle/>
        <a:p>
          <a:pPr marL="0"/>
          <a:r>
            <a:rPr lang="en-US" sz="1600" kern="1200" spc="150" baseline="0">
              <a:solidFill>
                <a:prstClr val="black"/>
              </a:solidFill>
              <a:latin typeface="Tenorite"/>
              <a:ea typeface="+mn-ea"/>
              <a:cs typeface="+mn-cs"/>
            </a:rPr>
            <a:t>PORTAL</a:t>
          </a:r>
        </a:p>
      </dgm:t>
    </dgm:pt>
    <dgm:pt modelId="{D9A96E25-7BBE-4DDD-8DDE-B4970D4340A8}" type="parTrans" cxnId="{2D633B56-E147-4EFC-B9EE-6C0413F329B0}">
      <dgm:prSet/>
      <dgm:spPr/>
      <dgm:t>
        <a:bodyPr/>
        <a:lstStyle/>
        <a:p>
          <a:endParaRPr lang="en-US">
            <a:latin typeface="+mn-lt"/>
          </a:endParaRPr>
        </a:p>
      </dgm:t>
    </dgm:pt>
    <dgm:pt modelId="{68F74A88-49DC-44B1-BC0D-220A7B97601C}" type="sibTrans" cxnId="{2D633B56-E147-4EFC-B9EE-6C0413F329B0}">
      <dgm:prSet/>
      <dgm:spPr/>
      <dgm:t>
        <a:bodyPr/>
        <a:lstStyle/>
        <a:p>
          <a:endParaRPr lang="en-US">
            <a:latin typeface="+mn-lt"/>
          </a:endParaRPr>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custScaleY="100000">
        <dgm:presLayoutVars>
          <dgm:chMax val="0"/>
          <dgm:chPref val="0"/>
        </dgm:presLayoutVars>
      </dgm:prSet>
      <dgm:spPr/>
    </dgm:pt>
    <dgm:pt modelId="{6B5FE59C-B471-448A-AA7A-B526DCC4D4CA}" type="pres">
      <dgm:prSet presAssocID="{E9682B4F-0217-4B50-923E-C104AA24290F}" presName="desTx" presStyleLbl="alignAccFollowNode1" presStyleIdx="2" presStyleCnt="5">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dgm:presLayoutVars/>
      </dgm:prSet>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dgm:presLayoutVars/>
      </dgm:prSet>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46A20-BA9E-45D7-B93C-DD80271050CD}">
      <dsp:nvSpPr>
        <dsp:cNvPr id="0" name=""/>
        <dsp:cNvSpPr/>
      </dsp:nvSpPr>
      <dsp:spPr>
        <a:xfrm>
          <a:off x="6744881" y="1989959"/>
          <a:ext cx="393960" cy="2337192"/>
        </a:xfrm>
        <a:custGeom>
          <a:avLst/>
          <a:gdLst/>
          <a:ahLst/>
          <a:cxnLst/>
          <a:rect l="0" t="0" r="0" b="0"/>
          <a:pathLst>
            <a:path>
              <a:moveTo>
                <a:pt x="0" y="0"/>
              </a:moveTo>
              <a:lnTo>
                <a:pt x="0" y="2279012"/>
              </a:lnTo>
              <a:lnTo>
                <a:pt x="385407" y="2279012"/>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7DE74C3-C68F-4ADB-9AF5-85D73037ABCC}">
      <dsp:nvSpPr>
        <dsp:cNvPr id="0" name=""/>
        <dsp:cNvSpPr/>
      </dsp:nvSpPr>
      <dsp:spPr>
        <a:xfrm>
          <a:off x="6384344" y="1989959"/>
          <a:ext cx="360537" cy="3019458"/>
        </a:xfrm>
        <a:custGeom>
          <a:avLst/>
          <a:gdLst/>
          <a:ahLst/>
          <a:cxnLst/>
          <a:rect l="0" t="0" r="0" b="0"/>
          <a:pathLst>
            <a:path>
              <a:moveTo>
                <a:pt x="360537" y="0"/>
              </a:moveTo>
              <a:lnTo>
                <a:pt x="360537" y="3019458"/>
              </a:lnTo>
              <a:lnTo>
                <a:pt x="0" y="3019458"/>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C922D8-CFC5-4616-8E42-BA6DB5A84A5E}">
      <dsp:nvSpPr>
        <dsp:cNvPr id="0" name=""/>
        <dsp:cNvSpPr/>
      </dsp:nvSpPr>
      <dsp:spPr>
        <a:xfrm>
          <a:off x="6367287" y="1989959"/>
          <a:ext cx="377594" cy="1939005"/>
        </a:xfrm>
        <a:custGeom>
          <a:avLst/>
          <a:gdLst/>
          <a:ahLst/>
          <a:cxnLst/>
          <a:rect l="0" t="0" r="0" b="0"/>
          <a:pathLst>
            <a:path>
              <a:moveTo>
                <a:pt x="359783" y="0"/>
              </a:moveTo>
              <a:lnTo>
                <a:pt x="359783" y="1897700"/>
              </a:lnTo>
              <a:lnTo>
                <a:pt x="0" y="1897700"/>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3E2DCCB-DF35-4AA0-B05D-8AF115DCC96B}">
      <dsp:nvSpPr>
        <dsp:cNvPr id="0" name=""/>
        <dsp:cNvSpPr/>
      </dsp:nvSpPr>
      <dsp:spPr>
        <a:xfrm>
          <a:off x="6335810" y="1989959"/>
          <a:ext cx="409071" cy="4020242"/>
        </a:xfrm>
        <a:custGeom>
          <a:avLst/>
          <a:gdLst/>
          <a:ahLst/>
          <a:cxnLst/>
          <a:rect l="0" t="0" r="0" b="0"/>
          <a:pathLst>
            <a:path>
              <a:moveTo>
                <a:pt x="409071" y="0"/>
              </a:moveTo>
              <a:lnTo>
                <a:pt x="409071" y="4020242"/>
              </a:lnTo>
              <a:lnTo>
                <a:pt x="0" y="4020242"/>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064DD3C-48CD-4789-9C00-1E6D5B58D9DF}">
      <dsp:nvSpPr>
        <dsp:cNvPr id="0" name=""/>
        <dsp:cNvSpPr/>
      </dsp:nvSpPr>
      <dsp:spPr>
        <a:xfrm>
          <a:off x="6744881" y="1989959"/>
          <a:ext cx="428627" cy="3592321"/>
        </a:xfrm>
        <a:custGeom>
          <a:avLst/>
          <a:gdLst/>
          <a:ahLst/>
          <a:cxnLst/>
          <a:rect l="0" t="0" r="0" b="0"/>
          <a:pathLst>
            <a:path>
              <a:moveTo>
                <a:pt x="0" y="0"/>
              </a:moveTo>
              <a:lnTo>
                <a:pt x="0" y="3632389"/>
              </a:lnTo>
              <a:lnTo>
                <a:pt x="396108" y="3632389"/>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28BDD1F-529E-4980-9B36-9D7044D9E018}">
      <dsp:nvSpPr>
        <dsp:cNvPr id="0" name=""/>
        <dsp:cNvSpPr/>
      </dsp:nvSpPr>
      <dsp:spPr>
        <a:xfrm>
          <a:off x="6744881" y="1989959"/>
          <a:ext cx="385407" cy="848792"/>
        </a:xfrm>
        <a:custGeom>
          <a:avLst/>
          <a:gdLst/>
          <a:ahLst/>
          <a:cxnLst/>
          <a:rect l="0" t="0" r="0" b="0"/>
          <a:pathLst>
            <a:path>
              <a:moveTo>
                <a:pt x="0" y="0"/>
              </a:moveTo>
              <a:lnTo>
                <a:pt x="0" y="848792"/>
              </a:lnTo>
              <a:lnTo>
                <a:pt x="385407" y="848792"/>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ACB122F-F40B-42E0-862F-40BD0276461B}">
      <dsp:nvSpPr>
        <dsp:cNvPr id="0" name=""/>
        <dsp:cNvSpPr/>
      </dsp:nvSpPr>
      <dsp:spPr>
        <a:xfrm>
          <a:off x="6370653" y="1989959"/>
          <a:ext cx="374228" cy="752516"/>
        </a:xfrm>
        <a:custGeom>
          <a:avLst/>
          <a:gdLst/>
          <a:ahLst/>
          <a:cxnLst/>
          <a:rect l="0" t="0" r="0" b="0"/>
          <a:pathLst>
            <a:path>
              <a:moveTo>
                <a:pt x="383623" y="0"/>
              </a:moveTo>
              <a:lnTo>
                <a:pt x="383623" y="774145"/>
              </a:lnTo>
              <a:lnTo>
                <a:pt x="0" y="774145"/>
              </a:lnTo>
            </a:path>
          </a:pathLst>
        </a:custGeom>
        <a:noFill/>
        <a:ln w="19050" cap="flat" cmpd="sng" algn="ctr">
          <a:solidFill>
            <a:srgbClr val="549E39">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82686C-EEBE-4C56-ABC1-AA634313580C}">
      <dsp:nvSpPr>
        <dsp:cNvPr id="0" name=""/>
        <dsp:cNvSpPr/>
      </dsp:nvSpPr>
      <dsp:spPr>
        <a:xfrm>
          <a:off x="8955539" y="753444"/>
          <a:ext cx="2026213" cy="661983"/>
        </a:xfrm>
        <a:prstGeom prst="rect">
          <a:avLst/>
        </a:prstGeom>
        <a:solidFill>
          <a:schemeClr val="accent5">
            <a:lumMod val="20000"/>
            <a:lumOff val="80000"/>
          </a:schemeClr>
        </a:solidFill>
        <a:ln w="38100" cap="flat" cmpd="sng" algn="ctr">
          <a:solidFill>
            <a:srgbClr val="0989B1">
              <a:lumMod val="75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04520">
            <a:lnSpc>
              <a:spcPct val="90000"/>
            </a:lnSpc>
            <a:spcBef>
              <a:spcPct val="0"/>
            </a:spcBef>
            <a:spcAft>
              <a:spcPct val="35000"/>
            </a:spcAft>
            <a:buNone/>
          </a:pPr>
          <a:r>
            <a:rPr lang="en-US" sz="1360" b="1" kern="1200" baseline="0">
              <a:solidFill>
                <a:srgbClr val="002060"/>
              </a:solidFill>
              <a:latin typeface="Arial" panose="020B0604020202020204" pitchFamily="34" charset="0"/>
              <a:ea typeface="+mn-ea"/>
              <a:cs typeface="Arial" panose="020B0604020202020204" pitchFamily="34" charset="0"/>
            </a:rPr>
            <a:t>Endocrine Disruptor Screening Program</a:t>
          </a:r>
        </a:p>
      </dsp:txBody>
      <dsp:txXfrm>
        <a:off x="8955539" y="753444"/>
        <a:ext cx="2026213" cy="661983"/>
      </dsp:txXfrm>
    </dsp:sp>
    <dsp:sp modelId="{24278CFE-3F4B-40FC-867D-C0DF0EA19D3F}">
      <dsp:nvSpPr>
        <dsp:cNvPr id="0" name=""/>
        <dsp:cNvSpPr/>
      </dsp:nvSpPr>
      <dsp:spPr>
        <a:xfrm>
          <a:off x="4572445" y="373551"/>
          <a:ext cx="4344872" cy="1616407"/>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t" anchorCtr="0">
          <a:noAutofit/>
        </a:bodyPr>
        <a:lstStyle/>
        <a:p>
          <a:pPr marL="0" lvl="0" indent="0" algn="ctr" defTabSz="889000">
            <a:lnSpc>
              <a:spcPct val="100000"/>
            </a:lnSpc>
            <a:spcBef>
              <a:spcPct val="0"/>
            </a:spcBef>
            <a:spcAft>
              <a:spcPts val="0"/>
            </a:spcAft>
            <a:buNone/>
          </a:pPr>
          <a:r>
            <a:rPr lang="en-US" sz="2000" b="1" kern="1200">
              <a:solidFill>
                <a:srgbClr val="002060"/>
              </a:solidFill>
              <a:latin typeface="Arial" panose="020B0604020202020204" pitchFamily="34" charset="0"/>
              <a:ea typeface="+mn-ea"/>
              <a:cs typeface="Arial" panose="020B0604020202020204" pitchFamily="34" charset="0"/>
            </a:rPr>
            <a:t>Office of Pesticide Programs</a:t>
          </a:r>
        </a:p>
        <a:p>
          <a:pPr marL="0" lvl="0" indent="0" algn="ctr" defTabSz="889000" rtl="0">
            <a:lnSpc>
              <a:spcPct val="100000"/>
            </a:lnSpc>
            <a:spcBef>
              <a:spcPct val="0"/>
            </a:spcBef>
            <a:spcAft>
              <a:spcPts val="0"/>
            </a:spcAft>
            <a:buNone/>
          </a:pPr>
          <a:r>
            <a:rPr lang="en-US" sz="1300" b="1" kern="1200">
              <a:solidFill>
                <a:srgbClr val="002060"/>
              </a:solidFill>
              <a:latin typeface="Arial" panose="020B0604020202020204" pitchFamily="34" charset="0"/>
              <a:ea typeface="+mn-ea"/>
              <a:cs typeface="Arial" panose="020B0604020202020204" pitchFamily="34" charset="0"/>
            </a:rPr>
            <a:t>Edward Messina, Director</a:t>
          </a:r>
        </a:p>
        <a:p>
          <a:pPr marL="0" lvl="0" indent="0" algn="ctr" defTabSz="889000">
            <a:lnSpc>
              <a:spcPct val="100000"/>
            </a:lnSpc>
            <a:spcBef>
              <a:spcPct val="0"/>
            </a:spcBef>
            <a:spcAft>
              <a:spcPts val="0"/>
            </a:spcAft>
            <a:buNone/>
          </a:pPr>
          <a:r>
            <a:rPr lang="en-US" sz="1300" b="1" kern="1200">
              <a:solidFill>
                <a:srgbClr val="FF0000"/>
              </a:solidFill>
              <a:latin typeface="Arial" panose="020B0604020202020204" pitchFamily="34" charset="0"/>
              <a:ea typeface="+mn-ea"/>
              <a:cs typeface="Arial" panose="020B0604020202020204" pitchFamily="34" charset="0"/>
            </a:rPr>
            <a:t>Leo Gueriguian</a:t>
          </a:r>
          <a:r>
            <a:rPr lang="en-US" sz="1300" b="1" kern="1200">
              <a:solidFill>
                <a:srgbClr val="002060"/>
              </a:solidFill>
              <a:latin typeface="Arial" panose="020B0604020202020204" pitchFamily="34" charset="0"/>
              <a:ea typeface="+mn-ea"/>
              <a:cs typeface="Arial" panose="020B0604020202020204" pitchFamily="34" charset="0"/>
            </a:rPr>
            <a:t>, Deputy Director, Management</a:t>
          </a:r>
        </a:p>
        <a:p>
          <a:pPr marL="0" lvl="0" indent="0" algn="ctr" defTabSz="889000">
            <a:lnSpc>
              <a:spcPct val="100000"/>
            </a:lnSpc>
            <a:spcBef>
              <a:spcPct val="0"/>
            </a:spcBef>
            <a:spcAft>
              <a:spcPts val="0"/>
            </a:spcAft>
            <a:buNone/>
          </a:pPr>
          <a:r>
            <a:rPr lang="en-US" sz="1300" b="1" kern="1200">
              <a:solidFill>
                <a:srgbClr val="FF0000"/>
              </a:solidFill>
              <a:latin typeface="Arial" panose="020B0604020202020204" pitchFamily="34" charset="0"/>
              <a:ea typeface="+mn-ea"/>
              <a:cs typeface="Arial" panose="020B0604020202020204" pitchFamily="34" charset="0"/>
            </a:rPr>
            <a:t>(Vacant), Deputy Director, Programs</a:t>
          </a:r>
        </a:p>
        <a:p>
          <a:pPr marL="0" lvl="0" indent="0" algn="ctr" defTabSz="889000">
            <a:lnSpc>
              <a:spcPct val="100000"/>
            </a:lnSpc>
            <a:spcBef>
              <a:spcPct val="0"/>
            </a:spcBef>
            <a:spcAft>
              <a:spcPts val="0"/>
            </a:spcAft>
            <a:buNone/>
          </a:pPr>
          <a:r>
            <a:rPr lang="en-US" sz="1300" b="1" kern="1200">
              <a:solidFill>
                <a:srgbClr val="002060"/>
              </a:solidFill>
              <a:latin typeface="Arial" panose="020B0604020202020204" pitchFamily="34" charset="0"/>
              <a:ea typeface="+mn-ea"/>
              <a:cs typeface="Arial" panose="020B0604020202020204" pitchFamily="34" charset="0"/>
            </a:rPr>
            <a:t>Monique Perron, Senior Science Advisor</a:t>
          </a:r>
        </a:p>
        <a:p>
          <a:pPr marL="0" lvl="0" indent="0" algn="ctr" defTabSz="889000">
            <a:lnSpc>
              <a:spcPct val="100000"/>
            </a:lnSpc>
            <a:spcBef>
              <a:spcPct val="0"/>
            </a:spcBef>
            <a:spcAft>
              <a:spcPts val="0"/>
            </a:spcAft>
            <a:buNone/>
          </a:pPr>
          <a:r>
            <a:rPr lang="en-US" sz="1300" b="1" kern="1200">
              <a:solidFill>
                <a:srgbClr val="002060"/>
              </a:solidFill>
              <a:latin typeface="Arial" panose="020B0604020202020204" pitchFamily="34" charset="0"/>
              <a:ea typeface="+mn-ea"/>
              <a:cs typeface="Arial" panose="020B0604020202020204" pitchFamily="34" charset="0"/>
            </a:rPr>
            <a:t>Catherine Aubee, Senior Advisor (EDSP)</a:t>
          </a:r>
        </a:p>
        <a:p>
          <a:pPr marL="0" lvl="0" indent="0" algn="ctr" defTabSz="889000">
            <a:lnSpc>
              <a:spcPct val="100000"/>
            </a:lnSpc>
            <a:spcBef>
              <a:spcPct val="0"/>
            </a:spcBef>
            <a:spcAft>
              <a:spcPts val="0"/>
            </a:spcAft>
            <a:buNone/>
          </a:pPr>
          <a:r>
            <a:rPr lang="en-US" sz="1300" b="1" kern="1200">
              <a:solidFill>
                <a:srgbClr val="002060"/>
              </a:solidFill>
              <a:latin typeface="Arial" panose="020B0604020202020204" pitchFamily="34" charset="0"/>
              <a:ea typeface="+mn-ea"/>
              <a:cs typeface="Arial" panose="020B0604020202020204" pitchFamily="34" charset="0"/>
            </a:rPr>
            <a:t>Susan Jennings, Senior Advisor for Public Health</a:t>
          </a:r>
        </a:p>
      </dsp:txBody>
      <dsp:txXfrm>
        <a:off x="4572445" y="373551"/>
        <a:ext cx="4344872" cy="1616407"/>
      </dsp:txXfrm>
    </dsp:sp>
    <dsp:sp modelId="{CE05C15B-9417-4738-A7D6-4B23FBD1D548}">
      <dsp:nvSpPr>
        <dsp:cNvPr id="0" name=""/>
        <dsp:cNvSpPr/>
      </dsp:nvSpPr>
      <dsp:spPr>
        <a:xfrm>
          <a:off x="3252817" y="2239184"/>
          <a:ext cx="3117835" cy="1006581"/>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Antimicrobials Division</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Anita Pease, Director</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Kristen Willis, Deputy Director</a:t>
          </a:r>
        </a:p>
        <a:p>
          <a:pPr marL="0" lvl="0" indent="0" algn="ctr" defTabSz="711200">
            <a:lnSpc>
              <a:spcPct val="100000"/>
            </a:lnSpc>
            <a:spcBef>
              <a:spcPct val="0"/>
            </a:spcBef>
            <a:spcAft>
              <a:spcPts val="0"/>
            </a:spcAft>
            <a:buNone/>
          </a:pPr>
          <a:r>
            <a:rPr lang="en-US" sz="1200" b="1" kern="1200">
              <a:solidFill>
                <a:srgbClr val="FF0000"/>
              </a:solidFill>
              <a:latin typeface="Arial" panose="020B0604020202020204" pitchFamily="34" charset="0"/>
              <a:ea typeface="+mn-ea"/>
              <a:cs typeface="Arial" panose="020B0604020202020204" pitchFamily="34" charset="0"/>
            </a:rPr>
            <a:t>Elizabeth Donovan</a:t>
          </a:r>
          <a:r>
            <a:rPr lang="en-US" sz="1200" b="1" kern="1200">
              <a:solidFill>
                <a:srgbClr val="002060"/>
              </a:solidFill>
              <a:latin typeface="Arial" panose="020B0604020202020204" pitchFamily="34" charset="0"/>
              <a:ea typeface="+mn-ea"/>
              <a:cs typeface="Arial" panose="020B0604020202020204" pitchFamily="34" charset="0"/>
            </a:rPr>
            <a:t>, </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 Associate Director</a:t>
          </a:r>
        </a:p>
      </dsp:txBody>
      <dsp:txXfrm>
        <a:off x="3252817" y="2239184"/>
        <a:ext cx="3117835" cy="1006581"/>
      </dsp:txXfrm>
    </dsp:sp>
    <dsp:sp modelId="{FE9A478A-EF05-4DE7-B91D-B82CED2AD236}">
      <dsp:nvSpPr>
        <dsp:cNvPr id="0" name=""/>
        <dsp:cNvSpPr/>
      </dsp:nvSpPr>
      <dsp:spPr>
        <a:xfrm>
          <a:off x="7130288" y="2372182"/>
          <a:ext cx="3102762" cy="933139"/>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Health Effects Division</a:t>
          </a:r>
        </a:p>
        <a:p>
          <a:pPr marL="0" lvl="0" indent="0" algn="ctr" defTabSz="75565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Dana Vogel, Director</a:t>
          </a:r>
        </a:p>
        <a:p>
          <a:pPr marL="0" lvl="0" indent="0" algn="ctr" defTabSz="75565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Donald Wilbur, Deputy Director</a:t>
          </a:r>
        </a:p>
        <a:p>
          <a:pPr marL="0" lvl="0" indent="0" algn="ctr" defTabSz="75565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Greg Akerman, Associate Director</a:t>
          </a:r>
          <a:r>
            <a:rPr lang="en-US" sz="1300" b="1" kern="1200">
              <a:solidFill>
                <a:srgbClr val="002060"/>
              </a:solidFill>
              <a:latin typeface="Arial" panose="020B0604020202020204" pitchFamily="34" charset="0"/>
              <a:ea typeface="+mn-ea"/>
              <a:cs typeface="Arial" panose="020B0604020202020204" pitchFamily="34" charset="0"/>
            </a:rPr>
            <a:t> </a:t>
          </a:r>
        </a:p>
      </dsp:txBody>
      <dsp:txXfrm>
        <a:off x="7130288" y="2372182"/>
        <a:ext cx="3102762" cy="933139"/>
      </dsp:txXfrm>
    </dsp:sp>
    <dsp:sp modelId="{75549DF6-0FF0-47F7-95BA-351E4C015A5E}">
      <dsp:nvSpPr>
        <dsp:cNvPr id="0" name=""/>
        <dsp:cNvSpPr/>
      </dsp:nvSpPr>
      <dsp:spPr>
        <a:xfrm>
          <a:off x="7173509" y="5048370"/>
          <a:ext cx="3087489" cy="1067820"/>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indent="0" algn="ctr" defTabSz="7112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Biological and Economic Analysis Division</a:t>
          </a:r>
        </a:p>
        <a:p>
          <a:pPr marL="0" lvl="0" indent="0" algn="ctr" defTabSz="711200">
            <a:lnSpc>
              <a:spcPct val="100000"/>
            </a:lnSpc>
            <a:spcBef>
              <a:spcPct val="0"/>
            </a:spcBef>
            <a:spcAft>
              <a:spcPts val="0"/>
            </a:spcAft>
            <a:buNone/>
          </a:pPr>
          <a:r>
            <a:rPr lang="en-US" sz="1200" b="1" kern="1200">
              <a:solidFill>
                <a:srgbClr val="FF0000"/>
              </a:solidFill>
              <a:latin typeface="Arial" panose="020B0604020202020204" pitchFamily="34" charset="0"/>
              <a:ea typeface="+mn-ea"/>
              <a:cs typeface="Arial" panose="020B0604020202020204" pitchFamily="34" charset="0"/>
            </a:rPr>
            <a:t>Neil Anderson</a:t>
          </a:r>
          <a:r>
            <a:rPr lang="en-US" sz="1200" b="1" kern="1200">
              <a:solidFill>
                <a:schemeClr val="accent1">
                  <a:lumMod val="50000"/>
                </a:schemeClr>
              </a:solidFill>
              <a:latin typeface="Arial" panose="020B0604020202020204" pitchFamily="34" charset="0"/>
              <a:ea typeface="+mn-ea"/>
              <a:cs typeface="Arial" panose="020B0604020202020204" pitchFamily="34" charset="0"/>
            </a:rPr>
            <a:t>, (Acting) Director</a:t>
          </a:r>
        </a:p>
        <a:p>
          <a:pPr marL="0" lvl="0" indent="0" algn="ctr" defTabSz="711200">
            <a:lnSpc>
              <a:spcPct val="100000"/>
            </a:lnSpc>
            <a:spcBef>
              <a:spcPct val="0"/>
            </a:spcBef>
            <a:spcAft>
              <a:spcPts val="0"/>
            </a:spcAft>
            <a:buNone/>
          </a:pPr>
          <a:r>
            <a:rPr lang="en-US" sz="1200" b="1" i="0" kern="1200">
              <a:solidFill>
                <a:srgbClr val="002060"/>
              </a:solidFill>
              <a:latin typeface="Arial" panose="020B0604020202020204" pitchFamily="34" charset="0"/>
              <a:ea typeface="+mn-ea"/>
              <a:cs typeface="Arial" panose="020B0604020202020204" pitchFamily="34" charset="0"/>
            </a:rPr>
            <a:t>Neil Anderson</a:t>
          </a:r>
          <a:r>
            <a:rPr lang="en-US" sz="1200" b="1" kern="1200">
              <a:solidFill>
                <a:srgbClr val="002060"/>
              </a:solidFill>
              <a:latin typeface="Arial" panose="020B0604020202020204" pitchFamily="34" charset="0"/>
              <a:ea typeface="+mn-ea"/>
              <a:cs typeface="Arial" panose="020B0604020202020204" pitchFamily="34" charset="0"/>
            </a:rPr>
            <a:t>, Deputy Director</a:t>
          </a:r>
        </a:p>
        <a:p>
          <a:pPr marL="0" lvl="0" indent="0" algn="ctr" defTabSz="711200">
            <a:lnSpc>
              <a:spcPct val="90000"/>
            </a:lnSpc>
            <a:spcBef>
              <a:spcPct val="0"/>
            </a:spcBef>
            <a:spcAft>
              <a:spcPct val="35000"/>
            </a:spcAft>
            <a:buNone/>
          </a:pPr>
          <a:endParaRPr lang="en-US" sz="1200" b="1" kern="1200">
            <a:solidFill>
              <a:sysClr val="windowText" lastClr="000000"/>
            </a:solidFill>
            <a:latin typeface="Century Gothic"/>
            <a:ea typeface="+mn-ea"/>
            <a:cs typeface="+mn-cs"/>
          </a:endParaRPr>
        </a:p>
      </dsp:txBody>
      <dsp:txXfrm>
        <a:off x="7173509" y="5048370"/>
        <a:ext cx="3087489" cy="1067820"/>
      </dsp:txXfrm>
    </dsp:sp>
    <dsp:sp modelId="{10536856-69B6-41EE-AA60-8206190C54FD}">
      <dsp:nvSpPr>
        <dsp:cNvPr id="0" name=""/>
        <dsp:cNvSpPr/>
      </dsp:nvSpPr>
      <dsp:spPr>
        <a:xfrm>
          <a:off x="3237167" y="5538859"/>
          <a:ext cx="3098642" cy="942685"/>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890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Pesticide Re-evaluation Division</a:t>
          </a:r>
        </a:p>
        <a:p>
          <a:pPr marL="0" lvl="0" indent="0" algn="ctr" defTabSz="755650">
            <a:lnSpc>
              <a:spcPct val="100000"/>
            </a:lnSpc>
            <a:spcBef>
              <a:spcPct val="0"/>
            </a:spcBef>
            <a:spcAft>
              <a:spcPts val="0"/>
            </a:spcAft>
            <a:buNone/>
          </a:pPr>
          <a:r>
            <a:rPr lang="en-US" sz="1200" b="1" kern="1200">
              <a:solidFill>
                <a:srgbClr val="FF0000"/>
              </a:solidFill>
              <a:latin typeface="Arial" panose="020B0604020202020204" pitchFamily="34" charset="0"/>
              <a:ea typeface="+mn-ea"/>
              <a:cs typeface="Arial" panose="020B0604020202020204" pitchFamily="34" charset="0"/>
            </a:rPr>
            <a:t>Anne Overstreet</a:t>
          </a:r>
          <a:r>
            <a:rPr lang="en-US" sz="1200" b="1" kern="1200">
              <a:solidFill>
                <a:schemeClr val="accent1">
                  <a:lumMod val="50000"/>
                </a:schemeClr>
              </a:solidFill>
              <a:latin typeface="Arial" panose="020B0604020202020204" pitchFamily="34" charset="0"/>
              <a:ea typeface="+mn-ea"/>
              <a:cs typeface="Arial" panose="020B0604020202020204" pitchFamily="34" charset="0"/>
            </a:rPr>
            <a:t>, Director</a:t>
          </a:r>
        </a:p>
        <a:p>
          <a:pPr marL="0" lvl="0" indent="0" algn="ctr" defTabSz="75565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Tim Kiely, Deputy Director</a:t>
          </a:r>
        </a:p>
      </dsp:txBody>
      <dsp:txXfrm>
        <a:off x="3237167" y="5538859"/>
        <a:ext cx="3098642" cy="942685"/>
      </dsp:txXfrm>
    </dsp:sp>
    <dsp:sp modelId="{A3306AA6-1927-44DD-A5C9-C1093A4FCF8C}">
      <dsp:nvSpPr>
        <dsp:cNvPr id="0" name=""/>
        <dsp:cNvSpPr/>
      </dsp:nvSpPr>
      <dsp:spPr>
        <a:xfrm>
          <a:off x="3221115" y="3434952"/>
          <a:ext cx="3146171" cy="988023"/>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t" anchorCtr="0">
          <a:noAutofit/>
        </a:bodyPr>
        <a:lstStyle/>
        <a:p>
          <a:pPr marL="0" lvl="0" indent="0" algn="ctr" defTabSz="7112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Biopesticides and Pollution Prevention Division</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Madison Le, Director</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Shannon Borges, Deputy Director</a:t>
          </a:r>
        </a:p>
      </dsp:txBody>
      <dsp:txXfrm>
        <a:off x="3221115" y="3434952"/>
        <a:ext cx="3146171" cy="988023"/>
      </dsp:txXfrm>
    </dsp:sp>
    <dsp:sp modelId="{82928108-169E-48E4-A551-095689E34419}">
      <dsp:nvSpPr>
        <dsp:cNvPr id="0" name=""/>
        <dsp:cNvSpPr/>
      </dsp:nvSpPr>
      <dsp:spPr>
        <a:xfrm>
          <a:off x="3241073" y="4540561"/>
          <a:ext cx="3143270" cy="937712"/>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Registration Division</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Charles “Billy” Smith, Director</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Daniel Rosenblatt, Deputy Director</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Jennifer Saunders, (Acting) Assoc. Director</a:t>
          </a:r>
        </a:p>
      </dsp:txBody>
      <dsp:txXfrm>
        <a:off x="3241073" y="4540561"/>
        <a:ext cx="3143270" cy="937712"/>
      </dsp:txXfrm>
    </dsp:sp>
    <dsp:sp modelId="{3B9C117A-5D9A-4904-9703-6F655217D269}">
      <dsp:nvSpPr>
        <dsp:cNvPr id="0" name=""/>
        <dsp:cNvSpPr/>
      </dsp:nvSpPr>
      <dsp:spPr>
        <a:xfrm>
          <a:off x="7138842" y="3700344"/>
          <a:ext cx="3072328" cy="1253615"/>
        </a:xfrm>
        <a:prstGeom prst="rect">
          <a:avLst/>
        </a:prstGeom>
        <a:noFill/>
        <a:ln w="1905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ct val="0"/>
            </a:spcBef>
            <a:spcAft>
              <a:spcPts val="0"/>
            </a:spcAft>
            <a:buNone/>
          </a:pPr>
          <a:r>
            <a:rPr lang="en-US" sz="1600" b="1" kern="1200">
              <a:solidFill>
                <a:srgbClr val="002060"/>
              </a:solidFill>
              <a:latin typeface="Arial" panose="020B0604020202020204" pitchFamily="34" charset="0"/>
              <a:ea typeface="+mn-ea"/>
              <a:cs typeface="Arial" panose="020B0604020202020204" pitchFamily="34" charset="0"/>
            </a:rPr>
            <a:t>Environmental Fate and Effects Division</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Jan Matuszko, Director</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Amy Blankinship, Deputy Dir.</a:t>
          </a:r>
        </a:p>
        <a:p>
          <a:pPr marL="0" lvl="0" indent="0" algn="ctr" defTabSz="711200">
            <a:lnSpc>
              <a:spcPct val="100000"/>
            </a:lnSpc>
            <a:spcBef>
              <a:spcPct val="0"/>
            </a:spcBef>
            <a:spcAft>
              <a:spcPts val="0"/>
            </a:spcAft>
            <a:buNone/>
          </a:pPr>
          <a:r>
            <a:rPr lang="en-US" sz="1200" b="1" kern="1200">
              <a:solidFill>
                <a:srgbClr val="002060"/>
              </a:solidFill>
              <a:latin typeface="Arial" panose="020B0604020202020204" pitchFamily="34" charset="0"/>
              <a:ea typeface="+mn-ea"/>
              <a:cs typeface="Arial" panose="020B0604020202020204" pitchFamily="34" charset="0"/>
            </a:rPr>
            <a:t>Brian Anderson, Assoc. Director</a:t>
          </a:r>
        </a:p>
      </dsp:txBody>
      <dsp:txXfrm>
        <a:off x="7138842" y="3700344"/>
        <a:ext cx="3072328" cy="1253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04284-1F7C-4D58-BC79-8C2DEE7E9FAF}">
      <dsp:nvSpPr>
        <dsp:cNvPr id="0" name=""/>
        <dsp:cNvSpPr/>
      </dsp:nvSpPr>
      <dsp:spPr>
        <a:xfrm>
          <a:off x="0" y="3294529"/>
          <a:ext cx="11455313"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9EF924A-339B-436A-9151-9C7B0B0377B9}">
      <dsp:nvSpPr>
        <dsp:cNvPr id="0" name=""/>
        <dsp:cNvSpPr/>
      </dsp:nvSpPr>
      <dsp:spPr>
        <a:xfrm rot="8100000">
          <a:off x="784008" y="795362"/>
          <a:ext cx="412349" cy="41234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B4BA4-33F0-43CE-A60E-B95E195AD5A9}">
      <dsp:nvSpPr>
        <dsp:cNvPr id="0" name=""/>
        <dsp:cNvSpPr/>
      </dsp:nvSpPr>
      <dsp:spPr>
        <a:xfrm>
          <a:off x="829816" y="841170"/>
          <a:ext cx="320732" cy="3207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82CF5D-A585-4990-846A-5EDBD19A9BDB}">
      <dsp:nvSpPr>
        <dsp:cNvPr id="0" name=""/>
        <dsp:cNvSpPr/>
      </dsp:nvSpPr>
      <dsp:spPr>
        <a:xfrm>
          <a:off x="1197894" y="983555"/>
          <a:ext cx="2200640" cy="19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DRAFT rodenticide BE and mitigation strategy </a:t>
          </a:r>
        </a:p>
        <a:p>
          <a:pPr marL="0" lvl="0" indent="0" algn="l" defTabSz="622300">
            <a:lnSpc>
              <a:spcPct val="90000"/>
            </a:lnSpc>
            <a:spcBef>
              <a:spcPct val="0"/>
            </a:spcBef>
            <a:spcAft>
              <a:spcPct val="35000"/>
            </a:spcAft>
            <a:buNone/>
          </a:pPr>
          <a:r>
            <a:rPr lang="en-US" sz="1400" kern="1200"/>
            <a:t>Draft Herbicide strategy and vulnerable species public comments</a:t>
          </a:r>
        </a:p>
        <a:p>
          <a:pPr marL="0" lvl="0" indent="0" algn="l" defTabSz="622300">
            <a:lnSpc>
              <a:spcPct val="90000"/>
            </a:lnSpc>
            <a:spcBef>
              <a:spcPct val="0"/>
            </a:spcBef>
            <a:spcAft>
              <a:spcPct val="35000"/>
            </a:spcAft>
            <a:buNone/>
          </a:pPr>
          <a:r>
            <a:rPr lang="en-US" sz="1400" kern="1200"/>
            <a:t>DRAFT acetamiprid and dinotefuran BEs</a:t>
          </a:r>
        </a:p>
        <a:p>
          <a:pPr marL="0" lvl="0" indent="0" algn="l" defTabSz="622300">
            <a:lnSpc>
              <a:spcPct val="90000"/>
            </a:lnSpc>
            <a:spcBef>
              <a:spcPct val="0"/>
            </a:spcBef>
            <a:spcAft>
              <a:spcPct val="35000"/>
            </a:spcAft>
            <a:buNone/>
          </a:pPr>
          <a:r>
            <a:rPr lang="en-US" sz="1400" kern="1200"/>
            <a:t>Final Enlist </a:t>
          </a:r>
          <a:r>
            <a:rPr lang="en-US" sz="1400" kern="1200" err="1"/>
            <a:t>BiOp</a:t>
          </a:r>
          <a:endParaRPr lang="en-US" sz="1400" kern="1200"/>
        </a:p>
      </dsp:txBody>
      <dsp:txXfrm>
        <a:off x="1197894" y="983555"/>
        <a:ext cx="2200640" cy="1950361"/>
      </dsp:txXfrm>
    </dsp:sp>
    <dsp:sp modelId="{85C50C56-6DC8-4C47-8DBC-4FD6B1554AA4}">
      <dsp:nvSpPr>
        <dsp:cNvPr id="0" name=""/>
        <dsp:cNvSpPr/>
      </dsp:nvSpPr>
      <dsp:spPr>
        <a:xfrm>
          <a:off x="1197894" y="298293"/>
          <a:ext cx="2200640" cy="68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rgbClr val="FF0000"/>
              </a:solidFill>
            </a:rPr>
            <a:t>Late 2023 (completed)</a:t>
          </a:r>
        </a:p>
      </dsp:txBody>
      <dsp:txXfrm>
        <a:off x="1197894" y="298293"/>
        <a:ext cx="2200640" cy="685262"/>
      </dsp:txXfrm>
    </dsp:sp>
    <dsp:sp modelId="{4F322B1B-F357-4BCD-BF34-8A0D705A1CE7}">
      <dsp:nvSpPr>
        <dsp:cNvPr id="0" name=""/>
        <dsp:cNvSpPr/>
      </dsp:nvSpPr>
      <dsp:spPr>
        <a:xfrm>
          <a:off x="990182" y="1344167"/>
          <a:ext cx="0" cy="19503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F727168-E825-43C1-AF50-41E115F59C0C}">
      <dsp:nvSpPr>
        <dsp:cNvPr id="0" name=""/>
        <dsp:cNvSpPr/>
      </dsp:nvSpPr>
      <dsp:spPr>
        <a:xfrm>
          <a:off x="988755" y="3232855"/>
          <a:ext cx="104966" cy="12334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632EA-1574-417A-A3FA-D711159FBAD1}">
      <dsp:nvSpPr>
        <dsp:cNvPr id="0" name=""/>
        <dsp:cNvSpPr/>
      </dsp:nvSpPr>
      <dsp:spPr>
        <a:xfrm rot="18900000">
          <a:off x="1777534" y="4467932"/>
          <a:ext cx="259119" cy="25911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E0966-F86B-4BBD-BE80-8FAB861AF0E8}">
      <dsp:nvSpPr>
        <dsp:cNvPr id="0" name=""/>
        <dsp:cNvSpPr/>
      </dsp:nvSpPr>
      <dsp:spPr>
        <a:xfrm>
          <a:off x="1746728" y="4437125"/>
          <a:ext cx="320732" cy="3207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08C5A1-CE9E-4410-9F2F-F714CC6AB069}">
      <dsp:nvSpPr>
        <dsp:cNvPr id="0" name=""/>
        <dsp:cNvSpPr/>
      </dsp:nvSpPr>
      <dsp:spPr>
        <a:xfrm>
          <a:off x="2045678" y="5115372"/>
          <a:ext cx="3036762" cy="1042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Final methomyl and carbaryl </a:t>
          </a:r>
          <a:r>
            <a:rPr lang="en-US" sz="1400" kern="1200" err="1"/>
            <a:t>BiOps</a:t>
          </a:r>
          <a:endParaRPr lang="en-US" sz="1400" kern="1200"/>
        </a:p>
        <a:p>
          <a:pPr marL="0" lvl="0" indent="0" algn="l" defTabSz="622300">
            <a:lnSpc>
              <a:spcPct val="90000"/>
            </a:lnSpc>
            <a:spcBef>
              <a:spcPct val="0"/>
            </a:spcBef>
            <a:spcAft>
              <a:spcPct val="35000"/>
            </a:spcAft>
            <a:buNone/>
          </a:pPr>
          <a:r>
            <a:rPr lang="en-US" sz="1400" kern="1200"/>
            <a:t>Hawaii workshop</a:t>
          </a:r>
        </a:p>
        <a:p>
          <a:pPr marL="0" lvl="0" indent="0" algn="l" defTabSz="622300">
            <a:lnSpc>
              <a:spcPct val="90000"/>
            </a:lnSpc>
            <a:spcBef>
              <a:spcPct val="0"/>
            </a:spcBef>
            <a:spcAft>
              <a:spcPct val="35000"/>
            </a:spcAft>
            <a:buNone/>
          </a:pPr>
          <a:r>
            <a:rPr lang="en-US" sz="1400" kern="1200"/>
            <a:t>Mitigation workshop</a:t>
          </a:r>
        </a:p>
        <a:p>
          <a:pPr marL="0" lvl="0" indent="0" algn="l" defTabSz="622300">
            <a:lnSpc>
              <a:spcPct val="90000"/>
            </a:lnSpc>
            <a:spcBef>
              <a:spcPct val="0"/>
            </a:spcBef>
            <a:spcAft>
              <a:spcPct val="35000"/>
            </a:spcAft>
            <a:buNone/>
          </a:pPr>
          <a:r>
            <a:rPr lang="en-US" sz="1400" kern="1200"/>
            <a:t>Outreach on refining pesticide use limitation areas (PULAs) and begin process of revising PULAs</a:t>
          </a:r>
        </a:p>
        <a:p>
          <a:pPr marL="0" lvl="0" indent="0" algn="l" defTabSz="622300">
            <a:lnSpc>
              <a:spcPct val="90000"/>
            </a:lnSpc>
            <a:spcBef>
              <a:spcPct val="0"/>
            </a:spcBef>
            <a:spcAft>
              <a:spcPct val="35000"/>
            </a:spcAft>
            <a:buNone/>
          </a:pPr>
          <a:r>
            <a:rPr lang="en-US" sz="1400" kern="1200"/>
            <a:t>Updated Enlist mitigation requirements per </a:t>
          </a:r>
          <a:r>
            <a:rPr lang="en-US" sz="1400" kern="1200" err="1"/>
            <a:t>BiOp</a:t>
          </a:r>
          <a:endParaRPr lang="en-US" sz="1400" kern="1200"/>
        </a:p>
        <a:p>
          <a:pPr marL="0" lvl="0" indent="0" algn="l" defTabSz="622300">
            <a:lnSpc>
              <a:spcPct val="90000"/>
            </a:lnSpc>
            <a:spcBef>
              <a:spcPct val="0"/>
            </a:spcBef>
            <a:spcAft>
              <a:spcPct val="35000"/>
            </a:spcAft>
            <a:buNone/>
          </a:pPr>
          <a:r>
            <a:rPr lang="en-US" sz="1400" kern="1200"/>
            <a:t>Implement NMFS </a:t>
          </a:r>
          <a:r>
            <a:rPr lang="en-US" sz="1400" kern="1200" err="1"/>
            <a:t>BiOp</a:t>
          </a:r>
          <a:r>
            <a:rPr lang="en-US" sz="1400" kern="1200"/>
            <a:t> on 2 OP insecticides</a:t>
          </a:r>
        </a:p>
      </dsp:txBody>
      <dsp:txXfrm>
        <a:off x="2045678" y="5115372"/>
        <a:ext cx="3036762" cy="1042973"/>
      </dsp:txXfrm>
    </dsp:sp>
    <dsp:sp modelId="{C1E34084-406C-48D5-88FE-7226282DBC49}">
      <dsp:nvSpPr>
        <dsp:cNvPr id="0" name=""/>
        <dsp:cNvSpPr/>
      </dsp:nvSpPr>
      <dsp:spPr>
        <a:xfrm>
          <a:off x="2045678" y="6158346"/>
          <a:ext cx="3036762" cy="36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rgbClr val="FF0000"/>
              </a:solidFill>
            </a:rPr>
            <a:t>Early 2024</a:t>
          </a:r>
        </a:p>
      </dsp:txBody>
      <dsp:txXfrm>
        <a:off x="2045678" y="6158346"/>
        <a:ext cx="3036762" cy="366450"/>
      </dsp:txXfrm>
    </dsp:sp>
    <dsp:sp modelId="{33168228-1414-4AAF-B7E5-C08A80BBB2F1}">
      <dsp:nvSpPr>
        <dsp:cNvPr id="0" name=""/>
        <dsp:cNvSpPr/>
      </dsp:nvSpPr>
      <dsp:spPr>
        <a:xfrm>
          <a:off x="1907392" y="3294529"/>
          <a:ext cx="0" cy="104297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7996C3-16BE-4CEB-B9E2-6FFC42938F41}">
      <dsp:nvSpPr>
        <dsp:cNvPr id="0" name=""/>
        <dsp:cNvSpPr/>
      </dsp:nvSpPr>
      <dsp:spPr>
        <a:xfrm>
          <a:off x="1860305" y="3261548"/>
          <a:ext cx="196288" cy="6596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BECBF-E3AA-450B-95D4-8349AA21B4F8}">
      <dsp:nvSpPr>
        <dsp:cNvPr id="0" name=""/>
        <dsp:cNvSpPr/>
      </dsp:nvSpPr>
      <dsp:spPr>
        <a:xfrm rot="8100000">
          <a:off x="4219834" y="795362"/>
          <a:ext cx="412349" cy="41234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DD44C-F5E4-49AD-B1D9-346B8B8AEE8F}">
      <dsp:nvSpPr>
        <dsp:cNvPr id="0" name=""/>
        <dsp:cNvSpPr/>
      </dsp:nvSpPr>
      <dsp:spPr>
        <a:xfrm>
          <a:off x="4265642" y="841170"/>
          <a:ext cx="320732" cy="3207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564261-183D-47F9-8E7E-BCFC5023A815}">
      <dsp:nvSpPr>
        <dsp:cNvPr id="0" name=""/>
        <dsp:cNvSpPr/>
      </dsp:nvSpPr>
      <dsp:spPr>
        <a:xfrm>
          <a:off x="4735725" y="960455"/>
          <a:ext cx="1984513" cy="19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Finalize herbicide strategy and begin to inform registration and registration review decisions </a:t>
          </a:r>
        </a:p>
        <a:p>
          <a:pPr marL="0" lvl="0" indent="0" algn="l" defTabSz="622300">
            <a:lnSpc>
              <a:spcPct val="90000"/>
            </a:lnSpc>
            <a:spcBef>
              <a:spcPct val="0"/>
            </a:spcBef>
            <a:spcAft>
              <a:spcPct val="35000"/>
            </a:spcAft>
            <a:buNone/>
          </a:pPr>
          <a:r>
            <a:rPr lang="en-US" sz="1400" kern="1200"/>
            <a:t>Release DRAFT insecticide strategy for public comment</a:t>
          </a:r>
        </a:p>
        <a:p>
          <a:pPr marL="0" lvl="0" indent="0" algn="l" defTabSz="622300">
            <a:lnSpc>
              <a:spcPct val="90000"/>
            </a:lnSpc>
            <a:spcBef>
              <a:spcPct val="0"/>
            </a:spcBef>
            <a:spcAft>
              <a:spcPct val="35000"/>
            </a:spcAft>
            <a:buNone/>
          </a:pPr>
          <a:r>
            <a:rPr lang="en-US" sz="1400" kern="1200"/>
            <a:t>DRAFT online mitigation menu</a:t>
          </a:r>
        </a:p>
      </dsp:txBody>
      <dsp:txXfrm>
        <a:off x="4735725" y="960455"/>
        <a:ext cx="1984513" cy="1950361"/>
      </dsp:txXfrm>
    </dsp:sp>
    <dsp:sp modelId="{3DA36ABE-9810-4ED4-9A55-2905E7588D06}">
      <dsp:nvSpPr>
        <dsp:cNvPr id="0" name=""/>
        <dsp:cNvSpPr/>
      </dsp:nvSpPr>
      <dsp:spPr>
        <a:xfrm>
          <a:off x="4735725" y="275193"/>
          <a:ext cx="1984513" cy="68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rgbClr val="FF0000"/>
              </a:solidFill>
            </a:rPr>
            <a:t>Mid 2024</a:t>
          </a:r>
        </a:p>
      </dsp:txBody>
      <dsp:txXfrm>
        <a:off x="4735725" y="275193"/>
        <a:ext cx="1984513" cy="685262"/>
      </dsp:txXfrm>
    </dsp:sp>
    <dsp:sp modelId="{4B9F5909-A57C-4893-9C8A-D5960FE9BE37}">
      <dsp:nvSpPr>
        <dsp:cNvPr id="0" name=""/>
        <dsp:cNvSpPr/>
      </dsp:nvSpPr>
      <dsp:spPr>
        <a:xfrm>
          <a:off x="4426008" y="1344167"/>
          <a:ext cx="0" cy="19503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891B168-1DA5-4124-931F-A51FCB8EFC11}">
      <dsp:nvSpPr>
        <dsp:cNvPr id="0" name=""/>
        <dsp:cNvSpPr/>
      </dsp:nvSpPr>
      <dsp:spPr>
        <a:xfrm>
          <a:off x="4424581" y="3232855"/>
          <a:ext cx="104966" cy="12334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CC4C6-DFBC-460C-A9ED-BEDA8CC682D4}">
      <dsp:nvSpPr>
        <dsp:cNvPr id="0" name=""/>
        <dsp:cNvSpPr/>
      </dsp:nvSpPr>
      <dsp:spPr>
        <a:xfrm rot="18900000">
          <a:off x="5844559" y="4391168"/>
          <a:ext cx="259119" cy="259119"/>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A82DA-B677-461B-A08D-337683480059}">
      <dsp:nvSpPr>
        <dsp:cNvPr id="0" name=""/>
        <dsp:cNvSpPr/>
      </dsp:nvSpPr>
      <dsp:spPr>
        <a:xfrm>
          <a:off x="5814006" y="4360615"/>
          <a:ext cx="320225" cy="32022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1646913-A3FA-4470-A3E9-C64B0A13A62A}">
      <dsp:nvSpPr>
        <dsp:cNvPr id="0" name=""/>
        <dsp:cNvSpPr/>
      </dsp:nvSpPr>
      <dsp:spPr>
        <a:xfrm>
          <a:off x="6345675" y="5265166"/>
          <a:ext cx="3086737" cy="75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Final BEs for acetamiprid and dinotefuran</a:t>
          </a:r>
        </a:p>
        <a:p>
          <a:pPr marL="0" lvl="0" indent="0" algn="l" defTabSz="622300">
            <a:lnSpc>
              <a:spcPct val="90000"/>
            </a:lnSpc>
            <a:spcBef>
              <a:spcPct val="0"/>
            </a:spcBef>
            <a:spcAft>
              <a:spcPct val="35000"/>
            </a:spcAft>
            <a:buNone/>
          </a:pPr>
          <a:r>
            <a:rPr lang="en-US" sz="1400" kern="1200"/>
            <a:t>Draft BEs on </a:t>
          </a:r>
          <a:r>
            <a:rPr lang="en-US" sz="1400" kern="1200" err="1"/>
            <a:t>benzovindiflupyr</a:t>
          </a:r>
          <a:r>
            <a:rPr lang="en-US" sz="1400" kern="1200"/>
            <a:t> and </a:t>
          </a:r>
          <a:r>
            <a:rPr lang="en-US" sz="1400" kern="1200" err="1"/>
            <a:t>bicyclopyrone</a:t>
          </a:r>
          <a:endParaRPr lang="en-US" sz="1400" kern="1200"/>
        </a:p>
        <a:p>
          <a:pPr marL="0" lvl="0" indent="0" algn="l" defTabSz="622300">
            <a:lnSpc>
              <a:spcPct val="90000"/>
            </a:lnSpc>
            <a:spcBef>
              <a:spcPct val="0"/>
            </a:spcBef>
            <a:spcAft>
              <a:spcPct val="35000"/>
            </a:spcAft>
            <a:buNone/>
          </a:pPr>
          <a:r>
            <a:rPr lang="en-US" sz="1400" kern="1200"/>
            <a:t>Determine if vulnerable species pilot should include additional species and provide additional information on the pilot</a:t>
          </a:r>
        </a:p>
        <a:p>
          <a:pPr marL="0" lvl="0" indent="0" algn="l" defTabSz="622300">
            <a:lnSpc>
              <a:spcPct val="90000"/>
            </a:lnSpc>
            <a:spcBef>
              <a:spcPct val="0"/>
            </a:spcBef>
            <a:spcAft>
              <a:spcPct val="35000"/>
            </a:spcAft>
            <a:buNone/>
          </a:pPr>
          <a:r>
            <a:rPr lang="en-US" sz="1400" kern="1200"/>
            <a:t>Draft Hawaii Strategy for public comment</a:t>
          </a:r>
        </a:p>
        <a:p>
          <a:pPr marL="0" lvl="0" indent="0" algn="l" defTabSz="622300">
            <a:lnSpc>
              <a:spcPct val="90000"/>
            </a:lnSpc>
            <a:spcBef>
              <a:spcPct val="0"/>
            </a:spcBef>
            <a:spcAft>
              <a:spcPct val="35000"/>
            </a:spcAft>
            <a:buNone/>
          </a:pPr>
          <a:r>
            <a:rPr lang="en-US" sz="1400" kern="1200"/>
            <a:t>FINAL rodenticide BE and mitigation strategy </a:t>
          </a:r>
        </a:p>
      </dsp:txBody>
      <dsp:txXfrm>
        <a:off x="6345675" y="5265166"/>
        <a:ext cx="3086737" cy="758930"/>
      </dsp:txXfrm>
    </dsp:sp>
    <dsp:sp modelId="{6EC2FC68-E1B8-4274-8090-C2C96A4CD82C}">
      <dsp:nvSpPr>
        <dsp:cNvPr id="0" name=""/>
        <dsp:cNvSpPr/>
      </dsp:nvSpPr>
      <dsp:spPr>
        <a:xfrm>
          <a:off x="6345675" y="6216018"/>
          <a:ext cx="3086737" cy="266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rgbClr val="FF0000"/>
              </a:solidFill>
            </a:rPr>
            <a:t>Late 2024/Early2025</a:t>
          </a:r>
        </a:p>
      </dsp:txBody>
      <dsp:txXfrm>
        <a:off x="6345675" y="6216018"/>
        <a:ext cx="3086737" cy="266651"/>
      </dsp:txXfrm>
    </dsp:sp>
    <dsp:sp modelId="{4F41BF23-550C-4E7F-977E-3D22E3AF7B51}">
      <dsp:nvSpPr>
        <dsp:cNvPr id="0" name=""/>
        <dsp:cNvSpPr/>
      </dsp:nvSpPr>
      <dsp:spPr>
        <a:xfrm>
          <a:off x="5974119" y="3294529"/>
          <a:ext cx="0" cy="104297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8CF1E0-B1C4-4B10-A5EC-FD7EF0557E2D}">
      <dsp:nvSpPr>
        <dsp:cNvPr id="0" name=""/>
        <dsp:cNvSpPr/>
      </dsp:nvSpPr>
      <dsp:spPr>
        <a:xfrm>
          <a:off x="5927646" y="3261548"/>
          <a:ext cx="195978" cy="65961"/>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98938-B973-410F-B6E0-43437FA146E6}">
      <dsp:nvSpPr>
        <dsp:cNvPr id="0" name=""/>
        <dsp:cNvSpPr/>
      </dsp:nvSpPr>
      <dsp:spPr>
        <a:xfrm rot="8100000">
          <a:off x="7597437" y="795687"/>
          <a:ext cx="411698" cy="41169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E64BD-02BC-4C6F-AC50-F9617E59754D}">
      <dsp:nvSpPr>
        <dsp:cNvPr id="0" name=""/>
        <dsp:cNvSpPr/>
      </dsp:nvSpPr>
      <dsp:spPr>
        <a:xfrm>
          <a:off x="7643173" y="841423"/>
          <a:ext cx="320225" cy="32022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C5070CD-E29E-4F50-9A43-342A2DE968FF}">
      <dsp:nvSpPr>
        <dsp:cNvPr id="0" name=""/>
        <dsp:cNvSpPr/>
      </dsp:nvSpPr>
      <dsp:spPr>
        <a:xfrm>
          <a:off x="8099038" y="912493"/>
          <a:ext cx="1967413" cy="195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Finalize insecticide strategy and begin to inform registration and registration review decisions </a:t>
          </a:r>
        </a:p>
        <a:p>
          <a:pPr marL="0" lvl="0" indent="0" algn="l" defTabSz="622300">
            <a:lnSpc>
              <a:spcPct val="90000"/>
            </a:lnSpc>
            <a:spcBef>
              <a:spcPct val="0"/>
            </a:spcBef>
            <a:spcAft>
              <a:spcPct val="35000"/>
            </a:spcAft>
            <a:buNone/>
          </a:pPr>
          <a:r>
            <a:rPr lang="en-US" sz="1400" kern="1200"/>
            <a:t>Develop fungicide strategy</a:t>
          </a:r>
        </a:p>
        <a:p>
          <a:pPr marL="0" lvl="0" indent="0" algn="l" defTabSz="622300">
            <a:lnSpc>
              <a:spcPct val="90000"/>
            </a:lnSpc>
            <a:spcBef>
              <a:spcPct val="0"/>
            </a:spcBef>
            <a:spcAft>
              <a:spcPct val="35000"/>
            </a:spcAft>
            <a:buNone/>
          </a:pPr>
          <a:r>
            <a:rPr lang="en-US" sz="1400" kern="1200"/>
            <a:t>Continue revising PULAs for ESA mitigations </a:t>
          </a:r>
        </a:p>
      </dsp:txBody>
      <dsp:txXfrm>
        <a:off x="8099038" y="912493"/>
        <a:ext cx="1967413" cy="1950361"/>
      </dsp:txXfrm>
    </dsp:sp>
    <dsp:sp modelId="{6FED4196-A0D3-4E5C-83DA-99291A8FFFC3}">
      <dsp:nvSpPr>
        <dsp:cNvPr id="0" name=""/>
        <dsp:cNvSpPr/>
      </dsp:nvSpPr>
      <dsp:spPr>
        <a:xfrm>
          <a:off x="8099038" y="227231"/>
          <a:ext cx="1967413" cy="68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r>
            <a:rPr lang="en-US" sz="1800" kern="1200">
              <a:solidFill>
                <a:srgbClr val="FF0000"/>
              </a:solidFill>
            </a:rPr>
            <a:t>2025 and beyond</a:t>
          </a:r>
        </a:p>
      </dsp:txBody>
      <dsp:txXfrm>
        <a:off x="8099038" y="227231"/>
        <a:ext cx="1967413" cy="685262"/>
      </dsp:txXfrm>
    </dsp:sp>
    <dsp:sp modelId="{54DE4918-169B-4E9C-B946-44A9D45AEC94}">
      <dsp:nvSpPr>
        <dsp:cNvPr id="0" name=""/>
        <dsp:cNvSpPr/>
      </dsp:nvSpPr>
      <dsp:spPr>
        <a:xfrm>
          <a:off x="7803286" y="1344167"/>
          <a:ext cx="0" cy="19503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64C6D16-2F77-439A-848A-F1081C5E5CBE}">
      <dsp:nvSpPr>
        <dsp:cNvPr id="0" name=""/>
        <dsp:cNvSpPr/>
      </dsp:nvSpPr>
      <dsp:spPr>
        <a:xfrm>
          <a:off x="7802401" y="3232855"/>
          <a:ext cx="104801" cy="12334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E73AA-8054-4C91-9E41-7267025667B0}">
      <dsp:nvSpPr>
        <dsp:cNvPr id="0" name=""/>
        <dsp:cNvSpPr/>
      </dsp:nvSpPr>
      <dsp:spPr>
        <a:xfrm rot="18900000">
          <a:off x="10365977" y="5465979"/>
          <a:ext cx="411698" cy="411698"/>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790A94-B70D-461A-A9F7-A196735016A4}">
      <dsp:nvSpPr>
        <dsp:cNvPr id="0" name=""/>
        <dsp:cNvSpPr/>
      </dsp:nvSpPr>
      <dsp:spPr>
        <a:xfrm>
          <a:off x="10411713" y="5511715"/>
          <a:ext cx="320225" cy="32022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772EE5E-767F-424F-8B2A-7962F0706D82}">
      <dsp:nvSpPr>
        <dsp:cNvPr id="0" name=""/>
        <dsp:cNvSpPr/>
      </dsp:nvSpPr>
      <dsp:spPr>
        <a:xfrm>
          <a:off x="9363905" y="3294529"/>
          <a:ext cx="1392799" cy="1950361"/>
        </a:xfrm>
        <a:prstGeom prst="rect">
          <a:avLst/>
        </a:prstGeom>
        <a:noFill/>
        <a:ln>
          <a:noFill/>
        </a:ln>
        <a:effectLst/>
      </dsp:spPr>
      <dsp:style>
        <a:lnRef idx="0">
          <a:scrgbClr r="0" g="0" b="0"/>
        </a:lnRef>
        <a:fillRef idx="0">
          <a:scrgbClr r="0" g="0" b="0"/>
        </a:fillRef>
        <a:effectRef idx="0">
          <a:scrgbClr r="0" g="0" b="0"/>
        </a:effectRef>
        <a:fontRef idx="minor"/>
      </dsp:style>
    </dsp:sp>
    <dsp:sp modelId="{99723A8C-FF08-43E9-9353-DE232FA6FFF3}">
      <dsp:nvSpPr>
        <dsp:cNvPr id="0" name=""/>
        <dsp:cNvSpPr/>
      </dsp:nvSpPr>
      <dsp:spPr>
        <a:xfrm>
          <a:off x="9363905" y="5244890"/>
          <a:ext cx="1392799" cy="68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marL="0" lvl="0" indent="0" algn="l" defTabSz="800100">
            <a:lnSpc>
              <a:spcPct val="90000"/>
            </a:lnSpc>
            <a:spcBef>
              <a:spcPct val="0"/>
            </a:spcBef>
            <a:spcAft>
              <a:spcPct val="35000"/>
            </a:spcAft>
            <a:buNone/>
            <a:defRPr b="1"/>
          </a:pPr>
          <a:endParaRPr lang="en-US" sz="1800" kern="1200"/>
        </a:p>
      </dsp:txBody>
      <dsp:txXfrm>
        <a:off x="9363905" y="5244890"/>
        <a:ext cx="1392799" cy="685262"/>
      </dsp:txXfrm>
    </dsp:sp>
    <dsp:sp modelId="{8DCBA13B-D092-44E2-88E3-FCCC4575AC94}">
      <dsp:nvSpPr>
        <dsp:cNvPr id="0" name=""/>
        <dsp:cNvSpPr/>
      </dsp:nvSpPr>
      <dsp:spPr>
        <a:xfrm>
          <a:off x="10570120" y="3307323"/>
          <a:ext cx="0" cy="1950361"/>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8FE421F-4DB7-4F9A-B058-44B108921AF1}">
      <dsp:nvSpPr>
        <dsp:cNvPr id="0" name=""/>
        <dsp:cNvSpPr/>
      </dsp:nvSpPr>
      <dsp:spPr>
        <a:xfrm>
          <a:off x="10569236" y="3245649"/>
          <a:ext cx="104801" cy="12334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3760" y="33070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914400" rtl="0" eaLnBrk="1" latinLnBrk="0" hangingPunct="1">
            <a:lnSpc>
              <a:spcPct val="90000"/>
            </a:lnSpc>
            <a:spcBef>
              <a:spcPct val="0"/>
            </a:spcBef>
            <a:spcAft>
              <a:spcPct val="35000"/>
            </a:spcAft>
            <a:buFont typeface="Arial" panose="020B0604020202020204" pitchFamily="34" charset="0"/>
            <a:buNone/>
          </a:pPr>
          <a:r>
            <a:rPr lang="en-US" sz="1600" kern="1200" spc="150" baseline="0">
              <a:solidFill>
                <a:schemeClr val="tx1"/>
              </a:solidFill>
              <a:latin typeface="+mj-lt"/>
              <a:ea typeface="+mj-ea"/>
              <a:cs typeface="+mj-cs"/>
            </a:rPr>
            <a:t>DCI OVERHAUL</a:t>
          </a:r>
        </a:p>
      </dsp:txBody>
      <dsp:txXfrm>
        <a:off x="13760" y="330701"/>
        <a:ext cx="2011384" cy="603415"/>
      </dsp:txXfrm>
    </dsp:sp>
    <dsp:sp modelId="{22359DD7-1BFB-4900-BAE6-6084F2F57988}">
      <dsp:nvSpPr>
        <dsp:cNvPr id="0" name=""/>
        <dsp:cNvSpPr/>
      </dsp:nvSpPr>
      <dsp:spPr>
        <a:xfrm>
          <a:off x="13760" y="934116"/>
          <a:ext cx="2011384" cy="38815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marL="0" lvl="0" indent="0" algn="ctr" defTabSz="622300">
            <a:lnSpc>
              <a:spcPct val="100000"/>
            </a:lnSpc>
            <a:spcBef>
              <a:spcPct val="0"/>
            </a:spcBef>
            <a:spcAft>
              <a:spcPct val="35000"/>
            </a:spcAft>
            <a:buFont typeface="Arial" panose="020B0604020202020204" pitchFamily="34" charset="0"/>
            <a:buNone/>
          </a:pPr>
          <a:r>
            <a:rPr lang="en-US" sz="1400" kern="1200" spc="50" baseline="0">
              <a:latin typeface="+mn-lt"/>
            </a:rPr>
            <a:t>DCI Form </a:t>
          </a:r>
        </a:p>
        <a:p>
          <a:pPr marL="0" lvl="0" indent="0" algn="ctr" defTabSz="622300">
            <a:lnSpc>
              <a:spcPct val="100000"/>
            </a:lnSpc>
            <a:spcBef>
              <a:spcPct val="0"/>
            </a:spcBef>
            <a:spcAft>
              <a:spcPct val="35000"/>
            </a:spcAft>
            <a:buFont typeface="Arial" panose="020B0604020202020204" pitchFamily="34" charset="0"/>
            <a:buNone/>
          </a:pPr>
          <a:r>
            <a:rPr lang="en-US" sz="1400" kern="1200" spc="50" baseline="0">
              <a:latin typeface="+mn-lt"/>
            </a:rPr>
            <a:t>DCI Communication</a:t>
          </a:r>
        </a:p>
        <a:p>
          <a:pPr marL="0" lvl="0" indent="0" algn="ctr" defTabSz="622300">
            <a:lnSpc>
              <a:spcPct val="100000"/>
            </a:lnSpc>
            <a:spcBef>
              <a:spcPct val="0"/>
            </a:spcBef>
            <a:spcAft>
              <a:spcPct val="35000"/>
            </a:spcAft>
            <a:buFont typeface="Arial" panose="020B0604020202020204" pitchFamily="34" charset="0"/>
            <a:buNone/>
          </a:pPr>
          <a:r>
            <a:rPr lang="en-US" sz="1400" kern="1200" spc="50" baseline="0">
              <a:latin typeface="+mn-lt"/>
            </a:rPr>
            <a:t>DCI Tracking</a:t>
          </a:r>
        </a:p>
      </dsp:txBody>
      <dsp:txXfrm>
        <a:off x="13760" y="934116"/>
        <a:ext cx="2011384" cy="3881567"/>
      </dsp:txXfrm>
    </dsp:sp>
    <dsp:sp modelId="{C4F84DEA-2002-4D32-8E80-70EEE05E345A}">
      <dsp:nvSpPr>
        <dsp:cNvPr id="0" name=""/>
        <dsp:cNvSpPr/>
      </dsp:nvSpPr>
      <dsp:spPr>
        <a:xfrm>
          <a:off x="2132933" y="33070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711200">
            <a:lnSpc>
              <a:spcPct val="90000"/>
            </a:lnSpc>
            <a:spcBef>
              <a:spcPct val="0"/>
            </a:spcBef>
            <a:spcAft>
              <a:spcPct val="35000"/>
            </a:spcAft>
            <a:buNone/>
          </a:pPr>
          <a:r>
            <a:rPr lang="en-US" sz="1600" kern="1200" spc="150" baseline="0">
              <a:solidFill>
                <a:prstClr val="black"/>
              </a:solidFill>
              <a:latin typeface="Tenorite"/>
              <a:ea typeface="+mn-ea"/>
              <a:cs typeface="+mn-cs"/>
            </a:rPr>
            <a:t>MIGRATION 2</a:t>
          </a:r>
        </a:p>
      </dsp:txBody>
      <dsp:txXfrm>
        <a:off x="2132933" y="330701"/>
        <a:ext cx="2011384" cy="603415"/>
      </dsp:txXfrm>
    </dsp:sp>
    <dsp:sp modelId="{4FEB85EB-D046-4CDB-8A62-BBCE260C4490}">
      <dsp:nvSpPr>
        <dsp:cNvPr id="0" name=""/>
        <dsp:cNvSpPr/>
      </dsp:nvSpPr>
      <dsp:spPr>
        <a:xfrm>
          <a:off x="2132933" y="934116"/>
          <a:ext cx="2011384" cy="38815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marL="0" lvl="0" indent="0" algn="l" defTabSz="622300">
            <a:lnSpc>
              <a:spcPct val="100000"/>
            </a:lnSpc>
            <a:spcBef>
              <a:spcPct val="0"/>
            </a:spcBef>
            <a:spcAft>
              <a:spcPct val="35000"/>
            </a:spcAft>
            <a:buNone/>
          </a:pPr>
          <a:r>
            <a:rPr lang="en-US" sz="1400" kern="1200" spc="50" baseline="0">
              <a:latin typeface="+mn-lt"/>
            </a:rPr>
            <a:t>Completed Cases from 2016-Date of Migration</a:t>
          </a:r>
        </a:p>
        <a:p>
          <a:pPr marL="0" lvl="0" indent="0" algn="l" defTabSz="622300">
            <a:lnSpc>
              <a:spcPct val="100000"/>
            </a:lnSpc>
            <a:spcBef>
              <a:spcPct val="0"/>
            </a:spcBef>
            <a:spcAft>
              <a:spcPct val="35000"/>
            </a:spcAft>
            <a:buNone/>
          </a:pPr>
          <a:endParaRPr lang="en-US" sz="1400" kern="1200" spc="50" baseline="0">
            <a:latin typeface="+mn-lt"/>
          </a:endParaRPr>
        </a:p>
        <a:p>
          <a:pPr marL="0" lvl="0" indent="0" algn="l" defTabSz="622300">
            <a:lnSpc>
              <a:spcPct val="100000"/>
            </a:lnSpc>
            <a:spcBef>
              <a:spcPct val="0"/>
            </a:spcBef>
            <a:spcAft>
              <a:spcPct val="35000"/>
            </a:spcAft>
            <a:buNone/>
          </a:pPr>
          <a:r>
            <a:rPr lang="en-US" sz="1400" kern="1200" spc="50" baseline="0">
              <a:latin typeface="+mn-lt"/>
            </a:rPr>
            <a:t>Close non-migrated cases up to DOM</a:t>
          </a:r>
        </a:p>
      </dsp:txBody>
      <dsp:txXfrm>
        <a:off x="2132933" y="934116"/>
        <a:ext cx="2011384" cy="3881567"/>
      </dsp:txXfrm>
    </dsp:sp>
    <dsp:sp modelId="{49B7F8FA-D256-41EF-9327-52A3551D9A60}">
      <dsp:nvSpPr>
        <dsp:cNvPr id="0" name=""/>
        <dsp:cNvSpPr/>
      </dsp:nvSpPr>
      <dsp:spPr>
        <a:xfrm>
          <a:off x="4252107" y="33070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889000">
            <a:lnSpc>
              <a:spcPct val="90000"/>
            </a:lnSpc>
            <a:spcBef>
              <a:spcPct val="0"/>
            </a:spcBef>
            <a:spcAft>
              <a:spcPct val="35000"/>
            </a:spcAft>
            <a:buNone/>
          </a:pPr>
          <a:r>
            <a:rPr lang="en-US" sz="1400" kern="1200" spc="150" baseline="0">
              <a:solidFill>
                <a:prstClr val="black"/>
              </a:solidFill>
              <a:latin typeface="Tenorite"/>
              <a:ea typeface="+mn-ea"/>
              <a:cs typeface="+mn-cs"/>
            </a:rPr>
            <a:t>INFRASTRUCTURE</a:t>
          </a:r>
        </a:p>
      </dsp:txBody>
      <dsp:txXfrm>
        <a:off x="4252107" y="330701"/>
        <a:ext cx="2011384" cy="603415"/>
      </dsp:txXfrm>
    </dsp:sp>
    <dsp:sp modelId="{6B5FE59C-B471-448A-AA7A-B526DCC4D4CA}">
      <dsp:nvSpPr>
        <dsp:cNvPr id="0" name=""/>
        <dsp:cNvSpPr/>
      </dsp:nvSpPr>
      <dsp:spPr>
        <a:xfrm>
          <a:off x="4252107" y="934116"/>
          <a:ext cx="2011384" cy="38815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marL="0" lvl="0" indent="0" algn="l" defTabSz="66675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Underlying physical and information technology devices</a:t>
          </a:r>
        </a:p>
        <a:p>
          <a:pPr marL="0" lvl="0" indent="0" algn="l" defTabSz="66675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Outdated and malfunctioning, causes severe disruption</a:t>
          </a:r>
        </a:p>
      </dsp:txBody>
      <dsp:txXfrm>
        <a:off x="4252107" y="934116"/>
        <a:ext cx="2011384" cy="3881567"/>
      </dsp:txXfrm>
    </dsp:sp>
    <dsp:sp modelId="{4132ECB1-6BEF-4935-AFA3-B2EAA48FDE7E}">
      <dsp:nvSpPr>
        <dsp:cNvPr id="0" name=""/>
        <dsp:cNvSpPr/>
      </dsp:nvSpPr>
      <dsp:spPr>
        <a:xfrm>
          <a:off x="6371281" y="33070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711200">
            <a:lnSpc>
              <a:spcPct val="90000"/>
            </a:lnSpc>
            <a:spcBef>
              <a:spcPct val="0"/>
            </a:spcBef>
            <a:spcAft>
              <a:spcPct val="35000"/>
            </a:spcAft>
            <a:buNone/>
          </a:pPr>
          <a:r>
            <a:rPr lang="en-US" sz="1600" kern="1200" spc="150" baseline="0">
              <a:solidFill>
                <a:prstClr val="black"/>
              </a:solidFill>
              <a:latin typeface="Tenorite"/>
              <a:ea typeface="+mn-ea"/>
              <a:cs typeface="+mn-cs"/>
            </a:rPr>
            <a:t>PORTAL</a:t>
          </a:r>
        </a:p>
      </dsp:txBody>
      <dsp:txXfrm>
        <a:off x="6371281" y="330701"/>
        <a:ext cx="2011384" cy="603415"/>
      </dsp:txXfrm>
    </dsp:sp>
    <dsp:sp modelId="{C42A8BDE-B838-475D-AFDE-17B60D744AB6}">
      <dsp:nvSpPr>
        <dsp:cNvPr id="0" name=""/>
        <dsp:cNvSpPr/>
      </dsp:nvSpPr>
      <dsp:spPr>
        <a:xfrm>
          <a:off x="6371281" y="934116"/>
          <a:ext cx="2011384" cy="38815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680" tIns="198680" rIns="198680" bIns="198680" numCol="1" spcCol="1270" anchor="t" anchorCtr="0">
          <a:noAutofit/>
        </a:bodyPr>
        <a:lstStyle/>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Initial design session held December ’23</a:t>
          </a:r>
        </a:p>
        <a:p>
          <a:pPr marL="0" lvl="0" indent="0" algn="l" defTabSz="666750" rtl="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Design sessions with internal and external Q1</a:t>
          </a:r>
        </a:p>
        <a:p>
          <a:pPr marL="0" lvl="0" indent="0" algn="l" defTabSz="666750" rtl="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Requirements Gathering Q2/Q3</a:t>
          </a:r>
        </a:p>
        <a:p>
          <a:pPr marL="0" lvl="0" indent="0" algn="l" defTabSz="666750" rtl="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Initial deployment Q3/Q4… project completion mid ‘25</a:t>
          </a:r>
        </a:p>
      </dsp:txBody>
      <dsp:txXfrm>
        <a:off x="6371281" y="934116"/>
        <a:ext cx="2011384" cy="3881567"/>
      </dsp:txXfrm>
    </dsp:sp>
    <dsp:sp modelId="{59606EB9-9F10-4D12-A33F-A242FDCC0D0F}">
      <dsp:nvSpPr>
        <dsp:cNvPr id="0" name=""/>
        <dsp:cNvSpPr/>
      </dsp:nvSpPr>
      <dsp:spPr>
        <a:xfrm>
          <a:off x="8490455" y="330701"/>
          <a:ext cx="2011384" cy="6034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944" tIns="158944" rIns="158944" bIns="158944" numCol="1" spcCol="1270" anchor="ctr" anchorCtr="0">
          <a:noAutofit/>
        </a:bodyPr>
        <a:lstStyle/>
        <a:p>
          <a:pPr marL="0" lvl="0" indent="0" algn="ctr" defTabSz="889000">
            <a:lnSpc>
              <a:spcPct val="90000"/>
            </a:lnSpc>
            <a:spcBef>
              <a:spcPct val="0"/>
            </a:spcBef>
            <a:spcAft>
              <a:spcPct val="35000"/>
            </a:spcAft>
            <a:buNone/>
          </a:pPr>
          <a:r>
            <a:rPr lang="en-US" sz="1600" kern="1200" spc="150" baseline="0">
              <a:solidFill>
                <a:prstClr val="black"/>
              </a:solidFill>
              <a:latin typeface="Tenorite"/>
              <a:ea typeface="+mn-ea"/>
              <a:cs typeface="+mn-cs"/>
            </a:rPr>
            <a:t>CONTINUOUS IMPROVEMENT</a:t>
          </a:r>
        </a:p>
      </dsp:txBody>
      <dsp:txXfrm>
        <a:off x="8490455" y="330701"/>
        <a:ext cx="2011384" cy="603415"/>
      </dsp:txXfrm>
    </dsp:sp>
    <dsp:sp modelId="{C8429E68-36DD-4F6A-A2F4-7CCDADCEFAD1}">
      <dsp:nvSpPr>
        <dsp:cNvPr id="0" name=""/>
        <dsp:cNvSpPr/>
      </dsp:nvSpPr>
      <dsp:spPr>
        <a:xfrm>
          <a:off x="8490455" y="934116"/>
          <a:ext cx="2011384" cy="38815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Internal work on People and Process – what can we improve on, streamline, make life easier?</a:t>
          </a:r>
        </a:p>
        <a:p>
          <a:pPr marL="0" lvl="0" indent="0" algn="l" defTabSz="666750" rtl="0">
            <a:lnSpc>
              <a:spcPct val="100000"/>
            </a:lnSpc>
            <a:spcBef>
              <a:spcPct val="0"/>
            </a:spcBef>
            <a:spcAft>
              <a:spcPct val="35000"/>
            </a:spcAft>
            <a:buNone/>
          </a:pPr>
          <a:endParaRPr lang="en-US" sz="1400" kern="1200" spc="50" baseline="0">
            <a:solidFill>
              <a:prstClr val="black">
                <a:hueOff val="0"/>
                <a:satOff val="0"/>
                <a:lumOff val="0"/>
                <a:alphaOff val="0"/>
              </a:prstClr>
            </a:solidFill>
            <a:latin typeface="Tenorite"/>
            <a:ea typeface="+mn-ea"/>
            <a:cs typeface="+mn-cs"/>
          </a:endParaRPr>
        </a:p>
        <a:p>
          <a:pPr marL="0" lvl="0" indent="0" algn="l" defTabSz="666750" rtl="0">
            <a:lnSpc>
              <a:spcPct val="100000"/>
            </a:lnSpc>
            <a:spcBef>
              <a:spcPct val="0"/>
            </a:spcBef>
            <a:spcAft>
              <a:spcPct val="35000"/>
            </a:spcAft>
            <a:buNone/>
          </a:pPr>
          <a:r>
            <a:rPr lang="en-US" sz="1400" kern="1200" spc="50" baseline="0">
              <a:solidFill>
                <a:prstClr val="black">
                  <a:hueOff val="0"/>
                  <a:satOff val="0"/>
                  <a:lumOff val="0"/>
                  <a:alphaOff val="0"/>
                </a:prstClr>
              </a:solidFill>
              <a:latin typeface="Tenorite"/>
              <a:ea typeface="+mn-ea"/>
              <a:cs typeface="+mn-cs"/>
            </a:rPr>
            <a:t>Minor enhancements to UI/UX to make navigation easier, reduce errors, enhance engagement</a:t>
          </a:r>
        </a:p>
      </dsp:txBody>
      <dsp:txXfrm>
        <a:off x="8490455" y="934116"/>
        <a:ext cx="2011384" cy="38815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7D9B8-6D93-4A4C-870F-3C453F45A4A1}" type="datetimeFigureOut">
              <a:rPr lang="en-US" smtClean="0"/>
              <a:t>6/4/2024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161BA-F3DE-4101-BD67-FC2612B1236D}" type="slidenum">
              <a:rPr lang="en-US" smtClean="0"/>
              <a:t>‹#›</a:t>
            </a:fld>
            <a:endParaRPr lang="en-US"/>
          </a:p>
        </p:txBody>
      </p:sp>
    </p:spTree>
    <p:extLst>
      <p:ext uri="{BB962C8B-B14F-4D97-AF65-F5344CB8AC3E}">
        <p14:creationId xmlns:p14="http://schemas.microsoft.com/office/powerpoint/2010/main" val="404911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49"/>
              </a:spcAft>
              <a:defRPr/>
            </a:pPr>
            <a:endParaRPr lang="en-US"/>
          </a:p>
        </p:txBody>
      </p:sp>
      <p:sp>
        <p:nvSpPr>
          <p:cNvPr id="4" name="Slide Number Placeholder 3"/>
          <p:cNvSpPr>
            <a:spLocks noGrp="1"/>
          </p:cNvSpPr>
          <p:nvPr>
            <p:ph type="sldNum" sz="quarter" idx="10"/>
          </p:nvPr>
        </p:nvSpPr>
        <p:spPr/>
        <p:txBody>
          <a:bodyPr/>
          <a:lstStyle/>
          <a:p>
            <a:pPr marL="0" marR="0" lvl="0" indent="0" algn="r" defTabSz="960193" rtl="0" eaLnBrk="1" fontAlgn="auto" latinLnBrk="0" hangingPunct="1">
              <a:lnSpc>
                <a:spcPct val="100000"/>
              </a:lnSpc>
              <a:spcBef>
                <a:spcPts val="0"/>
              </a:spcBef>
              <a:spcAft>
                <a:spcPts val="0"/>
              </a:spcAft>
              <a:buClrTx/>
              <a:buSzTx/>
              <a:buFontTx/>
              <a:buNone/>
              <a:tabLst/>
              <a:defRPr/>
            </a:pPr>
            <a:fld id="{35A11EAB-687D-4AE4-B775-678A923E9436}" type="slidenum">
              <a:rPr kumimoji="0" lang="en-US" sz="1200" b="0" i="0" u="none" strike="noStrike" kern="1200" cap="none" spc="0" normalizeH="0" baseline="0" noProof="0">
                <a:ln>
                  <a:noFill/>
                </a:ln>
                <a:solidFill>
                  <a:prstClr val="black"/>
                </a:solidFill>
                <a:effectLst/>
                <a:uLnTx/>
                <a:uFillTx/>
                <a:latin typeface="Century Gothic"/>
                <a:ea typeface="+mn-ea"/>
                <a:cs typeface="+mn-cs"/>
              </a:rPr>
              <a:pPr marL="0" marR="0" lvl="0" indent="0" algn="r" defTabSz="96019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7983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24</a:t>
            </a:fld>
            <a:endParaRPr lang="en-US"/>
          </a:p>
        </p:txBody>
      </p:sp>
    </p:spTree>
    <p:extLst>
      <p:ext uri="{BB962C8B-B14F-4D97-AF65-F5344CB8AC3E}">
        <p14:creationId xmlns:p14="http://schemas.microsoft.com/office/powerpoint/2010/main" val="354867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25</a:t>
            </a:fld>
            <a:endParaRPr lang="en-US"/>
          </a:p>
        </p:txBody>
      </p:sp>
    </p:spTree>
    <p:extLst>
      <p:ext uri="{BB962C8B-B14F-4D97-AF65-F5344CB8AC3E}">
        <p14:creationId xmlns:p14="http://schemas.microsoft.com/office/powerpoint/2010/main" val="105869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161BA-F3DE-4101-BD67-FC2612B1236D}" type="slidenum">
              <a:rPr lang="en-US" smtClean="0"/>
              <a:t>30</a:t>
            </a:fld>
            <a:endParaRPr lang="en-US"/>
          </a:p>
        </p:txBody>
      </p:sp>
    </p:spTree>
    <p:extLst>
      <p:ext uri="{BB962C8B-B14F-4D97-AF65-F5344CB8AC3E}">
        <p14:creationId xmlns:p14="http://schemas.microsoft.com/office/powerpoint/2010/main" val="84736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42</a:t>
            </a:fld>
            <a:endParaRPr lang="en-US"/>
          </a:p>
        </p:txBody>
      </p:sp>
    </p:spTree>
    <p:extLst>
      <p:ext uri="{BB962C8B-B14F-4D97-AF65-F5344CB8AC3E}">
        <p14:creationId xmlns:p14="http://schemas.microsoft.com/office/powerpoint/2010/main" val="229039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97802F-7B8A-42E8-81B2-9A9FF53E8C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75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80</a:t>
            </a:fld>
            <a:endParaRPr lang="en-US"/>
          </a:p>
        </p:txBody>
      </p:sp>
    </p:spTree>
    <p:extLst>
      <p:ext uri="{BB962C8B-B14F-4D97-AF65-F5344CB8AC3E}">
        <p14:creationId xmlns:p14="http://schemas.microsoft.com/office/powerpoint/2010/main" val="348999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81</a:t>
            </a:fld>
            <a:endParaRPr lang="en-US"/>
          </a:p>
        </p:txBody>
      </p:sp>
    </p:spTree>
    <p:extLst>
      <p:ext uri="{BB962C8B-B14F-4D97-AF65-F5344CB8AC3E}">
        <p14:creationId xmlns:p14="http://schemas.microsoft.com/office/powerpoint/2010/main" val="413439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82</a:t>
            </a:fld>
            <a:endParaRPr lang="en-US"/>
          </a:p>
        </p:txBody>
      </p:sp>
    </p:spTree>
    <p:extLst>
      <p:ext uri="{BB962C8B-B14F-4D97-AF65-F5344CB8AC3E}">
        <p14:creationId xmlns:p14="http://schemas.microsoft.com/office/powerpoint/2010/main" val="287187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5A11EAB-687D-4AE4-B775-678A923E9436}" type="slidenum">
              <a:rPr kumimoji="0" lang="en-US" sz="1200" b="0" i="0" u="none" strike="noStrike" kern="1200" cap="none" spc="0" normalizeH="0" baseline="0" noProof="0">
                <a:ln>
                  <a:noFill/>
                </a:ln>
                <a:solidFill>
                  <a:prstClr val="black"/>
                </a:solidFill>
                <a:effectLst/>
                <a:uLnTx/>
                <a:uFillTx/>
                <a:latin typeface="Century Gothic"/>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76834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02F-7B8A-42E8-81B2-9A9FF53E8C7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5173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$34M reduction to contracts over 3 years, FTE cuts, will deplete FIFRA and PRIA funds during FY26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02F-7B8A-42E8-81B2-9A9FF53E8C75}"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3167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5A11EAB-687D-4AE4-B775-678A923E9436}" type="slidenum">
              <a:rPr kumimoji="0" lang="en-US" sz="1200" b="0" i="0" u="none" strike="noStrike" kern="1200" cap="none" spc="0" normalizeH="0" baseline="0" noProof="0">
                <a:ln>
                  <a:noFill/>
                </a:ln>
                <a:solidFill>
                  <a:prstClr val="black"/>
                </a:solidFill>
                <a:effectLst/>
                <a:uLnTx/>
                <a:uFillTx/>
                <a:latin typeface="Century Gothic"/>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59271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5A11EAB-687D-4AE4-B775-678A923E9436}" type="slidenum">
              <a:rPr kumimoji="0" lang="en-US" sz="1200" b="0" i="0" u="none" strike="noStrike" kern="1200" cap="none" spc="0" normalizeH="0" baseline="0" noProof="0">
                <a:ln>
                  <a:noFill/>
                </a:ln>
                <a:solidFill>
                  <a:prstClr val="black"/>
                </a:solidFill>
                <a:effectLst/>
                <a:uLnTx/>
                <a:uFillTx/>
                <a:latin typeface="Century Gothic"/>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70790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98C92-4CAD-9324-30A5-F97585B56BB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521E40B-E2B4-1CBB-11B8-790B0B5292E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E115415-8D09-524E-4850-5F0ED7A22FB0}"/>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61AD5F6-5344-4953-A7D7-01F6CD75F54C}"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6469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98C92-4CAD-9324-30A5-F97585B56BB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521E40B-E2B4-1CBB-11B8-790B0B5292E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E115415-8D09-524E-4850-5F0ED7A22FB0}"/>
              </a:ext>
            </a:extLst>
          </p:cNvPr>
          <p:cNvSpPr txBox="1"/>
          <p:nvPr/>
        </p:nvSpPr>
        <p:spPr>
          <a:xfrm>
            <a:off x="3970937" y="8829967"/>
            <a:ext cx="3037837" cy="464816"/>
          </a:xfrm>
          <a:prstGeom prst="rect">
            <a:avLst/>
          </a:prstGeom>
          <a:noFill/>
          <a:ln cap="flat">
            <a:noFill/>
          </a:ln>
        </p:spPr>
        <p:txBody>
          <a:bodyPr vert="horz" wrap="square" lIns="93159" tIns="46579" rIns="93159" bIns="46579"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61AD5F6-5344-4953-A7D7-01F6CD75F54C}"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12</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64609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161BA-F3DE-4101-BD67-FC2612B1236D}" type="slidenum">
              <a:rPr lang="en-US" smtClean="0"/>
              <a:t>18</a:t>
            </a:fld>
            <a:endParaRPr lang="en-US"/>
          </a:p>
        </p:txBody>
      </p:sp>
    </p:spTree>
    <p:extLst>
      <p:ext uri="{BB962C8B-B14F-4D97-AF65-F5344CB8AC3E}">
        <p14:creationId xmlns:p14="http://schemas.microsoft.com/office/powerpoint/2010/main" val="276073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9672-3DC8-1CDB-7EC7-FBA7FBFA64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B3210A-74B8-54DB-A2A7-C4F2E41A3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A7BA73-0F66-DF0E-86FA-25B79090D5D4}"/>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5" name="Footer Placeholder 4">
            <a:extLst>
              <a:ext uri="{FF2B5EF4-FFF2-40B4-BE49-F238E27FC236}">
                <a16:creationId xmlns:a16="http://schemas.microsoft.com/office/drawing/2014/main" id="{1B952BE5-A789-48F8-F890-BAFA80334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D023E-11ED-492C-5A28-AEF2C200B94E}"/>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318210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0984-DCED-637B-1B08-BC30B58F35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D041E2-570E-577A-58DA-8612E8D2AF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98286-D685-DCEA-1833-F6F4629E5BCF}"/>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5" name="Footer Placeholder 4">
            <a:extLst>
              <a:ext uri="{FF2B5EF4-FFF2-40B4-BE49-F238E27FC236}">
                <a16:creationId xmlns:a16="http://schemas.microsoft.com/office/drawing/2014/main" id="{F3E9947D-33EF-175D-45A8-995A674F8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20232-5C3E-1813-C1DA-460E2F3D885E}"/>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105967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B75715-F533-D026-81E7-0CDD285539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9DF592-1676-BCC5-6D3C-60FEE3ED2C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956B1-4C24-2CD6-5E64-40D6D96DE42A}"/>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5" name="Footer Placeholder 4">
            <a:extLst>
              <a:ext uri="{FF2B5EF4-FFF2-40B4-BE49-F238E27FC236}">
                <a16:creationId xmlns:a16="http://schemas.microsoft.com/office/drawing/2014/main" id="{1245E211-0DFE-4D16-3E79-DFA9E5A4C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E610B-FBE2-8757-056D-9D717EC66C42}"/>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4178902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7565510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CBB4-27D6-BA2D-4C72-185D1B0D8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A19558-5C97-F7A3-FB60-5366CE6AE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37EA2-5443-9BFC-442A-52654BDC3935}"/>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5" name="Footer Placeholder 4">
            <a:extLst>
              <a:ext uri="{FF2B5EF4-FFF2-40B4-BE49-F238E27FC236}">
                <a16:creationId xmlns:a16="http://schemas.microsoft.com/office/drawing/2014/main" id="{4E99ADF4-4B6D-D553-2319-FD0B0E667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53521-7192-68C5-F921-523CA355CDC6}"/>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32734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4D48-F9F1-B9A0-7812-B2DDC1F53F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8BDAA-0D82-FE1E-7D71-DBE45CBEC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39EB58-659A-633C-7DDF-76DC4E18BEEC}"/>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5" name="Footer Placeholder 4">
            <a:extLst>
              <a:ext uri="{FF2B5EF4-FFF2-40B4-BE49-F238E27FC236}">
                <a16:creationId xmlns:a16="http://schemas.microsoft.com/office/drawing/2014/main" id="{A2CD4043-68BF-4CC6-C7AE-B89208BE4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DFB1B-4349-86CC-F24C-7614ABDA4DAA}"/>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414249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E462-C9DD-C22A-69FA-4D3C96D76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8CD5F0-D066-8A7F-D47C-D171EC9367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444BE-1968-4F11-BC0C-5412EC878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0452A-2385-0B6C-6E05-70796CA8D2EC}"/>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6" name="Footer Placeholder 5">
            <a:extLst>
              <a:ext uri="{FF2B5EF4-FFF2-40B4-BE49-F238E27FC236}">
                <a16:creationId xmlns:a16="http://schemas.microsoft.com/office/drawing/2014/main" id="{98902E9C-4962-6F25-43BB-0FE396825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791F9-0D67-C999-FE9C-7F7E8A68DCB7}"/>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1008131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CDBD-D1AB-F035-D545-F8780EFB76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1FEA3C-C84D-9313-D142-0DE5B14AC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3FC09-EDCB-48D9-D93E-C59923FF72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89C5C-73A1-B3F1-282A-A1365BF8B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6F9D13-B298-472A-AEFB-767E9F3181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D8919-00C0-E1CF-018A-F1B005FD8745}"/>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8" name="Footer Placeholder 7">
            <a:extLst>
              <a:ext uri="{FF2B5EF4-FFF2-40B4-BE49-F238E27FC236}">
                <a16:creationId xmlns:a16="http://schemas.microsoft.com/office/drawing/2014/main" id="{06486093-496F-DEAB-DFC9-480DBEB374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565281-9E32-D82D-AB5D-8C61C8598451}"/>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383101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E61A-A7B1-D073-A052-4AAB523F90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9ACCF9-D443-E3E6-D37B-79D07CB95EDB}"/>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4" name="Footer Placeholder 3">
            <a:extLst>
              <a:ext uri="{FF2B5EF4-FFF2-40B4-BE49-F238E27FC236}">
                <a16:creationId xmlns:a16="http://schemas.microsoft.com/office/drawing/2014/main" id="{04472BA2-C783-5864-F780-4969F6E7E0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CF81D-0908-B549-3A5E-A67436706EEE}"/>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228604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052CF-A870-0CA6-7DF0-C0C02A96E036}"/>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3" name="Footer Placeholder 2">
            <a:extLst>
              <a:ext uri="{FF2B5EF4-FFF2-40B4-BE49-F238E27FC236}">
                <a16:creationId xmlns:a16="http://schemas.microsoft.com/office/drawing/2014/main" id="{316ECF6E-1231-C1A2-2953-80898C9208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374EA7-F0DC-07E2-51A2-F57963D7C1FD}"/>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497944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0B53-87C6-3023-C8D9-883B29A09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091DCA-C56A-243E-3E09-3978A09CC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90052C-6FD5-092C-6AEF-5C11A3341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EB08A-B736-07A1-0BFD-6DCACFE27D0C}"/>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6" name="Footer Placeholder 5">
            <a:extLst>
              <a:ext uri="{FF2B5EF4-FFF2-40B4-BE49-F238E27FC236}">
                <a16:creationId xmlns:a16="http://schemas.microsoft.com/office/drawing/2014/main" id="{2407837C-788B-A2D5-ABD8-29F11372E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4DD3E-6A50-0B7B-84DE-65B334474BCB}"/>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340663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560C-9C06-9C83-1A04-8FE4FA74E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CB0D0C-A5C2-5DF1-6E31-33DF179E3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AD43D-B9B7-56F1-E97E-BD6408235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19A3D-919F-6AF2-A27E-124417382939}"/>
              </a:ext>
            </a:extLst>
          </p:cNvPr>
          <p:cNvSpPr>
            <a:spLocks noGrp="1"/>
          </p:cNvSpPr>
          <p:nvPr>
            <p:ph type="dt" sz="half" idx="10"/>
          </p:nvPr>
        </p:nvSpPr>
        <p:spPr/>
        <p:txBody>
          <a:bodyPr/>
          <a:lstStyle/>
          <a:p>
            <a:fld id="{67209547-5A45-4C31-B1E1-87A0E3AC9BAB}" type="datetimeFigureOut">
              <a:rPr lang="en-US" smtClean="0"/>
              <a:t>6/4/2024</a:t>
            </a:fld>
            <a:endParaRPr lang="en-US"/>
          </a:p>
        </p:txBody>
      </p:sp>
      <p:sp>
        <p:nvSpPr>
          <p:cNvPr id="6" name="Footer Placeholder 5">
            <a:extLst>
              <a:ext uri="{FF2B5EF4-FFF2-40B4-BE49-F238E27FC236}">
                <a16:creationId xmlns:a16="http://schemas.microsoft.com/office/drawing/2014/main" id="{1F728A9C-1410-3278-81C8-30AFC9346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BEB04-193B-78D6-C69A-65B1ECBE592F}"/>
              </a:ext>
            </a:extLst>
          </p:cNvPr>
          <p:cNvSpPr>
            <a:spLocks noGrp="1"/>
          </p:cNvSpPr>
          <p:nvPr>
            <p:ph type="sldNum" sz="quarter" idx="12"/>
          </p:nvPr>
        </p:nvSpPr>
        <p:spPr/>
        <p:txBody>
          <a:bodyPr/>
          <a:lstStyle/>
          <a:p>
            <a:fld id="{DC3A5F65-0449-4450-8135-3E53F085B608}" type="slidenum">
              <a:rPr lang="en-US" smtClean="0"/>
              <a:t>‹#›</a:t>
            </a:fld>
            <a:endParaRPr lang="en-US"/>
          </a:p>
        </p:txBody>
      </p:sp>
    </p:spTree>
    <p:extLst>
      <p:ext uri="{BB962C8B-B14F-4D97-AF65-F5344CB8AC3E}">
        <p14:creationId xmlns:p14="http://schemas.microsoft.com/office/powerpoint/2010/main" val="382777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8ED31F-0690-002F-3E30-28B64C4BCC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7D3CBA-CEC2-E3A6-647E-CC0F9318E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5F4CC-080D-BFDA-E627-EB8A2506E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09547-5A45-4C31-B1E1-87A0E3AC9BAB}" type="datetimeFigureOut">
              <a:rPr lang="en-US" smtClean="0"/>
              <a:t>6/4/2024</a:t>
            </a:fld>
            <a:endParaRPr lang="en-US"/>
          </a:p>
        </p:txBody>
      </p:sp>
      <p:sp>
        <p:nvSpPr>
          <p:cNvPr id="5" name="Footer Placeholder 4">
            <a:extLst>
              <a:ext uri="{FF2B5EF4-FFF2-40B4-BE49-F238E27FC236}">
                <a16:creationId xmlns:a16="http://schemas.microsoft.com/office/drawing/2014/main" id="{2408CF9B-DD52-1853-C313-ADE5C475D4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086F2E-01DD-BE26-5812-708E75D7A8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A5F65-0449-4450-8135-3E53F085B608}" type="slidenum">
              <a:rPr lang="en-US" smtClean="0"/>
              <a:t>‹#›</a:t>
            </a:fld>
            <a:endParaRPr lang="en-US"/>
          </a:p>
        </p:txBody>
      </p:sp>
    </p:spTree>
    <p:extLst>
      <p:ext uri="{BB962C8B-B14F-4D97-AF65-F5344CB8AC3E}">
        <p14:creationId xmlns:p14="http://schemas.microsoft.com/office/powerpoint/2010/main" val="275699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pa.gov/pria-fees/pria-5-implement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epa.gov/system/files/documents/2022-10/bh508-OCSPP_ClimAdaptPlan_FINAL_09-27-2022_pub%23.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pa.gov/chemical-research/epa-new-approach-methods-work-plan-reducing-use-vertebrate-animals-chemical" TargetMode="External"/><Relationship Id="rId2" Type="http://schemas.openxmlformats.org/officeDocument/2006/relationships/hyperlink" Target="https://www.epa.gov/pesticide-science-and-assessing-pesticide-risks/strategic-vision-adopting-new-approach-methodologi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pa.gov/pesticide-registration/disinfectants-emerging-viral-pathogens-evps-list-q" TargetMode="External"/><Relationship Id="rId2" Type="http://schemas.openxmlformats.org/officeDocument/2006/relationships/hyperlink" Target="https://www.epa.gov/pesticide-registration/emerging-viral-pathogen-guidance-and-status-antimicrobial-pesticid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epa.gov/pesticid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gulations.gov/document/EPA-HQ-OPP-2023-0327-0002" TargetMode="External"/><Relationship Id="rId2" Type="http://schemas.openxmlformats.org/officeDocument/2006/relationships/hyperlink" Target="https://www.epa.gov/pesticides/epa-publishes-update-vulnerable-species-pilot" TargetMode="External"/><Relationship Id="rId1" Type="http://schemas.openxmlformats.org/officeDocument/2006/relationships/slideLayout" Target="../slideLayouts/slideLayout2.xml"/><Relationship Id="rId4" Type="http://schemas.openxmlformats.org/officeDocument/2006/relationships/hyperlink" Target="https://www.regulations.gov/document/EPA-HQ-OPP-2023-0327-0206"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s://www.epa.gov/pesticides/epa-seeks-public-comment-petition-rulemaking-require-efficacy-data-systemic-insecticide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epa.gov/pesticides/epa-releases-draft-biological-evaluation-11-rodenticides-effects-endangered-specie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epa.gov/pesticides/epa-posts-final-endangered-species-act-biological-opinion-enlist-herbicide-produc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epa.gov/pesticides/epa-approves-additional-use-biopesticide-help-suppress-mosquito-populations-spread"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epa.gov/pesticides/epa-releases-final-guidance-pesticide-submissions-new-outdoor-uses-require-endangered"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epa.gov/pesticides/epa-update-next-steps-chlorpyrifo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epa.gov/pesticides/epa-launches-new-program-incentivize-development-novel-mosquito-control-produc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epa.gov/pesticides/epa-registers-novel-pesticide-technology-potato-crop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epa.gov/pesticides/epa-issues-advisory-pesticides-used-control-varroa-mites-beehives-including-coordinated"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epa.gov/pesticides/update-epas-progress-implementing-pesticide-registration-improvement-act-2022"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epa.gov/pesticides/epa-requests-input-pesticide-safety-education-program-farmworkers"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epa.gov/pesticides/epa-taking-public-comment-draft-policy-strengthen-scientific-integrity"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epa.gov/pesticides/epa-issues-guidance-absence-ingredient-claims-pesticide-product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www.epa.gov/newsreleases/epa-outlines-implementation-approaches-endangered-species-act-pesticide-policies"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epa.gov/pesticides/epa-awards-10-million-oregon-state-university-support-pesticide-safety-education"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www.epa.gov/pesticides/epa-provides-update-over-top-uses-dicamb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epa.gov/pesticides/epa-releases-new-methodology-detect-low-levels-pfas-plastic-containers"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epa.gov/pesticides/epa-launches-new-list-disinfectants-effective-against-hiv-hepatitis-b-and-hepatitis-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epa.gov/pesticides/epa-releases-updated-draft-risk-assessment-pesticide-malathion"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epa.gov/pesticides/epa-provides-update-streptomycin-uses-citru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epa.gov/pesticides/epa-host-webinar-best-practices-antimicrobial-product-registration"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epa.gov/pesticides/epa-update-existing-stocks-provisions-three-chlorpyrifos-products"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www.epa.gov/pesticides/epa-warns-farmworkers-about-risks-dactha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epa.gov/pesticides/epa-announces-implementation-mitigation-measures-insecticides-chlorpyrifos-diazinon-and"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epa.gov/pesticides/epa-publishes-update-herbicide-strategy-progres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regulations.gov/" TargetMode="External"/><Relationship Id="rId2" Type="http://schemas.openxmlformats.org/officeDocument/2006/relationships/hyperlink" Target="https://www.epa.gov/pesticides/epa-issues-draft-risk-assessment-use-formaldehyde-pesticide-under-fifra"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epa.gov/pesticides/epa-proposes-cancel-all-one-use-pesticide-acephate-protect-human-health"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epa.gov/pesticides/epa-opens-required-public-comment-period-proposed-dicamba-herbicide-bayer-cropscie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epa.gov/pesticides/epa-fda-and-usda-issue-updates-joint-regulatory-plan-biotechnolog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epa.gov/pesticides/epa-proposes-register-new-herbicide-active-ingredient-glufosinate-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regulations.gov/" TargetMode="External"/><Relationship Id="rId4" Type="http://schemas.openxmlformats.org/officeDocument/2006/relationships/hyperlink" Target="https://www.regulations.gov/docket/EPA-HQ-OPP-2020-0250"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epa.gov/pesticides/epa-issues-2023-annual-report-pesticide-registration-improvement-ac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www.epa.gov/pesticides/epa-halts-acceptance-data-pesticide-registration-non-compliant-laborato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557" y="1625861"/>
            <a:ext cx="6407221" cy="2187843"/>
          </a:xfrm>
        </p:spPr>
        <p:txBody>
          <a:bodyPr vert="horz" lIns="91440" tIns="45720" rIns="91440" bIns="45720" rtlCol="0" anchor="t">
            <a:normAutofit fontScale="90000"/>
          </a:bodyPr>
          <a:lstStyle/>
          <a:p>
            <a:pPr algn="l"/>
            <a:r>
              <a:rPr lang="en-US" sz="3200" b="1" dirty="0">
                <a:solidFill>
                  <a:schemeClr val="accent1">
                    <a:lumMod val="50000"/>
                  </a:schemeClr>
                </a:solidFill>
                <a:effectLst/>
                <a:latin typeface="Arial"/>
                <a:ea typeface="Calibri" panose="020F0502020204030204" pitchFamily="34" charset="0"/>
                <a:cs typeface="Arial"/>
              </a:rPr>
              <a:t>Pesticide Program Dialogue Committee Meeting</a:t>
            </a:r>
            <a:br>
              <a:rPr lang="en-US" sz="2400" b="1" dirty="0">
                <a:effectLst/>
                <a:latin typeface="Arial" panose="020B0604020202020204" pitchFamily="34" charset="0"/>
                <a:ea typeface="Calibri" panose="020F0502020204030204" pitchFamily="34" charset="0"/>
                <a:cs typeface="Arial" panose="020B0604020202020204" pitchFamily="34" charset="0"/>
              </a:rPr>
            </a:br>
            <a:r>
              <a:rPr lang="en-US" sz="2400" b="1" dirty="0">
                <a:solidFill>
                  <a:schemeClr val="accent1">
                    <a:lumMod val="50000"/>
                  </a:schemeClr>
                </a:solidFill>
                <a:effectLst/>
                <a:latin typeface="Arial"/>
                <a:ea typeface="Calibri" panose="020F0502020204030204" pitchFamily="34" charset="0"/>
                <a:cs typeface="Arial"/>
              </a:rPr>
              <a:t> </a:t>
            </a:r>
            <a:br>
              <a:rPr lang="en-US" sz="2400" b="1" dirty="0">
                <a:effectLst/>
                <a:latin typeface="Arial" panose="020B0604020202020204" pitchFamily="34" charset="0"/>
                <a:ea typeface="Calibri" panose="020F050202020403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2400" i="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31375" y="2894583"/>
            <a:ext cx="6319033" cy="2647573"/>
          </a:xfrm>
        </p:spPr>
        <p:txBody>
          <a:bodyPr vert="horz" lIns="91440" tIns="45720" rIns="91440" bIns="45720" rtlCol="0" anchor="b">
            <a:normAutofit/>
          </a:bodyPr>
          <a:lstStyle/>
          <a:p>
            <a:pPr algn="l"/>
            <a:r>
              <a:rPr lang="en-US" b="1">
                <a:solidFill>
                  <a:srgbClr val="002060"/>
                </a:solidFill>
                <a:latin typeface="Arial"/>
                <a:cs typeface="Arial"/>
              </a:rPr>
              <a:t>Ed Messina, Director</a:t>
            </a:r>
          </a:p>
          <a:p>
            <a:pPr algn="l"/>
            <a:r>
              <a:rPr lang="en-US" b="1">
                <a:solidFill>
                  <a:srgbClr val="002060"/>
                </a:solidFill>
                <a:latin typeface="Arial"/>
                <a:cs typeface="Arial"/>
              </a:rPr>
              <a:t>Office of Pesticide Programs</a:t>
            </a:r>
          </a:p>
          <a:p>
            <a:pPr algn="l"/>
            <a:r>
              <a:rPr lang="en-US" b="1">
                <a:solidFill>
                  <a:srgbClr val="002060"/>
                </a:solidFill>
                <a:latin typeface="Arial"/>
                <a:cs typeface="Arial"/>
              </a:rPr>
              <a:t>U.S. Environmental Protection Agency</a:t>
            </a:r>
          </a:p>
          <a:p>
            <a:pPr algn="l"/>
            <a:endParaRPr lang="en-US" b="1">
              <a:solidFill>
                <a:srgbClr val="002060"/>
              </a:solidFill>
              <a:latin typeface="Arial"/>
              <a:cs typeface="Arial"/>
            </a:endParaRPr>
          </a:p>
          <a:p>
            <a:pPr algn="l"/>
            <a:r>
              <a:rPr lang="en-US" b="1">
                <a:solidFill>
                  <a:srgbClr val="002060"/>
                </a:solidFill>
                <a:latin typeface="Arial"/>
                <a:cs typeface="Arial"/>
              </a:rPr>
              <a:t>June 5, 2024</a:t>
            </a:r>
          </a:p>
          <a:p>
            <a:pPr algn="l"/>
            <a:endParaRPr lang="en-US" sz="2000" b="1">
              <a:solidFill>
                <a:srgbClr val="002060"/>
              </a:solidFill>
              <a:latin typeface="Arial"/>
              <a:cs typeface="Arial"/>
            </a:endParaRPr>
          </a:p>
          <a:p>
            <a:pPr indent="-228600" algn="l">
              <a:buFont typeface="Arial" panose="020B0604020202020204" pitchFamily="34" charset="0"/>
              <a:buChar char="•"/>
            </a:pPr>
            <a:endParaRPr lang="en-US" sz="800"/>
          </a:p>
        </p:txBody>
      </p:sp>
      <p:sp>
        <p:nvSpPr>
          <p:cNvPr id="12" name="TextBox 11">
            <a:extLst>
              <a:ext uri="{FF2B5EF4-FFF2-40B4-BE49-F238E27FC236}">
                <a16:creationId xmlns:a16="http://schemas.microsoft.com/office/drawing/2014/main" id="{4638E939-8A97-00F4-8F70-4DB2B8C43C42}"/>
              </a:ext>
            </a:extLst>
          </p:cNvPr>
          <p:cNvSpPr txBox="1"/>
          <p:nvPr/>
        </p:nvSpPr>
        <p:spPr>
          <a:xfrm>
            <a:off x="409575" y="682824"/>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Slide Number Placeholder 4">
            <a:extLst>
              <a:ext uri="{FF2B5EF4-FFF2-40B4-BE49-F238E27FC236}">
                <a16:creationId xmlns:a16="http://schemas.microsoft.com/office/drawing/2014/main" id="{B04F8CD2-E292-9065-5EE3-94DB8FBE9F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4A4DB-036F-4816-A98C-42C4167E83C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id="{69E2FDD7-F40A-A99C-41BD-8A91DDC2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654" y="1190238"/>
            <a:ext cx="4477523" cy="447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3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B8B5-6D12-B185-F906-C4F07984C107}"/>
              </a:ext>
            </a:extLst>
          </p:cNvPr>
          <p:cNvSpPr>
            <a:spLocks noGrp="1"/>
          </p:cNvSpPr>
          <p:nvPr>
            <p:ph type="title"/>
          </p:nvPr>
        </p:nvSpPr>
        <p:spPr>
          <a:xfrm>
            <a:off x="838200" y="74839"/>
            <a:ext cx="10515600" cy="1036163"/>
          </a:xfrm>
        </p:spPr>
        <p:txBody>
          <a:bodyPr/>
          <a:lstStyle/>
          <a:p>
            <a:pPr algn="ctr"/>
            <a:r>
              <a:rPr lang="en-US" sz="3600" b="1">
                <a:solidFill>
                  <a:schemeClr val="accent1">
                    <a:lumMod val="50000"/>
                  </a:schemeClr>
                </a:solidFill>
                <a:latin typeface="Arial" panose="020B0604020202020204" pitchFamily="34" charset="0"/>
                <a:cs typeface="Arial" panose="020B0604020202020204" pitchFamily="34" charset="0"/>
              </a:rPr>
              <a:t>PRIA 5 Implementation- FY 24 Activities</a:t>
            </a:r>
            <a:br>
              <a:rPr lang="en-US" b="1">
                <a:solidFill>
                  <a:schemeClr val="accent1">
                    <a:lumMod val="50000"/>
                  </a:schemeClr>
                </a:solidFill>
                <a:latin typeface="Arial" panose="020B0604020202020204" pitchFamily="34" charset="0"/>
                <a:cs typeface="Arial" panose="020B0604020202020204" pitchFamily="34" charset="0"/>
              </a:rPr>
            </a:br>
            <a:r>
              <a:rPr lang="en-US" sz="2400" b="1">
                <a:solidFill>
                  <a:schemeClr val="accent1">
                    <a:lumMod val="50000"/>
                  </a:schemeClr>
                </a:solidFill>
                <a:latin typeface="Arial" panose="020B0604020202020204" pitchFamily="34" charset="0"/>
                <a:cs typeface="Arial" panose="020B0604020202020204" pitchFamily="34" charset="0"/>
              </a:rPr>
              <a:t>Future PPDC Agenda Item</a:t>
            </a:r>
            <a:endParaRPr lang="en-US" b="1">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15D679-8C97-00D7-6FC3-351F7BE44B6B}"/>
              </a:ext>
            </a:extLst>
          </p:cNvPr>
          <p:cNvSpPr>
            <a:spLocks noGrp="1"/>
          </p:cNvSpPr>
          <p:nvPr>
            <p:ph idx="1"/>
          </p:nvPr>
        </p:nvSpPr>
        <p:spPr>
          <a:xfrm>
            <a:off x="325821" y="1111002"/>
            <a:ext cx="12118427" cy="5672159"/>
          </a:xfrm>
        </p:spPr>
        <p:txBody>
          <a:bodyPr>
            <a:noAutofit/>
          </a:bodyPr>
          <a:lstStyle/>
          <a:p>
            <a:r>
              <a:rPr lang="en-US" sz="2100" dirty="0">
                <a:solidFill>
                  <a:srgbClr val="002060"/>
                </a:solidFill>
                <a:latin typeface="Arial" panose="020B0604020202020204" pitchFamily="34" charset="0"/>
                <a:cs typeface="Arial" panose="020B0604020202020204" pitchFamily="34" charset="0"/>
              </a:rPr>
              <a:t>FY 2023 PRIA Annual Report issued</a:t>
            </a:r>
          </a:p>
          <a:p>
            <a:r>
              <a:rPr lang="en-US" sz="2100" b="0" i="0" u="none" strike="noStrike" baseline="0" dirty="0">
                <a:solidFill>
                  <a:srgbClr val="002060"/>
                </a:solidFill>
                <a:latin typeface="Arial" panose="020B0604020202020204" pitchFamily="34" charset="0"/>
                <a:cs typeface="Arial" panose="020B0604020202020204" pitchFamily="34" charset="0"/>
              </a:rPr>
              <a:t>Training Set-aside: </a:t>
            </a:r>
          </a:p>
          <a:p>
            <a:pPr lvl="1"/>
            <a:r>
              <a:rPr lang="en-US" sz="2100" dirty="0">
                <a:solidFill>
                  <a:srgbClr val="002060"/>
                </a:solidFill>
                <a:latin typeface="Arial" panose="020B0604020202020204" pitchFamily="34" charset="0"/>
                <a:cs typeface="Arial" panose="020B0604020202020204" pitchFamily="34" charset="0"/>
              </a:rPr>
              <a:t>Utilizing an existing Office of Water grant to inventory and consolidate existing training</a:t>
            </a:r>
            <a:endParaRPr lang="en-US" sz="2100" b="0" i="0" u="none" strike="noStrike" baseline="0" dirty="0">
              <a:solidFill>
                <a:srgbClr val="002060"/>
              </a:solidFill>
              <a:latin typeface="Arial" panose="020B0604020202020204" pitchFamily="34" charset="0"/>
              <a:cs typeface="Arial" panose="020B0604020202020204" pitchFamily="34" charset="0"/>
            </a:endParaRPr>
          </a:p>
          <a:p>
            <a:pPr lvl="1"/>
            <a:r>
              <a:rPr lang="en-US" sz="2100" b="0" i="0" u="none" strike="noStrike" baseline="0" dirty="0">
                <a:solidFill>
                  <a:srgbClr val="002060"/>
                </a:solidFill>
                <a:latin typeface="Arial" panose="020B0604020202020204" pitchFamily="34" charset="0"/>
                <a:cs typeface="Arial" panose="020B0604020202020204" pitchFamily="34" charset="0"/>
              </a:rPr>
              <a:t>Establish grant program with the third-party entities identified in PRIA 5 to develop training curricula</a:t>
            </a:r>
          </a:p>
          <a:p>
            <a:r>
              <a:rPr lang="en-US" sz="2100" b="0" i="0" u="none" strike="noStrike" baseline="0" dirty="0">
                <a:solidFill>
                  <a:srgbClr val="002060"/>
                </a:solidFill>
                <a:latin typeface="Arial" panose="020B0604020202020204" pitchFamily="34" charset="0"/>
                <a:cs typeface="Arial" panose="020B0604020202020204" pitchFamily="34" charset="0"/>
              </a:rPr>
              <a:t>Workforce and Process Assessment Contracts</a:t>
            </a:r>
          </a:p>
          <a:p>
            <a:pPr lvl="1"/>
            <a:r>
              <a:rPr lang="en-US" sz="2100" dirty="0">
                <a:solidFill>
                  <a:srgbClr val="002060"/>
                </a:solidFill>
                <a:latin typeface="Arial" panose="020B0604020202020204" pitchFamily="34" charset="0"/>
                <a:cs typeface="Arial" panose="020B0604020202020204" pitchFamily="34" charset="0"/>
              </a:rPr>
              <a:t>Utilizing an existing OMS contract for both activities</a:t>
            </a:r>
            <a:endParaRPr lang="en-US" sz="2100" b="0" i="0" u="none" strike="noStrike" baseline="0" dirty="0">
              <a:solidFill>
                <a:srgbClr val="002060"/>
              </a:solidFill>
              <a:latin typeface="Arial" panose="020B0604020202020204" pitchFamily="34" charset="0"/>
              <a:cs typeface="Arial" panose="020B0604020202020204" pitchFamily="34" charset="0"/>
            </a:endParaRPr>
          </a:p>
          <a:p>
            <a:r>
              <a:rPr lang="en-US" sz="2100" dirty="0">
                <a:solidFill>
                  <a:srgbClr val="002060"/>
                </a:solidFill>
                <a:latin typeface="Arial" panose="020B0604020202020204" pitchFamily="34" charset="0"/>
                <a:cs typeface="Arial" panose="020B0604020202020204" pitchFamily="34" charset="0"/>
              </a:rPr>
              <a:t>Non-PRIA backlog reduction and review timeframes for new actions</a:t>
            </a:r>
            <a:endParaRPr lang="en-US" sz="2100" b="0" i="0" u="none" strike="noStrike" baseline="0" dirty="0">
              <a:solidFill>
                <a:srgbClr val="002060"/>
              </a:solidFill>
              <a:latin typeface="Arial" panose="020B0604020202020204" pitchFamily="34" charset="0"/>
              <a:cs typeface="Arial" panose="020B0604020202020204" pitchFamily="34" charset="0"/>
            </a:endParaRPr>
          </a:p>
          <a:p>
            <a:r>
              <a:rPr lang="en-US" sz="2100" b="0" i="0" u="none" strike="noStrike" baseline="0" dirty="0">
                <a:solidFill>
                  <a:srgbClr val="002060"/>
                </a:solidFill>
                <a:latin typeface="Arial" panose="020B0604020202020204" pitchFamily="34" charset="0"/>
                <a:cs typeface="Arial" panose="020B0604020202020204" pitchFamily="34" charset="0"/>
              </a:rPr>
              <a:t>Farmworker and Health Clinician Cooperative Agreements</a:t>
            </a:r>
          </a:p>
          <a:p>
            <a:pPr lvl="1"/>
            <a:r>
              <a:rPr lang="en-US" sz="2100" b="0" i="0" u="none" strike="noStrike" baseline="0" dirty="0">
                <a:solidFill>
                  <a:srgbClr val="002060"/>
                </a:solidFill>
                <a:latin typeface="Arial" panose="020B0604020202020204" pitchFamily="34" charset="0"/>
                <a:cs typeface="Arial" panose="020B0604020202020204" pitchFamily="34" charset="0"/>
              </a:rPr>
              <a:t>Technical Assistance to support applicants/grantees</a:t>
            </a:r>
          </a:p>
          <a:p>
            <a:r>
              <a:rPr lang="en-US" sz="2100" b="0" i="0" u="none" strike="noStrike" baseline="0" dirty="0">
                <a:solidFill>
                  <a:srgbClr val="002060"/>
                </a:solidFill>
                <a:latin typeface="Arial" panose="020B0604020202020204" pitchFamily="34" charset="0"/>
                <a:cs typeface="Arial" panose="020B0604020202020204" pitchFamily="34" charset="0"/>
              </a:rPr>
              <a:t>Bi-lingual labeling implementation- FAQs, implementation plan, outreach</a:t>
            </a:r>
          </a:p>
          <a:p>
            <a:r>
              <a:rPr lang="en-US" sz="2100" b="0" i="0" u="none" strike="noStrike" baseline="0" dirty="0">
                <a:solidFill>
                  <a:srgbClr val="002060"/>
                </a:solidFill>
                <a:latin typeface="Arial" panose="020B0604020202020204" pitchFamily="34" charset="0"/>
                <a:cs typeface="Arial" panose="020B0604020202020204" pitchFamily="34" charset="0"/>
              </a:rPr>
              <a:t>DER process implementation</a:t>
            </a:r>
          </a:p>
          <a:p>
            <a:r>
              <a:rPr lang="en-US" sz="2100" b="0" i="0" u="none" strike="noStrike" baseline="0" dirty="0">
                <a:solidFill>
                  <a:srgbClr val="002060"/>
                </a:solidFill>
                <a:latin typeface="Arial" panose="020B0604020202020204" pitchFamily="34" charset="0"/>
                <a:cs typeface="Arial" panose="020B0604020202020204" pitchFamily="34" charset="0"/>
              </a:rPr>
              <a:t>IT Modernization Efforts</a:t>
            </a:r>
          </a:p>
          <a:p>
            <a:r>
              <a:rPr lang="en-US" sz="2100" dirty="0">
                <a:solidFill>
                  <a:srgbClr val="002060"/>
                </a:solidFill>
                <a:latin typeface="Arial" panose="020B0604020202020204" pitchFamily="34" charset="0"/>
                <a:cs typeface="Arial" panose="020B0604020202020204" pitchFamily="34" charset="0"/>
              </a:rPr>
              <a:t>EPA webpage on PRIA 5 Implementation:</a:t>
            </a:r>
            <a:r>
              <a:rPr lang="en-US" sz="2100" dirty="0">
                <a:solidFill>
                  <a:srgbClr val="000000"/>
                </a:solidFill>
                <a:latin typeface="Arial" panose="020B0604020202020204" pitchFamily="34" charset="0"/>
                <a:cs typeface="Arial" panose="020B0604020202020204" pitchFamily="34" charset="0"/>
              </a:rPr>
              <a:t> </a:t>
            </a:r>
            <a:r>
              <a:rPr lang="en-US" sz="2100" b="0" i="0" u="none" strike="noStrike" baseline="0" dirty="0">
                <a:solidFill>
                  <a:srgbClr val="000000"/>
                </a:solidFill>
                <a:latin typeface="Arial" panose="020B0604020202020204" pitchFamily="34" charset="0"/>
                <a:cs typeface="Arial" panose="020B0604020202020204" pitchFamily="34" charset="0"/>
                <a:hlinkClick r:id="rId2"/>
              </a:rPr>
              <a:t>https://www.epa.gov/pria-fees/pria-5-implementation</a:t>
            </a:r>
            <a:endParaRPr lang="en-US" sz="2100" b="0" i="0" u="none" strike="noStrike"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26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79626D-C929-CFC5-0268-26F0A87BF8F4}"/>
              </a:ext>
            </a:extLst>
          </p:cNvPr>
          <p:cNvSpPr txBox="1">
            <a:spLocks noGrp="1"/>
          </p:cNvSpPr>
          <p:nvPr>
            <p:ph type="title"/>
          </p:nvPr>
        </p:nvSpPr>
        <p:spPr>
          <a:xfrm>
            <a:off x="1204485" y="136519"/>
            <a:ext cx="9509760" cy="863600"/>
          </a:xfrm>
        </p:spPr>
        <p:txBody>
          <a:bodyPr>
            <a:noAutofit/>
          </a:bodyPr>
          <a:lstStyle/>
          <a:p>
            <a:pPr lvl="0" algn="ctr"/>
            <a:r>
              <a:rPr lang="en-US" sz="3600" b="1">
                <a:solidFill>
                  <a:srgbClr val="002060"/>
                </a:solidFill>
                <a:latin typeface="Arial" panose="020B0604020202020204" pitchFamily="34" charset="0"/>
                <a:cs typeface="Arial" panose="020B0604020202020204" pitchFamily="34" charset="0"/>
              </a:rPr>
              <a:t>PRIA 5 Implementation</a:t>
            </a:r>
          </a:p>
        </p:txBody>
      </p:sp>
      <p:sp>
        <p:nvSpPr>
          <p:cNvPr id="2" name="Content Placeholder 1">
            <a:extLst>
              <a:ext uri="{FF2B5EF4-FFF2-40B4-BE49-F238E27FC236}">
                <a16:creationId xmlns:a16="http://schemas.microsoft.com/office/drawing/2014/main" id="{1EC207F0-B37C-0C70-218D-87FFA824E230}"/>
              </a:ext>
            </a:extLst>
          </p:cNvPr>
          <p:cNvSpPr txBox="1">
            <a:spLocks noGrp="1"/>
          </p:cNvSpPr>
          <p:nvPr>
            <p:ph idx="1"/>
          </p:nvPr>
        </p:nvSpPr>
        <p:spPr>
          <a:xfrm>
            <a:off x="451945" y="1000119"/>
            <a:ext cx="11235557" cy="5721355"/>
          </a:xfrm>
        </p:spPr>
        <p:txBody>
          <a:bodyPr vert="horz" lIns="68580" tIns="34290" rIns="68580" bIns="34290" rtlCol="0">
            <a:normAutofit/>
          </a:bodyPr>
          <a:lstStyle/>
          <a:p>
            <a:pPr>
              <a:spcBef>
                <a:spcPts val="400"/>
              </a:spcBef>
            </a:pPr>
            <a:r>
              <a:rPr lang="en-US" dirty="0">
                <a:solidFill>
                  <a:srgbClr val="002060"/>
                </a:solidFill>
                <a:latin typeface="Arial"/>
                <a:cs typeface="Arial"/>
              </a:rPr>
              <a:t>Since our last update in November, EPA has continued to make progress implementing requirements of PRIA 5 - for example, OPP:</a:t>
            </a:r>
          </a:p>
          <a:p>
            <a:pPr lvl="1">
              <a:spcBef>
                <a:spcPts val="400"/>
              </a:spcBef>
            </a:pPr>
            <a:r>
              <a:rPr lang="en-US" sz="2800" dirty="0">
                <a:solidFill>
                  <a:srgbClr val="002060"/>
                </a:solidFill>
                <a:latin typeface="Arial"/>
                <a:cs typeface="Arial"/>
              </a:rPr>
              <a:t>Continues outreach to a broad array of stakeholders regarding bilingual labeling implementation, including accessibility of labels to farmworkers; stakeholders include farmworkers and farmworker advocacy groups, industry, EPA environmental justice and pesticide federal advisory committees, states, and EPA regions;</a:t>
            </a:r>
          </a:p>
          <a:p>
            <a:pPr lvl="1">
              <a:spcBef>
                <a:spcPts val="400"/>
              </a:spcBef>
            </a:pPr>
            <a:r>
              <a:rPr lang="en-US" sz="2800" dirty="0">
                <a:solidFill>
                  <a:srgbClr val="002060"/>
                </a:solidFill>
                <a:latin typeface="Arial"/>
                <a:cs typeface="Arial"/>
              </a:rPr>
              <a:t>Has made progress reducing the backlog of non-PRIA actions and implementing process changes to review these types of actions according to their timeframes;</a:t>
            </a:r>
          </a:p>
          <a:p>
            <a:pPr lvl="1">
              <a:spcBef>
                <a:spcPts val="400"/>
              </a:spcBef>
            </a:pPr>
            <a:r>
              <a:rPr lang="en-US" sz="2800" dirty="0">
                <a:solidFill>
                  <a:srgbClr val="002060"/>
                </a:solidFill>
                <a:latin typeface="Arial"/>
                <a:cs typeface="Arial"/>
              </a:rPr>
              <a:t>Continues development of IT system for electronic registration submission and application tracking;</a:t>
            </a:r>
          </a:p>
          <a:p>
            <a:pPr lvl="1">
              <a:spcBef>
                <a:spcPts val="400"/>
              </a:spcBef>
            </a:pPr>
            <a:endParaRPr lang="en-US" dirty="0">
              <a:latin typeface="Arial"/>
              <a:cs typeface="Arial"/>
            </a:endParaRPr>
          </a:p>
          <a:p>
            <a:pPr>
              <a:spcBef>
                <a:spcPts val="400"/>
              </a:spcBef>
            </a:pPr>
            <a:endParaRPr lang="en-US" sz="2200" dirty="0">
              <a:latin typeface="Arial"/>
              <a:cs typeface="Arial"/>
            </a:endParaRPr>
          </a:p>
          <a:p>
            <a:pPr marL="342900" lvl="1" indent="0">
              <a:lnSpc>
                <a:spcPct val="80000"/>
              </a:lnSpc>
              <a:buNone/>
            </a:pPr>
            <a:endParaRPr lang="en-US" sz="1900" dirty="0">
              <a:latin typeface="Arial" pitchFamily="34"/>
              <a:cs typeface="Arial" pitchFamily="34"/>
            </a:endParaRPr>
          </a:p>
          <a:p>
            <a:pPr marL="0" indent="0">
              <a:lnSpc>
                <a:spcPct val="80000"/>
              </a:lnSpc>
              <a:buNone/>
            </a:pPr>
            <a:endParaRPr lang="en-US" sz="2200" dirty="0"/>
          </a:p>
          <a:p>
            <a:pPr marL="0" indent="0">
              <a:lnSpc>
                <a:spcPct val="80000"/>
              </a:lnSpc>
              <a:buNone/>
            </a:pPr>
            <a:endParaRPr lang="en-US" sz="2200" dirty="0"/>
          </a:p>
        </p:txBody>
      </p:sp>
      <p:sp>
        <p:nvSpPr>
          <p:cNvPr id="7" name="Slide Number Placeholder 6">
            <a:extLst>
              <a:ext uri="{FF2B5EF4-FFF2-40B4-BE49-F238E27FC236}">
                <a16:creationId xmlns:a16="http://schemas.microsoft.com/office/drawing/2014/main" id="{6D869D5D-C536-7EEA-BF78-A549F5824A06}"/>
              </a:ext>
            </a:extLst>
          </p:cNvPr>
          <p:cNvSpPr>
            <a:spLocks noGrp="1"/>
          </p:cNvSpPr>
          <p:nvPr>
            <p:ph type="sldNum" sz="quarter" idx="12"/>
          </p:nvPr>
        </p:nvSpPr>
        <p:spPr/>
        <p:txBody>
          <a:bodyPr/>
          <a:lstStyle/>
          <a:p>
            <a:pPr>
              <a:defRPr/>
            </a:pPr>
            <a:fld id="{B5F6F93C-1583-4370-B099-60F1EB6350B8}" type="slidenum">
              <a:rPr lang="en-US" altLang="en-US">
                <a:solidFill>
                  <a:prstClr val="black">
                    <a:tint val="75000"/>
                  </a:prstClr>
                </a:solidFill>
                <a:latin typeface="Calibri" panose="020F0502020204030204"/>
              </a:rPr>
              <a:pPr>
                <a:defRPr/>
              </a:pPr>
              <a:t>11</a:t>
            </a:fld>
            <a:endParaRPr lang="en-US" alt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id="{835533DB-E739-F1F6-5E4F-0B3CBC6B4095}"/>
              </a:ext>
            </a:extLst>
          </p:cNvPr>
          <p:cNvSpPr txBox="1"/>
          <p:nvPr/>
        </p:nvSpPr>
        <p:spPr>
          <a:xfrm>
            <a:off x="10134603" y="6356352"/>
            <a:ext cx="2743200" cy="365129"/>
          </a:xfrm>
          <a:prstGeom prst="rect">
            <a:avLst/>
          </a:prstGeom>
          <a:noFill/>
          <a:ln cap="flat">
            <a:noFill/>
          </a:ln>
        </p:spPr>
        <p:txBody>
          <a:bodyPr vert="horz" wrap="square" lIns="91440" tIns="45720" rIns="91440" bIns="45720" anchor="ctr" anchorCtr="0" compatLnSpc="1">
            <a:noAutofit/>
          </a:bodyPr>
          <a:lstStyle/>
          <a:p>
            <a:pPr algn="r" defTabSz="342900">
              <a:defRPr sz="1800" b="0" i="0" u="none" strike="noStrike" kern="0" cap="none" spc="0" baseline="0">
                <a:solidFill>
                  <a:srgbClr val="000000"/>
                </a:solidFill>
                <a:uFillTx/>
              </a:defRPr>
            </a:pPr>
            <a:fld id="{25B7E0F7-77D9-486B-9111-87FBA274ADAC}" type="slidenum">
              <a:rPr lang="en-US" sz="1200">
                <a:solidFill>
                  <a:srgbClr val="898989"/>
                </a:solidFill>
                <a:latin typeface="Arial Rounded MT Bold"/>
              </a:rPr>
              <a:pPr algn="r" defTabSz="342900">
                <a:defRPr sz="1800" b="0" i="0" u="none" strike="noStrike" kern="0" cap="none" spc="0" baseline="0">
                  <a:solidFill>
                    <a:srgbClr val="000000"/>
                  </a:solidFill>
                  <a:uFillTx/>
                </a:defRPr>
              </a:pPr>
              <a:t>11</a:t>
            </a:fld>
            <a:endParaRPr lang="en-US" sz="900">
              <a:solidFill>
                <a:srgbClr val="898989"/>
              </a:solidFill>
              <a:latin typeface="Calibri"/>
            </a:endParaRPr>
          </a:p>
        </p:txBody>
      </p:sp>
    </p:spTree>
    <p:extLst>
      <p:ext uri="{BB962C8B-B14F-4D97-AF65-F5344CB8AC3E}">
        <p14:creationId xmlns:p14="http://schemas.microsoft.com/office/powerpoint/2010/main" val="259430765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79626D-C929-CFC5-0268-26F0A87BF8F4}"/>
              </a:ext>
            </a:extLst>
          </p:cNvPr>
          <p:cNvSpPr txBox="1">
            <a:spLocks noGrp="1"/>
          </p:cNvSpPr>
          <p:nvPr>
            <p:ph type="title"/>
          </p:nvPr>
        </p:nvSpPr>
        <p:spPr>
          <a:xfrm>
            <a:off x="1341120" y="136519"/>
            <a:ext cx="9509760" cy="660400"/>
          </a:xfrm>
        </p:spPr>
        <p:txBody>
          <a:bodyPr>
            <a:noAutofit/>
          </a:bodyPr>
          <a:lstStyle/>
          <a:p>
            <a:pPr lvl="0" algn="ctr"/>
            <a:r>
              <a:rPr lang="en-US" sz="3600" b="1">
                <a:solidFill>
                  <a:srgbClr val="002060"/>
                </a:solidFill>
                <a:latin typeface="Arial" panose="020B0604020202020204" pitchFamily="34" charset="0"/>
                <a:cs typeface="Arial" panose="020B0604020202020204" pitchFamily="34" charset="0"/>
              </a:rPr>
              <a:t>PRIA 5 Implementation</a:t>
            </a:r>
          </a:p>
        </p:txBody>
      </p:sp>
      <p:sp>
        <p:nvSpPr>
          <p:cNvPr id="2" name="Content Placeholder 1">
            <a:extLst>
              <a:ext uri="{FF2B5EF4-FFF2-40B4-BE49-F238E27FC236}">
                <a16:creationId xmlns:a16="http://schemas.microsoft.com/office/drawing/2014/main" id="{1EC207F0-B37C-0C70-218D-87FFA824E230}"/>
              </a:ext>
            </a:extLst>
          </p:cNvPr>
          <p:cNvSpPr txBox="1">
            <a:spLocks noGrp="1"/>
          </p:cNvSpPr>
          <p:nvPr>
            <p:ph idx="1"/>
          </p:nvPr>
        </p:nvSpPr>
        <p:spPr>
          <a:xfrm>
            <a:off x="266700" y="998483"/>
            <a:ext cx="11658600" cy="5859517"/>
          </a:xfrm>
        </p:spPr>
        <p:txBody>
          <a:bodyPr vert="horz" lIns="68580" tIns="34290" rIns="68580" bIns="34290" rtlCol="0" anchor="t">
            <a:normAutofit/>
          </a:bodyPr>
          <a:lstStyle/>
          <a:p>
            <a:pPr lvl="1">
              <a:spcBef>
                <a:spcPts val="400"/>
              </a:spcBef>
            </a:pPr>
            <a:r>
              <a:rPr lang="en-US" sz="2800" dirty="0">
                <a:solidFill>
                  <a:srgbClr val="002060"/>
                </a:solidFill>
                <a:latin typeface="Arial"/>
                <a:cs typeface="Arial"/>
              </a:rPr>
              <a:t>In December, established the Vector Expedited Review Voucher (VERV) program to incentivize registration of new insecticides to control the spread of vector-borne diseases;</a:t>
            </a:r>
          </a:p>
          <a:p>
            <a:pPr lvl="1">
              <a:spcBef>
                <a:spcPts val="400"/>
              </a:spcBef>
            </a:pPr>
            <a:r>
              <a:rPr lang="en-US" sz="2800" dirty="0">
                <a:solidFill>
                  <a:srgbClr val="002060"/>
                </a:solidFill>
                <a:latin typeface="Arial"/>
                <a:cs typeface="Arial"/>
              </a:rPr>
              <a:t>Developed and is implementing a process for sharing of EPA data evaluation records with the applicant at the time of the regulatory decision;</a:t>
            </a:r>
          </a:p>
          <a:p>
            <a:pPr lvl="1">
              <a:spcBef>
                <a:spcPts val="400"/>
              </a:spcBef>
            </a:pPr>
            <a:r>
              <a:rPr lang="en-US" sz="2800" dirty="0">
                <a:solidFill>
                  <a:srgbClr val="002060"/>
                </a:solidFill>
                <a:latin typeface="Arial"/>
                <a:cs typeface="Arial"/>
              </a:rPr>
              <a:t>Is supporting farmworker training and education through continuation of existing cooperative agreements, awarding of new Pesticide Safety Education Program cooperative agreement, and announcement of funding opportunity for Partnership Grants; and</a:t>
            </a:r>
          </a:p>
          <a:p>
            <a:pPr lvl="1">
              <a:spcBef>
                <a:spcPts val="400"/>
              </a:spcBef>
            </a:pPr>
            <a:r>
              <a:rPr lang="en-US" sz="2800" dirty="0">
                <a:solidFill>
                  <a:srgbClr val="002060"/>
                </a:solidFill>
                <a:latin typeface="Arial"/>
                <a:cs typeface="Arial"/>
              </a:rPr>
              <a:t>Requested stakeholder input on program design for health care provider training cooperative agreement.</a:t>
            </a:r>
          </a:p>
          <a:p>
            <a:pPr lvl="1">
              <a:spcBef>
                <a:spcPts val="400"/>
              </a:spcBef>
            </a:pPr>
            <a:endParaRPr lang="en-US" sz="2400" dirty="0">
              <a:solidFill>
                <a:srgbClr val="002060"/>
              </a:solidFill>
              <a:latin typeface="Arial"/>
              <a:cs typeface="Arial"/>
            </a:endParaRPr>
          </a:p>
          <a:p>
            <a:pPr lvl="1">
              <a:spcBef>
                <a:spcPts val="400"/>
              </a:spcBef>
            </a:pPr>
            <a:endParaRPr lang="en-US" sz="2400" dirty="0">
              <a:solidFill>
                <a:srgbClr val="000000"/>
              </a:solidFill>
              <a:latin typeface="Arial"/>
              <a:cs typeface="Arial"/>
            </a:endParaRPr>
          </a:p>
          <a:p>
            <a:pPr>
              <a:spcBef>
                <a:spcPts val="400"/>
              </a:spcBef>
            </a:pPr>
            <a:endParaRPr lang="en-US" sz="2200" dirty="0">
              <a:latin typeface="Arial"/>
              <a:cs typeface="Arial"/>
            </a:endParaRPr>
          </a:p>
          <a:p>
            <a:pPr marL="342900" lvl="1" indent="0">
              <a:lnSpc>
                <a:spcPct val="80000"/>
              </a:lnSpc>
              <a:buNone/>
            </a:pPr>
            <a:endParaRPr lang="en-US" sz="1900" dirty="0">
              <a:latin typeface="Arial" pitchFamily="34"/>
              <a:cs typeface="Arial" pitchFamily="34"/>
            </a:endParaRPr>
          </a:p>
          <a:p>
            <a:pPr marL="0" indent="0">
              <a:lnSpc>
                <a:spcPct val="80000"/>
              </a:lnSpc>
              <a:buNone/>
            </a:pPr>
            <a:endParaRPr lang="en-US" sz="2200" dirty="0">
              <a:latin typeface="Calibri" panose="020F0502020204030204"/>
              <a:cs typeface="Calibri" panose="020F0502020204030204"/>
            </a:endParaRPr>
          </a:p>
          <a:p>
            <a:pPr marL="0" indent="0">
              <a:lnSpc>
                <a:spcPct val="80000"/>
              </a:lnSpc>
              <a:buNone/>
            </a:pPr>
            <a:endParaRPr lang="en-US" sz="2200" dirty="0"/>
          </a:p>
        </p:txBody>
      </p:sp>
      <p:sp>
        <p:nvSpPr>
          <p:cNvPr id="7" name="Slide Number Placeholder 6">
            <a:extLst>
              <a:ext uri="{FF2B5EF4-FFF2-40B4-BE49-F238E27FC236}">
                <a16:creationId xmlns:a16="http://schemas.microsoft.com/office/drawing/2014/main" id="{5FB38752-8481-82CB-C7E6-69DFD03B829C}"/>
              </a:ext>
            </a:extLst>
          </p:cNvPr>
          <p:cNvSpPr>
            <a:spLocks noGrp="1"/>
          </p:cNvSpPr>
          <p:nvPr>
            <p:ph type="sldNum" sz="quarter" idx="12"/>
          </p:nvPr>
        </p:nvSpPr>
        <p:spPr/>
        <p:txBody>
          <a:bodyPr/>
          <a:lstStyle/>
          <a:p>
            <a:pPr>
              <a:defRPr/>
            </a:pPr>
            <a:fld id="{B5F6F93C-1583-4370-B099-60F1EB6350B8}" type="slidenum">
              <a:rPr lang="en-US" altLang="en-US">
                <a:solidFill>
                  <a:prstClr val="black">
                    <a:tint val="75000"/>
                  </a:prstClr>
                </a:solidFill>
                <a:latin typeface="Calibri" panose="020F0502020204030204"/>
              </a:rPr>
              <a:pPr>
                <a:defRPr/>
              </a:pPr>
              <a:t>12</a:t>
            </a:fld>
            <a:endParaRPr lang="en-US" alt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id="{835533DB-E739-F1F6-5E4F-0B3CBC6B4095}"/>
              </a:ext>
            </a:extLst>
          </p:cNvPr>
          <p:cNvSpPr txBox="1"/>
          <p:nvPr/>
        </p:nvSpPr>
        <p:spPr>
          <a:xfrm>
            <a:off x="10134603" y="6356352"/>
            <a:ext cx="2743200" cy="365129"/>
          </a:xfrm>
          <a:prstGeom prst="rect">
            <a:avLst/>
          </a:prstGeom>
          <a:noFill/>
          <a:ln cap="flat">
            <a:noFill/>
          </a:ln>
        </p:spPr>
        <p:txBody>
          <a:bodyPr vert="horz" wrap="square" lIns="91440" tIns="45720" rIns="91440" bIns="45720" anchor="ctr" anchorCtr="0" compatLnSpc="1">
            <a:noAutofit/>
          </a:bodyPr>
          <a:lstStyle/>
          <a:p>
            <a:pPr algn="r" defTabSz="342900">
              <a:defRPr sz="1800" b="0" i="0" u="none" strike="noStrike" kern="0" cap="none" spc="0" baseline="0">
                <a:solidFill>
                  <a:srgbClr val="000000"/>
                </a:solidFill>
                <a:uFillTx/>
              </a:defRPr>
            </a:pPr>
            <a:fld id="{25B7E0F7-77D9-486B-9111-87FBA274ADAC}" type="slidenum">
              <a:rPr lang="en-US" sz="1200">
                <a:solidFill>
                  <a:srgbClr val="898989"/>
                </a:solidFill>
                <a:latin typeface="Arial Rounded MT Bold"/>
              </a:rPr>
              <a:pPr algn="r" defTabSz="342900">
                <a:defRPr sz="1800" b="0" i="0" u="none" strike="noStrike" kern="0" cap="none" spc="0" baseline="0">
                  <a:solidFill>
                    <a:srgbClr val="000000"/>
                  </a:solidFill>
                  <a:uFillTx/>
                </a:defRPr>
              </a:pPr>
              <a:t>12</a:t>
            </a:fld>
            <a:endParaRPr lang="en-US" sz="900">
              <a:solidFill>
                <a:srgbClr val="898989"/>
              </a:solidFill>
              <a:latin typeface="Calibri"/>
            </a:endParaRPr>
          </a:p>
        </p:txBody>
      </p:sp>
    </p:spTree>
    <p:extLst>
      <p:ext uri="{BB962C8B-B14F-4D97-AF65-F5344CB8AC3E}">
        <p14:creationId xmlns:p14="http://schemas.microsoft.com/office/powerpoint/2010/main" val="312350301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D304-86CF-D65D-D2A5-59CFFDE58E35}"/>
              </a:ext>
            </a:extLst>
          </p:cNvPr>
          <p:cNvSpPr>
            <a:spLocks noGrp="1"/>
          </p:cNvSpPr>
          <p:nvPr>
            <p:ph type="title"/>
          </p:nvPr>
        </p:nvSpPr>
        <p:spPr>
          <a:xfrm>
            <a:off x="1310640" y="220780"/>
            <a:ext cx="9509760" cy="806636"/>
          </a:xfrm>
        </p:spPr>
        <p:txBody>
          <a:bodyPr>
            <a:normAutofit/>
          </a:bodyPr>
          <a:lstStyle/>
          <a:p>
            <a:pPr algn="ctr"/>
            <a:r>
              <a:rPr kumimoji="0" lang="en-US" sz="3600" b="1" i="0" u="none" strike="noStrike" kern="0" cap="none" spc="0" normalizeH="0" baseline="0" noProof="0">
                <a:ln>
                  <a:noFill/>
                </a:ln>
                <a:solidFill>
                  <a:srgbClr val="002A5C"/>
                </a:solidFill>
                <a:effectLst/>
                <a:uLnTx/>
                <a:uFillTx/>
                <a:latin typeface="Arial" panose="020B0604020202020204" pitchFamily="34" charset="0"/>
                <a:ea typeface="+mj-ea"/>
                <a:cs typeface="Arial" panose="020B0604020202020204" pitchFamily="34" charset="0"/>
              </a:rPr>
              <a:t>Dicamba Update</a:t>
            </a:r>
            <a:endParaRPr lang="en-US" sz="3600"/>
          </a:p>
        </p:txBody>
      </p:sp>
      <p:sp>
        <p:nvSpPr>
          <p:cNvPr id="3" name="Content Placeholder 2">
            <a:extLst>
              <a:ext uri="{FF2B5EF4-FFF2-40B4-BE49-F238E27FC236}">
                <a16:creationId xmlns:a16="http://schemas.microsoft.com/office/drawing/2014/main" id="{B4908344-4984-53A8-BE7A-44323967F743}"/>
              </a:ext>
            </a:extLst>
          </p:cNvPr>
          <p:cNvSpPr>
            <a:spLocks noGrp="1"/>
          </p:cNvSpPr>
          <p:nvPr>
            <p:ph idx="1"/>
          </p:nvPr>
        </p:nvSpPr>
        <p:spPr>
          <a:xfrm>
            <a:off x="770562" y="1335640"/>
            <a:ext cx="10448818" cy="5116531"/>
          </a:xfrm>
        </p:spPr>
        <p:txBody>
          <a:bodyPr>
            <a:normAutofit/>
          </a:bodyPr>
          <a:lstStyle/>
          <a:p>
            <a:r>
              <a:rPr lang="en-US" sz="2400">
                <a:solidFill>
                  <a:srgbClr val="002060"/>
                </a:solidFill>
                <a:latin typeface="Arial" panose="020B0604020202020204" pitchFamily="34" charset="0"/>
                <a:cs typeface="Arial" panose="020B0604020202020204" pitchFamily="34" charset="0"/>
              </a:rPr>
              <a:t>On February 6, 2024, the U.S. District Court of Arizona vacated the 2020 registrations for over-the-top (OTT) dicamba products.</a:t>
            </a:r>
          </a:p>
          <a:p>
            <a:r>
              <a:rPr lang="en-US" sz="2400">
                <a:solidFill>
                  <a:srgbClr val="002060"/>
                </a:solidFill>
                <a:latin typeface="Arial" panose="020B0604020202020204" pitchFamily="34" charset="0"/>
                <a:cs typeface="Arial" panose="020B0604020202020204" pitchFamily="34" charset="0"/>
              </a:rPr>
              <a:t>On February 14, 2024, EPA issued an Existing Stocks Order for Dicamba Products Previously Registered for Over-the-Top Use on Dicamba-Tolerant Cotton and Soybean.</a:t>
            </a:r>
          </a:p>
          <a:p>
            <a:r>
              <a:rPr lang="en-US" sz="2400">
                <a:solidFill>
                  <a:srgbClr val="002060"/>
                </a:solidFill>
                <a:latin typeface="Arial" panose="020B0604020202020204" pitchFamily="34" charset="0"/>
                <a:cs typeface="Arial" panose="020B0604020202020204" pitchFamily="34" charset="0"/>
              </a:rPr>
              <a:t>This Order addresses use of the formerly-registered dicamba products and authorizes limited sale and distribution of dicamba products that are already in the possession of growers or in the channels of trade and outside the control of the pesticide companies.</a:t>
            </a:r>
          </a:p>
          <a:p>
            <a:r>
              <a:rPr lang="en-US" sz="2400">
                <a:solidFill>
                  <a:srgbClr val="002060"/>
                </a:solidFill>
                <a:latin typeface="Arial" panose="020B0604020202020204" pitchFamily="34" charset="0"/>
                <a:cs typeface="Arial" panose="020B0604020202020204" pitchFamily="34" charset="0"/>
              </a:rPr>
              <a:t>EPA issued the Existing Stocks Order to allow for limited sale and distribution of dicamba OTT products that were already in the possession of growers or in the channels of trade and outside the control of pesticide companies as of February 6, 2024. </a:t>
            </a:r>
          </a:p>
          <a:p>
            <a:endParaRPr lang="en-US" sz="240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6556BE-030E-3162-1890-10CAEEA15D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35406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D304-86CF-D65D-D2A5-59CFFDE58E35}"/>
              </a:ext>
            </a:extLst>
          </p:cNvPr>
          <p:cNvSpPr>
            <a:spLocks noGrp="1"/>
          </p:cNvSpPr>
          <p:nvPr>
            <p:ph type="title"/>
          </p:nvPr>
        </p:nvSpPr>
        <p:spPr>
          <a:xfrm>
            <a:off x="1310640" y="220780"/>
            <a:ext cx="9509760" cy="806636"/>
          </a:xfrm>
        </p:spPr>
        <p:txBody>
          <a:bodyPr>
            <a:normAutofit/>
          </a:bodyPr>
          <a:lstStyle/>
          <a:p>
            <a:pPr algn="ctr"/>
            <a:r>
              <a:rPr kumimoji="0" lang="en-US" sz="3600" b="1" i="0" u="none" strike="noStrike" kern="0" cap="none" spc="0" normalizeH="0" baseline="0" noProof="0">
                <a:ln>
                  <a:noFill/>
                </a:ln>
                <a:solidFill>
                  <a:srgbClr val="002A5C"/>
                </a:solidFill>
                <a:effectLst/>
                <a:uLnTx/>
                <a:uFillTx/>
                <a:latin typeface="Arial" panose="020B0604020202020204" pitchFamily="34" charset="0"/>
                <a:ea typeface="+mj-ea"/>
                <a:cs typeface="Arial" panose="020B0604020202020204" pitchFamily="34" charset="0"/>
              </a:rPr>
              <a:t>Dicamba Update</a:t>
            </a:r>
            <a:endParaRPr lang="en-US" sz="3600"/>
          </a:p>
        </p:txBody>
      </p:sp>
      <p:sp>
        <p:nvSpPr>
          <p:cNvPr id="3" name="Content Placeholder 2">
            <a:extLst>
              <a:ext uri="{FF2B5EF4-FFF2-40B4-BE49-F238E27FC236}">
                <a16:creationId xmlns:a16="http://schemas.microsoft.com/office/drawing/2014/main" id="{B4908344-4984-53A8-BE7A-44323967F743}"/>
              </a:ext>
            </a:extLst>
          </p:cNvPr>
          <p:cNvSpPr>
            <a:spLocks noGrp="1"/>
          </p:cNvSpPr>
          <p:nvPr>
            <p:ph idx="1"/>
          </p:nvPr>
        </p:nvSpPr>
        <p:spPr>
          <a:xfrm>
            <a:off x="770562" y="1335640"/>
            <a:ext cx="10448818" cy="5116531"/>
          </a:xfrm>
        </p:spPr>
        <p:txBody>
          <a:bodyPr>
            <a:normAutofit/>
          </a:bodyPr>
          <a:lstStyle/>
          <a:p>
            <a:r>
              <a:rPr lang="en-US" sz="2400">
                <a:solidFill>
                  <a:srgbClr val="002060"/>
                </a:solidFill>
                <a:latin typeface="Arial" panose="020B0604020202020204" pitchFamily="34" charset="0"/>
                <a:cs typeface="Arial" panose="020B0604020202020204" pitchFamily="34" charset="0"/>
              </a:rPr>
              <a:t>The order also prohibits the use of these dicamba products except where the use is consistent with the previously approved labeling, which included measures intended to reduce environmental damage caused by offsite movement of the pesticide.</a:t>
            </a:r>
          </a:p>
          <a:p>
            <a:r>
              <a:rPr lang="en-US" sz="2400">
                <a:solidFill>
                  <a:srgbClr val="002060"/>
                </a:solidFill>
                <a:latin typeface="Arial" panose="020B0604020202020204" pitchFamily="34" charset="0"/>
                <a:cs typeface="Arial" panose="020B0604020202020204" pitchFamily="34" charset="0"/>
              </a:rPr>
              <a:t>This Existing Stocks Order is limited in time and scope, allowing for certain sale, distribution, and use of existing stocks of these formerly-registered dicamba products for the 2024 growing season. </a:t>
            </a:r>
          </a:p>
          <a:p>
            <a:r>
              <a:rPr lang="en-US" sz="2400">
                <a:solidFill>
                  <a:srgbClr val="002060"/>
                </a:solidFill>
                <a:latin typeface="Arial" panose="020B0604020202020204" pitchFamily="34" charset="0"/>
                <a:cs typeface="Arial" panose="020B0604020202020204" pitchFamily="34" charset="0"/>
              </a:rPr>
              <a:t>EPA has received ample evidence that millions of gallons of OTT dicamba had already entered the channels of trade prior to February 6, 2024. </a:t>
            </a:r>
          </a:p>
          <a:p>
            <a:r>
              <a:rPr lang="en-US" sz="2400" b="0" i="0">
                <a:solidFill>
                  <a:srgbClr val="002060"/>
                </a:solidFill>
                <a:effectLst/>
                <a:latin typeface="Source Sans Pro Web"/>
              </a:rPr>
              <a:t>Under this order, end users of existing stocks may only use the formerly-registered products consistent with the previously approved labeling for the products and must stop use of these products by the relevant dates laid out in the Order. </a:t>
            </a:r>
          </a:p>
          <a:p>
            <a:endParaRPr lang="en-US" sz="240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16556BE-030E-3162-1890-10CAEEA15D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88181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90B6-8006-4A4C-5F15-1772A718EDDA}"/>
              </a:ext>
            </a:extLst>
          </p:cNvPr>
          <p:cNvSpPr>
            <a:spLocks noGrp="1"/>
          </p:cNvSpPr>
          <p:nvPr>
            <p:ph type="title"/>
          </p:nvPr>
        </p:nvSpPr>
        <p:spPr>
          <a:xfrm>
            <a:off x="1341120" y="256032"/>
            <a:ext cx="9509760" cy="636611"/>
          </a:xfrm>
        </p:spPr>
        <p:txBody>
          <a:bodyPr/>
          <a:lstStyle/>
          <a:p>
            <a:pPr algn="ctr"/>
            <a:r>
              <a:rPr kumimoji="0" lang="en-US" sz="3600" b="1" i="0" u="none" strike="noStrike" kern="0" cap="none" spc="0" normalizeH="0" baseline="0" noProof="0" dirty="0">
                <a:ln>
                  <a:noFill/>
                </a:ln>
                <a:solidFill>
                  <a:srgbClr val="002A5C"/>
                </a:solidFill>
                <a:effectLst/>
                <a:uLnTx/>
                <a:uFillTx/>
                <a:latin typeface="Arial" panose="020B0604020202020204" pitchFamily="34" charset="0"/>
                <a:ea typeface="+mj-ea"/>
                <a:cs typeface="Arial" panose="020B0604020202020204" pitchFamily="34" charset="0"/>
              </a:rPr>
              <a:t>Dicamba Update</a:t>
            </a:r>
            <a:endParaRPr lang="en-US" dirty="0"/>
          </a:p>
        </p:txBody>
      </p:sp>
      <p:sp>
        <p:nvSpPr>
          <p:cNvPr id="3" name="Content Placeholder 2">
            <a:extLst>
              <a:ext uri="{FF2B5EF4-FFF2-40B4-BE49-F238E27FC236}">
                <a16:creationId xmlns:a16="http://schemas.microsoft.com/office/drawing/2014/main" id="{21E21BC2-D204-835D-2EA9-9521DD88C347}"/>
              </a:ext>
            </a:extLst>
          </p:cNvPr>
          <p:cNvSpPr>
            <a:spLocks noGrp="1"/>
          </p:cNvSpPr>
          <p:nvPr>
            <p:ph idx="1"/>
          </p:nvPr>
        </p:nvSpPr>
        <p:spPr>
          <a:xfrm>
            <a:off x="220717" y="858353"/>
            <a:ext cx="11750565" cy="5863122"/>
          </a:xfrm>
        </p:spPr>
        <p:txBody>
          <a:bodyPr vert="horz" lIns="91440" tIns="45720" rIns="91440" bIns="45720" rtlCol="0" anchor="t">
            <a:noAutofit/>
          </a:bodyPr>
          <a:lstStyle/>
          <a:p>
            <a:pPr>
              <a:lnSpc>
                <a:spcPct val="120000"/>
              </a:lnSpc>
            </a:pPr>
            <a:r>
              <a:rPr lang="en-US" sz="2400" dirty="0">
                <a:solidFill>
                  <a:schemeClr val="accent1">
                    <a:lumMod val="50000"/>
                  </a:schemeClr>
                </a:solidFill>
                <a:latin typeface="Arial"/>
                <a:cs typeface="Arial"/>
              </a:rPr>
              <a:t>EPA recently received applications from Bayer </a:t>
            </a:r>
            <a:r>
              <a:rPr lang="en-US" sz="2400" dirty="0" err="1">
                <a:solidFill>
                  <a:schemeClr val="accent1">
                    <a:lumMod val="50000"/>
                  </a:schemeClr>
                </a:solidFill>
                <a:latin typeface="Arial"/>
                <a:cs typeface="Arial"/>
              </a:rPr>
              <a:t>CropScience</a:t>
            </a:r>
            <a:r>
              <a:rPr lang="en-US" sz="2400" dirty="0">
                <a:solidFill>
                  <a:schemeClr val="accent1">
                    <a:lumMod val="50000"/>
                  </a:schemeClr>
                </a:solidFill>
                <a:latin typeface="Arial"/>
                <a:cs typeface="Arial"/>
              </a:rPr>
              <a:t> LP and BASF for new products containing dicamba. The proposed products includes use of dicamba on dicamba-tolerant soybeans and cotton. </a:t>
            </a:r>
          </a:p>
          <a:p>
            <a:pPr>
              <a:lnSpc>
                <a:spcPct val="120000"/>
              </a:lnSpc>
            </a:pPr>
            <a:r>
              <a:rPr lang="en-US" sz="2400" dirty="0">
                <a:solidFill>
                  <a:schemeClr val="accent1">
                    <a:lumMod val="50000"/>
                  </a:schemeClr>
                </a:solidFill>
                <a:latin typeface="Arial"/>
                <a:cs typeface="Arial"/>
              </a:rPr>
              <a:t>Because the applications involves a new use pattern for dicamba, the Agency is required to provide a 30-day public comment period on the registration applications consistent with FIFRA. EPA is also seeking comment on the associated draft labeling that was submitted, which is available in the dockets. </a:t>
            </a:r>
          </a:p>
          <a:p>
            <a:pPr>
              <a:lnSpc>
                <a:spcPct val="120000"/>
              </a:lnSpc>
            </a:pPr>
            <a:r>
              <a:rPr lang="en-US" sz="2400" dirty="0">
                <a:solidFill>
                  <a:schemeClr val="accent1">
                    <a:lumMod val="50000"/>
                  </a:schemeClr>
                </a:solidFill>
                <a:latin typeface="Arial" panose="020B0604020202020204" pitchFamily="34" charset="0"/>
                <a:cs typeface="Arial" panose="020B0604020202020204" pitchFamily="34" charset="0"/>
              </a:rPr>
              <a:t>Should EPA determine that registrant-submitted applications including over-the-top dicamba meets the standard for registration of a new use under FIFRA, EPA will provide a separate opportunity for public comment on the proposed decision at a future time.</a:t>
            </a:r>
          </a:p>
        </p:txBody>
      </p:sp>
      <p:sp>
        <p:nvSpPr>
          <p:cNvPr id="4" name="Slide Number Placeholder 3">
            <a:extLst>
              <a:ext uri="{FF2B5EF4-FFF2-40B4-BE49-F238E27FC236}">
                <a16:creationId xmlns:a16="http://schemas.microsoft.com/office/drawing/2014/main" id="{83BD2667-3ED3-9DE6-10BA-BD9182974D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32822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F210CC9-6660-41C6-970F-031AB187F392}"/>
              </a:ext>
            </a:extLst>
          </p:cNvPr>
          <p:cNvSpPr>
            <a:spLocks noGrp="1" noChangeArrowheads="1"/>
          </p:cNvSpPr>
          <p:nvPr>
            <p:ph type="title"/>
          </p:nvPr>
        </p:nvSpPr>
        <p:spPr>
          <a:xfrm>
            <a:off x="1054484" y="272517"/>
            <a:ext cx="9509760" cy="731520"/>
          </a:xfrm>
        </p:spPr>
        <p:txBody>
          <a:bodyPr>
            <a:normAutofit/>
          </a:bodyPr>
          <a:lstStyle/>
          <a:p>
            <a:pPr algn="ctr"/>
            <a:r>
              <a:rPr lang="en-US" altLang="en-US" b="1">
                <a:solidFill>
                  <a:srgbClr val="002060"/>
                </a:solidFill>
                <a:latin typeface="Arial" panose="020B0604020202020204" pitchFamily="34" charset="0"/>
                <a:cs typeface="Arial" panose="020B0604020202020204" pitchFamily="34" charset="0"/>
              </a:rPr>
              <a:t>Pesticide Registration Review</a:t>
            </a:r>
            <a:endParaRPr lang="en-US" altLang="en-US">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730FA02-F36A-443C-9631-40CC64BF8BFE}"/>
              </a:ext>
            </a:extLst>
          </p:cNvPr>
          <p:cNvSpPr>
            <a:spLocks noGrp="1"/>
          </p:cNvSpPr>
          <p:nvPr>
            <p:ph idx="1"/>
          </p:nvPr>
        </p:nvSpPr>
        <p:spPr>
          <a:xfrm>
            <a:off x="714703" y="1291855"/>
            <a:ext cx="10951779" cy="4274289"/>
          </a:xfrm>
        </p:spPr>
        <p:txBody>
          <a:bodyPr>
            <a:normAutofit/>
          </a:bodyPr>
          <a:lstStyle/>
          <a:p>
            <a:pPr>
              <a:defRPr/>
            </a:pPr>
            <a:r>
              <a:rPr lang="en-US" sz="2400" dirty="0">
                <a:solidFill>
                  <a:srgbClr val="002060"/>
                </a:solidFill>
                <a:latin typeface="Arial"/>
                <a:cs typeface="Arial"/>
              </a:rPr>
              <a:t>The FY 2023 omnibus set a new deadline of October 1, 2026, for completing the first phase of registration review.</a:t>
            </a:r>
            <a:endParaRPr lang="en-US" sz="2400" dirty="0">
              <a:solidFill>
                <a:srgbClr val="002060"/>
              </a:solidFill>
              <a:latin typeface="Arial" panose="020B0604020202020204" pitchFamily="34" charset="0"/>
              <a:cs typeface="Arial" panose="020B0604020202020204" pitchFamily="34" charset="0"/>
            </a:endParaRPr>
          </a:p>
          <a:p>
            <a:pPr>
              <a:defRPr/>
            </a:pPr>
            <a:r>
              <a:rPr lang="en-US" sz="2400" dirty="0">
                <a:solidFill>
                  <a:srgbClr val="002060"/>
                </a:solidFill>
                <a:latin typeface="Arial"/>
                <a:cs typeface="Arial"/>
              </a:rPr>
              <a:t>There are 789 registration review cases due by October 1, 2026 - 726 cases registered prior to FY 2007 that carried forward, and 63 new active ingredients registered after FY 2007 with registration review due dates that fall before October 2026.</a:t>
            </a:r>
            <a:endParaRPr lang="en-US" sz="2400" dirty="0">
              <a:solidFill>
                <a:srgbClr val="002060"/>
              </a:solidFill>
              <a:latin typeface="Arial" panose="020B0604020202020204" pitchFamily="34" charset="0"/>
              <a:cs typeface="Arial" panose="020B0604020202020204" pitchFamily="34" charset="0"/>
            </a:endParaRPr>
          </a:p>
          <a:p>
            <a:pPr>
              <a:defRPr/>
            </a:pPr>
            <a:r>
              <a:rPr lang="en-US" sz="2400" dirty="0">
                <a:solidFill>
                  <a:srgbClr val="002060"/>
                </a:solidFill>
                <a:latin typeface="Arial"/>
                <a:cs typeface="Arial"/>
              </a:rPr>
              <a:t>Of the 789, as of the end of FY 2023 there were</a:t>
            </a:r>
            <a:endParaRPr lang="en-US" sz="2400" dirty="0">
              <a:solidFill>
                <a:srgbClr val="002060"/>
              </a:solidFill>
              <a:latin typeface="Arial" panose="020B0604020202020204" pitchFamily="34" charset="0"/>
              <a:cs typeface="Arial" panose="020B0604020202020204" pitchFamily="34" charset="0"/>
            </a:endParaRPr>
          </a:p>
          <a:p>
            <a:pPr lvl="1">
              <a:defRPr/>
            </a:pPr>
            <a:r>
              <a:rPr lang="en-US" dirty="0">
                <a:solidFill>
                  <a:srgbClr val="002060"/>
                </a:solidFill>
                <a:latin typeface="Arial"/>
                <a:cs typeface="Arial"/>
              </a:rPr>
              <a:t>718 cases (or 91%) for which draft risk assessments are completed (71 remain).</a:t>
            </a:r>
          </a:p>
          <a:p>
            <a:pPr lvl="1">
              <a:defRPr/>
            </a:pPr>
            <a:r>
              <a:rPr lang="en-US" dirty="0">
                <a:solidFill>
                  <a:srgbClr val="002060"/>
                </a:solidFill>
                <a:latin typeface="Arial"/>
                <a:cs typeface="Arial"/>
              </a:rPr>
              <a:t>616 cases (or 78%) for which final or interim decisions are completed (173 remain).</a:t>
            </a:r>
          </a:p>
          <a:p>
            <a:pPr marL="0" indent="0">
              <a:buNone/>
              <a:defRPr/>
            </a:pPr>
            <a:endParaRPr lang="en-US" dirty="0"/>
          </a:p>
        </p:txBody>
      </p:sp>
      <p:sp>
        <p:nvSpPr>
          <p:cNvPr id="2" name="Slide Number Placeholder 1">
            <a:extLst>
              <a:ext uri="{FF2B5EF4-FFF2-40B4-BE49-F238E27FC236}">
                <a16:creationId xmlns:a16="http://schemas.microsoft.com/office/drawing/2014/main" id="{D428A527-F981-58F4-5215-F5F128AC59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6F93C-1583-4370-B099-60F1EB6350B8}" type="slidenum">
              <a:rPr kumimoji="0" lang="en-US" alt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738B94-D3E8-41D8-30FF-22B257E97553}"/>
              </a:ext>
            </a:extLst>
          </p:cNvPr>
          <p:cNvPicPr>
            <a:picLocks noChangeAspect="1"/>
          </p:cNvPicPr>
          <p:nvPr/>
        </p:nvPicPr>
        <p:blipFill>
          <a:blip r:embed="rId2"/>
          <a:stretch>
            <a:fillRect/>
          </a:stretch>
        </p:blipFill>
        <p:spPr>
          <a:xfrm>
            <a:off x="76946" y="5369441"/>
            <a:ext cx="12038107" cy="1586689"/>
          </a:xfrm>
          <a:prstGeom prst="rect">
            <a:avLst/>
          </a:prstGeom>
        </p:spPr>
      </p:pic>
    </p:spTree>
    <p:extLst>
      <p:ext uri="{BB962C8B-B14F-4D97-AF65-F5344CB8AC3E}">
        <p14:creationId xmlns:p14="http://schemas.microsoft.com/office/powerpoint/2010/main" val="250400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a:xfrm>
            <a:off x="838200" y="0"/>
            <a:ext cx="10515600" cy="1325563"/>
          </a:xfrm>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Chlorpyrifos Update</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789783" y="1083583"/>
            <a:ext cx="10284617" cy="5279889"/>
          </a:xfrm>
        </p:spPr>
        <p:txBody>
          <a:bodyPr>
            <a:noAutofit/>
          </a:bodyPr>
          <a:lstStyle/>
          <a:p>
            <a:r>
              <a:rPr lang="en-US">
                <a:solidFill>
                  <a:schemeClr val="accent1">
                    <a:lumMod val="50000"/>
                  </a:schemeClr>
                </a:solidFill>
                <a:latin typeface="Arial" panose="020B0604020202020204" pitchFamily="34" charset="0"/>
                <a:cs typeface="Arial" panose="020B0604020202020204" pitchFamily="34" charset="0"/>
              </a:rPr>
              <a:t>On December 28, 2023, the U.S. Court of Appeals for the Eighth Circuit vacated EPA’s August 2021 rule revoking all tolerances. </a:t>
            </a:r>
          </a:p>
          <a:p>
            <a:r>
              <a:rPr lang="en-US">
                <a:solidFill>
                  <a:schemeClr val="accent1">
                    <a:lumMod val="50000"/>
                  </a:schemeClr>
                </a:solidFill>
                <a:latin typeface="Arial" panose="020B0604020202020204" pitchFamily="34" charset="0"/>
                <a:cs typeface="Arial" panose="020B0604020202020204" pitchFamily="34" charset="0"/>
              </a:rPr>
              <a:t>On February 5, 2024, EPA issued a Federal Register notice to amend the Code of Federal Regulations to reflect the court's reinstatement of those tolerances. </a:t>
            </a:r>
          </a:p>
          <a:p>
            <a:r>
              <a:rPr lang="en-US">
                <a:solidFill>
                  <a:schemeClr val="accent1">
                    <a:lumMod val="50000"/>
                  </a:schemeClr>
                </a:solidFill>
                <a:latin typeface="Arial" panose="020B0604020202020204" pitchFamily="34" charset="0"/>
                <a:cs typeface="Arial" panose="020B0604020202020204" pitchFamily="34" charset="0"/>
              </a:rPr>
              <a:t>At this time, all the chlorpyrifos tolerances have been reinstated and are currently in effect. </a:t>
            </a:r>
          </a:p>
          <a:p>
            <a:r>
              <a:rPr lang="en-US">
                <a:solidFill>
                  <a:schemeClr val="tx2"/>
                </a:solidFill>
                <a:latin typeface="Arial" panose="020B0604020202020204" pitchFamily="34" charset="0"/>
                <a:cs typeface="Arial" panose="020B0604020202020204" pitchFamily="34" charset="0"/>
              </a:rPr>
              <a:t>On March 15, 2024, </a:t>
            </a:r>
            <a:r>
              <a:rPr lang="en-US">
                <a:solidFill>
                  <a:schemeClr val="accent1">
                    <a:lumMod val="50000"/>
                  </a:schemeClr>
                </a:solidFill>
                <a:latin typeface="Arial" panose="020B0604020202020204" pitchFamily="34" charset="0"/>
                <a:cs typeface="Arial" panose="020B0604020202020204" pitchFamily="34" charset="0"/>
              </a:rPr>
              <a:t>EPA issued an amendment to revise the existing stocks provisions for three </a:t>
            </a:r>
            <a:r>
              <a:rPr lang="en-US" err="1">
                <a:solidFill>
                  <a:schemeClr val="accent1">
                    <a:lumMod val="50000"/>
                  </a:schemeClr>
                </a:solidFill>
                <a:latin typeface="Arial" panose="020B0604020202020204" pitchFamily="34" charset="0"/>
                <a:cs typeface="Arial" panose="020B0604020202020204" pitchFamily="34" charset="0"/>
              </a:rPr>
              <a:t>Adama</a:t>
            </a:r>
            <a:r>
              <a:rPr lang="en-US">
                <a:solidFill>
                  <a:schemeClr val="accent1">
                    <a:lumMod val="50000"/>
                  </a:schemeClr>
                </a:solidFill>
                <a:latin typeface="Arial" panose="020B0604020202020204" pitchFamily="34" charset="0"/>
                <a:cs typeface="Arial" panose="020B0604020202020204" pitchFamily="34" charset="0"/>
              </a:rPr>
              <a:t> chlorpyrifos pesticide products at the request of the registrant following the reinstatement of the tolerances.</a:t>
            </a:r>
            <a:endParaRPr lang="en-US" strike="sngStrike">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799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a:xfrm>
            <a:off x="838200" y="0"/>
            <a:ext cx="10515600" cy="1325563"/>
          </a:xfrm>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Chlorpyrifos Update</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557049" y="1303433"/>
            <a:ext cx="11424744" cy="5554567"/>
          </a:xfrm>
        </p:spPr>
        <p:txBody>
          <a:bodyPr>
            <a:noAutofit/>
          </a:bodyPr>
          <a:lstStyle/>
          <a:p>
            <a:r>
              <a:rPr lang="en-US" sz="2400">
                <a:solidFill>
                  <a:schemeClr val="accent1">
                    <a:lumMod val="50000"/>
                  </a:schemeClr>
                </a:solidFill>
                <a:latin typeface="Arial" panose="020B0604020202020204" pitchFamily="34" charset="0"/>
                <a:cs typeface="Arial" panose="020B0604020202020204" pitchFamily="34" charset="0"/>
              </a:rPr>
              <a:t>In June 2024, EPA is amending the existing stocks provisions in the May 4, 2023 and August 31, 2022 cancellation orders for three chlorpyrifos products from Winfield Solutions and two chlorpyrifos products from Liberty Crop Protection. </a:t>
            </a:r>
          </a:p>
          <a:p>
            <a:r>
              <a:rPr lang="en-US" sz="2400">
                <a:solidFill>
                  <a:schemeClr val="accent1">
                    <a:lumMod val="50000"/>
                  </a:schemeClr>
                </a:solidFill>
                <a:latin typeface="Arial" panose="020B0604020202020204" pitchFamily="34" charset="0"/>
                <a:cs typeface="Arial" panose="020B0604020202020204" pitchFamily="34" charset="0"/>
              </a:rPr>
              <a:t>In June 2024, EPA is issuing a </a:t>
            </a:r>
            <a:r>
              <a:rPr lang="en-US" sz="2400" b="0" i="0">
                <a:solidFill>
                  <a:schemeClr val="accent1">
                    <a:lumMod val="50000"/>
                  </a:schemeClr>
                </a:solidFill>
                <a:effectLst/>
                <a:latin typeface="Arial" panose="020B0604020202020204" pitchFamily="34" charset="0"/>
                <a:cs typeface="Arial" panose="020B0604020202020204" pitchFamily="34" charset="0"/>
              </a:rPr>
              <a:t>final cancellation order on the voluntary cancellation of the chlorpyrifos product “Dursban 50W in Water Soluble Packets,” and all but 11 food uses in certain geographical areas for </a:t>
            </a:r>
            <a:r>
              <a:rPr lang="en-US" sz="2400" b="0" i="0" err="1">
                <a:solidFill>
                  <a:schemeClr val="accent1">
                    <a:lumMod val="50000"/>
                  </a:schemeClr>
                </a:solidFill>
                <a:effectLst/>
                <a:latin typeface="Arial" panose="020B0604020202020204" pitchFamily="34" charset="0"/>
                <a:cs typeface="Arial" panose="020B0604020202020204" pitchFamily="34" charset="0"/>
              </a:rPr>
              <a:t>Gharda’s</a:t>
            </a:r>
            <a:r>
              <a:rPr lang="en-US" sz="2400" b="0" i="0">
                <a:solidFill>
                  <a:schemeClr val="accent1">
                    <a:lumMod val="50000"/>
                  </a:schemeClr>
                </a:solidFill>
                <a:effectLst/>
                <a:latin typeface="Arial" panose="020B0604020202020204" pitchFamily="34" charset="0"/>
                <a:cs typeface="Arial" panose="020B0604020202020204" pitchFamily="34" charset="0"/>
              </a:rPr>
              <a:t> chlorpyrifos technical and two chlorpyrifos end use products.</a:t>
            </a:r>
          </a:p>
          <a:p>
            <a:r>
              <a:rPr lang="en-US" sz="2400">
                <a:solidFill>
                  <a:schemeClr val="accent1">
                    <a:lumMod val="50000"/>
                  </a:schemeClr>
                </a:solidFill>
                <a:latin typeface="Arial" panose="020B0604020202020204" pitchFamily="34" charset="0"/>
                <a:cs typeface="Arial" panose="020B0604020202020204" pitchFamily="34" charset="0"/>
              </a:rPr>
              <a:t>In June 2024, the updated chlorpyrifos FAQ will be posted to the Agency’s website.</a:t>
            </a:r>
          </a:p>
          <a:p>
            <a:r>
              <a:rPr lang="en-US" sz="2400">
                <a:solidFill>
                  <a:schemeClr val="accent1">
                    <a:lumMod val="50000"/>
                  </a:schemeClr>
                </a:solidFill>
                <a:latin typeface="Arial" panose="020B0604020202020204" pitchFamily="34" charset="0"/>
                <a:cs typeface="Arial" panose="020B0604020202020204" pitchFamily="34" charset="0"/>
              </a:rPr>
              <a:t>EPA expects to implement the NMFS Biological Opinion for all remaining labels, which contain food uses, by August 30, 2024.</a:t>
            </a:r>
          </a:p>
          <a:p>
            <a:r>
              <a:rPr lang="en-US" sz="2400" b="0" i="0">
                <a:solidFill>
                  <a:schemeClr val="accent1">
                    <a:lumMod val="50000"/>
                  </a:schemeClr>
                </a:solidFill>
                <a:effectLst/>
                <a:latin typeface="Arial" panose="020B0604020202020204" pitchFamily="34" charset="0"/>
                <a:cs typeface="Arial" panose="020B0604020202020204" pitchFamily="34" charset="0"/>
              </a:rPr>
              <a:t>EPA expects to issue a new proposed rule later this year to revoke the tolerances associated with all but the 11 food uses for which EPA could make a safety finding in the 2020 PID.</a:t>
            </a:r>
            <a:endParaRPr lang="en-US" sz="24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83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a:xfrm>
            <a:off x="838200" y="195943"/>
            <a:ext cx="10515600" cy="910782"/>
          </a:xfrm>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Acephate Update</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106725"/>
            <a:ext cx="10515600" cy="5555332"/>
          </a:xfrm>
        </p:spPr>
        <p:txBody>
          <a:bodyPr>
            <a:normAutofit lnSpcReduction="10000"/>
          </a:bodyPr>
          <a:lstStyle/>
          <a:p>
            <a:r>
              <a:rPr lang="en-US" sz="2400">
                <a:solidFill>
                  <a:schemeClr val="accent1">
                    <a:lumMod val="50000"/>
                  </a:schemeClr>
                </a:solidFill>
                <a:latin typeface="Arial" panose="020B0604020202020204" pitchFamily="34" charset="0"/>
                <a:cs typeface="Arial" panose="020B0604020202020204" pitchFamily="34" charset="0"/>
              </a:rPr>
              <a:t>On April 30, 2024, EPA released a proposed interim decision (PID) to cancel all but one use of the pesticide acephate. </a:t>
            </a:r>
          </a:p>
          <a:p>
            <a:r>
              <a:rPr lang="en-US" sz="2400">
                <a:solidFill>
                  <a:schemeClr val="accent1">
                    <a:lumMod val="50000"/>
                  </a:schemeClr>
                </a:solidFill>
                <a:latin typeface="Arial" panose="020B0604020202020204" pitchFamily="34" charset="0"/>
                <a:cs typeface="Arial" panose="020B0604020202020204" pitchFamily="34" charset="0"/>
              </a:rPr>
              <a:t>This decision is based on EPA's updated human health draft risk assessment (HH DRA) and drinking water assessment (DWA) that were released last year, which showed significant dietary risks from drinking water for currently registered uses of acephate. </a:t>
            </a:r>
          </a:p>
          <a:p>
            <a:r>
              <a:rPr lang="en-US" sz="2400">
                <a:solidFill>
                  <a:schemeClr val="accent1">
                    <a:lumMod val="50000"/>
                  </a:schemeClr>
                </a:solidFill>
                <a:latin typeface="Arial" panose="020B0604020202020204" pitchFamily="34" charset="0"/>
                <a:cs typeface="Arial" panose="020B0604020202020204" pitchFamily="34" charset="0"/>
              </a:rPr>
              <a:t>EPA also identified worker, homeowner, and ecological risks that would be mitigated by the proposed cancellations.</a:t>
            </a:r>
          </a:p>
          <a:p>
            <a:r>
              <a:rPr lang="en-US" sz="2400">
                <a:solidFill>
                  <a:schemeClr val="accent1">
                    <a:lumMod val="50000"/>
                  </a:schemeClr>
                </a:solidFill>
                <a:latin typeface="Arial" panose="020B0604020202020204" pitchFamily="34" charset="0"/>
                <a:cs typeface="Arial" panose="020B0604020202020204" pitchFamily="34" charset="0"/>
              </a:rPr>
              <a:t>The Agency is proposing to maintain the use of acephate for tree injection because it does not contribute to drinking water exposure, there are no risks for workers, and, with label changes, would not pose risks to the environment.</a:t>
            </a:r>
          </a:p>
          <a:p>
            <a:r>
              <a:rPr lang="en-US" sz="2400">
                <a:solidFill>
                  <a:schemeClr val="accent1">
                    <a:lumMod val="50000"/>
                  </a:schemeClr>
                </a:solidFill>
                <a:latin typeface="Arial" panose="020B0604020202020204" pitchFamily="34" charset="0"/>
                <a:cs typeface="Arial" panose="020B0604020202020204" pitchFamily="34" charset="0"/>
              </a:rPr>
              <a:t>The revised HH DRA and DWA were released in August 2023.</a:t>
            </a:r>
          </a:p>
          <a:p>
            <a:r>
              <a:rPr lang="en-US" sz="2400">
                <a:solidFill>
                  <a:schemeClr val="accent1">
                    <a:lumMod val="50000"/>
                  </a:schemeClr>
                </a:solidFill>
                <a:latin typeface="Arial" panose="020B0604020202020204" pitchFamily="34" charset="0"/>
                <a:cs typeface="Arial" panose="020B0604020202020204" pitchFamily="34" charset="0"/>
              </a:rPr>
              <a:t>The PID released in April 2024 is available for public comment until July 1, 2024.</a:t>
            </a:r>
          </a:p>
          <a:p>
            <a:endParaRPr lang="en-US" sz="2400">
              <a:solidFill>
                <a:schemeClr val="accent1">
                  <a:lumMod val="50000"/>
                </a:schemeClr>
              </a:solidFill>
              <a:latin typeface="Arial" panose="020B0604020202020204" pitchFamily="34" charset="0"/>
              <a:cs typeface="Arial" panose="020B0604020202020204" pitchFamily="34" charset="0"/>
            </a:endParaRPr>
          </a:p>
          <a:p>
            <a:endParaRPr lang="en-US" sz="24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04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39590E-0D78-2C42-4732-D0F840EFEF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4A4DB-036F-4816-A98C-42C4167E83C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Diagram 2">
            <a:extLst>
              <a:ext uri="{FF2B5EF4-FFF2-40B4-BE49-F238E27FC236}">
                <a16:creationId xmlns:a16="http://schemas.microsoft.com/office/drawing/2014/main" id="{00A15DDF-DD34-544D-77B7-632E490C4B70}"/>
              </a:ext>
            </a:extLst>
          </p:cNvPr>
          <p:cNvGraphicFramePr/>
          <p:nvPr>
            <p:extLst>
              <p:ext uri="{D42A27DB-BD31-4B8C-83A1-F6EECF244321}">
                <p14:modId xmlns:p14="http://schemas.microsoft.com/office/powerpoint/2010/main" val="1466999562"/>
              </p:ext>
            </p:extLst>
          </p:nvPr>
        </p:nvGraphicFramePr>
        <p:xfrm>
          <a:off x="-490654" y="99152"/>
          <a:ext cx="12567425" cy="699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680D8-37DE-1E5A-27C8-6FE9B3CAD65A}"/>
              </a:ext>
            </a:extLst>
          </p:cNvPr>
          <p:cNvSpPr>
            <a:spLocks noGrp="1"/>
          </p:cNvSpPr>
          <p:nvPr>
            <p:ph type="title"/>
          </p:nvPr>
        </p:nvSpPr>
        <p:spPr>
          <a:xfrm>
            <a:off x="838200" y="365125"/>
            <a:ext cx="10923494" cy="1325563"/>
          </a:xfrm>
        </p:spPr>
        <p:txBody>
          <a:bodyPr>
            <a:normAutofit/>
          </a:bodyPr>
          <a:lstStyle/>
          <a:p>
            <a:pPr algn="ctr"/>
            <a:r>
              <a:rPr lang="en-US" sz="4000" b="1">
                <a:solidFill>
                  <a:schemeClr val="accent1">
                    <a:lumMod val="50000"/>
                  </a:schemeClr>
                </a:solidFill>
                <a:latin typeface="Arial" panose="020B0604020202020204" pitchFamily="34" charset="0"/>
                <a:cs typeface="Arial" panose="020B0604020202020204" pitchFamily="34" charset="0"/>
              </a:rPr>
              <a:t>Organophosphates Registration Review Update</a:t>
            </a:r>
          </a:p>
        </p:txBody>
      </p:sp>
      <p:sp>
        <p:nvSpPr>
          <p:cNvPr id="3" name="Content Placeholder 2">
            <a:extLst>
              <a:ext uri="{FF2B5EF4-FFF2-40B4-BE49-F238E27FC236}">
                <a16:creationId xmlns:a16="http://schemas.microsoft.com/office/drawing/2014/main" id="{A6924A3F-57AA-911C-9AD5-D8D5A9158B6E}"/>
              </a:ext>
            </a:extLst>
          </p:cNvPr>
          <p:cNvSpPr>
            <a:spLocks noGrp="1"/>
          </p:cNvSpPr>
          <p:nvPr>
            <p:ph idx="1"/>
          </p:nvPr>
        </p:nvSpPr>
        <p:spPr/>
        <p:txBody>
          <a:bodyPr>
            <a:normAutofit/>
          </a:bodyPr>
          <a:lstStyle/>
          <a:p>
            <a:pPr marL="0" marR="0">
              <a:spcBef>
                <a:spcPts val="0"/>
              </a:spcBef>
              <a:spcAft>
                <a:spcPts val="0"/>
              </a:spcAft>
            </a:pPr>
            <a:r>
              <a:rPr lang="en-US"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18 Organophosphate</a:t>
            </a:r>
            <a:r>
              <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s Currently in </a:t>
            </a:r>
            <a:r>
              <a:rPr lang="en-US"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Registration Review.</a:t>
            </a:r>
          </a:p>
          <a:p>
            <a:pPr marL="0" marR="0">
              <a:spcBef>
                <a:spcPts val="0"/>
              </a:spcBef>
              <a:spcAft>
                <a:spcPts val="0"/>
              </a:spcAft>
            </a:pPr>
            <a:endParaRPr lang="en-US"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Decisions scheduled to </a:t>
            </a:r>
            <a:r>
              <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be completed </a:t>
            </a:r>
            <a:r>
              <a:rPr lang="en-US"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by 2026.</a:t>
            </a:r>
          </a:p>
          <a:p>
            <a:pPr marL="0" marR="0">
              <a:spcBef>
                <a:spcPts val="0"/>
              </a:spcBef>
              <a:spcAft>
                <a:spcPts val="0"/>
              </a:spcAft>
            </a:pPr>
            <a:endParaRPr lang="en-US"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Upcoming Actions</a:t>
            </a:r>
          </a:p>
          <a:p>
            <a:pPr marL="457200" lvl="1">
              <a:spcBef>
                <a:spcPts val="0"/>
              </a:spcBef>
            </a:pPr>
            <a:r>
              <a:rPr lang="en-US" sz="2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Acephate Proposed Interim Decision (PID) – Completed April 2024.</a:t>
            </a:r>
          </a:p>
          <a:p>
            <a:pPr marL="457200" lvl="1">
              <a:spcBef>
                <a:spcPts val="0"/>
              </a:spcBef>
            </a:pPr>
            <a:r>
              <a:rPr lang="en-US" sz="2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Dicrotophos Proposed Interim Decision (PID) – June 2024.</a:t>
            </a:r>
          </a:p>
          <a:p>
            <a:pPr marL="457200" lvl="1">
              <a:spcBef>
                <a:spcPts val="0"/>
              </a:spcBef>
            </a:pPr>
            <a:r>
              <a:rPr lang="en-US" sz="2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Dimethoate Proposed Interim Decision (PID) – June 2024.</a:t>
            </a:r>
          </a:p>
          <a:p>
            <a:pPr marL="457200" lvl="1">
              <a:spcBef>
                <a:spcPts val="0"/>
              </a:spcBef>
            </a:pPr>
            <a:r>
              <a:rPr lang="en-US" sz="2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Malathion Proposed Interim Decision (PID) – July 2024.</a:t>
            </a:r>
          </a:p>
          <a:p>
            <a:pPr marL="457200" lvl="1">
              <a:spcBef>
                <a:spcPts val="0"/>
              </a:spcBef>
            </a:pPr>
            <a:r>
              <a:rPr lang="en-US" sz="2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TCVP (Tetrachlorvinphos) Interim Decision (ID) – June 2024.</a:t>
            </a:r>
          </a:p>
          <a:p>
            <a:pPr marL="0">
              <a:spcBef>
                <a:spcPts val="0"/>
              </a:spcBef>
            </a:pPr>
            <a:endParaRPr lang="en-US"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76428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a:xfrm>
            <a:off x="838200" y="93333"/>
            <a:ext cx="10515600" cy="1325563"/>
          </a:xfrm>
        </p:spPr>
        <p:txBody>
          <a:bodyPr/>
          <a:lstStyle/>
          <a:p>
            <a:pPr algn="ctr"/>
            <a:r>
              <a:rPr lang="en-US" b="1" dirty="0">
                <a:solidFill>
                  <a:srgbClr val="4472C4">
                    <a:lumMod val="50000"/>
                  </a:srgbClr>
                </a:solidFill>
                <a:latin typeface="Arial" panose="020B0604020202020204" pitchFamily="34" charset="0"/>
                <a:cs typeface="Arial" panose="020B0604020202020204" pitchFamily="34" charset="0"/>
              </a:rPr>
              <a:t>DCPA </a:t>
            </a:r>
            <a:r>
              <a:rPr kumimoji="0" lang="en-US" sz="4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Update</a:t>
            </a:r>
            <a:endParaRPr lang="en-US" dirty="0"/>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418896"/>
            <a:ext cx="10859814" cy="5439104"/>
          </a:xfrm>
        </p:spPr>
        <p:txBody>
          <a:bodyPr>
            <a:normAutofit/>
          </a:bodyPr>
          <a:lstStyle/>
          <a:p>
            <a:r>
              <a:rPr lang="en-US" sz="2500" dirty="0">
                <a:solidFill>
                  <a:schemeClr val="accent1">
                    <a:lumMod val="50000"/>
                  </a:schemeClr>
                </a:solidFill>
                <a:latin typeface="Arial" panose="020B0604020202020204" pitchFamily="34" charset="0"/>
                <a:cs typeface="Arial" panose="020B0604020202020204" pitchFamily="34" charset="0"/>
              </a:rPr>
              <a:t>On April 1, 2024, EPA announced its next steps to protect people from the herbicide dimethyl tetrachloroterephthalate (DCPA, or Dacthal). </a:t>
            </a:r>
          </a:p>
          <a:p>
            <a:r>
              <a:rPr lang="en-US" sz="2500" dirty="0">
                <a:solidFill>
                  <a:schemeClr val="accent1">
                    <a:lumMod val="50000"/>
                  </a:schemeClr>
                </a:solidFill>
                <a:latin typeface="Arial" panose="020B0604020202020204" pitchFamily="34" charset="0"/>
                <a:cs typeface="Arial" panose="020B0604020202020204" pitchFamily="34" charset="0"/>
              </a:rPr>
              <a:t>EPA warned people of the significant health risks to pregnant individuals and their developing babies exposed to DCPA and will be pursuing action to address the serious, permanent, and irreversible health risks associated with the pesticide as quickly as possible. </a:t>
            </a:r>
          </a:p>
          <a:p>
            <a:r>
              <a:rPr lang="en-US" sz="2500" dirty="0">
                <a:solidFill>
                  <a:schemeClr val="accent1">
                    <a:lumMod val="50000"/>
                  </a:schemeClr>
                </a:solidFill>
                <a:latin typeface="Arial" panose="020B0604020202020204" pitchFamily="34" charset="0"/>
                <a:cs typeface="Arial" panose="020B0604020202020204" pitchFamily="34" charset="0"/>
              </a:rPr>
              <a:t>EPA has also issued a letter to AMVAC, the sole manufacturer of DCPA, restating the risks the agency found and stating that due to the serious risks posed by DCPA, the agency is pursuing further action to protect workers and others who could be exposed. </a:t>
            </a:r>
          </a:p>
          <a:p>
            <a:r>
              <a:rPr lang="en-US" sz="2500" dirty="0">
                <a:solidFill>
                  <a:schemeClr val="accent1">
                    <a:lumMod val="50000"/>
                  </a:schemeClr>
                </a:solidFill>
                <a:latin typeface="Arial" panose="020B0604020202020204" pitchFamily="34" charset="0"/>
                <a:cs typeface="Arial" panose="020B0604020202020204" pitchFamily="34" charset="0"/>
              </a:rPr>
              <a:t>EPA took this rare step of warning farmworkers about these concerns while it works on actions to protect workers because of the significant risks the agency has identified.</a:t>
            </a:r>
          </a:p>
        </p:txBody>
      </p:sp>
    </p:spTree>
    <p:extLst>
      <p:ext uri="{BB962C8B-B14F-4D97-AF65-F5344CB8AC3E}">
        <p14:creationId xmlns:p14="http://schemas.microsoft.com/office/powerpoint/2010/main" val="2483302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A1FB-C8AA-E4E5-5E30-9305980378F1}"/>
              </a:ext>
            </a:extLst>
          </p:cNvPr>
          <p:cNvSpPr>
            <a:spLocks noGrp="1"/>
          </p:cNvSpPr>
          <p:nvPr>
            <p:ph type="title"/>
          </p:nvPr>
        </p:nvSpPr>
        <p:spPr>
          <a:xfrm>
            <a:off x="841067" y="184075"/>
            <a:ext cx="10173533" cy="508921"/>
          </a:xfrm>
        </p:spPr>
        <p:txBody>
          <a:bodyPr>
            <a:normAutofit fontScale="90000"/>
          </a:bodyPr>
          <a:lstStyle/>
          <a:p>
            <a:pPr algn="ctr"/>
            <a:r>
              <a:rPr lang="en-US" sz="3600" b="1" dirty="0">
                <a:solidFill>
                  <a:srgbClr val="002060"/>
                </a:solidFill>
                <a:latin typeface="Arial"/>
                <a:cs typeface="Arial"/>
              </a:rPr>
              <a:t>Rodenticides Update </a:t>
            </a:r>
            <a:endParaRPr lang="en-US" sz="3600" b="1" dirty="0">
              <a:solidFill>
                <a:srgbClr val="FF0000"/>
              </a:solidFill>
              <a:latin typeface="Arial"/>
              <a:cs typeface="Arial"/>
            </a:endParaRPr>
          </a:p>
        </p:txBody>
      </p:sp>
      <p:sp>
        <p:nvSpPr>
          <p:cNvPr id="3" name="Content Placeholder 2">
            <a:extLst>
              <a:ext uri="{FF2B5EF4-FFF2-40B4-BE49-F238E27FC236}">
                <a16:creationId xmlns:a16="http://schemas.microsoft.com/office/drawing/2014/main" id="{C1577D3A-BB1E-8F08-E7C3-BF88088C7765}"/>
              </a:ext>
            </a:extLst>
          </p:cNvPr>
          <p:cNvSpPr>
            <a:spLocks noGrp="1"/>
          </p:cNvSpPr>
          <p:nvPr>
            <p:ph idx="1"/>
          </p:nvPr>
        </p:nvSpPr>
        <p:spPr>
          <a:xfrm>
            <a:off x="168166" y="692997"/>
            <a:ext cx="12023834" cy="5823274"/>
          </a:xfrm>
        </p:spPr>
        <p:txBody>
          <a:bodyPr vert="horz" lIns="91440" tIns="45720" rIns="91440" bIns="45720" rtlCol="0" anchor="t">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The Proposed Interim Decisions (PIDs) for the rodenticides were published in November 2022 and the draft Biological </a:t>
            </a:r>
            <a:r>
              <a:rPr lang="en-US" sz="2200" kern="100" dirty="0">
                <a:solidFill>
                  <a:srgbClr val="002060"/>
                </a:solidFill>
                <a:latin typeface="Arial" panose="020B0604020202020204" pitchFamily="34" charset="0"/>
                <a:ea typeface="Calibri" panose="020F0502020204030204" pitchFamily="34" charset="0"/>
                <a:cs typeface="Arial" panose="020B0604020202020204" pitchFamily="34" charset="0"/>
              </a:rPr>
              <a:t>E</a:t>
            </a: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valuation (BE) was published in November 2023.</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There were over 22,000 comments on the PIDs, represented largely by the main themes below:</a:t>
            </a:r>
          </a:p>
          <a:p>
            <a:pPr marL="742950" marR="0" lvl="1" indent="-285750">
              <a:lnSpc>
                <a:spcPct val="107000"/>
              </a:lnSpc>
              <a:spcBef>
                <a:spcPts val="0"/>
              </a:spcBef>
              <a:spcAft>
                <a:spcPts val="0"/>
              </a:spcAft>
              <a:buFont typeface="Arial" panose="020B0604020202020204" pitchFamily="34" charset="0"/>
              <a:buChar cha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Concerns over non-target wildlife exposure, incidents, and protection of listed species; </a:t>
            </a:r>
          </a:p>
          <a:p>
            <a:pPr marL="742950" marR="0" lvl="1" indent="-285750">
              <a:lnSpc>
                <a:spcPct val="107000"/>
              </a:lnSpc>
              <a:spcBef>
                <a:spcPts val="0"/>
              </a:spcBef>
              <a:spcAft>
                <a:spcPts val="0"/>
              </a:spcAft>
              <a:buFont typeface="Arial" panose="020B0604020202020204" pitchFamily="34" charset="0"/>
              <a:buChar cha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Misuse;</a:t>
            </a:r>
          </a:p>
          <a:p>
            <a:pPr marL="742950" marR="0" lvl="1" indent="-285750">
              <a:lnSpc>
                <a:spcPct val="107000"/>
              </a:lnSpc>
              <a:spcBef>
                <a:spcPts val="0"/>
              </a:spcBef>
              <a:spcAft>
                <a:spcPts val="0"/>
              </a:spcAft>
              <a:buFont typeface="Arial" panose="020B0604020202020204" pitchFamily="34" charset="0"/>
              <a:buChar cha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Benefits of rodenticide control;</a:t>
            </a:r>
          </a:p>
          <a:p>
            <a:pPr marL="742950" marR="0" lvl="1" indent="-285750">
              <a:lnSpc>
                <a:spcPct val="107000"/>
              </a:lnSpc>
              <a:spcBef>
                <a:spcPts val="0"/>
              </a:spcBef>
              <a:spcAft>
                <a:spcPts val="0"/>
              </a:spcAft>
              <a:buFont typeface="Arial" panose="020B0604020202020204" pitchFamily="34" charset="0"/>
              <a:buChar cha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Questions on feasibility, enforceability, and effectiveness of proposed mitigation (e.g., carcass search);</a:t>
            </a:r>
          </a:p>
          <a:p>
            <a:pPr marL="742950" marR="0" lvl="1" indent="-285750">
              <a:lnSpc>
                <a:spcPct val="107000"/>
              </a:lnSpc>
              <a:spcBef>
                <a:spcPts val="0"/>
              </a:spcBef>
              <a:spcAft>
                <a:spcPts val="0"/>
              </a:spcAft>
              <a:buFont typeface="Arial" panose="020B0604020202020204" pitchFamily="34" charset="0"/>
              <a:buChar cha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Concerns related to proposing RUP designation;</a:t>
            </a:r>
          </a:p>
          <a:p>
            <a:pPr marL="742950" marR="0" lvl="1" indent="-285750">
              <a:lnSpc>
                <a:spcPct val="107000"/>
              </a:lnSpc>
              <a:spcBef>
                <a:spcPts val="0"/>
              </a:spcBef>
              <a:spcAft>
                <a:spcPts val="0"/>
              </a:spcAft>
              <a:buFont typeface="Arial" panose="020B0604020202020204" pitchFamily="34" charset="0"/>
              <a:buChar cha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Field use restrictions;</a:t>
            </a:r>
          </a:p>
          <a:p>
            <a:pPr marL="742950" marR="0" lvl="1" indent="-285750">
              <a:lnSpc>
                <a:spcPct val="107000"/>
              </a:lnSpc>
              <a:spcBef>
                <a:spcPts val="0"/>
              </a:spcBef>
              <a:spcAft>
                <a:spcPts val="0"/>
              </a:spcAft>
              <a:buFont typeface="Arial" panose="020B0604020202020204" pitchFamily="34" charset="0"/>
              <a:buChar cha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PPE; and</a:t>
            </a:r>
          </a:p>
          <a:p>
            <a:pPr marL="742950" marR="0" lvl="1" indent="-285750">
              <a:lnSpc>
                <a:spcPct val="107000"/>
              </a:lnSpc>
              <a:spcBef>
                <a:spcPts val="0"/>
              </a:spcBef>
              <a:spcAft>
                <a:spcPts val="0"/>
              </a:spcAft>
              <a:buFont typeface="Arial" panose="020B0604020202020204" pitchFamily="34" charset="0"/>
              <a:buChar char="•"/>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Refining mitigation further by rodenticide type, other costs and impacts of mitigation.</a:t>
            </a:r>
          </a:p>
          <a:p>
            <a:pPr marL="342900" marR="0" lvl="0" indent="-342900">
              <a:lnSpc>
                <a:spcPct val="107000"/>
              </a:lnSpc>
              <a:spcBef>
                <a:spcPts val="800"/>
              </a:spcBef>
              <a:spcAft>
                <a:spcPts val="800"/>
              </a:spcAft>
              <a:buFont typeface="Arial" panose="020B0604020202020204" pitchFamily="34" charset="0"/>
              <a:buChar char="•"/>
              <a:tabLst>
                <a:tab pos="457200" algn="l"/>
              </a:tabLst>
            </a:pPr>
            <a:r>
              <a:rPr lang="en-US" sz="2200" kern="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 PID and BE comments are all being considered as EPA works towards the final BE which will be issued November 2024 and will include the rodenticide strategy.</a:t>
            </a:r>
            <a:endParaRPr lang="en-US" sz="2200"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200" kern="1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Amended PIDs will begin to be released in early 2025.</a:t>
            </a:r>
            <a:endPar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Aft>
                <a:spcPts val="1200"/>
              </a:spcAft>
            </a:pPr>
            <a:endParaRPr lang="en-US" sz="2300" dirty="0">
              <a:solidFill>
                <a:srgbClr val="002060"/>
              </a:solidFill>
              <a:latin typeface="Arial  "/>
            </a:endParaRPr>
          </a:p>
        </p:txBody>
      </p:sp>
    </p:spTree>
    <p:extLst>
      <p:ext uri="{BB962C8B-B14F-4D97-AF65-F5344CB8AC3E}">
        <p14:creationId xmlns:p14="http://schemas.microsoft.com/office/powerpoint/2010/main" val="133842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A1FB-C8AA-E4E5-5E30-9305980378F1}"/>
              </a:ext>
            </a:extLst>
          </p:cNvPr>
          <p:cNvSpPr>
            <a:spLocks noGrp="1"/>
          </p:cNvSpPr>
          <p:nvPr>
            <p:ph type="title"/>
          </p:nvPr>
        </p:nvSpPr>
        <p:spPr>
          <a:xfrm>
            <a:off x="786598" y="341730"/>
            <a:ext cx="10173533" cy="508921"/>
          </a:xfrm>
        </p:spPr>
        <p:txBody>
          <a:bodyPr>
            <a:normAutofit fontScale="90000"/>
          </a:bodyPr>
          <a:lstStyle/>
          <a:p>
            <a:pPr algn="ctr"/>
            <a:r>
              <a:rPr lang="en-US" sz="3600" b="1">
                <a:solidFill>
                  <a:srgbClr val="002060"/>
                </a:solidFill>
                <a:latin typeface="Arial"/>
                <a:cs typeface="Arial"/>
              </a:rPr>
              <a:t>Atrazine Update </a:t>
            </a:r>
            <a:endParaRPr lang="en-US" sz="3600" b="1">
              <a:solidFill>
                <a:srgbClr val="FF0000"/>
              </a:solidFill>
              <a:latin typeface="Arial"/>
              <a:cs typeface="Arial"/>
            </a:endParaRPr>
          </a:p>
        </p:txBody>
      </p:sp>
      <p:sp>
        <p:nvSpPr>
          <p:cNvPr id="3" name="Content Placeholder 2">
            <a:extLst>
              <a:ext uri="{FF2B5EF4-FFF2-40B4-BE49-F238E27FC236}">
                <a16:creationId xmlns:a16="http://schemas.microsoft.com/office/drawing/2014/main" id="{C1577D3A-BB1E-8F08-E7C3-BF88088C7765}"/>
              </a:ext>
            </a:extLst>
          </p:cNvPr>
          <p:cNvSpPr>
            <a:spLocks noGrp="1"/>
          </p:cNvSpPr>
          <p:nvPr>
            <p:ph idx="1"/>
          </p:nvPr>
        </p:nvSpPr>
        <p:spPr>
          <a:xfrm>
            <a:off x="536029" y="1094848"/>
            <a:ext cx="11183006" cy="5421422"/>
          </a:xfrm>
        </p:spPr>
        <p:txBody>
          <a:bodyPr vert="horz" lIns="91440" tIns="45720" rIns="91440" bIns="45720" rtlCol="0" anchor="t">
            <a:noAutofit/>
          </a:bodyPr>
          <a:lstStyle/>
          <a:p>
            <a:pPr>
              <a:lnSpc>
                <a:spcPct val="100000"/>
              </a:lnSpc>
              <a:spcAft>
                <a:spcPts val="1200"/>
              </a:spcAft>
            </a:pPr>
            <a:r>
              <a:rPr lang="en-US" sz="2400" dirty="0">
                <a:solidFill>
                  <a:srgbClr val="002060"/>
                </a:solidFill>
                <a:latin typeface="Arial  "/>
              </a:rPr>
              <a:t>Final report from the August 2023 SAP was released in November 2023.</a:t>
            </a:r>
          </a:p>
          <a:p>
            <a:pPr>
              <a:lnSpc>
                <a:spcPct val="100000"/>
              </a:lnSpc>
              <a:spcAft>
                <a:spcPts val="1200"/>
              </a:spcAft>
            </a:pPr>
            <a:r>
              <a:rPr lang="en-US" sz="2400" dirty="0">
                <a:solidFill>
                  <a:srgbClr val="002060"/>
                </a:solidFill>
                <a:latin typeface="Arial  "/>
              </a:rPr>
              <a:t>EPA’s response to the SAP was released in March 2024.</a:t>
            </a:r>
          </a:p>
          <a:p>
            <a:pPr>
              <a:lnSpc>
                <a:spcPct val="100000"/>
              </a:lnSpc>
              <a:spcAft>
                <a:spcPts val="1200"/>
              </a:spcAft>
            </a:pPr>
            <a:r>
              <a:rPr lang="en-US" sz="2400" dirty="0">
                <a:solidFill>
                  <a:srgbClr val="002060"/>
                </a:solidFill>
                <a:latin typeface="Arial  "/>
              </a:rPr>
              <a:t>EPA will release the revised CE-LOC and updated mitigation maps, along with the next steps and timeline related to proposed mitigation to protect aquatic plant communities in 2024.</a:t>
            </a:r>
          </a:p>
          <a:p>
            <a:pPr>
              <a:lnSpc>
                <a:spcPct val="100000"/>
              </a:lnSpc>
              <a:spcAft>
                <a:spcPts val="1200"/>
              </a:spcAft>
            </a:pPr>
            <a:r>
              <a:rPr lang="en-US" sz="2400" dirty="0">
                <a:solidFill>
                  <a:srgbClr val="002060"/>
                </a:solidFill>
                <a:latin typeface="Arial  "/>
              </a:rPr>
              <a:t>EPA anticipates releasing a revised proposal for mitigation by the end of 2024. It will incorporate:</a:t>
            </a:r>
          </a:p>
          <a:p>
            <a:pPr marL="662940" lvl="1" indent="-342900"/>
            <a:r>
              <a:rPr lang="en-US" dirty="0">
                <a:solidFill>
                  <a:srgbClr val="002060"/>
                </a:solidFill>
                <a:latin typeface="Arial  "/>
              </a:rPr>
              <a:t>New CE-LOC.</a:t>
            </a:r>
          </a:p>
          <a:p>
            <a:pPr marL="662940" lvl="1" indent="-342900"/>
            <a:r>
              <a:rPr lang="en-US" dirty="0">
                <a:solidFill>
                  <a:srgbClr val="002060"/>
                </a:solidFill>
                <a:latin typeface="Arial  "/>
              </a:rPr>
              <a:t>New WARP-MP (Watershed Regression for Pesticides for Multiple Pesticides) model runs to address public comments and errors noted.</a:t>
            </a:r>
          </a:p>
          <a:p>
            <a:pPr marL="662940" lvl="1" indent="-342900"/>
            <a:r>
              <a:rPr lang="en-US" dirty="0">
                <a:solidFill>
                  <a:srgbClr val="002060"/>
                </a:solidFill>
                <a:latin typeface="Arial  "/>
              </a:rPr>
              <a:t>Newly available atrazine monitoring data.</a:t>
            </a:r>
          </a:p>
          <a:p>
            <a:pPr marL="662940" lvl="1" indent="-342900"/>
            <a:r>
              <a:rPr lang="en-US" dirty="0">
                <a:solidFill>
                  <a:srgbClr val="002060"/>
                </a:solidFill>
                <a:latin typeface="Arial  "/>
              </a:rPr>
              <a:t>Public comments on the mitigation strategies proposed in 2022.</a:t>
            </a:r>
          </a:p>
        </p:txBody>
      </p:sp>
    </p:spTree>
    <p:extLst>
      <p:ext uri="{BB962C8B-B14F-4D97-AF65-F5344CB8AC3E}">
        <p14:creationId xmlns:p14="http://schemas.microsoft.com/office/powerpoint/2010/main" val="175629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51DC-DBF6-E9E8-2437-D093D7ECC35A}"/>
              </a:ext>
            </a:extLst>
          </p:cNvPr>
          <p:cNvSpPr>
            <a:spLocks noGrp="1"/>
          </p:cNvSpPr>
          <p:nvPr>
            <p:ph type="title"/>
          </p:nvPr>
        </p:nvSpPr>
        <p:spPr>
          <a:xfrm>
            <a:off x="1310640" y="201546"/>
            <a:ext cx="9509760" cy="835923"/>
          </a:xfrm>
        </p:spPr>
        <p:txBody>
          <a:bodyPr>
            <a:normAutofit/>
          </a:bodyPr>
          <a:lstStyle/>
          <a:p>
            <a:pPr algn="ctr"/>
            <a:r>
              <a:rPr lang="en-US" sz="3600" b="1">
                <a:solidFill>
                  <a:srgbClr val="002060"/>
                </a:solidFill>
                <a:effectLst/>
                <a:latin typeface="Arial" panose="020B0604020202020204" pitchFamily="34" charset="0"/>
                <a:cs typeface="Arial" panose="020B0604020202020204" pitchFamily="34" charset="0"/>
              </a:rPr>
              <a:t>Paraquat Update</a:t>
            </a:r>
            <a:endParaRPr lang="en-US" sz="3600" b="1">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FF10AD-1C5E-D1F0-F81F-BBC15878E893}"/>
              </a:ext>
            </a:extLst>
          </p:cNvPr>
          <p:cNvSpPr>
            <a:spLocks noGrp="1"/>
          </p:cNvSpPr>
          <p:nvPr>
            <p:ph idx="1"/>
          </p:nvPr>
        </p:nvSpPr>
        <p:spPr>
          <a:xfrm>
            <a:off x="478110" y="1037468"/>
            <a:ext cx="11174819" cy="5522819"/>
          </a:xfrm>
        </p:spPr>
        <p:txBody>
          <a:bodyPr vert="horz" lIns="91440" tIns="45720" rIns="91440" bIns="45720" rtlCol="0" anchor="t">
            <a:noAutofit/>
          </a:bodyPr>
          <a:lstStyle/>
          <a:p>
            <a:r>
              <a:rPr lang="en-US" sz="2300" dirty="0">
                <a:solidFill>
                  <a:srgbClr val="002060"/>
                </a:solidFill>
                <a:latin typeface="Arial" panose="020B0604020202020204" pitchFamily="34" charset="0"/>
                <a:cs typeface="Arial" panose="020B0604020202020204" pitchFamily="34" charset="0"/>
              </a:rPr>
              <a:t>In September 2021, several NGOs, including the Michael J. Fox Foundation and Earthjustice, filed a Petition challenging the EPA 2021 Interim Decision.</a:t>
            </a:r>
          </a:p>
          <a:p>
            <a:r>
              <a:rPr lang="en-US" sz="2300" dirty="0">
                <a:solidFill>
                  <a:srgbClr val="002060"/>
                </a:solidFill>
                <a:latin typeface="Arial" panose="020B0604020202020204" pitchFamily="34" charset="0"/>
                <a:cs typeface="Arial" panose="020B0604020202020204" pitchFamily="34" charset="0"/>
              </a:rPr>
              <a:t>In November 2022, EPA and the Petitioners agreed to hold the case in abeyance while EPA considered the issues raised by the Petitioners.</a:t>
            </a:r>
          </a:p>
          <a:p>
            <a:r>
              <a:rPr lang="en-US" sz="2300" dirty="0">
                <a:solidFill>
                  <a:srgbClr val="002060"/>
                </a:solidFill>
                <a:latin typeface="Arial" panose="020B0604020202020204" pitchFamily="34" charset="0"/>
                <a:cs typeface="Arial" panose="020B0604020202020204" pitchFamily="34" charset="0"/>
              </a:rPr>
              <a:t>EPA released an initial draft of its reconsiderations in February 2024 and opened a 60-day public comment that closed in April 2024.  </a:t>
            </a:r>
          </a:p>
          <a:p>
            <a:r>
              <a:rPr lang="en-US" sz="2300" dirty="0">
                <a:solidFill>
                  <a:srgbClr val="002060"/>
                </a:solidFill>
                <a:latin typeface="Arial" panose="020B0604020202020204" pitchFamily="34" charset="0"/>
                <a:cs typeface="Arial" panose="020B0604020202020204" pitchFamily="34" charset="0"/>
              </a:rPr>
              <a:t>A final document describing the next steps and timeline must be completed by January 17, 2025, based on agreement with Petitioners. </a:t>
            </a:r>
          </a:p>
          <a:p>
            <a:r>
              <a:rPr lang="en-US" sz="2300" dirty="0">
                <a:solidFill>
                  <a:srgbClr val="002060"/>
                </a:solidFill>
                <a:latin typeface="Arial" panose="020B0604020202020204" pitchFamily="34" charset="0"/>
                <a:cs typeface="Arial" panose="020B0604020202020204" pitchFamily="34" charset="0"/>
              </a:rPr>
              <a:t>The final document will reflect: </a:t>
            </a:r>
          </a:p>
          <a:p>
            <a:pPr lvl="2"/>
            <a:r>
              <a:rPr lang="en-US" sz="2300" dirty="0">
                <a:solidFill>
                  <a:srgbClr val="002060"/>
                </a:solidFill>
                <a:latin typeface="Arial" panose="020B0604020202020204" pitchFamily="34" charset="0"/>
                <a:cs typeface="Arial" panose="020B0604020202020204" pitchFamily="34" charset="0"/>
              </a:rPr>
              <a:t>Consideration of additional information/data, including new studies submitted by petitioners.</a:t>
            </a:r>
          </a:p>
          <a:p>
            <a:pPr lvl="2"/>
            <a:r>
              <a:rPr lang="en-US" sz="2300" dirty="0">
                <a:solidFill>
                  <a:srgbClr val="002060"/>
                </a:solidFill>
                <a:latin typeface="Arial" panose="020B0604020202020204" pitchFamily="34" charset="0"/>
                <a:cs typeface="Arial" panose="020B0604020202020204" pitchFamily="34" charset="0"/>
              </a:rPr>
              <a:t>Consideration of public comments received on the draft document.</a:t>
            </a:r>
          </a:p>
          <a:p>
            <a:r>
              <a:rPr lang="en-US" sz="2300" dirty="0">
                <a:solidFill>
                  <a:srgbClr val="002060"/>
                </a:solidFill>
                <a:latin typeface="Arial"/>
                <a:cs typeface="Arial"/>
              </a:rPr>
              <a:t>EPA is committed to transparency and continues to monitor the best available science on paraquat to remain informed on adverse health outcomes, including Parkinson's Disease.</a:t>
            </a:r>
          </a:p>
        </p:txBody>
      </p:sp>
      <p:sp>
        <p:nvSpPr>
          <p:cNvPr id="4" name="Slide Number Placeholder 3">
            <a:extLst>
              <a:ext uri="{FF2B5EF4-FFF2-40B4-BE49-F238E27FC236}">
                <a16:creationId xmlns:a16="http://schemas.microsoft.com/office/drawing/2014/main" id="{44D047FD-FA73-885A-F89E-7616D64B575B}"/>
              </a:ext>
            </a:extLst>
          </p:cNvPr>
          <p:cNvSpPr>
            <a:spLocks noGrp="1"/>
          </p:cNvSpPr>
          <p:nvPr>
            <p:ph type="sldNum" sz="quarter" idx="12"/>
          </p:nvPr>
        </p:nvSpPr>
        <p:spPr/>
        <p:txBody>
          <a:bodyPr/>
          <a:lstStyle/>
          <a:p>
            <a:fld id="{CA8D9AD5-F248-4919-864A-CFD76CC027D6}" type="slidenum">
              <a:rPr lang="en-US" smtClean="0"/>
              <a:t>24</a:t>
            </a:fld>
            <a:endParaRPr lang="en-US"/>
          </a:p>
        </p:txBody>
      </p:sp>
    </p:spTree>
    <p:extLst>
      <p:ext uri="{BB962C8B-B14F-4D97-AF65-F5344CB8AC3E}">
        <p14:creationId xmlns:p14="http://schemas.microsoft.com/office/powerpoint/2010/main" val="85600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0A6C-968B-01BF-9903-0AFA1A4E87EE}"/>
              </a:ext>
            </a:extLst>
          </p:cNvPr>
          <p:cNvSpPr>
            <a:spLocks noGrp="1"/>
          </p:cNvSpPr>
          <p:nvPr>
            <p:ph type="title"/>
          </p:nvPr>
        </p:nvSpPr>
        <p:spPr>
          <a:xfrm>
            <a:off x="838200" y="136525"/>
            <a:ext cx="10515600" cy="701749"/>
          </a:xfrm>
        </p:spPr>
        <p:txBody>
          <a:bodyPr/>
          <a:lstStyle/>
          <a:p>
            <a:pPr algn="ctr"/>
            <a:r>
              <a:rPr lang="en-US" sz="3600" b="1">
                <a:solidFill>
                  <a:srgbClr val="002060"/>
                </a:solidFill>
                <a:latin typeface="Arial"/>
                <a:cs typeface="Calibri Light"/>
              </a:rPr>
              <a:t>Glyphosate Update</a:t>
            </a:r>
            <a:endParaRPr lang="en-US">
              <a:solidFill>
                <a:srgbClr val="FF0000"/>
              </a:solidFill>
            </a:endParaRPr>
          </a:p>
        </p:txBody>
      </p:sp>
      <p:sp>
        <p:nvSpPr>
          <p:cNvPr id="3" name="Content Placeholder 2">
            <a:extLst>
              <a:ext uri="{FF2B5EF4-FFF2-40B4-BE49-F238E27FC236}">
                <a16:creationId xmlns:a16="http://schemas.microsoft.com/office/drawing/2014/main" id="{40F519D2-2D27-E703-7CD4-EFEC56A9A7FA}"/>
              </a:ext>
            </a:extLst>
          </p:cNvPr>
          <p:cNvSpPr>
            <a:spLocks noGrp="1"/>
          </p:cNvSpPr>
          <p:nvPr>
            <p:ph idx="1"/>
          </p:nvPr>
        </p:nvSpPr>
        <p:spPr>
          <a:xfrm>
            <a:off x="604199" y="744965"/>
            <a:ext cx="10983602" cy="5976510"/>
          </a:xfrm>
        </p:spPr>
        <p:txBody>
          <a:bodyPr vert="horz" lIns="91440" tIns="45720" rIns="91440" bIns="45720" rtlCol="0" anchor="t">
            <a:noAutofit/>
          </a:bodyPr>
          <a:lstStyle/>
          <a:p>
            <a:pPr>
              <a:lnSpc>
                <a:spcPct val="120000"/>
              </a:lnSpc>
            </a:pPr>
            <a:r>
              <a:rPr lang="en-US" sz="1800" dirty="0">
                <a:solidFill>
                  <a:srgbClr val="002060"/>
                </a:solidFill>
                <a:latin typeface="Arial"/>
                <a:cs typeface="Calibri"/>
              </a:rPr>
              <a:t>As part of registration review, a Glyphosate Interim Decision (ID) was published in February 2020.</a:t>
            </a:r>
          </a:p>
          <a:p>
            <a:pPr>
              <a:lnSpc>
                <a:spcPct val="120000"/>
              </a:lnSpc>
            </a:pPr>
            <a:r>
              <a:rPr lang="en-US" sz="1800" dirty="0">
                <a:solidFill>
                  <a:srgbClr val="002060"/>
                </a:solidFill>
                <a:latin typeface="Arial"/>
                <a:cs typeface="Calibri"/>
              </a:rPr>
              <a:t>The ID was challenged in the Ninth Circuit which resulted in:</a:t>
            </a:r>
          </a:p>
          <a:p>
            <a:pPr lvl="1">
              <a:lnSpc>
                <a:spcPct val="120000"/>
              </a:lnSpc>
            </a:pPr>
            <a:r>
              <a:rPr lang="en-US" sz="1800" dirty="0">
                <a:solidFill>
                  <a:srgbClr val="002060"/>
                </a:solidFill>
                <a:latin typeface="Arial"/>
                <a:cs typeface="Calibri"/>
              </a:rPr>
              <a:t>Vacating the human health portion of the ID.</a:t>
            </a:r>
          </a:p>
          <a:p>
            <a:pPr lvl="1">
              <a:lnSpc>
                <a:spcPct val="120000"/>
              </a:lnSpc>
            </a:pPr>
            <a:r>
              <a:rPr lang="en-US" sz="1800" dirty="0">
                <a:solidFill>
                  <a:srgbClr val="002060"/>
                </a:solidFill>
                <a:latin typeface="Arial"/>
                <a:cs typeface="Calibri"/>
              </a:rPr>
              <a:t>Granting EPA’s request for voluntary remand of the ecological portion of the ID but with an October 2022 deadline for a new ecological portion of the ID.</a:t>
            </a:r>
          </a:p>
          <a:p>
            <a:pPr lvl="1">
              <a:lnSpc>
                <a:spcPct val="120000"/>
              </a:lnSpc>
            </a:pPr>
            <a:r>
              <a:rPr lang="en-US" sz="1800" dirty="0">
                <a:solidFill>
                  <a:srgbClr val="002060"/>
                </a:solidFill>
                <a:latin typeface="Arial"/>
                <a:cs typeface="Calibri"/>
              </a:rPr>
              <a:t>The court held that the ID triggered ESA Obligations.</a:t>
            </a:r>
          </a:p>
          <a:p>
            <a:pPr lvl="1">
              <a:lnSpc>
                <a:spcPct val="120000"/>
              </a:lnSpc>
            </a:pPr>
            <a:r>
              <a:rPr lang="en-US" sz="1800" dirty="0">
                <a:solidFill>
                  <a:srgbClr val="002060"/>
                </a:solidFill>
                <a:latin typeface="Arial"/>
                <a:cs typeface="Calibri"/>
              </a:rPr>
              <a:t>In response EPA withdrew the ID as it was unable to meet the October 2022 deadline</a:t>
            </a:r>
          </a:p>
          <a:p>
            <a:pPr>
              <a:lnSpc>
                <a:spcPct val="120000"/>
              </a:lnSpc>
            </a:pPr>
            <a:r>
              <a:rPr lang="en-US" sz="1800" dirty="0">
                <a:solidFill>
                  <a:srgbClr val="002060"/>
                </a:solidFill>
                <a:latin typeface="Arial"/>
                <a:cs typeface="Calibri"/>
              </a:rPr>
              <a:t>EPA’s underlying scientific findings regarding glyphosate, including its finding that glyphosate is not likely to be carcinogenic to humans, remains the same.</a:t>
            </a:r>
          </a:p>
          <a:p>
            <a:pPr>
              <a:lnSpc>
                <a:spcPct val="120000"/>
              </a:lnSpc>
            </a:pPr>
            <a:r>
              <a:rPr lang="en-US" sz="1800" dirty="0">
                <a:solidFill>
                  <a:srgbClr val="002060"/>
                </a:solidFill>
                <a:latin typeface="Arial"/>
                <a:cs typeface="Calibri"/>
              </a:rPr>
              <a:t>In 2026 EPA plans to complete a Proposed Final Decision, which will:</a:t>
            </a:r>
          </a:p>
          <a:p>
            <a:pPr lvl="1">
              <a:lnSpc>
                <a:spcPct val="120000"/>
              </a:lnSpc>
            </a:pPr>
            <a:r>
              <a:rPr lang="en-US" sz="1800" dirty="0">
                <a:solidFill>
                  <a:srgbClr val="002060"/>
                </a:solidFill>
                <a:latin typeface="Arial"/>
                <a:cs typeface="Calibri"/>
              </a:rPr>
              <a:t>Revisit and better explain the carcinogenic potential of glyphosate.</a:t>
            </a:r>
          </a:p>
          <a:p>
            <a:pPr lvl="1">
              <a:lnSpc>
                <a:spcPct val="120000"/>
              </a:lnSpc>
            </a:pPr>
            <a:r>
              <a:rPr lang="en-US" sz="1800" dirty="0">
                <a:solidFill>
                  <a:srgbClr val="002060"/>
                </a:solidFill>
                <a:latin typeface="Arial"/>
                <a:cs typeface="Calibri"/>
              </a:rPr>
              <a:t>Revisit risk analysis related to in-field effects on the monarch butterfly and revisit the ecological risks versus benefits balancing in light of recent court decisions for other herbicides. </a:t>
            </a:r>
          </a:p>
          <a:p>
            <a:pPr lvl="1">
              <a:lnSpc>
                <a:spcPct val="120000"/>
              </a:lnSpc>
            </a:pPr>
            <a:r>
              <a:rPr lang="en-US" sz="1800" dirty="0">
                <a:solidFill>
                  <a:srgbClr val="002060"/>
                </a:solidFill>
                <a:latin typeface="Arial"/>
                <a:cs typeface="Calibri"/>
              </a:rPr>
              <a:t>Complete ESA consultation and respond to an administrative petition before issuing a final decision for glyphosate.</a:t>
            </a:r>
            <a:br>
              <a:rPr lang="en-US" sz="1800" dirty="0">
                <a:latin typeface="Arial"/>
                <a:cs typeface="Calibri"/>
              </a:rPr>
            </a:br>
            <a:r>
              <a:rPr lang="en-US" sz="1800" dirty="0">
                <a:solidFill>
                  <a:srgbClr val="002060"/>
                </a:solidFill>
                <a:latin typeface="Arial"/>
                <a:cs typeface="Calibri"/>
              </a:rPr>
              <a:t> </a:t>
            </a:r>
          </a:p>
        </p:txBody>
      </p:sp>
      <p:sp>
        <p:nvSpPr>
          <p:cNvPr id="4" name="Slide Number Placeholder 3">
            <a:extLst>
              <a:ext uri="{FF2B5EF4-FFF2-40B4-BE49-F238E27FC236}">
                <a16:creationId xmlns:a16="http://schemas.microsoft.com/office/drawing/2014/main" id="{B6E269AE-AFF7-8C43-38B9-EE186172D5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28095-06F3-4A51-86BD-E5BD09F9AC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06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9D07-E85D-2157-721A-5602EFB95A6A}"/>
              </a:ext>
            </a:extLst>
          </p:cNvPr>
          <p:cNvSpPr>
            <a:spLocks noGrp="1"/>
          </p:cNvSpPr>
          <p:nvPr>
            <p:ph type="title"/>
          </p:nvPr>
        </p:nvSpPr>
        <p:spPr/>
        <p:txBody>
          <a:bodyPr>
            <a:normAutofit/>
          </a:bodyPr>
          <a:lstStyle/>
          <a:p>
            <a:pPr algn="ctr"/>
            <a:r>
              <a:rPr lang="en-US" sz="4000" b="1">
                <a:solidFill>
                  <a:srgbClr val="002060"/>
                </a:solidFill>
                <a:latin typeface="Arial  "/>
              </a:rPr>
              <a:t>ESA Priorities</a:t>
            </a:r>
            <a:br>
              <a:rPr lang="en-US" sz="4000" b="1">
                <a:solidFill>
                  <a:srgbClr val="002060"/>
                </a:solidFill>
                <a:latin typeface="Arial  "/>
              </a:rPr>
            </a:br>
            <a:r>
              <a:rPr lang="en-US" sz="2200" b="1">
                <a:solidFill>
                  <a:schemeClr val="accent1">
                    <a:lumMod val="50000"/>
                  </a:schemeClr>
                </a:solidFill>
                <a:latin typeface="Arial" panose="020B0604020202020204" pitchFamily="34" charset="0"/>
                <a:cs typeface="Arial" panose="020B0604020202020204" pitchFamily="34" charset="0"/>
              </a:rPr>
              <a:t>Future PPDC Agenda Item</a:t>
            </a:r>
            <a:endParaRPr lang="en-US" sz="2200" b="1">
              <a:solidFill>
                <a:srgbClr val="002060"/>
              </a:solidFill>
              <a:latin typeface="Arial  "/>
              <a:cs typeface="Calibri Light"/>
            </a:endParaRPr>
          </a:p>
        </p:txBody>
      </p:sp>
      <p:sp>
        <p:nvSpPr>
          <p:cNvPr id="3" name="Content Placeholder 2">
            <a:extLst>
              <a:ext uri="{FF2B5EF4-FFF2-40B4-BE49-F238E27FC236}">
                <a16:creationId xmlns:a16="http://schemas.microsoft.com/office/drawing/2014/main" id="{AC73EA36-1319-DE01-FEF7-3BB94278AC53}"/>
              </a:ext>
            </a:extLst>
          </p:cNvPr>
          <p:cNvSpPr>
            <a:spLocks noGrp="1"/>
          </p:cNvSpPr>
          <p:nvPr>
            <p:ph idx="1"/>
          </p:nvPr>
        </p:nvSpPr>
        <p:spPr>
          <a:xfrm>
            <a:off x="838200" y="1425367"/>
            <a:ext cx="10515600" cy="5016639"/>
          </a:xfrm>
        </p:spPr>
        <p:txBody>
          <a:bodyPr vert="horz" lIns="91440" tIns="45720" rIns="91440" bIns="45720" rtlCol="0" anchor="t">
            <a:normAutofit fontScale="92500" lnSpcReduction="20000"/>
          </a:bodyPr>
          <a:lstStyle/>
          <a:p>
            <a:endParaRPr lang="en-US" b="1">
              <a:solidFill>
                <a:srgbClr val="002060"/>
              </a:solidFill>
              <a:latin typeface="Arial  "/>
            </a:endParaRPr>
          </a:p>
          <a:p>
            <a:r>
              <a:rPr lang="en-US" b="1">
                <a:solidFill>
                  <a:srgbClr val="002060"/>
                </a:solidFill>
                <a:latin typeface="Arial  "/>
              </a:rPr>
              <a:t>Steady progress</a:t>
            </a:r>
            <a:r>
              <a:rPr lang="en-US">
                <a:solidFill>
                  <a:srgbClr val="002060"/>
                </a:solidFill>
                <a:latin typeface="Arial  "/>
              </a:rPr>
              <a:t>, with a recognition we can’t solve this problem all at once</a:t>
            </a:r>
          </a:p>
          <a:p>
            <a:r>
              <a:rPr lang="en-US" b="1">
                <a:solidFill>
                  <a:srgbClr val="002060"/>
                </a:solidFill>
                <a:latin typeface="Arial  "/>
              </a:rPr>
              <a:t>Increasing efficiency </a:t>
            </a:r>
            <a:r>
              <a:rPr lang="en-US">
                <a:solidFill>
                  <a:srgbClr val="002060"/>
                </a:solidFill>
                <a:latin typeface="Arial  "/>
              </a:rPr>
              <a:t>of BE development and consultation</a:t>
            </a:r>
          </a:p>
          <a:p>
            <a:r>
              <a:rPr lang="en-US" b="1">
                <a:solidFill>
                  <a:srgbClr val="002060"/>
                </a:solidFill>
                <a:latin typeface="Arial  "/>
              </a:rPr>
              <a:t>Transparency </a:t>
            </a:r>
          </a:p>
          <a:p>
            <a:r>
              <a:rPr lang="en-US" b="1">
                <a:solidFill>
                  <a:srgbClr val="002060"/>
                </a:solidFill>
                <a:latin typeface="Arial  "/>
              </a:rPr>
              <a:t>Opportunities for Stakeholders </a:t>
            </a:r>
            <a:r>
              <a:rPr lang="en-US">
                <a:solidFill>
                  <a:srgbClr val="002060"/>
                </a:solidFill>
                <a:latin typeface="Arial  "/>
              </a:rPr>
              <a:t>to be part of the solution</a:t>
            </a:r>
          </a:p>
          <a:p>
            <a:r>
              <a:rPr lang="en-US" b="1">
                <a:solidFill>
                  <a:srgbClr val="002060"/>
                </a:solidFill>
                <a:latin typeface="Arial  "/>
              </a:rPr>
              <a:t>Refined Maps </a:t>
            </a:r>
            <a:r>
              <a:rPr lang="en-US">
                <a:solidFill>
                  <a:srgbClr val="002060"/>
                </a:solidFill>
                <a:latin typeface="Arial  "/>
              </a:rPr>
              <a:t>to narrow geographic restrictions to only those areas needed to protect listed species</a:t>
            </a:r>
            <a:endParaRPr lang="en-US" b="1">
              <a:solidFill>
                <a:srgbClr val="002060"/>
              </a:solidFill>
              <a:latin typeface="Arial  "/>
            </a:endParaRPr>
          </a:p>
          <a:p>
            <a:r>
              <a:rPr lang="en-US" b="1">
                <a:solidFill>
                  <a:srgbClr val="002060"/>
                </a:solidFill>
                <a:latin typeface="Arial  "/>
              </a:rPr>
              <a:t>Early proactive mitigations </a:t>
            </a:r>
            <a:r>
              <a:rPr lang="en-US">
                <a:solidFill>
                  <a:srgbClr val="002060"/>
                </a:solidFill>
                <a:latin typeface="Arial  "/>
              </a:rPr>
              <a:t>to protect listed species from pesticide exposure</a:t>
            </a:r>
            <a:endParaRPr lang="en-US" b="1">
              <a:solidFill>
                <a:srgbClr val="002060"/>
              </a:solidFill>
              <a:latin typeface="Arial  "/>
            </a:endParaRPr>
          </a:p>
          <a:p>
            <a:r>
              <a:rPr lang="en-US" b="1">
                <a:solidFill>
                  <a:srgbClr val="002060"/>
                </a:solidFill>
                <a:latin typeface="Arial  "/>
              </a:rPr>
              <a:t>Flexible and Implementable </a:t>
            </a:r>
            <a:r>
              <a:rPr lang="en-US">
                <a:solidFill>
                  <a:srgbClr val="002060"/>
                </a:solidFill>
                <a:latin typeface="Arial  "/>
              </a:rPr>
              <a:t>Mitigations for pesticide users</a:t>
            </a:r>
          </a:p>
          <a:p>
            <a:r>
              <a:rPr lang="en-US" b="1">
                <a:solidFill>
                  <a:srgbClr val="002060"/>
                </a:solidFill>
                <a:latin typeface="Arial  "/>
              </a:rPr>
              <a:t>Off-sets</a:t>
            </a:r>
            <a:r>
              <a:rPr lang="en-US">
                <a:solidFill>
                  <a:srgbClr val="002060"/>
                </a:solidFill>
                <a:latin typeface="Arial  "/>
              </a:rPr>
              <a:t> as another tool to minimize impact on pesticide users and protect species </a:t>
            </a:r>
          </a:p>
          <a:p>
            <a:endParaRPr lang="en-US">
              <a:cs typeface="Calibri" panose="020F0502020204030204"/>
            </a:endParaRPr>
          </a:p>
        </p:txBody>
      </p:sp>
    </p:spTree>
    <p:extLst>
      <p:ext uri="{BB962C8B-B14F-4D97-AF65-F5344CB8AC3E}">
        <p14:creationId xmlns:p14="http://schemas.microsoft.com/office/powerpoint/2010/main" val="48204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5EED-B8B5-4E09-A0EC-8BD2CF133BA6}"/>
              </a:ext>
            </a:extLst>
          </p:cNvPr>
          <p:cNvSpPr>
            <a:spLocks noGrp="1"/>
          </p:cNvSpPr>
          <p:nvPr>
            <p:ph type="title"/>
          </p:nvPr>
        </p:nvSpPr>
        <p:spPr>
          <a:xfrm>
            <a:off x="838200" y="91439"/>
            <a:ext cx="10515600" cy="982412"/>
          </a:xfrm>
        </p:spPr>
        <p:txBody>
          <a:bodyPr/>
          <a:lstStyle/>
          <a:p>
            <a:r>
              <a:rPr lang="en-US" b="1"/>
              <a:t>Select Ongoing and Upcoming ESA Activities</a:t>
            </a:r>
          </a:p>
        </p:txBody>
      </p:sp>
      <p:graphicFrame>
        <p:nvGraphicFramePr>
          <p:cNvPr id="3" name="Diagram 2" descr="Placeholder Timeline&#10;">
            <a:extLst>
              <a:ext uri="{FF2B5EF4-FFF2-40B4-BE49-F238E27FC236}">
                <a16:creationId xmlns:a16="http://schemas.microsoft.com/office/drawing/2014/main" id="{073C5A0D-DFE8-4C7D-834F-C6443FF17576}"/>
              </a:ext>
            </a:extLst>
          </p:cNvPr>
          <p:cNvGraphicFramePr/>
          <p:nvPr/>
        </p:nvGraphicFramePr>
        <p:xfrm>
          <a:off x="626197" y="268942"/>
          <a:ext cx="11455313" cy="658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69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9D07-E85D-2157-721A-5602EFB95A6A}"/>
              </a:ext>
            </a:extLst>
          </p:cNvPr>
          <p:cNvSpPr>
            <a:spLocks noGrp="1"/>
          </p:cNvSpPr>
          <p:nvPr>
            <p:ph type="title"/>
          </p:nvPr>
        </p:nvSpPr>
        <p:spPr/>
        <p:txBody>
          <a:bodyPr>
            <a:normAutofit/>
          </a:bodyPr>
          <a:lstStyle/>
          <a:p>
            <a:pPr algn="ctr"/>
            <a:r>
              <a:rPr lang="en-US" sz="4000" b="1">
                <a:solidFill>
                  <a:srgbClr val="002060"/>
                </a:solidFill>
                <a:latin typeface="Arial  "/>
              </a:rPr>
              <a:t>ESA Mitigation Menu Webinar</a:t>
            </a:r>
            <a:endParaRPr lang="en-US" sz="4000" b="1">
              <a:solidFill>
                <a:srgbClr val="002060"/>
              </a:solidFill>
              <a:latin typeface="Arial  "/>
              <a:cs typeface="Calibri Light"/>
            </a:endParaRPr>
          </a:p>
        </p:txBody>
      </p:sp>
      <p:sp>
        <p:nvSpPr>
          <p:cNvPr id="3" name="Content Placeholder 2">
            <a:extLst>
              <a:ext uri="{FF2B5EF4-FFF2-40B4-BE49-F238E27FC236}">
                <a16:creationId xmlns:a16="http://schemas.microsoft.com/office/drawing/2014/main" id="{AC73EA36-1319-DE01-FEF7-3BB94278AC53}"/>
              </a:ext>
            </a:extLst>
          </p:cNvPr>
          <p:cNvSpPr>
            <a:spLocks noGrp="1"/>
          </p:cNvSpPr>
          <p:nvPr>
            <p:ph idx="1"/>
          </p:nvPr>
        </p:nvSpPr>
        <p:spPr>
          <a:xfrm>
            <a:off x="838200" y="1704147"/>
            <a:ext cx="10515600" cy="4737859"/>
          </a:xfrm>
        </p:spPr>
        <p:txBody>
          <a:bodyPr vert="horz" lIns="91440" tIns="45720" rIns="91440" bIns="45720" rtlCol="0" anchor="t">
            <a:normAutofit/>
          </a:bodyPr>
          <a:lstStyle/>
          <a:p>
            <a:r>
              <a:rPr lang="en-US" b="0" i="0">
                <a:solidFill>
                  <a:srgbClr val="002060"/>
                </a:solidFill>
                <a:effectLst/>
                <a:latin typeface="Arial" panose="020B0604020202020204" pitchFamily="34" charset="0"/>
                <a:cs typeface="Arial" panose="020B0604020202020204" pitchFamily="34" charset="0"/>
              </a:rPr>
              <a:t>EPA will hold a public webinar on June 18, 2024, from 1-2 p.m. ET to provide an overview of its mitigation menu website that will describe mitigation options for reducing pesticide exposure to nontarget species from agricultural crop uses. </a:t>
            </a:r>
          </a:p>
          <a:p>
            <a:pPr marL="0" indent="0">
              <a:buNone/>
            </a:pPr>
            <a:endParaRPr lang="en-US" b="0" i="0">
              <a:solidFill>
                <a:srgbClr val="002060"/>
              </a:solidFill>
              <a:effectLst/>
              <a:latin typeface="Arial" panose="020B0604020202020204" pitchFamily="34" charset="0"/>
              <a:cs typeface="Arial" panose="020B0604020202020204" pitchFamily="34" charset="0"/>
            </a:endParaRPr>
          </a:p>
          <a:p>
            <a:r>
              <a:rPr lang="en-US" b="0" i="0">
                <a:solidFill>
                  <a:srgbClr val="002060"/>
                </a:solidFill>
                <a:effectLst/>
                <a:latin typeface="Arial" panose="020B0604020202020204" pitchFamily="34" charset="0"/>
                <a:cs typeface="Arial" panose="020B0604020202020204" pitchFamily="34" charset="0"/>
              </a:rPr>
              <a:t>This webinar will provide a description and walkthrough of the draft website where EPA plans to provide this menu of mitigations that pesticide users can select from to meet any requirements to reduce runoff/erosion. </a:t>
            </a:r>
          </a:p>
        </p:txBody>
      </p:sp>
    </p:spTree>
    <p:extLst>
      <p:ext uri="{BB962C8B-B14F-4D97-AF65-F5344CB8AC3E}">
        <p14:creationId xmlns:p14="http://schemas.microsoft.com/office/powerpoint/2010/main" val="421277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6B8C-670C-D4F8-13F8-AB21B2C0DDE2}"/>
              </a:ext>
            </a:extLst>
          </p:cNvPr>
          <p:cNvSpPr>
            <a:spLocks noGrp="1"/>
          </p:cNvSpPr>
          <p:nvPr>
            <p:ph type="title"/>
          </p:nvPr>
        </p:nvSpPr>
        <p:spPr>
          <a:xfrm>
            <a:off x="346841" y="417676"/>
            <a:ext cx="11477297" cy="1325563"/>
          </a:xfrm>
        </p:spPr>
        <p:txBody>
          <a:bodyPr>
            <a:normAutofit fontScale="90000"/>
          </a:bodyPr>
          <a:lstStyle/>
          <a:p>
            <a:pPr algn="ctr"/>
            <a:r>
              <a:rPr lang="en-US" b="1">
                <a:solidFill>
                  <a:srgbClr val="002060"/>
                </a:solidFill>
                <a:latin typeface="Arial" panose="020B0604020202020204" pitchFamily="34" charset="0"/>
                <a:cs typeface="Arial" panose="020B0604020202020204" pitchFamily="34" charset="0"/>
              </a:rPr>
              <a:t>National Environmental Justice Advisory Council (NEJAC) Recommendations on Farmworkers and Pesticides</a:t>
            </a:r>
            <a:br>
              <a:rPr lang="en-US" b="1">
                <a:solidFill>
                  <a:srgbClr val="002060"/>
                </a:solidFill>
                <a:latin typeface="Arial" panose="020B0604020202020204" pitchFamily="34" charset="0"/>
                <a:cs typeface="Arial" panose="020B0604020202020204" pitchFamily="34" charset="0"/>
              </a:rPr>
            </a:br>
            <a:r>
              <a:rPr lang="en-US" sz="2400" b="1">
                <a:solidFill>
                  <a:srgbClr val="002060"/>
                </a:solidFill>
                <a:latin typeface="Arial" panose="020B0604020202020204" pitchFamily="34" charset="0"/>
                <a:cs typeface="Arial" panose="020B0604020202020204" pitchFamily="34" charset="0"/>
              </a:rPr>
              <a:t>(</a:t>
            </a:r>
            <a:r>
              <a:rPr lang="en-US" sz="2400" b="1">
                <a:solidFill>
                  <a:schemeClr val="accent1">
                    <a:lumMod val="50000"/>
                  </a:schemeClr>
                </a:solidFill>
                <a:latin typeface="Arial" panose="020B0604020202020204" pitchFamily="34" charset="0"/>
                <a:cs typeface="Arial" panose="020B0604020202020204" pitchFamily="34" charset="0"/>
              </a:rPr>
              <a:t>Future PPDC Agenda Item on PPDC Farmworker Workgroup)</a:t>
            </a:r>
            <a:endParaRPr lang="en-US" sz="2400" b="1">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34CE3E6-3DD6-0699-D48C-2B214DF3164F}"/>
              </a:ext>
            </a:extLst>
          </p:cNvPr>
          <p:cNvSpPr>
            <a:spLocks noGrp="1"/>
          </p:cNvSpPr>
          <p:nvPr>
            <p:ph idx="1"/>
          </p:nvPr>
        </p:nvSpPr>
        <p:spPr>
          <a:xfrm>
            <a:off x="838200" y="2149366"/>
            <a:ext cx="10515600" cy="4708634"/>
          </a:xfrm>
        </p:spPr>
        <p:txBody>
          <a:bodyPr>
            <a:normAutofit/>
          </a:bodyPr>
          <a:lstStyle/>
          <a:p>
            <a:pPr algn="just">
              <a:lnSpc>
                <a:spcPct val="115000"/>
              </a:lnSpc>
              <a:spcBef>
                <a:spcPts val="0"/>
              </a:spcBef>
            </a:pPr>
            <a:r>
              <a:rPr lang="en-US" sz="2400">
                <a:solidFill>
                  <a:srgbClr val="002060"/>
                </a:solidFill>
                <a:latin typeface="Arial" panose="020B0604020202020204" pitchFamily="34" charset="0"/>
                <a:cs typeface="Arial" panose="020B0604020202020204" pitchFamily="34" charset="0"/>
              </a:rPr>
              <a:t>The National Environmental Justice Advisory Council (NEJAC) is a federal advisory committee to EPA that was established in 1993. </a:t>
            </a:r>
            <a:endParaRPr lang="en-US" sz="24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spcBef>
                <a:spcPts val="0"/>
              </a:spcBef>
              <a:buNone/>
            </a:pPr>
            <a:endParaRPr lang="en-US" sz="240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0"/>
              </a:spcBef>
            </a:pPr>
            <a:r>
              <a:rPr lang="en-US" sz="2400">
                <a:solidFill>
                  <a:srgbClr val="002060"/>
                </a:solidFill>
                <a:latin typeface="Arial" panose="020B0604020202020204" pitchFamily="34" charset="0"/>
                <a:ea typeface="Times New Roman" panose="02020603050405020304" pitchFamily="18" charset="0"/>
                <a:cs typeface="Arial" panose="020B0604020202020204" pitchFamily="34" charset="0"/>
              </a:rPr>
              <a:t>On March 30, 2023, OCSPP and OECA sought the advice and expertise of the NEJAC Farmworker &amp; Pesticides Workgroup to advance how EPA:</a:t>
            </a:r>
          </a:p>
          <a:p>
            <a:pPr marL="914400" lvl="1" indent="-457200" algn="just">
              <a:lnSpc>
                <a:spcPct val="115000"/>
              </a:lnSpc>
              <a:spcBef>
                <a:spcPts val="0"/>
              </a:spcBef>
              <a:buFont typeface="+mj-lt"/>
              <a:buAutoNum type="arabicPeriod"/>
            </a:pPr>
            <a:r>
              <a:rPr lang="en-US"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Develops new methods to provide access to information on bilingual (Spanish) pesticide labels for farmworkers;</a:t>
            </a:r>
          </a:p>
          <a:p>
            <a:pPr marL="914400" lvl="1" indent="-457200" algn="just">
              <a:lnSpc>
                <a:spcPct val="115000"/>
              </a:lnSpc>
              <a:spcBef>
                <a:spcPts val="0"/>
              </a:spcBef>
              <a:buFont typeface="+mj-lt"/>
              <a:buAutoNum type="arabicPeriod"/>
            </a:pPr>
            <a:r>
              <a:rPr lang="en-US" sz="2000">
                <a:solidFill>
                  <a:srgbClr val="002060"/>
                </a:solidFill>
                <a:effectLst/>
                <a:latin typeface="Arial" panose="020B0604020202020204" pitchFamily="34" charset="0"/>
                <a:ea typeface="Times New Roman" panose="02020603050405020304" pitchFamily="18" charset="0"/>
                <a:cs typeface="Arial" panose="020B0604020202020204" pitchFamily="34" charset="0"/>
              </a:rPr>
              <a:t>Strategizes to create a new farmworker indicator to measure progress in reducing disparities;</a:t>
            </a:r>
          </a:p>
          <a:p>
            <a:pPr marL="914400" lvl="1" indent="-457200" algn="just">
              <a:lnSpc>
                <a:spcPct val="115000"/>
              </a:lnSpc>
              <a:spcBef>
                <a:spcPts val="0"/>
              </a:spcBef>
              <a:buFont typeface="+mj-lt"/>
              <a:buAutoNum type="arabicPeriod"/>
            </a:pPr>
            <a:r>
              <a:rPr lang="en-US" sz="2000">
                <a:solidFill>
                  <a:srgbClr val="002060"/>
                </a:solidFill>
                <a:latin typeface="Arial" panose="020B0604020202020204" pitchFamily="34" charset="0"/>
                <a:ea typeface="Times New Roman" panose="02020603050405020304" pitchFamily="18" charset="0"/>
                <a:cs typeface="Arial" panose="020B0604020202020204" pitchFamily="34" charset="0"/>
              </a:rPr>
              <a:t>Enhances its understanding and knowledge of exposure related to legally working children in agriculture, and</a:t>
            </a:r>
          </a:p>
          <a:p>
            <a:pPr marL="914400" lvl="1" indent="-457200" algn="just">
              <a:lnSpc>
                <a:spcPct val="115000"/>
              </a:lnSpc>
              <a:spcBef>
                <a:spcPts val="0"/>
              </a:spcBef>
              <a:buFont typeface="+mj-lt"/>
              <a:buAutoNum type="arabicPeriod"/>
            </a:pPr>
            <a:r>
              <a:rPr lang="en-US" sz="2000">
                <a:solidFill>
                  <a:srgbClr val="002060"/>
                </a:solidFill>
                <a:latin typeface="Arial" panose="020B0604020202020204" pitchFamily="34" charset="0"/>
                <a:ea typeface="Times New Roman" panose="02020603050405020304" pitchFamily="18" charset="0"/>
                <a:cs typeface="Arial" panose="020B0604020202020204" pitchFamily="34" charset="0"/>
              </a:rPr>
              <a:t>Trains inspectors who conduct Worker Protection Standard (WPS) inspections. </a:t>
            </a:r>
            <a:endParaRPr lang="en-US" sz="200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endParaRPr lang="en-US"/>
          </a:p>
        </p:txBody>
      </p:sp>
    </p:spTree>
    <p:extLst>
      <p:ext uri="{BB962C8B-B14F-4D97-AF65-F5344CB8AC3E}">
        <p14:creationId xmlns:p14="http://schemas.microsoft.com/office/powerpoint/2010/main" val="216584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CC1C2-7A40-435D-9AF6-793167A59E3F}"/>
              </a:ext>
            </a:extLst>
          </p:cNvPr>
          <p:cNvSpPr>
            <a:spLocks noGrp="1"/>
          </p:cNvSpPr>
          <p:nvPr>
            <p:ph type="title"/>
          </p:nvPr>
        </p:nvSpPr>
        <p:spPr/>
        <p:txBody>
          <a:bodyPr>
            <a:normAutofit fontScale="90000"/>
          </a:bodyPr>
          <a:lstStyle/>
          <a:p>
            <a:br>
              <a:rPr lang="en-US"/>
            </a:br>
            <a:br>
              <a:rPr lang="en-US"/>
            </a:br>
            <a:r>
              <a:rPr lang="en-US">
                <a:solidFill>
                  <a:srgbClr val="0070C0"/>
                </a:solidFill>
              </a:rPr>
              <a:t> </a:t>
            </a:r>
            <a:br>
              <a:rPr lang="en-US">
                <a:solidFill>
                  <a:srgbClr val="0070C0"/>
                </a:solidFill>
              </a:rPr>
            </a:br>
            <a:endParaRPr lang="en-US">
              <a:solidFill>
                <a:srgbClr val="0070C0"/>
              </a:solidFill>
            </a:endParaRPr>
          </a:p>
        </p:txBody>
      </p:sp>
      <p:sp>
        <p:nvSpPr>
          <p:cNvPr id="2" name="Content Placeholder 1">
            <a:extLst>
              <a:ext uri="{FF2B5EF4-FFF2-40B4-BE49-F238E27FC236}">
                <a16:creationId xmlns:a16="http://schemas.microsoft.com/office/drawing/2014/main" id="{644CFD99-60A9-4C80-ACC8-0A5A3133A24B}"/>
              </a:ext>
            </a:extLst>
          </p:cNvPr>
          <p:cNvSpPr>
            <a:spLocks noGrp="1"/>
          </p:cNvSpPr>
          <p:nvPr>
            <p:ph idx="1"/>
          </p:nvPr>
        </p:nvSpPr>
        <p:spPr>
          <a:xfrm>
            <a:off x="1127760" y="1412240"/>
            <a:ext cx="10647680" cy="4765040"/>
          </a:xfrm>
        </p:spPr>
        <p:txBody>
          <a:bodyPr vert="horz" lIns="91440" tIns="45720" rIns="91440" bIns="45720" rtlCol="0" anchor="t">
            <a:normAutofit/>
          </a:bodyPr>
          <a:lstStyle/>
          <a:p>
            <a:pPr marL="502920" indent="-457200"/>
            <a:r>
              <a:rPr lang="en-US">
                <a:solidFill>
                  <a:schemeClr val="accent1">
                    <a:lumMod val="50000"/>
                  </a:schemeClr>
                </a:solidFill>
                <a:latin typeface="Arial  "/>
                <a:cs typeface="Arial"/>
              </a:rPr>
              <a:t>PRIA minimum appropriations level:  </a:t>
            </a:r>
            <a:r>
              <a:rPr lang="en-US" b="1">
                <a:solidFill>
                  <a:schemeClr val="accent1">
                    <a:lumMod val="50000"/>
                  </a:schemeClr>
                </a:solidFill>
                <a:latin typeface="Arial  "/>
                <a:cs typeface="Arial"/>
              </a:rPr>
              <a:t>$166,000,000</a:t>
            </a:r>
            <a:endParaRPr lang="en-US">
              <a:solidFill>
                <a:schemeClr val="accent1">
                  <a:lumMod val="50000"/>
                </a:schemeClr>
              </a:solidFill>
              <a:latin typeface="Arial  "/>
            </a:endParaRPr>
          </a:p>
          <a:p>
            <a:pPr marL="502920" indent="-457200"/>
            <a:r>
              <a:rPr lang="en-US">
                <a:solidFill>
                  <a:schemeClr val="accent1">
                    <a:lumMod val="50000"/>
                  </a:schemeClr>
                </a:solidFill>
                <a:latin typeface="Arial  "/>
                <a:cs typeface="Calibri"/>
              </a:rPr>
              <a:t>FY 2023 Final budget:                        </a:t>
            </a:r>
            <a:r>
              <a:rPr lang="en-US" b="1">
                <a:solidFill>
                  <a:schemeClr val="accent1">
                    <a:lumMod val="50000"/>
                  </a:schemeClr>
                </a:solidFill>
                <a:latin typeface="Arial  "/>
                <a:cs typeface="Calibri"/>
              </a:rPr>
              <a:t>$138,646,000</a:t>
            </a:r>
            <a:endParaRPr lang="en-US">
              <a:solidFill>
                <a:schemeClr val="accent1">
                  <a:lumMod val="50000"/>
                </a:schemeClr>
              </a:solidFill>
              <a:latin typeface="Arial  "/>
              <a:cs typeface="Arial"/>
            </a:endParaRPr>
          </a:p>
          <a:p>
            <a:pPr marL="502920" indent="-457200"/>
            <a:r>
              <a:rPr lang="en-US">
                <a:solidFill>
                  <a:schemeClr val="accent1">
                    <a:lumMod val="50000"/>
                  </a:schemeClr>
                </a:solidFill>
                <a:latin typeface="Arial  "/>
                <a:cs typeface="Arial"/>
              </a:rPr>
              <a:t>FY 2024 Final budget (projection):     </a:t>
            </a:r>
            <a:r>
              <a:rPr lang="en-US" b="1">
                <a:solidFill>
                  <a:schemeClr val="accent1">
                    <a:lumMod val="50000"/>
                  </a:schemeClr>
                </a:solidFill>
                <a:latin typeface="Arial  "/>
                <a:cs typeface="Arial"/>
              </a:rPr>
              <a:t>$132,464,000</a:t>
            </a:r>
            <a:endParaRPr lang="en-US">
              <a:solidFill>
                <a:schemeClr val="accent1">
                  <a:lumMod val="50000"/>
                </a:schemeClr>
              </a:solidFill>
              <a:latin typeface="Arial  "/>
            </a:endParaRPr>
          </a:p>
          <a:p>
            <a:pPr marL="502920" indent="-457200"/>
            <a:r>
              <a:rPr lang="en-US">
                <a:solidFill>
                  <a:schemeClr val="accent1">
                    <a:lumMod val="50000"/>
                  </a:schemeClr>
                </a:solidFill>
                <a:latin typeface="Arial  "/>
                <a:cs typeface="Arial"/>
              </a:rPr>
              <a:t>FY 2025 President’s budget:              </a:t>
            </a:r>
            <a:r>
              <a:rPr lang="en-US" b="1">
                <a:solidFill>
                  <a:schemeClr val="accent1">
                    <a:lumMod val="50000"/>
                  </a:schemeClr>
                </a:solidFill>
                <a:latin typeface="Arial  "/>
                <a:cs typeface="Arial"/>
              </a:rPr>
              <a:t>$175,027,000</a:t>
            </a:r>
          </a:p>
          <a:p>
            <a:pPr marL="845820" lvl="1" indent="-342900"/>
            <a:r>
              <a:rPr lang="en-US">
                <a:solidFill>
                  <a:schemeClr val="accent1">
                    <a:lumMod val="50000"/>
                  </a:schemeClr>
                </a:solidFill>
                <a:latin typeface="Arial  "/>
                <a:cs typeface="Arial"/>
              </a:rPr>
              <a:t>STAG: 	$14,027,000</a:t>
            </a:r>
          </a:p>
          <a:p>
            <a:pPr marL="845820" lvl="1" indent="-342900"/>
            <a:r>
              <a:rPr lang="en-US">
                <a:solidFill>
                  <a:schemeClr val="accent1">
                    <a:lumMod val="50000"/>
                  </a:schemeClr>
                </a:solidFill>
                <a:latin typeface="Arial  "/>
                <a:cs typeface="Arial"/>
              </a:rPr>
              <a:t>EPM: 	$150,000,000</a:t>
            </a:r>
          </a:p>
          <a:p>
            <a:pPr marL="845820" lvl="1" indent="-342900"/>
            <a:r>
              <a:rPr lang="en-US">
                <a:solidFill>
                  <a:schemeClr val="accent1">
                    <a:lumMod val="50000"/>
                  </a:schemeClr>
                </a:solidFill>
                <a:latin typeface="Arial  "/>
                <a:cs typeface="Arial"/>
              </a:rPr>
              <a:t>S&amp;T:  	$11,000,000</a:t>
            </a:r>
          </a:p>
          <a:p>
            <a:pPr marL="0" marR="0" indent="0">
              <a:spcBef>
                <a:spcPts val="0"/>
              </a:spcBef>
              <a:spcAft>
                <a:spcPts val="0"/>
              </a:spcAft>
              <a:buNone/>
            </a:pPr>
            <a:r>
              <a:rPr lang="en-US">
                <a:effectLst/>
                <a:ea typeface="Calibri" panose="020F0502020204030204" pitchFamily="34" charset="0"/>
              </a:rPr>
              <a:t>	</a:t>
            </a:r>
            <a:endParaRPr lang="en-US" b="1">
              <a:cs typeface="Arial"/>
            </a:endParaRPr>
          </a:p>
          <a:p>
            <a:pPr marL="45720" indent="0">
              <a:buNone/>
            </a:pPr>
            <a:endParaRPr lang="en-US" sz="2200" b="1">
              <a:latin typeface="Arial  "/>
              <a:cs typeface="Arial"/>
            </a:endParaRPr>
          </a:p>
          <a:p>
            <a:endParaRPr lang="en-US" sz="4400">
              <a:latin typeface="Arial" panose="020B0604020202020204" pitchFamily="34" charset="0"/>
              <a:cs typeface="Arial" panose="020B0604020202020204" pitchFamily="34" charset="0"/>
            </a:endParaRPr>
          </a:p>
          <a:p>
            <a:pPr marL="0" indent="0">
              <a:buNone/>
            </a:pPr>
            <a:endParaRPr lang="en-US" sz="44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E9FF576-C344-0809-98CA-A2A235DA9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srgbClr val="263050"/>
              </a:solidFill>
              <a:effectLst/>
              <a:uLnTx/>
              <a:uFillTx/>
              <a:latin typeface="Corbel"/>
              <a:ea typeface="+mn-ea"/>
              <a:cs typeface="+mn-cs"/>
            </a:endParaRPr>
          </a:p>
        </p:txBody>
      </p:sp>
      <p:sp>
        <p:nvSpPr>
          <p:cNvPr id="4" name="Text Placeholder 3">
            <a:extLst>
              <a:ext uri="{FF2B5EF4-FFF2-40B4-BE49-F238E27FC236}">
                <a16:creationId xmlns:a16="http://schemas.microsoft.com/office/drawing/2014/main" id="{95450BBC-BCFA-403B-A884-46AC9C69A6F7}"/>
              </a:ext>
            </a:extLst>
          </p:cNvPr>
          <p:cNvSpPr>
            <a:spLocks noGrp="1"/>
          </p:cNvSpPr>
          <p:nvPr>
            <p:ph type="body" sz="half" idx="4294967295"/>
          </p:nvPr>
        </p:nvSpPr>
        <p:spPr>
          <a:xfrm>
            <a:off x="2529840" y="467361"/>
            <a:ext cx="7508240" cy="772160"/>
          </a:xfrm>
        </p:spPr>
        <p:txBody>
          <a:bodyPr vert="horz" lIns="91440" tIns="45720" rIns="91440" bIns="45720" rtlCol="0" anchor="t">
            <a:normAutofit fontScale="92500" lnSpcReduction="20000"/>
          </a:bodyPr>
          <a:lstStyle/>
          <a:p>
            <a:pPr marL="0" indent="0" algn="ctr">
              <a:buNone/>
            </a:pPr>
            <a:r>
              <a:rPr lang="en-US" sz="3800" b="1">
                <a:solidFill>
                  <a:srgbClr val="002060"/>
                </a:solidFill>
                <a:latin typeface="Arial"/>
                <a:ea typeface="Cambria Math"/>
                <a:cs typeface="Arial"/>
              </a:rPr>
              <a:t>Appropriations</a:t>
            </a:r>
            <a:br>
              <a:rPr lang="en-US"/>
            </a:br>
            <a:endParaRPr lang="en-US"/>
          </a:p>
        </p:txBody>
      </p:sp>
    </p:spTree>
    <p:extLst>
      <p:ext uri="{BB962C8B-B14F-4D97-AF65-F5344CB8AC3E}">
        <p14:creationId xmlns:p14="http://schemas.microsoft.com/office/powerpoint/2010/main" val="181837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713F-223F-2FAD-A3A1-8F45E42D1130}"/>
              </a:ext>
            </a:extLst>
          </p:cNvPr>
          <p:cNvSpPr>
            <a:spLocks noGrp="1"/>
          </p:cNvSpPr>
          <p:nvPr>
            <p:ph type="title"/>
          </p:nvPr>
        </p:nvSpPr>
        <p:spPr>
          <a:xfrm>
            <a:off x="838200" y="161925"/>
            <a:ext cx="10515600" cy="1325563"/>
          </a:xfrm>
        </p:spPr>
        <p:txBody>
          <a:bodyPr/>
          <a:lstStyle/>
          <a:p>
            <a:r>
              <a:rPr lang="en-US" b="1">
                <a:solidFill>
                  <a:srgbClr val="002060"/>
                </a:solidFill>
                <a:latin typeface="Arial" panose="020B0604020202020204" pitchFamily="34" charset="0"/>
                <a:cs typeface="Arial" panose="020B0604020202020204" pitchFamily="34" charset="0"/>
              </a:rPr>
              <a:t>NEJAC Workgroup Recommendations</a:t>
            </a:r>
          </a:p>
        </p:txBody>
      </p:sp>
      <p:sp>
        <p:nvSpPr>
          <p:cNvPr id="3" name="Content Placeholder 2">
            <a:extLst>
              <a:ext uri="{FF2B5EF4-FFF2-40B4-BE49-F238E27FC236}">
                <a16:creationId xmlns:a16="http://schemas.microsoft.com/office/drawing/2014/main" id="{9276CA34-60A6-4E70-676E-E156C4F9FEB2}"/>
              </a:ext>
            </a:extLst>
          </p:cNvPr>
          <p:cNvSpPr>
            <a:spLocks noGrp="1"/>
          </p:cNvSpPr>
          <p:nvPr>
            <p:ph idx="1"/>
          </p:nvPr>
        </p:nvSpPr>
        <p:spPr>
          <a:xfrm>
            <a:off x="590750" y="1192062"/>
            <a:ext cx="11010499" cy="5504013"/>
          </a:xfrm>
        </p:spPr>
        <p:txBody>
          <a:bodyPr>
            <a:normAutofit fontScale="92500" lnSpcReduction="10000"/>
          </a:bodyPr>
          <a:lstStyle/>
          <a:p>
            <a:pPr marL="0" marR="0" lvl="0" indent="0" algn="just">
              <a:lnSpc>
                <a:spcPct val="115000"/>
              </a:lnSpc>
              <a:spcBef>
                <a:spcPts val="0"/>
              </a:spcBef>
              <a:spcAft>
                <a:spcPts val="0"/>
              </a:spcAft>
              <a:buNone/>
            </a:pP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On April 25, 2024, th</a:t>
            </a:r>
            <a:r>
              <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rPr>
              <a:t>e NEJAC workgroup presented their draft recommendations to EPA. The NEJAC requested an update on how EPA is using the recommendations within six months of the final recommendations, and a full report in one year. A summary of recommendations for each charge question is below:</a:t>
            </a:r>
          </a:p>
          <a:p>
            <a:pPr marL="0" marR="0" lvl="0" indent="0" algn="just">
              <a:lnSpc>
                <a:spcPct val="115000"/>
              </a:lnSpc>
              <a:spcBef>
                <a:spcPts val="0"/>
              </a:spcBef>
              <a:spcAft>
                <a:spcPts val="0"/>
              </a:spcAft>
              <a:buNone/>
            </a:pPr>
            <a:endParaRPr lang="en-US" sz="2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AutoNum type="arabicPeriod"/>
            </a:pPr>
            <a:r>
              <a:rPr lang="en-US"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Bilingual labeling </a:t>
            </a:r>
            <a:r>
              <a:rPr lang="en-US" sz="17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recommendations</a:t>
            </a:r>
            <a:r>
              <a:rPr lang="en-US" sz="17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include c</a:t>
            </a:r>
            <a:r>
              <a:rPr lang="en-US"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onducting additional outreach on implementation, providing</a:t>
            </a:r>
            <a:r>
              <a:rPr lang="en-US" sz="17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pesticide informational materials </a:t>
            </a:r>
            <a:r>
              <a:rPr lang="en-US"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in multiple languages</a:t>
            </a:r>
            <a:r>
              <a:rPr lang="en-US" sz="17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sharing Spanish-language pesticide information in multiple venues and situations within and beyond job sites, collaborating with other organizations to expand broadband connectivity in rural areas, and improving annual WPS trainings. </a:t>
            </a:r>
          </a:p>
          <a:p>
            <a:pPr marL="342900" marR="0" lvl="0" indent="-342900" algn="just">
              <a:lnSpc>
                <a:spcPct val="115000"/>
              </a:lnSpc>
              <a:spcBef>
                <a:spcPts val="0"/>
              </a:spcBef>
              <a:spcAft>
                <a:spcPts val="0"/>
              </a:spcAft>
              <a:buAutoNum type="arabicPeriod"/>
            </a:pPr>
            <a:r>
              <a:rPr lang="en-US"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Farmworker indicator recommendations </a:t>
            </a:r>
            <a:r>
              <a:rPr lang="en-US"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include d</a:t>
            </a:r>
            <a:r>
              <a:rPr lang="en-US" sz="1700" dirty="0">
                <a:solidFill>
                  <a:srgbClr val="002060"/>
                </a:solidFill>
                <a:effectLst/>
                <a:latin typeface="Arial" panose="020B0604020202020204" pitchFamily="34" charset="0"/>
                <a:cs typeface="Arial" panose="020B0604020202020204" pitchFamily="34" charset="0"/>
              </a:rPr>
              <a:t>iseases and disorders associated with pesticide exposure (childhood asthma, cancer rates, birth defects), reported pesticide illnesses, pesticide use, resources devoted to WPS inspections/inspectors, stringency of enforcement, and pesticide monitoring studies.</a:t>
            </a:r>
            <a:endParaRPr lang="en-US" sz="17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AutoNum type="arabicPeriod"/>
            </a:pPr>
            <a:r>
              <a:rPr lang="en-US" sz="17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Legally working children in agriculture recommendations </a:t>
            </a:r>
            <a:r>
              <a:rPr lang="en-US" sz="17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include</a:t>
            </a:r>
            <a:r>
              <a:rPr lang="en-US" sz="17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7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accounting </a:t>
            </a:r>
            <a:r>
              <a:rPr lang="en-US" sz="1700" dirty="0">
                <a:solidFill>
                  <a:srgbClr val="002060"/>
                </a:solidFill>
                <a:effectLst/>
                <a:latin typeface="Arial" panose="020B0604020202020204" pitchFamily="34" charset="0"/>
                <a:cs typeface="Arial" panose="020B0604020202020204" pitchFamily="34" charset="0"/>
              </a:rPr>
              <a:t>for the fact that children/children of immigrant farmworkers regularly work in agriculture and are disproportionately exposed to pesticides, accounting for underreporting, creating pesticide education programming for schools and expanding after school programs, creating a WPS training for children, and working with other agencies to expand healthcare in rural communities.</a:t>
            </a:r>
          </a:p>
          <a:p>
            <a:pPr marL="342900" marR="0" lvl="0" indent="-342900" algn="just">
              <a:lnSpc>
                <a:spcPct val="115000"/>
              </a:lnSpc>
              <a:spcBef>
                <a:spcPts val="0"/>
              </a:spcBef>
              <a:spcAft>
                <a:spcPts val="0"/>
              </a:spcAft>
              <a:buAutoNum type="arabicPeriod"/>
            </a:pPr>
            <a:r>
              <a:rPr lang="en-US" sz="1700" b="1" dirty="0">
                <a:solidFill>
                  <a:srgbClr val="002060"/>
                </a:solidFill>
                <a:latin typeface="Arial" panose="020B0604020202020204" pitchFamily="34" charset="0"/>
                <a:ea typeface="Times New Roman" panose="02020603050405020304" pitchFamily="18" charset="0"/>
                <a:cs typeface="Arial" panose="020B0604020202020204" pitchFamily="34" charset="0"/>
              </a:rPr>
              <a:t>WPS inspection recommendations </a:t>
            </a:r>
            <a:r>
              <a:rPr lang="en-US" sz="1700" dirty="0">
                <a:solidFill>
                  <a:srgbClr val="002060"/>
                </a:solidFill>
                <a:latin typeface="Arial" panose="020B0604020202020204" pitchFamily="34" charset="0"/>
                <a:ea typeface="Times New Roman" panose="02020603050405020304" pitchFamily="18" charset="0"/>
                <a:cs typeface="Arial" panose="020B0604020202020204" pitchFamily="34" charset="0"/>
              </a:rPr>
              <a:t>include conducting unannounced inspections, inspecting all farms, creating ways for </a:t>
            </a:r>
            <a:r>
              <a:rPr lang="en-US" sz="1700" dirty="0">
                <a:solidFill>
                  <a:srgbClr val="002060"/>
                </a:solidFill>
                <a:effectLst/>
                <a:latin typeface="Arial" panose="020B0604020202020204" pitchFamily="34" charset="0"/>
                <a:cs typeface="Arial" panose="020B0604020202020204" pitchFamily="34" charset="0"/>
              </a:rPr>
              <a:t>workers to feel comfortable making complaints, improving investigation of/increasing fines for violations, collecting better data/more state oversight on WPS compliance, educating employers and inspectors, providing more resources fo</a:t>
            </a:r>
            <a:r>
              <a:rPr lang="en-US" sz="1700" dirty="0">
                <a:solidFill>
                  <a:srgbClr val="002060"/>
                </a:solidFill>
                <a:latin typeface="Arial" panose="020B0604020202020204" pitchFamily="34" charset="0"/>
                <a:cs typeface="Arial" panose="020B0604020202020204" pitchFamily="34" charset="0"/>
              </a:rPr>
              <a:t>r inspections, i</a:t>
            </a:r>
            <a:r>
              <a:rPr lang="en-US" sz="1700" dirty="0">
                <a:solidFill>
                  <a:srgbClr val="002060"/>
                </a:solidFill>
                <a:effectLst/>
                <a:latin typeface="Arial" panose="020B0604020202020204" pitchFamily="34" charset="0"/>
                <a:cs typeface="Arial" panose="020B0604020202020204" pitchFamily="34" charset="0"/>
              </a:rPr>
              <a:t>mplementing stronger restrictions on the use of the most toxic pesticides. </a:t>
            </a:r>
            <a:endParaRPr lang="en-US" sz="17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AutoNum type="arabicPeriod"/>
            </a:pPr>
            <a:endParaRPr lang="en-US" sz="1800" dirty="0">
              <a:solidFill>
                <a:srgbClr val="000000"/>
              </a:solidFill>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endParaRPr lang="en-US" sz="1800" dirty="0">
              <a:ea typeface="Times New Roman" panose="02020603050405020304" pitchFamily="18" charset="0"/>
              <a:cs typeface="Times New Roman" panose="02020603050405020304" pitchFamily="18" charset="0"/>
            </a:endParaRPr>
          </a:p>
          <a:p>
            <a:pPr marL="342900" indent="-342900" algn="just">
              <a:lnSpc>
                <a:spcPct val="115000"/>
              </a:lnSpc>
              <a:spcBef>
                <a:spcPts val="0"/>
              </a:spcBef>
              <a:buFont typeface="Symbol" panose="05050102010706020507" pitchFamily="18" charset="2"/>
              <a:buChar char=""/>
            </a:pPr>
            <a:endParaRPr lang="en-US" sz="2400" dirty="0">
              <a:effectLst/>
              <a:ea typeface="Times New Roman" panose="02020603050405020304" pitchFamily="18" charset="0"/>
              <a:cs typeface="Times New Roman" panose="02020603050405020304" pitchFamily="18" charset="0"/>
            </a:endParaRPr>
          </a:p>
          <a:p>
            <a:pPr marL="342900" indent="-342900" algn="just">
              <a:lnSpc>
                <a:spcPct val="115000"/>
              </a:lnSpc>
              <a:spcBef>
                <a:spcPts val="0"/>
              </a:spcBef>
              <a:buFont typeface="Symbol" panose="05050102010706020507" pitchFamily="18" charset="2"/>
              <a:buChar char=""/>
            </a:pPr>
            <a:endParaRPr lang="en-US" sz="2400" dirty="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endParaRPr lang="en-US" sz="2400" dirty="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79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18C4-CEEB-44AC-B22C-32710094D7B4}"/>
              </a:ext>
            </a:extLst>
          </p:cNvPr>
          <p:cNvSpPr>
            <a:spLocks noGrp="1"/>
          </p:cNvSpPr>
          <p:nvPr>
            <p:ph type="title"/>
          </p:nvPr>
        </p:nvSpPr>
        <p:spPr/>
        <p:txBody>
          <a:bodyPr>
            <a:normAutofit/>
          </a:bodyPr>
          <a:lstStyle/>
          <a:p>
            <a:pPr algn="ctr"/>
            <a:r>
              <a:rPr lang="en-US" b="1" dirty="0">
                <a:solidFill>
                  <a:srgbClr val="002060"/>
                </a:solidFill>
                <a:latin typeface="Arial" panose="020B0604020202020204" pitchFamily="34" charset="0"/>
                <a:cs typeface="Arial" panose="020B0604020202020204" pitchFamily="34" charset="0"/>
              </a:rPr>
              <a:t>NEJAC Workgroup Recommendations: Next Steps</a:t>
            </a:r>
            <a:endParaRPr lang="en-US" dirty="0"/>
          </a:p>
        </p:txBody>
      </p:sp>
      <p:sp>
        <p:nvSpPr>
          <p:cNvPr id="3" name="Content Placeholder 2">
            <a:extLst>
              <a:ext uri="{FF2B5EF4-FFF2-40B4-BE49-F238E27FC236}">
                <a16:creationId xmlns:a16="http://schemas.microsoft.com/office/drawing/2014/main" id="{B8544D2D-4AB4-22F3-934B-35FDE54152FD}"/>
              </a:ext>
            </a:extLst>
          </p:cNvPr>
          <p:cNvSpPr>
            <a:spLocks noGrp="1"/>
          </p:cNvSpPr>
          <p:nvPr>
            <p:ph idx="1"/>
          </p:nvPr>
        </p:nvSpPr>
        <p:spPr>
          <a:xfrm>
            <a:off x="972954" y="1835249"/>
            <a:ext cx="10515600" cy="4775757"/>
          </a:xfrm>
        </p:spPr>
        <p:txBody>
          <a:bodyPr>
            <a:normAutofit/>
          </a:bodyPr>
          <a:lstStyle/>
          <a:p>
            <a:r>
              <a:rPr lang="en-US" dirty="0">
                <a:solidFill>
                  <a:srgbClr val="002060"/>
                </a:solidFill>
                <a:latin typeface="Arial" panose="020B0604020202020204" pitchFamily="34" charset="0"/>
                <a:cs typeface="Arial" panose="020B0604020202020204" pitchFamily="34" charset="0"/>
              </a:rPr>
              <a:t>Within OPP, two working groups have been formed to address the recommendations associated with charge questions 1, 2, and 3. </a:t>
            </a:r>
          </a:p>
          <a:p>
            <a:r>
              <a:rPr lang="en-US" dirty="0">
                <a:solidFill>
                  <a:srgbClr val="002060"/>
                </a:solidFill>
                <a:latin typeface="Arial" panose="020B0604020202020204" pitchFamily="34" charset="0"/>
                <a:cs typeface="Arial" panose="020B0604020202020204" pitchFamily="34" charset="0"/>
              </a:rPr>
              <a:t>OPP will coordinate with OECA on a response to recommendations for charge question 4. </a:t>
            </a:r>
          </a:p>
          <a:p>
            <a:r>
              <a:rPr lang="en-US" dirty="0">
                <a:solidFill>
                  <a:srgbClr val="002060"/>
                </a:solidFill>
                <a:latin typeface="Arial" panose="020B0604020202020204" pitchFamily="34" charset="0"/>
                <a:cs typeface="Arial" panose="020B0604020202020204" pitchFamily="34" charset="0"/>
              </a:rPr>
              <a:t>OPP has begun separating the recommendations into the following categories:</a:t>
            </a:r>
          </a:p>
          <a:p>
            <a:pPr marL="800100" lvl="1" indent="-342900">
              <a:buFont typeface="+mj-lt"/>
              <a:buAutoNum type="arabicPeriod"/>
            </a:pP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Recommendations we are already addressing (whether partially or in full).</a:t>
            </a:r>
            <a:endParaRPr lang="en-US"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mj-lt"/>
              <a:buAutoNum type="arabicPeriod"/>
            </a:pP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Recommendations we can implement.</a:t>
            </a:r>
            <a:endParaRPr lang="en-US"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mj-lt"/>
              <a:buAutoNum type="arabicPeriod"/>
            </a:pP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Recommendations we can commit to working towards.</a:t>
            </a:r>
            <a:endParaRPr lang="en-US"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mj-lt"/>
              <a:buAutoNum type="arabicPeriod"/>
            </a:pP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Recommendations we can engage on with other EPA offices/other federal agencies.</a:t>
            </a:r>
            <a:endParaRPr lang="en-US" sz="20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mj-lt"/>
              <a:buAutoNum type="arabicPeriod"/>
            </a:pPr>
            <a:r>
              <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Recommendations we cannot implement (outside of OPP purview).</a:t>
            </a:r>
            <a:endParaRPr lang="en-US"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90446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FF2B-8ABF-690C-4621-F6364FCFE945}"/>
              </a:ext>
            </a:extLst>
          </p:cNvPr>
          <p:cNvSpPr>
            <a:spLocks noGrp="1"/>
          </p:cNvSpPr>
          <p:nvPr>
            <p:ph type="title"/>
          </p:nvPr>
        </p:nvSpPr>
        <p:spPr>
          <a:xfrm>
            <a:off x="838200" y="-72232"/>
            <a:ext cx="10515600" cy="1325563"/>
          </a:xfrm>
        </p:spPr>
        <p:txBody>
          <a:bodyPr>
            <a:normAutofit/>
          </a:bodyPr>
          <a:lstStyle/>
          <a:p>
            <a:pPr algn="ctr"/>
            <a:r>
              <a:rPr lang="en-US" sz="4000" b="1">
                <a:solidFill>
                  <a:schemeClr val="accent1">
                    <a:lumMod val="50000"/>
                  </a:schemeClr>
                </a:solidFill>
                <a:latin typeface="Arial" panose="020B0604020202020204" pitchFamily="34" charset="0"/>
                <a:cs typeface="Arial" panose="020B0604020202020204" pitchFamily="34" charset="0"/>
              </a:rPr>
              <a:t>Climate Change</a:t>
            </a:r>
          </a:p>
        </p:txBody>
      </p:sp>
      <p:sp>
        <p:nvSpPr>
          <p:cNvPr id="3" name="Content Placeholder 2">
            <a:extLst>
              <a:ext uri="{FF2B5EF4-FFF2-40B4-BE49-F238E27FC236}">
                <a16:creationId xmlns:a16="http://schemas.microsoft.com/office/drawing/2014/main" id="{30E61F87-4BCE-4A9F-FFBF-A52088A12166}"/>
              </a:ext>
            </a:extLst>
          </p:cNvPr>
          <p:cNvSpPr>
            <a:spLocks noGrp="1"/>
          </p:cNvSpPr>
          <p:nvPr>
            <p:ph idx="1"/>
          </p:nvPr>
        </p:nvSpPr>
        <p:spPr>
          <a:xfrm>
            <a:off x="251011" y="895606"/>
            <a:ext cx="11846395" cy="6167346"/>
          </a:xfrm>
        </p:spPr>
        <p:txBody>
          <a:bodyPr>
            <a:normAutofit/>
          </a:bodyPr>
          <a:lstStyle/>
          <a:p>
            <a:r>
              <a:rPr lang="en-US" sz="2200" dirty="0">
                <a:solidFill>
                  <a:srgbClr val="002060"/>
                </a:solidFill>
                <a:latin typeface="Arial" panose="020B0604020202020204" pitchFamily="34" charset="0"/>
                <a:cs typeface="Arial" panose="020B0604020202020204" pitchFamily="34" charset="0"/>
              </a:rPr>
              <a:t>Primary efforts are related to climate adaptation activities aligned with overall Agency efforts  </a:t>
            </a:r>
            <a:r>
              <a:rPr lang="en-US" sz="1400" dirty="0">
                <a:solidFill>
                  <a:schemeClr val="accent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https://www.epa.gov/system/files/documents/2022-10/bh508-OCSPP_ClimAdaptPlan_FINAL_09-27-2022_pub%23.pdf</a:t>
            </a:r>
            <a:r>
              <a:rPr lang="en-US" sz="1400" dirty="0">
                <a:solidFill>
                  <a:schemeClr val="accent1"/>
                </a:solidFill>
                <a:latin typeface="Arial" panose="020B0604020202020204" pitchFamily="34" charset="0"/>
                <a:cs typeface="Arial" panose="020B0604020202020204" pitchFamily="34" charset="0"/>
              </a:rPr>
              <a:t>  </a:t>
            </a:r>
          </a:p>
          <a:p>
            <a:r>
              <a:rPr lang="en-US" sz="2200" dirty="0">
                <a:solidFill>
                  <a:srgbClr val="002060"/>
                </a:solidFill>
                <a:latin typeface="Arial" panose="020B0604020202020204" pitchFamily="34" charset="0"/>
                <a:cs typeface="Arial" panose="020B0604020202020204" pitchFamily="34" charset="0"/>
              </a:rPr>
              <a:t>Tied to Agency’s strategic goals 1.2.1, 1.2.2, and 1.2.3</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Priorities in OCSPP Climate Adaptation Plan include:</a:t>
            </a:r>
          </a:p>
          <a:p>
            <a:pPr marL="742950" marR="0" lvl="1" indent="-285750">
              <a:lnSpc>
                <a:spcPct val="107000"/>
              </a:lnSpc>
              <a:spcBef>
                <a:spcPts val="0"/>
              </a:spcBef>
              <a:spcAft>
                <a:spcPts val="0"/>
              </a:spcAft>
              <a:buFont typeface="Arial" panose="020B0604020202020204" pitchFamily="34" charset="0"/>
              <a:buChar char="•"/>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Streamlining processes, training, enhancing rulemaking criteria, and developing a framework to ensure up to date data and tools are used in risk assessment</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In year 2 of a multi-year plan</a:t>
            </a:r>
          </a:p>
          <a:p>
            <a:pPr marL="1600200" marR="0" lvl="3" indent="-228600">
              <a:lnSpc>
                <a:spcPct val="107000"/>
              </a:lnSpc>
              <a:spcBef>
                <a:spcPts val="0"/>
              </a:spcBef>
              <a:spcAft>
                <a:spcPts val="0"/>
              </a:spcAft>
              <a:buFont typeface="Arial" panose="020B0604020202020204" pitchFamily="34" charset="0"/>
              <a:buChar char="•"/>
              <a:tabLst>
                <a:tab pos="1828800" algn="l"/>
              </a:tabLst>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Year 1 – develop plans for approaching priority actions</a:t>
            </a:r>
          </a:p>
          <a:p>
            <a:pPr marL="1600200" marR="0" lvl="3" indent="-228600">
              <a:lnSpc>
                <a:spcPct val="107000"/>
              </a:lnSpc>
              <a:spcBef>
                <a:spcPts val="0"/>
              </a:spcBef>
              <a:spcAft>
                <a:spcPts val="0"/>
              </a:spcAft>
              <a:buFont typeface="Arial" panose="020B0604020202020204" pitchFamily="34" charset="0"/>
              <a:buChar char="•"/>
              <a:tabLst>
                <a:tab pos="1828800" algn="l"/>
              </a:tabLst>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Year 2 (current) – develop case studies to identify and refine priority actions</a:t>
            </a:r>
          </a:p>
          <a:p>
            <a:pPr marL="1600200" marR="0" lvl="3" indent="-228600">
              <a:lnSpc>
                <a:spcPct val="107000"/>
              </a:lnSpc>
              <a:spcBef>
                <a:spcPts val="0"/>
              </a:spcBef>
              <a:spcAft>
                <a:spcPts val="0"/>
              </a:spcAft>
              <a:buFont typeface="Arial" panose="020B0604020202020204" pitchFamily="34" charset="0"/>
              <a:buChar char="•"/>
              <a:tabLst>
                <a:tab pos="1828800" algn="l"/>
              </a:tabLst>
            </a:pPr>
            <a:r>
              <a:rPr lang="en-US" sz="20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Year 3 – broader implementation of refinements to processes, criteria, and data surety</a:t>
            </a:r>
          </a:p>
          <a:p>
            <a:pPr marL="742950" marR="0" lvl="1" indent="-285750">
              <a:lnSpc>
                <a:spcPct val="107000"/>
              </a:lnSpc>
              <a:spcBef>
                <a:spcPts val="0"/>
              </a:spcBef>
              <a:spcAft>
                <a:spcPts val="0"/>
              </a:spcAft>
              <a:buFont typeface="Arial" panose="020B0604020202020204" pitchFamily="34" charset="0"/>
              <a:buChar char="•"/>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State, local, territorial, and/or tribal support for climate topics (values Agency level):</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Assist at least 400 federally recognized tribes</a:t>
            </a:r>
          </a:p>
          <a:p>
            <a:pPr marL="1143000" marR="0" lvl="2" indent="-228600">
              <a:lnSpc>
                <a:spcPct val="107000"/>
              </a:lnSpc>
              <a:spcBef>
                <a:spcPts val="0"/>
              </a:spcBef>
              <a:spcAft>
                <a:spcPts val="0"/>
              </a:spcAft>
              <a:buFont typeface="Arial" panose="020B0604020202020204" pitchFamily="34" charset="0"/>
              <a:buChar char="•"/>
              <a:tabLst>
                <a:tab pos="1371600" algn="l"/>
              </a:tabLst>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Assist at least 450 states, territories, local governments, and communities, especially communities that are underserved/disproportionally at risk</a:t>
            </a:r>
          </a:p>
          <a:p>
            <a:pPr marL="742950" marR="0" lvl="1" indent="-285750">
              <a:lnSpc>
                <a:spcPct val="107000"/>
              </a:lnSpc>
              <a:spcBef>
                <a:spcPts val="0"/>
              </a:spcBef>
              <a:spcAft>
                <a:spcPts val="0"/>
              </a:spcAft>
              <a:buFont typeface="Arial" panose="020B0604020202020204" pitchFamily="34" charset="0"/>
              <a:buChar char="•"/>
            </a:pPr>
            <a:r>
              <a:rPr lang="en-US" sz="22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Completed climate change discussion with 75 state and tribal participants during three Pesticide Regulatory Education (PREP) courses.</a:t>
            </a:r>
          </a:p>
          <a:p>
            <a:endParaRPr lang="en-US" dirty="0"/>
          </a:p>
          <a:p>
            <a:endParaRPr lang="en-US" dirty="0"/>
          </a:p>
          <a:p>
            <a:endParaRPr lang="en-US" dirty="0"/>
          </a:p>
        </p:txBody>
      </p:sp>
    </p:spTree>
    <p:extLst>
      <p:ext uri="{BB962C8B-B14F-4D97-AF65-F5344CB8AC3E}">
        <p14:creationId xmlns:p14="http://schemas.microsoft.com/office/powerpoint/2010/main" val="1411902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9637-BC6A-1CEB-ACF9-EAB5804D1BFD}"/>
              </a:ext>
            </a:extLst>
          </p:cNvPr>
          <p:cNvSpPr>
            <a:spLocks noGrp="1"/>
          </p:cNvSpPr>
          <p:nvPr>
            <p:ph type="title"/>
          </p:nvPr>
        </p:nvSpPr>
        <p:spPr>
          <a:xfrm>
            <a:off x="838200" y="607172"/>
            <a:ext cx="10515600" cy="1325563"/>
          </a:xfrm>
        </p:spPr>
        <p:txBody>
          <a:bodyPr/>
          <a:lstStyle/>
          <a:p>
            <a:pPr algn="ctr"/>
            <a:r>
              <a:rPr lang="en-US" altLang="en-US" sz="4400" b="1">
                <a:solidFill>
                  <a:srgbClr val="002060"/>
                </a:solidFill>
                <a:latin typeface="Arial" panose="020B0604020202020204" pitchFamily="34" charset="0"/>
                <a:cs typeface="Arial" panose="020B0604020202020204" pitchFamily="34" charset="0"/>
              </a:rPr>
              <a:t>EDSP Update</a:t>
            </a:r>
            <a:br>
              <a:rPr lang="en-US" sz="4400"/>
            </a:br>
            <a:endParaRPr lang="en-US"/>
          </a:p>
        </p:txBody>
      </p:sp>
      <p:sp>
        <p:nvSpPr>
          <p:cNvPr id="3" name="Content Placeholder 2">
            <a:extLst>
              <a:ext uri="{FF2B5EF4-FFF2-40B4-BE49-F238E27FC236}">
                <a16:creationId xmlns:a16="http://schemas.microsoft.com/office/drawing/2014/main" id="{4205BA46-FD2F-6DCD-59CF-CC8AC8B25DFC}"/>
              </a:ext>
            </a:extLst>
          </p:cNvPr>
          <p:cNvSpPr>
            <a:spLocks noGrp="1"/>
          </p:cNvSpPr>
          <p:nvPr>
            <p:ph idx="1"/>
          </p:nvPr>
        </p:nvSpPr>
        <p:spPr>
          <a:xfrm>
            <a:off x="838200" y="1690688"/>
            <a:ext cx="10515600" cy="4351338"/>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Published paper on Availability of NAMS in EDSP (Jan 2023)</a:t>
            </a:r>
          </a:p>
          <a:p>
            <a:pPr marL="342900" marR="0" lvl="0" indent="-342900">
              <a:lnSpc>
                <a:spcPct val="107000"/>
              </a:lnSpc>
              <a:spcBef>
                <a:spcPts val="0"/>
              </a:spcBef>
              <a:spcAft>
                <a:spcPts val="0"/>
              </a:spcAft>
              <a:buFont typeface="Symbol" panose="05050102010706020507" pitchFamily="18" charset="2"/>
              <a:buChar char=""/>
            </a:pPr>
            <a:endPar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Published Near-term Strategies (Oct 2023)</a:t>
            </a:r>
            <a:br>
              <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&gt; 2,000 comments received</a:t>
            </a:r>
          </a:p>
          <a:p>
            <a:pPr marL="342900" marR="0" lvl="0" indent="-342900">
              <a:lnSpc>
                <a:spcPct val="107000"/>
              </a:lnSpc>
              <a:spcBef>
                <a:spcPts val="0"/>
              </a:spcBef>
              <a:spcAft>
                <a:spcPts val="0"/>
              </a:spcAft>
              <a:buFont typeface="Symbol" panose="05050102010706020507" pitchFamily="18" charset="2"/>
              <a:buChar char=""/>
            </a:pPr>
            <a:endPar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Currently working on NAMs response-to-comments</a:t>
            </a:r>
          </a:p>
          <a:p>
            <a:pPr marL="342900" marR="0" lvl="0" indent="-342900">
              <a:lnSpc>
                <a:spcPct val="107000"/>
              </a:lnSpc>
              <a:spcBef>
                <a:spcPts val="0"/>
              </a:spcBef>
              <a:spcAft>
                <a:spcPts val="0"/>
              </a:spcAft>
              <a:buFont typeface="Symbol" panose="05050102010706020507" pitchFamily="18" charset="2"/>
              <a:buChar char=""/>
            </a:pPr>
            <a:endParaRPr lang="en-US" kern="1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DCI issuance to begin this summer</a:t>
            </a:r>
          </a:p>
          <a:p>
            <a:pPr marL="342900" marR="0" lvl="0" indent="-342900">
              <a:lnSpc>
                <a:spcPct val="107000"/>
              </a:lnSpc>
              <a:spcBef>
                <a:spcPts val="0"/>
              </a:spcBef>
              <a:spcAft>
                <a:spcPts val="800"/>
              </a:spcAft>
              <a:buFont typeface="Symbol" panose="05050102010706020507" pitchFamily="18" charset="2"/>
              <a:buChar char=""/>
            </a:pPr>
            <a:endPar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DCI responses due 90 days after DCI receipt</a:t>
            </a:r>
          </a:p>
          <a:p>
            <a:endParaRPr lang="en-US" dirty="0"/>
          </a:p>
        </p:txBody>
      </p:sp>
    </p:spTree>
    <p:extLst>
      <p:ext uri="{BB962C8B-B14F-4D97-AF65-F5344CB8AC3E}">
        <p14:creationId xmlns:p14="http://schemas.microsoft.com/office/powerpoint/2010/main" val="416860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8ACE-45F0-774D-5F48-596EAB791FBB}"/>
              </a:ext>
            </a:extLst>
          </p:cNvPr>
          <p:cNvSpPr>
            <a:spLocks noGrp="1"/>
          </p:cNvSpPr>
          <p:nvPr>
            <p:ph type="title"/>
          </p:nvPr>
        </p:nvSpPr>
        <p:spPr/>
        <p:txBody>
          <a:bodyPr>
            <a:normAutofit/>
          </a:bodyPr>
          <a:lstStyle/>
          <a:p>
            <a:pPr algn="ctr"/>
            <a:r>
              <a:rPr lang="en-US" sz="4000" b="1">
                <a:solidFill>
                  <a:schemeClr val="accent1">
                    <a:lumMod val="50000"/>
                  </a:schemeClr>
                </a:solidFill>
                <a:latin typeface="Arial" panose="020B0604020202020204" pitchFamily="34" charset="0"/>
                <a:cs typeface="Arial" panose="020B0604020202020204" pitchFamily="34" charset="0"/>
              </a:rPr>
              <a:t>Systematic Review </a:t>
            </a:r>
          </a:p>
        </p:txBody>
      </p:sp>
      <p:sp>
        <p:nvSpPr>
          <p:cNvPr id="3" name="Content Placeholder 2">
            <a:extLst>
              <a:ext uri="{FF2B5EF4-FFF2-40B4-BE49-F238E27FC236}">
                <a16:creationId xmlns:a16="http://schemas.microsoft.com/office/drawing/2014/main" id="{B728F3BC-8FD0-68B0-1BE1-4CED62107E7F}"/>
              </a:ext>
            </a:extLst>
          </p:cNvPr>
          <p:cNvSpPr>
            <a:spLocks noGrp="1"/>
          </p:cNvSpPr>
          <p:nvPr>
            <p:ph idx="1"/>
          </p:nvPr>
        </p:nvSpPr>
        <p:spPr>
          <a:xfrm>
            <a:off x="180975" y="1633538"/>
            <a:ext cx="4905642" cy="4929187"/>
          </a:xfrm>
        </p:spPr>
        <p:txBody>
          <a:bodyPr>
            <a:normAutofit fontScale="92500"/>
          </a:bodyPr>
          <a:lstStyle/>
          <a:p>
            <a:pPr algn="l" rtl="0" fontAlgn="base">
              <a:buFont typeface="Arial" panose="020B0604020202020204" pitchFamily="34" charset="0"/>
              <a:buChar char="•"/>
            </a:pPr>
            <a:r>
              <a:rPr lang="en-US" sz="2400" b="0" i="0" u="none" strike="noStrike">
                <a:solidFill>
                  <a:srgbClr val="002060"/>
                </a:solidFill>
                <a:effectLst/>
                <a:latin typeface="Arial" panose="020B0604020202020204" pitchFamily="34" charset="0"/>
                <a:cs typeface="Arial" panose="020B0604020202020204" pitchFamily="34" charset="0"/>
              </a:rPr>
              <a:t>Standard methods for collecting, evaluating, and integrating scientific data to support decisions</a:t>
            </a:r>
            <a:r>
              <a:rPr lang="en-US" sz="2400" b="0" i="0">
                <a:solidFill>
                  <a:srgbClr val="00206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400" b="0" i="0" u="none" strike="noStrike">
                <a:solidFill>
                  <a:srgbClr val="002060"/>
                </a:solidFill>
                <a:effectLst/>
                <a:latin typeface="Arial" panose="020B0604020202020204" pitchFamily="34" charset="0"/>
                <a:cs typeface="Arial" panose="020B0604020202020204" pitchFamily="34" charset="0"/>
              </a:rPr>
              <a:t>Fit-for-purpose</a:t>
            </a:r>
            <a:r>
              <a:rPr lang="en-US" sz="2400" b="0" i="0">
                <a:solidFill>
                  <a:srgbClr val="002060"/>
                </a:solidFill>
                <a:effectLst/>
                <a:latin typeface="Arial" panose="020B0604020202020204" pitchFamily="34" charset="0"/>
                <a:cs typeface="Arial" panose="020B0604020202020204" pitchFamily="34" charset="0"/>
              </a:rPr>
              <a:t>​</a:t>
            </a:r>
          </a:p>
          <a:p>
            <a:pPr lvl="1" fontAlgn="base"/>
            <a:r>
              <a:rPr lang="en-US" sz="1800" b="0" i="0" u="none" strike="noStrike">
                <a:solidFill>
                  <a:srgbClr val="002060"/>
                </a:solidFill>
                <a:effectLst/>
                <a:latin typeface="Arial" panose="020B0604020202020204" pitchFamily="34" charset="0"/>
                <a:cs typeface="Arial" panose="020B0604020202020204" pitchFamily="34" charset="0"/>
              </a:rPr>
              <a:t>Concept of fit-for-purpose implies that a particular activity or method is suitable for its intended use</a:t>
            </a:r>
            <a:r>
              <a:rPr lang="en-US" sz="1800" b="0" i="0">
                <a:solidFill>
                  <a:srgbClr val="002060"/>
                </a:solidFill>
                <a:effectLst/>
                <a:latin typeface="Arial" panose="020B0604020202020204" pitchFamily="34" charset="0"/>
                <a:cs typeface="Arial" panose="020B0604020202020204" pitchFamily="34" charset="0"/>
              </a:rPr>
              <a:t>​</a:t>
            </a:r>
          </a:p>
          <a:p>
            <a:pPr lvl="1" fontAlgn="base"/>
            <a:r>
              <a:rPr lang="en-US" sz="1800" b="0" i="0" u="none" strike="noStrike">
                <a:solidFill>
                  <a:srgbClr val="002060"/>
                </a:solidFill>
                <a:effectLst/>
                <a:latin typeface="Arial" panose="020B0604020202020204" pitchFamily="34" charset="0"/>
                <a:cs typeface="Arial" panose="020B0604020202020204" pitchFamily="34" charset="0"/>
              </a:rPr>
              <a:t>Inherent in definition is concept that one size does not fit all situations and thus flexibility is allowed</a:t>
            </a:r>
            <a:r>
              <a:rPr lang="en-US" sz="1800" b="0" i="0">
                <a:solidFill>
                  <a:srgbClr val="002060"/>
                </a:solidFill>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400" b="0" i="0" u="none" strike="noStrike">
                <a:solidFill>
                  <a:srgbClr val="002060"/>
                </a:solidFill>
                <a:effectLst/>
                <a:latin typeface="Arial" panose="020B0604020202020204" pitchFamily="34" charset="0"/>
                <a:cs typeface="Arial" panose="020B0604020202020204" pitchFamily="34" charset="0"/>
              </a:rPr>
              <a:t>Open literature reviews routinely performed to support incident/epidemiological assessments and risk assessments for Registration Review </a:t>
            </a:r>
            <a:endParaRPr lang="en-US" sz="2400" b="0" i="0">
              <a:solidFill>
                <a:srgbClr val="002060"/>
              </a:solidFill>
              <a:effectLst/>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1BA9C76-8F7E-4E0F-8CED-A81E69F023E7}"/>
              </a:ext>
            </a:extLst>
          </p:cNvPr>
          <p:cNvGrpSpPr/>
          <p:nvPr/>
        </p:nvGrpSpPr>
        <p:grpSpPr>
          <a:xfrm>
            <a:off x="5086617" y="1819275"/>
            <a:ext cx="7105383" cy="4673599"/>
            <a:chOff x="690466" y="261257"/>
            <a:chExt cx="10574699" cy="5666791"/>
          </a:xfrm>
        </p:grpSpPr>
        <p:grpSp>
          <p:nvGrpSpPr>
            <p:cNvPr id="5" name="Group 4">
              <a:extLst>
                <a:ext uri="{FF2B5EF4-FFF2-40B4-BE49-F238E27FC236}">
                  <a16:creationId xmlns:a16="http://schemas.microsoft.com/office/drawing/2014/main" id="{3D02268D-9F46-4EFD-BB9A-E72EC80F6C3A}"/>
                </a:ext>
              </a:extLst>
            </p:cNvPr>
            <p:cNvGrpSpPr/>
            <p:nvPr/>
          </p:nvGrpSpPr>
          <p:grpSpPr>
            <a:xfrm>
              <a:off x="690466" y="261257"/>
              <a:ext cx="10574699" cy="5666791"/>
              <a:chOff x="-326577" y="261257"/>
              <a:chExt cx="10574699" cy="5666791"/>
            </a:xfrm>
          </p:grpSpPr>
          <p:grpSp>
            <p:nvGrpSpPr>
              <p:cNvPr id="7" name="Group 6">
                <a:extLst>
                  <a:ext uri="{FF2B5EF4-FFF2-40B4-BE49-F238E27FC236}">
                    <a16:creationId xmlns:a16="http://schemas.microsoft.com/office/drawing/2014/main" id="{7EF76B3A-BA97-4710-8682-1127B0B093E7}"/>
                  </a:ext>
                </a:extLst>
              </p:cNvPr>
              <p:cNvGrpSpPr/>
              <p:nvPr/>
            </p:nvGrpSpPr>
            <p:grpSpPr>
              <a:xfrm>
                <a:off x="-326577" y="261257"/>
                <a:ext cx="9881124" cy="4693297"/>
                <a:chOff x="-289253" y="335902"/>
                <a:chExt cx="9881124" cy="4693297"/>
              </a:xfrm>
            </p:grpSpPr>
            <p:sp>
              <p:nvSpPr>
                <p:cNvPr id="9" name="Freeform: Shape 8">
                  <a:extLst>
                    <a:ext uri="{FF2B5EF4-FFF2-40B4-BE49-F238E27FC236}">
                      <a16:creationId xmlns:a16="http://schemas.microsoft.com/office/drawing/2014/main" id="{0C0CF45A-77F9-4B78-B4AD-92E48275F247}"/>
                    </a:ext>
                  </a:extLst>
                </p:cNvPr>
                <p:cNvSpPr/>
                <p:nvPr/>
              </p:nvSpPr>
              <p:spPr>
                <a:xfrm>
                  <a:off x="-289253" y="335902"/>
                  <a:ext cx="6279314" cy="844793"/>
                </a:xfrm>
                <a:custGeom>
                  <a:avLst/>
                  <a:gdLst>
                    <a:gd name="connsiteX0" fmla="*/ 0 w 6279314"/>
                    <a:gd name="connsiteY0" fmla="*/ 84479 h 844793"/>
                    <a:gd name="connsiteX1" fmla="*/ 84479 w 6279314"/>
                    <a:gd name="connsiteY1" fmla="*/ 0 h 844793"/>
                    <a:gd name="connsiteX2" fmla="*/ 6194835 w 6279314"/>
                    <a:gd name="connsiteY2" fmla="*/ 0 h 844793"/>
                    <a:gd name="connsiteX3" fmla="*/ 6279314 w 6279314"/>
                    <a:gd name="connsiteY3" fmla="*/ 84479 h 844793"/>
                    <a:gd name="connsiteX4" fmla="*/ 6279314 w 6279314"/>
                    <a:gd name="connsiteY4" fmla="*/ 760314 h 844793"/>
                    <a:gd name="connsiteX5" fmla="*/ 6194835 w 6279314"/>
                    <a:gd name="connsiteY5" fmla="*/ 844793 h 844793"/>
                    <a:gd name="connsiteX6" fmla="*/ 84479 w 6279314"/>
                    <a:gd name="connsiteY6" fmla="*/ 844793 h 844793"/>
                    <a:gd name="connsiteX7" fmla="*/ 0 w 6279314"/>
                    <a:gd name="connsiteY7" fmla="*/ 760314 h 844793"/>
                    <a:gd name="connsiteX8" fmla="*/ 0 w 6279314"/>
                    <a:gd name="connsiteY8" fmla="*/ 84479 h 8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9314" h="844793">
                      <a:moveTo>
                        <a:pt x="0" y="84479"/>
                      </a:moveTo>
                      <a:cubicBezTo>
                        <a:pt x="0" y="37823"/>
                        <a:pt x="37823" y="0"/>
                        <a:pt x="84479" y="0"/>
                      </a:cubicBezTo>
                      <a:lnTo>
                        <a:pt x="6194835" y="0"/>
                      </a:lnTo>
                      <a:cubicBezTo>
                        <a:pt x="6241491" y="0"/>
                        <a:pt x="6279314" y="37823"/>
                        <a:pt x="6279314" y="84479"/>
                      </a:cubicBezTo>
                      <a:lnTo>
                        <a:pt x="6279314" y="760314"/>
                      </a:lnTo>
                      <a:cubicBezTo>
                        <a:pt x="6279314" y="806970"/>
                        <a:pt x="6241491" y="844793"/>
                        <a:pt x="6194835" y="844793"/>
                      </a:cubicBezTo>
                      <a:lnTo>
                        <a:pt x="84479" y="844793"/>
                      </a:lnTo>
                      <a:cubicBezTo>
                        <a:pt x="37823" y="844793"/>
                        <a:pt x="0" y="806970"/>
                        <a:pt x="0" y="760314"/>
                      </a:cubicBezTo>
                      <a:lnTo>
                        <a:pt x="0" y="844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7133" tIns="97133" rIns="1058086" bIns="9713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r>
                    <a:rPr lang="en-US" sz="1400" kern="1200"/>
                    <a:t>Problem formulation</a:t>
                  </a:r>
                </a:p>
                <a:p>
                  <a:pPr marL="0" lvl="0" indent="0" algn="ctr" defTabSz="844550">
                    <a:lnSpc>
                      <a:spcPct val="90000"/>
                    </a:lnSpc>
                    <a:spcBef>
                      <a:spcPct val="0"/>
                    </a:spcBef>
                    <a:spcAft>
                      <a:spcPct val="35000"/>
                    </a:spcAft>
                    <a:buNone/>
                  </a:pPr>
                  <a:r>
                    <a:rPr lang="en-US" sz="1400" kern="1200"/>
                    <a:t>What is the scope and purpose?</a:t>
                  </a:r>
                </a:p>
              </p:txBody>
            </p:sp>
            <p:sp>
              <p:nvSpPr>
                <p:cNvPr id="10" name="Freeform: Shape 9">
                  <a:extLst>
                    <a:ext uri="{FF2B5EF4-FFF2-40B4-BE49-F238E27FC236}">
                      <a16:creationId xmlns:a16="http://schemas.microsoft.com/office/drawing/2014/main" id="{DDACD9C7-43E4-441D-B44E-C0A300C5FEB2}"/>
                    </a:ext>
                  </a:extLst>
                </p:cNvPr>
                <p:cNvSpPr/>
                <p:nvPr/>
              </p:nvSpPr>
              <p:spPr>
                <a:xfrm>
                  <a:off x="580869" y="1270036"/>
                  <a:ext cx="6279314" cy="844793"/>
                </a:xfrm>
                <a:custGeom>
                  <a:avLst/>
                  <a:gdLst>
                    <a:gd name="connsiteX0" fmla="*/ 0 w 6279314"/>
                    <a:gd name="connsiteY0" fmla="*/ 84479 h 844793"/>
                    <a:gd name="connsiteX1" fmla="*/ 84479 w 6279314"/>
                    <a:gd name="connsiteY1" fmla="*/ 0 h 844793"/>
                    <a:gd name="connsiteX2" fmla="*/ 6194835 w 6279314"/>
                    <a:gd name="connsiteY2" fmla="*/ 0 h 844793"/>
                    <a:gd name="connsiteX3" fmla="*/ 6279314 w 6279314"/>
                    <a:gd name="connsiteY3" fmla="*/ 84479 h 844793"/>
                    <a:gd name="connsiteX4" fmla="*/ 6279314 w 6279314"/>
                    <a:gd name="connsiteY4" fmla="*/ 760314 h 844793"/>
                    <a:gd name="connsiteX5" fmla="*/ 6194835 w 6279314"/>
                    <a:gd name="connsiteY5" fmla="*/ 844793 h 844793"/>
                    <a:gd name="connsiteX6" fmla="*/ 84479 w 6279314"/>
                    <a:gd name="connsiteY6" fmla="*/ 844793 h 844793"/>
                    <a:gd name="connsiteX7" fmla="*/ 0 w 6279314"/>
                    <a:gd name="connsiteY7" fmla="*/ 760314 h 844793"/>
                    <a:gd name="connsiteX8" fmla="*/ 0 w 6279314"/>
                    <a:gd name="connsiteY8" fmla="*/ 84479 h 8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9314" h="844793">
                      <a:moveTo>
                        <a:pt x="0" y="84479"/>
                      </a:moveTo>
                      <a:cubicBezTo>
                        <a:pt x="0" y="37823"/>
                        <a:pt x="37823" y="0"/>
                        <a:pt x="84479" y="0"/>
                      </a:cubicBezTo>
                      <a:lnTo>
                        <a:pt x="6194835" y="0"/>
                      </a:lnTo>
                      <a:cubicBezTo>
                        <a:pt x="6241491" y="0"/>
                        <a:pt x="6279314" y="37823"/>
                        <a:pt x="6279314" y="84479"/>
                      </a:cubicBezTo>
                      <a:lnTo>
                        <a:pt x="6279314" y="760314"/>
                      </a:lnTo>
                      <a:cubicBezTo>
                        <a:pt x="6279314" y="806970"/>
                        <a:pt x="6241491" y="844793"/>
                        <a:pt x="6194835" y="844793"/>
                      </a:cubicBezTo>
                      <a:lnTo>
                        <a:pt x="84479" y="844793"/>
                      </a:lnTo>
                      <a:cubicBezTo>
                        <a:pt x="37823" y="844793"/>
                        <a:pt x="0" y="806970"/>
                        <a:pt x="0" y="760314"/>
                      </a:cubicBezTo>
                      <a:lnTo>
                        <a:pt x="0" y="844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7133" tIns="97133" rIns="1115159" bIns="9713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r>
                    <a:rPr lang="en-US" sz="1400" kern="1200"/>
                    <a:t>Search strategy </a:t>
                  </a:r>
                </a:p>
                <a:p>
                  <a:pPr marL="0" lvl="0" indent="0" algn="ctr" defTabSz="844550">
                    <a:lnSpc>
                      <a:spcPct val="90000"/>
                    </a:lnSpc>
                    <a:spcBef>
                      <a:spcPct val="0"/>
                    </a:spcBef>
                    <a:spcAft>
                      <a:spcPct val="35000"/>
                    </a:spcAft>
                    <a:buNone/>
                  </a:pPr>
                  <a:r>
                    <a:rPr lang="en-US" sz="1400" kern="1200"/>
                    <a:t>Document search terms, date, and results</a:t>
                  </a:r>
                </a:p>
              </p:txBody>
            </p:sp>
            <p:sp>
              <p:nvSpPr>
                <p:cNvPr id="11" name="Freeform: Shape 10">
                  <a:extLst>
                    <a:ext uri="{FF2B5EF4-FFF2-40B4-BE49-F238E27FC236}">
                      <a16:creationId xmlns:a16="http://schemas.microsoft.com/office/drawing/2014/main" id="{C462F954-E604-4EE5-BA55-5E251EA3ACCA}"/>
                    </a:ext>
                  </a:extLst>
                </p:cNvPr>
                <p:cNvSpPr/>
                <p:nvPr/>
              </p:nvSpPr>
              <p:spPr>
                <a:xfrm>
                  <a:off x="1488326" y="2260154"/>
                  <a:ext cx="6279314" cy="844793"/>
                </a:xfrm>
                <a:custGeom>
                  <a:avLst/>
                  <a:gdLst>
                    <a:gd name="connsiteX0" fmla="*/ 0 w 6279314"/>
                    <a:gd name="connsiteY0" fmla="*/ 84479 h 844793"/>
                    <a:gd name="connsiteX1" fmla="*/ 84479 w 6279314"/>
                    <a:gd name="connsiteY1" fmla="*/ 0 h 844793"/>
                    <a:gd name="connsiteX2" fmla="*/ 6194835 w 6279314"/>
                    <a:gd name="connsiteY2" fmla="*/ 0 h 844793"/>
                    <a:gd name="connsiteX3" fmla="*/ 6279314 w 6279314"/>
                    <a:gd name="connsiteY3" fmla="*/ 84479 h 844793"/>
                    <a:gd name="connsiteX4" fmla="*/ 6279314 w 6279314"/>
                    <a:gd name="connsiteY4" fmla="*/ 760314 h 844793"/>
                    <a:gd name="connsiteX5" fmla="*/ 6194835 w 6279314"/>
                    <a:gd name="connsiteY5" fmla="*/ 844793 h 844793"/>
                    <a:gd name="connsiteX6" fmla="*/ 84479 w 6279314"/>
                    <a:gd name="connsiteY6" fmla="*/ 844793 h 844793"/>
                    <a:gd name="connsiteX7" fmla="*/ 0 w 6279314"/>
                    <a:gd name="connsiteY7" fmla="*/ 760314 h 844793"/>
                    <a:gd name="connsiteX8" fmla="*/ 0 w 6279314"/>
                    <a:gd name="connsiteY8" fmla="*/ 84479 h 8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9314" h="844793">
                      <a:moveTo>
                        <a:pt x="0" y="84479"/>
                      </a:moveTo>
                      <a:cubicBezTo>
                        <a:pt x="0" y="37823"/>
                        <a:pt x="37823" y="0"/>
                        <a:pt x="84479" y="0"/>
                      </a:cubicBezTo>
                      <a:lnTo>
                        <a:pt x="6194835" y="0"/>
                      </a:lnTo>
                      <a:cubicBezTo>
                        <a:pt x="6241491" y="0"/>
                        <a:pt x="6279314" y="37823"/>
                        <a:pt x="6279314" y="84479"/>
                      </a:cubicBezTo>
                      <a:lnTo>
                        <a:pt x="6279314" y="760314"/>
                      </a:lnTo>
                      <a:cubicBezTo>
                        <a:pt x="6279314" y="806970"/>
                        <a:pt x="6241491" y="844793"/>
                        <a:pt x="6194835" y="844793"/>
                      </a:cubicBezTo>
                      <a:lnTo>
                        <a:pt x="84479" y="844793"/>
                      </a:lnTo>
                      <a:cubicBezTo>
                        <a:pt x="37823" y="844793"/>
                        <a:pt x="0" y="806970"/>
                        <a:pt x="0" y="760314"/>
                      </a:cubicBezTo>
                      <a:lnTo>
                        <a:pt x="0" y="844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7133" tIns="97133" rIns="1115159" bIns="9713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r>
                    <a:rPr lang="en-US" sz="1400" kern="1200"/>
                    <a:t>Identify relevant studies </a:t>
                  </a:r>
                </a:p>
                <a:p>
                  <a:pPr marL="0" lvl="0" indent="0" algn="ctr" defTabSz="844550">
                    <a:lnSpc>
                      <a:spcPct val="90000"/>
                    </a:lnSpc>
                    <a:spcBef>
                      <a:spcPct val="0"/>
                    </a:spcBef>
                    <a:spcAft>
                      <a:spcPct val="35000"/>
                    </a:spcAft>
                    <a:buNone/>
                  </a:pPr>
                  <a:r>
                    <a:rPr lang="en-US" sz="1400" kern="1200"/>
                    <a:t>Based on scope and purpose</a:t>
                  </a:r>
                </a:p>
              </p:txBody>
            </p:sp>
            <p:sp>
              <p:nvSpPr>
                <p:cNvPr id="12" name="Freeform: Shape 11">
                  <a:extLst>
                    <a:ext uri="{FF2B5EF4-FFF2-40B4-BE49-F238E27FC236}">
                      <a16:creationId xmlns:a16="http://schemas.microsoft.com/office/drawing/2014/main" id="{EA5D4F4B-4603-4FCD-8829-8FC861526C1E}"/>
                    </a:ext>
                  </a:extLst>
                </p:cNvPr>
                <p:cNvSpPr/>
                <p:nvPr/>
              </p:nvSpPr>
              <p:spPr>
                <a:xfrm>
                  <a:off x="2377123" y="3222280"/>
                  <a:ext cx="6279314" cy="844793"/>
                </a:xfrm>
                <a:custGeom>
                  <a:avLst/>
                  <a:gdLst>
                    <a:gd name="connsiteX0" fmla="*/ 0 w 6279314"/>
                    <a:gd name="connsiteY0" fmla="*/ 84479 h 844793"/>
                    <a:gd name="connsiteX1" fmla="*/ 84479 w 6279314"/>
                    <a:gd name="connsiteY1" fmla="*/ 0 h 844793"/>
                    <a:gd name="connsiteX2" fmla="*/ 6194835 w 6279314"/>
                    <a:gd name="connsiteY2" fmla="*/ 0 h 844793"/>
                    <a:gd name="connsiteX3" fmla="*/ 6279314 w 6279314"/>
                    <a:gd name="connsiteY3" fmla="*/ 84479 h 844793"/>
                    <a:gd name="connsiteX4" fmla="*/ 6279314 w 6279314"/>
                    <a:gd name="connsiteY4" fmla="*/ 760314 h 844793"/>
                    <a:gd name="connsiteX5" fmla="*/ 6194835 w 6279314"/>
                    <a:gd name="connsiteY5" fmla="*/ 844793 h 844793"/>
                    <a:gd name="connsiteX6" fmla="*/ 84479 w 6279314"/>
                    <a:gd name="connsiteY6" fmla="*/ 844793 h 844793"/>
                    <a:gd name="connsiteX7" fmla="*/ 0 w 6279314"/>
                    <a:gd name="connsiteY7" fmla="*/ 760314 h 844793"/>
                    <a:gd name="connsiteX8" fmla="*/ 0 w 6279314"/>
                    <a:gd name="connsiteY8" fmla="*/ 84479 h 8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9314" h="844793">
                      <a:moveTo>
                        <a:pt x="0" y="84479"/>
                      </a:moveTo>
                      <a:cubicBezTo>
                        <a:pt x="0" y="37823"/>
                        <a:pt x="37823" y="0"/>
                        <a:pt x="84479" y="0"/>
                      </a:cubicBezTo>
                      <a:lnTo>
                        <a:pt x="6194835" y="0"/>
                      </a:lnTo>
                      <a:cubicBezTo>
                        <a:pt x="6241491" y="0"/>
                        <a:pt x="6279314" y="37823"/>
                        <a:pt x="6279314" y="84479"/>
                      </a:cubicBezTo>
                      <a:lnTo>
                        <a:pt x="6279314" y="760314"/>
                      </a:lnTo>
                      <a:cubicBezTo>
                        <a:pt x="6279314" y="806970"/>
                        <a:pt x="6241491" y="844793"/>
                        <a:pt x="6194835" y="844793"/>
                      </a:cubicBezTo>
                      <a:lnTo>
                        <a:pt x="84479" y="844793"/>
                      </a:lnTo>
                      <a:cubicBezTo>
                        <a:pt x="37823" y="844793"/>
                        <a:pt x="0" y="806970"/>
                        <a:pt x="0" y="760314"/>
                      </a:cubicBezTo>
                      <a:lnTo>
                        <a:pt x="0" y="844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7133" tIns="97133" rIns="1115159" bIns="9713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r>
                    <a:rPr lang="en-US" sz="1400" kern="1200"/>
                    <a:t>Study quality evaluation</a:t>
                  </a:r>
                </a:p>
                <a:p>
                  <a:pPr marL="0" lvl="0" indent="0" algn="ctr" defTabSz="844550">
                    <a:lnSpc>
                      <a:spcPct val="90000"/>
                    </a:lnSpc>
                    <a:spcBef>
                      <a:spcPct val="0"/>
                    </a:spcBef>
                    <a:spcAft>
                      <a:spcPct val="35000"/>
                    </a:spcAft>
                    <a:buNone/>
                  </a:pPr>
                  <a:r>
                    <a:rPr lang="en-US" sz="1400" kern="1200"/>
                    <a:t>Use appropriate OPP guidance documents</a:t>
                  </a:r>
                </a:p>
              </p:txBody>
            </p:sp>
            <p:sp>
              <p:nvSpPr>
                <p:cNvPr id="13" name="Freeform: Shape 12">
                  <a:extLst>
                    <a:ext uri="{FF2B5EF4-FFF2-40B4-BE49-F238E27FC236}">
                      <a16:creationId xmlns:a16="http://schemas.microsoft.com/office/drawing/2014/main" id="{8F0D0CF9-B21E-4F2A-ACB2-CA156B8B3ACC}"/>
                    </a:ext>
                  </a:extLst>
                </p:cNvPr>
                <p:cNvSpPr/>
                <p:nvPr/>
              </p:nvSpPr>
              <p:spPr>
                <a:xfrm>
                  <a:off x="3312557" y="4184406"/>
                  <a:ext cx="6279314" cy="844793"/>
                </a:xfrm>
                <a:custGeom>
                  <a:avLst/>
                  <a:gdLst>
                    <a:gd name="connsiteX0" fmla="*/ 0 w 6279314"/>
                    <a:gd name="connsiteY0" fmla="*/ 84479 h 844793"/>
                    <a:gd name="connsiteX1" fmla="*/ 84479 w 6279314"/>
                    <a:gd name="connsiteY1" fmla="*/ 0 h 844793"/>
                    <a:gd name="connsiteX2" fmla="*/ 6194835 w 6279314"/>
                    <a:gd name="connsiteY2" fmla="*/ 0 h 844793"/>
                    <a:gd name="connsiteX3" fmla="*/ 6279314 w 6279314"/>
                    <a:gd name="connsiteY3" fmla="*/ 84479 h 844793"/>
                    <a:gd name="connsiteX4" fmla="*/ 6279314 w 6279314"/>
                    <a:gd name="connsiteY4" fmla="*/ 760314 h 844793"/>
                    <a:gd name="connsiteX5" fmla="*/ 6194835 w 6279314"/>
                    <a:gd name="connsiteY5" fmla="*/ 844793 h 844793"/>
                    <a:gd name="connsiteX6" fmla="*/ 84479 w 6279314"/>
                    <a:gd name="connsiteY6" fmla="*/ 844793 h 844793"/>
                    <a:gd name="connsiteX7" fmla="*/ 0 w 6279314"/>
                    <a:gd name="connsiteY7" fmla="*/ 760314 h 844793"/>
                    <a:gd name="connsiteX8" fmla="*/ 0 w 6279314"/>
                    <a:gd name="connsiteY8" fmla="*/ 84479 h 8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9314" h="844793">
                      <a:moveTo>
                        <a:pt x="0" y="84479"/>
                      </a:moveTo>
                      <a:cubicBezTo>
                        <a:pt x="0" y="37823"/>
                        <a:pt x="37823" y="0"/>
                        <a:pt x="84479" y="0"/>
                      </a:cubicBezTo>
                      <a:lnTo>
                        <a:pt x="6194835" y="0"/>
                      </a:lnTo>
                      <a:cubicBezTo>
                        <a:pt x="6241491" y="0"/>
                        <a:pt x="6279314" y="37823"/>
                        <a:pt x="6279314" y="84479"/>
                      </a:cubicBezTo>
                      <a:lnTo>
                        <a:pt x="6279314" y="760314"/>
                      </a:lnTo>
                      <a:cubicBezTo>
                        <a:pt x="6279314" y="806970"/>
                        <a:pt x="6241491" y="844793"/>
                        <a:pt x="6194835" y="844793"/>
                      </a:cubicBezTo>
                      <a:lnTo>
                        <a:pt x="84479" y="844793"/>
                      </a:lnTo>
                      <a:cubicBezTo>
                        <a:pt x="37823" y="844793"/>
                        <a:pt x="0" y="806970"/>
                        <a:pt x="0" y="760314"/>
                      </a:cubicBezTo>
                      <a:lnTo>
                        <a:pt x="0" y="844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7133" tIns="97133" rIns="1115159" bIns="9713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r>
                    <a:rPr lang="en-US" sz="1400" kern="1200"/>
                    <a:t>Data integration</a:t>
                  </a:r>
                </a:p>
                <a:p>
                  <a:pPr marL="0" lvl="0" indent="0" algn="ctr" defTabSz="844550">
                    <a:lnSpc>
                      <a:spcPct val="90000"/>
                    </a:lnSpc>
                    <a:spcBef>
                      <a:spcPct val="0"/>
                    </a:spcBef>
                    <a:spcAft>
                      <a:spcPct val="35000"/>
                    </a:spcAft>
                    <a:buNone/>
                  </a:pPr>
                  <a:r>
                    <a:rPr lang="en-US" sz="1400" kern="1200"/>
                    <a:t>Utilize </a:t>
                  </a:r>
                  <a:r>
                    <a:rPr lang="en-US" sz="1400"/>
                    <a:t>w</a:t>
                  </a:r>
                  <a:r>
                    <a:rPr lang="en-US" sz="1400" kern="1200"/>
                    <a:t>eight of evidence (WOE) approach</a:t>
                  </a:r>
                </a:p>
              </p:txBody>
            </p:sp>
            <p:sp>
              <p:nvSpPr>
                <p:cNvPr id="14" name="Freeform: Shape 13">
                  <a:extLst>
                    <a:ext uri="{FF2B5EF4-FFF2-40B4-BE49-F238E27FC236}">
                      <a16:creationId xmlns:a16="http://schemas.microsoft.com/office/drawing/2014/main" id="{E756923B-8142-4D72-9FBF-A64D5E8C503E}"/>
                    </a:ext>
                  </a:extLst>
                </p:cNvPr>
                <p:cNvSpPr/>
                <p:nvPr/>
              </p:nvSpPr>
              <p:spPr>
                <a:xfrm>
                  <a:off x="5235677" y="953070"/>
                  <a:ext cx="549115" cy="549115"/>
                </a:xfrm>
                <a:custGeom>
                  <a:avLst/>
                  <a:gdLst>
                    <a:gd name="connsiteX0" fmla="*/ 0 w 549115"/>
                    <a:gd name="connsiteY0" fmla="*/ 302013 h 549115"/>
                    <a:gd name="connsiteX1" fmla="*/ 123551 w 549115"/>
                    <a:gd name="connsiteY1" fmla="*/ 302013 h 549115"/>
                    <a:gd name="connsiteX2" fmla="*/ 123551 w 549115"/>
                    <a:gd name="connsiteY2" fmla="*/ 0 h 549115"/>
                    <a:gd name="connsiteX3" fmla="*/ 425564 w 549115"/>
                    <a:gd name="connsiteY3" fmla="*/ 0 h 549115"/>
                    <a:gd name="connsiteX4" fmla="*/ 425564 w 549115"/>
                    <a:gd name="connsiteY4" fmla="*/ 302013 h 549115"/>
                    <a:gd name="connsiteX5" fmla="*/ 549115 w 549115"/>
                    <a:gd name="connsiteY5" fmla="*/ 302013 h 549115"/>
                    <a:gd name="connsiteX6" fmla="*/ 274558 w 549115"/>
                    <a:gd name="connsiteY6" fmla="*/ 549115 h 549115"/>
                    <a:gd name="connsiteX7" fmla="*/ 0 w 549115"/>
                    <a:gd name="connsiteY7" fmla="*/ 302013 h 54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15" h="549115">
                      <a:moveTo>
                        <a:pt x="0" y="302013"/>
                      </a:moveTo>
                      <a:lnTo>
                        <a:pt x="123551" y="302013"/>
                      </a:lnTo>
                      <a:lnTo>
                        <a:pt x="123551" y="0"/>
                      </a:lnTo>
                      <a:lnTo>
                        <a:pt x="425564" y="0"/>
                      </a:lnTo>
                      <a:lnTo>
                        <a:pt x="425564" y="302013"/>
                      </a:lnTo>
                      <a:lnTo>
                        <a:pt x="549115" y="302013"/>
                      </a:lnTo>
                      <a:lnTo>
                        <a:pt x="274558" y="549115"/>
                      </a:lnTo>
                      <a:lnTo>
                        <a:pt x="0" y="302013"/>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301" tIns="31750" rIns="155301" bIns="16765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1111250">
                    <a:lnSpc>
                      <a:spcPct val="90000"/>
                    </a:lnSpc>
                    <a:spcBef>
                      <a:spcPct val="0"/>
                    </a:spcBef>
                    <a:spcAft>
                      <a:spcPct val="35000"/>
                    </a:spcAft>
                    <a:buNone/>
                  </a:pPr>
                  <a:endParaRPr lang="en-US" kern="1200"/>
                </a:p>
              </p:txBody>
            </p:sp>
            <p:sp>
              <p:nvSpPr>
                <p:cNvPr id="15" name="Freeform: Shape 14">
                  <a:extLst>
                    <a:ext uri="{FF2B5EF4-FFF2-40B4-BE49-F238E27FC236}">
                      <a16:creationId xmlns:a16="http://schemas.microsoft.com/office/drawing/2014/main" id="{C75C1BAE-5EA2-46DE-87C8-5DCCB9997D08}"/>
                    </a:ext>
                  </a:extLst>
                </p:cNvPr>
                <p:cNvSpPr/>
                <p:nvPr/>
              </p:nvSpPr>
              <p:spPr>
                <a:xfrm>
                  <a:off x="6143120" y="1915196"/>
                  <a:ext cx="549115" cy="549115"/>
                </a:xfrm>
                <a:custGeom>
                  <a:avLst/>
                  <a:gdLst>
                    <a:gd name="connsiteX0" fmla="*/ 0 w 549115"/>
                    <a:gd name="connsiteY0" fmla="*/ 302013 h 549115"/>
                    <a:gd name="connsiteX1" fmla="*/ 123551 w 549115"/>
                    <a:gd name="connsiteY1" fmla="*/ 302013 h 549115"/>
                    <a:gd name="connsiteX2" fmla="*/ 123551 w 549115"/>
                    <a:gd name="connsiteY2" fmla="*/ 0 h 549115"/>
                    <a:gd name="connsiteX3" fmla="*/ 425564 w 549115"/>
                    <a:gd name="connsiteY3" fmla="*/ 0 h 549115"/>
                    <a:gd name="connsiteX4" fmla="*/ 425564 w 549115"/>
                    <a:gd name="connsiteY4" fmla="*/ 302013 h 549115"/>
                    <a:gd name="connsiteX5" fmla="*/ 549115 w 549115"/>
                    <a:gd name="connsiteY5" fmla="*/ 302013 h 549115"/>
                    <a:gd name="connsiteX6" fmla="*/ 274558 w 549115"/>
                    <a:gd name="connsiteY6" fmla="*/ 549115 h 549115"/>
                    <a:gd name="connsiteX7" fmla="*/ 0 w 549115"/>
                    <a:gd name="connsiteY7" fmla="*/ 302013 h 54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15" h="549115">
                      <a:moveTo>
                        <a:pt x="0" y="302013"/>
                      </a:moveTo>
                      <a:lnTo>
                        <a:pt x="123551" y="302013"/>
                      </a:lnTo>
                      <a:lnTo>
                        <a:pt x="123551" y="0"/>
                      </a:lnTo>
                      <a:lnTo>
                        <a:pt x="425564" y="0"/>
                      </a:lnTo>
                      <a:lnTo>
                        <a:pt x="425564" y="302013"/>
                      </a:lnTo>
                      <a:lnTo>
                        <a:pt x="549115" y="302013"/>
                      </a:lnTo>
                      <a:lnTo>
                        <a:pt x="274558" y="549115"/>
                      </a:lnTo>
                      <a:lnTo>
                        <a:pt x="0" y="302013"/>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301" tIns="31750" rIns="155301" bIns="16765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1111250">
                    <a:lnSpc>
                      <a:spcPct val="90000"/>
                    </a:lnSpc>
                    <a:spcBef>
                      <a:spcPct val="0"/>
                    </a:spcBef>
                    <a:spcAft>
                      <a:spcPct val="35000"/>
                    </a:spcAft>
                    <a:buNone/>
                  </a:pPr>
                  <a:endParaRPr lang="en-US" kern="1200"/>
                </a:p>
              </p:txBody>
            </p:sp>
            <p:sp>
              <p:nvSpPr>
                <p:cNvPr id="16" name="Freeform: Shape 15">
                  <a:extLst>
                    <a:ext uri="{FF2B5EF4-FFF2-40B4-BE49-F238E27FC236}">
                      <a16:creationId xmlns:a16="http://schemas.microsoft.com/office/drawing/2014/main" id="{0958907F-AAD0-4152-86CB-D61E2197E663}"/>
                    </a:ext>
                  </a:extLst>
                </p:cNvPr>
                <p:cNvSpPr/>
                <p:nvPr/>
              </p:nvSpPr>
              <p:spPr>
                <a:xfrm>
                  <a:off x="7041242" y="2863242"/>
                  <a:ext cx="549115" cy="549115"/>
                </a:xfrm>
                <a:custGeom>
                  <a:avLst/>
                  <a:gdLst>
                    <a:gd name="connsiteX0" fmla="*/ 0 w 549115"/>
                    <a:gd name="connsiteY0" fmla="*/ 302013 h 549115"/>
                    <a:gd name="connsiteX1" fmla="*/ 123551 w 549115"/>
                    <a:gd name="connsiteY1" fmla="*/ 302013 h 549115"/>
                    <a:gd name="connsiteX2" fmla="*/ 123551 w 549115"/>
                    <a:gd name="connsiteY2" fmla="*/ 0 h 549115"/>
                    <a:gd name="connsiteX3" fmla="*/ 425564 w 549115"/>
                    <a:gd name="connsiteY3" fmla="*/ 0 h 549115"/>
                    <a:gd name="connsiteX4" fmla="*/ 425564 w 549115"/>
                    <a:gd name="connsiteY4" fmla="*/ 302013 h 549115"/>
                    <a:gd name="connsiteX5" fmla="*/ 549115 w 549115"/>
                    <a:gd name="connsiteY5" fmla="*/ 302013 h 549115"/>
                    <a:gd name="connsiteX6" fmla="*/ 274558 w 549115"/>
                    <a:gd name="connsiteY6" fmla="*/ 549115 h 549115"/>
                    <a:gd name="connsiteX7" fmla="*/ 0 w 549115"/>
                    <a:gd name="connsiteY7" fmla="*/ 302013 h 54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15" h="549115">
                      <a:moveTo>
                        <a:pt x="0" y="302013"/>
                      </a:moveTo>
                      <a:lnTo>
                        <a:pt x="123551" y="302013"/>
                      </a:lnTo>
                      <a:lnTo>
                        <a:pt x="123551" y="0"/>
                      </a:lnTo>
                      <a:lnTo>
                        <a:pt x="425564" y="0"/>
                      </a:lnTo>
                      <a:lnTo>
                        <a:pt x="425564" y="302013"/>
                      </a:lnTo>
                      <a:lnTo>
                        <a:pt x="549115" y="302013"/>
                      </a:lnTo>
                      <a:lnTo>
                        <a:pt x="274558" y="549115"/>
                      </a:lnTo>
                      <a:lnTo>
                        <a:pt x="0" y="302013"/>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301" tIns="31750" rIns="155301" bIns="16765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1111250">
                    <a:lnSpc>
                      <a:spcPct val="90000"/>
                    </a:lnSpc>
                    <a:spcBef>
                      <a:spcPct val="0"/>
                    </a:spcBef>
                    <a:spcAft>
                      <a:spcPct val="35000"/>
                    </a:spcAft>
                    <a:buNone/>
                  </a:pPr>
                  <a:endParaRPr lang="en-US" kern="1200"/>
                </a:p>
              </p:txBody>
            </p:sp>
            <p:sp>
              <p:nvSpPr>
                <p:cNvPr id="17" name="Freeform: Shape 16">
                  <a:extLst>
                    <a:ext uri="{FF2B5EF4-FFF2-40B4-BE49-F238E27FC236}">
                      <a16:creationId xmlns:a16="http://schemas.microsoft.com/office/drawing/2014/main" id="{A8F2E104-E5B2-481C-B112-F0A92CCE0174}"/>
                    </a:ext>
                  </a:extLst>
                </p:cNvPr>
                <p:cNvSpPr/>
                <p:nvPr/>
              </p:nvSpPr>
              <p:spPr>
                <a:xfrm>
                  <a:off x="7976692" y="3834755"/>
                  <a:ext cx="549115" cy="549115"/>
                </a:xfrm>
                <a:custGeom>
                  <a:avLst/>
                  <a:gdLst>
                    <a:gd name="connsiteX0" fmla="*/ 0 w 549115"/>
                    <a:gd name="connsiteY0" fmla="*/ 302013 h 549115"/>
                    <a:gd name="connsiteX1" fmla="*/ 123551 w 549115"/>
                    <a:gd name="connsiteY1" fmla="*/ 302013 h 549115"/>
                    <a:gd name="connsiteX2" fmla="*/ 123551 w 549115"/>
                    <a:gd name="connsiteY2" fmla="*/ 0 h 549115"/>
                    <a:gd name="connsiteX3" fmla="*/ 425564 w 549115"/>
                    <a:gd name="connsiteY3" fmla="*/ 0 h 549115"/>
                    <a:gd name="connsiteX4" fmla="*/ 425564 w 549115"/>
                    <a:gd name="connsiteY4" fmla="*/ 302013 h 549115"/>
                    <a:gd name="connsiteX5" fmla="*/ 549115 w 549115"/>
                    <a:gd name="connsiteY5" fmla="*/ 302013 h 549115"/>
                    <a:gd name="connsiteX6" fmla="*/ 274558 w 549115"/>
                    <a:gd name="connsiteY6" fmla="*/ 549115 h 549115"/>
                    <a:gd name="connsiteX7" fmla="*/ 0 w 549115"/>
                    <a:gd name="connsiteY7" fmla="*/ 302013 h 54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15" h="549115">
                      <a:moveTo>
                        <a:pt x="0" y="302013"/>
                      </a:moveTo>
                      <a:lnTo>
                        <a:pt x="123551" y="302013"/>
                      </a:lnTo>
                      <a:lnTo>
                        <a:pt x="123551" y="0"/>
                      </a:lnTo>
                      <a:lnTo>
                        <a:pt x="425564" y="0"/>
                      </a:lnTo>
                      <a:lnTo>
                        <a:pt x="425564" y="302013"/>
                      </a:lnTo>
                      <a:lnTo>
                        <a:pt x="549115" y="302013"/>
                      </a:lnTo>
                      <a:lnTo>
                        <a:pt x="274558" y="549115"/>
                      </a:lnTo>
                      <a:lnTo>
                        <a:pt x="0" y="302013"/>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301" tIns="31750" rIns="155301" bIns="16765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1111250">
                    <a:lnSpc>
                      <a:spcPct val="90000"/>
                    </a:lnSpc>
                    <a:spcBef>
                      <a:spcPct val="0"/>
                    </a:spcBef>
                    <a:spcAft>
                      <a:spcPct val="35000"/>
                    </a:spcAft>
                    <a:buNone/>
                  </a:pPr>
                  <a:endParaRPr lang="en-US" kern="1200"/>
                </a:p>
              </p:txBody>
            </p:sp>
          </p:grpSp>
          <p:sp>
            <p:nvSpPr>
              <p:cNvPr id="8" name="Freeform: Shape 7">
                <a:extLst>
                  <a:ext uri="{FF2B5EF4-FFF2-40B4-BE49-F238E27FC236}">
                    <a16:creationId xmlns:a16="http://schemas.microsoft.com/office/drawing/2014/main" id="{F1697BAB-C3DA-4E17-85D8-ACDDABE529DA}"/>
                  </a:ext>
                </a:extLst>
              </p:cNvPr>
              <p:cNvSpPr/>
              <p:nvPr/>
            </p:nvSpPr>
            <p:spPr>
              <a:xfrm>
                <a:off x="4189447" y="5083255"/>
                <a:ext cx="6058675" cy="844793"/>
              </a:xfrm>
              <a:custGeom>
                <a:avLst/>
                <a:gdLst>
                  <a:gd name="connsiteX0" fmla="*/ 0 w 6279314"/>
                  <a:gd name="connsiteY0" fmla="*/ 84479 h 844793"/>
                  <a:gd name="connsiteX1" fmla="*/ 84479 w 6279314"/>
                  <a:gd name="connsiteY1" fmla="*/ 0 h 844793"/>
                  <a:gd name="connsiteX2" fmla="*/ 6194835 w 6279314"/>
                  <a:gd name="connsiteY2" fmla="*/ 0 h 844793"/>
                  <a:gd name="connsiteX3" fmla="*/ 6279314 w 6279314"/>
                  <a:gd name="connsiteY3" fmla="*/ 84479 h 844793"/>
                  <a:gd name="connsiteX4" fmla="*/ 6279314 w 6279314"/>
                  <a:gd name="connsiteY4" fmla="*/ 760314 h 844793"/>
                  <a:gd name="connsiteX5" fmla="*/ 6194835 w 6279314"/>
                  <a:gd name="connsiteY5" fmla="*/ 844793 h 844793"/>
                  <a:gd name="connsiteX6" fmla="*/ 84479 w 6279314"/>
                  <a:gd name="connsiteY6" fmla="*/ 844793 h 844793"/>
                  <a:gd name="connsiteX7" fmla="*/ 0 w 6279314"/>
                  <a:gd name="connsiteY7" fmla="*/ 760314 h 844793"/>
                  <a:gd name="connsiteX8" fmla="*/ 0 w 6279314"/>
                  <a:gd name="connsiteY8" fmla="*/ 84479 h 8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9314" h="844793">
                    <a:moveTo>
                      <a:pt x="0" y="84479"/>
                    </a:moveTo>
                    <a:cubicBezTo>
                      <a:pt x="0" y="37823"/>
                      <a:pt x="37823" y="0"/>
                      <a:pt x="84479" y="0"/>
                    </a:cubicBezTo>
                    <a:lnTo>
                      <a:pt x="6194835" y="0"/>
                    </a:lnTo>
                    <a:cubicBezTo>
                      <a:pt x="6241491" y="0"/>
                      <a:pt x="6279314" y="37823"/>
                      <a:pt x="6279314" y="84479"/>
                    </a:cubicBezTo>
                    <a:lnTo>
                      <a:pt x="6279314" y="760314"/>
                    </a:lnTo>
                    <a:cubicBezTo>
                      <a:pt x="6279314" y="806970"/>
                      <a:pt x="6241491" y="844793"/>
                      <a:pt x="6194835" y="844793"/>
                    </a:cubicBezTo>
                    <a:lnTo>
                      <a:pt x="84479" y="844793"/>
                    </a:lnTo>
                    <a:cubicBezTo>
                      <a:pt x="37823" y="844793"/>
                      <a:pt x="0" y="806970"/>
                      <a:pt x="0" y="760314"/>
                    </a:cubicBezTo>
                    <a:lnTo>
                      <a:pt x="0" y="844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7133" tIns="97133" rIns="1115159" bIns="9713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ct val="35000"/>
                  </a:spcAft>
                  <a:buNone/>
                </a:pPr>
                <a:r>
                  <a:rPr lang="en-US" sz="1400"/>
                  <a:t>Conclusions</a:t>
                </a:r>
                <a:endParaRPr lang="en-US" sz="1400" kern="1200"/>
              </a:p>
            </p:txBody>
          </p:sp>
        </p:grpSp>
        <p:sp>
          <p:nvSpPr>
            <p:cNvPr id="6" name="Freeform: Shape 5">
              <a:extLst>
                <a:ext uri="{FF2B5EF4-FFF2-40B4-BE49-F238E27FC236}">
                  <a16:creationId xmlns:a16="http://schemas.microsoft.com/office/drawing/2014/main" id="{AEEFBD5E-4F21-4E4A-81C2-3A0CB1558BDD}"/>
                </a:ext>
              </a:extLst>
            </p:cNvPr>
            <p:cNvSpPr/>
            <p:nvPr/>
          </p:nvSpPr>
          <p:spPr>
            <a:xfrm>
              <a:off x="9903589" y="4757643"/>
              <a:ext cx="549115" cy="549115"/>
            </a:xfrm>
            <a:custGeom>
              <a:avLst/>
              <a:gdLst>
                <a:gd name="connsiteX0" fmla="*/ 0 w 549115"/>
                <a:gd name="connsiteY0" fmla="*/ 302013 h 549115"/>
                <a:gd name="connsiteX1" fmla="*/ 123551 w 549115"/>
                <a:gd name="connsiteY1" fmla="*/ 302013 h 549115"/>
                <a:gd name="connsiteX2" fmla="*/ 123551 w 549115"/>
                <a:gd name="connsiteY2" fmla="*/ 0 h 549115"/>
                <a:gd name="connsiteX3" fmla="*/ 425564 w 549115"/>
                <a:gd name="connsiteY3" fmla="*/ 0 h 549115"/>
                <a:gd name="connsiteX4" fmla="*/ 425564 w 549115"/>
                <a:gd name="connsiteY4" fmla="*/ 302013 h 549115"/>
                <a:gd name="connsiteX5" fmla="*/ 549115 w 549115"/>
                <a:gd name="connsiteY5" fmla="*/ 302013 h 549115"/>
                <a:gd name="connsiteX6" fmla="*/ 274558 w 549115"/>
                <a:gd name="connsiteY6" fmla="*/ 549115 h 549115"/>
                <a:gd name="connsiteX7" fmla="*/ 0 w 549115"/>
                <a:gd name="connsiteY7" fmla="*/ 302013 h 54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115" h="549115">
                  <a:moveTo>
                    <a:pt x="0" y="302013"/>
                  </a:moveTo>
                  <a:lnTo>
                    <a:pt x="123551" y="302013"/>
                  </a:lnTo>
                  <a:lnTo>
                    <a:pt x="123551" y="0"/>
                  </a:lnTo>
                  <a:lnTo>
                    <a:pt x="425564" y="0"/>
                  </a:lnTo>
                  <a:lnTo>
                    <a:pt x="425564" y="302013"/>
                  </a:lnTo>
                  <a:lnTo>
                    <a:pt x="549115" y="302013"/>
                  </a:lnTo>
                  <a:lnTo>
                    <a:pt x="274558" y="549115"/>
                  </a:lnTo>
                  <a:lnTo>
                    <a:pt x="0" y="302013"/>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5301" tIns="31750" rIns="155301" bIns="167656"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lvl="0" indent="0" algn="ctr" defTabSz="1111250">
                <a:lnSpc>
                  <a:spcPct val="90000"/>
                </a:lnSpc>
                <a:spcBef>
                  <a:spcPct val="0"/>
                </a:spcBef>
                <a:spcAft>
                  <a:spcPct val="35000"/>
                </a:spcAft>
                <a:buNone/>
              </a:pPr>
              <a:endParaRPr lang="en-US" kern="1200"/>
            </a:p>
          </p:txBody>
        </p:sp>
      </p:grpSp>
    </p:spTree>
    <p:extLst>
      <p:ext uri="{BB962C8B-B14F-4D97-AF65-F5344CB8AC3E}">
        <p14:creationId xmlns:p14="http://schemas.microsoft.com/office/powerpoint/2010/main" val="735953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7944-AD8F-9D5F-4CC0-045A9A8BCDE8}"/>
              </a:ext>
            </a:extLst>
          </p:cNvPr>
          <p:cNvSpPr>
            <a:spLocks noGrp="1"/>
          </p:cNvSpPr>
          <p:nvPr>
            <p:ph type="title"/>
          </p:nvPr>
        </p:nvSpPr>
        <p:spPr>
          <a:xfrm>
            <a:off x="686834" y="1153572"/>
            <a:ext cx="3200400" cy="4461163"/>
          </a:xfrm>
        </p:spPr>
        <p:txBody>
          <a:bodyPr>
            <a:normAutofit/>
          </a:bodyPr>
          <a:lstStyle/>
          <a:p>
            <a:r>
              <a:rPr lang="en-US" sz="4000" b="1">
                <a:solidFill>
                  <a:schemeClr val="accent1">
                    <a:lumMod val="50000"/>
                  </a:schemeClr>
                </a:solidFill>
                <a:latin typeface="Arial" panose="020B0604020202020204" pitchFamily="34" charset="0"/>
                <a:cs typeface="Arial" panose="020B0604020202020204" pitchFamily="34" charset="0"/>
              </a:rPr>
              <a:t>Why Registration Review?</a:t>
            </a:r>
          </a:p>
        </p:txBody>
      </p:sp>
      <p:sp>
        <p:nvSpPr>
          <p:cNvPr id="3" name="Content Placeholder 2">
            <a:extLst>
              <a:ext uri="{FF2B5EF4-FFF2-40B4-BE49-F238E27FC236}">
                <a16:creationId xmlns:a16="http://schemas.microsoft.com/office/drawing/2014/main" id="{463453B0-F37F-1791-D390-F99CD39832F3}"/>
              </a:ext>
            </a:extLst>
          </p:cNvPr>
          <p:cNvSpPr>
            <a:spLocks noGrp="1"/>
          </p:cNvSpPr>
          <p:nvPr>
            <p:ph idx="1"/>
          </p:nvPr>
        </p:nvSpPr>
        <p:spPr>
          <a:xfrm>
            <a:off x="4447308" y="591344"/>
            <a:ext cx="6906491" cy="5585619"/>
          </a:xfrm>
        </p:spPr>
        <p:txBody>
          <a:bodyPr anchor="ctr">
            <a:normAutofit/>
          </a:bodyPr>
          <a:lstStyle/>
          <a:p>
            <a:pPr fontAlgn="base"/>
            <a:r>
              <a:rPr lang="en-US" b="0" i="0" u="none" strike="noStrike">
                <a:solidFill>
                  <a:srgbClr val="002060"/>
                </a:solidFill>
                <a:effectLst/>
                <a:latin typeface="Arial" panose="020B0604020202020204" pitchFamily="34" charset="0"/>
                <a:cs typeface="Arial" panose="020B0604020202020204" pitchFamily="34" charset="0"/>
              </a:rPr>
              <a:t>Potential for filling and/or informing data gaps</a:t>
            </a:r>
            <a:r>
              <a:rPr lang="en-US" b="0" i="0">
                <a:solidFill>
                  <a:srgbClr val="002060"/>
                </a:solidFill>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en-US" b="0" i="0" u="none" strike="noStrike">
                <a:solidFill>
                  <a:srgbClr val="002060"/>
                </a:solidFill>
                <a:effectLst/>
                <a:latin typeface="Arial" panose="020B0604020202020204" pitchFamily="34" charset="0"/>
                <a:cs typeface="Arial" panose="020B0604020202020204" pitchFamily="34" charset="0"/>
              </a:rPr>
              <a:t>Allows time for studies to be conducted and published</a:t>
            </a:r>
            <a:r>
              <a:rPr lang="en-US" b="0" i="0">
                <a:solidFill>
                  <a:srgbClr val="002060"/>
                </a:solidFill>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en-US" b="0" i="0" u="none" strike="noStrike">
                <a:solidFill>
                  <a:srgbClr val="002060"/>
                </a:solidFill>
                <a:effectLst/>
                <a:latin typeface="Arial" panose="020B0604020202020204" pitchFamily="34" charset="0"/>
                <a:cs typeface="Arial" panose="020B0604020202020204" pitchFamily="34" charset="0"/>
              </a:rPr>
              <a:t>Lack of published data for novel or low-profile chemicals</a:t>
            </a:r>
            <a:r>
              <a:rPr lang="en-US" b="0" i="0">
                <a:solidFill>
                  <a:srgbClr val="002060"/>
                </a:solidFill>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en-US" b="0" i="0" u="none" strike="noStrike">
                <a:solidFill>
                  <a:srgbClr val="002060"/>
                </a:solidFill>
                <a:effectLst/>
                <a:latin typeface="Arial" panose="020B0604020202020204" pitchFamily="34" charset="0"/>
                <a:cs typeface="Arial" panose="020B0604020202020204" pitchFamily="34" charset="0"/>
              </a:rPr>
              <a:t>Systematic review for new active ingredients or new uses will be less impactful</a:t>
            </a:r>
            <a:r>
              <a:rPr lang="en-US" b="0" i="0">
                <a:solidFill>
                  <a:srgbClr val="002060"/>
                </a:solidFill>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en-US" b="0" i="0" u="none" strike="noStrike">
                <a:solidFill>
                  <a:srgbClr val="002060"/>
                </a:solidFill>
                <a:effectLst/>
                <a:latin typeface="Arial" panose="020B0604020202020204" pitchFamily="34" charset="0"/>
                <a:cs typeface="Arial" panose="020B0604020202020204" pitchFamily="34" charset="0"/>
              </a:rPr>
              <a:t>However, stakeholders can bring published literature to OPP’s attention at any time for consideration</a:t>
            </a:r>
            <a:r>
              <a:rPr lang="en-US" b="0" i="0">
                <a:effectLst/>
                <a:latin typeface="Calibri" panose="020F0502020204030204" pitchFamily="34" charset="0"/>
              </a:rPr>
              <a:t>​</a:t>
            </a:r>
          </a:p>
        </p:txBody>
      </p:sp>
    </p:spTree>
    <p:extLst>
      <p:ext uri="{BB962C8B-B14F-4D97-AF65-F5344CB8AC3E}">
        <p14:creationId xmlns:p14="http://schemas.microsoft.com/office/powerpoint/2010/main" val="2524145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D9C75-C417-571D-724D-064B1BC60922}"/>
              </a:ext>
            </a:extLst>
          </p:cNvPr>
          <p:cNvSpPr>
            <a:spLocks noGrp="1"/>
          </p:cNvSpPr>
          <p:nvPr>
            <p:ph type="title"/>
          </p:nvPr>
        </p:nvSpPr>
        <p:spPr/>
        <p:txBody>
          <a:bodyPr>
            <a:normAutofit/>
          </a:bodyPr>
          <a:lstStyle/>
          <a:p>
            <a:pPr algn="ctr"/>
            <a:r>
              <a:rPr lang="en-US" sz="4000" b="1">
                <a:solidFill>
                  <a:schemeClr val="accent1">
                    <a:lumMod val="50000"/>
                  </a:schemeClr>
                </a:solidFill>
                <a:latin typeface="Arial"/>
                <a:cs typeface="Arial"/>
              </a:rPr>
              <a:t>New Approach Methodologies (NAMs)</a:t>
            </a:r>
            <a:endParaRPr lang="en-US" sz="200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8B3B6DA-37C5-A5B6-D9DD-CAA67C1B5299}"/>
              </a:ext>
            </a:extLst>
          </p:cNvPr>
          <p:cNvSpPr>
            <a:spLocks noGrp="1"/>
          </p:cNvSpPr>
          <p:nvPr>
            <p:ph idx="1"/>
          </p:nvPr>
        </p:nvSpPr>
        <p:spPr/>
        <p:txBody>
          <a:bodyPr>
            <a:normAutofit fontScale="92500" lnSpcReduction="10000"/>
          </a:bodyPr>
          <a:lstStyle/>
          <a:p>
            <a:pPr algn="l" rtl="0" fontAlgn="base">
              <a:buFont typeface="Arial" panose="020B0604020202020204" pitchFamily="34" charset="0"/>
              <a:buChar char="•"/>
            </a:pPr>
            <a:r>
              <a:rPr lang="en-US" b="0" i="0" u="none" strike="noStrike">
                <a:solidFill>
                  <a:srgbClr val="002060"/>
                </a:solidFill>
                <a:effectLst/>
                <a:latin typeface="Arial" panose="020B0604020202020204" pitchFamily="34" charset="0"/>
                <a:cs typeface="Arial" panose="020B0604020202020204" pitchFamily="34" charset="0"/>
              </a:rPr>
              <a:t>NAM is broadly descriptive reference to any non-animal technology, methodology, approach, or combination thereof that can be used to provide information on chemical hazard and risk assessment</a:t>
            </a:r>
            <a:endParaRPr lang="en-US" b="0" i="0">
              <a:solidFill>
                <a:srgbClr val="002060"/>
              </a:solidFill>
              <a:effectLst/>
              <a:latin typeface="Arial" panose="020B0604020202020204" pitchFamily="34" charset="0"/>
              <a:cs typeface="Arial" panose="020B0604020202020204" pitchFamily="34" charset="0"/>
            </a:endParaRPr>
          </a:p>
          <a:p>
            <a:pPr lvl="1" fontAlgn="base"/>
            <a:r>
              <a:rPr lang="en-US" b="0" i="1" u="none" strike="noStrike">
                <a:solidFill>
                  <a:srgbClr val="002060"/>
                </a:solidFill>
                <a:effectLst/>
                <a:latin typeface="Arial" panose="020B0604020202020204" pitchFamily="34" charset="0"/>
                <a:cs typeface="Arial" panose="020B0604020202020204" pitchFamily="34" charset="0"/>
              </a:rPr>
              <a:t>In vitro</a:t>
            </a:r>
            <a:r>
              <a:rPr lang="en-US" b="0" i="0" u="none" strike="noStrike">
                <a:solidFill>
                  <a:srgbClr val="002060"/>
                </a:solidFill>
                <a:effectLst/>
                <a:latin typeface="Arial" panose="020B0604020202020204" pitchFamily="34" charset="0"/>
                <a:cs typeface="Arial" panose="020B0604020202020204" pitchFamily="34" charset="0"/>
              </a:rPr>
              <a:t>, </a:t>
            </a:r>
            <a:r>
              <a:rPr lang="en-US" b="0" i="1" u="none" strike="noStrike">
                <a:solidFill>
                  <a:srgbClr val="002060"/>
                </a:solidFill>
                <a:effectLst/>
                <a:latin typeface="Arial" panose="020B0604020202020204" pitchFamily="34" charset="0"/>
                <a:cs typeface="Arial" panose="020B0604020202020204" pitchFamily="34" charset="0"/>
              </a:rPr>
              <a:t>in silico, in </a:t>
            </a:r>
            <a:r>
              <a:rPr lang="en-US" b="0" i="1" u="none" strike="noStrike" err="1">
                <a:solidFill>
                  <a:srgbClr val="002060"/>
                </a:solidFill>
                <a:effectLst/>
                <a:latin typeface="Arial" panose="020B0604020202020204" pitchFamily="34" charset="0"/>
                <a:cs typeface="Arial" panose="020B0604020202020204" pitchFamily="34" charset="0"/>
              </a:rPr>
              <a:t>chemico</a:t>
            </a:r>
            <a:r>
              <a:rPr lang="en-US" b="0" i="1" u="none" strike="noStrike">
                <a:solidFill>
                  <a:srgbClr val="002060"/>
                </a:solidFill>
                <a:effectLst/>
                <a:latin typeface="Arial" panose="020B0604020202020204" pitchFamily="34" charset="0"/>
                <a:cs typeface="Arial" panose="020B0604020202020204" pitchFamily="34" charset="0"/>
              </a:rPr>
              <a:t>, </a:t>
            </a:r>
            <a:r>
              <a:rPr lang="en-US" b="0" i="0" u="none" strike="noStrike">
                <a:solidFill>
                  <a:srgbClr val="002060"/>
                </a:solidFill>
                <a:effectLst/>
                <a:latin typeface="Arial" panose="020B0604020202020204" pitchFamily="34" charset="0"/>
                <a:cs typeface="Arial" panose="020B0604020202020204" pitchFamily="34" charset="0"/>
              </a:rPr>
              <a:t>defined approaches (DAs), integrated approaches to testing and assessment (IATA)​</a:t>
            </a:r>
            <a:r>
              <a:rPr lang="en-US" b="0" i="0">
                <a:solidFill>
                  <a:srgbClr val="002060"/>
                </a:solidFill>
                <a:effectLst/>
                <a:latin typeface="Arial" panose="020B0604020202020204" pitchFamily="34" charset="0"/>
                <a:cs typeface="Arial" panose="020B0604020202020204" pitchFamily="34" charset="0"/>
              </a:rPr>
              <a:t>​</a:t>
            </a:r>
          </a:p>
          <a:p>
            <a:pPr fontAlgn="base"/>
            <a:r>
              <a:rPr lang="en-US" b="0" i="0" u="none" strike="noStrike">
                <a:solidFill>
                  <a:srgbClr val="002060"/>
                </a:solidFill>
                <a:effectLst/>
                <a:latin typeface="Arial" panose="020B0604020202020204" pitchFamily="34" charset="0"/>
                <a:cs typeface="Arial" panose="020B0604020202020204" pitchFamily="34" charset="0"/>
              </a:rPr>
              <a:t>EPA is working with multiple national/international organizations and stakeholders on development and implementation of NAMs</a:t>
            </a:r>
            <a:r>
              <a:rPr lang="en-US" b="0" i="0">
                <a:solidFill>
                  <a:srgbClr val="002060"/>
                </a:solidFill>
                <a:effectLst/>
                <a:latin typeface="Arial" panose="020B0604020202020204" pitchFamily="34" charset="0"/>
                <a:cs typeface="Arial" panose="020B0604020202020204" pitchFamily="34" charset="0"/>
              </a:rPr>
              <a:t>​</a:t>
            </a:r>
          </a:p>
          <a:p>
            <a:pPr lvl="1" fontAlgn="base"/>
            <a:r>
              <a:rPr lang="en-US" b="0" i="0">
                <a:effectLst/>
                <a:latin typeface="Arial" panose="020B0604020202020204" pitchFamily="34" charset="0"/>
                <a:cs typeface="Arial" panose="020B0604020202020204" pitchFamily="34" charset="0"/>
              </a:rPr>
              <a:t> </a:t>
            </a:r>
            <a:r>
              <a:rPr lang="en-US" b="0" i="0" u="sng" strike="noStrike">
                <a:solidFill>
                  <a:srgbClr val="6EAC1C"/>
                </a:solidFill>
                <a:effectLst/>
                <a:latin typeface="Arial" panose="020B0604020202020204" pitchFamily="34" charset="0"/>
                <a:cs typeface="Arial" panose="020B0604020202020204" pitchFamily="34" charset="0"/>
                <a:hlinkClick r:id="rId2"/>
              </a:rPr>
              <a:t>https://www.epa.gov/pesticide-science-and-assessing-pesticide-risks/strategic-vision-adopting-new-approach-methodologies</a:t>
            </a:r>
            <a:r>
              <a:rPr lang="en-US" b="0" i="0">
                <a:solidFill>
                  <a:srgbClr val="000000"/>
                </a:solidFill>
                <a:effectLst/>
                <a:latin typeface="Arial" panose="020B0604020202020204" pitchFamily="34" charset="0"/>
                <a:cs typeface="Arial" panose="020B0604020202020204" pitchFamily="34" charset="0"/>
              </a:rPr>
              <a:t>​</a:t>
            </a:r>
            <a:endParaRPr lang="en-US" b="0" i="0">
              <a:effectLst/>
              <a:latin typeface="Arial" panose="020B0604020202020204" pitchFamily="34" charset="0"/>
              <a:cs typeface="Arial" panose="020B0604020202020204" pitchFamily="34" charset="0"/>
            </a:endParaRPr>
          </a:p>
          <a:p>
            <a:pPr fontAlgn="base"/>
            <a:r>
              <a:rPr lang="en-US" b="0" i="0">
                <a:solidFill>
                  <a:srgbClr val="002060"/>
                </a:solidFill>
                <a:effectLst/>
                <a:latin typeface="Arial" panose="020B0604020202020204" pitchFamily="34" charset="0"/>
                <a:cs typeface="Arial" panose="020B0604020202020204" pitchFamily="34" charset="0"/>
              </a:rPr>
              <a:t>EPA NAM workplan lays out Agency’s objectives and strategies</a:t>
            </a:r>
          </a:p>
          <a:p>
            <a:pPr lvl="1" fontAlgn="base"/>
            <a:r>
              <a:rPr lang="en-US" b="0" i="0" u="none" strike="noStrike">
                <a:effectLst/>
                <a:latin typeface="Arial" panose="020B0604020202020204" pitchFamily="34" charset="0"/>
                <a:cs typeface="Arial" panose="020B0604020202020204" pitchFamily="34" charset="0"/>
                <a:hlinkClick r:id="rId3"/>
              </a:rPr>
              <a:t>https://www.epa.gov/chemical-research/epa-new-approach-methods-work-plan-reducing-use-vertebrate-animals-chemical</a:t>
            </a:r>
            <a:r>
              <a:rPr lang="en-US" b="0" i="0">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8306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B4FB-288B-C42C-A05B-186F91A81267}"/>
              </a:ext>
            </a:extLst>
          </p:cNvPr>
          <p:cNvSpPr>
            <a:spLocks noGrp="1"/>
          </p:cNvSpPr>
          <p:nvPr>
            <p:ph type="title"/>
          </p:nvPr>
        </p:nvSpPr>
        <p:spPr>
          <a:xfrm>
            <a:off x="680484" y="170121"/>
            <a:ext cx="10515600" cy="1325563"/>
          </a:xfrm>
        </p:spPr>
        <p:txBody>
          <a:bodyPr>
            <a:normAutofit/>
          </a:bodyPr>
          <a:lstStyle/>
          <a:p>
            <a:pPr algn="ctr"/>
            <a:r>
              <a:rPr lang="en-US" sz="3600" b="1">
                <a:solidFill>
                  <a:schemeClr val="accent1">
                    <a:lumMod val="50000"/>
                  </a:schemeClr>
                </a:solidFill>
                <a:latin typeface="Arial" panose="020B0604020202020204" pitchFamily="34" charset="0"/>
                <a:cs typeface="Arial" panose="020B0604020202020204" pitchFamily="34" charset="0"/>
              </a:rPr>
              <a:t>Antifungal and Antibacterial Resistance</a:t>
            </a:r>
          </a:p>
        </p:txBody>
      </p:sp>
      <p:sp>
        <p:nvSpPr>
          <p:cNvPr id="3" name="Content Placeholder 2">
            <a:extLst>
              <a:ext uri="{FF2B5EF4-FFF2-40B4-BE49-F238E27FC236}">
                <a16:creationId xmlns:a16="http://schemas.microsoft.com/office/drawing/2014/main" id="{5C5CBAA6-8631-FADF-A5FB-6CAB241FC457}"/>
              </a:ext>
            </a:extLst>
          </p:cNvPr>
          <p:cNvSpPr>
            <a:spLocks noGrp="1"/>
          </p:cNvSpPr>
          <p:nvPr>
            <p:ph idx="1"/>
          </p:nvPr>
        </p:nvSpPr>
        <p:spPr>
          <a:xfrm>
            <a:off x="680484" y="1424763"/>
            <a:ext cx="11002926" cy="5263116"/>
          </a:xfrm>
        </p:spPr>
        <p:txBody>
          <a:bodyPr>
            <a:normAutofit fontScale="77500" lnSpcReduction="20000"/>
          </a:bodyPr>
          <a:lstStyle/>
          <a:p>
            <a:r>
              <a:rPr lang="en-US" sz="3100">
                <a:solidFill>
                  <a:srgbClr val="002060"/>
                </a:solidFill>
                <a:latin typeface="Arial" panose="020B0604020202020204" pitchFamily="34" charset="0"/>
                <a:cs typeface="Arial" panose="020B0604020202020204" pitchFamily="34" charset="0"/>
              </a:rPr>
              <a:t>EPA, HHS, and USDA are working to strengthen assessments where certain antifungal or antibacterial pesticides could potentially cause resistance to medical drugs</a:t>
            </a:r>
          </a:p>
          <a:p>
            <a:r>
              <a:rPr lang="en-US" sz="3100">
                <a:solidFill>
                  <a:srgbClr val="002060"/>
                </a:solidFill>
                <a:latin typeface="Arial" panose="020B0604020202020204" pitchFamily="34" charset="0"/>
                <a:cs typeface="Arial" panose="020B0604020202020204" pitchFamily="34" charset="0"/>
              </a:rPr>
              <a:t>Federal government issued a concept note last September asking specific charge questions to help resolve uncertainties and data gaps</a:t>
            </a:r>
          </a:p>
          <a:p>
            <a:r>
              <a:rPr lang="en-US" sz="3100">
                <a:solidFill>
                  <a:srgbClr val="002060"/>
                </a:solidFill>
                <a:latin typeface="Arial" panose="020B0604020202020204" pitchFamily="34" charset="0"/>
                <a:cs typeface="Arial" panose="020B0604020202020204" pitchFamily="34" charset="0"/>
              </a:rPr>
              <a:t>Intended as the first step towards strengthened resistance assessments </a:t>
            </a:r>
          </a:p>
          <a:p>
            <a:pPr lvl="2"/>
            <a:r>
              <a:rPr lang="en-US" sz="3100">
                <a:solidFill>
                  <a:srgbClr val="002060"/>
                </a:solidFill>
                <a:latin typeface="Arial" panose="020B0604020202020204" pitchFamily="34" charset="0"/>
                <a:cs typeface="Arial" panose="020B0604020202020204" pitchFamily="34" charset="0"/>
              </a:rPr>
              <a:t>Over 5,200 comments submitted from a diverse range of stakeholders</a:t>
            </a:r>
          </a:p>
          <a:p>
            <a:pPr lvl="3"/>
            <a:r>
              <a:rPr lang="en-US" sz="3100">
                <a:solidFill>
                  <a:srgbClr val="002060"/>
                </a:solidFill>
                <a:latin typeface="Arial" panose="020B0604020202020204" pitchFamily="34" charset="0"/>
                <a:cs typeface="Arial" panose="020B0604020202020204" pitchFamily="34" charset="0"/>
              </a:rPr>
              <a:t>Most were part of a coordinated effort to promote stricter regulatory oversight, with an emphasis on One Health</a:t>
            </a:r>
          </a:p>
          <a:p>
            <a:pPr lvl="3"/>
            <a:r>
              <a:rPr lang="en-US" sz="3100">
                <a:solidFill>
                  <a:srgbClr val="002060"/>
                </a:solidFill>
                <a:latin typeface="Arial" panose="020B0604020202020204" pitchFamily="34" charset="0"/>
                <a:cs typeface="Arial" panose="020B0604020202020204" pitchFamily="34" charset="0"/>
              </a:rPr>
              <a:t>Approximately 25 comments were submitted that contained more details</a:t>
            </a:r>
          </a:p>
          <a:p>
            <a:r>
              <a:rPr lang="en-US" sz="3100">
                <a:solidFill>
                  <a:srgbClr val="002060"/>
                </a:solidFill>
                <a:latin typeface="Arial" panose="020B0604020202020204" pitchFamily="34" charset="0"/>
                <a:cs typeface="Arial" panose="020B0604020202020204" pitchFamily="34" charset="0"/>
              </a:rPr>
              <a:t>EPA Draft Framework coming in June.</a:t>
            </a:r>
          </a:p>
          <a:p>
            <a:pPr lvl="1"/>
            <a:r>
              <a:rPr lang="en-US" sz="3100">
                <a:solidFill>
                  <a:srgbClr val="002060"/>
                </a:solidFill>
                <a:effectLst/>
                <a:latin typeface="Arial" panose="020B0604020202020204" pitchFamily="34" charset="0"/>
                <a:ea typeface="Calibri" panose="020F0502020204030204" pitchFamily="34" charset="0"/>
                <a:cs typeface="Arial" panose="020B0604020202020204" pitchFamily="34" charset="0"/>
              </a:rPr>
              <a:t>The framework will lay out EPA’s intentions for a collaborative interagency process to support EPA’s assessments of potential resistance in pathogenic bacteria or fungi for antibacterial or antifungal pesticides.</a:t>
            </a:r>
            <a:endParaRPr lang="en-US" sz="3100">
              <a:solidFill>
                <a:srgbClr val="002060"/>
              </a:solidFill>
              <a:latin typeface="Arial" panose="020B0604020202020204" pitchFamily="34" charset="0"/>
              <a:cs typeface="Arial" panose="020B0604020202020204" pitchFamily="34" charset="0"/>
            </a:endParaRPr>
          </a:p>
          <a:p>
            <a:endParaRPr lang="en-US" sz="3800">
              <a:solidFill>
                <a:srgbClr val="002060"/>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426626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C025-A8A7-4CEE-6CA4-D8D005434E8A}"/>
              </a:ext>
            </a:extLst>
          </p:cNvPr>
          <p:cNvSpPr>
            <a:spLocks noGrp="1"/>
          </p:cNvSpPr>
          <p:nvPr>
            <p:ph type="title"/>
          </p:nvPr>
        </p:nvSpPr>
        <p:spPr/>
        <p:txBody>
          <a:bodyPr>
            <a:normAutofit/>
          </a:bodyPr>
          <a:lstStyle/>
          <a:p>
            <a:pPr algn="ctr"/>
            <a:r>
              <a:rPr lang="en-US" sz="3600" b="1">
                <a:solidFill>
                  <a:schemeClr val="accent1">
                    <a:lumMod val="50000"/>
                  </a:schemeClr>
                </a:solidFill>
                <a:latin typeface="Arial"/>
                <a:cs typeface="Arial"/>
              </a:rPr>
              <a:t>Petition for Rulemaking to Require Efficacy Data for Systemic Insecticides </a:t>
            </a:r>
          </a:p>
        </p:txBody>
      </p:sp>
      <p:sp>
        <p:nvSpPr>
          <p:cNvPr id="3" name="Content Placeholder 2">
            <a:extLst>
              <a:ext uri="{FF2B5EF4-FFF2-40B4-BE49-F238E27FC236}">
                <a16:creationId xmlns:a16="http://schemas.microsoft.com/office/drawing/2014/main" id="{4292DAA7-9BFF-25D8-1FDF-8FAAE2D2A318}"/>
              </a:ext>
            </a:extLst>
          </p:cNvPr>
          <p:cNvSpPr>
            <a:spLocks noGrp="1"/>
          </p:cNvSpPr>
          <p:nvPr>
            <p:ph idx="1"/>
          </p:nvPr>
        </p:nvSpPr>
        <p:spPr>
          <a:xfrm>
            <a:off x="838200" y="1825624"/>
            <a:ext cx="10515600" cy="4778375"/>
          </a:xfrm>
        </p:spPr>
        <p:txBody>
          <a:bodyPr vert="horz" lIns="91440" tIns="45720" rIns="91440" bIns="45720" rtlCol="0" anchor="t">
            <a:normAutofit fontScale="92500" lnSpcReduction="20000"/>
          </a:bodyPr>
          <a:lstStyle/>
          <a:p>
            <a:pPr>
              <a:lnSpc>
                <a:spcPct val="110000"/>
              </a:lnSpc>
            </a:pPr>
            <a:r>
              <a:rPr lang="en-US">
                <a:solidFill>
                  <a:srgbClr val="002060"/>
                </a:solidFill>
                <a:latin typeface="Arial" panose="020B0604020202020204" pitchFamily="34" charset="0"/>
                <a:ea typeface="+mn-lt"/>
                <a:cs typeface="Arial" panose="020B0604020202020204" pitchFamily="34" charset="0"/>
              </a:rPr>
              <a:t>Petitioners (PEER, ABC + others) seek amendment to FIFRA to require all applicants and registrants of neonicotinoid and other systemic insecticide seed treatments to provide performance (efficacy) data to the Agency in application for registration and registration review.</a:t>
            </a:r>
            <a:endParaRPr lang="en-US">
              <a:solidFill>
                <a:srgbClr val="002060"/>
              </a:solidFill>
              <a:latin typeface="Arial" panose="020B0604020202020204" pitchFamily="34" charset="0"/>
              <a:cs typeface="Arial" panose="020B0604020202020204" pitchFamily="34" charset="0"/>
            </a:endParaRPr>
          </a:p>
          <a:p>
            <a:pPr>
              <a:lnSpc>
                <a:spcPct val="110000"/>
              </a:lnSpc>
            </a:pPr>
            <a:r>
              <a:rPr lang="en-US">
                <a:solidFill>
                  <a:srgbClr val="002060"/>
                </a:solidFill>
                <a:latin typeface="Arial" panose="020B0604020202020204" pitchFamily="34" charset="0"/>
                <a:ea typeface="+mn-lt"/>
                <a:cs typeface="Arial" panose="020B0604020202020204" pitchFamily="34" charset="0"/>
              </a:rPr>
              <a:t>OPP Update published on November 24, 2023 (see slide below) announcing receipt of petition and a public comment period which closed March 25, 2024. </a:t>
            </a:r>
          </a:p>
          <a:p>
            <a:pPr>
              <a:lnSpc>
                <a:spcPct val="110000"/>
              </a:lnSpc>
            </a:pPr>
            <a:r>
              <a:rPr lang="en-US">
                <a:solidFill>
                  <a:srgbClr val="002060"/>
                </a:solidFill>
                <a:latin typeface="Arial" panose="020B0604020202020204" pitchFamily="34" charset="0"/>
                <a:ea typeface="+mn-lt"/>
                <a:cs typeface="Arial" panose="020B0604020202020204" pitchFamily="34" charset="0"/>
              </a:rPr>
              <a:t>Over 2000 comments received.</a:t>
            </a:r>
            <a:endParaRPr lang="en-US">
              <a:solidFill>
                <a:srgbClr val="002060"/>
              </a:solidFill>
              <a:latin typeface="Arial" panose="020B0604020202020204" pitchFamily="34" charset="0"/>
              <a:cs typeface="Arial" panose="020B0604020202020204" pitchFamily="34" charset="0"/>
            </a:endParaRPr>
          </a:p>
          <a:p>
            <a:pPr>
              <a:lnSpc>
                <a:spcPct val="110000"/>
              </a:lnSpc>
            </a:pPr>
            <a:r>
              <a:rPr lang="en-US">
                <a:solidFill>
                  <a:srgbClr val="002060"/>
                </a:solidFill>
                <a:latin typeface="Arial" panose="020B0604020202020204" pitchFamily="34" charset="0"/>
                <a:ea typeface="+mn-lt"/>
                <a:cs typeface="Arial" panose="020B0604020202020204" pitchFamily="34" charset="0"/>
              </a:rPr>
              <a:t>Comment review in progress. </a:t>
            </a:r>
            <a:endParaRPr lang="en-US">
              <a:solidFill>
                <a:srgbClr val="002060"/>
              </a:solidFill>
              <a:latin typeface="Arial" panose="020B0604020202020204" pitchFamily="34" charset="0"/>
              <a:cs typeface="Arial" panose="020B0604020202020204" pitchFamily="34" charset="0"/>
            </a:endParaRPr>
          </a:p>
          <a:p>
            <a:pPr>
              <a:lnSpc>
                <a:spcPct val="110000"/>
              </a:lnSpc>
            </a:pPr>
            <a:r>
              <a:rPr lang="en-US">
                <a:solidFill>
                  <a:srgbClr val="002060"/>
                </a:solidFill>
                <a:latin typeface="Arial" panose="020B0604020202020204" pitchFamily="34" charset="0"/>
                <a:ea typeface="+mn-lt"/>
                <a:cs typeface="Arial" panose="020B0604020202020204" pitchFamily="34" charset="0"/>
              </a:rPr>
              <a:t>Timeline TBD. </a:t>
            </a:r>
            <a:endParaRPr lang="en-US">
              <a:solidFill>
                <a:srgbClr val="002060"/>
              </a:solidFill>
              <a:latin typeface="Arial" panose="020B0604020202020204" pitchFamily="34" charset="0"/>
              <a:cs typeface="Arial" panose="020B0604020202020204" pitchFamily="34" charset="0"/>
            </a:endParaRPr>
          </a:p>
          <a:p>
            <a:endParaRPr lang="en-US">
              <a:cs typeface="Calibri"/>
            </a:endParaRPr>
          </a:p>
        </p:txBody>
      </p:sp>
    </p:spTree>
    <p:extLst>
      <p:ext uri="{BB962C8B-B14F-4D97-AF65-F5344CB8AC3E}">
        <p14:creationId xmlns:p14="http://schemas.microsoft.com/office/powerpoint/2010/main" val="1960232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A3A5-79D5-0501-D220-11C82FC93363}"/>
              </a:ext>
            </a:extLst>
          </p:cNvPr>
          <p:cNvSpPr>
            <a:spLocks noGrp="1"/>
          </p:cNvSpPr>
          <p:nvPr>
            <p:ph type="title"/>
          </p:nvPr>
        </p:nvSpPr>
        <p:spPr>
          <a:xfrm>
            <a:off x="1019076" y="173628"/>
            <a:ext cx="10515600" cy="1325563"/>
          </a:xfrm>
        </p:spPr>
        <p:txBody>
          <a:bodyPr/>
          <a:lstStyle/>
          <a:p>
            <a:pPr algn="ctr"/>
            <a:r>
              <a:rPr lang="en-US" b="1" dirty="0">
                <a:solidFill>
                  <a:srgbClr val="002060"/>
                </a:solidFill>
                <a:latin typeface="Arial"/>
                <a:cs typeface="Calibri Light"/>
              </a:rPr>
              <a:t>Spanish Translations of Emerging Viral Pathogens Information</a:t>
            </a:r>
            <a:endParaRPr lang="en-US" b="1" dirty="0">
              <a:solidFill>
                <a:srgbClr val="002060"/>
              </a:solidFill>
              <a:latin typeface="Arial"/>
            </a:endParaRPr>
          </a:p>
        </p:txBody>
      </p:sp>
      <p:sp>
        <p:nvSpPr>
          <p:cNvPr id="3" name="Content Placeholder 2">
            <a:extLst>
              <a:ext uri="{FF2B5EF4-FFF2-40B4-BE49-F238E27FC236}">
                <a16:creationId xmlns:a16="http://schemas.microsoft.com/office/drawing/2014/main" id="{0F78F0BE-9779-0419-88E6-972CD05CA9B3}"/>
              </a:ext>
            </a:extLst>
          </p:cNvPr>
          <p:cNvSpPr>
            <a:spLocks noGrp="1"/>
          </p:cNvSpPr>
          <p:nvPr>
            <p:ph idx="1"/>
          </p:nvPr>
        </p:nvSpPr>
        <p:spPr>
          <a:xfrm>
            <a:off x="838200" y="1499191"/>
            <a:ext cx="10515600" cy="5178056"/>
          </a:xfrm>
        </p:spPr>
        <p:txBody>
          <a:bodyPr vert="horz" lIns="91440" tIns="45720" rIns="91440" bIns="45720" rtlCol="0" anchor="t">
            <a:normAutofit/>
          </a:bodyPr>
          <a:lstStyle/>
          <a:p>
            <a:r>
              <a:rPr lang="en-US" sz="2400">
                <a:solidFill>
                  <a:srgbClr val="002060"/>
                </a:solidFill>
                <a:latin typeface="Arial"/>
                <a:cs typeface="Calibri"/>
              </a:rPr>
              <a:t>In Spring of 2021, PPDC requested Spanish translations of Emerging Viral Pathogen (EVP) related documents. </a:t>
            </a:r>
          </a:p>
          <a:p>
            <a:endParaRPr lang="en-US" sz="2400">
              <a:solidFill>
                <a:srgbClr val="002060"/>
              </a:solidFill>
              <a:latin typeface="Arial"/>
              <a:ea typeface="+mn-lt"/>
              <a:cs typeface="+mn-lt"/>
            </a:endParaRPr>
          </a:p>
          <a:p>
            <a:r>
              <a:rPr lang="en-US" sz="2400">
                <a:solidFill>
                  <a:srgbClr val="002060"/>
                </a:solidFill>
                <a:latin typeface="Arial"/>
                <a:ea typeface="+mn-lt"/>
                <a:cs typeface="+mn-lt"/>
              </a:rPr>
              <a:t>In 2022, recognizing the limitations of Agency resources, the new PPDC Emerging Pathogen Implementation Committee (EPIC) prioritized which documents to be translated, including the Overview of the </a:t>
            </a:r>
            <a:r>
              <a:rPr lang="en-US" sz="2400">
                <a:latin typeface="Arial"/>
                <a:ea typeface="+mn-lt"/>
                <a:cs typeface="+mn-lt"/>
                <a:hlinkClick r:id="rId2"/>
              </a:rPr>
              <a:t>Emerging Viral Pathogen Guidance and Status for Antimicrobial Pesticides</a:t>
            </a:r>
            <a:r>
              <a:rPr lang="en-US" sz="2400">
                <a:latin typeface="Arial"/>
                <a:ea typeface="+mn-lt"/>
                <a:cs typeface="+mn-lt"/>
              </a:rPr>
              <a:t> </a:t>
            </a:r>
            <a:r>
              <a:rPr lang="en-US" sz="2400">
                <a:solidFill>
                  <a:srgbClr val="002060"/>
                </a:solidFill>
                <a:latin typeface="Arial"/>
                <a:ea typeface="+mn-lt"/>
                <a:cs typeface="+mn-lt"/>
              </a:rPr>
              <a:t>website and</a:t>
            </a:r>
            <a:r>
              <a:rPr lang="en-US" sz="2400">
                <a:latin typeface="Arial"/>
                <a:ea typeface="+mn-lt"/>
                <a:cs typeface="+mn-lt"/>
              </a:rPr>
              <a:t> </a:t>
            </a:r>
            <a:r>
              <a:rPr lang="en-US" sz="2400">
                <a:latin typeface="Arial"/>
                <a:ea typeface="+mn-lt"/>
                <a:cs typeface="+mn-lt"/>
                <a:hlinkClick r:id="rId3"/>
              </a:rPr>
              <a:t>Disinfectants for Emerging Viral Pathogens (EVPs): List Q</a:t>
            </a:r>
            <a:r>
              <a:rPr lang="en-US" sz="2400">
                <a:latin typeface="Arial"/>
                <a:ea typeface="+mn-lt"/>
                <a:cs typeface="+mn-lt"/>
              </a:rPr>
              <a:t> </a:t>
            </a:r>
            <a:r>
              <a:rPr lang="en-US" sz="2400">
                <a:solidFill>
                  <a:srgbClr val="002060"/>
                </a:solidFill>
                <a:latin typeface="Arial"/>
                <a:ea typeface="+mn-lt"/>
                <a:cs typeface="+mn-lt"/>
              </a:rPr>
              <a:t>webpage instructions at this time. </a:t>
            </a:r>
            <a:endParaRPr lang="en-US" sz="2400">
              <a:solidFill>
                <a:srgbClr val="002060"/>
              </a:solidFill>
              <a:latin typeface="Arial"/>
              <a:cs typeface="Calibri"/>
            </a:endParaRPr>
          </a:p>
          <a:p>
            <a:pPr lvl="1"/>
            <a:endParaRPr lang="en-US">
              <a:solidFill>
                <a:srgbClr val="002060"/>
              </a:solidFill>
              <a:latin typeface="Arial"/>
              <a:cs typeface="Calibri"/>
            </a:endParaRPr>
          </a:p>
          <a:p>
            <a:r>
              <a:rPr lang="en-US" sz="2400">
                <a:solidFill>
                  <a:srgbClr val="002060"/>
                </a:solidFill>
                <a:latin typeface="Arial"/>
                <a:ea typeface="+mn-lt"/>
                <a:cs typeface="+mn-lt"/>
              </a:rPr>
              <a:t>As of May 30, 2024, these translations are live and available for public access on EPA’s webpage.</a:t>
            </a:r>
            <a:endParaRPr lang="en-US" sz="2400">
              <a:solidFill>
                <a:srgbClr val="002060"/>
              </a:solidFill>
              <a:latin typeface="Arial"/>
              <a:cs typeface="Calibri"/>
            </a:endParaRPr>
          </a:p>
          <a:p>
            <a:endParaRPr lang="en-US" sz="1100">
              <a:cs typeface="Calibri"/>
            </a:endParaRPr>
          </a:p>
        </p:txBody>
      </p:sp>
    </p:spTree>
    <p:extLst>
      <p:ext uri="{BB962C8B-B14F-4D97-AF65-F5344CB8AC3E}">
        <p14:creationId xmlns:p14="http://schemas.microsoft.com/office/powerpoint/2010/main" val="183060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222B511-5679-4A1C-A500-B99535CE020E}"/>
              </a:ext>
            </a:extLst>
          </p:cNvPr>
          <p:cNvGraphicFramePr>
            <a:graphicFrameLocks/>
          </p:cNvGraphicFramePr>
          <p:nvPr>
            <p:extLst>
              <p:ext uri="{D42A27DB-BD31-4B8C-83A1-F6EECF244321}">
                <p14:modId xmlns:p14="http://schemas.microsoft.com/office/powerpoint/2010/main" val="2460123407"/>
              </p:ext>
            </p:extLst>
          </p:nvPr>
        </p:nvGraphicFramePr>
        <p:xfrm>
          <a:off x="1151517" y="386104"/>
          <a:ext cx="10576193" cy="5860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303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45D4-EF52-0B2D-86C4-A11616455A1A}"/>
              </a:ext>
            </a:extLst>
          </p:cNvPr>
          <p:cNvSpPr>
            <a:spLocks noGrp="1"/>
          </p:cNvSpPr>
          <p:nvPr>
            <p:ph type="title"/>
          </p:nvPr>
        </p:nvSpPr>
        <p:spPr>
          <a:xfrm>
            <a:off x="838200" y="-147411"/>
            <a:ext cx="10515600" cy="1325563"/>
          </a:xfrm>
        </p:spPr>
        <p:txBody>
          <a:bodyPr>
            <a:normAutofit/>
          </a:bodyPr>
          <a:lstStyle/>
          <a:p>
            <a:pPr algn="ctr"/>
            <a:r>
              <a:rPr lang="en-US" sz="4000" b="1">
                <a:solidFill>
                  <a:schemeClr val="accent1">
                    <a:lumMod val="50000"/>
                  </a:schemeClr>
                </a:solidFill>
                <a:latin typeface="Arial"/>
                <a:cs typeface="Arial"/>
              </a:rPr>
              <a:t>International Work </a:t>
            </a:r>
          </a:p>
        </p:txBody>
      </p:sp>
      <p:sp>
        <p:nvSpPr>
          <p:cNvPr id="3" name="Content Placeholder 2">
            <a:extLst>
              <a:ext uri="{FF2B5EF4-FFF2-40B4-BE49-F238E27FC236}">
                <a16:creationId xmlns:a16="http://schemas.microsoft.com/office/drawing/2014/main" id="{5ABC17A6-AD97-C75A-DA17-EB49FCAC3173}"/>
              </a:ext>
            </a:extLst>
          </p:cNvPr>
          <p:cNvSpPr>
            <a:spLocks noGrp="1"/>
          </p:cNvSpPr>
          <p:nvPr>
            <p:ph idx="1"/>
          </p:nvPr>
        </p:nvSpPr>
        <p:spPr>
          <a:xfrm>
            <a:off x="838200" y="1016000"/>
            <a:ext cx="11150600" cy="5699125"/>
          </a:xfrm>
        </p:spPr>
        <p:txBody>
          <a:bodyPr vert="horz" lIns="91440" tIns="45720" rIns="91440" bIns="45720" rtlCol="0" anchor="t">
            <a:normAutofit fontScale="40000" lnSpcReduction="20000"/>
          </a:bodyPr>
          <a:lstStyle/>
          <a:p>
            <a:pPr>
              <a:lnSpc>
                <a:spcPct val="120000"/>
              </a:lnSpc>
              <a:spcBef>
                <a:spcPts val="600"/>
              </a:spcBef>
            </a:pPr>
            <a:r>
              <a:rPr lang="en-US" sz="6800">
                <a:solidFill>
                  <a:schemeClr val="accent1">
                    <a:lumMod val="50000"/>
                  </a:schemeClr>
                </a:solidFill>
                <a:latin typeface="Arial" panose="020B0604020202020204" pitchFamily="34" charset="0"/>
                <a:cs typeface="Arial" panose="020B0604020202020204" pitchFamily="34" charset="0"/>
              </a:rPr>
              <a:t>Active coordination with international regulatory partners</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Organization for Economic Cooperation and Development (OECD) Working Party on Pesticides (Co-chairing)</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U.S.-Mexico-Canada agreement</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Various bilateral and multilateral meetings</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APEC </a:t>
            </a:r>
          </a:p>
          <a:p>
            <a:pPr>
              <a:lnSpc>
                <a:spcPct val="120000"/>
              </a:lnSpc>
              <a:spcBef>
                <a:spcPts val="600"/>
              </a:spcBef>
            </a:pPr>
            <a:r>
              <a:rPr lang="en-US" sz="6800">
                <a:solidFill>
                  <a:schemeClr val="accent1">
                    <a:lumMod val="50000"/>
                  </a:schemeClr>
                </a:solidFill>
                <a:latin typeface="Arial" panose="020B0604020202020204" pitchFamily="34" charset="0"/>
                <a:cs typeface="Arial" panose="020B0604020202020204" pitchFamily="34" charset="0"/>
              </a:rPr>
              <a:t>Example topics</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Precision application and unmanned aerial systems (UAS)</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Problem formulation for biopesticides</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Global awareness and harmonization of data requirements</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Illegal online trade</a:t>
            </a:r>
          </a:p>
          <a:p>
            <a:pPr lvl="1">
              <a:lnSpc>
                <a:spcPct val="120000"/>
              </a:lnSpc>
              <a:spcBef>
                <a:spcPts val="0"/>
              </a:spcBef>
            </a:pPr>
            <a:r>
              <a:rPr lang="en-US" sz="6800">
                <a:solidFill>
                  <a:schemeClr val="accent1">
                    <a:lumMod val="50000"/>
                  </a:schemeClr>
                </a:solidFill>
                <a:latin typeface="Arial" panose="020B0604020202020204" pitchFamily="34" charset="0"/>
                <a:cs typeface="Arial" panose="020B0604020202020204" pitchFamily="34" charset="0"/>
              </a:rPr>
              <a:t>MRL harmonization</a:t>
            </a:r>
          </a:p>
          <a:p>
            <a:pPr marL="457200" lvl="1" indent="0">
              <a:buNone/>
            </a:pPr>
            <a:endParaRPr lang="en-US">
              <a:solidFill>
                <a:schemeClr val="accent1">
                  <a:lumMod val="50000"/>
                </a:schemeClr>
              </a:solidFill>
              <a:cs typeface="Calibri"/>
            </a:endParaRPr>
          </a:p>
          <a:p>
            <a:pPr lvl="1"/>
            <a:endParaRPr lang="en-US">
              <a:solidFill>
                <a:schemeClr val="accent1">
                  <a:lumMod val="50000"/>
                </a:schemeClr>
              </a:solidFill>
              <a:cs typeface="Calibri"/>
            </a:endParaRPr>
          </a:p>
        </p:txBody>
      </p:sp>
    </p:spTree>
    <p:extLst>
      <p:ext uri="{BB962C8B-B14F-4D97-AF65-F5344CB8AC3E}">
        <p14:creationId xmlns:p14="http://schemas.microsoft.com/office/powerpoint/2010/main" val="2124115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2301-F83A-4BEA-9D11-E6C99FB574A8}"/>
              </a:ext>
            </a:extLst>
          </p:cNvPr>
          <p:cNvSpPr>
            <a:spLocks noGrp="1"/>
          </p:cNvSpPr>
          <p:nvPr>
            <p:ph type="title"/>
          </p:nvPr>
        </p:nvSpPr>
        <p:spPr>
          <a:xfrm>
            <a:off x="838200" y="365125"/>
            <a:ext cx="10515600" cy="1325563"/>
          </a:xfrm>
        </p:spPr>
        <p:txBody>
          <a:bodyPr>
            <a:normAutofit/>
          </a:bodyPr>
          <a:lstStyle/>
          <a:p>
            <a:r>
              <a:rPr lang="en-US" sz="3600" b="1">
                <a:latin typeface="+mn-lt"/>
              </a:rPr>
              <a:t>CY2024 Digital Transformation Roadmap</a:t>
            </a:r>
          </a:p>
        </p:txBody>
      </p:sp>
      <p:graphicFrame>
        <p:nvGraphicFramePr>
          <p:cNvPr id="33" name="Content Placeholder 3" descr="Timeline Placeholder ">
            <a:extLst>
              <a:ext uri="{FF2B5EF4-FFF2-40B4-BE49-F238E27FC236}">
                <a16:creationId xmlns:a16="http://schemas.microsoft.com/office/drawing/2014/main" id="{7BC1F95D-CCD2-421B-B06B-706699FAAD5D}"/>
              </a:ext>
            </a:extLst>
          </p:cNvPr>
          <p:cNvGraphicFramePr>
            <a:graphicFrameLocks noGrp="1"/>
          </p:cNvGraphicFramePr>
          <p:nvPr>
            <p:ph type="dgm" sz="quarter" idx="15"/>
          </p:nvPr>
        </p:nvGraphicFramePr>
        <p:xfrm>
          <a:off x="838200" y="1209964"/>
          <a:ext cx="10515600" cy="5146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4E98E6AD-9D37-499C-898E-ED12AC36D31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TITLE</a:t>
            </a:r>
          </a:p>
        </p:txBody>
      </p:sp>
      <p:sp>
        <p:nvSpPr>
          <p:cNvPr id="8" name="Slide Number Placeholder 7">
            <a:extLst>
              <a:ext uri="{FF2B5EF4-FFF2-40B4-BE49-F238E27FC236}">
                <a16:creationId xmlns:a16="http://schemas.microsoft.com/office/drawing/2014/main" id="{92908AF9-2A07-4B50-BC13-471792106EC8}"/>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385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Graphical user interface&#10;&#10;Description automatically generated">
            <a:extLst>
              <a:ext uri="{FF2B5EF4-FFF2-40B4-BE49-F238E27FC236}">
                <a16:creationId xmlns:a16="http://schemas.microsoft.com/office/drawing/2014/main" id="{A5DF7FBF-5EEB-74A5-A8AF-2B87A7C530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37036" cy="6606914"/>
          </a:xfrm>
          <a:prstGeom prst="rect">
            <a:avLst/>
          </a:prstGeom>
        </p:spPr>
      </p:pic>
    </p:spTree>
    <p:extLst>
      <p:ext uri="{BB962C8B-B14F-4D97-AF65-F5344CB8AC3E}">
        <p14:creationId xmlns:p14="http://schemas.microsoft.com/office/powerpoint/2010/main" val="920030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with medium confidence">
            <a:extLst>
              <a:ext uri="{FF2B5EF4-FFF2-40B4-BE49-F238E27FC236}">
                <a16:creationId xmlns:a16="http://schemas.microsoft.com/office/drawing/2014/main" id="{0A36D8E1-47A8-5739-99E0-75BACFFA6B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99696"/>
            <a:ext cx="12258459" cy="7057696"/>
          </a:xfrm>
        </p:spPr>
      </p:pic>
    </p:spTree>
    <p:extLst>
      <p:ext uri="{BB962C8B-B14F-4D97-AF65-F5344CB8AC3E}">
        <p14:creationId xmlns:p14="http://schemas.microsoft.com/office/powerpoint/2010/main" val="1754330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620D4EC4-B62E-4952-D3FD-43ACF38694C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575" r="18189"/>
          <a:stretch/>
        </p:blipFill>
        <p:spPr bwMode="auto">
          <a:xfrm>
            <a:off x="152451" y="256463"/>
            <a:ext cx="11738241" cy="660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545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4CAA563-C076-64E4-4BCB-33CA4393C9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431" y="380999"/>
            <a:ext cx="12035137" cy="647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67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B4FB-288B-C42C-A05B-186F91A81267}"/>
              </a:ext>
            </a:extLst>
          </p:cNvPr>
          <p:cNvSpPr>
            <a:spLocks noGrp="1"/>
          </p:cNvSpPr>
          <p:nvPr>
            <p:ph type="title"/>
          </p:nvPr>
        </p:nvSpPr>
        <p:spPr>
          <a:xfrm>
            <a:off x="2211114" y="201235"/>
            <a:ext cx="7769772" cy="646331"/>
          </a:xfrm>
        </p:spPr>
        <p:txBody>
          <a:bodyPr>
            <a:normAutofit/>
          </a:bodyPr>
          <a:lstStyle/>
          <a:p>
            <a:pPr algn="ctr"/>
            <a:r>
              <a:rPr lang="en-US" sz="3600" b="1">
                <a:solidFill>
                  <a:schemeClr val="accent1">
                    <a:lumMod val="50000"/>
                  </a:schemeClr>
                </a:solidFill>
                <a:latin typeface="Arial"/>
                <a:cs typeface="Arial"/>
              </a:rPr>
              <a:t>2024 Crop Tours</a:t>
            </a:r>
            <a:endParaRPr lang="en-US" sz="3600" b="1">
              <a:solidFill>
                <a:schemeClr val="accent1">
                  <a:lumMod val="50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7D3F737E-9634-7D12-D8C2-D7123C741BE9}"/>
              </a:ext>
            </a:extLst>
          </p:cNvPr>
          <p:cNvGrpSpPr/>
          <p:nvPr/>
        </p:nvGrpSpPr>
        <p:grpSpPr>
          <a:xfrm>
            <a:off x="704193" y="842556"/>
            <a:ext cx="6842235" cy="2951678"/>
            <a:chOff x="704193" y="842556"/>
            <a:chExt cx="6842235" cy="2951678"/>
          </a:xfrm>
        </p:grpSpPr>
        <p:sp>
          <p:nvSpPr>
            <p:cNvPr id="13" name="Rectangle 12">
              <a:extLst>
                <a:ext uri="{FF2B5EF4-FFF2-40B4-BE49-F238E27FC236}">
                  <a16:creationId xmlns:a16="http://schemas.microsoft.com/office/drawing/2014/main" id="{CADD8930-16AF-3DE2-52F5-8C1912660D54}"/>
                </a:ext>
              </a:extLst>
            </p:cNvPr>
            <p:cNvSpPr/>
            <p:nvPr/>
          </p:nvSpPr>
          <p:spPr>
            <a:xfrm>
              <a:off x="704193" y="842556"/>
              <a:ext cx="6842235" cy="295167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5231E1C-E003-51FE-F585-E982D8868622}"/>
                </a:ext>
              </a:extLst>
            </p:cNvPr>
            <p:cNvPicPr>
              <a:picLocks noChangeAspect="1"/>
            </p:cNvPicPr>
            <p:nvPr/>
          </p:nvPicPr>
          <p:blipFill>
            <a:blip r:embed="rId2"/>
            <a:stretch>
              <a:fillRect/>
            </a:stretch>
          </p:blipFill>
          <p:spPr>
            <a:xfrm>
              <a:off x="997726" y="986065"/>
              <a:ext cx="3931628" cy="2642421"/>
            </a:xfrm>
            <a:prstGeom prst="rect">
              <a:avLst/>
            </a:prstGeom>
          </p:spPr>
        </p:pic>
        <p:sp>
          <p:nvSpPr>
            <p:cNvPr id="6" name="TextBox 5">
              <a:extLst>
                <a:ext uri="{FF2B5EF4-FFF2-40B4-BE49-F238E27FC236}">
                  <a16:creationId xmlns:a16="http://schemas.microsoft.com/office/drawing/2014/main" id="{7E2BE016-A7B3-0D2F-1FFE-80F196CC612E}"/>
                </a:ext>
              </a:extLst>
            </p:cNvPr>
            <p:cNvSpPr txBox="1"/>
            <p:nvPr/>
          </p:nvSpPr>
          <p:spPr>
            <a:xfrm>
              <a:off x="5066455" y="1173479"/>
              <a:ext cx="2196193" cy="20802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Meeting with Farmworker Association of </a:t>
              </a:r>
              <a:r>
                <a:rPr lang="en-US" err="1">
                  <a:solidFill>
                    <a:schemeClr val="bg1"/>
                  </a:solidFill>
                  <a:cs typeface="Calibri"/>
                </a:rPr>
                <a:t>Floride</a:t>
              </a:r>
              <a:r>
                <a:rPr lang="en-US">
                  <a:solidFill>
                    <a:schemeClr val="bg1"/>
                  </a:solidFill>
                  <a:cs typeface="Calibri"/>
                </a:rPr>
                <a:t> at the Florida Fruits and Vegetable Association crop tour, March 2024</a:t>
              </a:r>
              <a:endParaRPr lang="en-US">
                <a:solidFill>
                  <a:schemeClr val="bg1"/>
                </a:solidFill>
              </a:endParaRPr>
            </a:p>
          </p:txBody>
        </p:sp>
      </p:grpSp>
      <p:grpSp>
        <p:nvGrpSpPr>
          <p:cNvPr id="19" name="Group 18">
            <a:extLst>
              <a:ext uri="{FF2B5EF4-FFF2-40B4-BE49-F238E27FC236}">
                <a16:creationId xmlns:a16="http://schemas.microsoft.com/office/drawing/2014/main" id="{84C27044-E459-96AF-4537-8B20DA48392D}"/>
              </a:ext>
            </a:extLst>
          </p:cNvPr>
          <p:cNvGrpSpPr/>
          <p:nvPr/>
        </p:nvGrpSpPr>
        <p:grpSpPr>
          <a:xfrm>
            <a:off x="704193" y="3932733"/>
            <a:ext cx="6842236" cy="2724032"/>
            <a:chOff x="704193" y="3932733"/>
            <a:chExt cx="6842236" cy="2724032"/>
          </a:xfrm>
        </p:grpSpPr>
        <p:sp>
          <p:nvSpPr>
            <p:cNvPr id="15" name="Rectangle 14">
              <a:extLst>
                <a:ext uri="{FF2B5EF4-FFF2-40B4-BE49-F238E27FC236}">
                  <a16:creationId xmlns:a16="http://schemas.microsoft.com/office/drawing/2014/main" id="{DF22C415-35B5-1CB5-FF8A-E168F412C022}"/>
                </a:ext>
              </a:extLst>
            </p:cNvPr>
            <p:cNvSpPr/>
            <p:nvPr/>
          </p:nvSpPr>
          <p:spPr>
            <a:xfrm>
              <a:off x="714110" y="3932733"/>
              <a:ext cx="6832317" cy="2724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C108FE-02E7-A73E-BC05-CAAB1BBDF1EC}"/>
                </a:ext>
              </a:extLst>
            </p:cNvPr>
            <p:cNvPicPr>
              <a:picLocks noChangeAspect="1"/>
            </p:cNvPicPr>
            <p:nvPr/>
          </p:nvPicPr>
          <p:blipFill>
            <a:blip r:embed="rId3"/>
            <a:stretch>
              <a:fillRect/>
            </a:stretch>
          </p:blipFill>
          <p:spPr>
            <a:xfrm>
              <a:off x="2648017" y="4016703"/>
              <a:ext cx="4898412" cy="2457831"/>
            </a:xfrm>
            <a:prstGeom prst="rect">
              <a:avLst/>
            </a:prstGeom>
          </p:spPr>
        </p:pic>
        <p:sp>
          <p:nvSpPr>
            <p:cNvPr id="8" name="TextBox 7">
              <a:extLst>
                <a:ext uri="{FF2B5EF4-FFF2-40B4-BE49-F238E27FC236}">
                  <a16:creationId xmlns:a16="http://schemas.microsoft.com/office/drawing/2014/main" id="{5F9D0505-9AF7-7EB5-8E12-D158183939C5}"/>
                </a:ext>
              </a:extLst>
            </p:cNvPr>
            <p:cNvSpPr txBox="1"/>
            <p:nvPr/>
          </p:nvSpPr>
          <p:spPr>
            <a:xfrm>
              <a:off x="704193" y="4559691"/>
              <a:ext cx="203327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Rodenticide Tour hosted by Colorado and Wyoming Departments of Ag, February 2024</a:t>
              </a:r>
            </a:p>
          </p:txBody>
        </p:sp>
      </p:grpSp>
      <p:grpSp>
        <p:nvGrpSpPr>
          <p:cNvPr id="18" name="Group 17">
            <a:extLst>
              <a:ext uri="{FF2B5EF4-FFF2-40B4-BE49-F238E27FC236}">
                <a16:creationId xmlns:a16="http://schemas.microsoft.com/office/drawing/2014/main" id="{3D69A045-8C32-2B18-9B03-41D05C77EED0}"/>
              </a:ext>
            </a:extLst>
          </p:cNvPr>
          <p:cNvGrpSpPr/>
          <p:nvPr/>
        </p:nvGrpSpPr>
        <p:grpSpPr>
          <a:xfrm>
            <a:off x="7819697" y="842556"/>
            <a:ext cx="4214648" cy="2951678"/>
            <a:chOff x="7819697" y="842556"/>
            <a:chExt cx="4214648" cy="2951678"/>
          </a:xfrm>
        </p:grpSpPr>
        <p:sp>
          <p:nvSpPr>
            <p:cNvPr id="16" name="Rectangle 15">
              <a:extLst>
                <a:ext uri="{FF2B5EF4-FFF2-40B4-BE49-F238E27FC236}">
                  <a16:creationId xmlns:a16="http://schemas.microsoft.com/office/drawing/2014/main" id="{C96254CE-C6F0-6C27-228C-1C2F342D3CA6}"/>
                </a:ext>
              </a:extLst>
            </p:cNvPr>
            <p:cNvSpPr/>
            <p:nvPr/>
          </p:nvSpPr>
          <p:spPr>
            <a:xfrm>
              <a:off x="7819697" y="842556"/>
              <a:ext cx="4214648" cy="2951678"/>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ground, people, group&#10;&#10;Description automatically generated">
              <a:extLst>
                <a:ext uri="{FF2B5EF4-FFF2-40B4-BE49-F238E27FC236}">
                  <a16:creationId xmlns:a16="http://schemas.microsoft.com/office/drawing/2014/main" id="{3A07E6C0-E1DF-3033-B3D8-5F6FF7A8D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5282" y="897052"/>
              <a:ext cx="2154621" cy="2872827"/>
            </a:xfrm>
            <a:prstGeom prst="rect">
              <a:avLst/>
            </a:prstGeom>
          </p:spPr>
        </p:pic>
        <p:sp>
          <p:nvSpPr>
            <p:cNvPr id="9" name="TextBox 8">
              <a:extLst>
                <a:ext uri="{FF2B5EF4-FFF2-40B4-BE49-F238E27FC236}">
                  <a16:creationId xmlns:a16="http://schemas.microsoft.com/office/drawing/2014/main" id="{CF6F7556-15D5-645C-6933-FEB07297FAB8}"/>
                </a:ext>
              </a:extLst>
            </p:cNvPr>
            <p:cNvSpPr txBox="1"/>
            <p:nvPr/>
          </p:nvSpPr>
          <p:spPr>
            <a:xfrm>
              <a:off x="7842294" y="1203896"/>
              <a:ext cx="184298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Local rodenticide tour hosted by National Pest Management Association</a:t>
              </a:r>
            </a:p>
            <a:p>
              <a:endParaRPr lang="en-US">
                <a:cs typeface="Calibri"/>
              </a:endParaRPr>
            </a:p>
            <a:p>
              <a:r>
                <a:rPr lang="en-US">
                  <a:cs typeface="Calibri"/>
                </a:rPr>
                <a:t>April 2024</a:t>
              </a:r>
              <a:endParaRPr lang="en-US"/>
            </a:p>
          </p:txBody>
        </p:sp>
      </p:grpSp>
      <p:grpSp>
        <p:nvGrpSpPr>
          <p:cNvPr id="20" name="Group 19">
            <a:extLst>
              <a:ext uri="{FF2B5EF4-FFF2-40B4-BE49-F238E27FC236}">
                <a16:creationId xmlns:a16="http://schemas.microsoft.com/office/drawing/2014/main" id="{C8996349-FDC7-8A48-1AE2-E8A5CC9188A7}"/>
              </a:ext>
            </a:extLst>
          </p:cNvPr>
          <p:cNvGrpSpPr/>
          <p:nvPr/>
        </p:nvGrpSpPr>
        <p:grpSpPr>
          <a:xfrm>
            <a:off x="7819697" y="3929385"/>
            <a:ext cx="4214648" cy="2724032"/>
            <a:chOff x="7819697" y="3929385"/>
            <a:chExt cx="4214648" cy="2724032"/>
          </a:xfrm>
        </p:grpSpPr>
        <p:sp>
          <p:nvSpPr>
            <p:cNvPr id="17" name="Rectangle 16">
              <a:extLst>
                <a:ext uri="{FF2B5EF4-FFF2-40B4-BE49-F238E27FC236}">
                  <a16:creationId xmlns:a16="http://schemas.microsoft.com/office/drawing/2014/main" id="{59B24AFB-7B18-550B-B99E-A2E0158DD48A}"/>
                </a:ext>
              </a:extLst>
            </p:cNvPr>
            <p:cNvSpPr/>
            <p:nvPr/>
          </p:nvSpPr>
          <p:spPr>
            <a:xfrm>
              <a:off x="7819697" y="3929385"/>
              <a:ext cx="4214648" cy="2724032"/>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3FD36B19-C2FB-0692-0FD8-D1DDF1D77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3496" y="4370038"/>
              <a:ext cx="3067050" cy="1485900"/>
            </a:xfrm>
            <a:prstGeom prst="rect">
              <a:avLst/>
            </a:prstGeom>
          </p:spPr>
        </p:pic>
        <p:sp>
          <p:nvSpPr>
            <p:cNvPr id="12" name="TextBox 11">
              <a:extLst>
                <a:ext uri="{FF2B5EF4-FFF2-40B4-BE49-F238E27FC236}">
                  <a16:creationId xmlns:a16="http://schemas.microsoft.com/office/drawing/2014/main" id="{FF31BD5C-22B9-6DC7-6562-8F7833F465D8}"/>
                </a:ext>
              </a:extLst>
            </p:cNvPr>
            <p:cNvSpPr txBox="1"/>
            <p:nvPr/>
          </p:nvSpPr>
          <p:spPr>
            <a:xfrm>
              <a:off x="8208925" y="6015444"/>
              <a:ext cx="35439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MD and NC Potato Tour, May 2024</a:t>
              </a:r>
              <a:endParaRPr lang="en-US"/>
            </a:p>
          </p:txBody>
        </p:sp>
      </p:grpSp>
      <p:sp>
        <p:nvSpPr>
          <p:cNvPr id="3" name="Rectangle 16">
            <a:extLst>
              <a:ext uri="{FF2B5EF4-FFF2-40B4-BE49-F238E27FC236}">
                <a16:creationId xmlns:a16="http://schemas.microsoft.com/office/drawing/2014/main" id="{59B24AFB-7B18-550B-B99E-A2E0158DD48A}"/>
              </a:ext>
            </a:extLst>
          </p:cNvPr>
          <p:cNvSpPr/>
          <p:nvPr/>
        </p:nvSpPr>
        <p:spPr>
          <a:xfrm>
            <a:off x="7819697" y="3929385"/>
            <a:ext cx="4214648" cy="2724032"/>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1">
            <a:extLst>
              <a:ext uri="{FF2B5EF4-FFF2-40B4-BE49-F238E27FC236}">
                <a16:creationId xmlns:a16="http://schemas.microsoft.com/office/drawing/2014/main" id="{FF31BD5C-22B9-6DC7-6562-8F7833F465D8}"/>
              </a:ext>
            </a:extLst>
          </p:cNvPr>
          <p:cNvSpPr txBox="1"/>
          <p:nvPr/>
        </p:nvSpPr>
        <p:spPr>
          <a:xfrm>
            <a:off x="8490423" y="6096641"/>
            <a:ext cx="35439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MD and NC Potato Tour, May 2024</a:t>
            </a:r>
          </a:p>
          <a:p>
            <a:r>
              <a:rPr lang="en-US" sz="1400">
                <a:cs typeface="Calibri"/>
              </a:rPr>
              <a:t>With Ag Commissioner, Rod Snyder</a:t>
            </a:r>
            <a:endParaRPr lang="en-US" sz="1400"/>
          </a:p>
        </p:txBody>
      </p:sp>
      <p:pic>
        <p:nvPicPr>
          <p:cNvPr id="10" name="Picture 9" descr="A picture containing grass, sky, outdoor, group&#10;&#10;Description automatically generated">
            <a:extLst>
              <a:ext uri="{FF2B5EF4-FFF2-40B4-BE49-F238E27FC236}">
                <a16:creationId xmlns:a16="http://schemas.microsoft.com/office/drawing/2014/main" id="{F0080E4B-1BCB-C4C2-CB7D-D8071FEA23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5757" y="3953740"/>
            <a:ext cx="4214648" cy="2142901"/>
          </a:xfrm>
          <a:prstGeom prst="rect">
            <a:avLst/>
          </a:prstGeom>
        </p:spPr>
      </p:pic>
    </p:spTree>
    <p:extLst>
      <p:ext uri="{BB962C8B-B14F-4D97-AF65-F5344CB8AC3E}">
        <p14:creationId xmlns:p14="http://schemas.microsoft.com/office/powerpoint/2010/main" val="3324397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5A0651-07E5-4571-7681-9271EC40D1D4}"/>
              </a:ext>
            </a:extLst>
          </p:cNvPr>
          <p:cNvSpPr txBox="1">
            <a:spLocks/>
          </p:cNvSpPr>
          <p:nvPr/>
        </p:nvSpPr>
        <p:spPr>
          <a:xfrm>
            <a:off x="2211114" y="201235"/>
            <a:ext cx="7769772" cy="6463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chemeClr val="accent1">
                    <a:lumMod val="50000"/>
                  </a:schemeClr>
                </a:solidFill>
                <a:latin typeface="Arial"/>
                <a:cs typeface="Arial"/>
              </a:rPr>
              <a:t>2024 Crop Tours – Still to Come</a:t>
            </a:r>
            <a:endParaRPr lang="en-US" sz="3600" b="1">
              <a:solidFill>
                <a:schemeClr val="accent1">
                  <a:lumMod val="50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81A2A58-E61B-14BC-DA98-FED1ABB9B66C}"/>
              </a:ext>
            </a:extLst>
          </p:cNvPr>
          <p:cNvSpPr txBox="1"/>
          <p:nvPr/>
        </p:nvSpPr>
        <p:spPr>
          <a:xfrm>
            <a:off x="1028431" y="1042687"/>
            <a:ext cx="10759848" cy="6617196"/>
          </a:xfrm>
          <a:prstGeom prst="rect">
            <a:avLst/>
          </a:prstGeom>
          <a:noFill/>
        </p:spPr>
        <p:txBody>
          <a:bodyPr wrap="square" rtlCol="0">
            <a:spAutoFit/>
          </a:bodyPr>
          <a:lstStyle/>
          <a:p>
            <a:pPr marL="342900" indent="-342900">
              <a:buFont typeface="Arial" panose="020B0604020202020204" pitchFamily="34" charset="0"/>
              <a:buChar char="•"/>
            </a:pPr>
            <a:r>
              <a:rPr lang="en-US" sz="2200">
                <a:solidFill>
                  <a:srgbClr val="002060"/>
                </a:solidFill>
                <a:latin typeface="Arial" panose="020B0604020202020204" pitchFamily="34" charset="0"/>
                <a:cs typeface="Arial" panose="020B0604020202020204" pitchFamily="34" charset="0"/>
              </a:rPr>
              <a:t>Aquatic Ecosystem Restoration Foundation: June 5-7, 2024; West Palm Beach and Orlando, Florida</a:t>
            </a:r>
          </a:p>
          <a:p>
            <a:pPr marL="342900" indent="-342900">
              <a:buFont typeface="Arial" panose="020B0604020202020204" pitchFamily="34" charset="0"/>
              <a:buChar char="•"/>
            </a:pPr>
            <a:endParaRPr lang="en-US" sz="220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solidFill>
                  <a:srgbClr val="002060"/>
                </a:solidFill>
                <a:latin typeface="Arial" panose="020B0604020202020204" pitchFamily="34" charset="0"/>
                <a:cs typeface="Arial" panose="020B0604020202020204" pitchFamily="34" charset="0"/>
              </a:rPr>
              <a:t>Michigan IPM Alliance: June 24-26, 2024;  Southwest Michigan </a:t>
            </a:r>
          </a:p>
          <a:p>
            <a:pPr marL="342900" indent="-342900">
              <a:buFont typeface="Arial" panose="020B0604020202020204" pitchFamily="34" charset="0"/>
              <a:buChar char="•"/>
            </a:pPr>
            <a:endParaRPr lang="en-US" sz="220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solidFill>
                  <a:srgbClr val="002060"/>
                </a:solidFill>
                <a:latin typeface="Arial" panose="020B0604020202020204" pitchFamily="34" charset="0"/>
                <a:cs typeface="Arial" panose="020B0604020202020204" pitchFamily="34" charset="0"/>
              </a:rPr>
              <a:t>North Dakota Grain Growers Association: June 24-26, 2024; Bismarck, ND</a:t>
            </a:r>
          </a:p>
          <a:p>
            <a:pPr marL="342900" indent="-342900">
              <a:buFont typeface="Arial" panose="020B0604020202020204" pitchFamily="34" charset="0"/>
              <a:buChar char="•"/>
            </a:pPr>
            <a:endParaRPr lang="en-US" sz="220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solidFill>
                  <a:srgbClr val="002060"/>
                </a:solidFill>
                <a:latin typeface="Arial" panose="020B0604020202020204" pitchFamily="34" charset="0"/>
                <a:cs typeface="Arial" panose="020B0604020202020204" pitchFamily="34" charset="0"/>
              </a:rPr>
              <a:t>The IR-4 Project: June 26, 2024; Adams County, PA</a:t>
            </a:r>
          </a:p>
          <a:p>
            <a:endParaRPr lang="en-US" sz="220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solidFill>
                  <a:srgbClr val="002060"/>
                </a:solidFill>
                <a:latin typeface="Arial" panose="020B0604020202020204" pitchFamily="34" charset="0"/>
                <a:cs typeface="Arial" panose="020B0604020202020204" pitchFamily="34" charset="0"/>
              </a:rPr>
              <a:t>USA Rice: August 5-8,2024; Memphis TN</a:t>
            </a:r>
          </a:p>
          <a:p>
            <a:pPr marL="342900" indent="-342900">
              <a:buFont typeface="Arial" panose="020B0604020202020204" pitchFamily="34" charset="0"/>
              <a:buChar char="•"/>
            </a:pPr>
            <a:endParaRPr lang="en-US" sz="220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solidFill>
                  <a:srgbClr val="002060"/>
                </a:solidFill>
                <a:latin typeface="Arial" panose="020B0604020202020204" pitchFamily="34" charset="0"/>
                <a:cs typeface="Arial" panose="020B0604020202020204" pitchFamily="34" charset="0"/>
              </a:rPr>
              <a:t>California Specialty Crops Council: August 5-9, 2024; Visalia and Sacramento, CA</a:t>
            </a:r>
          </a:p>
          <a:p>
            <a:pPr marL="342900" indent="-342900">
              <a:buFont typeface="Arial" panose="020B0604020202020204" pitchFamily="34" charset="0"/>
              <a:buChar char="•"/>
            </a:pPr>
            <a:endParaRPr lang="en-US" sz="220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solidFill>
                  <a:srgbClr val="002060"/>
                </a:solidFill>
                <a:latin typeface="Arial" panose="020B0604020202020204" pitchFamily="34" charset="0"/>
                <a:cs typeface="Arial" panose="020B0604020202020204" pitchFamily="34" charset="0"/>
              </a:rPr>
              <a:t>National Association of Landscape Professionals: August 20,2024; Richmond, VA</a:t>
            </a:r>
          </a:p>
          <a:p>
            <a:endParaRPr lang="en-US" sz="2200">
              <a:solidFill>
                <a:srgbClr val="00206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a:solidFill>
                  <a:srgbClr val="002060"/>
                </a:solidFill>
                <a:latin typeface="Arial" panose="020B0604020202020204" pitchFamily="34" charset="0"/>
                <a:cs typeface="Arial" panose="020B0604020202020204" pitchFamily="34" charset="0"/>
              </a:rPr>
              <a:t>National Cotton Council of American: August 26-30, 2024; Memphis, TN</a:t>
            </a:r>
          </a:p>
          <a:p>
            <a:pPr marL="285750" indent="-285750">
              <a:buFont typeface="Arial" panose="020B0604020202020204" pitchFamily="34" charset="0"/>
              <a:buChar char="•"/>
            </a:pPr>
            <a:endParaRPr lang="en-US">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4275663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775B24-054A-3F03-1F58-34827FDE394C}"/>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200" b="1">
                <a:solidFill>
                  <a:schemeClr val="tx2"/>
                </a:solidFill>
              </a:rPr>
              <a:t>FY2017: 59</a:t>
            </a:r>
          </a:p>
          <a:p>
            <a:pPr indent="-228600" defTabSz="914400">
              <a:lnSpc>
                <a:spcPct val="90000"/>
              </a:lnSpc>
              <a:spcAft>
                <a:spcPts val="600"/>
              </a:spcAft>
              <a:buFont typeface="Arial" panose="020B0604020202020204" pitchFamily="34" charset="0"/>
              <a:buChar char="•"/>
            </a:pPr>
            <a:r>
              <a:rPr lang="en-US" sz="2200" b="1">
                <a:solidFill>
                  <a:schemeClr val="tx2"/>
                </a:solidFill>
              </a:rPr>
              <a:t>FY2018: 52</a:t>
            </a:r>
          </a:p>
          <a:p>
            <a:pPr indent="-228600" defTabSz="914400">
              <a:lnSpc>
                <a:spcPct val="90000"/>
              </a:lnSpc>
              <a:spcAft>
                <a:spcPts val="600"/>
              </a:spcAft>
              <a:buFont typeface="Arial" panose="020B0604020202020204" pitchFamily="34" charset="0"/>
              <a:buChar char="•"/>
            </a:pPr>
            <a:r>
              <a:rPr lang="en-US" sz="2200" b="1">
                <a:solidFill>
                  <a:schemeClr val="tx2"/>
                </a:solidFill>
              </a:rPr>
              <a:t>FY2019: 46</a:t>
            </a:r>
          </a:p>
          <a:p>
            <a:pPr indent="-228600" defTabSz="914400">
              <a:lnSpc>
                <a:spcPct val="90000"/>
              </a:lnSpc>
              <a:spcAft>
                <a:spcPts val="600"/>
              </a:spcAft>
              <a:buFont typeface="Arial" panose="020B0604020202020204" pitchFamily="34" charset="0"/>
              <a:buChar char="•"/>
            </a:pPr>
            <a:r>
              <a:rPr lang="en-US" sz="2200" b="1">
                <a:solidFill>
                  <a:schemeClr val="tx2"/>
                </a:solidFill>
              </a:rPr>
              <a:t>FY2020: 75</a:t>
            </a:r>
          </a:p>
          <a:p>
            <a:pPr indent="-228600" defTabSz="914400">
              <a:lnSpc>
                <a:spcPct val="90000"/>
              </a:lnSpc>
              <a:spcAft>
                <a:spcPts val="600"/>
              </a:spcAft>
              <a:buFont typeface="Arial" panose="020B0604020202020204" pitchFamily="34" charset="0"/>
              <a:buChar char="•"/>
            </a:pPr>
            <a:r>
              <a:rPr lang="en-US" sz="2200" b="1">
                <a:solidFill>
                  <a:schemeClr val="tx2"/>
                </a:solidFill>
              </a:rPr>
              <a:t>FY2022: 66</a:t>
            </a:r>
          </a:p>
          <a:p>
            <a:pPr indent="-228600" defTabSz="914400">
              <a:lnSpc>
                <a:spcPct val="90000"/>
              </a:lnSpc>
              <a:spcAft>
                <a:spcPts val="600"/>
              </a:spcAft>
              <a:buFont typeface="Arial" panose="020B0604020202020204" pitchFamily="34" charset="0"/>
              <a:buChar char="•"/>
            </a:pPr>
            <a:r>
              <a:rPr lang="en-US" sz="2200" b="1">
                <a:solidFill>
                  <a:schemeClr val="tx2"/>
                </a:solidFill>
              </a:rPr>
              <a:t>FY2023: 96</a:t>
            </a:r>
          </a:p>
          <a:p>
            <a:pPr indent="-228600" defTabSz="914400">
              <a:lnSpc>
                <a:spcPct val="90000"/>
              </a:lnSpc>
              <a:spcAft>
                <a:spcPts val="600"/>
              </a:spcAft>
              <a:buFont typeface="Arial" panose="020B0604020202020204" pitchFamily="34" charset="0"/>
              <a:buChar char="•"/>
            </a:pPr>
            <a:r>
              <a:rPr lang="en-US" sz="2200" b="1">
                <a:solidFill>
                  <a:schemeClr val="tx2"/>
                </a:solidFill>
              </a:rPr>
              <a:t>FY2024 YTD: 53</a:t>
            </a:r>
          </a:p>
        </p:txBody>
      </p:sp>
      <p:graphicFrame>
        <p:nvGraphicFramePr>
          <p:cNvPr id="5" name="Chart 4">
            <a:extLst>
              <a:ext uri="{FF2B5EF4-FFF2-40B4-BE49-F238E27FC236}">
                <a16:creationId xmlns:a16="http://schemas.microsoft.com/office/drawing/2014/main" id="{4D37D983-F53F-D8E1-BE42-B5E992DD4FA0}"/>
              </a:ext>
            </a:extLst>
          </p:cNvPr>
          <p:cNvGraphicFramePr/>
          <p:nvPr>
            <p:extLst>
              <p:ext uri="{D42A27DB-BD31-4B8C-83A1-F6EECF244321}">
                <p14:modId xmlns:p14="http://schemas.microsoft.com/office/powerpoint/2010/main" val="3656670686"/>
              </p:ext>
            </p:extLst>
          </p:nvPr>
        </p:nvGraphicFramePr>
        <p:xfrm>
          <a:off x="4059936" y="420414"/>
          <a:ext cx="7498080" cy="5797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638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68754-DFED-4212-84B3-FF52B4229C9D}"/>
              </a:ext>
            </a:extLst>
          </p:cNvPr>
          <p:cNvSpPr>
            <a:spLocks noGrp="1"/>
          </p:cNvSpPr>
          <p:nvPr>
            <p:ph idx="4294967295"/>
          </p:nvPr>
        </p:nvSpPr>
        <p:spPr>
          <a:xfrm>
            <a:off x="739740" y="1815351"/>
            <a:ext cx="5008563" cy="4351338"/>
          </a:xfrm>
        </p:spPr>
        <p:txBody>
          <a:bodyPr>
            <a:normAutofit fontScale="77500" lnSpcReduction="20000"/>
          </a:bodyPr>
          <a:lstStyle/>
          <a:p>
            <a:pPr marL="0" indent="0">
              <a:buNone/>
            </a:pPr>
            <a:r>
              <a:rPr lang="en-US" sz="3200">
                <a:solidFill>
                  <a:srgbClr val="002060"/>
                </a:solidFill>
                <a:latin typeface="Arial" panose="020B0604020202020204" pitchFamily="34" charset="0"/>
                <a:cs typeface="Arial" panose="020B0604020202020204" pitchFamily="34" charset="0"/>
              </a:rPr>
              <a:t>Get pesticide news story updates by email:</a:t>
            </a:r>
          </a:p>
          <a:p>
            <a:r>
              <a:rPr lang="en-US" sz="3200">
                <a:latin typeface="Arial" panose="020B0604020202020204" pitchFamily="34" charset="0"/>
                <a:cs typeface="Arial" panose="020B0604020202020204" pitchFamily="34" charset="0"/>
              </a:rPr>
              <a:t>Go to </a:t>
            </a:r>
            <a:r>
              <a:rPr lang="en-US" sz="3200">
                <a:latin typeface="Arial" panose="020B0604020202020204" pitchFamily="34" charset="0"/>
                <a:cs typeface="Arial" panose="020B0604020202020204" pitchFamily="34" charset="0"/>
                <a:hlinkClick r:id="rId3"/>
              </a:rPr>
              <a:t>epa.gov/pesticides</a:t>
            </a:r>
            <a:endParaRPr lang="en-US" sz="3200">
              <a:latin typeface="Arial" panose="020B0604020202020204" pitchFamily="34" charset="0"/>
              <a:cs typeface="Arial" panose="020B0604020202020204" pitchFamily="34" charset="0"/>
            </a:endParaRPr>
          </a:p>
          <a:p>
            <a:r>
              <a:rPr lang="en-US" sz="3200">
                <a:solidFill>
                  <a:srgbClr val="002060"/>
                </a:solidFill>
                <a:latin typeface="Arial" panose="020B0604020202020204" pitchFamily="34" charset="0"/>
                <a:cs typeface="Arial" panose="020B0604020202020204" pitchFamily="34" charset="0"/>
              </a:rPr>
              <a:t>Go to the “Recent Highlights and Pesticide News” box in the right corner</a:t>
            </a:r>
          </a:p>
          <a:p>
            <a:r>
              <a:rPr lang="en-US" sz="3200">
                <a:solidFill>
                  <a:srgbClr val="002060"/>
                </a:solidFill>
                <a:latin typeface="Arial" panose="020B0604020202020204" pitchFamily="34" charset="0"/>
                <a:cs typeface="Arial" panose="020B0604020202020204" pitchFamily="34" charset="0"/>
              </a:rPr>
              <a:t>Click on “View more pesticide news” at the top</a:t>
            </a:r>
          </a:p>
          <a:p>
            <a:r>
              <a:rPr lang="en-US" sz="3200">
                <a:solidFill>
                  <a:srgbClr val="002060"/>
                </a:solidFill>
                <a:latin typeface="Arial" panose="020B0604020202020204" pitchFamily="34" charset="0"/>
                <a:cs typeface="Arial" panose="020B0604020202020204" pitchFamily="34" charset="0"/>
              </a:rPr>
              <a:t>Go to the “Other Resources” box at the right </a:t>
            </a:r>
          </a:p>
          <a:p>
            <a:r>
              <a:rPr lang="en-US" sz="3200">
                <a:solidFill>
                  <a:srgbClr val="002060"/>
                </a:solidFill>
                <a:latin typeface="Arial" panose="020B0604020202020204" pitchFamily="34" charset="0"/>
                <a:cs typeface="Arial" panose="020B0604020202020204" pitchFamily="34" charset="0"/>
              </a:rPr>
              <a:t>Under, “Get pesticide updates by email,” enter your email address and click “Sign up”</a:t>
            </a:r>
          </a:p>
          <a:p>
            <a:pPr marL="0" indent="0">
              <a:buNone/>
            </a:pPr>
            <a:endParaRPr lang="en-US"/>
          </a:p>
          <a:p>
            <a:endParaRPr lang="en-US"/>
          </a:p>
          <a:p>
            <a:endParaRPr lang="en-US"/>
          </a:p>
          <a:p>
            <a:endParaRPr lang="en-US"/>
          </a:p>
        </p:txBody>
      </p:sp>
      <p:sp>
        <p:nvSpPr>
          <p:cNvPr id="2" name="Title 1">
            <a:extLst>
              <a:ext uri="{FF2B5EF4-FFF2-40B4-BE49-F238E27FC236}">
                <a16:creationId xmlns:a16="http://schemas.microsoft.com/office/drawing/2014/main" id="{476BAB3A-8966-4505-944E-8596DD9C6BE5}"/>
              </a:ext>
            </a:extLst>
          </p:cNvPr>
          <p:cNvSpPr>
            <a:spLocks noGrp="1"/>
          </p:cNvSpPr>
          <p:nvPr>
            <p:ph type="title" idx="4294967295"/>
          </p:nvPr>
        </p:nvSpPr>
        <p:spPr>
          <a:xfrm>
            <a:off x="2321960" y="87723"/>
            <a:ext cx="9469348" cy="1325563"/>
          </a:xfrm>
        </p:spPr>
        <p:txBody>
          <a:bodyPr>
            <a:normAutofit/>
          </a:bodyPr>
          <a:lstStyle/>
          <a:p>
            <a:r>
              <a:rPr lang="en-US" sz="3600" b="1">
                <a:solidFill>
                  <a:srgbClr val="002060"/>
                </a:solidFill>
                <a:latin typeface="Arial" panose="020B0604020202020204" pitchFamily="34" charset="0"/>
                <a:cs typeface="Arial" panose="020B0604020202020204" pitchFamily="34" charset="0"/>
              </a:rPr>
              <a:t>Sign-up for OPP Pesticide Updates </a:t>
            </a:r>
          </a:p>
        </p:txBody>
      </p:sp>
      <p:pic>
        <p:nvPicPr>
          <p:cNvPr id="5" name="Picture 4">
            <a:extLst>
              <a:ext uri="{FF2B5EF4-FFF2-40B4-BE49-F238E27FC236}">
                <a16:creationId xmlns:a16="http://schemas.microsoft.com/office/drawing/2014/main" id="{256A1BB9-E6B8-4DAE-A366-C339DE545917}"/>
              </a:ext>
            </a:extLst>
          </p:cNvPr>
          <p:cNvPicPr>
            <a:picLocks noChangeAspect="1"/>
          </p:cNvPicPr>
          <p:nvPr/>
        </p:nvPicPr>
        <p:blipFill>
          <a:blip r:embed="rId4"/>
          <a:stretch>
            <a:fillRect/>
          </a:stretch>
        </p:blipFill>
        <p:spPr>
          <a:xfrm>
            <a:off x="6329225" y="2039134"/>
            <a:ext cx="4298053" cy="3338982"/>
          </a:xfrm>
          <a:prstGeom prst="rect">
            <a:avLst/>
          </a:prstGeom>
        </p:spPr>
      </p:pic>
      <p:sp>
        <p:nvSpPr>
          <p:cNvPr id="6" name="TextBox 5">
            <a:extLst>
              <a:ext uri="{FF2B5EF4-FFF2-40B4-BE49-F238E27FC236}">
                <a16:creationId xmlns:a16="http://schemas.microsoft.com/office/drawing/2014/main" id="{C50CE382-B978-4EB4-A6E0-2A90E37C2862}"/>
              </a:ext>
            </a:extLst>
          </p:cNvPr>
          <p:cNvSpPr txBox="1"/>
          <p:nvPr/>
        </p:nvSpPr>
        <p:spPr>
          <a:xfrm>
            <a:off x="6964544" y="2579235"/>
            <a:ext cx="3106756" cy="2308324"/>
          </a:xfrm>
          <a:prstGeom prst="rect">
            <a:avLst/>
          </a:prstGeom>
          <a:solidFill>
            <a:schemeClr val="bg1"/>
          </a:solidFill>
          <a:ln>
            <a:solidFill>
              <a:schemeClr val="tx2">
                <a:lumMod val="20000"/>
                <a:lumOff val="8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49E39">
                    <a:lumMod val="20000"/>
                    <a:lumOff val="80000"/>
                  </a:srgbClr>
                </a:solidFill>
              </a:ln>
              <a:solidFill>
                <a:prstClr val="black"/>
              </a:solidFill>
              <a:effectLst/>
              <a:uLnTx/>
              <a:uFillTx/>
              <a:latin typeface="Century Gothic"/>
              <a:ea typeface="+mn-ea"/>
              <a:cs typeface="+mn-cs"/>
            </a:endParaRPr>
          </a:p>
        </p:txBody>
      </p:sp>
      <p:pic>
        <p:nvPicPr>
          <p:cNvPr id="7" name="Picture 6">
            <a:extLst>
              <a:ext uri="{FF2B5EF4-FFF2-40B4-BE49-F238E27FC236}">
                <a16:creationId xmlns:a16="http://schemas.microsoft.com/office/drawing/2014/main" id="{F75C74D2-48AE-4C4D-811F-C80BC2D14E19}"/>
              </a:ext>
            </a:extLst>
          </p:cNvPr>
          <p:cNvPicPr>
            <a:picLocks noChangeAspect="1"/>
          </p:cNvPicPr>
          <p:nvPr/>
        </p:nvPicPr>
        <p:blipFill>
          <a:blip r:embed="rId5"/>
          <a:stretch>
            <a:fillRect/>
          </a:stretch>
        </p:blipFill>
        <p:spPr>
          <a:xfrm>
            <a:off x="7578208" y="2760603"/>
            <a:ext cx="1920406" cy="1914310"/>
          </a:xfrm>
          <a:prstGeom prst="rect">
            <a:avLst/>
          </a:prstGeom>
        </p:spPr>
      </p:pic>
    </p:spTree>
    <p:extLst>
      <p:ext uri="{BB962C8B-B14F-4D97-AF65-F5344CB8AC3E}">
        <p14:creationId xmlns:p14="http://schemas.microsoft.com/office/powerpoint/2010/main" val="360411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826F7-9983-451F-8593-EA09175797D2}"/>
              </a:ext>
            </a:extLst>
          </p:cNvPr>
          <p:cNvSpPr>
            <a:spLocks noGrp="1"/>
          </p:cNvSpPr>
          <p:nvPr>
            <p:ph idx="1"/>
          </p:nvPr>
        </p:nvSpPr>
        <p:spPr/>
        <p:txBody>
          <a:bodyPr vert="horz" wrap="square" lIns="0" tIns="25718" rIns="0" bIns="25718" numCol="1" rtlCol="0" anchor="t" anchorCtr="0" compatLnSpc="1">
            <a:prstTxWarp prst="textNoShape">
              <a:avLst/>
            </a:prstTxWarp>
            <a:normAutofit/>
          </a:bodyPr>
          <a:lstStyle/>
          <a:p>
            <a:endParaRPr lang="en-US"/>
          </a:p>
          <a:p>
            <a:pPr marL="215741" lvl="1"/>
            <a:endParaRPr lang="en-US" b="1">
              <a:cs typeface="Calibri"/>
            </a:endParaRPr>
          </a:p>
          <a:p>
            <a:endParaRPr lang="en-US"/>
          </a:p>
        </p:txBody>
      </p:sp>
      <p:sp>
        <p:nvSpPr>
          <p:cNvPr id="5" name="Slide Number Placeholder 4">
            <a:extLst>
              <a:ext uri="{FF2B5EF4-FFF2-40B4-BE49-F238E27FC236}">
                <a16:creationId xmlns:a16="http://schemas.microsoft.com/office/drawing/2014/main" id="{4FCA0CA8-CE14-319D-6707-317C3B75A520}"/>
              </a:ext>
            </a:extLst>
          </p:cNvPr>
          <p:cNvSpPr>
            <a:spLocks noGrp="1"/>
          </p:cNvSpPr>
          <p:nvPr>
            <p:ph type="sldNum" sz="quarter" idx="12"/>
          </p:nvPr>
        </p:nvSpPr>
        <p:spPr/>
        <p:txBody>
          <a:bodyPr/>
          <a:lstStyle/>
          <a:p>
            <a:pPr>
              <a:defRPr/>
            </a:pPr>
            <a:fld id="{B5F6F93C-1583-4370-B099-60F1EB6350B8}" type="slidenum">
              <a:rPr lang="en-US" altLang="en-US">
                <a:solidFill>
                  <a:prstClr val="black">
                    <a:tint val="75000"/>
                  </a:prstClr>
                </a:solidFill>
                <a:latin typeface="Calibri" panose="020F0502020204030204"/>
              </a:rPr>
              <a:pPr>
                <a:defRPr/>
              </a:pPr>
              <a:t>5</a:t>
            </a:fld>
            <a:endParaRPr lang="en-US" altLang="en-US">
              <a:solidFill>
                <a:prstClr val="black">
                  <a:tint val="75000"/>
                </a:prstClr>
              </a:solidFill>
              <a:latin typeface="Calibri" panose="020F0502020204030204"/>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2594917"/>
              </p:ext>
            </p:extLst>
          </p:nvPr>
        </p:nvGraphicFramePr>
        <p:xfrm>
          <a:off x="0" y="136525"/>
          <a:ext cx="11903242" cy="65849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DAD965E-AF42-4ECC-A892-E785755D91DD}"/>
              </a:ext>
            </a:extLst>
          </p:cNvPr>
          <p:cNvSpPr txBox="1"/>
          <p:nvPr/>
        </p:nvSpPr>
        <p:spPr>
          <a:xfrm>
            <a:off x="2531743" y="5758825"/>
            <a:ext cx="7719060" cy="507831"/>
          </a:xfrm>
          <a:prstGeom prst="rect">
            <a:avLst/>
          </a:prstGeom>
          <a:noFill/>
          <a:ln>
            <a:solidFill>
              <a:schemeClr val="tx2">
                <a:lumMod val="20000"/>
                <a:lumOff val="80000"/>
              </a:schemeClr>
            </a:solidFill>
          </a:ln>
        </p:spPr>
        <p:txBody>
          <a:bodyPr wrap="square" rtlCol="0">
            <a:spAutoFit/>
          </a:bodyPr>
          <a:lstStyle/>
          <a:p>
            <a:r>
              <a:rPr lang="en-US" sz="1350" b="1">
                <a:ln>
                  <a:solidFill>
                    <a:srgbClr val="4472C4">
                      <a:lumMod val="20000"/>
                      <a:lumOff val="80000"/>
                    </a:srgbClr>
                  </a:solidFill>
                </a:ln>
                <a:solidFill>
                  <a:srgbClr val="FF0000"/>
                </a:solidFill>
                <a:latin typeface="Calibri" panose="020F0502020204030204"/>
              </a:rPr>
              <a:t>95 FTE deducted from the OCSPP Program funding levels to normalize the data to reflect OCSPP Reorganization and those FTE being moved to OPS.</a:t>
            </a:r>
          </a:p>
        </p:txBody>
      </p:sp>
    </p:spTree>
    <p:extLst>
      <p:ext uri="{BB962C8B-B14F-4D97-AF65-F5344CB8AC3E}">
        <p14:creationId xmlns:p14="http://schemas.microsoft.com/office/powerpoint/2010/main" val="4138810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97A0C-B6C0-B8FC-6BAB-01246910B4CF}"/>
              </a:ext>
            </a:extLst>
          </p:cNvPr>
          <p:cNvSpPr txBox="1"/>
          <p:nvPr/>
        </p:nvSpPr>
        <p:spPr>
          <a:xfrm>
            <a:off x="777148" y="2552468"/>
            <a:ext cx="10399059" cy="1446550"/>
          </a:xfrm>
          <a:prstGeom prst="rect">
            <a:avLst/>
          </a:prstGeom>
          <a:noFill/>
        </p:spPr>
        <p:txBody>
          <a:bodyPr wrap="square" rtlCol="0">
            <a:spAutoFit/>
          </a:bodyPr>
          <a:lstStyle/>
          <a:p>
            <a:pPr algn="ctr"/>
            <a:r>
              <a:rPr lang="en-US" sz="4400" b="1">
                <a:solidFill>
                  <a:srgbClr val="002060"/>
                </a:solidFill>
              </a:rPr>
              <a:t>OPP Updates Since November 15-16, 2023 PPDC Meeting</a:t>
            </a:r>
          </a:p>
        </p:txBody>
      </p:sp>
    </p:spTree>
    <p:extLst>
      <p:ext uri="{BB962C8B-B14F-4D97-AF65-F5344CB8AC3E}">
        <p14:creationId xmlns:p14="http://schemas.microsoft.com/office/powerpoint/2010/main" val="2849524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9543-716F-75EB-9C05-0FC2C35F7FF6}"/>
              </a:ext>
            </a:extLst>
          </p:cNvPr>
          <p:cNvSpPr>
            <a:spLocks noGrp="1"/>
          </p:cNvSpPr>
          <p:nvPr>
            <p:ph type="title"/>
          </p:nvPr>
        </p:nvSpPr>
        <p:spPr>
          <a:xfrm>
            <a:off x="838200" y="175939"/>
            <a:ext cx="10515600" cy="1325563"/>
          </a:xfrm>
        </p:spPr>
        <p:txBody>
          <a:bodyPr/>
          <a:lstStyle/>
          <a:p>
            <a:pPr algn="ctr"/>
            <a:r>
              <a:rPr lang="en-US" b="1" dirty="0">
                <a:solidFill>
                  <a:schemeClr val="accent1">
                    <a:lumMod val="50000"/>
                  </a:schemeClr>
                </a:solidFill>
                <a:latin typeface="Arial" panose="020B0604020202020204" pitchFamily="34" charset="0"/>
                <a:cs typeface="Arial" panose="020B0604020202020204" pitchFamily="34" charset="0"/>
              </a:rPr>
              <a:t>OPP Updates</a:t>
            </a:r>
          </a:p>
        </p:txBody>
      </p:sp>
      <p:sp>
        <p:nvSpPr>
          <p:cNvPr id="3" name="Content Placeholder 2">
            <a:extLst>
              <a:ext uri="{FF2B5EF4-FFF2-40B4-BE49-F238E27FC236}">
                <a16:creationId xmlns:a16="http://schemas.microsoft.com/office/drawing/2014/main" id="{7CF42747-E66D-D671-ECC5-6F565FF2342D}"/>
              </a:ext>
            </a:extLst>
          </p:cNvPr>
          <p:cNvSpPr>
            <a:spLocks noGrp="1"/>
          </p:cNvSpPr>
          <p:nvPr>
            <p:ph idx="1"/>
          </p:nvPr>
        </p:nvSpPr>
        <p:spPr>
          <a:xfrm>
            <a:off x="838200" y="1690688"/>
            <a:ext cx="11164614" cy="5268858"/>
          </a:xfrm>
        </p:spPr>
        <p:txBody>
          <a:bodyPr vert="horz" lIns="91440" tIns="45720" rIns="91440" bIns="45720" rtlCol="0" anchor="t">
            <a:normAutofit fontScale="92500" lnSpcReduction="10000"/>
          </a:bodyPr>
          <a:lstStyle/>
          <a:p>
            <a:pPr marL="0" indent="0">
              <a:buNone/>
            </a:pPr>
            <a:r>
              <a:rPr lang="en-US" sz="2000" dirty="0">
                <a:solidFill>
                  <a:schemeClr val="accent1"/>
                </a:solidFill>
                <a:latin typeface="Arial"/>
                <a:cs typeface="Arial"/>
                <a:hlinkClick r:id="rId2"/>
              </a:rPr>
              <a:t>November 22, 2023:  EPA Publishes Update on Vulnerable Species Project</a:t>
            </a:r>
            <a:endParaRPr lang="en-US" dirty="0">
              <a:solidFill>
                <a:schemeClr val="accent1"/>
              </a:solidFill>
            </a:endParaRPr>
          </a:p>
          <a:p>
            <a:pPr>
              <a:lnSpc>
                <a:spcPct val="120000"/>
              </a:lnSpc>
            </a:pPr>
            <a:r>
              <a:rPr lang="en-US" sz="2000" b="0" i="0" dirty="0">
                <a:solidFill>
                  <a:srgbClr val="1B1B1B"/>
                </a:solidFill>
                <a:effectLst/>
                <a:latin typeface="Arial" panose="020B0604020202020204" pitchFamily="34" charset="0"/>
                <a:cs typeface="Arial" panose="020B0604020202020204" pitchFamily="34" charset="0"/>
              </a:rPr>
              <a:t>EPA released an update to its Vulnerable Species Pilot (VSP) to help the public better understand the status of this initiative. As part of implementing the Agency’s Endangered Species Act (ESA) Workplan, EPA released the </a:t>
            </a:r>
            <a:r>
              <a:rPr lang="en-US" sz="2000" b="0" i="0" dirty="0">
                <a:solidFill>
                  <a:srgbClr val="005EA2"/>
                </a:solidFill>
                <a:effectLst/>
                <a:latin typeface="Arial" panose="020B0604020202020204" pitchFamily="34" charset="0"/>
                <a:cs typeface="Arial" panose="020B0604020202020204" pitchFamily="34" charset="0"/>
                <a:hlinkClick r:id="rId3"/>
              </a:rPr>
              <a:t>Draft VSP white paper</a:t>
            </a:r>
            <a:r>
              <a:rPr lang="en-US" sz="2000" b="0" i="0" dirty="0">
                <a:solidFill>
                  <a:srgbClr val="1B1B1B"/>
                </a:solidFill>
                <a:effectLst/>
                <a:latin typeface="Arial" panose="020B0604020202020204" pitchFamily="34" charset="0"/>
                <a:cs typeface="Arial" panose="020B0604020202020204" pitchFamily="34" charset="0"/>
              </a:rPr>
              <a:t> on June 22, 2023, where the Agency identified 27 federally threatened and endangered (listed) species that are vulnerable to pesticides, identified and proposed mitigations to minimize or avoid pesticide exposure, and described an approach to implement the mitigation in future pesticide decisions. </a:t>
            </a:r>
          </a:p>
          <a:p>
            <a:pPr>
              <a:lnSpc>
                <a:spcPct val="120000"/>
              </a:lnSpc>
            </a:pPr>
            <a:r>
              <a:rPr lang="en-US" sz="2000" b="0" i="0" dirty="0">
                <a:solidFill>
                  <a:srgbClr val="1B1B1B"/>
                </a:solidFill>
                <a:effectLst/>
                <a:latin typeface="Arial" panose="020B0604020202020204" pitchFamily="34" charset="0"/>
                <a:cs typeface="Arial" panose="020B0604020202020204" pitchFamily="34" charset="0"/>
              </a:rPr>
              <a:t>EPA provided a 45-day public comment period on the draft white paper and the associated technical document and received more than 10,000 comments from a diverse set of groups. Approximately 200 of these were unique comments, with the remainder being a mail-in campaign in support of the VSP.</a:t>
            </a:r>
            <a:endParaRPr lang="en-US" sz="2000" dirty="0">
              <a:solidFill>
                <a:srgbClr val="1B1B1B"/>
              </a:solidFill>
              <a:latin typeface="Arial" panose="020B0604020202020204" pitchFamily="34" charset="0"/>
              <a:cs typeface="Arial" panose="020B0604020202020204" pitchFamily="34" charset="0"/>
            </a:endParaRPr>
          </a:p>
          <a:p>
            <a:pPr>
              <a:lnSpc>
                <a:spcPct val="120000"/>
              </a:lnSpc>
            </a:pPr>
            <a:r>
              <a:rPr lang="en-US" sz="2000" b="0" i="0" dirty="0">
                <a:solidFill>
                  <a:srgbClr val="1B1B1B"/>
                </a:solidFill>
                <a:effectLst/>
                <a:latin typeface="Arial" panose="020B0604020202020204" pitchFamily="34" charset="0"/>
                <a:cs typeface="Arial" panose="020B0604020202020204" pitchFamily="34" charset="0"/>
              </a:rPr>
              <a:t>This update provides additional detail on the major themes in the public comments and potential changes to proposed mitigations. The full update, along with additional details regarding the project and mitigation proposals, are available in the public docket </a:t>
            </a:r>
            <a:r>
              <a:rPr lang="en-US" sz="2000" b="0" i="0" dirty="0">
                <a:solidFill>
                  <a:srgbClr val="005EA2"/>
                </a:solidFill>
                <a:effectLst/>
                <a:latin typeface="Arial" panose="020B0604020202020204" pitchFamily="34" charset="0"/>
                <a:cs typeface="Arial" panose="020B0604020202020204" pitchFamily="34" charset="0"/>
                <a:hlinkClick r:id="rId4"/>
              </a:rPr>
              <a:t>EPA-HQ-OPP-2023-0327</a:t>
            </a:r>
            <a:r>
              <a:rPr lang="en-US" sz="2000" dirty="0">
                <a:solidFill>
                  <a:srgbClr val="1B1B1B"/>
                </a:solidFill>
                <a:latin typeface="Arial" panose="020B0604020202020204" pitchFamily="34" charset="0"/>
                <a:cs typeface="Arial" panose="020B0604020202020204" pitchFamily="34" charset="0"/>
              </a:rPr>
              <a:t> at www.regulations.gov.</a:t>
            </a:r>
            <a:endParaRPr lang="en-US"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723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012-60F4-5B64-CCB1-B67F1E948D14}"/>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dirty="0"/>
          </a:p>
        </p:txBody>
      </p:sp>
      <p:sp>
        <p:nvSpPr>
          <p:cNvPr id="3" name="Content Placeholder 2">
            <a:extLst>
              <a:ext uri="{FF2B5EF4-FFF2-40B4-BE49-F238E27FC236}">
                <a16:creationId xmlns:a16="http://schemas.microsoft.com/office/drawing/2014/main" id="{9CE01789-2777-F455-23B3-578C1BB87BEB}"/>
              </a:ext>
            </a:extLst>
          </p:cNvPr>
          <p:cNvSpPr>
            <a:spLocks noGrp="1"/>
          </p:cNvSpPr>
          <p:nvPr>
            <p:ph idx="1"/>
          </p:nvPr>
        </p:nvSpPr>
        <p:spPr>
          <a:xfrm>
            <a:off x="838199" y="1397876"/>
            <a:ext cx="10901855" cy="5213131"/>
          </a:xfrm>
        </p:spPr>
        <p:txBody>
          <a:bodyPr>
            <a:noAutofit/>
          </a:bodyPr>
          <a:lstStyle/>
          <a:p>
            <a:pPr marL="0" indent="0">
              <a:buNone/>
            </a:pPr>
            <a:r>
              <a:rPr lang="en-US" sz="2200" dirty="0">
                <a:solidFill>
                  <a:schemeClr val="accent1">
                    <a:lumMod val="50000"/>
                  </a:schemeClr>
                </a:solidFill>
                <a:latin typeface="Arial" panose="020B0604020202020204" pitchFamily="34" charset="0"/>
                <a:cs typeface="Arial" panose="020B0604020202020204" pitchFamily="34" charset="0"/>
                <a:hlinkClick r:id="rId2"/>
              </a:rPr>
              <a:t>November 24, 2023: EPA Seeks Public Comment on Petition for Rulemaking to Require Efficacy Data for Systemic Insecticides</a:t>
            </a:r>
            <a:endParaRPr lang="en-US" sz="2200" dirty="0">
              <a:solidFill>
                <a:schemeClr val="accent1">
                  <a:lumMod val="50000"/>
                </a:schemeClr>
              </a:solidFill>
              <a:latin typeface="Arial" panose="020B0604020202020204" pitchFamily="34" charset="0"/>
              <a:cs typeface="Arial" panose="020B0604020202020204" pitchFamily="34" charset="0"/>
            </a:endParaRPr>
          </a:p>
          <a:p>
            <a:r>
              <a:rPr lang="en-US" sz="2200" dirty="0">
                <a:solidFill>
                  <a:schemeClr val="accent1">
                    <a:lumMod val="50000"/>
                  </a:schemeClr>
                </a:solidFill>
                <a:latin typeface="Arial" panose="020B0604020202020204" pitchFamily="34" charset="0"/>
                <a:cs typeface="Arial" panose="020B0604020202020204" pitchFamily="34" charset="0"/>
              </a:rPr>
              <a:t>EPA requested public comment on a petition received from the Public Employees for Environmental Responsibility (PEER), the American Bird Conservancy (ABC), and 63 additional signatories requesting that the Agency initiate a rulemaking for neonicotinoid and other systemic insecticides.</a:t>
            </a:r>
          </a:p>
          <a:p>
            <a:r>
              <a:rPr lang="en-US" sz="2200" dirty="0">
                <a:solidFill>
                  <a:schemeClr val="accent1">
                    <a:lumMod val="50000"/>
                  </a:schemeClr>
                </a:solidFill>
                <a:latin typeface="Arial" panose="020B0604020202020204" pitchFamily="34" charset="0"/>
                <a:cs typeface="Arial" panose="020B0604020202020204" pitchFamily="34" charset="0"/>
              </a:rPr>
              <a:t>These insecticides are applied directly to the plant, soil, and/or used as a seed treatment depending on the specific use site and target pest. </a:t>
            </a:r>
          </a:p>
          <a:p>
            <a:r>
              <a:rPr lang="en-US" sz="2200" dirty="0">
                <a:solidFill>
                  <a:schemeClr val="accent1">
                    <a:lumMod val="50000"/>
                  </a:schemeClr>
                </a:solidFill>
                <a:latin typeface="Arial" panose="020B0604020202020204" pitchFamily="34" charset="0"/>
                <a:cs typeface="Arial" panose="020B0604020202020204" pitchFamily="34" charset="0"/>
              </a:rPr>
              <a:t>The petition asserts that data regarding efficacy of these insecticides are necessary to examine if the benefits of use outweigh the potential risks to non-target species and biodiversity. </a:t>
            </a:r>
          </a:p>
          <a:p>
            <a:r>
              <a:rPr lang="en-US" sz="2200" dirty="0">
                <a:solidFill>
                  <a:schemeClr val="accent1">
                    <a:lumMod val="50000"/>
                  </a:schemeClr>
                </a:solidFill>
                <a:latin typeface="Arial" panose="020B0604020202020204" pitchFamily="34" charset="0"/>
                <a:cs typeface="Arial" panose="020B0604020202020204" pitchFamily="34" charset="0"/>
              </a:rPr>
              <a:t>The petition also sought amendments to the rule to preclude EPA from registering and to require EPA to “revoke any existing registration” for “any neonicotinoid or other systemic insecticide that lacks a demonstration that its benefits exceed its environmental and overall costs.”</a:t>
            </a:r>
          </a:p>
        </p:txBody>
      </p:sp>
    </p:spTree>
    <p:extLst>
      <p:ext uri="{BB962C8B-B14F-4D97-AF65-F5344CB8AC3E}">
        <p14:creationId xmlns:p14="http://schemas.microsoft.com/office/powerpoint/2010/main" val="4259727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012-60F4-5B64-CCB1-B67F1E948D14}"/>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9CE01789-2777-F455-23B3-578C1BB87BEB}"/>
              </a:ext>
            </a:extLst>
          </p:cNvPr>
          <p:cNvSpPr>
            <a:spLocks noGrp="1"/>
          </p:cNvSpPr>
          <p:nvPr>
            <p:ph idx="1"/>
          </p:nvPr>
        </p:nvSpPr>
        <p:spPr>
          <a:xfrm>
            <a:off x="568233" y="1546949"/>
            <a:ext cx="11339987" cy="5169161"/>
          </a:xfrm>
        </p:spPr>
        <p:txBody>
          <a:bodyPr>
            <a:normAutofit lnSpcReduction="10000"/>
          </a:bodyPr>
          <a:lstStyle/>
          <a:p>
            <a:pPr marL="0" indent="0">
              <a:buNone/>
            </a:pPr>
            <a:r>
              <a:rPr lang="en-US" sz="2000" dirty="0">
                <a:solidFill>
                  <a:schemeClr val="accent1">
                    <a:lumMod val="50000"/>
                  </a:schemeClr>
                </a:solidFill>
                <a:latin typeface="Arial" panose="020B0604020202020204" pitchFamily="34" charset="0"/>
                <a:cs typeface="Arial" panose="020B0604020202020204" pitchFamily="34" charset="0"/>
                <a:hlinkClick r:id="rId2"/>
              </a:rPr>
              <a:t>December 1, 2023: EPA Releases Draft Biological Evaluation of 11 Rodenticides’ Effects on Endangered Species</a:t>
            </a:r>
            <a:endParaRPr lang="en-US" sz="2000" dirty="0">
              <a:solidFill>
                <a:schemeClr val="accent1">
                  <a:lumMod val="50000"/>
                </a:schemeClr>
              </a:solidFill>
              <a:latin typeface="Arial" panose="020B0604020202020204" pitchFamily="34" charset="0"/>
              <a:cs typeface="Arial" panose="020B0604020202020204" pitchFamily="34" charset="0"/>
            </a:endParaRPr>
          </a:p>
          <a:p>
            <a:r>
              <a:rPr lang="en-US" sz="2000" dirty="0">
                <a:solidFill>
                  <a:schemeClr val="accent1">
                    <a:lumMod val="50000"/>
                  </a:schemeClr>
                </a:solidFill>
                <a:latin typeface="Arial" panose="020B0604020202020204" pitchFamily="34" charset="0"/>
                <a:cs typeface="Arial" panose="020B0604020202020204" pitchFamily="34" charset="0"/>
              </a:rPr>
              <a:t>EPA released a draft Biological Evaluation (BE) that includes EPA’s draft effects determinations for federally listed and proposed threatened and endangered (“listed”) species and critical habitats for 11 rodenticide active ingredients. </a:t>
            </a:r>
          </a:p>
          <a:p>
            <a:r>
              <a:rPr lang="en-US" sz="2000" dirty="0">
                <a:solidFill>
                  <a:schemeClr val="accent1">
                    <a:lumMod val="50000"/>
                  </a:schemeClr>
                </a:solidFill>
                <a:latin typeface="Arial" panose="020B0604020202020204" pitchFamily="34" charset="0"/>
                <a:cs typeface="Arial" panose="020B0604020202020204" pitchFamily="34" charset="0"/>
              </a:rPr>
              <a:t>As part of this analysis, EPA evaluated the effects of the 11 rodenticides on 1,784 listed species and 904 designated critical habitats in the United States and its territories. EPA determined that these rodenticides:</a:t>
            </a:r>
          </a:p>
          <a:p>
            <a:pPr lvl="1"/>
            <a:r>
              <a:rPr lang="en-US" sz="2200" dirty="0">
                <a:solidFill>
                  <a:schemeClr val="accent1">
                    <a:lumMod val="50000"/>
                  </a:schemeClr>
                </a:solidFill>
                <a:latin typeface="Arial" panose="020B0604020202020204" pitchFamily="34" charset="0"/>
                <a:cs typeface="Arial" panose="020B0604020202020204" pitchFamily="34" charset="0"/>
              </a:rPr>
              <a:t>will cause no effect (NE) on 1,576 listed species (88%) and 857 critical habitats (95%).</a:t>
            </a:r>
          </a:p>
          <a:p>
            <a:pPr lvl="1"/>
            <a:r>
              <a:rPr lang="en-US" sz="2200" dirty="0">
                <a:solidFill>
                  <a:schemeClr val="accent1">
                    <a:lumMod val="50000"/>
                  </a:schemeClr>
                </a:solidFill>
                <a:latin typeface="Arial" panose="020B0604020202020204" pitchFamily="34" charset="0"/>
                <a:cs typeface="Arial" panose="020B0604020202020204" pitchFamily="34" charset="0"/>
              </a:rPr>
              <a:t>are not likely to adversely affect (NLAA) 72-199 listed species (4%-11%, depending on the chemical and application type) and 9 critical habitats (1%).</a:t>
            </a:r>
          </a:p>
          <a:p>
            <a:pPr lvl="1"/>
            <a:r>
              <a:rPr lang="en-US" sz="2200" dirty="0">
                <a:solidFill>
                  <a:schemeClr val="accent1">
                    <a:lumMod val="50000"/>
                  </a:schemeClr>
                </a:solidFill>
                <a:latin typeface="Arial" panose="020B0604020202020204" pitchFamily="34" charset="0"/>
                <a:cs typeface="Arial" panose="020B0604020202020204" pitchFamily="34" charset="0"/>
              </a:rPr>
              <a:t>are likely to adversely affect (LAA) 9-136 listed species (1%-8%, depending on the chemical and application type) and 38 critical habitats (4%).</a:t>
            </a:r>
          </a:p>
          <a:p>
            <a:r>
              <a:rPr lang="en-US" sz="2000" dirty="0">
                <a:solidFill>
                  <a:schemeClr val="accent1">
                    <a:lumMod val="50000"/>
                  </a:schemeClr>
                </a:solidFill>
                <a:latin typeface="Arial" panose="020B0604020202020204" pitchFamily="34" charset="0"/>
                <a:cs typeface="Arial" panose="020B0604020202020204" pitchFamily="34" charset="0"/>
              </a:rPr>
              <a:t>The draft BE (once finalized) would serve as the Agency’s Rodenticide Strategy as outlined in EPA’s Endangered Species Act Workplan to guide how the Agency addresses mitigation for rodenticides going forward and would be available for public comment for 60 days.</a:t>
            </a:r>
          </a:p>
        </p:txBody>
      </p:sp>
    </p:spTree>
    <p:extLst>
      <p:ext uri="{BB962C8B-B14F-4D97-AF65-F5344CB8AC3E}">
        <p14:creationId xmlns:p14="http://schemas.microsoft.com/office/powerpoint/2010/main" val="3879971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012-60F4-5B64-CCB1-B67F1E948D14}"/>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9CE01789-2777-F455-23B3-578C1BB87BEB}"/>
              </a:ext>
            </a:extLst>
          </p:cNvPr>
          <p:cNvSpPr>
            <a:spLocks noGrp="1"/>
          </p:cNvSpPr>
          <p:nvPr>
            <p:ph idx="1"/>
          </p:nvPr>
        </p:nvSpPr>
        <p:spPr>
          <a:xfrm>
            <a:off x="289372" y="1481518"/>
            <a:ext cx="11613256" cy="5376482"/>
          </a:xfrm>
        </p:spPr>
        <p:txBody>
          <a:bodyPr>
            <a:normAutofit fontScale="92500" lnSpcReduction="20000"/>
          </a:bodyPr>
          <a:lstStyle/>
          <a:p>
            <a:pPr marL="0" indent="0">
              <a:buNone/>
            </a:pPr>
            <a:r>
              <a:rPr lang="en-US" sz="2100" dirty="0">
                <a:solidFill>
                  <a:schemeClr val="accent1">
                    <a:lumMod val="50000"/>
                  </a:schemeClr>
                </a:solidFill>
                <a:latin typeface="Arial" panose="020B0604020202020204" pitchFamily="34" charset="0"/>
                <a:cs typeface="Arial" panose="020B0604020202020204" pitchFamily="34" charset="0"/>
                <a:hlinkClick r:id="rId2"/>
              </a:rPr>
              <a:t>December 1, 2024: EPA Posts Final Endangered Species Act Biological Opinion for Enlist Herbicide Products</a:t>
            </a:r>
            <a:endParaRPr lang="en-US" sz="2100" dirty="0">
              <a:solidFill>
                <a:schemeClr val="accent1">
                  <a:lumMod val="50000"/>
                </a:schemeClr>
              </a:solidFill>
              <a:latin typeface="Arial" panose="020B0604020202020204" pitchFamily="34" charset="0"/>
              <a:cs typeface="Arial" panose="020B0604020202020204" pitchFamily="34" charset="0"/>
            </a:endParaRPr>
          </a:p>
          <a:p>
            <a:r>
              <a:rPr lang="en-US" sz="2100" dirty="0">
                <a:solidFill>
                  <a:schemeClr val="accent1">
                    <a:lumMod val="50000"/>
                  </a:schemeClr>
                </a:solidFill>
                <a:latin typeface="Arial" panose="020B0604020202020204" pitchFamily="34" charset="0"/>
                <a:cs typeface="Arial" panose="020B0604020202020204" pitchFamily="34" charset="0"/>
              </a:rPr>
              <a:t>EPA posted the U.S. Fish and Wildlife Service’s (FWS) final biological opinion (</a:t>
            </a:r>
            <a:r>
              <a:rPr lang="en-US" sz="2100" dirty="0" err="1">
                <a:solidFill>
                  <a:schemeClr val="accent1">
                    <a:lumMod val="50000"/>
                  </a:schemeClr>
                </a:solidFill>
                <a:latin typeface="Arial" panose="020B0604020202020204" pitchFamily="34" charset="0"/>
                <a:cs typeface="Arial" panose="020B0604020202020204" pitchFamily="34" charset="0"/>
              </a:rPr>
              <a:t>BiOp</a:t>
            </a:r>
            <a:r>
              <a:rPr lang="en-US" sz="2100" dirty="0">
                <a:solidFill>
                  <a:schemeClr val="accent1">
                    <a:lumMod val="50000"/>
                  </a:schemeClr>
                </a:solidFill>
                <a:latin typeface="Arial" panose="020B0604020202020204" pitchFamily="34" charset="0"/>
                <a:cs typeface="Arial" panose="020B0604020202020204" pitchFamily="34" charset="0"/>
              </a:rPr>
              <a:t>) for Enlist pesticide products. Enlist One and Enlist Duo are two herbicides used to control weeds in corn, cotton, and soybean crops. </a:t>
            </a:r>
          </a:p>
          <a:p>
            <a:r>
              <a:rPr lang="en-US" sz="2100" dirty="0">
                <a:solidFill>
                  <a:schemeClr val="accent1">
                    <a:lumMod val="50000"/>
                  </a:schemeClr>
                </a:solidFill>
                <a:latin typeface="Arial" panose="020B0604020202020204" pitchFamily="34" charset="0"/>
                <a:cs typeface="Arial" panose="020B0604020202020204" pitchFamily="34" charset="0"/>
              </a:rPr>
              <a:t>This final </a:t>
            </a:r>
            <a:r>
              <a:rPr lang="en-US" sz="2100" dirty="0" err="1">
                <a:solidFill>
                  <a:schemeClr val="accent1">
                    <a:lumMod val="50000"/>
                  </a:schemeClr>
                </a:solidFill>
                <a:latin typeface="Arial" panose="020B0604020202020204" pitchFamily="34" charset="0"/>
                <a:cs typeface="Arial" panose="020B0604020202020204" pitchFamily="34" charset="0"/>
              </a:rPr>
              <a:t>BiOp</a:t>
            </a:r>
            <a:r>
              <a:rPr lang="en-US" sz="2100" dirty="0">
                <a:solidFill>
                  <a:schemeClr val="accent1">
                    <a:lumMod val="50000"/>
                  </a:schemeClr>
                </a:solidFill>
                <a:latin typeface="Arial" panose="020B0604020202020204" pitchFamily="34" charset="0"/>
                <a:cs typeface="Arial" panose="020B0604020202020204" pitchFamily="34" charset="0"/>
              </a:rPr>
              <a:t> is the result of EPA’s consultation with FWS and its consideration of information received from EPA, the registrant of the products, states, and stakeholders.</a:t>
            </a:r>
          </a:p>
          <a:p>
            <a:r>
              <a:rPr lang="en-US" sz="2100" dirty="0">
                <a:solidFill>
                  <a:schemeClr val="accent1">
                    <a:lumMod val="50000"/>
                  </a:schemeClr>
                </a:solidFill>
                <a:latin typeface="Arial" panose="020B0604020202020204" pitchFamily="34" charset="0"/>
                <a:cs typeface="Arial" panose="020B0604020202020204" pitchFamily="34" charset="0"/>
              </a:rPr>
              <a:t>The </a:t>
            </a:r>
            <a:r>
              <a:rPr lang="en-US" sz="2100" dirty="0" err="1">
                <a:solidFill>
                  <a:schemeClr val="accent1">
                    <a:lumMod val="50000"/>
                  </a:schemeClr>
                </a:solidFill>
                <a:latin typeface="Arial" panose="020B0604020202020204" pitchFamily="34" charset="0"/>
                <a:cs typeface="Arial" panose="020B0604020202020204" pitchFamily="34" charset="0"/>
              </a:rPr>
              <a:t>BiOp</a:t>
            </a:r>
            <a:r>
              <a:rPr lang="en-US" sz="2100" dirty="0">
                <a:solidFill>
                  <a:schemeClr val="accent1">
                    <a:lumMod val="50000"/>
                  </a:schemeClr>
                </a:solidFill>
                <a:latin typeface="Arial" panose="020B0604020202020204" pitchFamily="34" charset="0"/>
                <a:cs typeface="Arial" panose="020B0604020202020204" pitchFamily="34" charset="0"/>
              </a:rPr>
              <a:t> contains findings from FWS that the use of Enlist products, as specified in the approved product labels, are not likely to jeopardize any listed species or adversely modify their critical habitats. </a:t>
            </a:r>
          </a:p>
          <a:p>
            <a:r>
              <a:rPr lang="en-US" sz="2100" dirty="0">
                <a:solidFill>
                  <a:schemeClr val="accent1">
                    <a:lumMod val="50000"/>
                  </a:schemeClr>
                </a:solidFill>
                <a:latin typeface="Arial" panose="020B0604020202020204" pitchFamily="34" charset="0"/>
                <a:cs typeface="Arial" panose="020B0604020202020204" pitchFamily="34" charset="0"/>
              </a:rPr>
              <a:t>It also concludes that off-labeling counties is not needed to prevent J/AM conclusions for species and critical habitats that were part of the January 2022 assessment, but that for some species and critical habitats in those counties, specific species and habitat mitigation measures are still needed to prevent J/AM. EPA has updated its BE to reflect the results this FWS’s </a:t>
            </a:r>
            <a:r>
              <a:rPr lang="en-US" sz="2100" dirty="0" err="1">
                <a:solidFill>
                  <a:schemeClr val="accent1">
                    <a:lumMod val="50000"/>
                  </a:schemeClr>
                </a:solidFill>
                <a:latin typeface="Arial" panose="020B0604020202020204" pitchFamily="34" charset="0"/>
                <a:cs typeface="Arial" panose="020B0604020202020204" pitchFamily="34" charset="0"/>
              </a:rPr>
              <a:t>BiOp</a:t>
            </a:r>
            <a:r>
              <a:rPr lang="en-US" sz="2100" dirty="0">
                <a:solidFill>
                  <a:schemeClr val="accent1">
                    <a:lumMod val="50000"/>
                  </a:schemeClr>
                </a:solidFill>
                <a:latin typeface="Arial" panose="020B0604020202020204" pitchFamily="34" charset="0"/>
                <a:cs typeface="Arial" panose="020B0604020202020204" pitchFamily="34" charset="0"/>
              </a:rPr>
              <a:t>. </a:t>
            </a:r>
          </a:p>
          <a:p>
            <a:r>
              <a:rPr lang="en-US" sz="2100" dirty="0">
                <a:solidFill>
                  <a:schemeClr val="accent1">
                    <a:lumMod val="50000"/>
                  </a:schemeClr>
                </a:solidFill>
                <a:latin typeface="Arial" panose="020B0604020202020204" pitchFamily="34" charset="0"/>
                <a:cs typeface="Arial" panose="020B0604020202020204" pitchFamily="34" charset="0"/>
              </a:rPr>
              <a:t>To ensure compliance with sections 9 and 4(d) of the ESA (which exempts incidental take of some listed species), EPA will:</a:t>
            </a:r>
          </a:p>
          <a:p>
            <a:pPr lvl="1"/>
            <a:r>
              <a:rPr lang="en-US" sz="2100" dirty="0">
                <a:solidFill>
                  <a:schemeClr val="accent1">
                    <a:lumMod val="50000"/>
                  </a:schemeClr>
                </a:solidFill>
                <a:latin typeface="Arial" panose="020B0604020202020204" pitchFamily="34" charset="0"/>
                <a:cs typeface="Arial" panose="020B0604020202020204" pitchFamily="34" charset="0"/>
              </a:rPr>
              <a:t>Report annually to FWS with ecological incident data collected and analyzed.</a:t>
            </a:r>
          </a:p>
          <a:p>
            <a:pPr lvl="1"/>
            <a:r>
              <a:rPr lang="en-US" sz="2100" dirty="0">
                <a:solidFill>
                  <a:schemeClr val="accent1">
                    <a:lumMod val="50000"/>
                  </a:schemeClr>
                </a:solidFill>
                <a:latin typeface="Arial" panose="020B0604020202020204" pitchFamily="34" charset="0"/>
                <a:cs typeface="Arial" panose="020B0604020202020204" pitchFamily="34" charset="0"/>
              </a:rPr>
              <a:t>Review and act on label changes within 18 months of the </a:t>
            </a:r>
            <a:r>
              <a:rPr lang="en-US" sz="2100" dirty="0" err="1">
                <a:solidFill>
                  <a:schemeClr val="accent1">
                    <a:lumMod val="50000"/>
                  </a:schemeClr>
                </a:solidFill>
                <a:latin typeface="Arial" panose="020B0604020202020204" pitchFamily="34" charset="0"/>
                <a:cs typeface="Arial" panose="020B0604020202020204" pitchFamily="34" charset="0"/>
              </a:rPr>
              <a:t>BiOp</a:t>
            </a:r>
            <a:r>
              <a:rPr lang="en-US" sz="2100" dirty="0">
                <a:solidFill>
                  <a:schemeClr val="accent1">
                    <a:lumMod val="50000"/>
                  </a:schemeClr>
                </a:solidFill>
                <a:latin typeface="Arial" panose="020B0604020202020204" pitchFamily="34" charset="0"/>
                <a:cs typeface="Arial" panose="020B0604020202020204" pitchFamily="34" charset="0"/>
              </a:rPr>
              <a:t> issuance.</a:t>
            </a:r>
          </a:p>
          <a:p>
            <a:pPr lvl="1"/>
            <a:r>
              <a:rPr lang="en-US" sz="2100" dirty="0">
                <a:solidFill>
                  <a:schemeClr val="accent1">
                    <a:lumMod val="50000"/>
                  </a:schemeClr>
                </a:solidFill>
                <a:latin typeface="Arial" panose="020B0604020202020204" pitchFamily="34" charset="0"/>
                <a:cs typeface="Arial" panose="020B0604020202020204" pitchFamily="34" charset="0"/>
              </a:rPr>
              <a:t>Maintain and evaluate data on Enlist products exposure to listed species and critical habitats.</a:t>
            </a:r>
          </a:p>
          <a:p>
            <a:pPr lvl="1"/>
            <a:r>
              <a:rPr lang="en-US" sz="2100" dirty="0">
                <a:solidFill>
                  <a:schemeClr val="accent1">
                    <a:lumMod val="50000"/>
                  </a:schemeClr>
                </a:solidFill>
                <a:latin typeface="Arial" panose="020B0604020202020204" pitchFamily="34" charset="0"/>
                <a:cs typeface="Arial" panose="020B0604020202020204" pitchFamily="34" charset="0"/>
              </a:rPr>
              <a:t>Provide training and education to pesticide users and applicators.</a:t>
            </a:r>
          </a:p>
        </p:txBody>
      </p:sp>
    </p:spTree>
    <p:extLst>
      <p:ext uri="{BB962C8B-B14F-4D97-AF65-F5344CB8AC3E}">
        <p14:creationId xmlns:p14="http://schemas.microsoft.com/office/powerpoint/2010/main" val="3210237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012-60F4-5B64-CCB1-B67F1E948D14}"/>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9CE01789-2777-F455-23B3-578C1BB87BEB}"/>
              </a:ext>
            </a:extLst>
          </p:cNvPr>
          <p:cNvSpPr>
            <a:spLocks noGrp="1"/>
          </p:cNvSpPr>
          <p:nvPr>
            <p:ph idx="1"/>
          </p:nvPr>
        </p:nvSpPr>
        <p:spPr>
          <a:xfrm>
            <a:off x="568234" y="1546949"/>
            <a:ext cx="10515600" cy="5184778"/>
          </a:xfrm>
        </p:spPr>
        <p:txBody>
          <a:bodyPr>
            <a:normAutofit/>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December 6, 2023: EPA Approves Additional Use of Biopesticide to Help Suppress Mosquito Populations that Spread Diseases</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approved an amendment to expand use of the mosquito control product ZAP Males®, allowing use of the product in all U.S. states and territories. </a:t>
            </a:r>
          </a:p>
          <a:p>
            <a:r>
              <a:rPr lang="en-US" sz="2400">
                <a:solidFill>
                  <a:schemeClr val="accent1">
                    <a:lumMod val="50000"/>
                  </a:schemeClr>
                </a:solidFill>
                <a:latin typeface="Arial" panose="020B0604020202020204" pitchFamily="34" charset="0"/>
                <a:cs typeface="Arial" panose="020B0604020202020204" pitchFamily="34" charset="0"/>
              </a:rPr>
              <a:t>ZAP Males® is a biopesticide that can suppress invasive local populations of Aedes albopictus or Asian Tiger Mosquitoes, which can spread numerous diseases of significant human health concern, including dengue, Zika, and chikungunya. </a:t>
            </a:r>
          </a:p>
          <a:p>
            <a:r>
              <a:rPr lang="en-US" sz="2400">
                <a:solidFill>
                  <a:schemeClr val="accent1">
                    <a:lumMod val="50000"/>
                  </a:schemeClr>
                </a:solidFill>
                <a:latin typeface="Arial" panose="020B0604020202020204" pitchFamily="34" charset="0"/>
                <a:cs typeface="Arial" panose="020B0604020202020204" pitchFamily="34" charset="0"/>
              </a:rPr>
              <a:t>The amended registration is term-limited and will expire on December 31, 2028, five years from the date of the amended registration, which will provide an opportunity for EPA to re-evaluate the use and effectiveness of this product.</a:t>
            </a:r>
          </a:p>
        </p:txBody>
      </p:sp>
    </p:spTree>
    <p:extLst>
      <p:ext uri="{BB962C8B-B14F-4D97-AF65-F5344CB8AC3E}">
        <p14:creationId xmlns:p14="http://schemas.microsoft.com/office/powerpoint/2010/main" val="35849669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012-60F4-5B64-CCB1-B67F1E948D14}"/>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9CE01789-2777-F455-23B3-578C1BB87BEB}"/>
              </a:ext>
            </a:extLst>
          </p:cNvPr>
          <p:cNvSpPr>
            <a:spLocks noGrp="1"/>
          </p:cNvSpPr>
          <p:nvPr>
            <p:ph idx="1"/>
          </p:nvPr>
        </p:nvSpPr>
        <p:spPr>
          <a:xfrm>
            <a:off x="568234" y="1546949"/>
            <a:ext cx="10515600" cy="5184778"/>
          </a:xfrm>
        </p:spPr>
        <p:txBody>
          <a:bodyPr>
            <a:normAutofit/>
          </a:bodyPr>
          <a:lstStyle/>
          <a:p>
            <a:pPr marL="0" indent="0">
              <a:buNone/>
            </a:pPr>
            <a:r>
              <a:rPr lang="en-US" sz="2200" dirty="0">
                <a:solidFill>
                  <a:schemeClr val="accent1">
                    <a:lumMod val="50000"/>
                  </a:schemeClr>
                </a:solidFill>
                <a:latin typeface="Arial" panose="020B0604020202020204" pitchFamily="34" charset="0"/>
                <a:cs typeface="Arial" panose="020B0604020202020204" pitchFamily="34" charset="0"/>
                <a:hlinkClick r:id="rId2"/>
              </a:rPr>
              <a:t>December 14, 2023: EPA Releases Final Guidance for Pesticide Submissions for New Outdoor Uses that Require Endangered Species Act Reviews</a:t>
            </a:r>
            <a:endParaRPr lang="en-US" sz="2200" dirty="0">
              <a:solidFill>
                <a:schemeClr val="accent1">
                  <a:lumMod val="50000"/>
                </a:schemeClr>
              </a:solidFill>
              <a:latin typeface="Arial" panose="020B0604020202020204" pitchFamily="34" charset="0"/>
              <a:cs typeface="Arial" panose="020B0604020202020204" pitchFamily="34" charset="0"/>
            </a:endParaRPr>
          </a:p>
          <a:p>
            <a:r>
              <a:rPr lang="en-US" sz="2200" dirty="0">
                <a:solidFill>
                  <a:schemeClr val="accent1">
                    <a:lumMod val="50000"/>
                  </a:schemeClr>
                </a:solidFill>
                <a:latin typeface="Arial" panose="020B0604020202020204" pitchFamily="34" charset="0"/>
                <a:cs typeface="Arial" panose="020B0604020202020204" pitchFamily="34" charset="0"/>
              </a:rPr>
              <a:t>EPA released final guidance to pesticide registrants to improve the efficiency of EPA’s Endangered Species Act (ESA) analyses for new outdoor uses of existing conventional pesticides and biopesticide active ingredients. </a:t>
            </a:r>
          </a:p>
          <a:p>
            <a:r>
              <a:rPr lang="en-US" sz="2200" dirty="0">
                <a:solidFill>
                  <a:schemeClr val="accent1">
                    <a:lumMod val="50000"/>
                  </a:schemeClr>
                </a:solidFill>
                <a:latin typeface="Arial" panose="020B0604020202020204" pitchFamily="34" charset="0"/>
                <a:cs typeface="Arial" panose="020B0604020202020204" pitchFamily="34" charset="0"/>
              </a:rPr>
              <a:t>This guidance fulfills requirements outlined in the Pesticide Registration Improvement Act of 2022 (PRIA 5) and furthers goals outlined in EPA’s 2022 ESA Workplan to protect listed species from exposure to pesticides.</a:t>
            </a:r>
          </a:p>
          <a:p>
            <a:r>
              <a:rPr lang="en-US" sz="2200" dirty="0">
                <a:solidFill>
                  <a:schemeClr val="accent1">
                    <a:lumMod val="50000"/>
                  </a:schemeClr>
                </a:solidFill>
                <a:latin typeface="Arial" panose="020B0604020202020204" pitchFamily="34" charset="0"/>
                <a:cs typeface="Arial" panose="020B0604020202020204" pitchFamily="34" charset="0"/>
              </a:rPr>
              <a:t> The recommendations focus on actions that applicants can voluntarily pursue to inform their proposed mitigation measures for listed species. </a:t>
            </a:r>
          </a:p>
          <a:p>
            <a:r>
              <a:rPr lang="en-US" sz="2200" dirty="0">
                <a:solidFill>
                  <a:schemeClr val="accent1">
                    <a:lumMod val="50000"/>
                  </a:schemeClr>
                </a:solidFill>
                <a:latin typeface="Arial" panose="020B0604020202020204" pitchFamily="34" charset="0"/>
                <a:cs typeface="Arial" panose="020B0604020202020204" pitchFamily="34" charset="0"/>
              </a:rPr>
              <a:t>These actions include identifying where a pesticide will be used, how species may be exposed to the pesticide, and how to select mitigation to reduce the exposure. </a:t>
            </a:r>
          </a:p>
        </p:txBody>
      </p:sp>
    </p:spTree>
    <p:extLst>
      <p:ext uri="{BB962C8B-B14F-4D97-AF65-F5344CB8AC3E}">
        <p14:creationId xmlns:p14="http://schemas.microsoft.com/office/powerpoint/2010/main" val="3208733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2012-60F4-5B64-CCB1-B67F1E948D14}"/>
              </a:ext>
            </a:extLst>
          </p:cNvPr>
          <p:cNvSpPr>
            <a:spLocks noGrp="1"/>
          </p:cNvSpPr>
          <p:nvPr>
            <p:ph type="title"/>
          </p:nvPr>
        </p:nvSpPr>
        <p:spPr>
          <a:xfrm>
            <a:off x="838200" y="373833"/>
            <a:ext cx="10515600" cy="1325563"/>
          </a:xfrm>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9CE01789-2777-F455-23B3-578C1BB87BEB}"/>
              </a:ext>
            </a:extLst>
          </p:cNvPr>
          <p:cNvSpPr>
            <a:spLocks noGrp="1"/>
          </p:cNvSpPr>
          <p:nvPr>
            <p:ph idx="1"/>
          </p:nvPr>
        </p:nvSpPr>
        <p:spPr>
          <a:xfrm>
            <a:off x="568234" y="1546949"/>
            <a:ext cx="10515600" cy="5184778"/>
          </a:xfrm>
        </p:spPr>
        <p:txBody>
          <a:bodyPr>
            <a:normAutofit fontScale="92500" lnSpcReduction="20000"/>
          </a:bodyPr>
          <a:lstStyle/>
          <a:p>
            <a:pPr marL="0" indent="0">
              <a:buNone/>
            </a:pPr>
            <a:r>
              <a:rPr lang="en-US" sz="2400" dirty="0">
                <a:solidFill>
                  <a:schemeClr val="accent1">
                    <a:lumMod val="50000"/>
                  </a:schemeClr>
                </a:solidFill>
                <a:latin typeface="Arial" panose="020B0604020202020204" pitchFamily="34" charset="0"/>
                <a:cs typeface="Arial" panose="020B0604020202020204" pitchFamily="34" charset="0"/>
                <a:hlinkClick r:id="rId2"/>
              </a:rPr>
              <a:t>December 19, 2023: EPA Update on Next Steps for Chlorpyrifos</a:t>
            </a:r>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accent1">
                    <a:lumMod val="50000"/>
                  </a:schemeClr>
                </a:solidFill>
                <a:latin typeface="Arial" panose="020B0604020202020204" pitchFamily="34" charset="0"/>
                <a:cs typeface="Arial" panose="020B0604020202020204" pitchFamily="34" charset="0"/>
              </a:rPr>
              <a:t>On November 2, 2023, the Eighth Circuit issued a ruling vacating EPA’s final rule and remanding the matter to EPA for further proceedings. </a:t>
            </a:r>
          </a:p>
          <a:p>
            <a:r>
              <a:rPr lang="en-US" sz="2400" dirty="0">
                <a:solidFill>
                  <a:schemeClr val="accent1">
                    <a:lumMod val="50000"/>
                  </a:schemeClr>
                </a:solidFill>
                <a:latin typeface="Arial" panose="020B0604020202020204" pitchFamily="34" charset="0"/>
                <a:cs typeface="Arial" panose="020B0604020202020204" pitchFamily="34" charset="0"/>
              </a:rPr>
              <a:t>The ruling did not include a timeframe or specific instructions for EPA to take a final action on the use of chlorpyrifos in food or feed crops without public comment.</a:t>
            </a:r>
          </a:p>
          <a:p>
            <a:r>
              <a:rPr lang="en-US" sz="2400" dirty="0">
                <a:solidFill>
                  <a:schemeClr val="accent1">
                    <a:lumMod val="50000"/>
                  </a:schemeClr>
                </a:solidFill>
                <a:latin typeface="Arial" panose="020B0604020202020204" pitchFamily="34" charset="0"/>
                <a:cs typeface="Arial" panose="020B0604020202020204" pitchFamily="34" charset="0"/>
              </a:rPr>
              <a:t>Upon issuance of the Eighth Circuit’s mandate, all chlorpyrifos tolerances would automatically be in effect once again. </a:t>
            </a:r>
          </a:p>
          <a:p>
            <a:r>
              <a:rPr lang="en-US" sz="2400" dirty="0">
                <a:solidFill>
                  <a:schemeClr val="accent1">
                    <a:lumMod val="50000"/>
                  </a:schemeClr>
                </a:solidFill>
                <a:latin typeface="Arial" panose="020B0604020202020204" pitchFamily="34" charset="0"/>
                <a:cs typeface="Arial" panose="020B0604020202020204" pitchFamily="34" charset="0"/>
              </a:rPr>
              <a:t>The Eighth Circuit’s decision stated that EPA should have considered modification of tolerances in addition to complete revocation and noted that the Agency had “identified 11 specific candidates” of food and feed crop uses whose tolerances could be so modified in a Preliminary Interim Decision EPA issued in 2020.  </a:t>
            </a:r>
          </a:p>
          <a:p>
            <a:r>
              <a:rPr lang="en-US" sz="2400" dirty="0">
                <a:solidFill>
                  <a:schemeClr val="accent1">
                    <a:lumMod val="50000"/>
                  </a:schemeClr>
                </a:solidFill>
                <a:latin typeface="Arial" panose="020B0604020202020204" pitchFamily="34" charset="0"/>
                <a:cs typeface="Arial" panose="020B0604020202020204" pitchFamily="34" charset="0"/>
              </a:rPr>
              <a:t>Consequently, the Agency expects to expeditiously propose a new rule to revoke the tolerances associated with all but the 11 uses referenced by the court.</a:t>
            </a:r>
          </a:p>
          <a:p>
            <a:r>
              <a:rPr lang="en-US" sz="2400" dirty="0">
                <a:solidFill>
                  <a:schemeClr val="accent1">
                    <a:lumMod val="50000"/>
                  </a:schemeClr>
                </a:solidFill>
                <a:latin typeface="Arial" panose="020B0604020202020204" pitchFamily="34" charset="0"/>
                <a:cs typeface="Arial" panose="020B0604020202020204" pitchFamily="34" charset="0"/>
              </a:rPr>
              <a:t>In conformance with the Eighth Circuit’s ruling and after issuance of the mandate, EPA intends to issue a notice correcting the Code of Federal Regulations to reflect the court’s reinstatement of chlorpyrifos tolerances.</a:t>
            </a:r>
          </a:p>
        </p:txBody>
      </p:sp>
    </p:spTree>
    <p:extLst>
      <p:ext uri="{BB962C8B-B14F-4D97-AF65-F5344CB8AC3E}">
        <p14:creationId xmlns:p14="http://schemas.microsoft.com/office/powerpoint/2010/main" val="2328814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58E6-B49C-6D78-5B0D-B4AB4001640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3952FA6F-0B5D-86DD-A865-4130058B1B54}"/>
              </a:ext>
            </a:extLst>
          </p:cNvPr>
          <p:cNvSpPr>
            <a:spLocks noGrp="1"/>
          </p:cNvSpPr>
          <p:nvPr>
            <p:ph idx="1"/>
          </p:nvPr>
        </p:nvSpPr>
        <p:spPr>
          <a:xfrm>
            <a:off x="838200" y="1363168"/>
            <a:ext cx="10515600" cy="4827423"/>
          </a:xfrm>
        </p:spPr>
        <p:txBody>
          <a:bodyPr>
            <a:noAutofit/>
          </a:bodyPr>
          <a:lstStyle/>
          <a:p>
            <a:pPr marL="0" indent="0">
              <a:buNone/>
            </a:pPr>
            <a:r>
              <a:rPr lang="en-US" sz="2200" dirty="0">
                <a:solidFill>
                  <a:schemeClr val="accent1">
                    <a:lumMod val="50000"/>
                  </a:schemeClr>
                </a:solidFill>
                <a:latin typeface="Arial" panose="020B0604020202020204" pitchFamily="34" charset="0"/>
                <a:cs typeface="Arial" panose="020B0604020202020204" pitchFamily="34" charset="0"/>
                <a:hlinkClick r:id="rId2"/>
              </a:rPr>
              <a:t>December 21, 2024: EPA Launches New Program to Incentivize the Development of Novel Mosquito Control Product</a:t>
            </a:r>
            <a:endParaRPr lang="en-US" sz="2200" dirty="0">
              <a:solidFill>
                <a:schemeClr val="accent1">
                  <a:lumMod val="50000"/>
                </a:schemeClr>
              </a:solidFill>
              <a:latin typeface="Arial" panose="020B0604020202020204" pitchFamily="34" charset="0"/>
              <a:cs typeface="Arial" panose="020B0604020202020204" pitchFamily="34" charset="0"/>
            </a:endParaRPr>
          </a:p>
          <a:p>
            <a:r>
              <a:rPr lang="en-US" sz="2200" dirty="0">
                <a:solidFill>
                  <a:schemeClr val="accent1">
                    <a:lumMod val="50000"/>
                  </a:schemeClr>
                </a:solidFill>
                <a:latin typeface="Arial" panose="020B0604020202020204" pitchFamily="34" charset="0"/>
                <a:cs typeface="Arial" panose="020B0604020202020204" pitchFamily="34" charset="0"/>
              </a:rPr>
              <a:t> EPA is launched the Vector Expedited Review Voucher (VERV) Program, to incentivize companies to develop novel or unique mosquito control products to help prevent the spread of mosquito-borne diseases like malaria, dengue, and Zika. </a:t>
            </a:r>
          </a:p>
          <a:p>
            <a:r>
              <a:rPr lang="en-US" sz="2200" dirty="0">
                <a:solidFill>
                  <a:schemeClr val="accent1">
                    <a:lumMod val="50000"/>
                  </a:schemeClr>
                </a:solidFill>
                <a:latin typeface="Arial" panose="020B0604020202020204" pitchFamily="34" charset="0"/>
                <a:cs typeface="Arial" panose="020B0604020202020204" pitchFamily="34" charset="0"/>
              </a:rPr>
              <a:t>The Agency is required to implement this program under the Pesticide Registration Improvement Act of 2022 (known as “PRIA 5”).</a:t>
            </a:r>
          </a:p>
          <a:p>
            <a:r>
              <a:rPr lang="en-US" sz="2200" dirty="0">
                <a:solidFill>
                  <a:schemeClr val="accent1">
                    <a:lumMod val="50000"/>
                  </a:schemeClr>
                </a:solidFill>
                <a:latin typeface="Arial" panose="020B0604020202020204" pitchFamily="34" charset="0"/>
                <a:cs typeface="Arial" panose="020B0604020202020204" pitchFamily="34" charset="0"/>
              </a:rPr>
              <a:t>Under the VERV Program, EPA will issue a voucher to the registrant of a new, qualifying pesticide product for mosquito control when it is successfully registered.</a:t>
            </a:r>
          </a:p>
          <a:p>
            <a:r>
              <a:rPr lang="en-US" sz="2200" dirty="0">
                <a:solidFill>
                  <a:schemeClr val="accent1">
                    <a:lumMod val="50000"/>
                  </a:schemeClr>
                </a:solidFill>
                <a:latin typeface="Arial" panose="020B0604020202020204" pitchFamily="34" charset="0"/>
                <a:cs typeface="Arial" panose="020B0604020202020204" pitchFamily="34" charset="0"/>
              </a:rPr>
              <a:t> An applicant may then redeem this voucher when submitting a future application for a different product under one of the specified PRIA codes. EPA will then expedite its review of the application, potentially allowing a shorter time to market for the product involved. Once issued, vouchers may be sold or transferred to other registrants.</a:t>
            </a:r>
          </a:p>
        </p:txBody>
      </p:sp>
    </p:spTree>
    <p:extLst>
      <p:ext uri="{BB962C8B-B14F-4D97-AF65-F5344CB8AC3E}">
        <p14:creationId xmlns:p14="http://schemas.microsoft.com/office/powerpoint/2010/main" val="1752944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E66C-5575-B5D1-AA30-F44FFED6629A}"/>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0207B88-CD0C-31DA-D68D-2596E28A8F13}"/>
              </a:ext>
            </a:extLst>
          </p:cNvPr>
          <p:cNvSpPr>
            <a:spLocks noGrp="1"/>
          </p:cNvSpPr>
          <p:nvPr>
            <p:ph idx="1"/>
          </p:nvPr>
        </p:nvSpPr>
        <p:spPr>
          <a:xfrm>
            <a:off x="838200" y="1471448"/>
            <a:ext cx="10515600" cy="5171090"/>
          </a:xfrm>
        </p:spPr>
        <p:txBody>
          <a:bodyPr>
            <a:noAutofit/>
          </a:bodyPr>
          <a:lstStyle/>
          <a:p>
            <a:pPr marL="0" indent="0">
              <a:buNone/>
            </a:pPr>
            <a:r>
              <a:rPr lang="en-US" sz="2400" dirty="0">
                <a:solidFill>
                  <a:schemeClr val="accent1">
                    <a:lumMod val="50000"/>
                  </a:schemeClr>
                </a:solidFill>
                <a:latin typeface="Arial" panose="020B0604020202020204" pitchFamily="34" charset="0"/>
                <a:cs typeface="Arial" panose="020B0604020202020204" pitchFamily="34" charset="0"/>
                <a:hlinkClick r:id="rId2"/>
              </a:rPr>
              <a:t>December 22, 2023: EPA Registers Novel Pesticide Technology for Potato Crops</a:t>
            </a:r>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accent1">
                    <a:lumMod val="50000"/>
                  </a:schemeClr>
                </a:solidFill>
                <a:latin typeface="Arial" panose="020B0604020202020204" pitchFamily="34" charset="0"/>
                <a:cs typeface="Arial" panose="020B0604020202020204" pitchFamily="34" charset="0"/>
              </a:rPr>
              <a:t>EPA registered biopesticide products containing the new active ingredient </a:t>
            </a:r>
            <a:r>
              <a:rPr lang="en-US" sz="2400" dirty="0" err="1">
                <a:solidFill>
                  <a:schemeClr val="accent1">
                    <a:lumMod val="50000"/>
                  </a:schemeClr>
                </a:solidFill>
                <a:latin typeface="Arial" panose="020B0604020202020204" pitchFamily="34" charset="0"/>
                <a:cs typeface="Arial" panose="020B0604020202020204" pitchFamily="34" charset="0"/>
              </a:rPr>
              <a:t>Ledprona</a:t>
            </a:r>
            <a:r>
              <a:rPr lang="en-US" sz="2400" dirty="0">
                <a:solidFill>
                  <a:schemeClr val="accent1">
                    <a:lumMod val="50000"/>
                  </a:schemeClr>
                </a:solidFill>
                <a:latin typeface="Arial" panose="020B0604020202020204" pitchFamily="34" charset="0"/>
                <a:cs typeface="Arial" panose="020B0604020202020204" pitchFamily="34" charset="0"/>
              </a:rPr>
              <a:t> for three years, a timeframe that is consistent with EPA’s approach to other novel biopesticide products. </a:t>
            </a:r>
          </a:p>
          <a:p>
            <a:r>
              <a:rPr lang="en-US" sz="2400" dirty="0" err="1">
                <a:solidFill>
                  <a:schemeClr val="accent1">
                    <a:lumMod val="50000"/>
                  </a:schemeClr>
                </a:solidFill>
                <a:latin typeface="Arial" panose="020B0604020202020204" pitchFamily="34" charset="0"/>
                <a:cs typeface="Arial" panose="020B0604020202020204" pitchFamily="34" charset="0"/>
              </a:rPr>
              <a:t>Ledprona</a:t>
            </a:r>
            <a:r>
              <a:rPr lang="en-US" sz="2400" dirty="0">
                <a:solidFill>
                  <a:schemeClr val="accent1">
                    <a:lumMod val="50000"/>
                  </a:schemeClr>
                </a:solidFill>
                <a:latin typeface="Arial" panose="020B0604020202020204" pitchFamily="34" charset="0"/>
                <a:cs typeface="Arial" panose="020B0604020202020204" pitchFamily="34" charset="0"/>
              </a:rPr>
              <a:t> is a new type of pesticide that relies on a natural mechanism--called RNA interference (RNAi)--used by plants and animals to protect against disease. </a:t>
            </a:r>
          </a:p>
          <a:p>
            <a:r>
              <a:rPr lang="en-US" sz="2400" dirty="0" err="1">
                <a:solidFill>
                  <a:schemeClr val="accent1">
                    <a:lumMod val="50000"/>
                  </a:schemeClr>
                </a:solidFill>
                <a:latin typeface="Arial" panose="020B0604020202020204" pitchFamily="34" charset="0"/>
                <a:cs typeface="Arial" panose="020B0604020202020204" pitchFamily="34" charset="0"/>
              </a:rPr>
              <a:t>Ledprona</a:t>
            </a:r>
            <a:r>
              <a:rPr lang="en-US" sz="2400" dirty="0">
                <a:solidFill>
                  <a:schemeClr val="accent1">
                    <a:lumMod val="50000"/>
                  </a:schemeClr>
                </a:solidFill>
                <a:latin typeface="Arial" panose="020B0604020202020204" pitchFamily="34" charset="0"/>
                <a:cs typeface="Arial" panose="020B0604020202020204" pitchFamily="34" charset="0"/>
              </a:rPr>
              <a:t> is a sprayable double-stranded ribonucleic acid (dsRNA) product that targets the Colorado potato beetle (CPB), a major pest of potato crops grown in the United States, including in the potato-growing states of Colorado, Idaho, Maine, Michigan, Minnesota, North Dakota, Oregon, Washington, and Wisconsin. </a:t>
            </a:r>
          </a:p>
        </p:txBody>
      </p:sp>
    </p:spTree>
    <p:extLst>
      <p:ext uri="{BB962C8B-B14F-4D97-AF65-F5344CB8AC3E}">
        <p14:creationId xmlns:p14="http://schemas.microsoft.com/office/powerpoint/2010/main" val="328046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8826F7-9983-451F-8593-EA09175797D2}"/>
              </a:ext>
            </a:extLst>
          </p:cNvPr>
          <p:cNvSpPr>
            <a:spLocks noGrp="1"/>
          </p:cNvSpPr>
          <p:nvPr>
            <p:ph idx="1"/>
          </p:nvPr>
        </p:nvSpPr>
        <p:spPr/>
        <p:txBody>
          <a:bodyPr vert="horz" wrap="square" lIns="0" tIns="25718" rIns="0" bIns="25718" numCol="1" rtlCol="0" anchor="t" anchorCtr="0" compatLnSpc="1">
            <a:prstTxWarp prst="textNoShape">
              <a:avLst/>
            </a:prstTxWarp>
            <a:normAutofit/>
          </a:bodyPr>
          <a:lstStyle/>
          <a:p>
            <a:endParaRPr lang="en-US"/>
          </a:p>
          <a:p>
            <a:pPr marL="215741" lvl="1"/>
            <a:endParaRPr lang="en-US" b="1">
              <a:cs typeface="Calibri"/>
            </a:endParaRPr>
          </a:p>
          <a:p>
            <a:endParaRPr lang="en-US"/>
          </a:p>
        </p:txBody>
      </p:sp>
      <p:sp>
        <p:nvSpPr>
          <p:cNvPr id="5" name="Slide Number Placeholder 4">
            <a:extLst>
              <a:ext uri="{FF2B5EF4-FFF2-40B4-BE49-F238E27FC236}">
                <a16:creationId xmlns:a16="http://schemas.microsoft.com/office/drawing/2014/main" id="{4FCA0CA8-CE14-319D-6707-317C3B75A520}"/>
              </a:ext>
            </a:extLst>
          </p:cNvPr>
          <p:cNvSpPr>
            <a:spLocks noGrp="1"/>
          </p:cNvSpPr>
          <p:nvPr>
            <p:ph type="sldNum" sz="quarter" idx="12"/>
          </p:nvPr>
        </p:nvSpPr>
        <p:spPr/>
        <p:txBody>
          <a:bodyPr/>
          <a:lstStyle/>
          <a:p>
            <a:pPr>
              <a:defRPr/>
            </a:pPr>
            <a:fld id="{B5F6F93C-1583-4370-B099-60F1EB6350B8}" type="slidenum">
              <a:rPr lang="en-US" altLang="en-US">
                <a:solidFill>
                  <a:prstClr val="black">
                    <a:tint val="75000"/>
                  </a:prstClr>
                </a:solidFill>
                <a:latin typeface="Calibri" panose="020F0502020204030204"/>
              </a:rPr>
              <a:pPr>
                <a:defRPr/>
              </a:pPr>
              <a:t>6</a:t>
            </a:fld>
            <a:endParaRPr lang="en-US" altLang="en-US">
              <a:solidFill>
                <a:prstClr val="black">
                  <a:tint val="75000"/>
                </a:prstClr>
              </a:solidFill>
              <a:latin typeface="Calibri" panose="020F0502020204030204"/>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05972523"/>
              </p:ext>
            </p:extLst>
          </p:nvPr>
        </p:nvGraphicFramePr>
        <p:xfrm>
          <a:off x="0" y="1"/>
          <a:ext cx="12191999" cy="68790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DAD965E-AF42-4ECC-A892-E785755D91DD}"/>
              </a:ext>
            </a:extLst>
          </p:cNvPr>
          <p:cNvSpPr txBox="1"/>
          <p:nvPr/>
        </p:nvSpPr>
        <p:spPr>
          <a:xfrm>
            <a:off x="1801368" y="5923047"/>
            <a:ext cx="9235440" cy="507831"/>
          </a:xfrm>
          <a:prstGeom prst="rect">
            <a:avLst/>
          </a:prstGeom>
          <a:noFill/>
          <a:ln>
            <a:solidFill>
              <a:schemeClr val="tx2">
                <a:lumMod val="20000"/>
                <a:lumOff val="80000"/>
              </a:schemeClr>
            </a:solidFill>
          </a:ln>
        </p:spPr>
        <p:txBody>
          <a:bodyPr wrap="square" rtlCol="0">
            <a:spAutoFit/>
          </a:bodyPr>
          <a:lstStyle/>
          <a:p>
            <a:r>
              <a:rPr lang="en-US" sz="1350" b="1">
                <a:ln>
                  <a:solidFill>
                    <a:srgbClr val="4472C4">
                      <a:lumMod val="20000"/>
                      <a:lumOff val="80000"/>
                    </a:srgbClr>
                  </a:solidFill>
                </a:ln>
                <a:solidFill>
                  <a:srgbClr val="FF0000"/>
                </a:solidFill>
                <a:latin typeface="Calibri" panose="020F0502020204030204"/>
              </a:rPr>
              <a:t>95 FTE deducted from the OCSPP Program funding levels to normalize the data to reflect OCSPP Reorganization and those FTE being moved to OPS.</a:t>
            </a:r>
          </a:p>
        </p:txBody>
      </p:sp>
    </p:spTree>
    <p:extLst>
      <p:ext uri="{BB962C8B-B14F-4D97-AF65-F5344CB8AC3E}">
        <p14:creationId xmlns:p14="http://schemas.microsoft.com/office/powerpoint/2010/main" val="2959639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460938"/>
            <a:ext cx="10515600" cy="5507421"/>
          </a:xfrm>
        </p:spPr>
        <p:txBody>
          <a:bodyPr>
            <a:normAutofit fontScale="85000" lnSpcReduction="10000"/>
          </a:bodyPr>
          <a:lstStyle/>
          <a:p>
            <a:pPr marL="0" indent="0">
              <a:buNone/>
            </a:pPr>
            <a:r>
              <a:rPr lang="en-US" sz="2400" dirty="0">
                <a:solidFill>
                  <a:schemeClr val="accent1">
                    <a:lumMod val="50000"/>
                  </a:schemeClr>
                </a:solidFill>
                <a:latin typeface="Arial" panose="020B0604020202020204" pitchFamily="34" charset="0"/>
                <a:cs typeface="Arial" panose="020B0604020202020204" pitchFamily="34" charset="0"/>
                <a:hlinkClick r:id="rId2"/>
              </a:rPr>
              <a:t>January 8, 2024: EPA Issues Advisory on Pesticides Used to Control Varroa Mites in Beehives, Including Coordinated Efforts to Support the Beekeeping Community</a:t>
            </a:r>
            <a:endParaRPr lang="en-US" sz="2400" dirty="0">
              <a:solidFill>
                <a:schemeClr val="accent1">
                  <a:lumMod val="50000"/>
                </a:schemeClr>
              </a:solidFill>
              <a:latin typeface="Arial" panose="020B0604020202020204" pitchFamily="34" charset="0"/>
              <a:cs typeface="Arial" panose="020B0604020202020204" pitchFamily="34" charset="0"/>
            </a:endParaRPr>
          </a:p>
          <a:p>
            <a:pPr>
              <a:lnSpc>
                <a:spcPct val="120000"/>
              </a:lnSpc>
            </a:pPr>
            <a:r>
              <a:rPr lang="en-US" sz="2400" dirty="0">
                <a:solidFill>
                  <a:schemeClr val="accent1">
                    <a:lumMod val="50000"/>
                  </a:schemeClr>
                </a:solidFill>
                <a:latin typeface="Arial" panose="020B0604020202020204" pitchFamily="34" charset="0"/>
                <a:cs typeface="Arial" panose="020B0604020202020204" pitchFamily="34" charset="0"/>
              </a:rPr>
              <a:t>EPA issued an advisory to clarify what pesticide products and active ingredients are registered to control Varroa mites (Varroa destructor) in beehives, what tolerances or exemptions under the FFDCA apply to those products, and how the Agency views the use of unregistered products to treat beehives for one’s own personal use.</a:t>
            </a:r>
          </a:p>
          <a:p>
            <a:pPr>
              <a:lnSpc>
                <a:spcPct val="120000"/>
              </a:lnSpc>
            </a:pPr>
            <a:r>
              <a:rPr lang="en-US" sz="2400" dirty="0">
                <a:solidFill>
                  <a:schemeClr val="accent1">
                    <a:lumMod val="50000"/>
                  </a:schemeClr>
                </a:solidFill>
                <a:latin typeface="Arial" panose="020B0604020202020204" pitchFamily="34" charset="0"/>
                <a:cs typeface="Arial" panose="020B0604020202020204" pitchFamily="34" charset="0"/>
              </a:rPr>
              <a:t>EPA learned that beekeepers may be using products containing pesticide active ingredients (e.g., oxalic acid, formic acid, amitraz, and thymol) that are not registered pesticides to control Varroa mites in bee colonies. </a:t>
            </a:r>
          </a:p>
          <a:p>
            <a:pPr>
              <a:lnSpc>
                <a:spcPct val="120000"/>
              </a:lnSpc>
            </a:pPr>
            <a:r>
              <a:rPr lang="en-US" sz="2400" dirty="0">
                <a:solidFill>
                  <a:schemeClr val="accent1">
                    <a:lumMod val="50000"/>
                  </a:schemeClr>
                </a:solidFill>
                <a:latin typeface="Arial" panose="020B0604020202020204" pitchFamily="34" charset="0"/>
                <a:cs typeface="Arial" panose="020B0604020202020204" pitchFamily="34" charset="0"/>
              </a:rPr>
              <a:t>In the advisory, EPA affirmed that the use of registered pesticides must comply with labeling requirements under FIFRA, that pesticide residues in or on food derived from beehives (e.g., honey, comb, wax, propolis, royal jelly, pollen) must comply with any federal tolerances under FFDCA, that use of unregistered pesticides to control varroa mites cannot extend beyond personal use, and that there may be more restrictive state requirements that must also be followed.</a:t>
            </a:r>
          </a:p>
          <a:p>
            <a:endParaRPr lang="en-US"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591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a:xfrm>
            <a:off x="838200" y="103844"/>
            <a:ext cx="10515600" cy="1325563"/>
          </a:xfrm>
        </p:spPr>
        <p:txBody>
          <a:bodyPr/>
          <a:lstStyle/>
          <a:p>
            <a:pPr algn="ctr"/>
            <a:r>
              <a:rPr kumimoji="0" lang="en-US" sz="4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dirty="0"/>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546538" y="1229710"/>
            <a:ext cx="10807262" cy="4840764"/>
          </a:xfrm>
        </p:spPr>
        <p:txBody>
          <a:bodyPr>
            <a:noAutofit/>
          </a:bodyPr>
          <a:lstStyle/>
          <a:p>
            <a:pPr marL="0" indent="0">
              <a:buNone/>
            </a:pPr>
            <a:r>
              <a:rPr lang="en-US" sz="2200" dirty="0">
                <a:solidFill>
                  <a:schemeClr val="accent1">
                    <a:lumMod val="50000"/>
                  </a:schemeClr>
                </a:solidFill>
                <a:latin typeface="Arial" panose="020B0604020202020204" pitchFamily="34" charset="0"/>
                <a:cs typeface="Arial" panose="020B0604020202020204" pitchFamily="34" charset="0"/>
                <a:hlinkClick r:id="rId2"/>
              </a:rPr>
              <a:t>January 10, 2024: Update on EPA’s Progress for Implementing the Pesticide Registration Improvement Act of 2022</a:t>
            </a:r>
            <a:endParaRPr lang="en-US" sz="2200" dirty="0">
              <a:solidFill>
                <a:schemeClr val="accent1">
                  <a:lumMod val="50000"/>
                </a:schemeClr>
              </a:solidFill>
              <a:latin typeface="Arial" panose="020B0604020202020204" pitchFamily="34" charset="0"/>
              <a:cs typeface="Arial" panose="020B0604020202020204" pitchFamily="34" charset="0"/>
            </a:endParaRPr>
          </a:p>
          <a:p>
            <a:r>
              <a:rPr lang="en-US" sz="2200" dirty="0">
                <a:solidFill>
                  <a:schemeClr val="accent1">
                    <a:lumMod val="50000"/>
                  </a:schemeClr>
                </a:solidFill>
                <a:latin typeface="Arial" panose="020B0604020202020204" pitchFamily="34" charset="0"/>
                <a:cs typeface="Arial" panose="020B0604020202020204" pitchFamily="34" charset="0"/>
              </a:rPr>
              <a:t>EPA announced the Agency’s first year progress on deliverables under the Pesticide Registration Improvement Act of 2022 (PRIA 5).</a:t>
            </a:r>
          </a:p>
          <a:p>
            <a:r>
              <a:rPr lang="en-US" sz="2200" dirty="0">
                <a:solidFill>
                  <a:schemeClr val="accent1">
                    <a:lumMod val="50000"/>
                  </a:schemeClr>
                </a:solidFill>
                <a:latin typeface="Arial" panose="020B0604020202020204" pitchFamily="34" charset="0"/>
                <a:cs typeface="Arial" panose="020B0604020202020204" pitchFamily="34" charset="0"/>
              </a:rPr>
              <a:t>Registration service fees authorized by PRIA fund approximately one third of EPA’s pesticide program activities. </a:t>
            </a:r>
          </a:p>
          <a:p>
            <a:r>
              <a:rPr lang="en-US" sz="2200" dirty="0">
                <a:solidFill>
                  <a:schemeClr val="accent1">
                    <a:lumMod val="50000"/>
                  </a:schemeClr>
                </a:solidFill>
                <a:latin typeface="Arial" panose="020B0604020202020204" pitchFamily="34" charset="0"/>
                <a:cs typeface="Arial" panose="020B0604020202020204" pitchFamily="34" charset="0"/>
              </a:rPr>
              <a:t>In recent years, EPA received an increased number of applications requiring the Agency to review more scientifically complex topics, including implementation of Endangered Species Act (ESA) compliance as part of its regulatory determinations. </a:t>
            </a:r>
          </a:p>
          <a:p>
            <a:r>
              <a:rPr lang="en-US" sz="2200" dirty="0">
                <a:solidFill>
                  <a:schemeClr val="accent1">
                    <a:lumMod val="50000"/>
                  </a:schemeClr>
                </a:solidFill>
                <a:latin typeface="Arial" panose="020B0604020202020204" pitchFamily="34" charset="0"/>
                <a:cs typeface="Arial" panose="020B0604020202020204" pitchFamily="34" charset="0"/>
              </a:rPr>
              <a:t>Fee increases and revised decision review timeframes authorized by PRIA 5 help improve EPA’s performance in its review of new applications and reevaluation of older registered pesticides. </a:t>
            </a:r>
          </a:p>
          <a:p>
            <a:r>
              <a:rPr lang="en-US" sz="2200" dirty="0">
                <a:solidFill>
                  <a:schemeClr val="accent1">
                    <a:lumMod val="50000"/>
                  </a:schemeClr>
                </a:solidFill>
                <a:latin typeface="Arial" panose="020B0604020202020204" pitchFamily="34" charset="0"/>
                <a:cs typeface="Arial" panose="020B0604020202020204" pitchFamily="34" charset="0"/>
              </a:rPr>
              <a:t>In addition to revised fees and decision timeframes, PRIA 5 included new provisions, such as implementation of farmworker protections and health clinician training, bilingual pesticide labeling, targeted funding to address the backlog of non-fee related applications, and development of ESA guidance to registrants. </a:t>
            </a:r>
          </a:p>
        </p:txBody>
      </p:sp>
    </p:spTree>
    <p:extLst>
      <p:ext uri="{BB962C8B-B14F-4D97-AF65-F5344CB8AC3E}">
        <p14:creationId xmlns:p14="http://schemas.microsoft.com/office/powerpoint/2010/main" val="21715865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a:bodyPr>
          <a:lstStyle/>
          <a:p>
            <a:pPr marL="0" indent="0">
              <a:buNone/>
            </a:pPr>
            <a:r>
              <a:rPr lang="en-US" sz="2200" dirty="0">
                <a:solidFill>
                  <a:schemeClr val="accent1">
                    <a:lumMod val="50000"/>
                  </a:schemeClr>
                </a:solidFill>
                <a:latin typeface="Arial" panose="020B0604020202020204" pitchFamily="34" charset="0"/>
                <a:cs typeface="Arial" panose="020B0604020202020204" pitchFamily="34" charset="0"/>
                <a:hlinkClick r:id="rId2"/>
              </a:rPr>
              <a:t>January 25, 2024: EPA Requests Input on Pesticide Safety Education Program for Farmworkers</a:t>
            </a:r>
            <a:endParaRPr lang="en-US" sz="2200" dirty="0">
              <a:solidFill>
                <a:schemeClr val="accent1">
                  <a:lumMod val="50000"/>
                </a:schemeClr>
              </a:solidFill>
              <a:latin typeface="Arial" panose="020B0604020202020204" pitchFamily="34" charset="0"/>
              <a:cs typeface="Arial" panose="020B0604020202020204" pitchFamily="34" charset="0"/>
            </a:endParaRPr>
          </a:p>
          <a:p>
            <a:r>
              <a:rPr lang="en-US" sz="2200" dirty="0">
                <a:solidFill>
                  <a:schemeClr val="accent1">
                    <a:lumMod val="50000"/>
                  </a:schemeClr>
                </a:solidFill>
                <a:latin typeface="Arial" panose="020B0604020202020204" pitchFamily="34" charset="0"/>
                <a:cs typeface="Arial" panose="020B0604020202020204" pitchFamily="34" charset="0"/>
              </a:rPr>
              <a:t>EPA sought public input on the design of a new National Farmworker Training and Education Program (NFTEP) on pesticide safety. </a:t>
            </a:r>
          </a:p>
          <a:p>
            <a:r>
              <a:rPr lang="en-US" sz="2200" dirty="0">
                <a:solidFill>
                  <a:schemeClr val="accent1">
                    <a:lumMod val="50000"/>
                  </a:schemeClr>
                </a:solidFill>
                <a:latin typeface="Arial" panose="020B0604020202020204" pitchFamily="34" charset="0"/>
                <a:cs typeface="Arial" panose="020B0604020202020204" pitchFamily="34" charset="0"/>
              </a:rPr>
              <a:t>The NFTEP is a grant program funded through the Pesticide Registration Improvement Act of 2022 (PRIA 5) and will support activities such as pesticide safety training, materials development, and outreach to farmworkers.</a:t>
            </a:r>
          </a:p>
          <a:p>
            <a:r>
              <a:rPr lang="en-US" sz="2200" dirty="0">
                <a:solidFill>
                  <a:schemeClr val="accent1">
                    <a:lumMod val="50000"/>
                  </a:schemeClr>
                </a:solidFill>
                <a:latin typeface="Arial" panose="020B0604020202020204" pitchFamily="34" charset="0"/>
                <a:cs typeface="Arial" panose="020B0604020202020204" pitchFamily="34" charset="0"/>
              </a:rPr>
              <a:t>EPA released a Request for Information (RFI) on potential program design elements and activities to be funded under the NFTEP. </a:t>
            </a:r>
          </a:p>
          <a:p>
            <a:r>
              <a:rPr lang="en-US" sz="2200" dirty="0">
                <a:solidFill>
                  <a:schemeClr val="accent1">
                    <a:lumMod val="50000"/>
                  </a:schemeClr>
                </a:solidFill>
                <a:latin typeface="Arial" panose="020B0604020202020204" pitchFamily="34" charset="0"/>
                <a:cs typeface="Arial" panose="020B0604020202020204" pitchFamily="34" charset="0"/>
              </a:rPr>
              <a:t>The RFI also posed a series of questions to stakeholders about barriers to involvement in safety trainings and education programs and applying for grant funding. </a:t>
            </a:r>
          </a:p>
        </p:txBody>
      </p:sp>
    </p:spTree>
    <p:extLst>
      <p:ext uri="{BB962C8B-B14F-4D97-AF65-F5344CB8AC3E}">
        <p14:creationId xmlns:p14="http://schemas.microsoft.com/office/powerpoint/2010/main" val="39417906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a:bodyPr>
          <a:lstStyle/>
          <a:p>
            <a:pPr marL="0" indent="0">
              <a:buNone/>
            </a:pPr>
            <a:r>
              <a:rPr lang="en-US" sz="2200" dirty="0">
                <a:solidFill>
                  <a:schemeClr val="accent1">
                    <a:lumMod val="50000"/>
                  </a:schemeClr>
                </a:solidFill>
                <a:latin typeface="Arial" panose="020B0604020202020204" pitchFamily="34" charset="0"/>
                <a:cs typeface="Arial" panose="020B0604020202020204" pitchFamily="34" charset="0"/>
                <a:hlinkClick r:id="rId2"/>
              </a:rPr>
              <a:t>January 29, 2024: EPA Taking Public Comment on Draft Policy to Strengthen Scientific Integrity</a:t>
            </a:r>
            <a:endParaRPr lang="en-US" sz="2200" dirty="0">
              <a:solidFill>
                <a:schemeClr val="accent1">
                  <a:lumMod val="50000"/>
                </a:schemeClr>
              </a:solidFill>
              <a:latin typeface="Arial" panose="020B0604020202020204" pitchFamily="34" charset="0"/>
              <a:cs typeface="Arial" panose="020B0604020202020204" pitchFamily="34" charset="0"/>
            </a:endParaRPr>
          </a:p>
          <a:p>
            <a:r>
              <a:rPr lang="en-US" sz="2200" dirty="0">
                <a:solidFill>
                  <a:schemeClr val="accent1">
                    <a:lumMod val="50000"/>
                  </a:schemeClr>
                </a:solidFill>
                <a:latin typeface="Arial" panose="020B0604020202020204" pitchFamily="34" charset="0"/>
                <a:cs typeface="Arial" panose="020B0604020202020204" pitchFamily="34" charset="0"/>
              </a:rPr>
              <a:t>EPA released draft updates to its Scientific Integrity policy for public comment.</a:t>
            </a:r>
          </a:p>
          <a:p>
            <a:r>
              <a:rPr lang="en-US" sz="2200" dirty="0">
                <a:solidFill>
                  <a:schemeClr val="accent1">
                    <a:lumMod val="50000"/>
                  </a:schemeClr>
                </a:solidFill>
                <a:latin typeface="Arial" panose="020B0604020202020204" pitchFamily="34" charset="0"/>
                <a:cs typeface="Arial" panose="020B0604020202020204" pitchFamily="34" charset="0"/>
              </a:rPr>
              <a:t>The updates would include adopting a new Federal definition of scientific integrity and improving the culture of scientific integrity at the Agency. </a:t>
            </a:r>
          </a:p>
          <a:p>
            <a:r>
              <a:rPr lang="en-US" sz="2200" dirty="0">
                <a:solidFill>
                  <a:schemeClr val="accent1">
                    <a:lumMod val="50000"/>
                  </a:schemeClr>
                </a:solidFill>
                <a:latin typeface="Arial" panose="020B0604020202020204" pitchFamily="34" charset="0"/>
                <a:cs typeface="Arial" panose="020B0604020202020204" pitchFamily="34" charset="0"/>
              </a:rPr>
              <a:t>EPA developed the updated policy in response to the 2021 Presidential Memorandum on Restoring Trust in Government Through Scientific Integrity and Evidence-Based Policymaking.</a:t>
            </a:r>
          </a:p>
          <a:p>
            <a:r>
              <a:rPr lang="en-US" sz="2200" dirty="0">
                <a:solidFill>
                  <a:schemeClr val="accent1">
                    <a:lumMod val="50000"/>
                  </a:schemeClr>
                </a:solidFill>
                <a:latin typeface="Arial" panose="020B0604020202020204" pitchFamily="34" charset="0"/>
                <a:cs typeface="Arial" panose="020B0604020202020204" pitchFamily="34" charset="0"/>
              </a:rPr>
              <a:t>The draft policy is built on the Office of Science and Technology Policy A Framework for Federal Scientific Integrity Policy and Practice, the lessons EPA has learned from over 10 years of implementing its Scientific Integrity Program, and results from past EPA scientific integrity surveys.</a:t>
            </a:r>
          </a:p>
        </p:txBody>
      </p:sp>
    </p:spTree>
    <p:extLst>
      <p:ext uri="{BB962C8B-B14F-4D97-AF65-F5344CB8AC3E}">
        <p14:creationId xmlns:p14="http://schemas.microsoft.com/office/powerpoint/2010/main" val="1469327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lnSpcReduction="10000"/>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On February 1, 2024: EPA Issues Guidance on “Absence of an Ingredient” Claims for Pesticide Products</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issued guidance to clarify how it will evaluate “absence of an ingredient” claims for pesticide products regulated under FIFRA. These claims appear on pesticide labeling and state that the product is free of a particular ingredient.</a:t>
            </a:r>
          </a:p>
          <a:p>
            <a:r>
              <a:rPr lang="en-US" sz="2400">
                <a:solidFill>
                  <a:schemeClr val="accent1">
                    <a:lumMod val="50000"/>
                  </a:schemeClr>
                </a:solidFill>
                <a:latin typeface="Arial" panose="020B0604020202020204" pitchFamily="34" charset="0"/>
                <a:cs typeface="Arial" panose="020B0604020202020204" pitchFamily="34" charset="0"/>
              </a:rPr>
              <a:t>EPA will consider “absence of ingredient” claims on a case-by-case basis and may allow those claims if there is information that ensures the claims are not false or misleading. </a:t>
            </a:r>
          </a:p>
          <a:p>
            <a:r>
              <a:rPr lang="en-US" sz="2400">
                <a:solidFill>
                  <a:schemeClr val="accent1">
                    <a:lumMod val="50000"/>
                  </a:schemeClr>
                </a:solidFill>
                <a:latin typeface="Arial" panose="020B0604020202020204" pitchFamily="34" charset="0"/>
                <a:cs typeface="Arial" panose="020B0604020202020204" pitchFamily="34" charset="0"/>
              </a:rPr>
              <a:t>In addition, in some instances, “absence of an ingredient” claims should include a qualifying statement that is prominently displayed and adjacent to the claim (e.g., “Not a safety claim”), so that the potential to mislead or confuse the public is limited.</a:t>
            </a:r>
          </a:p>
          <a:p>
            <a:endParaRPr lang="en-US" sz="24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557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February 7, 2024: EPA Outlines Implementation Approaches for Endangered Species Act Pesticide Policies</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announced its plans to address key concerns, expand its partnership with the USDA, and seek additional stakeholder engagement as it continues to address the challenge of protecting endangered species from pesticide exposure.</a:t>
            </a:r>
          </a:p>
          <a:p>
            <a:r>
              <a:rPr lang="en-US" sz="2400">
                <a:solidFill>
                  <a:schemeClr val="accent1">
                    <a:lumMod val="50000"/>
                  </a:schemeClr>
                </a:solidFill>
                <a:latin typeface="Arial" panose="020B0604020202020204" pitchFamily="34" charset="0"/>
                <a:cs typeface="Arial" panose="020B0604020202020204" pitchFamily="34" charset="0"/>
              </a:rPr>
              <a:t>The plan includes:</a:t>
            </a:r>
          </a:p>
          <a:p>
            <a:pPr lvl="1"/>
            <a:r>
              <a:rPr lang="en-US">
                <a:solidFill>
                  <a:schemeClr val="accent1">
                    <a:lumMod val="50000"/>
                  </a:schemeClr>
                </a:solidFill>
                <a:latin typeface="Arial" panose="020B0604020202020204" pitchFamily="34" charset="0"/>
                <a:cs typeface="Arial" panose="020B0604020202020204" pitchFamily="34" charset="0"/>
              </a:rPr>
              <a:t>Improved Species Maps</a:t>
            </a:r>
          </a:p>
          <a:p>
            <a:pPr lvl="1"/>
            <a:r>
              <a:rPr lang="en-US">
                <a:solidFill>
                  <a:schemeClr val="accent1">
                    <a:lumMod val="50000"/>
                  </a:schemeClr>
                </a:solidFill>
                <a:latin typeface="Arial" panose="020B0604020202020204" pitchFamily="34" charset="0"/>
                <a:cs typeface="Arial" panose="020B0604020202020204" pitchFamily="34" charset="0"/>
              </a:rPr>
              <a:t>Credit for using Voluntary USDA Conservation Practices</a:t>
            </a:r>
          </a:p>
          <a:p>
            <a:pPr lvl="1"/>
            <a:r>
              <a:rPr lang="en-US">
                <a:solidFill>
                  <a:schemeClr val="accent1">
                    <a:lumMod val="50000"/>
                  </a:schemeClr>
                </a:solidFill>
                <a:latin typeface="Arial" panose="020B0604020202020204" pitchFamily="34" charset="0"/>
                <a:cs typeface="Arial" panose="020B0604020202020204" pitchFamily="34" charset="0"/>
              </a:rPr>
              <a:t>Online Mitigation Menu</a:t>
            </a:r>
          </a:p>
          <a:p>
            <a:pPr lvl="1"/>
            <a:r>
              <a:rPr lang="en-US">
                <a:solidFill>
                  <a:schemeClr val="accent1">
                    <a:lumMod val="50000"/>
                  </a:schemeClr>
                </a:solidFill>
                <a:latin typeface="Arial" panose="020B0604020202020204" pitchFamily="34" charset="0"/>
                <a:cs typeface="Arial" panose="020B0604020202020204" pitchFamily="34" charset="0"/>
              </a:rPr>
              <a:t>Offsets for Endangered Species Protections</a:t>
            </a:r>
          </a:p>
          <a:p>
            <a:pPr marL="0" indent="0">
              <a:buNone/>
            </a:pPr>
            <a:endParaRPr lang="en-US" sz="24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781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a:bodyPr>
          <a:lstStyle/>
          <a:p>
            <a:pPr marL="0" indent="0">
              <a:buNone/>
            </a:pPr>
            <a:r>
              <a:rPr lang="en-US" sz="2600" dirty="0">
                <a:solidFill>
                  <a:schemeClr val="accent1">
                    <a:lumMod val="50000"/>
                  </a:schemeClr>
                </a:solidFill>
                <a:latin typeface="Arial" panose="020B0604020202020204" pitchFamily="34" charset="0"/>
                <a:cs typeface="Arial" panose="020B0604020202020204" pitchFamily="34" charset="0"/>
                <a:hlinkClick r:id="rId2"/>
              </a:rPr>
              <a:t>February 14, 2024: EPA Awards $10 Million to Oregon State University to Support Pesticide Safety Education</a:t>
            </a:r>
            <a:endParaRPr lang="en-US" sz="2600" dirty="0">
              <a:solidFill>
                <a:schemeClr val="accent1">
                  <a:lumMod val="50000"/>
                </a:schemeClr>
              </a:solidFill>
              <a:latin typeface="Arial" panose="020B0604020202020204" pitchFamily="34" charset="0"/>
              <a:cs typeface="Arial" panose="020B0604020202020204" pitchFamily="34" charset="0"/>
            </a:endParaRPr>
          </a:p>
          <a:p>
            <a:r>
              <a:rPr lang="en-US" sz="2600" dirty="0">
                <a:solidFill>
                  <a:schemeClr val="accent1">
                    <a:lumMod val="50000"/>
                  </a:schemeClr>
                </a:solidFill>
                <a:latin typeface="Arial" panose="020B0604020202020204" pitchFamily="34" charset="0"/>
                <a:cs typeface="Arial" panose="020B0604020202020204" pitchFamily="34" charset="0"/>
              </a:rPr>
              <a:t>EPA awarded a $10 million cooperative agreement to Oregon State University to support the operations of the National Pesticide Information Center (NPIC), a resource that provides the public with objective, science-based information on pesticide-related subjects. </a:t>
            </a:r>
          </a:p>
          <a:p>
            <a:r>
              <a:rPr lang="en-US" sz="2600" dirty="0">
                <a:solidFill>
                  <a:schemeClr val="accent1">
                    <a:lumMod val="50000"/>
                  </a:schemeClr>
                </a:solidFill>
                <a:latin typeface="Arial" panose="020B0604020202020204" pitchFamily="34" charset="0"/>
                <a:cs typeface="Arial" panose="020B0604020202020204" pitchFamily="34" charset="0"/>
              </a:rPr>
              <a:t>Funding under this agreement supports the safe use of pesticides through information provided via the web, phone, and direct outreach.</a:t>
            </a:r>
          </a:p>
        </p:txBody>
      </p:sp>
    </p:spTree>
    <p:extLst>
      <p:ext uri="{BB962C8B-B14F-4D97-AF65-F5344CB8AC3E}">
        <p14:creationId xmlns:p14="http://schemas.microsoft.com/office/powerpoint/2010/main" val="7551338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February 14, 2024: EPA Provides Update on Over-the-Top Uses of Dicamba</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In light of the February 6, 2024, ruling by the U.S. District Court of Arizona vacating the 2020 registrations for over-the-top (OTT) dicamba products, EPA provided the following update:</a:t>
            </a:r>
          </a:p>
          <a:p>
            <a:r>
              <a:rPr lang="en-US" sz="2400">
                <a:solidFill>
                  <a:schemeClr val="accent1">
                    <a:lumMod val="50000"/>
                  </a:schemeClr>
                </a:solidFill>
                <a:latin typeface="Arial" panose="020B0604020202020204" pitchFamily="34" charset="0"/>
                <a:cs typeface="Arial" panose="020B0604020202020204" pitchFamily="34" charset="0"/>
              </a:rPr>
              <a:t>On February 14, 2024, EPA issued an Existing Stocks Order for Dicamba Products Previously Registered for Over-the-Top Use on Dicamba-Tolerant Cotton and Soybean. </a:t>
            </a:r>
          </a:p>
          <a:p>
            <a:r>
              <a:rPr lang="en-US" sz="2400">
                <a:solidFill>
                  <a:schemeClr val="accent1">
                    <a:lumMod val="50000"/>
                  </a:schemeClr>
                </a:solidFill>
                <a:latin typeface="Arial" panose="020B0604020202020204" pitchFamily="34" charset="0"/>
                <a:cs typeface="Arial" panose="020B0604020202020204" pitchFamily="34" charset="0"/>
              </a:rPr>
              <a:t>This Order addresses use of the formerly-registered dicamba products and authorizes limited sale and distribution of dicamba products that are already in the possession of growers or in the channels of trade and outside the control of the pesticide companies.</a:t>
            </a:r>
          </a:p>
        </p:txBody>
      </p:sp>
    </p:spTree>
    <p:extLst>
      <p:ext uri="{BB962C8B-B14F-4D97-AF65-F5344CB8AC3E}">
        <p14:creationId xmlns:p14="http://schemas.microsoft.com/office/powerpoint/2010/main" val="20597911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February 15, 2024: EPA Releases New Methodology to Detect Low Levels of PFAS in Plastic Containers:</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released a new methodology for detecting per- and polyfluoroalkyl substances (PFAS) in plastic containers, taking another step to protect the public from these harmful chemicals. </a:t>
            </a:r>
          </a:p>
          <a:p>
            <a:r>
              <a:rPr lang="en-US" sz="2400">
                <a:solidFill>
                  <a:schemeClr val="accent1">
                    <a:lumMod val="50000"/>
                  </a:schemeClr>
                </a:solidFill>
                <a:latin typeface="Arial" panose="020B0604020202020204" pitchFamily="34" charset="0"/>
                <a:cs typeface="Arial" panose="020B0604020202020204" pitchFamily="34" charset="0"/>
              </a:rPr>
              <a:t>The new method will provide an additional tool for EPA and for industries that use high-density polyethylene (HDPE) containers to identify PFAS contamination. </a:t>
            </a:r>
          </a:p>
          <a:p>
            <a:r>
              <a:rPr lang="en-US" sz="2400">
                <a:solidFill>
                  <a:schemeClr val="accent1">
                    <a:lumMod val="50000"/>
                  </a:schemeClr>
                </a:solidFill>
                <a:latin typeface="Arial" panose="020B0604020202020204" pitchFamily="34" charset="0"/>
                <a:cs typeface="Arial" panose="020B0604020202020204" pitchFamily="34" charset="0"/>
              </a:rPr>
              <a:t>This action also supports EPA’s PFAS Strategic Roadmap, which renewed the Agency’s commitment to using sound science and investing in research to proactively stop PFAS chemicals from entering the environment.</a:t>
            </a:r>
          </a:p>
        </p:txBody>
      </p:sp>
    </p:spTree>
    <p:extLst>
      <p:ext uri="{BB962C8B-B14F-4D97-AF65-F5344CB8AC3E}">
        <p14:creationId xmlns:p14="http://schemas.microsoft.com/office/powerpoint/2010/main" val="2561012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4"/>
            <a:ext cx="10515600" cy="5032375"/>
          </a:xfrm>
        </p:spPr>
        <p:txBody>
          <a:bodyPr>
            <a:normAutofit fontScale="70000" lnSpcReduction="20000"/>
          </a:bodyPr>
          <a:lstStyle/>
          <a:p>
            <a:pPr marL="0" indent="0">
              <a:buNone/>
            </a:pPr>
            <a:r>
              <a:rPr lang="en-US" sz="2400" dirty="0">
                <a:solidFill>
                  <a:schemeClr val="accent1">
                    <a:lumMod val="50000"/>
                  </a:schemeClr>
                </a:solidFill>
                <a:latin typeface="Arial" panose="020B0604020202020204" pitchFamily="34" charset="0"/>
                <a:cs typeface="Arial" panose="020B0604020202020204" pitchFamily="34" charset="0"/>
                <a:hlinkClick r:id="rId2"/>
              </a:rPr>
              <a:t>February 26, 2024: EPA Launches New List of Disinfectants Effective Against HIV, Hepatitis B, and Hepatitis C Viruses</a:t>
            </a:r>
            <a:endParaRPr lang="en-US" sz="2400" dirty="0">
              <a:solidFill>
                <a:schemeClr val="accent1">
                  <a:lumMod val="50000"/>
                </a:schemeClr>
              </a:solidFill>
              <a:latin typeface="Arial" panose="020B0604020202020204" pitchFamily="34" charset="0"/>
              <a:cs typeface="Arial" panose="020B0604020202020204" pitchFamily="34" charset="0"/>
            </a:endParaRPr>
          </a:p>
          <a:p>
            <a:pPr>
              <a:lnSpc>
                <a:spcPct val="120000"/>
              </a:lnSpc>
            </a:pPr>
            <a:r>
              <a:rPr lang="en-US" sz="2400" dirty="0">
                <a:solidFill>
                  <a:schemeClr val="accent1">
                    <a:lumMod val="50000"/>
                  </a:schemeClr>
                </a:solidFill>
                <a:latin typeface="Arial" panose="020B0604020202020204" pitchFamily="34" charset="0"/>
                <a:cs typeface="Arial" panose="020B0604020202020204" pitchFamily="34" charset="0"/>
              </a:rPr>
              <a:t>EPA has combined and updated information from several disinfectant lists to create a new list titled “EPA-Registered Antimicrobial Products Effective Against Bloodborne Pathogens (HIV, Hepatitis B and Hepatitis C) [List S]." EPA launched this new disinfectant list to increase the accessibility, accuracy, and functionality of the information for all readers, including health care providers and hospital staff.</a:t>
            </a:r>
          </a:p>
          <a:p>
            <a:pPr lvl="1">
              <a:lnSpc>
                <a:spcPct val="120000"/>
              </a:lnSpc>
            </a:pPr>
            <a:r>
              <a:rPr lang="en-US" dirty="0">
                <a:solidFill>
                  <a:schemeClr val="accent1">
                    <a:lumMod val="50000"/>
                  </a:schemeClr>
                </a:solidFill>
                <a:latin typeface="Arial" panose="020B0604020202020204" pitchFamily="34" charset="0"/>
                <a:cs typeface="Arial" panose="020B0604020202020204" pitchFamily="34" charset="0"/>
              </a:rPr>
              <a:t>The new List S combines product information from the following former EPA disinfectant lists:</a:t>
            </a:r>
          </a:p>
          <a:p>
            <a:pPr lvl="1">
              <a:lnSpc>
                <a:spcPct val="120000"/>
              </a:lnSpc>
            </a:pPr>
            <a:r>
              <a:rPr lang="en-US" dirty="0">
                <a:solidFill>
                  <a:schemeClr val="accent1">
                    <a:lumMod val="50000"/>
                  </a:schemeClr>
                </a:solidFill>
                <a:latin typeface="Arial" panose="020B0604020202020204" pitchFamily="34" charset="0"/>
                <a:cs typeface="Arial" panose="020B0604020202020204" pitchFamily="34" charset="0"/>
              </a:rPr>
              <a:t>List C: EPA’s Registered Antimicrobial Products Effective Against Human HIV-1 Virus;</a:t>
            </a:r>
          </a:p>
          <a:p>
            <a:pPr lvl="1">
              <a:lnSpc>
                <a:spcPct val="120000"/>
              </a:lnSpc>
            </a:pPr>
            <a:r>
              <a:rPr lang="en-US" dirty="0">
                <a:solidFill>
                  <a:schemeClr val="accent1">
                    <a:lumMod val="50000"/>
                  </a:schemeClr>
                </a:solidFill>
                <a:latin typeface="Arial" panose="020B0604020202020204" pitchFamily="34" charset="0"/>
                <a:cs typeface="Arial" panose="020B0604020202020204" pitchFamily="34" charset="0"/>
              </a:rPr>
              <a:t>List D: EPA’s Registered Antimicrobial Products Effective Against Human HIV-1 and Hepatitis B Virus;</a:t>
            </a:r>
          </a:p>
          <a:p>
            <a:pPr lvl="1">
              <a:lnSpc>
                <a:spcPct val="120000"/>
              </a:lnSpc>
            </a:pPr>
            <a:r>
              <a:rPr lang="en-US" dirty="0">
                <a:solidFill>
                  <a:schemeClr val="accent1">
                    <a:lumMod val="50000"/>
                  </a:schemeClr>
                </a:solidFill>
                <a:latin typeface="Arial" panose="020B0604020202020204" pitchFamily="34" charset="0"/>
                <a:cs typeface="Arial" panose="020B0604020202020204" pitchFamily="34" charset="0"/>
              </a:rPr>
              <a:t>List E: EPA’s Registered Antimicrobial Products Effective Against Mycobacterium tuberculosis, Human HIV-1 and Hepatitis B Virus; and</a:t>
            </a:r>
          </a:p>
          <a:p>
            <a:pPr lvl="1">
              <a:lnSpc>
                <a:spcPct val="120000"/>
              </a:lnSpc>
            </a:pPr>
            <a:r>
              <a:rPr lang="en-US" dirty="0">
                <a:solidFill>
                  <a:schemeClr val="accent1">
                    <a:lumMod val="50000"/>
                  </a:schemeClr>
                </a:solidFill>
                <a:latin typeface="Arial" panose="020B0604020202020204" pitchFamily="34" charset="0"/>
                <a:cs typeface="Arial" panose="020B0604020202020204" pitchFamily="34" charset="0"/>
              </a:rPr>
              <a:t>List F: EPA’s Registered Disinfectants for use Against Hepatitis C.</a:t>
            </a:r>
          </a:p>
          <a:p>
            <a:pPr>
              <a:lnSpc>
                <a:spcPct val="120000"/>
              </a:lnSpc>
            </a:pPr>
            <a:r>
              <a:rPr lang="en-US" sz="2400" dirty="0">
                <a:solidFill>
                  <a:schemeClr val="accent1">
                    <a:lumMod val="50000"/>
                  </a:schemeClr>
                </a:solidFill>
                <a:latin typeface="Arial" panose="020B0604020202020204" pitchFamily="34" charset="0"/>
                <a:cs typeface="Arial" panose="020B0604020202020204" pitchFamily="34" charset="0"/>
              </a:rPr>
              <a:t>EPA Lists C, D, E and F are now retired and will be redirected to the new List S.</a:t>
            </a:r>
          </a:p>
          <a:p>
            <a:pPr>
              <a:lnSpc>
                <a:spcPct val="120000"/>
              </a:lnSpc>
            </a:pPr>
            <a:r>
              <a:rPr lang="en-US" sz="2400" dirty="0">
                <a:solidFill>
                  <a:schemeClr val="accent1">
                    <a:lumMod val="50000"/>
                  </a:schemeClr>
                </a:solidFill>
                <a:latin typeface="Arial" panose="020B0604020202020204" pitchFamily="34" charset="0"/>
                <a:cs typeface="Arial" panose="020B0604020202020204" pitchFamily="34" charset="0"/>
              </a:rPr>
              <a:t>This new list includes products that are effective against HIV, Hepatitis B and Hepatitis C viruses and specifies which products are not effective against one or more of these viruses. </a:t>
            </a:r>
          </a:p>
          <a:p>
            <a:endParaRPr lang="en-US"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93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CC1C2-7A40-435D-9AF6-793167A59E3F}"/>
              </a:ext>
            </a:extLst>
          </p:cNvPr>
          <p:cNvSpPr>
            <a:spLocks noGrp="1"/>
          </p:cNvSpPr>
          <p:nvPr>
            <p:ph type="title"/>
          </p:nvPr>
        </p:nvSpPr>
        <p:spPr/>
        <p:txBody>
          <a:bodyPr>
            <a:normAutofit fontScale="90000"/>
          </a:bodyPr>
          <a:lstStyle/>
          <a:p>
            <a:br>
              <a:rPr lang="en-US"/>
            </a:br>
            <a:br>
              <a:rPr lang="en-US"/>
            </a:br>
            <a:r>
              <a:rPr lang="en-US">
                <a:solidFill>
                  <a:srgbClr val="0070C0"/>
                </a:solidFill>
              </a:rPr>
              <a:t> </a:t>
            </a:r>
            <a:br>
              <a:rPr lang="en-US">
                <a:solidFill>
                  <a:srgbClr val="0070C0"/>
                </a:solidFill>
              </a:rPr>
            </a:br>
            <a:endParaRPr lang="en-US">
              <a:solidFill>
                <a:srgbClr val="0070C0"/>
              </a:solidFill>
            </a:endParaRPr>
          </a:p>
        </p:txBody>
      </p:sp>
      <p:sp>
        <p:nvSpPr>
          <p:cNvPr id="2" name="Content Placeholder 1">
            <a:extLst>
              <a:ext uri="{FF2B5EF4-FFF2-40B4-BE49-F238E27FC236}">
                <a16:creationId xmlns:a16="http://schemas.microsoft.com/office/drawing/2014/main" id="{644CFD99-60A9-4C80-ACC8-0A5A3133A24B}"/>
              </a:ext>
            </a:extLst>
          </p:cNvPr>
          <p:cNvSpPr>
            <a:spLocks noGrp="1"/>
          </p:cNvSpPr>
          <p:nvPr>
            <p:ph idx="1"/>
          </p:nvPr>
        </p:nvSpPr>
        <p:spPr>
          <a:xfrm>
            <a:off x="378372" y="1412240"/>
            <a:ext cx="11508829" cy="4765040"/>
          </a:xfrm>
        </p:spPr>
        <p:txBody>
          <a:bodyPr vert="horz" lIns="91440" tIns="45720" rIns="91440" bIns="45720" rtlCol="0" anchor="t">
            <a:normAutofit/>
          </a:bodyPr>
          <a:lstStyle/>
          <a:p>
            <a:pPr marL="388620" indent="-342900"/>
            <a:r>
              <a:rPr lang="en-US" sz="3200">
                <a:solidFill>
                  <a:srgbClr val="002060"/>
                </a:solidFill>
                <a:latin typeface="Arial  "/>
                <a:cs typeface="Arial"/>
              </a:rPr>
              <a:t>Virtual PPDC</a:t>
            </a:r>
          </a:p>
          <a:p>
            <a:pPr marL="388620" indent="-342900"/>
            <a:r>
              <a:rPr lang="en-US" sz="3200">
                <a:solidFill>
                  <a:srgbClr val="002060"/>
                </a:solidFill>
                <a:latin typeface="Arial  "/>
                <a:cs typeface="Arial"/>
              </a:rPr>
              <a:t>Virtual SAPs</a:t>
            </a:r>
          </a:p>
          <a:p>
            <a:pPr marL="388620" indent="-342900"/>
            <a:r>
              <a:rPr lang="en-US" sz="3200">
                <a:solidFill>
                  <a:srgbClr val="002060"/>
                </a:solidFill>
                <a:latin typeface="Arial  "/>
                <a:cs typeface="Arial"/>
              </a:rPr>
              <a:t>Crop Tours</a:t>
            </a:r>
          </a:p>
          <a:p>
            <a:pPr marL="388620" indent="-342900"/>
            <a:r>
              <a:rPr lang="en-US" sz="3200">
                <a:solidFill>
                  <a:srgbClr val="002060"/>
                </a:solidFill>
                <a:latin typeface="Arial  "/>
                <a:cs typeface="Arial"/>
              </a:rPr>
              <a:t>IT Development Timing</a:t>
            </a:r>
          </a:p>
          <a:p>
            <a:pPr marL="388620" indent="-342900"/>
            <a:r>
              <a:rPr lang="en-US" sz="3200">
                <a:solidFill>
                  <a:srgbClr val="002060"/>
                </a:solidFill>
                <a:latin typeface="Arial  "/>
                <a:cs typeface="Arial"/>
              </a:rPr>
              <a:t>Significant Impacts to Hiring/Backfilling Staff</a:t>
            </a:r>
          </a:p>
          <a:p>
            <a:pPr marL="388620" indent="-342900"/>
            <a:r>
              <a:rPr lang="en-US" sz="3200">
                <a:solidFill>
                  <a:srgbClr val="002060"/>
                </a:solidFill>
                <a:latin typeface="Arial  "/>
                <a:cs typeface="Arial"/>
              </a:rPr>
              <a:t>Significant Cuts to Contracts</a:t>
            </a:r>
          </a:p>
          <a:p>
            <a:pPr marL="388620" indent="-342900"/>
            <a:r>
              <a:rPr lang="en-US" sz="3200">
                <a:solidFill>
                  <a:srgbClr val="002060"/>
                </a:solidFill>
                <a:latin typeface="Arial  "/>
                <a:cs typeface="Arial"/>
              </a:rPr>
              <a:t>Significant Delays to Registrations (upwards of 6 </a:t>
            </a:r>
            <a:r>
              <a:rPr lang="en-US" sz="3200" err="1">
                <a:solidFill>
                  <a:srgbClr val="002060"/>
                </a:solidFill>
                <a:latin typeface="Arial  "/>
                <a:cs typeface="Arial"/>
              </a:rPr>
              <a:t>mo</a:t>
            </a:r>
            <a:r>
              <a:rPr lang="en-US" sz="3200">
                <a:solidFill>
                  <a:srgbClr val="002060"/>
                </a:solidFill>
                <a:latin typeface="Arial  "/>
                <a:cs typeface="Arial"/>
              </a:rPr>
              <a:t> to 1 </a:t>
            </a:r>
            <a:r>
              <a:rPr lang="en-US" sz="3200" err="1">
                <a:solidFill>
                  <a:srgbClr val="002060"/>
                </a:solidFill>
                <a:latin typeface="Arial  "/>
                <a:cs typeface="Arial"/>
              </a:rPr>
              <a:t>yr</a:t>
            </a:r>
            <a:r>
              <a:rPr lang="en-US" sz="3200">
                <a:solidFill>
                  <a:srgbClr val="002060"/>
                </a:solidFill>
                <a:latin typeface="Arial  "/>
                <a:cs typeface="Arial"/>
              </a:rPr>
              <a:t>) </a:t>
            </a:r>
          </a:p>
          <a:p>
            <a:pPr marL="388620" indent="-342900"/>
            <a:r>
              <a:rPr lang="en-US" sz="3200">
                <a:solidFill>
                  <a:srgbClr val="002060"/>
                </a:solidFill>
                <a:latin typeface="Arial  "/>
                <a:cs typeface="Arial"/>
              </a:rPr>
              <a:t>Delays to other PRIA and Non-PRIA Actions</a:t>
            </a:r>
            <a:endParaRPr lang="en-US" sz="3200" strike="sngStrike">
              <a:solidFill>
                <a:srgbClr val="002060"/>
              </a:solidFill>
              <a:latin typeface="Arial  "/>
              <a:cs typeface="Arial"/>
            </a:endParaRPr>
          </a:p>
          <a:p>
            <a:pPr marL="388620" indent="-342900"/>
            <a:endParaRPr lang="en-US" sz="2200" b="1">
              <a:latin typeface="Arial  "/>
              <a:cs typeface="Arial"/>
            </a:endParaRPr>
          </a:p>
          <a:p>
            <a:pPr marL="45720" indent="0">
              <a:buNone/>
            </a:pPr>
            <a:endParaRPr lang="en-US" sz="2200" b="1">
              <a:latin typeface="Arial  "/>
              <a:cs typeface="Arial"/>
            </a:endParaRPr>
          </a:p>
          <a:p>
            <a:endParaRPr lang="en-US" sz="4400">
              <a:latin typeface="Arial" panose="020B0604020202020204" pitchFamily="34" charset="0"/>
              <a:cs typeface="Arial" panose="020B0604020202020204" pitchFamily="34" charset="0"/>
            </a:endParaRPr>
          </a:p>
          <a:p>
            <a:pPr marL="0" indent="0">
              <a:buNone/>
            </a:pPr>
            <a:endParaRPr lang="en-US" sz="440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E9FF576-C344-0809-98CA-A2A235DA9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263050"/>
              </a:solidFill>
              <a:effectLst/>
              <a:uLnTx/>
              <a:uFillTx/>
              <a:latin typeface="Corbel"/>
              <a:ea typeface="+mn-ea"/>
              <a:cs typeface="+mn-cs"/>
            </a:endParaRPr>
          </a:p>
        </p:txBody>
      </p:sp>
      <p:sp>
        <p:nvSpPr>
          <p:cNvPr id="4" name="Text Placeholder 3">
            <a:extLst>
              <a:ext uri="{FF2B5EF4-FFF2-40B4-BE49-F238E27FC236}">
                <a16:creationId xmlns:a16="http://schemas.microsoft.com/office/drawing/2014/main" id="{95450BBC-BCFA-403B-A884-46AC9C69A6F7}"/>
              </a:ext>
            </a:extLst>
          </p:cNvPr>
          <p:cNvSpPr>
            <a:spLocks noGrp="1"/>
          </p:cNvSpPr>
          <p:nvPr>
            <p:ph type="body" sz="half" idx="4294967295"/>
          </p:nvPr>
        </p:nvSpPr>
        <p:spPr>
          <a:xfrm>
            <a:off x="2529840" y="493487"/>
            <a:ext cx="7508240" cy="772160"/>
          </a:xfrm>
        </p:spPr>
        <p:txBody>
          <a:bodyPr>
            <a:normAutofit fontScale="32500" lnSpcReduction="20000"/>
          </a:bodyPr>
          <a:lstStyle/>
          <a:p>
            <a:pPr marL="0" indent="0" algn="ctr">
              <a:buNone/>
            </a:pPr>
            <a:r>
              <a:rPr lang="en-US" sz="10000" b="1">
                <a:solidFill>
                  <a:srgbClr val="002060"/>
                </a:solidFill>
                <a:latin typeface="Arial" panose="020B0604020202020204" pitchFamily="34" charset="0"/>
                <a:cs typeface="Arial" panose="020B0604020202020204" pitchFamily="34" charset="0"/>
              </a:rPr>
              <a:t>Immediate FY 24 Budget Impacts</a:t>
            </a:r>
            <a:br>
              <a:rPr lang="en-US">
                <a:solidFill>
                  <a:srgbClr val="002060"/>
                </a:solidFill>
              </a:rPr>
            </a:br>
            <a:endParaRPr lang="en-US">
              <a:solidFill>
                <a:srgbClr val="002060"/>
              </a:solidFill>
            </a:endParaRPr>
          </a:p>
        </p:txBody>
      </p:sp>
    </p:spTree>
    <p:extLst>
      <p:ext uri="{BB962C8B-B14F-4D97-AF65-F5344CB8AC3E}">
        <p14:creationId xmlns:p14="http://schemas.microsoft.com/office/powerpoint/2010/main" val="275039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lnSpcReduction="10000"/>
          </a:bodyPr>
          <a:lstStyle/>
          <a:p>
            <a:pPr marL="0" indent="0">
              <a:buNone/>
            </a:pPr>
            <a:r>
              <a:rPr lang="en-US" sz="2400" dirty="0">
                <a:solidFill>
                  <a:schemeClr val="accent1">
                    <a:lumMod val="50000"/>
                  </a:schemeClr>
                </a:solidFill>
                <a:latin typeface="Arial" panose="020B0604020202020204" pitchFamily="34" charset="0"/>
                <a:cs typeface="Arial" panose="020B0604020202020204" pitchFamily="34" charset="0"/>
                <a:hlinkClick r:id="rId2"/>
              </a:rPr>
              <a:t>March 1, 2024: EPA Releases Updated Draft Risk Assessment for Pesticide Malathion</a:t>
            </a:r>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accent1">
                    <a:lumMod val="50000"/>
                  </a:schemeClr>
                </a:solidFill>
                <a:latin typeface="Arial" panose="020B0604020202020204" pitchFamily="34" charset="0"/>
                <a:cs typeface="Arial" panose="020B0604020202020204" pitchFamily="34" charset="0"/>
              </a:rPr>
              <a:t>EPA released an updated draft human health risk assessment (HH DRA) for the pesticide malathion. </a:t>
            </a:r>
          </a:p>
          <a:p>
            <a:r>
              <a:rPr lang="en-US" sz="2400" dirty="0">
                <a:solidFill>
                  <a:schemeClr val="accent1">
                    <a:lumMod val="50000"/>
                  </a:schemeClr>
                </a:solidFill>
                <a:latin typeface="Arial" panose="020B0604020202020204" pitchFamily="34" charset="0"/>
                <a:cs typeface="Arial" panose="020B0604020202020204" pitchFamily="34" charset="0"/>
              </a:rPr>
              <a:t>The updated HH DRA amends the 2016 malathion dietary, occupational, and residential risk assessments using updated information and techniques.</a:t>
            </a:r>
          </a:p>
          <a:p>
            <a:r>
              <a:rPr lang="en-US" sz="2400" dirty="0">
                <a:solidFill>
                  <a:schemeClr val="accent1">
                    <a:lumMod val="50000"/>
                  </a:schemeClr>
                </a:solidFill>
                <a:latin typeface="Arial" panose="020B0604020202020204" pitchFamily="34" charset="0"/>
                <a:cs typeface="Arial" panose="020B0604020202020204" pitchFamily="34" charset="0"/>
              </a:rPr>
              <a:t>The updated HH DRA finds no human health risks of concern for malathion when used in accordance with label instructions. </a:t>
            </a:r>
          </a:p>
          <a:p>
            <a:r>
              <a:rPr lang="en-US" sz="2400" dirty="0">
                <a:solidFill>
                  <a:schemeClr val="accent1">
                    <a:lumMod val="50000"/>
                  </a:schemeClr>
                </a:solidFill>
                <a:latin typeface="Arial" panose="020B0604020202020204" pitchFamily="34" charset="0"/>
                <a:cs typeface="Arial" panose="020B0604020202020204" pitchFamily="34" charset="0"/>
              </a:rPr>
              <a:t>EPA is also proposed several food tolerance changes, based on commodity definition revisions and to harmonize tolerance levels with those of other countries.</a:t>
            </a:r>
          </a:p>
        </p:txBody>
      </p:sp>
    </p:spTree>
    <p:extLst>
      <p:ext uri="{BB962C8B-B14F-4D97-AF65-F5344CB8AC3E}">
        <p14:creationId xmlns:p14="http://schemas.microsoft.com/office/powerpoint/2010/main" val="2524522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fontScale="85000" lnSpcReduction="10000"/>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March 3, 2024: EPA Provides Update on Streptomycin Uses on Citrus</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provided an update in light of the Ninth Circuit’s December 2023 decision that vacated the 2021 registration amendments for streptomycin because of the Agency’s failure to comply with the Endangered Species Act. </a:t>
            </a:r>
          </a:p>
          <a:p>
            <a:r>
              <a:rPr lang="en-US" sz="2400">
                <a:solidFill>
                  <a:schemeClr val="accent1">
                    <a:lumMod val="50000"/>
                  </a:schemeClr>
                </a:solidFill>
                <a:latin typeface="Arial" panose="020B0604020202020204" pitchFamily="34" charset="0"/>
                <a:cs typeface="Arial" panose="020B0604020202020204" pitchFamily="34" charset="0"/>
              </a:rPr>
              <a:t>The 2021 amendments added a time-limited use on citrus crop group 10-10 for two streptomycin sulfate pesticide products. The Citrus crop group 10-10 includes orange, tangerine, lime, grapefruit commodities and varieties of these citrus fruits.</a:t>
            </a:r>
          </a:p>
          <a:p>
            <a:r>
              <a:rPr lang="en-US" sz="2400">
                <a:solidFill>
                  <a:schemeClr val="accent1">
                    <a:lumMod val="50000"/>
                  </a:schemeClr>
                </a:solidFill>
                <a:latin typeface="Arial" panose="020B0604020202020204" pitchFamily="34" charset="0"/>
                <a:cs typeface="Arial" panose="020B0604020202020204" pitchFamily="34" charset="0"/>
              </a:rPr>
              <a:t>On February 5, 2024, the Court’s order vacating the 2021 amendments became effective, making it unlawful to sell or distribute AGRI-SEEDTM 50 WP also branded as </a:t>
            </a:r>
            <a:r>
              <a:rPr lang="en-US" sz="2400" err="1">
                <a:solidFill>
                  <a:schemeClr val="accent1">
                    <a:lumMod val="50000"/>
                  </a:schemeClr>
                </a:solidFill>
                <a:latin typeface="Arial" panose="020B0604020202020204" pitchFamily="34" charset="0"/>
                <a:cs typeface="Arial" panose="020B0604020202020204" pitchFamily="34" charset="0"/>
              </a:rPr>
              <a:t>FirewallTM</a:t>
            </a:r>
            <a:r>
              <a:rPr lang="en-US" sz="2400">
                <a:solidFill>
                  <a:schemeClr val="accent1">
                    <a:lumMod val="50000"/>
                  </a:schemeClr>
                </a:solidFill>
                <a:latin typeface="Arial" panose="020B0604020202020204" pitchFamily="34" charset="0"/>
                <a:cs typeface="Arial" panose="020B0604020202020204" pitchFamily="34" charset="0"/>
              </a:rPr>
              <a:t> 50 WP (EPA Reg. No. 80990-3) and EACTM Streptomycin Manufacturing Use Product (EPA Reg. No. 91275-1) labeled for use on citrus. On March 4, 2024, EPA issued a Notice of Use Termination and an Existing Stocks Order for Time-Limited Use on Citrus Crop Group 10-10 for these products. The existing stocks order addresses use of these streptomycin products on citrus and authorizes limited sale and distribution of some of these products that are already in the possession of growers or in the channels of trade and outside the control of the pesticide companies.</a:t>
            </a:r>
          </a:p>
        </p:txBody>
      </p:sp>
    </p:spTree>
    <p:extLst>
      <p:ext uri="{BB962C8B-B14F-4D97-AF65-F5344CB8AC3E}">
        <p14:creationId xmlns:p14="http://schemas.microsoft.com/office/powerpoint/2010/main" val="23934284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888684"/>
          </a:xfrm>
        </p:spPr>
        <p:txBody>
          <a:bodyPr>
            <a:normAutofit lnSpcReduction="10000"/>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March 5, 2024: EPA to Host Webinar on Best Practices for Antimicrobial Product Registration</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hosted a webinar on the pesticide registration process for antimicrobial products.</a:t>
            </a:r>
          </a:p>
          <a:p>
            <a:r>
              <a:rPr lang="en-US" sz="2400">
                <a:solidFill>
                  <a:schemeClr val="accent1">
                    <a:lumMod val="50000"/>
                  </a:schemeClr>
                </a:solidFill>
                <a:latin typeface="Arial" panose="020B0604020202020204" pitchFamily="34" charset="0"/>
                <a:cs typeface="Arial" panose="020B0604020202020204" pitchFamily="34" charset="0"/>
              </a:rPr>
              <a:t>Experts from EPA’s Office of Pesticide Programs:</a:t>
            </a:r>
          </a:p>
          <a:p>
            <a:pPr lvl="1"/>
            <a:r>
              <a:rPr lang="en-US" sz="2200">
                <a:solidFill>
                  <a:schemeClr val="accent1">
                    <a:lumMod val="50000"/>
                  </a:schemeClr>
                </a:solidFill>
                <a:latin typeface="Arial" panose="020B0604020202020204" pitchFamily="34" charset="0"/>
                <a:cs typeface="Arial" panose="020B0604020202020204" pitchFamily="34" charset="0"/>
              </a:rPr>
              <a:t>Provided an overview of the pesticide registration process under the Federal Insecticide, Fungicide, and Rodenticide Act;</a:t>
            </a:r>
          </a:p>
          <a:p>
            <a:pPr lvl="1"/>
            <a:r>
              <a:rPr lang="en-US" sz="2200">
                <a:solidFill>
                  <a:schemeClr val="accent1">
                    <a:lumMod val="50000"/>
                  </a:schemeClr>
                </a:solidFill>
                <a:latin typeface="Arial" panose="020B0604020202020204" pitchFamily="34" charset="0"/>
                <a:cs typeface="Arial" panose="020B0604020202020204" pitchFamily="34" charset="0"/>
              </a:rPr>
              <a:t>Provided information on what to do before applying for antimicrobial product registration;</a:t>
            </a:r>
          </a:p>
          <a:p>
            <a:pPr lvl="1"/>
            <a:r>
              <a:rPr lang="en-US" sz="2200">
                <a:solidFill>
                  <a:schemeClr val="accent1">
                    <a:lumMod val="50000"/>
                  </a:schemeClr>
                </a:solidFill>
                <a:latin typeface="Arial" panose="020B0604020202020204" pitchFamily="34" charset="0"/>
                <a:cs typeface="Arial" panose="020B0604020202020204" pitchFamily="34" charset="0"/>
              </a:rPr>
              <a:t>Discussed how to prepare Confidential Statements of Formula as well as various other documents and forms that need to be submitted to the Agency;</a:t>
            </a:r>
          </a:p>
          <a:p>
            <a:pPr lvl="1"/>
            <a:r>
              <a:rPr lang="en-US" sz="2200">
                <a:solidFill>
                  <a:schemeClr val="accent1">
                    <a:lumMod val="50000"/>
                  </a:schemeClr>
                </a:solidFill>
                <a:latin typeface="Arial" panose="020B0604020202020204" pitchFamily="34" charset="0"/>
                <a:cs typeface="Arial" panose="020B0604020202020204" pitchFamily="34" charset="0"/>
              </a:rPr>
              <a:t>Discussed non-PRIA submissions (i.e., notifications and fast track amendments under PRN 98-10);</a:t>
            </a:r>
          </a:p>
          <a:p>
            <a:pPr lvl="1"/>
            <a:r>
              <a:rPr lang="en-US" sz="2200">
                <a:solidFill>
                  <a:schemeClr val="accent1">
                    <a:lumMod val="50000"/>
                  </a:schemeClr>
                </a:solidFill>
                <a:latin typeface="Arial" panose="020B0604020202020204" pitchFamily="34" charset="0"/>
                <a:cs typeface="Arial" panose="020B0604020202020204" pitchFamily="34" charset="0"/>
              </a:rPr>
              <a:t>Shared examples of submission cover letters and common labeling issues as well as information on efficacy data, and registration review.</a:t>
            </a:r>
          </a:p>
        </p:txBody>
      </p:sp>
    </p:spTree>
    <p:extLst>
      <p:ext uri="{BB962C8B-B14F-4D97-AF65-F5344CB8AC3E}">
        <p14:creationId xmlns:p14="http://schemas.microsoft.com/office/powerpoint/2010/main" val="38773108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484414" y="1574982"/>
            <a:ext cx="11223172" cy="5156744"/>
          </a:xfrm>
        </p:spPr>
        <p:txBody>
          <a:bodyPr>
            <a:normAutofit lnSpcReduction="10000"/>
          </a:bodyPr>
          <a:lstStyle/>
          <a:p>
            <a:pPr marL="0" indent="0">
              <a:buNone/>
            </a:pPr>
            <a:r>
              <a:rPr lang="en-US" sz="1800">
                <a:solidFill>
                  <a:schemeClr val="accent1">
                    <a:lumMod val="50000"/>
                  </a:schemeClr>
                </a:solidFill>
                <a:latin typeface="Arial" panose="020B0604020202020204" pitchFamily="34" charset="0"/>
                <a:cs typeface="Arial" panose="020B0604020202020204" pitchFamily="34" charset="0"/>
                <a:hlinkClick r:id="rId2"/>
              </a:rPr>
              <a:t>March 14, 2024: EPA Update on Existing Stocks Provisions for Three Chlorpyrifos Products</a:t>
            </a:r>
            <a:endParaRPr lang="en-US" sz="1800">
              <a:solidFill>
                <a:schemeClr val="accent1">
                  <a:lumMod val="50000"/>
                </a:schemeClr>
              </a:solidFill>
              <a:latin typeface="Arial" panose="020B0604020202020204" pitchFamily="34" charset="0"/>
              <a:cs typeface="Arial" panose="020B0604020202020204" pitchFamily="34" charset="0"/>
            </a:endParaRPr>
          </a:p>
          <a:p>
            <a:r>
              <a:rPr lang="en-US" sz="1800">
                <a:solidFill>
                  <a:schemeClr val="accent1">
                    <a:lumMod val="50000"/>
                  </a:schemeClr>
                </a:solidFill>
                <a:latin typeface="Arial" panose="020B0604020202020204" pitchFamily="34" charset="0"/>
                <a:cs typeface="Arial" panose="020B0604020202020204" pitchFamily="34" charset="0"/>
              </a:rPr>
              <a:t>EPA issued an update on existing stocks provisions for three chlorpyrifos pesticide products made by the company </a:t>
            </a:r>
            <a:r>
              <a:rPr lang="en-US" sz="1800" err="1">
                <a:solidFill>
                  <a:schemeClr val="accent1">
                    <a:lumMod val="50000"/>
                  </a:schemeClr>
                </a:solidFill>
                <a:latin typeface="Arial" panose="020B0604020202020204" pitchFamily="34" charset="0"/>
                <a:cs typeface="Arial" panose="020B0604020202020204" pitchFamily="34" charset="0"/>
              </a:rPr>
              <a:t>Adama</a:t>
            </a:r>
            <a:r>
              <a:rPr lang="en-US" sz="1800">
                <a:solidFill>
                  <a:schemeClr val="accent1">
                    <a:lumMod val="50000"/>
                  </a:schemeClr>
                </a:solidFill>
                <a:latin typeface="Arial" panose="020B0604020202020204" pitchFamily="34" charset="0"/>
                <a:cs typeface="Arial" panose="020B0604020202020204" pitchFamily="34" charset="0"/>
              </a:rPr>
              <a:t> – </a:t>
            </a:r>
            <a:r>
              <a:rPr lang="en-US" sz="1800" err="1">
                <a:solidFill>
                  <a:schemeClr val="accent1">
                    <a:lumMod val="50000"/>
                  </a:schemeClr>
                </a:solidFill>
                <a:latin typeface="Arial" panose="020B0604020202020204" pitchFamily="34" charset="0"/>
                <a:cs typeface="Arial" panose="020B0604020202020204" pitchFamily="34" charset="0"/>
              </a:rPr>
              <a:t>Pyrinex</a:t>
            </a:r>
            <a:r>
              <a:rPr lang="en-US" sz="1800">
                <a:solidFill>
                  <a:schemeClr val="accent1">
                    <a:lumMod val="50000"/>
                  </a:schemeClr>
                </a:solidFill>
                <a:latin typeface="Arial" panose="020B0604020202020204" pitchFamily="34" charset="0"/>
                <a:cs typeface="Arial" panose="020B0604020202020204" pitchFamily="34" charset="0"/>
              </a:rPr>
              <a:t> Chlorpyrifos Insecticide, Chlorpyrifos 4E AG (alternate brand name </a:t>
            </a:r>
            <a:r>
              <a:rPr lang="en-US" sz="1800" err="1">
                <a:solidFill>
                  <a:schemeClr val="accent1">
                    <a:lumMod val="50000"/>
                  </a:schemeClr>
                </a:solidFill>
                <a:latin typeface="Arial" panose="020B0604020202020204" pitchFamily="34" charset="0"/>
                <a:cs typeface="Arial" panose="020B0604020202020204" pitchFamily="34" charset="0"/>
              </a:rPr>
              <a:t>Quali</a:t>
            </a:r>
            <a:r>
              <a:rPr lang="en-US" sz="1800">
                <a:solidFill>
                  <a:schemeClr val="accent1">
                    <a:lumMod val="50000"/>
                  </a:schemeClr>
                </a:solidFill>
                <a:latin typeface="Arial" panose="020B0604020202020204" pitchFamily="34" charset="0"/>
                <a:cs typeface="Arial" panose="020B0604020202020204" pitchFamily="34" charset="0"/>
              </a:rPr>
              <a:t>-Pro Chlorpyrifos 4E), and Vulcan.</a:t>
            </a:r>
          </a:p>
          <a:p>
            <a:r>
              <a:rPr lang="en-US" sz="1800">
                <a:solidFill>
                  <a:schemeClr val="accent1">
                    <a:lumMod val="50000"/>
                  </a:schemeClr>
                </a:solidFill>
                <a:latin typeface="Arial" panose="020B0604020202020204" pitchFamily="34" charset="0"/>
                <a:cs typeface="Arial" panose="020B0604020202020204" pitchFamily="34" charset="0"/>
              </a:rPr>
              <a:t>In a final rule issued in August 2021, EPA revoked all tolerances for chlorpyrifos.</a:t>
            </a:r>
          </a:p>
          <a:p>
            <a:r>
              <a:rPr lang="en-US" sz="1800">
                <a:solidFill>
                  <a:schemeClr val="accent1">
                    <a:lumMod val="50000"/>
                  </a:schemeClr>
                </a:solidFill>
                <a:latin typeface="Arial" panose="020B0604020202020204" pitchFamily="34" charset="0"/>
                <a:cs typeface="Arial" panose="020B0604020202020204" pitchFamily="34" charset="0"/>
              </a:rPr>
              <a:t>On May 4, 2023, EPA granted </a:t>
            </a:r>
            <a:r>
              <a:rPr lang="en-US" sz="1800" err="1">
                <a:solidFill>
                  <a:schemeClr val="accent1">
                    <a:lumMod val="50000"/>
                  </a:schemeClr>
                </a:solidFill>
                <a:latin typeface="Arial" panose="020B0604020202020204" pitchFamily="34" charset="0"/>
                <a:cs typeface="Arial" panose="020B0604020202020204" pitchFamily="34" charset="0"/>
              </a:rPr>
              <a:t>Adama’s</a:t>
            </a:r>
            <a:r>
              <a:rPr lang="en-US" sz="1800">
                <a:solidFill>
                  <a:schemeClr val="accent1">
                    <a:lumMod val="50000"/>
                  </a:schemeClr>
                </a:solidFill>
                <a:latin typeface="Arial" panose="020B0604020202020204" pitchFamily="34" charset="0"/>
                <a:cs typeface="Arial" panose="020B0604020202020204" pitchFamily="34" charset="0"/>
              </a:rPr>
              <a:t> request to cancel food and tobacco use of its chlorpyrifos products.</a:t>
            </a:r>
          </a:p>
          <a:p>
            <a:r>
              <a:rPr lang="en-US" sz="1800">
                <a:solidFill>
                  <a:schemeClr val="accent1">
                    <a:lumMod val="50000"/>
                  </a:schemeClr>
                </a:solidFill>
                <a:latin typeface="Arial" panose="020B0604020202020204" pitchFamily="34" charset="0"/>
                <a:cs typeface="Arial" panose="020B0604020202020204" pitchFamily="34" charset="0"/>
              </a:rPr>
              <a:t>On November 6, 2023, EPA granted </a:t>
            </a:r>
            <a:r>
              <a:rPr lang="en-US" sz="1800" err="1">
                <a:solidFill>
                  <a:schemeClr val="accent1">
                    <a:lumMod val="50000"/>
                  </a:schemeClr>
                </a:solidFill>
                <a:latin typeface="Arial" panose="020B0604020202020204" pitchFamily="34" charset="0"/>
                <a:cs typeface="Arial" panose="020B0604020202020204" pitchFamily="34" charset="0"/>
              </a:rPr>
              <a:t>Adama’s</a:t>
            </a:r>
            <a:r>
              <a:rPr lang="en-US" sz="1800">
                <a:solidFill>
                  <a:schemeClr val="accent1">
                    <a:lumMod val="50000"/>
                  </a:schemeClr>
                </a:solidFill>
                <a:latin typeface="Arial" panose="020B0604020202020204" pitchFamily="34" charset="0"/>
                <a:cs typeface="Arial" panose="020B0604020202020204" pitchFamily="34" charset="0"/>
              </a:rPr>
              <a:t> request to terminate the food processing and food manufacturing site uses on those same three chlorpyrifos products.</a:t>
            </a:r>
          </a:p>
          <a:p>
            <a:r>
              <a:rPr lang="en-US" sz="1800">
                <a:solidFill>
                  <a:schemeClr val="accent1">
                    <a:lumMod val="50000"/>
                  </a:schemeClr>
                </a:solidFill>
                <a:latin typeface="Arial" panose="020B0604020202020204" pitchFamily="34" charset="0"/>
                <a:cs typeface="Arial" panose="020B0604020202020204" pitchFamily="34" charset="0"/>
              </a:rPr>
              <a:t>On December 28, 2023, the U.S. Court of Appeals for the Eighth Circuit vacated EPA’s August 2021 rule revoking all tolerances. </a:t>
            </a:r>
          </a:p>
          <a:p>
            <a:r>
              <a:rPr lang="en-US" sz="1800">
                <a:solidFill>
                  <a:schemeClr val="accent1">
                    <a:lumMod val="50000"/>
                  </a:schemeClr>
                </a:solidFill>
                <a:latin typeface="Arial" panose="020B0604020202020204" pitchFamily="34" charset="0"/>
                <a:cs typeface="Arial" panose="020B0604020202020204" pitchFamily="34" charset="0"/>
              </a:rPr>
              <a:t>On February 5, 2024, EPA issued a Federal Register notice to amend the Code of Federal Regulations to reflect the court's reinstatement of those tolerances. </a:t>
            </a:r>
          </a:p>
          <a:p>
            <a:r>
              <a:rPr lang="en-US" sz="1800">
                <a:solidFill>
                  <a:schemeClr val="accent1">
                    <a:lumMod val="50000"/>
                  </a:schemeClr>
                </a:solidFill>
                <a:latin typeface="Arial" panose="020B0604020202020204" pitchFamily="34" charset="0"/>
                <a:cs typeface="Arial" panose="020B0604020202020204" pitchFamily="34" charset="0"/>
              </a:rPr>
              <a:t>At this time, all the chlorpyrifos tolerances have been reinstated and are currently in effect. </a:t>
            </a:r>
          </a:p>
          <a:p>
            <a:r>
              <a:rPr lang="en-US" sz="1800" err="1">
                <a:solidFill>
                  <a:schemeClr val="accent1">
                    <a:lumMod val="50000"/>
                  </a:schemeClr>
                </a:solidFill>
                <a:latin typeface="Arial" panose="020B0604020202020204" pitchFamily="34" charset="0"/>
                <a:cs typeface="Arial" panose="020B0604020202020204" pitchFamily="34" charset="0"/>
              </a:rPr>
              <a:t>Adama</a:t>
            </a:r>
            <a:r>
              <a:rPr lang="en-US" sz="1800">
                <a:solidFill>
                  <a:schemeClr val="accent1">
                    <a:lumMod val="50000"/>
                  </a:schemeClr>
                </a:solidFill>
                <a:latin typeface="Arial" panose="020B0604020202020204" pitchFamily="34" charset="0"/>
                <a:cs typeface="Arial" panose="020B0604020202020204" pitchFamily="34" charset="0"/>
              </a:rPr>
              <a:t> has requested amendments to the cancellation orders governing disposition of their existing stocks to allow for sale, distribution, and use.</a:t>
            </a:r>
          </a:p>
          <a:p>
            <a:r>
              <a:rPr lang="en-US" sz="1800">
                <a:solidFill>
                  <a:schemeClr val="accent1">
                    <a:lumMod val="50000"/>
                  </a:schemeClr>
                </a:solidFill>
                <a:latin typeface="Arial" panose="020B0604020202020204" pitchFamily="34" charset="0"/>
                <a:cs typeface="Arial" panose="020B0604020202020204" pitchFamily="34" charset="0"/>
              </a:rPr>
              <a:t>At this time, EPA is amending the existing stocks provisions in the May 4 and November 6 cancellation orders. </a:t>
            </a:r>
          </a:p>
        </p:txBody>
      </p:sp>
    </p:spTree>
    <p:extLst>
      <p:ext uri="{BB962C8B-B14F-4D97-AF65-F5344CB8AC3E}">
        <p14:creationId xmlns:p14="http://schemas.microsoft.com/office/powerpoint/2010/main" val="680816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fontScale="92500" lnSpcReduction="10000"/>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April 1, 2024: EPA Warns Farmworkers about Risks of </a:t>
            </a:r>
            <a:r>
              <a:rPr lang="en-US" sz="2400" err="1">
                <a:solidFill>
                  <a:schemeClr val="accent1">
                    <a:lumMod val="50000"/>
                  </a:schemeClr>
                </a:solidFill>
                <a:latin typeface="Arial" panose="020B0604020202020204" pitchFamily="34" charset="0"/>
                <a:cs typeface="Arial" panose="020B0604020202020204" pitchFamily="34" charset="0"/>
                <a:hlinkClick r:id="rId2"/>
              </a:rPr>
              <a:t>Dacthal</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announced its next steps to protect people from the herbicide dimethyl </a:t>
            </a:r>
            <a:r>
              <a:rPr lang="en-US" sz="2400" err="1">
                <a:solidFill>
                  <a:schemeClr val="accent1">
                    <a:lumMod val="50000"/>
                  </a:schemeClr>
                </a:solidFill>
                <a:latin typeface="Arial" panose="020B0604020202020204" pitchFamily="34" charset="0"/>
                <a:cs typeface="Arial" panose="020B0604020202020204" pitchFamily="34" charset="0"/>
              </a:rPr>
              <a:t>tetrachloroterephthalate</a:t>
            </a:r>
            <a:r>
              <a:rPr lang="en-US" sz="2400">
                <a:solidFill>
                  <a:schemeClr val="accent1">
                    <a:lumMod val="50000"/>
                  </a:schemeClr>
                </a:solidFill>
                <a:latin typeface="Arial" panose="020B0604020202020204" pitchFamily="34" charset="0"/>
                <a:cs typeface="Arial" panose="020B0604020202020204" pitchFamily="34" charset="0"/>
              </a:rPr>
              <a:t> (DCPA, or </a:t>
            </a:r>
            <a:r>
              <a:rPr lang="en-US" sz="2400" err="1">
                <a:solidFill>
                  <a:schemeClr val="accent1">
                    <a:lumMod val="50000"/>
                  </a:schemeClr>
                </a:solidFill>
                <a:latin typeface="Arial" panose="020B0604020202020204" pitchFamily="34" charset="0"/>
                <a:cs typeface="Arial" panose="020B0604020202020204" pitchFamily="34" charset="0"/>
              </a:rPr>
              <a:t>Dacthal</a:t>
            </a:r>
            <a:r>
              <a:rPr lang="en-US" sz="2400">
                <a:solidFill>
                  <a:schemeClr val="accent1">
                    <a:lumMod val="50000"/>
                  </a:schemeClr>
                </a:solidFill>
                <a:latin typeface="Arial" panose="020B0604020202020204" pitchFamily="34" charset="0"/>
                <a:cs typeface="Arial" panose="020B0604020202020204" pitchFamily="34" charset="0"/>
              </a:rPr>
              <a:t>). </a:t>
            </a:r>
          </a:p>
          <a:p>
            <a:r>
              <a:rPr lang="en-US" sz="2400">
                <a:solidFill>
                  <a:schemeClr val="accent1">
                    <a:lumMod val="50000"/>
                  </a:schemeClr>
                </a:solidFill>
                <a:latin typeface="Arial" panose="020B0604020202020204" pitchFamily="34" charset="0"/>
                <a:cs typeface="Arial" panose="020B0604020202020204" pitchFamily="34" charset="0"/>
              </a:rPr>
              <a:t>EPA is warning people of the significant health risks to pregnant individuals and their developing babies exposed to DCPA and will be pursuing action to address the serious, permanent, and irreversible health risks associated with the pesticide as quickly as possible. </a:t>
            </a:r>
          </a:p>
          <a:p>
            <a:r>
              <a:rPr lang="en-US" sz="2400">
                <a:solidFill>
                  <a:schemeClr val="accent1">
                    <a:lumMod val="50000"/>
                  </a:schemeClr>
                </a:solidFill>
                <a:latin typeface="Arial" panose="020B0604020202020204" pitchFamily="34" charset="0"/>
                <a:cs typeface="Arial" panose="020B0604020202020204" pitchFamily="34" charset="0"/>
              </a:rPr>
              <a:t>EPA has also issued a letter to AMVAC, the sole manufacturer of DCPA, restating the risks the agency found and stating that due to the serious risks posed by DCPA, the agency is pursuing further action to protect workers and others who could be exposed. </a:t>
            </a:r>
          </a:p>
          <a:p>
            <a:r>
              <a:rPr lang="en-US" sz="2400">
                <a:solidFill>
                  <a:schemeClr val="accent1">
                    <a:lumMod val="50000"/>
                  </a:schemeClr>
                </a:solidFill>
                <a:latin typeface="Arial" panose="020B0604020202020204" pitchFamily="34" charset="0"/>
                <a:cs typeface="Arial" panose="020B0604020202020204" pitchFamily="34" charset="0"/>
              </a:rPr>
              <a:t>EPA is taking this rare step of warning farmworkers about these concerns while it works on actions to protect workers because of the significant risks the agency has identified.</a:t>
            </a:r>
          </a:p>
        </p:txBody>
      </p:sp>
    </p:spTree>
    <p:extLst>
      <p:ext uri="{BB962C8B-B14F-4D97-AF65-F5344CB8AC3E}">
        <p14:creationId xmlns:p14="http://schemas.microsoft.com/office/powerpoint/2010/main" val="18400135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444546"/>
          </a:xfrm>
        </p:spPr>
        <p:txBody>
          <a:bodyPr>
            <a:normAutofit/>
          </a:bodyPr>
          <a:lstStyle/>
          <a:p>
            <a:pPr marL="0" indent="0">
              <a:buNone/>
            </a:pPr>
            <a:r>
              <a:rPr lang="en-US" sz="2000">
                <a:solidFill>
                  <a:schemeClr val="accent1">
                    <a:lumMod val="50000"/>
                  </a:schemeClr>
                </a:solidFill>
                <a:latin typeface="Arial" panose="020B0604020202020204" pitchFamily="34" charset="0"/>
                <a:cs typeface="Arial" panose="020B0604020202020204" pitchFamily="34" charset="0"/>
                <a:hlinkClick r:id="rId2"/>
              </a:rPr>
              <a:t>April 2, 2024: EPA Announces the Implementation of Mitigation Measures for Insecticides Chlorpyrifos, Diazinon, and Malathion to Protect Endangered Species</a:t>
            </a:r>
            <a:endParaRPr lang="en-US" sz="2000">
              <a:solidFill>
                <a:schemeClr val="accent1">
                  <a:lumMod val="50000"/>
                </a:schemeClr>
              </a:solidFill>
              <a:latin typeface="Arial" panose="020B0604020202020204" pitchFamily="34" charset="0"/>
              <a:cs typeface="Arial" panose="020B0604020202020204" pitchFamily="34" charset="0"/>
            </a:endParaRPr>
          </a:p>
          <a:p>
            <a:r>
              <a:rPr lang="en-US" sz="2000">
                <a:solidFill>
                  <a:schemeClr val="accent1">
                    <a:lumMod val="50000"/>
                  </a:schemeClr>
                </a:solidFill>
                <a:latin typeface="Arial" panose="020B0604020202020204" pitchFamily="34" charset="0"/>
                <a:cs typeface="Arial" panose="020B0604020202020204" pitchFamily="34" charset="0"/>
              </a:rPr>
              <a:t>EPA is implementing measures to protect federally threatened or endangered (listed) species and their designated critical habitats from the effects of the insecticides chlorpyrifos, diazinon, and malathion. </a:t>
            </a:r>
          </a:p>
          <a:p>
            <a:r>
              <a:rPr lang="en-US" sz="2000">
                <a:solidFill>
                  <a:schemeClr val="accent1">
                    <a:lumMod val="50000"/>
                  </a:schemeClr>
                </a:solidFill>
                <a:latin typeface="Arial" panose="020B0604020202020204" pitchFamily="34" charset="0"/>
                <a:cs typeface="Arial" panose="020B0604020202020204" pitchFamily="34" charset="0"/>
              </a:rPr>
              <a:t>The measures include changes to pesticide labeling requirements and issuing of Endangered Species Protection Bulletins that set geographically specific limitations on pesticide use.</a:t>
            </a:r>
          </a:p>
          <a:p>
            <a:r>
              <a:rPr lang="en-US" sz="2000">
                <a:solidFill>
                  <a:schemeClr val="accent1">
                    <a:lumMod val="50000"/>
                  </a:schemeClr>
                </a:solidFill>
                <a:latin typeface="Arial" panose="020B0604020202020204" pitchFamily="34" charset="0"/>
                <a:cs typeface="Arial" panose="020B0604020202020204" pitchFamily="34" charset="0"/>
              </a:rPr>
              <a:t>Registrants have submitted these product labeling amendments to EPA, as well as amendments describing how to report ecological incidents associated with pesticide applications, should users observe any. </a:t>
            </a:r>
          </a:p>
          <a:p>
            <a:r>
              <a:rPr lang="en-US" sz="2000">
                <a:solidFill>
                  <a:schemeClr val="accent1">
                    <a:lumMod val="50000"/>
                  </a:schemeClr>
                </a:solidFill>
                <a:latin typeface="Arial" panose="020B0604020202020204" pitchFamily="34" charset="0"/>
                <a:cs typeface="Arial" panose="020B0604020202020204" pitchFamily="34" charset="0"/>
              </a:rPr>
              <a:t>Amended label guidance will be included on the next printing of product labels, with a 12-month existing stock provision included in the agreement.</a:t>
            </a:r>
          </a:p>
        </p:txBody>
      </p:sp>
    </p:spTree>
    <p:extLst>
      <p:ext uri="{BB962C8B-B14F-4D97-AF65-F5344CB8AC3E}">
        <p14:creationId xmlns:p14="http://schemas.microsoft.com/office/powerpoint/2010/main" val="19423528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a:xfrm>
            <a:off x="838200" y="72313"/>
            <a:ext cx="10515600" cy="1325563"/>
          </a:xfrm>
        </p:spPr>
        <p:txBody>
          <a:bodyPr/>
          <a:lstStyle/>
          <a:p>
            <a:pPr algn="ctr"/>
            <a:r>
              <a:rPr kumimoji="0" lang="en-US" sz="44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dirty="0"/>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743607" y="1114097"/>
            <a:ext cx="10515600" cy="5559971"/>
          </a:xfrm>
        </p:spPr>
        <p:txBody>
          <a:bodyPr vert="horz" lIns="91440" tIns="45720" rIns="91440" bIns="45720" rtlCol="0" anchor="t">
            <a:normAutofit lnSpcReduction="10000"/>
          </a:bodyPr>
          <a:lstStyle/>
          <a:p>
            <a:pPr marL="0" indent="0">
              <a:buNone/>
            </a:pPr>
            <a:r>
              <a:rPr lang="en-US" sz="2000" dirty="0">
                <a:solidFill>
                  <a:schemeClr val="accent1"/>
                </a:solidFill>
                <a:latin typeface="Arial"/>
                <a:cs typeface="Arial"/>
                <a:hlinkClick r:id="rId2"/>
              </a:rPr>
              <a:t>April 16, 2024: EPA Publishes Update on Herbicide Strategy Progress </a:t>
            </a:r>
            <a:endParaRPr lang="en-US" sz="2000" dirty="0">
              <a:solidFill>
                <a:schemeClr val="accent1"/>
              </a:solidFill>
              <a:latin typeface="Arial" panose="020B0604020202020204" pitchFamily="34" charset="0"/>
              <a:cs typeface="Arial" panose="020B0604020202020204" pitchFamily="34" charset="0"/>
            </a:endParaRPr>
          </a:p>
          <a:p>
            <a:pPr>
              <a:lnSpc>
                <a:spcPct val="120000"/>
              </a:lnSpc>
            </a:pPr>
            <a:r>
              <a:rPr lang="en-US" sz="1800" b="0" i="0" dirty="0">
                <a:solidFill>
                  <a:srgbClr val="1B1B1B"/>
                </a:solidFill>
                <a:effectLst/>
                <a:latin typeface="Source Sans Pro Web"/>
              </a:rPr>
              <a:t>EPA released an update to its draft Herbicide Strategy, which is part of the Agency’s plan to improve how it meets its ESA obligations. The purpose of this update was to describe some improvements that EPA plans to make as it continues finalizing the strategy to increase flexibility and improve ease of implementation while still protecting federally listed species. </a:t>
            </a:r>
            <a:endParaRPr lang="en-US" sz="1800" dirty="0">
              <a:solidFill>
                <a:srgbClr val="1B1B1B"/>
              </a:solidFill>
              <a:latin typeface="Source Sans Pro Web"/>
              <a:cs typeface="Arial" panose="020B0604020202020204" pitchFamily="34" charset="0"/>
            </a:endParaRPr>
          </a:p>
          <a:p>
            <a:pPr>
              <a:lnSpc>
                <a:spcPct val="120000"/>
              </a:lnSpc>
            </a:pPr>
            <a:r>
              <a:rPr lang="en-US" sz="1800" b="0" i="0" dirty="0">
                <a:solidFill>
                  <a:srgbClr val="1B1B1B"/>
                </a:solidFill>
                <a:effectLst/>
                <a:latin typeface="Source Sans Pro Web"/>
              </a:rPr>
              <a:t>The draft strategy, which EPA released for public comments in July 2023.</a:t>
            </a:r>
          </a:p>
          <a:p>
            <a:pPr algn="l">
              <a:lnSpc>
                <a:spcPct val="120000"/>
              </a:lnSpc>
            </a:pPr>
            <a:r>
              <a:rPr lang="en-US" sz="1800" b="0" i="0" dirty="0">
                <a:solidFill>
                  <a:srgbClr val="1B1B1B"/>
                </a:solidFill>
                <a:effectLst/>
                <a:latin typeface="Source Sans Pro Web"/>
              </a:rPr>
              <a:t>EPA received extensive comments on the draft strategy, with many reiterating the importance of protecting listed species from herbicides. EPA plans to make a number of improvements to the draft based on this feedback, with the primary changes falling into three categories:</a:t>
            </a:r>
          </a:p>
          <a:p>
            <a:pPr lvl="1">
              <a:lnSpc>
                <a:spcPct val="120000"/>
              </a:lnSpc>
            </a:pPr>
            <a:r>
              <a:rPr lang="en-US" sz="1800" b="0" i="0" dirty="0">
                <a:solidFill>
                  <a:srgbClr val="1B1B1B"/>
                </a:solidFill>
                <a:effectLst/>
                <a:latin typeface="Source Sans Pro Web"/>
              </a:rPr>
              <a:t>Making the strategy easier to understand; </a:t>
            </a:r>
          </a:p>
          <a:p>
            <a:pPr lvl="1">
              <a:lnSpc>
                <a:spcPct val="120000"/>
              </a:lnSpc>
            </a:pPr>
            <a:r>
              <a:rPr lang="en-US" sz="1800" b="0" i="0" dirty="0">
                <a:solidFill>
                  <a:srgbClr val="1B1B1B"/>
                </a:solidFill>
                <a:effectLst/>
                <a:latin typeface="Source Sans Pro Web"/>
              </a:rPr>
              <a:t>Increasing flexibility for growers to implement the mitigation measures in the strategy; and</a:t>
            </a:r>
          </a:p>
          <a:p>
            <a:pPr lvl="1">
              <a:lnSpc>
                <a:spcPct val="120000"/>
              </a:lnSpc>
            </a:pPr>
            <a:r>
              <a:rPr lang="en-US" sz="1800" b="0" i="0" dirty="0">
                <a:solidFill>
                  <a:srgbClr val="1B1B1B"/>
                </a:solidFill>
                <a:effectLst/>
                <a:latin typeface="Source Sans Pro Web"/>
              </a:rPr>
              <a:t>Reducing the amount of mitigation that may be needed when growers have already adopted voluntary practices to reduce pesticide runoff or where runoff potential is lower due to geography.</a:t>
            </a:r>
          </a:p>
          <a:p>
            <a:pPr>
              <a:lnSpc>
                <a:spcPct val="120000"/>
              </a:lnSpc>
            </a:pPr>
            <a:r>
              <a:rPr lang="en-US" sz="1800" b="0" i="0" dirty="0">
                <a:solidFill>
                  <a:srgbClr val="1B1B1B"/>
                </a:solidFill>
                <a:effectLst/>
                <a:latin typeface="Source Sans Pro Web"/>
              </a:rPr>
              <a:t>EPA continues to consider the public comments, meet with stakeholders, and collaborate with FWS, USDA, and state agencies. EPA expects to publish the final strategy by August 30, 2024.</a:t>
            </a:r>
            <a:endParaRPr lang="en-US" sz="18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2381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911506"/>
          </a:xfrm>
        </p:spPr>
        <p:txBody>
          <a:bodyPr>
            <a:normAutofit/>
          </a:bodyPr>
          <a:lstStyle/>
          <a:p>
            <a:pPr marL="0" indent="0">
              <a:buNone/>
            </a:pPr>
            <a:r>
              <a:rPr lang="en-US" sz="2200" dirty="0">
                <a:solidFill>
                  <a:schemeClr val="accent1">
                    <a:lumMod val="50000"/>
                  </a:schemeClr>
                </a:solidFill>
                <a:latin typeface="Arial" panose="020B0604020202020204" pitchFamily="34" charset="0"/>
                <a:cs typeface="Arial" panose="020B0604020202020204" pitchFamily="34" charset="0"/>
                <a:hlinkClick r:id="rId2"/>
              </a:rPr>
              <a:t>April 19, 2024: EPA Issues Draft Risk Assessment for Use of Formaldehyde as a Pesticide under FIFRA</a:t>
            </a:r>
            <a:endParaRPr lang="en-US" sz="2200" dirty="0">
              <a:solidFill>
                <a:schemeClr val="accent1">
                  <a:lumMod val="50000"/>
                </a:schemeClr>
              </a:solidFill>
              <a:latin typeface="Arial" panose="020B0604020202020204" pitchFamily="34" charset="0"/>
              <a:cs typeface="Arial" panose="020B0604020202020204" pitchFamily="34" charset="0"/>
            </a:endParaRPr>
          </a:p>
          <a:p>
            <a:r>
              <a:rPr lang="en-US" sz="2200" dirty="0">
                <a:solidFill>
                  <a:schemeClr val="accent1">
                    <a:lumMod val="50000"/>
                  </a:schemeClr>
                </a:solidFill>
                <a:latin typeface="Arial" panose="020B0604020202020204" pitchFamily="34" charset="0"/>
                <a:cs typeface="Arial" panose="020B0604020202020204" pitchFamily="34" charset="0"/>
              </a:rPr>
              <a:t>EPA is released its draft risk assessment for formaldehyde and paraformaldehyde under FIFRA for public comment. </a:t>
            </a:r>
          </a:p>
          <a:p>
            <a:r>
              <a:rPr lang="en-US" sz="2200" dirty="0">
                <a:solidFill>
                  <a:schemeClr val="accent1">
                    <a:lumMod val="50000"/>
                  </a:schemeClr>
                </a:solidFill>
                <a:latin typeface="Arial" panose="020B0604020202020204" pitchFamily="34" charset="0"/>
                <a:cs typeface="Arial" panose="020B0604020202020204" pitchFamily="34" charset="0"/>
              </a:rPr>
              <a:t>Draft risk assessment identifies risks to human health and the environment from the pesticidal uses of formaldehyde and describes some of the sources of uncertainties in EPA’s findings.</a:t>
            </a:r>
          </a:p>
          <a:p>
            <a:r>
              <a:rPr lang="en-US" sz="2200" dirty="0">
                <a:solidFill>
                  <a:schemeClr val="accent1">
                    <a:lumMod val="50000"/>
                  </a:schemeClr>
                </a:solidFill>
                <a:latin typeface="Arial" panose="020B0604020202020204" pitchFamily="34" charset="0"/>
                <a:cs typeface="Arial" panose="020B0604020202020204" pitchFamily="34" charset="0"/>
              </a:rPr>
              <a:t>EPA also evaluated formaldehyde’s impact on the environment and found the potential for risk to terrestrial organisms from the registered pesticidal uses of formaldehyde and paraformaldehyde to fumigate various agricultural, commercial, and industrial areas.</a:t>
            </a:r>
          </a:p>
          <a:p>
            <a:r>
              <a:rPr lang="en-US" sz="2200" dirty="0">
                <a:solidFill>
                  <a:schemeClr val="accent1">
                    <a:lumMod val="50000"/>
                  </a:schemeClr>
                </a:solidFill>
                <a:latin typeface="Arial" panose="020B0604020202020204" pitchFamily="34" charset="0"/>
                <a:cs typeface="Arial" panose="020B0604020202020204" pitchFamily="34" charset="0"/>
              </a:rPr>
              <a:t>EPA is accepting public comments on the FIFRA draft risk assessment for 60 days via docket EPA-HQ-OPP-2015-0739 at </a:t>
            </a:r>
            <a:r>
              <a:rPr lang="en-US" sz="2200" dirty="0">
                <a:solidFill>
                  <a:schemeClr val="accent1">
                    <a:lumMod val="50000"/>
                  </a:schemeClr>
                </a:solidFill>
                <a:latin typeface="Arial" panose="020B0604020202020204" pitchFamily="34" charset="0"/>
                <a:cs typeface="Arial" panose="020B0604020202020204" pitchFamily="34" charset="0"/>
                <a:hlinkClick r:id="rId3"/>
              </a:rPr>
              <a:t>www.regulations.gov</a:t>
            </a:r>
            <a:r>
              <a:rPr lang="en-US" sz="2200" dirty="0">
                <a:solidFill>
                  <a:schemeClr val="accent1">
                    <a:lumMod val="50000"/>
                  </a:schemeClr>
                </a:solidFill>
                <a:latin typeface="Arial" panose="020B0604020202020204" pitchFamily="34" charset="0"/>
                <a:cs typeface="Arial" panose="020B0604020202020204" pitchFamily="34" charset="0"/>
              </a:rPr>
              <a:t>.</a:t>
            </a:r>
          </a:p>
          <a:p>
            <a:endParaRPr lang="en-US" sz="20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790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5"/>
            <a:ext cx="10515600" cy="4836432"/>
          </a:xfrm>
        </p:spPr>
        <p:txBody>
          <a:bodyPr>
            <a:normAutofit fontScale="92500" lnSpcReduction="10000"/>
          </a:bodyPr>
          <a:lstStyle/>
          <a:p>
            <a:pPr marL="0" indent="0">
              <a:buNone/>
            </a:pPr>
            <a:r>
              <a:rPr lang="en-US" sz="2400" dirty="0">
                <a:solidFill>
                  <a:schemeClr val="accent1">
                    <a:lumMod val="50000"/>
                  </a:schemeClr>
                </a:solidFill>
                <a:latin typeface="Arial" panose="020B0604020202020204" pitchFamily="34" charset="0"/>
                <a:cs typeface="Arial" panose="020B0604020202020204" pitchFamily="34" charset="0"/>
                <a:hlinkClick r:id="rId2"/>
              </a:rPr>
              <a:t>April 30, 2024: EPA Proposes to Cancel All but One Use of Pesticide Acephate to Protect Human Health</a:t>
            </a:r>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accent1">
                    <a:lumMod val="50000"/>
                  </a:schemeClr>
                </a:solidFill>
                <a:latin typeface="Arial" panose="020B0604020202020204" pitchFamily="34" charset="0"/>
                <a:cs typeface="Arial" panose="020B0604020202020204" pitchFamily="34" charset="0"/>
              </a:rPr>
              <a:t>EPA released a proposed interim decision (PID) to cancel all but one use of the pesticide acephate. </a:t>
            </a:r>
          </a:p>
          <a:p>
            <a:r>
              <a:rPr lang="en-US" sz="2400" dirty="0">
                <a:solidFill>
                  <a:schemeClr val="accent1">
                    <a:lumMod val="50000"/>
                  </a:schemeClr>
                </a:solidFill>
                <a:latin typeface="Arial" panose="020B0604020202020204" pitchFamily="34" charset="0"/>
                <a:cs typeface="Arial" panose="020B0604020202020204" pitchFamily="34" charset="0"/>
              </a:rPr>
              <a:t>This decision is based on EPA's updated human health draft risk assessment (HH DRA) and drinking water assessment (DWA) that were released last year, which showed significant dietary risks from drinking water for currently registered uses of acephate. </a:t>
            </a:r>
          </a:p>
          <a:p>
            <a:r>
              <a:rPr lang="en-US" sz="2400" dirty="0">
                <a:solidFill>
                  <a:schemeClr val="accent1">
                    <a:lumMod val="50000"/>
                  </a:schemeClr>
                </a:solidFill>
                <a:latin typeface="Arial" panose="020B0604020202020204" pitchFamily="34" charset="0"/>
                <a:cs typeface="Arial" panose="020B0604020202020204" pitchFamily="34" charset="0"/>
              </a:rPr>
              <a:t>EPA also identified worker, homeowner, and ecological risks that would be mitigated by the proposed cancellations.</a:t>
            </a:r>
          </a:p>
          <a:p>
            <a:r>
              <a:rPr lang="en-US" sz="2400" dirty="0">
                <a:solidFill>
                  <a:schemeClr val="accent1">
                    <a:lumMod val="50000"/>
                  </a:schemeClr>
                </a:solidFill>
                <a:latin typeface="Arial" panose="020B0604020202020204" pitchFamily="34" charset="0"/>
                <a:cs typeface="Arial" panose="020B0604020202020204" pitchFamily="34" charset="0"/>
              </a:rPr>
              <a:t>The Agency is proposing to maintain the use of acephate for tree injection because it does not contribute to drinking water exposure, there are no risks for workers, and, with label changes, would not pose risks to the environment.</a:t>
            </a:r>
          </a:p>
          <a:p>
            <a:r>
              <a:rPr lang="en-US" sz="2400" dirty="0">
                <a:solidFill>
                  <a:schemeClr val="accent1">
                    <a:lumMod val="50000"/>
                  </a:schemeClr>
                </a:solidFill>
                <a:latin typeface="Arial" panose="020B0604020202020204" pitchFamily="34" charset="0"/>
                <a:cs typeface="Arial" panose="020B0604020202020204" pitchFamily="34" charset="0"/>
              </a:rPr>
              <a:t>The revised HH DRA and DWA released in August 2023 and the PID released today are open for public comment for 60 days. </a:t>
            </a:r>
          </a:p>
          <a:p>
            <a:endParaRPr lang="en-US" sz="2400" dirty="0">
              <a:solidFill>
                <a:schemeClr val="accent1">
                  <a:lumMod val="50000"/>
                </a:schemeClr>
              </a:solidFill>
              <a:latin typeface="Arial" panose="020B0604020202020204" pitchFamily="34" charset="0"/>
              <a:cs typeface="Arial" panose="020B0604020202020204" pitchFamily="34" charset="0"/>
            </a:endParaRPr>
          </a:p>
          <a:p>
            <a:endParaRPr lang="en-US"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1367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4"/>
            <a:ext cx="10515600" cy="5032375"/>
          </a:xfrm>
        </p:spPr>
        <p:txBody>
          <a:bodyPr>
            <a:normAutofit fontScale="77500" lnSpcReduction="20000"/>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2"/>
              </a:rPr>
              <a:t>May 3, 2024: EPA Opens Required Public Comment Period for Proposed Dicamba Herbicide from Bayer </a:t>
            </a:r>
            <a:r>
              <a:rPr lang="en-US" sz="2400" err="1">
                <a:solidFill>
                  <a:schemeClr val="accent1">
                    <a:lumMod val="50000"/>
                  </a:schemeClr>
                </a:solidFill>
                <a:latin typeface="Arial" panose="020B0604020202020204" pitchFamily="34" charset="0"/>
                <a:cs typeface="Arial" panose="020B0604020202020204" pitchFamily="34" charset="0"/>
                <a:hlinkClick r:id="rId2"/>
              </a:rPr>
              <a:t>CropScience</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received an application from Bayer </a:t>
            </a:r>
            <a:r>
              <a:rPr lang="en-US" sz="2400" err="1">
                <a:solidFill>
                  <a:schemeClr val="accent1">
                    <a:lumMod val="50000"/>
                  </a:schemeClr>
                </a:solidFill>
                <a:latin typeface="Arial" panose="020B0604020202020204" pitchFamily="34" charset="0"/>
                <a:cs typeface="Arial" panose="020B0604020202020204" pitchFamily="34" charset="0"/>
              </a:rPr>
              <a:t>CropScience</a:t>
            </a:r>
            <a:r>
              <a:rPr lang="en-US" sz="2400">
                <a:solidFill>
                  <a:schemeClr val="accent1">
                    <a:lumMod val="50000"/>
                  </a:schemeClr>
                </a:solidFill>
                <a:latin typeface="Arial" panose="020B0604020202020204" pitchFamily="34" charset="0"/>
                <a:cs typeface="Arial" panose="020B0604020202020204" pitchFamily="34" charset="0"/>
              </a:rPr>
              <a:t> LP for a new product containing the currently registered active ingredient dicamba. </a:t>
            </a:r>
          </a:p>
          <a:p>
            <a:r>
              <a:rPr lang="en-US" sz="2400">
                <a:solidFill>
                  <a:schemeClr val="accent1">
                    <a:lumMod val="50000"/>
                  </a:schemeClr>
                </a:solidFill>
                <a:latin typeface="Arial" panose="020B0604020202020204" pitchFamily="34" charset="0"/>
                <a:cs typeface="Arial" panose="020B0604020202020204" pitchFamily="34" charset="0"/>
              </a:rPr>
              <a:t>The proposed product includes use of dicamba on dicamba-tolerant soybeans and cotton.</a:t>
            </a:r>
          </a:p>
          <a:p>
            <a:r>
              <a:rPr lang="en-US" sz="2400">
                <a:solidFill>
                  <a:schemeClr val="accent1">
                    <a:lumMod val="50000"/>
                  </a:schemeClr>
                </a:solidFill>
                <a:latin typeface="Arial" panose="020B0604020202020204" pitchFamily="34" charset="0"/>
                <a:cs typeface="Arial" panose="020B0604020202020204" pitchFamily="34" charset="0"/>
              </a:rPr>
              <a:t>Because the application involves a new use pattern for dicamba, the Agency is required to provide a 30-day public comment period on the registration applications consistent with FIFRA 3(c)(4). </a:t>
            </a:r>
          </a:p>
          <a:p>
            <a:r>
              <a:rPr lang="en-US" sz="2400">
                <a:solidFill>
                  <a:schemeClr val="accent1">
                    <a:lumMod val="50000"/>
                  </a:schemeClr>
                </a:solidFill>
                <a:latin typeface="Arial" panose="020B0604020202020204" pitchFamily="34" charset="0"/>
                <a:cs typeface="Arial" panose="020B0604020202020204" pitchFamily="34" charset="0"/>
              </a:rPr>
              <a:t>EPA is also seeking comment on the associated draft labeling that was submitted by Bayer, which is available in the docket.</a:t>
            </a:r>
          </a:p>
          <a:p>
            <a:r>
              <a:rPr lang="en-US" sz="2400">
                <a:solidFill>
                  <a:schemeClr val="accent1">
                    <a:lumMod val="50000"/>
                  </a:schemeClr>
                </a:solidFill>
                <a:latin typeface="Arial" panose="020B0604020202020204" pitchFamily="34" charset="0"/>
                <a:cs typeface="Arial" panose="020B0604020202020204" pitchFamily="34" charset="0"/>
              </a:rPr>
              <a:t>The proposed labels would allow application to dicamba-tolerant soybeans made before, during, or immediately after planting until emergence of the seedling, but no later than June 12 of each year. </a:t>
            </a:r>
          </a:p>
          <a:p>
            <a:r>
              <a:rPr lang="en-US" sz="2400">
                <a:solidFill>
                  <a:schemeClr val="accent1">
                    <a:lumMod val="50000"/>
                  </a:schemeClr>
                </a:solidFill>
                <a:latin typeface="Arial" panose="020B0604020202020204" pitchFamily="34" charset="0"/>
                <a:cs typeface="Arial" panose="020B0604020202020204" pitchFamily="34" charset="0"/>
              </a:rPr>
              <a:t>Application to dicamba-tolerant cotton in this proposal would be allowed before, during, immediately after planting, or ‘over the top’ of the cotton plant, but no later than July 30 of each year.</a:t>
            </a:r>
          </a:p>
          <a:p>
            <a:r>
              <a:rPr lang="en-US" sz="2400">
                <a:solidFill>
                  <a:schemeClr val="accent1">
                    <a:lumMod val="50000"/>
                  </a:schemeClr>
                </a:solidFill>
                <a:latin typeface="Arial" panose="020B0604020202020204" pitchFamily="34" charset="0"/>
                <a:cs typeface="Arial" panose="020B0604020202020204" pitchFamily="34" charset="0"/>
              </a:rPr>
              <a:t>Should EPA determine that this or any other registrant-submitted application including over-the-top dicamba meets the standard for registration of a new use under FIFRA, EPA will provide a separate opportunity for public comment on the proposed decision at a future time.</a:t>
            </a:r>
          </a:p>
          <a:p>
            <a:endParaRPr lang="en-US" sz="240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90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5A0D-61BD-06E1-BAB4-F42D6ECEE45B}"/>
              </a:ext>
            </a:extLst>
          </p:cNvPr>
          <p:cNvSpPr>
            <a:spLocks noGrp="1"/>
          </p:cNvSpPr>
          <p:nvPr>
            <p:ph type="title"/>
          </p:nvPr>
        </p:nvSpPr>
        <p:spPr>
          <a:xfrm>
            <a:off x="1341120" y="136525"/>
            <a:ext cx="9509760" cy="782320"/>
          </a:xfrm>
        </p:spPr>
        <p:txBody>
          <a:bodyPr/>
          <a:lstStyle/>
          <a:p>
            <a:pPr algn="ctr"/>
            <a:r>
              <a:rPr kumimoji="0" lang="en-US" sz="3400" b="1" i="0" u="none" strike="noStrike" kern="1200" cap="none" spc="0" normalizeH="0" baseline="0" noProof="0">
                <a:ln>
                  <a:noFill/>
                </a:ln>
                <a:solidFill>
                  <a:srgbClr val="002060"/>
                </a:solidFill>
                <a:effectLst/>
                <a:uLnTx/>
                <a:uFillTx/>
                <a:latin typeface="Arial" panose="020B0604020202020204" pitchFamily="34" charset="0"/>
                <a:ea typeface="Cambria Math"/>
                <a:cs typeface="Arial" panose="020B0604020202020204" pitchFamily="34" charset="0"/>
              </a:rPr>
              <a:t>Priorities</a:t>
            </a:r>
            <a:r>
              <a:rPr kumimoji="0" lang="en-US" sz="3400" b="0"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rPr>
              <a:t> </a:t>
            </a:r>
            <a:endParaRPr lang="en-US"/>
          </a:p>
        </p:txBody>
      </p:sp>
      <p:sp>
        <p:nvSpPr>
          <p:cNvPr id="3" name="Content Placeholder 2">
            <a:extLst>
              <a:ext uri="{FF2B5EF4-FFF2-40B4-BE49-F238E27FC236}">
                <a16:creationId xmlns:a16="http://schemas.microsoft.com/office/drawing/2014/main" id="{2F022FE1-3F1A-22F9-3864-3BDF6DBD643F}"/>
              </a:ext>
            </a:extLst>
          </p:cNvPr>
          <p:cNvSpPr>
            <a:spLocks noGrp="1"/>
          </p:cNvSpPr>
          <p:nvPr>
            <p:ph idx="1"/>
          </p:nvPr>
        </p:nvSpPr>
        <p:spPr>
          <a:xfrm>
            <a:off x="914401" y="1111624"/>
            <a:ext cx="10603344" cy="5677104"/>
          </a:xfrm>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en-US" b="0" i="0" u="none" strike="noStrike" kern="1200" cap="none" spc="0" normalizeH="0" baseline="0" noProof="0">
                <a:ln>
                  <a:noFill/>
                </a:ln>
                <a:solidFill>
                  <a:srgbClr val="002060"/>
                </a:solidFill>
                <a:effectLst/>
                <a:uLnTx/>
                <a:uFillTx/>
                <a:latin typeface="Arial"/>
                <a:ea typeface="+mn-ea"/>
                <a:cs typeface="Arial"/>
              </a:rPr>
              <a:t>PRIA 5 Implementation ​</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en-US" b="0" i="0" u="none" strike="noStrike" kern="1200" cap="none" spc="0" normalizeH="0" baseline="0" noProof="0">
                <a:ln>
                  <a:noFill/>
                </a:ln>
                <a:solidFill>
                  <a:srgbClr val="002060"/>
                </a:solidFill>
                <a:effectLst/>
                <a:uLnTx/>
                <a:uFillTx/>
                <a:latin typeface="Arial"/>
                <a:ea typeface="+mn-ea"/>
                <a:cs typeface="Arial"/>
              </a:rPr>
              <a:t>Registration and Registration Review​</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en-US" b="0" i="0" u="none" strike="noStrike" kern="1200" cap="none" spc="0" normalizeH="0" baseline="0" noProof="0">
                <a:ln>
                  <a:noFill/>
                </a:ln>
                <a:solidFill>
                  <a:srgbClr val="002060"/>
                </a:solidFill>
                <a:effectLst/>
                <a:uLnTx/>
                <a:uFillTx/>
                <a:latin typeface="Arial"/>
                <a:ea typeface="+mn-ea"/>
                <a:cs typeface="Arial"/>
              </a:rPr>
              <a:t>ESA Efficiencies and Progress on </a:t>
            </a:r>
            <a:r>
              <a:rPr lang="en-US">
                <a:solidFill>
                  <a:srgbClr val="002060"/>
                </a:solidFill>
                <a:latin typeface="Arial"/>
                <a:cs typeface="Arial"/>
              </a:rPr>
              <a:t>our ESA Obligations </a:t>
            </a:r>
            <a:r>
              <a:rPr kumimoji="0" lang="en-US" b="0" i="0" u="none" strike="noStrike" kern="1200" cap="none" spc="0" normalizeH="0" baseline="0" noProof="0">
                <a:ln>
                  <a:noFill/>
                </a:ln>
                <a:solidFill>
                  <a:srgbClr val="002060"/>
                </a:solidFill>
                <a:effectLst/>
                <a:uLnTx/>
                <a:uFillTx/>
                <a:latin typeface="Arial"/>
                <a:ea typeface="+mn-ea"/>
                <a:cs typeface="Arial"/>
              </a:rPr>
              <a:t>​</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en-US" b="0" i="0" u="none" strike="noStrike" kern="1200" cap="none" spc="0" normalizeH="0" baseline="0" noProof="0">
                <a:ln>
                  <a:noFill/>
                </a:ln>
                <a:solidFill>
                  <a:srgbClr val="002060"/>
                </a:solidFill>
                <a:effectLst/>
                <a:uLnTx/>
                <a:uFillTx/>
                <a:latin typeface="Arial"/>
                <a:ea typeface="+mn-ea"/>
                <a:cs typeface="Arial"/>
              </a:rPr>
              <a:t>Implementation of Agency Priorities ​</a:t>
            </a:r>
          </a:p>
          <a:p>
            <a:pPr marL="685800" marR="0" lvl="1" indent="-2286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2060"/>
                </a:solidFill>
                <a:effectLst/>
                <a:uLnTx/>
                <a:uFillTx/>
                <a:latin typeface="Arial"/>
                <a:ea typeface="+mn-ea"/>
                <a:cs typeface="Arial"/>
              </a:rPr>
              <a:t>Environmental Justice​</a:t>
            </a:r>
          </a:p>
          <a:p>
            <a:pPr marL="685800" marR="0" lvl="1" indent="-2286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2060"/>
                </a:solidFill>
                <a:effectLst/>
                <a:uLnTx/>
                <a:uFillTx/>
                <a:latin typeface="Arial"/>
                <a:ea typeface="+mn-ea"/>
                <a:cs typeface="Arial"/>
              </a:rPr>
              <a:t>Climate Change​</a:t>
            </a:r>
          </a:p>
          <a:p>
            <a:pPr marL="342900" lvl="0">
              <a:lnSpc>
                <a:spcPct val="110000"/>
              </a:lnSpc>
              <a:spcBef>
                <a:spcPts val="0"/>
              </a:spcBef>
              <a:buClrTx/>
              <a:buSzTx/>
              <a:buFontTx/>
              <a:buChar char="•"/>
              <a:defRPr/>
            </a:pPr>
            <a:r>
              <a:rPr lang="en-US">
                <a:solidFill>
                  <a:srgbClr val="002060"/>
                </a:solidFill>
                <a:latin typeface="Arial"/>
                <a:cs typeface="Arial"/>
              </a:rPr>
              <a:t>Advancing State of the Art Science​​</a:t>
            </a:r>
          </a:p>
          <a:p>
            <a:pPr marL="914400" lvl="1">
              <a:lnSpc>
                <a:spcPct val="110000"/>
              </a:lnSpc>
              <a:spcBef>
                <a:spcPts val="0"/>
              </a:spcBef>
              <a:buClrTx/>
              <a:buSzTx/>
              <a:buFontTx/>
              <a:buChar char="•"/>
              <a:defRPr/>
            </a:pPr>
            <a:r>
              <a:rPr lang="en-US" sz="2800">
                <a:solidFill>
                  <a:srgbClr val="002060"/>
                </a:solidFill>
                <a:latin typeface="Arial"/>
                <a:cs typeface="Arial"/>
              </a:rPr>
              <a:t>PFAS – EDSP – NAMs</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en-US" b="0" i="0" u="none" strike="noStrike" kern="1200" cap="none" spc="0" normalizeH="0" baseline="0" noProof="0">
                <a:ln>
                  <a:noFill/>
                </a:ln>
                <a:solidFill>
                  <a:srgbClr val="002060"/>
                </a:solidFill>
                <a:effectLst/>
                <a:uLnTx/>
                <a:uFillTx/>
                <a:latin typeface="Arial"/>
                <a:ea typeface="+mn-ea"/>
                <a:cs typeface="Arial"/>
              </a:rPr>
              <a:t>Rule-Making, Guidance, Litigation, OIG, and Petition Responses​</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en-US" b="0" i="0" u="none" strike="noStrike" kern="1200" cap="none" spc="0" normalizeH="0" baseline="0" noProof="0">
                <a:ln>
                  <a:noFill/>
                </a:ln>
                <a:solidFill>
                  <a:srgbClr val="002060"/>
                </a:solidFill>
                <a:effectLst/>
                <a:uLnTx/>
                <a:uFillTx/>
                <a:latin typeface="Arial"/>
                <a:ea typeface="+mn-ea"/>
                <a:cs typeface="Arial"/>
              </a:rPr>
              <a:t>Advancing Digital Transformation</a:t>
            </a:r>
          </a:p>
          <a:p>
            <a:pPr marL="228600" marR="0" lvl="0" indent="-228600" algn="l" defTabSz="914400" rtl="0" eaLnBrk="1" fontAlgn="auto" latinLnBrk="0" hangingPunct="1">
              <a:lnSpc>
                <a:spcPct val="100000"/>
              </a:lnSpc>
              <a:spcBef>
                <a:spcPts val="0"/>
              </a:spcBef>
              <a:spcAft>
                <a:spcPts val="0"/>
              </a:spcAft>
              <a:buClrTx/>
              <a:buSzTx/>
              <a:buFontTx/>
              <a:buChar char="•"/>
              <a:tabLst/>
              <a:defRPr/>
            </a:pPr>
            <a:r>
              <a:rPr kumimoji="0" lang="en-US" b="0" i="0" u="none" strike="noStrike" kern="1200" cap="none" spc="0" normalizeH="0" baseline="0" noProof="0">
                <a:ln>
                  <a:noFill/>
                </a:ln>
                <a:solidFill>
                  <a:srgbClr val="002060"/>
                </a:solidFill>
                <a:effectLst/>
                <a:uLnTx/>
                <a:uFillTx/>
                <a:latin typeface="Arial"/>
                <a:ea typeface="+mn-ea"/>
                <a:cs typeface="Arial"/>
              </a:rPr>
              <a:t>Employee Experience/Organizational Development /Process (GP2W) (People, Processes, and Technology)​</a:t>
            </a:r>
          </a:p>
          <a:p>
            <a:endParaRPr lang="en-US"/>
          </a:p>
        </p:txBody>
      </p:sp>
      <p:sp>
        <p:nvSpPr>
          <p:cNvPr id="4" name="Slide Number Placeholder 3">
            <a:extLst>
              <a:ext uri="{FF2B5EF4-FFF2-40B4-BE49-F238E27FC236}">
                <a16:creationId xmlns:a16="http://schemas.microsoft.com/office/drawing/2014/main" id="{1F54EE72-FD13-A4DC-6636-1EB2B08050D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A28095-06F3-4A51-86BD-E5BD09F9AC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5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825624"/>
            <a:ext cx="10515600" cy="4940936"/>
          </a:xfrm>
        </p:spPr>
        <p:txBody>
          <a:bodyPr>
            <a:normAutofit fontScale="77500" lnSpcReduction="20000"/>
          </a:bodyPr>
          <a:lstStyle/>
          <a:p>
            <a:pPr marL="0" indent="0">
              <a:buNone/>
            </a:pPr>
            <a:r>
              <a:rPr lang="en-US" sz="2400">
                <a:solidFill>
                  <a:schemeClr val="accent1">
                    <a:lumMod val="50000"/>
                  </a:schemeClr>
                </a:solidFill>
                <a:latin typeface="Arial" panose="020B0604020202020204" pitchFamily="34" charset="0"/>
                <a:cs typeface="Arial" panose="020B0604020202020204" pitchFamily="34" charset="0"/>
                <a:hlinkClick r:id="rId3"/>
              </a:rPr>
              <a:t>May 8, 2024: EPA, FDA and USDA Issue Updates to the Joint Regulatory Plan for Biotechnology</a:t>
            </a:r>
            <a:endParaRPr lang="en-US" sz="2400">
              <a:solidFill>
                <a:schemeClr val="accent1">
                  <a:lumMod val="50000"/>
                </a:schemeClr>
              </a:solidFill>
              <a:latin typeface="Arial" panose="020B0604020202020204" pitchFamily="34" charset="0"/>
              <a:cs typeface="Arial" panose="020B0604020202020204" pitchFamily="34" charset="0"/>
            </a:endParaRPr>
          </a:p>
          <a:p>
            <a:r>
              <a:rPr lang="en-US" sz="2400">
                <a:solidFill>
                  <a:schemeClr val="accent1">
                    <a:lumMod val="50000"/>
                  </a:schemeClr>
                </a:solidFill>
                <a:latin typeface="Arial" panose="020B0604020202020204" pitchFamily="34" charset="0"/>
                <a:cs typeface="Arial" panose="020B0604020202020204" pitchFamily="34" charset="0"/>
              </a:rPr>
              <a:t>EPA, USDA and FDA have developed a plan to update, streamline and clarify their regulations and oversight mechanisms for products of biotechnology.</a:t>
            </a:r>
          </a:p>
          <a:p>
            <a:r>
              <a:rPr lang="en-US" sz="2400">
                <a:solidFill>
                  <a:schemeClr val="accent1">
                    <a:lumMod val="50000"/>
                  </a:schemeClr>
                </a:solidFill>
                <a:latin typeface="Arial" panose="020B0604020202020204" pitchFamily="34" charset="0"/>
                <a:cs typeface="Arial" panose="020B0604020202020204" pitchFamily="34" charset="0"/>
              </a:rPr>
              <a:t>The agencies have identified five major areas of biotechnology product regulation where these actions will focus:</a:t>
            </a:r>
          </a:p>
          <a:p>
            <a:pPr lvl="1"/>
            <a:r>
              <a:rPr lang="en-US">
                <a:solidFill>
                  <a:schemeClr val="accent1">
                    <a:lumMod val="50000"/>
                  </a:schemeClr>
                </a:solidFill>
                <a:latin typeface="Arial" panose="020B0604020202020204" pitchFamily="34" charset="0"/>
                <a:cs typeface="Arial" panose="020B0604020202020204" pitchFamily="34" charset="0"/>
              </a:rPr>
              <a:t>Modified plants</a:t>
            </a:r>
          </a:p>
          <a:p>
            <a:pPr lvl="1"/>
            <a:r>
              <a:rPr lang="en-US">
                <a:solidFill>
                  <a:schemeClr val="accent1">
                    <a:lumMod val="50000"/>
                  </a:schemeClr>
                </a:solidFill>
                <a:latin typeface="Arial" panose="020B0604020202020204" pitchFamily="34" charset="0"/>
                <a:cs typeface="Arial" panose="020B0604020202020204" pitchFamily="34" charset="0"/>
              </a:rPr>
              <a:t>Modified animals</a:t>
            </a:r>
          </a:p>
          <a:p>
            <a:pPr lvl="1"/>
            <a:r>
              <a:rPr lang="en-US">
                <a:solidFill>
                  <a:schemeClr val="accent1">
                    <a:lumMod val="50000"/>
                  </a:schemeClr>
                </a:solidFill>
                <a:latin typeface="Arial" panose="020B0604020202020204" pitchFamily="34" charset="0"/>
                <a:cs typeface="Arial" panose="020B0604020202020204" pitchFamily="34" charset="0"/>
              </a:rPr>
              <a:t>Modified microorganisms</a:t>
            </a:r>
          </a:p>
          <a:p>
            <a:pPr lvl="1"/>
            <a:r>
              <a:rPr lang="en-US">
                <a:solidFill>
                  <a:schemeClr val="accent1">
                    <a:lumMod val="50000"/>
                  </a:schemeClr>
                </a:solidFill>
                <a:latin typeface="Arial" panose="020B0604020202020204" pitchFamily="34" charset="0"/>
                <a:cs typeface="Arial" panose="020B0604020202020204" pitchFamily="34" charset="0"/>
              </a:rPr>
              <a:t>Human drugs, biologics and medical devices</a:t>
            </a:r>
          </a:p>
          <a:p>
            <a:pPr lvl="1"/>
            <a:r>
              <a:rPr lang="en-US">
                <a:solidFill>
                  <a:schemeClr val="accent1">
                    <a:lumMod val="50000"/>
                  </a:schemeClr>
                </a:solidFill>
                <a:latin typeface="Arial" panose="020B0604020202020204" pitchFamily="34" charset="0"/>
                <a:cs typeface="Arial" panose="020B0604020202020204" pitchFamily="34" charset="0"/>
              </a:rPr>
              <a:t>Cross-cutting issues</a:t>
            </a:r>
          </a:p>
          <a:p>
            <a:r>
              <a:rPr lang="en-US" sz="2400">
                <a:solidFill>
                  <a:schemeClr val="accent1">
                    <a:lumMod val="50000"/>
                  </a:schemeClr>
                </a:solidFill>
                <a:latin typeface="Arial" panose="020B0604020202020204" pitchFamily="34" charset="0"/>
                <a:cs typeface="Arial" panose="020B0604020202020204" pitchFamily="34" charset="0"/>
              </a:rPr>
              <a:t>EPA, the FDA and USDA intend to implement the following joint efforts:</a:t>
            </a:r>
          </a:p>
          <a:p>
            <a:r>
              <a:rPr lang="en-US" sz="2400">
                <a:solidFill>
                  <a:schemeClr val="accent1">
                    <a:lumMod val="50000"/>
                  </a:schemeClr>
                </a:solidFill>
                <a:latin typeface="Arial" panose="020B0604020202020204" pitchFamily="34" charset="0"/>
                <a:cs typeface="Arial" panose="020B0604020202020204" pitchFamily="34" charset="0"/>
              </a:rPr>
              <a:t>Clarify and streamline regulatory oversight for genetically engineered plants, animals and microorganisms;</a:t>
            </a:r>
          </a:p>
          <a:p>
            <a:r>
              <a:rPr lang="en-US" sz="2400">
                <a:solidFill>
                  <a:schemeClr val="accent1">
                    <a:lumMod val="50000"/>
                  </a:schemeClr>
                </a:solidFill>
                <a:latin typeface="Arial" panose="020B0604020202020204" pitchFamily="34" charset="0"/>
                <a:cs typeface="Arial" panose="020B0604020202020204" pitchFamily="34" charset="0"/>
              </a:rPr>
              <a:t>Update and expand their information sharing through an MOU to improve and broaden communication and coordination of oversight of modified microbes; and</a:t>
            </a:r>
          </a:p>
          <a:p>
            <a:r>
              <a:rPr lang="en-US" sz="2400">
                <a:solidFill>
                  <a:schemeClr val="accent1">
                    <a:lumMod val="50000"/>
                  </a:schemeClr>
                </a:solidFill>
                <a:latin typeface="Arial" panose="020B0604020202020204" pitchFamily="34" charset="0"/>
                <a:cs typeface="Arial" panose="020B0604020202020204" pitchFamily="34" charset="0"/>
              </a:rPr>
              <a:t>Undertake a pilot project focused on modified microbes to explore and consider the feasibility and costs of developing a web-based tool that informs developers about which agency may regulate a given product category.</a:t>
            </a:r>
          </a:p>
        </p:txBody>
      </p:sp>
    </p:spTree>
    <p:extLst>
      <p:ext uri="{BB962C8B-B14F-4D97-AF65-F5344CB8AC3E}">
        <p14:creationId xmlns:p14="http://schemas.microsoft.com/office/powerpoint/2010/main" val="144791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693102"/>
            <a:ext cx="10515600" cy="4940936"/>
          </a:xfrm>
        </p:spPr>
        <p:txBody>
          <a:bodyPr vert="horz" lIns="91440" tIns="45720" rIns="91440" bIns="45720" rtlCol="0" anchor="t">
            <a:normAutofit fontScale="92500" lnSpcReduction="20000"/>
          </a:bodyPr>
          <a:lstStyle/>
          <a:p>
            <a:pPr marL="0" indent="0">
              <a:buNone/>
            </a:pPr>
            <a:r>
              <a:rPr lang="en-US" sz="2000">
                <a:solidFill>
                  <a:schemeClr val="accent1"/>
                </a:solidFill>
                <a:latin typeface="Arial"/>
                <a:cs typeface="Arial"/>
                <a:hlinkClick r:id="rId3"/>
              </a:rPr>
              <a:t>May 9, 2024: EPA Proposes to Register New Pesticide Active Ingredient, Glufosinate-P</a:t>
            </a:r>
            <a:endParaRPr lang="en-US" sz="2000">
              <a:solidFill>
                <a:schemeClr val="accent1"/>
              </a:solidFill>
              <a:latin typeface="Arial"/>
              <a:cs typeface="Arial"/>
            </a:endParaRPr>
          </a:p>
          <a:p>
            <a:pPr>
              <a:lnSpc>
                <a:spcPct val="120000"/>
              </a:lnSpc>
            </a:pPr>
            <a:r>
              <a:rPr lang="en-US" sz="2000" b="0" i="0">
                <a:solidFill>
                  <a:srgbClr val="1B1B1B"/>
                </a:solidFill>
                <a:effectLst/>
                <a:latin typeface="Arial" panose="020B0604020202020204" pitchFamily="34" charset="0"/>
                <a:cs typeface="Arial" panose="020B0604020202020204" pitchFamily="34" charset="0"/>
              </a:rPr>
              <a:t>EPA released for public comment its proposed registration decision for pesticide products containing the new active ingredient glufosinate-P to control weeds in non-tolerant and </a:t>
            </a:r>
            <a:r>
              <a:rPr lang="en-US" sz="2200" b="0" i="0">
                <a:solidFill>
                  <a:srgbClr val="1B1B1B"/>
                </a:solidFill>
                <a:effectLst/>
                <a:latin typeface="Arial" panose="020B0604020202020204" pitchFamily="34" charset="0"/>
                <a:cs typeface="Arial" panose="020B0604020202020204" pitchFamily="34" charset="0"/>
              </a:rPr>
              <a:t>glufosinate-resistant corn, sweet corn, soybean, cotton, and canola. In addition to its proposed registration decision, EPA has also released its draft biological evaluation for the pesticide under the Endangered Species Act (ESA).</a:t>
            </a:r>
          </a:p>
          <a:p>
            <a:pPr>
              <a:lnSpc>
                <a:spcPct val="120000"/>
              </a:lnSpc>
            </a:pPr>
            <a:r>
              <a:rPr lang="en-US" sz="2200" b="0" i="0">
                <a:solidFill>
                  <a:srgbClr val="1B1B1B"/>
                </a:solidFill>
                <a:effectLst/>
                <a:latin typeface="Arial" panose="020B0604020202020204" pitchFamily="34" charset="0"/>
                <a:cs typeface="Arial" panose="020B0604020202020204" pitchFamily="34" charset="0"/>
              </a:rPr>
              <a:t>Based on the Agency’s human health risk assessment, the proposed uses of glufosinate-P have no human health risks. EPA’s ecological draft risk assessment identified risks for terrestrial and aquatic plants and chronic risk to mammals, bees, and non-bee terrestrial invertebrates that forage in treated fields and may be exposed to residues on food items exposed to off-site spray drift.</a:t>
            </a:r>
            <a:r>
              <a:rPr lang="en-US" sz="2200">
                <a:solidFill>
                  <a:srgbClr val="1B1B1B"/>
                </a:solidFill>
                <a:latin typeface="Arial" panose="020B0604020202020204" pitchFamily="34" charset="0"/>
                <a:cs typeface="Arial" panose="020B0604020202020204" pitchFamily="34" charset="0"/>
              </a:rPr>
              <a:t> </a:t>
            </a:r>
            <a:r>
              <a:rPr lang="en-US" sz="2200" b="0" i="0">
                <a:solidFill>
                  <a:srgbClr val="1B1B1B"/>
                </a:solidFill>
                <a:effectLst/>
                <a:latin typeface="Arial" panose="020B0604020202020204" pitchFamily="34" charset="0"/>
                <a:cs typeface="Arial" panose="020B0604020202020204" pitchFamily="34" charset="0"/>
              </a:rPr>
              <a:t>EPA is proposing the following mitigation measures under FIFRA and ESA to address on- and off-field effects to non-target species</a:t>
            </a:r>
            <a:r>
              <a:rPr lang="en-US" sz="2200">
                <a:solidFill>
                  <a:srgbClr val="1B1B1B"/>
                </a:solidFill>
                <a:latin typeface="Arial" panose="020B0604020202020204" pitchFamily="34" charset="0"/>
                <a:cs typeface="Arial" panose="020B0604020202020204" pitchFamily="34" charset="0"/>
              </a:rPr>
              <a:t>.</a:t>
            </a:r>
          </a:p>
          <a:p>
            <a:pPr>
              <a:lnSpc>
                <a:spcPct val="120000"/>
              </a:lnSpc>
            </a:pPr>
            <a:r>
              <a:rPr lang="en-US" sz="2200" b="0" i="0">
                <a:solidFill>
                  <a:srgbClr val="1B1B1B"/>
                </a:solidFill>
                <a:effectLst/>
                <a:latin typeface="Arial" panose="020B0604020202020204" pitchFamily="34" charset="0"/>
                <a:cs typeface="Arial" panose="020B0604020202020204" pitchFamily="34" charset="0"/>
              </a:rPr>
              <a:t>EPA is accepting comments </a:t>
            </a:r>
            <a:r>
              <a:rPr lang="en-US" sz="2200">
                <a:solidFill>
                  <a:srgbClr val="1B1B1B"/>
                </a:solidFill>
                <a:latin typeface="Arial" panose="020B0604020202020204" pitchFamily="34" charset="0"/>
                <a:cs typeface="Arial" panose="020B0604020202020204" pitchFamily="34" charset="0"/>
              </a:rPr>
              <a:t>on the </a:t>
            </a:r>
            <a:r>
              <a:rPr lang="en-US" sz="2200" b="0" i="0">
                <a:solidFill>
                  <a:srgbClr val="1B1B1B"/>
                </a:solidFill>
                <a:effectLst/>
                <a:latin typeface="Arial" panose="020B0604020202020204" pitchFamily="34" charset="0"/>
                <a:cs typeface="Arial" panose="020B0604020202020204" pitchFamily="34" charset="0"/>
              </a:rPr>
              <a:t>proposed registration of glufosinate-P through June 8, 2024, via the public document at </a:t>
            </a:r>
            <a:r>
              <a:rPr lang="en-US" sz="2200" b="0" i="0">
                <a:solidFill>
                  <a:srgbClr val="005EA2"/>
                </a:solidFill>
                <a:effectLst/>
                <a:latin typeface="Arial" panose="020B0604020202020204" pitchFamily="34" charset="0"/>
                <a:cs typeface="Arial" panose="020B0604020202020204" pitchFamily="34" charset="0"/>
                <a:hlinkClick r:id="rId4"/>
              </a:rPr>
              <a:t>EPA-HQ-OPP-2020-0250</a:t>
            </a:r>
            <a:r>
              <a:rPr lang="en-US" sz="2200" b="0" i="0">
                <a:solidFill>
                  <a:srgbClr val="1B1B1B"/>
                </a:solidFill>
                <a:effectLst/>
                <a:latin typeface="Arial" panose="020B0604020202020204" pitchFamily="34" charset="0"/>
                <a:cs typeface="Arial" panose="020B0604020202020204" pitchFamily="34" charset="0"/>
              </a:rPr>
              <a:t> at </a:t>
            </a:r>
            <a:r>
              <a:rPr lang="en-US" sz="2200" b="0" i="0">
                <a:solidFill>
                  <a:srgbClr val="005EA2"/>
                </a:solidFill>
                <a:effectLst/>
                <a:latin typeface="Arial" panose="020B0604020202020204" pitchFamily="34" charset="0"/>
                <a:cs typeface="Arial" panose="020B0604020202020204" pitchFamily="34" charset="0"/>
                <a:hlinkClick r:id="rId5"/>
              </a:rPr>
              <a:t>www.regulations.gov</a:t>
            </a:r>
            <a:r>
              <a:rPr lang="en-US" sz="2200" b="0" i="0">
                <a:solidFill>
                  <a:srgbClr val="1B1B1B"/>
                </a:solidFill>
                <a:effectLst/>
                <a:latin typeface="Arial" panose="020B0604020202020204" pitchFamily="34" charset="0"/>
                <a:cs typeface="Arial" panose="020B0604020202020204" pitchFamily="34" charset="0"/>
              </a:rPr>
              <a:t>. </a:t>
            </a:r>
            <a:endParaRPr lang="en-US" sz="22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43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78EE-FC37-C570-544B-5379C16A1FC5}"/>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6A46D3B-33EB-1FF5-4452-D8D41078BC91}"/>
              </a:ext>
            </a:extLst>
          </p:cNvPr>
          <p:cNvSpPr>
            <a:spLocks noGrp="1"/>
          </p:cNvSpPr>
          <p:nvPr>
            <p:ph idx="1"/>
          </p:nvPr>
        </p:nvSpPr>
        <p:spPr>
          <a:xfrm>
            <a:off x="838200" y="1693102"/>
            <a:ext cx="10515600" cy="4940936"/>
          </a:xfrm>
        </p:spPr>
        <p:txBody>
          <a:bodyPr vert="horz" lIns="91440" tIns="45720" rIns="91440" bIns="45720" rtlCol="0" anchor="t">
            <a:normAutofit fontScale="92500" lnSpcReduction="20000"/>
          </a:bodyPr>
          <a:lstStyle/>
          <a:p>
            <a:pPr marL="0" indent="0">
              <a:lnSpc>
                <a:spcPct val="110000"/>
              </a:lnSpc>
              <a:buNone/>
            </a:pPr>
            <a:r>
              <a:rPr lang="en-US" sz="2000">
                <a:solidFill>
                  <a:schemeClr val="accent1"/>
                </a:solidFill>
                <a:latin typeface="Arial"/>
                <a:cs typeface="Arial"/>
                <a:hlinkClick r:id="rId3"/>
              </a:rPr>
              <a:t>May 17, 2024: EPA Issues 2023 Annual Report for Pesticide Registration Improvement Act </a:t>
            </a:r>
            <a:endParaRPr lang="en-US" sz="2000">
              <a:solidFill>
                <a:schemeClr val="accent1"/>
              </a:solidFill>
              <a:latin typeface="Arial" panose="020B0604020202020204" pitchFamily="34" charset="0"/>
              <a:cs typeface="Arial" panose="020B0604020202020204" pitchFamily="34" charset="0"/>
            </a:endParaRPr>
          </a:p>
          <a:p>
            <a:pPr>
              <a:lnSpc>
                <a:spcPct val="110000"/>
              </a:lnSpc>
            </a:pPr>
            <a:r>
              <a:rPr lang="en-US" sz="2000" b="0" i="0">
                <a:solidFill>
                  <a:srgbClr val="1B1B1B"/>
                </a:solidFill>
                <a:effectLst/>
                <a:latin typeface="Arial" panose="020B0604020202020204" pitchFamily="34" charset="0"/>
                <a:cs typeface="Arial" panose="020B0604020202020204" pitchFamily="34" charset="0"/>
              </a:rPr>
              <a:t>EPA issued the Fiscal Year (FY) 2023 </a:t>
            </a:r>
            <a:r>
              <a:rPr lang="en-US" sz="2000">
                <a:solidFill>
                  <a:srgbClr val="1B1B1B"/>
                </a:solidFill>
                <a:latin typeface="Arial" panose="020B0604020202020204" pitchFamily="34" charset="0"/>
                <a:cs typeface="Arial" panose="020B0604020202020204" pitchFamily="34" charset="0"/>
              </a:rPr>
              <a:t>PRIA </a:t>
            </a:r>
            <a:r>
              <a:rPr lang="en-US" sz="2000" b="0" i="0">
                <a:solidFill>
                  <a:srgbClr val="1B1B1B"/>
                </a:solidFill>
                <a:effectLst/>
                <a:latin typeface="Arial" panose="020B0604020202020204" pitchFamily="34" charset="0"/>
                <a:cs typeface="Arial" panose="020B0604020202020204" pitchFamily="34" charset="0"/>
              </a:rPr>
              <a:t>Annual Report, the first one published since PRIA 5 was authorized in 2022. This report describes EPA’s implementation of PRIA 5 including: tracking and status for EPA’s review of pesticide registration actions, registration review cases, process improvements relating to the review of PRIA submissions, and maintenance fee set-asides for farmworker and health care provider training, partnership grants, and the pesticide safety education program.</a:t>
            </a:r>
          </a:p>
          <a:p>
            <a:pPr algn="l">
              <a:lnSpc>
                <a:spcPct val="110000"/>
              </a:lnSpc>
            </a:pPr>
            <a:r>
              <a:rPr lang="en-US" sz="2000" b="0" i="0">
                <a:solidFill>
                  <a:srgbClr val="1B1B1B"/>
                </a:solidFill>
                <a:effectLst/>
                <a:latin typeface="Arial" panose="020B0604020202020204" pitchFamily="34" charset="0"/>
                <a:cs typeface="Arial" panose="020B0604020202020204" pitchFamily="34" charset="0"/>
              </a:rPr>
              <a:t>Despite budget constraints, EPA continued to improve its regulatory processes in FY 2023. The following improvements, along with others described in the report, cannot make up for the resources constraints but will lessen the impacts of the budget shortfalls.</a:t>
            </a:r>
          </a:p>
          <a:p>
            <a:pPr lvl="1">
              <a:lnSpc>
                <a:spcPct val="110000"/>
              </a:lnSpc>
            </a:pPr>
            <a:r>
              <a:rPr lang="en-US" sz="2000" b="0" i="0">
                <a:solidFill>
                  <a:srgbClr val="1B1B1B"/>
                </a:solidFill>
                <a:effectLst/>
                <a:latin typeface="Arial" panose="020B0604020202020204" pitchFamily="34" charset="0"/>
                <a:cs typeface="Arial" panose="020B0604020202020204" pitchFamily="34" charset="0"/>
              </a:rPr>
              <a:t>Began work to reduce the backlog of non-PRIA actions by directing resources and engaging in process improvements around those actions, such as closing out 3,000 notifications received under Pesticide Registration Notice 98-10 as minor label or product formulation changes.</a:t>
            </a:r>
          </a:p>
          <a:p>
            <a:pPr lvl="1">
              <a:lnSpc>
                <a:spcPct val="110000"/>
              </a:lnSpc>
            </a:pPr>
            <a:r>
              <a:rPr lang="en-US" sz="2000" b="0" i="0">
                <a:solidFill>
                  <a:srgbClr val="1B1B1B"/>
                </a:solidFill>
                <a:effectLst/>
                <a:latin typeface="Arial" panose="020B0604020202020204" pitchFamily="34" charset="0"/>
                <a:cs typeface="Arial" panose="020B0604020202020204" pitchFamily="34" charset="0"/>
              </a:rPr>
              <a:t>Made significant and timely progress toward PRIA 5 milestones, including farmworker protection and health clinician training programs, bilingual pesticide labeling, and upgrades to information technology systems.</a:t>
            </a:r>
          </a:p>
          <a:p>
            <a:endParaRPr lang="en-US" sz="2000">
              <a:solidFill>
                <a:schemeClr val="accent1"/>
              </a:solidFill>
              <a:latin typeface="Arial"/>
              <a:cs typeface="Arial"/>
            </a:endParaRPr>
          </a:p>
        </p:txBody>
      </p:sp>
    </p:spTree>
    <p:extLst>
      <p:ext uri="{BB962C8B-B14F-4D97-AF65-F5344CB8AC3E}">
        <p14:creationId xmlns:p14="http://schemas.microsoft.com/office/powerpoint/2010/main" val="1835787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01FA-8930-2AFF-BBA5-492971A8F051}"/>
              </a:ext>
            </a:extLst>
          </p:cNvPr>
          <p:cNvSpPr>
            <a:spLocks noGrp="1"/>
          </p:cNvSpPr>
          <p:nvPr>
            <p:ph type="title"/>
          </p:nvPr>
        </p:nvSpPr>
        <p:spPr/>
        <p:txBody>
          <a:bodyPr/>
          <a:lstStyle/>
          <a:p>
            <a:pPr algn="ctr"/>
            <a:r>
              <a:rPr kumimoji="0" lang="en-US" sz="4400" b="1" i="0" u="none" strike="noStrike" kern="1200" cap="none" spc="0" normalizeH="0" baseline="0" noProof="0">
                <a:ln>
                  <a:noFill/>
                </a:ln>
                <a:solidFill>
                  <a:srgbClr val="4472C4">
                    <a:lumMod val="50000"/>
                  </a:srgbClr>
                </a:solidFill>
                <a:effectLst/>
                <a:uLnTx/>
                <a:uFillTx/>
                <a:latin typeface="Arial" panose="020B0604020202020204" pitchFamily="34" charset="0"/>
                <a:ea typeface="+mj-ea"/>
                <a:cs typeface="Arial" panose="020B0604020202020204" pitchFamily="34" charset="0"/>
              </a:rPr>
              <a:t>OPP Updates</a:t>
            </a:r>
            <a:endParaRPr lang="en-US"/>
          </a:p>
        </p:txBody>
      </p:sp>
      <p:sp>
        <p:nvSpPr>
          <p:cNvPr id="3" name="Content Placeholder 2">
            <a:extLst>
              <a:ext uri="{FF2B5EF4-FFF2-40B4-BE49-F238E27FC236}">
                <a16:creationId xmlns:a16="http://schemas.microsoft.com/office/drawing/2014/main" id="{A894D756-6150-7845-2CBD-C548A8E34771}"/>
              </a:ext>
            </a:extLst>
          </p:cNvPr>
          <p:cNvSpPr>
            <a:spLocks noGrp="1"/>
          </p:cNvSpPr>
          <p:nvPr>
            <p:ph idx="1"/>
          </p:nvPr>
        </p:nvSpPr>
        <p:spPr>
          <a:xfrm>
            <a:off x="838200" y="1418897"/>
            <a:ext cx="10515600" cy="5612524"/>
          </a:xfrm>
        </p:spPr>
        <p:txBody>
          <a:bodyPr>
            <a:normAutofit lnSpcReduction="10000"/>
          </a:bodyPr>
          <a:lstStyle/>
          <a:p>
            <a:pPr marL="0" indent="0">
              <a:buNone/>
            </a:pPr>
            <a:r>
              <a:rPr lang="en-US" sz="2000">
                <a:solidFill>
                  <a:schemeClr val="accent1"/>
                </a:solidFill>
                <a:latin typeface="Arial"/>
                <a:cs typeface="Arial"/>
                <a:hlinkClick r:id="rId2"/>
              </a:rPr>
              <a:t>May 24, 2024: EPA Halts Acceptance of Data for Pesticide Registration from a Non-compliant Laboratory</a:t>
            </a:r>
            <a:endParaRPr lang="en-US" sz="2000">
              <a:solidFill>
                <a:schemeClr val="accent1"/>
              </a:solidFill>
              <a:latin typeface="Arial"/>
              <a:cs typeface="Arial"/>
            </a:endParaRPr>
          </a:p>
          <a:p>
            <a:pPr>
              <a:lnSpc>
                <a:spcPct val="100000"/>
              </a:lnSpc>
            </a:pPr>
            <a:r>
              <a:rPr lang="en-US" sz="1800" b="0" i="0">
                <a:solidFill>
                  <a:srgbClr val="1B1B1B"/>
                </a:solidFill>
                <a:effectLst/>
                <a:latin typeface="Arial" panose="020B0604020202020204" pitchFamily="34" charset="0"/>
                <a:cs typeface="Arial" panose="020B0604020202020204" pitchFamily="34" charset="0"/>
              </a:rPr>
              <a:t>The U.S. Environmental Protection Agency (EPA) has halted the acceptance of studies generated by </a:t>
            </a:r>
            <a:r>
              <a:rPr lang="en-US" sz="1800" b="0" i="0" err="1">
                <a:solidFill>
                  <a:srgbClr val="1B1B1B"/>
                </a:solidFill>
                <a:effectLst/>
                <a:latin typeface="Arial" panose="020B0604020202020204" pitchFamily="34" charset="0"/>
                <a:cs typeface="Arial" panose="020B0604020202020204" pitchFamily="34" charset="0"/>
              </a:rPr>
              <a:t>Palamur</a:t>
            </a:r>
            <a:r>
              <a:rPr lang="en-US" sz="1800" b="0" i="0">
                <a:solidFill>
                  <a:srgbClr val="1B1B1B"/>
                </a:solidFill>
                <a:effectLst/>
                <a:latin typeface="Arial" panose="020B0604020202020204" pitchFamily="34" charset="0"/>
                <a:cs typeface="Arial" panose="020B0604020202020204" pitchFamily="34" charset="0"/>
              </a:rPr>
              <a:t> Biosciences Lab (</a:t>
            </a:r>
            <a:r>
              <a:rPr lang="en-US" sz="1800" b="0" i="0" err="1">
                <a:solidFill>
                  <a:srgbClr val="1B1B1B"/>
                </a:solidFill>
                <a:effectLst/>
                <a:latin typeface="Arial" panose="020B0604020202020204" pitchFamily="34" charset="0"/>
                <a:cs typeface="Arial" panose="020B0604020202020204" pitchFamily="34" charset="0"/>
              </a:rPr>
              <a:t>Palamur</a:t>
            </a:r>
            <a:r>
              <a:rPr lang="en-US" sz="1800" b="0" i="0">
                <a:solidFill>
                  <a:srgbClr val="1B1B1B"/>
                </a:solidFill>
                <a:effectLst/>
                <a:latin typeface="Arial" panose="020B0604020202020204" pitchFamily="34" charset="0"/>
                <a:cs typeface="Arial" panose="020B0604020202020204" pitchFamily="34" charset="0"/>
              </a:rPr>
              <a:t>) in Telangana, India, due to the possible falsification of data following an inspection by the Indian National Good Laboratory Practice Compliance Monitoring Authority (NGCMA).</a:t>
            </a:r>
          </a:p>
          <a:p>
            <a:pPr>
              <a:lnSpc>
                <a:spcPct val="100000"/>
              </a:lnSpc>
            </a:pPr>
            <a:r>
              <a:rPr lang="en-US" sz="1800" b="0" i="0">
                <a:solidFill>
                  <a:srgbClr val="1B1B1B"/>
                </a:solidFill>
                <a:effectLst/>
                <a:latin typeface="Arial" panose="020B0604020202020204" pitchFamily="34" charset="0"/>
                <a:cs typeface="Arial" panose="020B0604020202020204" pitchFamily="34" charset="0"/>
              </a:rPr>
              <a:t>In May 2023, EPA reviewed two suspicious studies conducted at </a:t>
            </a:r>
            <a:r>
              <a:rPr lang="en-US" sz="1800" b="0" i="0" err="1">
                <a:solidFill>
                  <a:srgbClr val="1B1B1B"/>
                </a:solidFill>
                <a:effectLst/>
                <a:latin typeface="Arial" panose="020B0604020202020204" pitchFamily="34" charset="0"/>
                <a:cs typeface="Arial" panose="020B0604020202020204" pitchFamily="34" charset="0"/>
              </a:rPr>
              <a:t>Palamur</a:t>
            </a:r>
            <a:r>
              <a:rPr lang="en-US" sz="1800" b="0" i="0">
                <a:solidFill>
                  <a:srgbClr val="1B1B1B"/>
                </a:solidFill>
                <a:effectLst/>
                <a:latin typeface="Arial" panose="020B0604020202020204" pitchFamily="34" charset="0"/>
                <a:cs typeface="Arial" panose="020B0604020202020204" pitchFamily="34" charset="0"/>
              </a:rPr>
              <a:t>, which led our reviewer to conclude there was possible falsification of data. </a:t>
            </a:r>
          </a:p>
          <a:p>
            <a:pPr>
              <a:lnSpc>
                <a:spcPct val="100000"/>
              </a:lnSpc>
            </a:pPr>
            <a:r>
              <a:rPr lang="en-US" sz="1800" b="0" i="0">
                <a:solidFill>
                  <a:srgbClr val="1B1B1B"/>
                </a:solidFill>
                <a:effectLst/>
                <a:latin typeface="Arial" panose="020B0604020202020204" pitchFamily="34" charset="0"/>
                <a:cs typeface="Arial" panose="020B0604020202020204" pitchFamily="34" charset="0"/>
              </a:rPr>
              <a:t>In July 2023, NGCMA conducted an inspection of </a:t>
            </a:r>
            <a:r>
              <a:rPr lang="en-US" sz="1800" b="0" i="0" err="1">
                <a:solidFill>
                  <a:srgbClr val="1B1B1B"/>
                </a:solidFill>
                <a:effectLst/>
                <a:latin typeface="Arial" panose="020B0604020202020204" pitchFamily="34" charset="0"/>
                <a:cs typeface="Arial" panose="020B0604020202020204" pitchFamily="34" charset="0"/>
              </a:rPr>
              <a:t>Palamur</a:t>
            </a:r>
            <a:r>
              <a:rPr lang="en-US" sz="1800" b="0" i="0">
                <a:solidFill>
                  <a:srgbClr val="1B1B1B"/>
                </a:solidFill>
                <a:effectLst/>
                <a:latin typeface="Arial" panose="020B0604020202020204" pitchFamily="34" charset="0"/>
                <a:cs typeface="Arial" panose="020B0604020202020204" pitchFamily="34" charset="0"/>
              </a:rPr>
              <a:t> and confirmed that data were falsified for most of the 58 studies audited, which were conducted between January 2020 and July 2023. NGCMA issued a ‘Not in Compliance’ status for the laboratory, which the Agency received in September 2023.</a:t>
            </a:r>
          </a:p>
          <a:p>
            <a:pPr>
              <a:lnSpc>
                <a:spcPct val="100000"/>
              </a:lnSpc>
            </a:pPr>
            <a:r>
              <a:rPr lang="en-US" sz="1800" b="0" i="0">
                <a:solidFill>
                  <a:srgbClr val="1B1B1B"/>
                </a:solidFill>
                <a:effectLst/>
                <a:latin typeface="Arial" panose="020B0604020202020204" pitchFamily="34" charset="0"/>
                <a:cs typeface="Arial" panose="020B0604020202020204" pitchFamily="34" charset="0"/>
              </a:rPr>
              <a:t>At this time, EPA is not accepting any studies from this lab, and registrants should not submit any new data from this lab.</a:t>
            </a:r>
          </a:p>
          <a:p>
            <a:pPr>
              <a:lnSpc>
                <a:spcPct val="100000"/>
              </a:lnSpc>
            </a:pPr>
            <a:r>
              <a:rPr lang="en-US" sz="1800" b="0" i="0">
                <a:solidFill>
                  <a:srgbClr val="1B1B1B"/>
                </a:solidFill>
                <a:effectLst/>
                <a:latin typeface="Arial" panose="020B0604020202020204" pitchFamily="34" charset="0"/>
                <a:cs typeface="Arial" panose="020B0604020202020204" pitchFamily="34" charset="0"/>
              </a:rPr>
              <a:t>EPA has determined that only one registrant has pending registration actions that rely on </a:t>
            </a:r>
            <a:r>
              <a:rPr lang="en-US" sz="1800" b="0" i="0" err="1">
                <a:solidFill>
                  <a:srgbClr val="1B1B1B"/>
                </a:solidFill>
                <a:effectLst/>
                <a:latin typeface="Arial" panose="020B0604020202020204" pitchFamily="34" charset="0"/>
                <a:cs typeface="Arial" panose="020B0604020202020204" pitchFamily="34" charset="0"/>
              </a:rPr>
              <a:t>Palamur</a:t>
            </a:r>
            <a:r>
              <a:rPr lang="en-US" sz="1800" b="0" i="0">
                <a:solidFill>
                  <a:srgbClr val="1B1B1B"/>
                </a:solidFill>
                <a:effectLst/>
                <a:latin typeface="Arial" panose="020B0604020202020204" pitchFamily="34" charset="0"/>
                <a:cs typeface="Arial" panose="020B0604020202020204" pitchFamily="34" charset="0"/>
              </a:rPr>
              <a:t>-generated product chemistry or acute toxicity data and four companies have existing registrations that rely on product chemistry or acute toxicity data generated by </a:t>
            </a:r>
            <a:r>
              <a:rPr lang="en-US" sz="1800" b="0" i="0" err="1">
                <a:solidFill>
                  <a:srgbClr val="1B1B1B"/>
                </a:solidFill>
                <a:effectLst/>
                <a:latin typeface="Arial" panose="020B0604020202020204" pitchFamily="34" charset="0"/>
                <a:cs typeface="Arial" panose="020B0604020202020204" pitchFamily="34" charset="0"/>
              </a:rPr>
              <a:t>Palamur</a:t>
            </a:r>
            <a:r>
              <a:rPr lang="en-US" sz="1800" b="0" i="0">
                <a:solidFill>
                  <a:srgbClr val="1B1B1B"/>
                </a:solidFill>
                <a:effectLst/>
                <a:latin typeface="Arial" panose="020B0604020202020204" pitchFamily="34" charset="0"/>
                <a:cs typeface="Arial" panose="020B0604020202020204" pitchFamily="34" charset="0"/>
              </a:rPr>
              <a:t> lab during this time-frame. EPA will work with each affected registrant to obtain appropriate replacement data or take other appropriate action such as cancellation or suspension.</a:t>
            </a:r>
          </a:p>
          <a:p>
            <a:endParaRPr lang="en-US" sz="1900"/>
          </a:p>
        </p:txBody>
      </p:sp>
    </p:spTree>
    <p:extLst>
      <p:ext uri="{BB962C8B-B14F-4D97-AF65-F5344CB8AC3E}">
        <p14:creationId xmlns:p14="http://schemas.microsoft.com/office/powerpoint/2010/main" val="42006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CC1C2-7A40-435D-9AF6-793167A59E3F}"/>
              </a:ext>
            </a:extLst>
          </p:cNvPr>
          <p:cNvSpPr>
            <a:spLocks noGrp="1"/>
          </p:cNvSpPr>
          <p:nvPr>
            <p:ph type="title"/>
          </p:nvPr>
        </p:nvSpPr>
        <p:spPr/>
        <p:txBody>
          <a:bodyPr>
            <a:normAutofit fontScale="90000"/>
          </a:bodyPr>
          <a:lstStyle/>
          <a:p>
            <a:br>
              <a:rPr lang="en-US"/>
            </a:br>
            <a:br>
              <a:rPr lang="en-US"/>
            </a:br>
            <a:r>
              <a:rPr lang="en-US">
                <a:solidFill>
                  <a:srgbClr val="0070C0"/>
                </a:solidFill>
              </a:rPr>
              <a:t> </a:t>
            </a:r>
            <a:br>
              <a:rPr lang="en-US">
                <a:solidFill>
                  <a:srgbClr val="0070C0"/>
                </a:solidFill>
              </a:rPr>
            </a:br>
            <a:endParaRPr lang="en-US">
              <a:solidFill>
                <a:srgbClr val="0070C0"/>
              </a:solidFill>
            </a:endParaRPr>
          </a:p>
        </p:txBody>
      </p:sp>
      <p:sp>
        <p:nvSpPr>
          <p:cNvPr id="2" name="Content Placeholder 1">
            <a:extLst>
              <a:ext uri="{FF2B5EF4-FFF2-40B4-BE49-F238E27FC236}">
                <a16:creationId xmlns:a16="http://schemas.microsoft.com/office/drawing/2014/main" id="{644CFD99-60A9-4C80-ACC8-0A5A3133A24B}"/>
              </a:ext>
            </a:extLst>
          </p:cNvPr>
          <p:cNvSpPr>
            <a:spLocks noGrp="1"/>
          </p:cNvSpPr>
          <p:nvPr>
            <p:ph idx="1"/>
          </p:nvPr>
        </p:nvSpPr>
        <p:spPr>
          <a:xfrm>
            <a:off x="838200" y="1239521"/>
            <a:ext cx="10937240" cy="5401423"/>
          </a:xfrm>
        </p:spPr>
        <p:txBody>
          <a:bodyPr vert="horz" lIns="91440" tIns="45720" rIns="91440" bIns="45720" rtlCol="0" anchor="t">
            <a:normAutofit/>
          </a:bodyPr>
          <a:lstStyle/>
          <a:p>
            <a:r>
              <a:rPr lang="en-US" sz="3600" dirty="0">
                <a:solidFill>
                  <a:srgbClr val="002060"/>
                </a:solidFill>
                <a:latin typeface="Arial  "/>
                <a:cs typeface="Calibri"/>
              </a:rPr>
              <a:t>Over 7,000</a:t>
            </a:r>
            <a:r>
              <a:rPr lang="en-US" sz="3600" dirty="0">
                <a:solidFill>
                  <a:schemeClr val="accent1">
                    <a:lumMod val="75000"/>
                  </a:schemeClr>
                </a:solidFill>
                <a:latin typeface="Arial  "/>
                <a:cs typeface="Calibri"/>
              </a:rPr>
              <a:t> </a:t>
            </a:r>
            <a:r>
              <a:rPr lang="en-US" sz="3600" dirty="0">
                <a:solidFill>
                  <a:srgbClr val="002060"/>
                </a:solidFill>
                <a:latin typeface="Arial  "/>
                <a:cs typeface="Calibri"/>
              </a:rPr>
              <a:t>submissions via Portal</a:t>
            </a:r>
          </a:p>
          <a:p>
            <a:r>
              <a:rPr kumimoji="0" lang="en-US" sz="3600" i="0" u="none" strike="noStrike" kern="1200" cap="none" spc="0" normalizeH="0" baseline="0" noProof="0" dirty="0">
                <a:ln>
                  <a:noFill/>
                </a:ln>
                <a:solidFill>
                  <a:srgbClr val="002060"/>
                </a:solidFill>
                <a:effectLst/>
                <a:uLnTx/>
                <a:uFillTx/>
                <a:latin typeface="Arial  "/>
                <a:cs typeface="Calibri"/>
              </a:rPr>
              <a:t>PRIA</a:t>
            </a:r>
          </a:p>
          <a:p>
            <a:pPr lvl="1"/>
            <a:r>
              <a:rPr lang="en-US" sz="3200" dirty="0">
                <a:solidFill>
                  <a:srgbClr val="002060"/>
                </a:solidFill>
                <a:latin typeface="Arial  "/>
                <a:cs typeface="Calibri"/>
              </a:rPr>
              <a:t>1,019 applications received</a:t>
            </a:r>
          </a:p>
          <a:p>
            <a:pPr lvl="1"/>
            <a:r>
              <a:rPr kumimoji="0" lang="en-US" sz="3200" i="0" u="none" strike="noStrike" kern="1200" cap="none" spc="0" normalizeH="0" baseline="0" noProof="0" dirty="0">
                <a:ln>
                  <a:noFill/>
                </a:ln>
                <a:solidFill>
                  <a:srgbClr val="002060"/>
                </a:solidFill>
                <a:effectLst/>
                <a:uLnTx/>
                <a:uFillTx/>
                <a:latin typeface="Arial  "/>
                <a:cs typeface="Calibri"/>
              </a:rPr>
              <a:t>772 applications completed</a:t>
            </a:r>
          </a:p>
          <a:p>
            <a:r>
              <a:rPr lang="en-US" sz="3600" i="0" u="none" strike="noStrike" kern="1200" cap="none" spc="0" normalizeH="0" baseline="0" noProof="0" dirty="0">
                <a:ln>
                  <a:noFill/>
                </a:ln>
                <a:solidFill>
                  <a:srgbClr val="002060"/>
                </a:solidFill>
                <a:effectLst/>
                <a:uLnTx/>
                <a:uFillTx/>
                <a:latin typeface="Arial  "/>
                <a:cs typeface="Calibri"/>
              </a:rPr>
              <a:t>Non-PRIA (notifications, fast track amendments)</a:t>
            </a:r>
          </a:p>
          <a:p>
            <a:pPr lvl="1"/>
            <a:r>
              <a:rPr lang="en-US" sz="3200" dirty="0">
                <a:solidFill>
                  <a:srgbClr val="002060"/>
                </a:solidFill>
                <a:latin typeface="Arial  "/>
                <a:cs typeface="Calibri"/>
              </a:rPr>
              <a:t>1,835 applications received</a:t>
            </a:r>
          </a:p>
          <a:p>
            <a:pPr lvl="1"/>
            <a:r>
              <a:rPr lang="en-US" sz="3200" i="0" u="none" strike="noStrike" kern="1200" cap="none" spc="0" normalizeH="0" baseline="0" noProof="0" dirty="0">
                <a:ln>
                  <a:noFill/>
                </a:ln>
                <a:solidFill>
                  <a:srgbClr val="002060"/>
                </a:solidFill>
                <a:effectLst/>
                <a:uLnTx/>
                <a:uFillTx/>
                <a:latin typeface="Arial  "/>
                <a:cs typeface="Calibri"/>
              </a:rPr>
              <a:t>3,583 applications completed</a:t>
            </a:r>
          </a:p>
          <a:p>
            <a:pPr marL="45720" indent="0">
              <a:buNone/>
            </a:pPr>
            <a:endParaRPr lang="en-US" sz="2200" b="1" dirty="0">
              <a:latin typeface="Arial  "/>
              <a:cs typeface="Arial"/>
            </a:endParaRPr>
          </a:p>
          <a:p>
            <a:endParaRPr lang="en-US" sz="4400" dirty="0">
              <a:latin typeface="Arial" panose="020B0604020202020204" pitchFamily="34" charset="0"/>
              <a:cs typeface="Arial" panose="020B0604020202020204" pitchFamily="34" charset="0"/>
            </a:endParaRPr>
          </a:p>
          <a:p>
            <a:pPr marL="0" indent="0">
              <a:buNone/>
            </a:pPr>
            <a:endParaRPr lang="en-US" sz="4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E9FF576-C344-0809-98CA-A2A235DA9C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srgbClr val="263050"/>
              </a:solidFill>
              <a:effectLst/>
              <a:uLnTx/>
              <a:uFillTx/>
              <a:latin typeface="Corbel"/>
              <a:ea typeface="+mn-ea"/>
              <a:cs typeface="+mn-cs"/>
            </a:endParaRPr>
          </a:p>
        </p:txBody>
      </p:sp>
      <p:sp>
        <p:nvSpPr>
          <p:cNvPr id="4" name="Text Placeholder 3">
            <a:extLst>
              <a:ext uri="{FF2B5EF4-FFF2-40B4-BE49-F238E27FC236}">
                <a16:creationId xmlns:a16="http://schemas.microsoft.com/office/drawing/2014/main" id="{95450BBC-BCFA-403B-A884-46AC9C69A6F7}"/>
              </a:ext>
            </a:extLst>
          </p:cNvPr>
          <p:cNvSpPr>
            <a:spLocks noGrp="1"/>
          </p:cNvSpPr>
          <p:nvPr>
            <p:ph type="body" sz="half" idx="4294967295"/>
          </p:nvPr>
        </p:nvSpPr>
        <p:spPr>
          <a:xfrm>
            <a:off x="2529840" y="467361"/>
            <a:ext cx="7508240" cy="772160"/>
          </a:xfrm>
        </p:spPr>
        <p:txBody>
          <a:bodyPr>
            <a:normAutofit fontScale="92500" lnSpcReduction="20000"/>
          </a:bodyPr>
          <a:lstStyle/>
          <a:p>
            <a:pPr marL="0" indent="0" algn="ctr">
              <a:buNone/>
            </a:pPr>
            <a:r>
              <a:rPr lang="en-US" sz="3800" b="1">
                <a:solidFill>
                  <a:srgbClr val="002060"/>
                </a:solidFill>
                <a:latin typeface="Arial" panose="020B0604020202020204" pitchFamily="34" charset="0"/>
                <a:ea typeface="Cambria Math" panose="02040503050406030204" pitchFamily="18" charset="0"/>
                <a:cs typeface="Arial" panose="020B0604020202020204" pitchFamily="34" charset="0"/>
              </a:rPr>
              <a:t>OPP FY24 Highlights to Date</a:t>
            </a:r>
            <a:br>
              <a:rPr lang="en-US"/>
            </a:br>
            <a:endParaRPr lang="en-US"/>
          </a:p>
        </p:txBody>
      </p:sp>
    </p:spTree>
    <p:extLst>
      <p:ext uri="{BB962C8B-B14F-4D97-AF65-F5344CB8AC3E}">
        <p14:creationId xmlns:p14="http://schemas.microsoft.com/office/powerpoint/2010/main" val="267751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_activity xmlns="20618dcb-7a2a-4e4f-b103-d25d73e62d4f" xsi:nil="true"/>
    <External_x0020_Contributor xmlns="4ffa91fb-a0ff-4ac5-b2db-65c790d184a4" xsi:nil="true"/>
    <Records_x0020_Date xmlns="f15e4d92-675c-4df7-a5c5-11f59c7da362" xsi:nil="true"/>
    <TaxKeywordTaxHTField xmlns="4ffa91fb-a0ff-4ac5-b2db-65c790d184a4">
      <Terms xmlns="http://schemas.microsoft.com/office/infopath/2007/PartnerControls"/>
    </TaxKeywordTaxHTField>
    <Record xmlns="4ffa91fb-a0ff-4ac5-b2db-65c790d184a4">Shared</Record>
    <_ip_UnifiedCompliancePolicyProperties xmlns="http://schemas.microsoft.com/sharepoint/v3" xsi:nil="true"/>
    <Rights xmlns="4ffa91fb-a0ff-4ac5-b2db-65c790d184a4" xsi:nil="true"/>
    <Document_x0020_Creation_x0020_Date xmlns="4ffa91fb-a0ff-4ac5-b2db-65c790d184a4">2024-03-11T18:11:25+00:00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Records_x0020_Status xmlns="f15e4d92-675c-4df7-a5c5-11f59c7da362">Pending</Records_x0020_Status>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E950BF2560D6F24D8CE6A0C05C934CD3" ma:contentTypeVersion="44" ma:contentTypeDescription="Create a new document." ma:contentTypeScope="" ma:versionID="6e11f1087859e9e745c2fb6612e57e5a">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f15e4d92-675c-4df7-a5c5-11f59c7da362" xmlns:ns7="20618dcb-7a2a-4e4f-b103-d25d73e62d4f" targetNamespace="http://schemas.microsoft.com/office/2006/metadata/properties" ma:root="true" ma:fieldsID="af89f32a5e75cc9e14a2e90c7c2e27d0" ns1:_="" ns3:_="" ns4:_="" ns5:_="" ns6:_="" ns7:_="">
    <xsd:import namespace="http://schemas.microsoft.com/sharepoint/v3"/>
    <xsd:import namespace="4ffa91fb-a0ff-4ac5-b2db-65c790d184a4"/>
    <xsd:import namespace="http://schemas.microsoft.com/sharepoint.v3"/>
    <xsd:import namespace="http://schemas.microsoft.com/sharepoint/v3/fields"/>
    <xsd:import namespace="f15e4d92-675c-4df7-a5c5-11f59c7da362"/>
    <xsd:import namespace="20618dcb-7a2a-4e4f-b103-d25d73e62d4f"/>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Details" minOccurs="0"/>
                <xsd:element ref="ns6:SharedWithUsers" minOccurs="0"/>
                <xsd:element ref="ns6:SharingHintHash" minOccurs="0"/>
                <xsd:element ref="ns7:MediaServiceMetadata" minOccurs="0"/>
                <xsd:element ref="ns7:MediaServiceFastMetadata" minOccurs="0"/>
                <xsd:element ref="ns7:MediaServiceDateTaken" minOccurs="0"/>
                <xsd:element ref="ns7:MediaServiceAutoTags" minOccurs="0"/>
                <xsd:element ref="ns7:MediaServiceOCR" minOccurs="0"/>
                <xsd:element ref="ns6:Records_x0020_Status" minOccurs="0"/>
                <xsd:element ref="ns6:Records_x0020_Date" minOccurs="0"/>
                <xsd:element ref="ns7:MediaServiceEventHashCode" minOccurs="0"/>
                <xsd:element ref="ns7:MediaServiceGenerationTime" minOccurs="0"/>
                <xsd:element ref="ns7:MediaServiceAutoKeyPoints" minOccurs="0"/>
                <xsd:element ref="ns7:MediaServiceKeyPoints" minOccurs="0"/>
                <xsd:element ref="ns7:MediaLengthInSeconds" minOccurs="0"/>
                <xsd:element ref="ns1:_ip_UnifiedCompliancePolicyProperties" minOccurs="0"/>
                <xsd:element ref="ns1:_ip_UnifiedCompliancePolicyUIAction" minOccurs="0"/>
                <xsd:element ref="ns7:_activity" minOccurs="0"/>
                <xsd:element ref="ns7:MediaServiceObjectDetectorVersions" minOccurs="0"/>
                <xsd:element ref="ns7:MediaServiceSystemTags" minOccurs="0"/>
                <xsd:element ref="ns7:MediaServiceLocation" minOccurs="0"/>
                <xsd:element ref="ns7: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43" nillable="true" ma:displayName="Unified Compliance Policy Properties" ma:hidden="true" ma:internalName="_ip_UnifiedCompliancePolicyProperties">
      <xsd:simpleType>
        <xsd:restriction base="dms:Note"/>
      </xsd:simpleType>
    </xsd:element>
    <xsd:element name="_ip_UnifiedCompliancePolicyUIAction" ma:index="4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2d06a4f9-c81c-42a0-825e-721166769744}" ma:internalName="TaxCatchAllLabel" ma:readOnly="true" ma:showField="CatchAllDataLabel" ma:web="f15e4d92-675c-4df7-a5c5-11f59c7da36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2d06a4f9-c81c-42a0-825e-721166769744}" ma:internalName="TaxCatchAll" ma:showField="CatchAllData" ma:web="f15e4d92-675c-4df7-a5c5-11f59c7da36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5e4d92-675c-4df7-a5c5-11f59c7da362" elementFormDefault="qualified">
    <xsd:import namespace="http://schemas.microsoft.com/office/2006/documentManagement/types"/>
    <xsd:import namespace="http://schemas.microsoft.com/office/infopath/2007/PartnerControls"/>
    <xsd:element name="SharedWithDetails" ma:index="28" nillable="true" ma:displayName="Shared With Details" ma:description="" ma:internalName="SharedWithDetails" ma:readOnly="true">
      <xsd:simpleType>
        <xsd:restriction base="dms:Note">
          <xsd:maxLength value="255"/>
        </xsd:restriction>
      </xsd:simple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description="" ma:hidden="true" ma:internalName="SharingHintHash" ma:readOnly="true">
      <xsd:simpleType>
        <xsd:restriction base="dms:Text"/>
      </xsd:simpleType>
    </xsd:element>
    <xsd:element name="Records_x0020_Status" ma:index="36" nillable="true" ma:displayName="Records Status" ma:default="Pending" ma:internalName="Records_x0020_Status">
      <xsd:simpleType>
        <xsd:restriction base="dms:Text"/>
      </xsd:simpleType>
    </xsd:element>
    <xsd:element name="Records_x0020_Date" ma:index="37"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0618dcb-7a2a-4e4f-b103-d25d73e62d4f"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MediaLengthInSeconds" ma:index="42" nillable="true" ma:displayName="MediaLengthInSeconds" ma:hidden="true" ma:internalName="MediaLengthInSeconds" ma:readOnly="true">
      <xsd:simpleType>
        <xsd:restriction base="dms:Unknown"/>
      </xsd:simpleType>
    </xsd:element>
    <xsd:element name="_activity" ma:index="45" nillable="true" ma:displayName="_activity" ma:hidden="true" ma:internalName="_activity">
      <xsd:simpleType>
        <xsd:restriction base="dms:Note"/>
      </xsd:simpleType>
    </xsd:element>
    <xsd:element name="MediaServiceObjectDetectorVersions" ma:index="46" nillable="true" ma:displayName="MediaServiceObjectDetectorVersions" ma:hidden="true" ma:indexed="true" ma:internalName="MediaServiceObjectDetectorVersions" ma:readOnly="true">
      <xsd:simpleType>
        <xsd:restriction base="dms:Text"/>
      </xsd:simpleType>
    </xsd:element>
    <xsd:element name="MediaServiceSystemTags" ma:index="47" nillable="true" ma:displayName="MediaServiceSystemTags" ma:hidden="true" ma:internalName="MediaServiceSystemTags" ma:readOnly="true">
      <xsd:simpleType>
        <xsd:restriction base="dms:Note"/>
      </xsd:simpleType>
    </xsd:element>
    <xsd:element name="MediaServiceLocation" ma:index="48" nillable="true" ma:displayName="Location" ma:indexed="true" ma:internalName="MediaServiceLocation" ma:readOnly="true">
      <xsd:simpleType>
        <xsd:restriction base="dms:Text"/>
      </xsd:simpleType>
    </xsd:element>
    <xsd:element name="MediaServiceSearchProperties" ma:index="4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C9F106-29DC-4564-95B1-2CA813BA1560}">
  <ds:schemaRefs>
    <ds:schemaRef ds:uri="http://schemas.microsoft.com/sharepoint/v3/contenttype/forms"/>
  </ds:schemaRefs>
</ds:datastoreItem>
</file>

<file path=customXml/itemProps2.xml><?xml version="1.0" encoding="utf-8"?>
<ds:datastoreItem xmlns:ds="http://schemas.openxmlformats.org/officeDocument/2006/customXml" ds:itemID="{18BC80DB-CA01-4867-9BE8-621A56B0C9FA}">
  <ds:schemaRefs>
    <ds:schemaRef ds:uri="Microsoft.SharePoint.Taxonomy.ContentTypeSync"/>
  </ds:schemaRefs>
</ds:datastoreItem>
</file>

<file path=customXml/itemProps3.xml><?xml version="1.0" encoding="utf-8"?>
<ds:datastoreItem xmlns:ds="http://schemas.openxmlformats.org/officeDocument/2006/customXml" ds:itemID="{CC226408-F2FC-46B6-B397-7BF0C80730E4}">
  <ds:schemaRefs>
    <ds:schemaRef ds:uri="f15e4d92-675c-4df7-a5c5-11f59c7da362"/>
    <ds:schemaRef ds:uri="http://schemas.microsoft.com/office/2006/metadata/properties"/>
    <ds:schemaRef ds:uri="http://purl.org/dc/dcmitype/"/>
    <ds:schemaRef ds:uri="http://purl.org/dc/elements/1.1/"/>
    <ds:schemaRef ds:uri="http://www.w3.org/XML/1998/namespace"/>
    <ds:schemaRef ds:uri="4ffa91fb-a0ff-4ac5-b2db-65c790d184a4"/>
    <ds:schemaRef ds:uri="http://schemas.microsoft.com/office/infopath/2007/PartnerControls"/>
    <ds:schemaRef ds:uri="http://schemas.microsoft.com/office/2006/documentManagement/types"/>
    <ds:schemaRef ds:uri="http://schemas.microsoft.com/sharepoint/v3"/>
    <ds:schemaRef ds:uri="http://purl.org/dc/terms/"/>
    <ds:schemaRef ds:uri="http://schemas.openxmlformats.org/package/2006/metadata/core-properties"/>
    <ds:schemaRef ds:uri="20618dcb-7a2a-4e4f-b103-d25d73e62d4f"/>
    <ds:schemaRef ds:uri="http://schemas.microsoft.com/sharepoint/v3/fields"/>
    <ds:schemaRef ds:uri="http://schemas.microsoft.com/sharepoint.v3"/>
  </ds:schemaRefs>
</ds:datastoreItem>
</file>

<file path=customXml/itemProps4.xml><?xml version="1.0" encoding="utf-8"?>
<ds:datastoreItem xmlns:ds="http://schemas.openxmlformats.org/officeDocument/2006/customXml" ds:itemID="{44498A16-E5A8-4FA1-B23F-A43FBC2CE5B0}">
  <ds:schemaRefs>
    <ds:schemaRef ds:uri="20618dcb-7a2a-4e4f-b103-d25d73e62d4f"/>
    <ds:schemaRef ds:uri="4ffa91fb-a0ff-4ac5-b2db-65c790d184a4"/>
    <ds:schemaRef ds:uri="f15e4d92-675c-4df7-a5c5-11f59c7da3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TotalTime>
  <Words>10519</Words>
  <Application>Microsoft Office PowerPoint</Application>
  <PresentationFormat>Widescreen</PresentationFormat>
  <Paragraphs>737</Paragraphs>
  <Slides>83</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Arial</vt:lpstr>
      <vt:lpstr>Arial  </vt:lpstr>
      <vt:lpstr>Arial Rounded MT Bold</vt:lpstr>
      <vt:lpstr>Calibri</vt:lpstr>
      <vt:lpstr>Calibri Light</vt:lpstr>
      <vt:lpstr>Century Gothic</vt:lpstr>
      <vt:lpstr>Corbel</vt:lpstr>
      <vt:lpstr>Source Sans Pro Web</vt:lpstr>
      <vt:lpstr>Symbol</vt:lpstr>
      <vt:lpstr>Tenorite</vt:lpstr>
      <vt:lpstr>Office Theme</vt:lpstr>
      <vt:lpstr>Pesticide Program Dialogue Committee Meeting     </vt:lpstr>
      <vt:lpstr>PowerPoint Presentation</vt:lpstr>
      <vt:lpstr>    </vt:lpstr>
      <vt:lpstr>PowerPoint Presentation</vt:lpstr>
      <vt:lpstr>PowerPoint Presentation</vt:lpstr>
      <vt:lpstr>PowerPoint Presentation</vt:lpstr>
      <vt:lpstr>    </vt:lpstr>
      <vt:lpstr>Priorities </vt:lpstr>
      <vt:lpstr>    </vt:lpstr>
      <vt:lpstr>PRIA 5 Implementation- FY 24 Activities Future PPDC Agenda Item</vt:lpstr>
      <vt:lpstr>PRIA 5 Implementation</vt:lpstr>
      <vt:lpstr>PRIA 5 Implementation</vt:lpstr>
      <vt:lpstr>Dicamba Update</vt:lpstr>
      <vt:lpstr>Dicamba Update</vt:lpstr>
      <vt:lpstr>Dicamba Update</vt:lpstr>
      <vt:lpstr>Pesticide Registration Review</vt:lpstr>
      <vt:lpstr>Chlorpyrifos Update</vt:lpstr>
      <vt:lpstr>Chlorpyrifos Update</vt:lpstr>
      <vt:lpstr>Acephate Update</vt:lpstr>
      <vt:lpstr>Organophosphates Registration Review Update</vt:lpstr>
      <vt:lpstr>DCPA Update</vt:lpstr>
      <vt:lpstr>Rodenticides Update </vt:lpstr>
      <vt:lpstr>Atrazine Update </vt:lpstr>
      <vt:lpstr>Paraquat Update</vt:lpstr>
      <vt:lpstr>Glyphosate Update</vt:lpstr>
      <vt:lpstr>ESA Priorities Future PPDC Agenda Item</vt:lpstr>
      <vt:lpstr>Select Ongoing and Upcoming ESA Activities</vt:lpstr>
      <vt:lpstr>ESA Mitigation Menu Webinar</vt:lpstr>
      <vt:lpstr>National Environmental Justice Advisory Council (NEJAC) Recommendations on Farmworkers and Pesticides (Future PPDC Agenda Item on PPDC Farmworker Workgroup)</vt:lpstr>
      <vt:lpstr>NEJAC Workgroup Recommendations</vt:lpstr>
      <vt:lpstr>NEJAC Workgroup Recommendations: Next Steps</vt:lpstr>
      <vt:lpstr>Climate Change</vt:lpstr>
      <vt:lpstr>EDSP Update </vt:lpstr>
      <vt:lpstr>Systematic Review </vt:lpstr>
      <vt:lpstr>Why Registration Review?</vt:lpstr>
      <vt:lpstr>New Approach Methodologies (NAMs)</vt:lpstr>
      <vt:lpstr>Antifungal and Antibacterial Resistance</vt:lpstr>
      <vt:lpstr>Petition for Rulemaking to Require Efficacy Data for Systemic Insecticides </vt:lpstr>
      <vt:lpstr>Spanish Translations of Emerging Viral Pathogens Information</vt:lpstr>
      <vt:lpstr>International Work </vt:lpstr>
      <vt:lpstr>CY2024 Digital Transformation Roadmap</vt:lpstr>
      <vt:lpstr>PowerPoint Presentation</vt:lpstr>
      <vt:lpstr>PowerPoint Presentation</vt:lpstr>
      <vt:lpstr>PowerPoint Presentation</vt:lpstr>
      <vt:lpstr>PowerPoint Presentation</vt:lpstr>
      <vt:lpstr>2024 Crop Tours</vt:lpstr>
      <vt:lpstr>PowerPoint Presentation</vt:lpstr>
      <vt:lpstr>PowerPoint Presentation</vt:lpstr>
      <vt:lpstr>Sign-up for OPP Pesticide Updates </vt:lpstr>
      <vt:lpstr>PowerPoint Presentation</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lpstr>OPP Updates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Association of American Pesticide Control Officials</dc:title>
  <dc:creator>Messina, Edward</dc:creator>
  <cp:lastModifiedBy>Kaitlin Picone</cp:lastModifiedBy>
  <cp:revision>2</cp:revision>
  <dcterms:created xsi:type="dcterms:W3CDTF">2024-03-11T18:09:11Z</dcterms:created>
  <dcterms:modified xsi:type="dcterms:W3CDTF">2024-06-04T18:52:42Z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0x010100E950BF2560D6F24D8CE6A0C05C934CD3</vt:lpwstr>
  </property>
</Properties>
</file>