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56" r:id="rId6"/>
    <p:sldId id="260" r:id="rId7"/>
    <p:sldId id="257" r:id="rId8"/>
    <p:sldId id="258" r:id="rId9"/>
    <p:sldId id="263" r:id="rId10"/>
    <p:sldId id="265" r:id="rId11"/>
    <p:sldId id="267" r:id="rId12"/>
    <p:sldId id="266" r:id="rId13"/>
    <p:sldId id="261"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4EF220-444F-75C8-30E8-A3EE5B30FF9A}" name="Bares, Alanna@OEHHA" initials="BA" userId="S::alanna.bares_oehha.ca.gov#ext#@usepa.onmicrosoft.com::5d37413b-ebc1-4cb3-9830-3abe0856eb57" providerId="AD"/>
  <p188:author id="{F813E861-FAEA-59A2-DAC0-18BCCCC02684}" name="Alarcon, Walter (CDC/NIOSH/DFSE/HIB)" initials="AW(" userId="S::wda7@cdc.gov::85a6980f-c44c-493b-ac57-06a599e1f250" providerId="AD"/>
  <p188:author id="{A8B0B366-0C45-0322-8BB3-6F5525A94361}" name="Joe Grzywacz" initials="JG" userId="S::joe.grzywacz_sjsu.edu#ext#@usepa.onmicrosoft.com::04ea55a8-e725-46a0-b463-552133bbe6f6" providerId="AD"/>
  <p188:author id="{D23D5CDB-7A27-4523-3DC7-888E6B0327BC}" name="Picone, Kaitlin" initials="PK" userId="S::picone.kaitlin@epa.gov::967d4a31-e2cb-490f-8b94-e5e685145e87" providerId="AD"/>
  <p188:author id="{71703CFD-A033-7538-0EFA-6D997E0B9025}" name="Kaitlin Picone" initials="KKP" userId="Kaitlin Pico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CA864-2D82-0FF0-A7EA-B3302338DBEE}" v="5" dt="2024-05-29T12:59:17.325"/>
    <p1510:client id="{3A12C29F-C5C5-8380-365E-F0ADB7909775}" v="5" dt="2024-05-29T15:20:19.285"/>
    <p1510:client id="{4699DFE1-CA68-4252-A244-C2AA0996BE10}" v="1" dt="2024-05-29T13:54:31.900"/>
    <p1510:client id="{DA0B25D6-9DDA-9279-36DB-0ABF1F2FB34F}" v="82" dt="2024-05-28T22:52:02.797"/>
    <p1510:client id="{F935FE0F-2162-4668-B6C4-A8055F680083}" v="71" dt="2024-05-29T15:28:42.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6"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18EF5-7E08-4E92-BA5B-74FEFEFC8F9A}"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107A8-5DA4-480D-8CB6-C11B0964771C}" type="slidenum">
              <a:rPr lang="en-US" smtClean="0"/>
              <a:t>‹#›</a:t>
            </a:fld>
            <a:endParaRPr lang="en-US"/>
          </a:p>
        </p:txBody>
      </p:sp>
    </p:spTree>
    <p:extLst>
      <p:ext uri="{BB962C8B-B14F-4D97-AF65-F5344CB8AC3E}">
        <p14:creationId xmlns:p14="http://schemas.microsoft.com/office/powerpoint/2010/main" val="177161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9107A8-5DA4-480D-8CB6-C11B0964771C}" type="slidenum">
              <a:rPr lang="en-US" smtClean="0"/>
              <a:t>10</a:t>
            </a:fld>
            <a:endParaRPr lang="en-US"/>
          </a:p>
        </p:txBody>
      </p:sp>
    </p:spTree>
    <p:extLst>
      <p:ext uri="{BB962C8B-B14F-4D97-AF65-F5344CB8AC3E}">
        <p14:creationId xmlns:p14="http://schemas.microsoft.com/office/powerpoint/2010/main" val="413696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2662-F003-D744-EA35-37898A6EFB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4210D3-C5A8-5B6C-23D5-FE4F4C2AA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59A808-AD9B-FBDD-FB69-A5C0B64C50BE}"/>
              </a:ext>
            </a:extLst>
          </p:cNvPr>
          <p:cNvSpPr>
            <a:spLocks noGrp="1"/>
          </p:cNvSpPr>
          <p:nvPr>
            <p:ph type="dt" sz="half" idx="10"/>
          </p:nvPr>
        </p:nvSpPr>
        <p:spPr/>
        <p:txBody>
          <a:bodyPr/>
          <a:lstStyle/>
          <a:p>
            <a:fld id="{508AC7F5-AC47-4DA8-862C-B22A81EC1147}" type="datetimeFigureOut">
              <a:rPr lang="en-US" smtClean="0"/>
              <a:t>5/29/2024</a:t>
            </a:fld>
            <a:endParaRPr lang="en-US"/>
          </a:p>
        </p:txBody>
      </p:sp>
      <p:sp>
        <p:nvSpPr>
          <p:cNvPr id="5" name="Footer Placeholder 4">
            <a:extLst>
              <a:ext uri="{FF2B5EF4-FFF2-40B4-BE49-F238E27FC236}">
                <a16:creationId xmlns:a16="http://schemas.microsoft.com/office/drawing/2014/main" id="{501EEB01-B7C9-0403-8C9B-99CC8C2E1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3C4E9-6009-1D5F-69A3-466B474341CA}"/>
              </a:ext>
            </a:extLst>
          </p:cNvPr>
          <p:cNvSpPr>
            <a:spLocks noGrp="1"/>
          </p:cNvSpPr>
          <p:nvPr>
            <p:ph type="sldNum" sz="quarter" idx="12"/>
          </p:nvPr>
        </p:nvSpPr>
        <p:spPr/>
        <p:txBody>
          <a:bodyPr/>
          <a:lstStyle/>
          <a:p>
            <a:fld id="{38E01E08-40E0-4ABA-829A-E86737AB8695}" type="slidenum">
              <a:rPr lang="en-US" smtClean="0"/>
              <a:t>‹#›</a:t>
            </a:fld>
            <a:endParaRPr lang="en-US"/>
          </a:p>
        </p:txBody>
      </p:sp>
    </p:spTree>
    <p:extLst>
      <p:ext uri="{BB962C8B-B14F-4D97-AF65-F5344CB8AC3E}">
        <p14:creationId xmlns:p14="http://schemas.microsoft.com/office/powerpoint/2010/main" val="395823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A767-B497-1820-677D-D7C4085BB8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8FDE99-761C-C734-8F65-E0853A32E5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53E34-E106-33F4-8090-03295E33D773}"/>
              </a:ext>
            </a:extLst>
          </p:cNvPr>
          <p:cNvSpPr>
            <a:spLocks noGrp="1"/>
          </p:cNvSpPr>
          <p:nvPr>
            <p:ph type="dt" sz="half" idx="10"/>
          </p:nvPr>
        </p:nvSpPr>
        <p:spPr/>
        <p:txBody>
          <a:bodyPr/>
          <a:lstStyle/>
          <a:p>
            <a:fld id="{508AC7F5-AC47-4DA8-862C-B22A81EC1147}" type="datetimeFigureOut">
              <a:rPr lang="en-US" smtClean="0"/>
              <a:t>5/29/2024</a:t>
            </a:fld>
            <a:endParaRPr lang="en-US"/>
          </a:p>
        </p:txBody>
      </p:sp>
      <p:sp>
        <p:nvSpPr>
          <p:cNvPr id="5" name="Footer Placeholder 4">
            <a:extLst>
              <a:ext uri="{FF2B5EF4-FFF2-40B4-BE49-F238E27FC236}">
                <a16:creationId xmlns:a16="http://schemas.microsoft.com/office/drawing/2014/main" id="{001E3F32-EF17-2F4F-434B-B43ED21B5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CBB4E-D73D-38F9-5696-EBF684E98FFF}"/>
              </a:ext>
            </a:extLst>
          </p:cNvPr>
          <p:cNvSpPr>
            <a:spLocks noGrp="1"/>
          </p:cNvSpPr>
          <p:nvPr>
            <p:ph type="sldNum" sz="quarter" idx="12"/>
          </p:nvPr>
        </p:nvSpPr>
        <p:spPr/>
        <p:txBody>
          <a:bodyPr/>
          <a:lstStyle/>
          <a:p>
            <a:fld id="{38E01E08-40E0-4ABA-829A-E86737AB8695}" type="slidenum">
              <a:rPr lang="en-US" smtClean="0"/>
              <a:t>‹#›</a:t>
            </a:fld>
            <a:endParaRPr lang="en-US"/>
          </a:p>
        </p:txBody>
      </p:sp>
    </p:spTree>
    <p:extLst>
      <p:ext uri="{BB962C8B-B14F-4D97-AF65-F5344CB8AC3E}">
        <p14:creationId xmlns:p14="http://schemas.microsoft.com/office/powerpoint/2010/main" val="92377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28623-0372-AB46-A4AA-2547179D24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D74595-5500-AF4D-98DA-479F6EA269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9F3AD-896A-91F5-78F6-3AB468964369}"/>
              </a:ext>
            </a:extLst>
          </p:cNvPr>
          <p:cNvSpPr>
            <a:spLocks noGrp="1"/>
          </p:cNvSpPr>
          <p:nvPr>
            <p:ph type="dt" sz="half" idx="10"/>
          </p:nvPr>
        </p:nvSpPr>
        <p:spPr/>
        <p:txBody>
          <a:bodyPr/>
          <a:lstStyle/>
          <a:p>
            <a:fld id="{508AC7F5-AC47-4DA8-862C-B22A81EC1147}" type="datetimeFigureOut">
              <a:rPr lang="en-US" smtClean="0"/>
              <a:t>5/29/2024</a:t>
            </a:fld>
            <a:endParaRPr lang="en-US"/>
          </a:p>
        </p:txBody>
      </p:sp>
      <p:sp>
        <p:nvSpPr>
          <p:cNvPr id="5" name="Footer Placeholder 4">
            <a:extLst>
              <a:ext uri="{FF2B5EF4-FFF2-40B4-BE49-F238E27FC236}">
                <a16:creationId xmlns:a16="http://schemas.microsoft.com/office/drawing/2014/main" id="{AD0A793B-6245-B921-4AB8-270A6DF87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67E47-89F5-C1CC-F33F-E20CA1FA6127}"/>
              </a:ext>
            </a:extLst>
          </p:cNvPr>
          <p:cNvSpPr>
            <a:spLocks noGrp="1"/>
          </p:cNvSpPr>
          <p:nvPr>
            <p:ph type="sldNum" sz="quarter" idx="12"/>
          </p:nvPr>
        </p:nvSpPr>
        <p:spPr/>
        <p:txBody>
          <a:bodyPr/>
          <a:lstStyle/>
          <a:p>
            <a:fld id="{38E01E08-40E0-4ABA-829A-E86737AB8695}" type="slidenum">
              <a:rPr lang="en-US" smtClean="0"/>
              <a:t>‹#›</a:t>
            </a:fld>
            <a:endParaRPr lang="en-US"/>
          </a:p>
        </p:txBody>
      </p:sp>
    </p:spTree>
    <p:extLst>
      <p:ext uri="{BB962C8B-B14F-4D97-AF65-F5344CB8AC3E}">
        <p14:creationId xmlns:p14="http://schemas.microsoft.com/office/powerpoint/2010/main" val="87671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C517-20D1-8C51-C75A-A776542BC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385F7E-7D41-2E03-1D5D-72D823223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0D035-C638-B755-995C-72A4751BDE1B}"/>
              </a:ext>
            </a:extLst>
          </p:cNvPr>
          <p:cNvSpPr>
            <a:spLocks noGrp="1"/>
          </p:cNvSpPr>
          <p:nvPr>
            <p:ph type="dt" sz="half" idx="10"/>
          </p:nvPr>
        </p:nvSpPr>
        <p:spPr/>
        <p:txBody>
          <a:bodyPr/>
          <a:lstStyle/>
          <a:p>
            <a:fld id="{508AC7F5-AC47-4DA8-862C-B22A81EC1147}" type="datetimeFigureOut">
              <a:rPr lang="en-US" smtClean="0"/>
              <a:t>5/29/2024</a:t>
            </a:fld>
            <a:endParaRPr lang="en-US"/>
          </a:p>
        </p:txBody>
      </p:sp>
      <p:sp>
        <p:nvSpPr>
          <p:cNvPr id="5" name="Footer Placeholder 4">
            <a:extLst>
              <a:ext uri="{FF2B5EF4-FFF2-40B4-BE49-F238E27FC236}">
                <a16:creationId xmlns:a16="http://schemas.microsoft.com/office/drawing/2014/main" id="{ADB827B4-0B41-52CC-F011-DC5020CC1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799D3-8EF7-5DDC-6B29-BFB371BD3E66}"/>
              </a:ext>
            </a:extLst>
          </p:cNvPr>
          <p:cNvSpPr>
            <a:spLocks noGrp="1"/>
          </p:cNvSpPr>
          <p:nvPr>
            <p:ph type="sldNum" sz="quarter" idx="12"/>
          </p:nvPr>
        </p:nvSpPr>
        <p:spPr/>
        <p:txBody>
          <a:bodyPr/>
          <a:lstStyle/>
          <a:p>
            <a:fld id="{38E01E08-40E0-4ABA-829A-E86737AB8695}" type="slidenum">
              <a:rPr lang="en-US" smtClean="0"/>
              <a:t>‹#›</a:t>
            </a:fld>
            <a:endParaRPr lang="en-US"/>
          </a:p>
        </p:txBody>
      </p:sp>
    </p:spTree>
    <p:extLst>
      <p:ext uri="{BB962C8B-B14F-4D97-AF65-F5344CB8AC3E}">
        <p14:creationId xmlns:p14="http://schemas.microsoft.com/office/powerpoint/2010/main" val="240804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89BF-503C-32A1-D647-3CC01E65AC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A018A1-9A7B-D7C4-8DE8-CED283D72E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4F93A-BE6A-4C1F-4AB3-07A3EE92D883}"/>
              </a:ext>
            </a:extLst>
          </p:cNvPr>
          <p:cNvSpPr>
            <a:spLocks noGrp="1"/>
          </p:cNvSpPr>
          <p:nvPr>
            <p:ph type="dt" sz="half" idx="10"/>
          </p:nvPr>
        </p:nvSpPr>
        <p:spPr/>
        <p:txBody>
          <a:bodyPr/>
          <a:lstStyle/>
          <a:p>
            <a:fld id="{508AC7F5-AC47-4DA8-862C-B22A81EC1147}" type="datetimeFigureOut">
              <a:rPr lang="en-US" smtClean="0"/>
              <a:t>5/29/2024</a:t>
            </a:fld>
            <a:endParaRPr lang="en-US"/>
          </a:p>
        </p:txBody>
      </p:sp>
      <p:sp>
        <p:nvSpPr>
          <p:cNvPr id="5" name="Footer Placeholder 4">
            <a:extLst>
              <a:ext uri="{FF2B5EF4-FFF2-40B4-BE49-F238E27FC236}">
                <a16:creationId xmlns:a16="http://schemas.microsoft.com/office/drawing/2014/main" id="{33F67345-A9CF-AEA9-98E7-D7DC9518F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46996-9DA5-8EE3-7FCF-B473F165CBEF}"/>
              </a:ext>
            </a:extLst>
          </p:cNvPr>
          <p:cNvSpPr>
            <a:spLocks noGrp="1"/>
          </p:cNvSpPr>
          <p:nvPr>
            <p:ph type="sldNum" sz="quarter" idx="12"/>
          </p:nvPr>
        </p:nvSpPr>
        <p:spPr/>
        <p:txBody>
          <a:bodyPr/>
          <a:lstStyle/>
          <a:p>
            <a:fld id="{38E01E08-40E0-4ABA-829A-E86737AB8695}" type="slidenum">
              <a:rPr lang="en-US" smtClean="0"/>
              <a:t>‹#›</a:t>
            </a:fld>
            <a:endParaRPr lang="en-US"/>
          </a:p>
        </p:txBody>
      </p:sp>
    </p:spTree>
    <p:extLst>
      <p:ext uri="{BB962C8B-B14F-4D97-AF65-F5344CB8AC3E}">
        <p14:creationId xmlns:p14="http://schemas.microsoft.com/office/powerpoint/2010/main" val="377340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D78F-A6FE-83E6-15A3-F6F99C7C23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2129A-B61B-4255-7586-501F4BDE57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90C912-23AC-2F9C-0E91-F17EB02A0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AFE4C-C424-862D-7604-A8A813BCC666}"/>
              </a:ext>
            </a:extLst>
          </p:cNvPr>
          <p:cNvSpPr>
            <a:spLocks noGrp="1"/>
          </p:cNvSpPr>
          <p:nvPr>
            <p:ph type="dt" sz="half" idx="10"/>
          </p:nvPr>
        </p:nvSpPr>
        <p:spPr/>
        <p:txBody>
          <a:bodyPr/>
          <a:lstStyle/>
          <a:p>
            <a:fld id="{508AC7F5-AC47-4DA8-862C-B22A81EC1147}" type="datetimeFigureOut">
              <a:rPr lang="en-US" smtClean="0"/>
              <a:t>5/29/2024</a:t>
            </a:fld>
            <a:endParaRPr lang="en-US"/>
          </a:p>
        </p:txBody>
      </p:sp>
      <p:sp>
        <p:nvSpPr>
          <p:cNvPr id="6" name="Footer Placeholder 5">
            <a:extLst>
              <a:ext uri="{FF2B5EF4-FFF2-40B4-BE49-F238E27FC236}">
                <a16:creationId xmlns:a16="http://schemas.microsoft.com/office/drawing/2014/main" id="{B56EF34C-89E8-3025-1F8E-B4A720DD2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8252B-ADD2-7767-641D-D3251D276B69}"/>
              </a:ext>
            </a:extLst>
          </p:cNvPr>
          <p:cNvSpPr>
            <a:spLocks noGrp="1"/>
          </p:cNvSpPr>
          <p:nvPr>
            <p:ph type="sldNum" sz="quarter" idx="12"/>
          </p:nvPr>
        </p:nvSpPr>
        <p:spPr/>
        <p:txBody>
          <a:bodyPr/>
          <a:lstStyle/>
          <a:p>
            <a:fld id="{38E01E08-40E0-4ABA-829A-E86737AB8695}" type="slidenum">
              <a:rPr lang="en-US" smtClean="0"/>
              <a:t>‹#›</a:t>
            </a:fld>
            <a:endParaRPr lang="en-US"/>
          </a:p>
        </p:txBody>
      </p:sp>
    </p:spTree>
    <p:extLst>
      <p:ext uri="{BB962C8B-B14F-4D97-AF65-F5344CB8AC3E}">
        <p14:creationId xmlns:p14="http://schemas.microsoft.com/office/powerpoint/2010/main" val="52902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08E9-89B4-2972-063F-FC823180B6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7FFEAD-7FE0-A9F8-335E-18A66F6655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10614E-2FD3-3DA0-DD22-660C7A847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1CD61-FB9B-C0EE-3D6B-C9458A25CE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A05CA-5859-1317-A31F-1B252ED3A2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F4E404-AC9C-F7F3-6AC3-3B6E30A11C4B}"/>
              </a:ext>
            </a:extLst>
          </p:cNvPr>
          <p:cNvSpPr>
            <a:spLocks noGrp="1"/>
          </p:cNvSpPr>
          <p:nvPr>
            <p:ph type="dt" sz="half" idx="10"/>
          </p:nvPr>
        </p:nvSpPr>
        <p:spPr/>
        <p:txBody>
          <a:bodyPr/>
          <a:lstStyle/>
          <a:p>
            <a:fld id="{508AC7F5-AC47-4DA8-862C-B22A81EC1147}" type="datetimeFigureOut">
              <a:rPr lang="en-US" smtClean="0"/>
              <a:t>5/29/2024</a:t>
            </a:fld>
            <a:endParaRPr lang="en-US"/>
          </a:p>
        </p:txBody>
      </p:sp>
      <p:sp>
        <p:nvSpPr>
          <p:cNvPr id="8" name="Footer Placeholder 7">
            <a:extLst>
              <a:ext uri="{FF2B5EF4-FFF2-40B4-BE49-F238E27FC236}">
                <a16:creationId xmlns:a16="http://schemas.microsoft.com/office/drawing/2014/main" id="{BCDD8664-AE16-C4F1-727F-A995C27557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DAAAFD-D9E9-FCF4-053A-96EB9AA4C241}"/>
              </a:ext>
            </a:extLst>
          </p:cNvPr>
          <p:cNvSpPr>
            <a:spLocks noGrp="1"/>
          </p:cNvSpPr>
          <p:nvPr>
            <p:ph type="sldNum" sz="quarter" idx="12"/>
          </p:nvPr>
        </p:nvSpPr>
        <p:spPr/>
        <p:txBody>
          <a:bodyPr/>
          <a:lstStyle/>
          <a:p>
            <a:fld id="{38E01E08-40E0-4ABA-829A-E86737AB8695}" type="slidenum">
              <a:rPr lang="en-US" smtClean="0"/>
              <a:t>‹#›</a:t>
            </a:fld>
            <a:endParaRPr lang="en-US"/>
          </a:p>
        </p:txBody>
      </p:sp>
    </p:spTree>
    <p:extLst>
      <p:ext uri="{BB962C8B-B14F-4D97-AF65-F5344CB8AC3E}">
        <p14:creationId xmlns:p14="http://schemas.microsoft.com/office/powerpoint/2010/main" val="350200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DE75-022F-C935-116D-C4D96F16BD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F4D994-0716-88FB-C9DF-BF5112C56CCE}"/>
              </a:ext>
            </a:extLst>
          </p:cNvPr>
          <p:cNvSpPr>
            <a:spLocks noGrp="1"/>
          </p:cNvSpPr>
          <p:nvPr>
            <p:ph type="dt" sz="half" idx="10"/>
          </p:nvPr>
        </p:nvSpPr>
        <p:spPr/>
        <p:txBody>
          <a:bodyPr/>
          <a:lstStyle/>
          <a:p>
            <a:fld id="{508AC7F5-AC47-4DA8-862C-B22A81EC1147}" type="datetimeFigureOut">
              <a:rPr lang="en-US" smtClean="0"/>
              <a:t>5/29/2024</a:t>
            </a:fld>
            <a:endParaRPr lang="en-US"/>
          </a:p>
        </p:txBody>
      </p:sp>
      <p:sp>
        <p:nvSpPr>
          <p:cNvPr id="4" name="Footer Placeholder 3">
            <a:extLst>
              <a:ext uri="{FF2B5EF4-FFF2-40B4-BE49-F238E27FC236}">
                <a16:creationId xmlns:a16="http://schemas.microsoft.com/office/drawing/2014/main" id="{4EE96585-7AF2-A8B7-E383-DEC46FE85D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77AB58-F9DD-8EED-DF02-3BBC8D19CDFE}"/>
              </a:ext>
            </a:extLst>
          </p:cNvPr>
          <p:cNvSpPr>
            <a:spLocks noGrp="1"/>
          </p:cNvSpPr>
          <p:nvPr>
            <p:ph type="sldNum" sz="quarter" idx="12"/>
          </p:nvPr>
        </p:nvSpPr>
        <p:spPr/>
        <p:txBody>
          <a:bodyPr/>
          <a:lstStyle/>
          <a:p>
            <a:fld id="{38E01E08-40E0-4ABA-829A-E86737AB8695}" type="slidenum">
              <a:rPr lang="en-US" smtClean="0"/>
              <a:t>‹#›</a:t>
            </a:fld>
            <a:endParaRPr lang="en-US"/>
          </a:p>
        </p:txBody>
      </p:sp>
    </p:spTree>
    <p:extLst>
      <p:ext uri="{BB962C8B-B14F-4D97-AF65-F5344CB8AC3E}">
        <p14:creationId xmlns:p14="http://schemas.microsoft.com/office/powerpoint/2010/main" val="197477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782C4-DCF7-4835-C472-04F6420A5A23}"/>
              </a:ext>
            </a:extLst>
          </p:cNvPr>
          <p:cNvSpPr>
            <a:spLocks noGrp="1"/>
          </p:cNvSpPr>
          <p:nvPr>
            <p:ph type="dt" sz="half" idx="10"/>
          </p:nvPr>
        </p:nvSpPr>
        <p:spPr/>
        <p:txBody>
          <a:bodyPr/>
          <a:lstStyle/>
          <a:p>
            <a:fld id="{508AC7F5-AC47-4DA8-862C-B22A81EC1147}" type="datetimeFigureOut">
              <a:rPr lang="en-US" smtClean="0"/>
              <a:t>5/29/2024</a:t>
            </a:fld>
            <a:endParaRPr lang="en-US"/>
          </a:p>
        </p:txBody>
      </p:sp>
      <p:sp>
        <p:nvSpPr>
          <p:cNvPr id="3" name="Footer Placeholder 2">
            <a:extLst>
              <a:ext uri="{FF2B5EF4-FFF2-40B4-BE49-F238E27FC236}">
                <a16:creationId xmlns:a16="http://schemas.microsoft.com/office/drawing/2014/main" id="{1056A580-A6FF-1B88-EE34-CA5E57D54A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09F406-B9B9-407A-CAFC-D6DA84CA3432}"/>
              </a:ext>
            </a:extLst>
          </p:cNvPr>
          <p:cNvSpPr>
            <a:spLocks noGrp="1"/>
          </p:cNvSpPr>
          <p:nvPr>
            <p:ph type="sldNum" sz="quarter" idx="12"/>
          </p:nvPr>
        </p:nvSpPr>
        <p:spPr/>
        <p:txBody>
          <a:bodyPr/>
          <a:lstStyle/>
          <a:p>
            <a:fld id="{38E01E08-40E0-4ABA-829A-E86737AB8695}" type="slidenum">
              <a:rPr lang="en-US" smtClean="0"/>
              <a:t>‹#›</a:t>
            </a:fld>
            <a:endParaRPr lang="en-US"/>
          </a:p>
        </p:txBody>
      </p:sp>
    </p:spTree>
    <p:extLst>
      <p:ext uri="{BB962C8B-B14F-4D97-AF65-F5344CB8AC3E}">
        <p14:creationId xmlns:p14="http://schemas.microsoft.com/office/powerpoint/2010/main" val="232828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931F-2584-6796-835C-FF763DC04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AA116D-41D2-3A35-B5B2-E8017A5F01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775EE7-0148-D3B9-F1AC-229A9ACB9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620CA-DC4C-B656-1695-D2745D9F3277}"/>
              </a:ext>
            </a:extLst>
          </p:cNvPr>
          <p:cNvSpPr>
            <a:spLocks noGrp="1"/>
          </p:cNvSpPr>
          <p:nvPr>
            <p:ph type="dt" sz="half" idx="10"/>
          </p:nvPr>
        </p:nvSpPr>
        <p:spPr/>
        <p:txBody>
          <a:bodyPr/>
          <a:lstStyle/>
          <a:p>
            <a:fld id="{508AC7F5-AC47-4DA8-862C-B22A81EC1147}" type="datetimeFigureOut">
              <a:rPr lang="en-US" smtClean="0"/>
              <a:t>5/29/2024</a:t>
            </a:fld>
            <a:endParaRPr lang="en-US"/>
          </a:p>
        </p:txBody>
      </p:sp>
      <p:sp>
        <p:nvSpPr>
          <p:cNvPr id="6" name="Footer Placeholder 5">
            <a:extLst>
              <a:ext uri="{FF2B5EF4-FFF2-40B4-BE49-F238E27FC236}">
                <a16:creationId xmlns:a16="http://schemas.microsoft.com/office/drawing/2014/main" id="{106AF6D8-6DAE-B0CB-B122-F552E67BA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62985-2064-8F63-1F1C-822F156C3D48}"/>
              </a:ext>
            </a:extLst>
          </p:cNvPr>
          <p:cNvSpPr>
            <a:spLocks noGrp="1"/>
          </p:cNvSpPr>
          <p:nvPr>
            <p:ph type="sldNum" sz="quarter" idx="12"/>
          </p:nvPr>
        </p:nvSpPr>
        <p:spPr/>
        <p:txBody>
          <a:bodyPr/>
          <a:lstStyle/>
          <a:p>
            <a:fld id="{38E01E08-40E0-4ABA-829A-E86737AB8695}" type="slidenum">
              <a:rPr lang="en-US" smtClean="0"/>
              <a:t>‹#›</a:t>
            </a:fld>
            <a:endParaRPr lang="en-US"/>
          </a:p>
        </p:txBody>
      </p:sp>
    </p:spTree>
    <p:extLst>
      <p:ext uri="{BB962C8B-B14F-4D97-AF65-F5344CB8AC3E}">
        <p14:creationId xmlns:p14="http://schemas.microsoft.com/office/powerpoint/2010/main" val="9025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8E13-6764-9AA2-69F2-FF231FAC1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4E1FCF-C389-24A5-53CE-34C1FAC9E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27B489-D56A-CF2D-3841-9CE6FD7CC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10804-13A2-3148-C765-10D3F6C9AD56}"/>
              </a:ext>
            </a:extLst>
          </p:cNvPr>
          <p:cNvSpPr>
            <a:spLocks noGrp="1"/>
          </p:cNvSpPr>
          <p:nvPr>
            <p:ph type="dt" sz="half" idx="10"/>
          </p:nvPr>
        </p:nvSpPr>
        <p:spPr/>
        <p:txBody>
          <a:bodyPr/>
          <a:lstStyle/>
          <a:p>
            <a:fld id="{508AC7F5-AC47-4DA8-862C-B22A81EC1147}" type="datetimeFigureOut">
              <a:rPr lang="en-US" smtClean="0"/>
              <a:t>5/29/2024</a:t>
            </a:fld>
            <a:endParaRPr lang="en-US"/>
          </a:p>
        </p:txBody>
      </p:sp>
      <p:sp>
        <p:nvSpPr>
          <p:cNvPr id="6" name="Footer Placeholder 5">
            <a:extLst>
              <a:ext uri="{FF2B5EF4-FFF2-40B4-BE49-F238E27FC236}">
                <a16:creationId xmlns:a16="http://schemas.microsoft.com/office/drawing/2014/main" id="{B6E8FF2E-2956-244A-F989-7EEBECA7E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D1DA4-292F-504F-8ACF-6A950E6B5537}"/>
              </a:ext>
            </a:extLst>
          </p:cNvPr>
          <p:cNvSpPr>
            <a:spLocks noGrp="1"/>
          </p:cNvSpPr>
          <p:nvPr>
            <p:ph type="sldNum" sz="quarter" idx="12"/>
          </p:nvPr>
        </p:nvSpPr>
        <p:spPr/>
        <p:txBody>
          <a:bodyPr/>
          <a:lstStyle/>
          <a:p>
            <a:fld id="{38E01E08-40E0-4ABA-829A-E86737AB8695}" type="slidenum">
              <a:rPr lang="en-US" smtClean="0"/>
              <a:t>‹#›</a:t>
            </a:fld>
            <a:endParaRPr lang="en-US"/>
          </a:p>
        </p:txBody>
      </p:sp>
    </p:spTree>
    <p:extLst>
      <p:ext uri="{BB962C8B-B14F-4D97-AF65-F5344CB8AC3E}">
        <p14:creationId xmlns:p14="http://schemas.microsoft.com/office/powerpoint/2010/main" val="429271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9F5476-4457-12D8-6693-1E53AD9E0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8C6ECD-075E-E47F-16BF-5DC5C46BE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1F9A0-4D6E-11E0-F9AB-669A5A31C9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AC7F5-AC47-4DA8-862C-B22A81EC1147}" type="datetimeFigureOut">
              <a:rPr lang="en-US" smtClean="0"/>
              <a:t>5/29/2024</a:t>
            </a:fld>
            <a:endParaRPr lang="en-US"/>
          </a:p>
        </p:txBody>
      </p:sp>
      <p:sp>
        <p:nvSpPr>
          <p:cNvPr id="5" name="Footer Placeholder 4">
            <a:extLst>
              <a:ext uri="{FF2B5EF4-FFF2-40B4-BE49-F238E27FC236}">
                <a16:creationId xmlns:a16="http://schemas.microsoft.com/office/drawing/2014/main" id="{80AB6108-C89F-3428-3433-095BF7C55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029560-1604-C984-00BC-48C52A5A6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01E08-40E0-4ABA-829A-E86737AB8695}" type="slidenum">
              <a:rPr lang="en-US" smtClean="0"/>
              <a:t>‹#›</a:t>
            </a:fld>
            <a:endParaRPr lang="en-US"/>
          </a:p>
        </p:txBody>
      </p:sp>
    </p:spTree>
    <p:extLst>
      <p:ext uri="{BB962C8B-B14F-4D97-AF65-F5344CB8AC3E}">
        <p14:creationId xmlns:p14="http://schemas.microsoft.com/office/powerpoint/2010/main" val="3542288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sYLBzUbOQ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oleta.gov/naws/research/docs/NAWS_Research_Report_13.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ol.gov/agencies/eta/national-agricultural-workers-survey/naws-data-table/naws-data-finder-result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ubmed.ncbi.nlm.nih.gov/18666136/"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cc02.safelinks.protection.outlook.com/?url=https%3A%2F%2Fdatausa.io%2Fprofile%2Fnaics%2Ffarming&amp;data=05%7C02%7CPicone.Kaitlin%40epa.gov%7C67b2dd98f7e24bbee81f08dc7b4871d1%7C88b378b367484867acf976aacbeca6a7%7C0%7C0%7C638520798287023443%7CUnknown%7CTWFpbGZsb3d8eyJWIjoiMC4wLjAwMDAiLCJQIjoiV2luMzIiLCJBTiI6Ik1haWwiLCJXVCI6Mn0%3D%7C0%7C%7C%7C&amp;sdata=7TYFQ08a6lzg9JpnwMp3s%2F63AWi7I2OWyUztAfEo5s0%3D&amp;reserved=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CE0E14B-6D71-7EFB-42AA-68033B7637B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816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8DED310-BC55-0521-99B1-122581137CFF}"/>
              </a:ext>
            </a:extLst>
          </p:cNvPr>
          <p:cNvSpPr>
            <a:spLocks noGrp="1"/>
          </p:cNvSpPr>
          <p:nvPr>
            <p:ph type="ctrTitle"/>
          </p:nvPr>
        </p:nvSpPr>
        <p:spPr>
          <a:xfrm>
            <a:off x="1524000" y="1122362"/>
            <a:ext cx="9144000" cy="2900518"/>
          </a:xfrm>
        </p:spPr>
        <p:txBody>
          <a:bodyPr>
            <a:normAutofit/>
          </a:bodyPr>
          <a:lstStyle/>
          <a:p>
            <a:r>
              <a:rPr lang="en-US" b="1">
                <a:solidFill>
                  <a:srgbClr val="FFFFFF"/>
                </a:solidFill>
              </a:rPr>
              <a:t>PPDC Farmworker Work Group Update</a:t>
            </a:r>
          </a:p>
        </p:txBody>
      </p:sp>
      <p:sp>
        <p:nvSpPr>
          <p:cNvPr id="3" name="Subtitle 2">
            <a:extLst>
              <a:ext uri="{FF2B5EF4-FFF2-40B4-BE49-F238E27FC236}">
                <a16:creationId xmlns:a16="http://schemas.microsoft.com/office/drawing/2014/main" id="{1495F39B-C98F-A46F-FA59-CF4578763669}"/>
              </a:ext>
            </a:extLst>
          </p:cNvPr>
          <p:cNvSpPr>
            <a:spLocks noGrp="1"/>
          </p:cNvSpPr>
          <p:nvPr>
            <p:ph type="subTitle" idx="1"/>
          </p:nvPr>
        </p:nvSpPr>
        <p:spPr>
          <a:xfrm>
            <a:off x="1524000" y="4159404"/>
            <a:ext cx="9144000" cy="1098395"/>
          </a:xfrm>
        </p:spPr>
        <p:txBody>
          <a:bodyPr>
            <a:normAutofit/>
          </a:bodyPr>
          <a:lstStyle/>
          <a:p>
            <a:r>
              <a:rPr lang="en-US" b="1">
                <a:solidFill>
                  <a:srgbClr val="FFFFFF"/>
                </a:solidFill>
              </a:rPr>
              <a:t>June 6, 2024</a:t>
            </a:r>
          </a:p>
        </p:txBody>
      </p:sp>
      <p:sp>
        <p:nvSpPr>
          <p:cNvPr id="4" name="TextBox 3">
            <a:extLst>
              <a:ext uri="{FF2B5EF4-FFF2-40B4-BE49-F238E27FC236}">
                <a16:creationId xmlns:a16="http://schemas.microsoft.com/office/drawing/2014/main" id="{A62A340C-09B5-95B0-ED9E-17CF7A3D8BCF}"/>
              </a:ext>
            </a:extLst>
          </p:cNvPr>
          <p:cNvSpPr txBox="1"/>
          <p:nvPr/>
        </p:nvSpPr>
        <p:spPr>
          <a:xfrm>
            <a:off x="8886824" y="6396334"/>
            <a:ext cx="2752725" cy="461665"/>
          </a:xfrm>
          <a:prstGeom prst="rect">
            <a:avLst/>
          </a:prstGeom>
          <a:noFill/>
        </p:spPr>
        <p:txBody>
          <a:bodyPr wrap="square" rtlCol="0">
            <a:spAutoFit/>
          </a:bodyPr>
          <a:lstStyle/>
          <a:p>
            <a:r>
              <a:rPr lang="en-US" sz="1200"/>
              <a:t>Photo courtesy of Emma Torres, Campesinos Sin Fronteras</a:t>
            </a:r>
          </a:p>
        </p:txBody>
      </p:sp>
    </p:spTree>
    <p:extLst>
      <p:ext uri="{BB962C8B-B14F-4D97-AF65-F5344CB8AC3E}">
        <p14:creationId xmlns:p14="http://schemas.microsoft.com/office/powerpoint/2010/main" val="21594486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7" name="Rectangle 3106">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rId3"/>
            <a:extLst>
              <a:ext uri="{FF2B5EF4-FFF2-40B4-BE49-F238E27FC236}">
                <a16:creationId xmlns:a16="http://schemas.microsoft.com/office/drawing/2014/main" id="{7C7AA71F-4A90-AE66-ACB9-C302A2CC5DF2}"/>
              </a:ext>
            </a:extLst>
          </p:cNvPr>
          <p:cNvPicPr>
            <a:picLocks noChangeAspect="1"/>
          </p:cNvPicPr>
          <p:nvPr/>
        </p:nvPicPr>
        <p:blipFill rotWithShape="1">
          <a:blip r:embed="rId4"/>
          <a:srcRect r="2" b="5432"/>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3074" name="Picture 2" descr="A group of people on a boat&#10;&#10;Description automatically generated with medium confidence">
            <a:extLst>
              <a:ext uri="{FF2B5EF4-FFF2-40B4-BE49-F238E27FC236}">
                <a16:creationId xmlns:a16="http://schemas.microsoft.com/office/drawing/2014/main" id="{36643CA3-D00B-E729-D834-63A7C96660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462" r="1" b="7081"/>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9F17E33A-7932-20C0-B808-B3375943C8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86" r="5665" b="4"/>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109" name="Freeform: Shape 3108">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11" name="Freeform: Shape 3110">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95E48BA-F61C-089D-1128-C3913E9FB743}"/>
              </a:ext>
            </a:extLst>
          </p:cNvPr>
          <p:cNvSpPr txBox="1"/>
          <p:nvPr/>
        </p:nvSpPr>
        <p:spPr>
          <a:xfrm>
            <a:off x="7381653" y="6066914"/>
            <a:ext cx="520623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200" kern="1200">
                <a:solidFill>
                  <a:schemeClr val="bg1"/>
                </a:solidFill>
                <a:latin typeface="+mj-lt"/>
                <a:ea typeface="+mj-ea"/>
                <a:cs typeface="+mj-cs"/>
              </a:rPr>
              <a:t>Photos courtesy of: Joe Grzywacz (right) and Emma Torres (top &amp; bottom)</a:t>
            </a:r>
          </a:p>
        </p:txBody>
      </p:sp>
      <p:sp>
        <p:nvSpPr>
          <p:cNvPr id="3113" name="Rectangle 3112">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5" name="Rectangle 3114">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554CA74-E483-3C56-9B83-71ADA31A5E4D}"/>
              </a:ext>
            </a:extLst>
          </p:cNvPr>
          <p:cNvSpPr>
            <a:spLocks noGrp="1"/>
          </p:cNvSpPr>
          <p:nvPr>
            <p:ph idx="1"/>
          </p:nvPr>
        </p:nvSpPr>
        <p:spPr>
          <a:xfrm>
            <a:off x="438912" y="2163093"/>
            <a:ext cx="2949568" cy="3922776"/>
          </a:xfrm>
        </p:spPr>
        <p:txBody>
          <a:bodyPr vert="horz" lIns="91440" tIns="45720" rIns="91440" bIns="45720" rtlCol="0">
            <a:normAutofit/>
          </a:bodyPr>
          <a:lstStyle/>
          <a:p>
            <a:pPr marL="0"/>
            <a:endParaRPr lang="en-US" sz="1700" b="1"/>
          </a:p>
          <a:p>
            <a:pPr marL="0"/>
            <a:endParaRPr lang="en-US" sz="1700" b="1"/>
          </a:p>
          <a:p>
            <a:pPr marL="0" indent="0">
              <a:buNone/>
            </a:pPr>
            <a:r>
              <a:rPr lang="en-US" sz="4500" b="1"/>
              <a:t>Discussion &amp; Questions</a:t>
            </a:r>
          </a:p>
        </p:txBody>
      </p:sp>
    </p:spTree>
    <p:extLst>
      <p:ext uri="{BB962C8B-B14F-4D97-AF65-F5344CB8AC3E}">
        <p14:creationId xmlns:p14="http://schemas.microsoft.com/office/powerpoint/2010/main" val="209244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4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DBF99-4C59-74F3-9C5F-EA7A4D372E8D}"/>
              </a:ext>
            </a:extLst>
          </p:cNvPr>
          <p:cNvSpPr>
            <a:spLocks noGrp="1"/>
          </p:cNvSpPr>
          <p:nvPr>
            <p:ph type="title"/>
          </p:nvPr>
        </p:nvSpPr>
        <p:spPr>
          <a:xfrm>
            <a:off x="1285240" y="1050595"/>
            <a:ext cx="8074815" cy="1618489"/>
          </a:xfrm>
        </p:spPr>
        <p:txBody>
          <a:bodyPr anchor="ctr">
            <a:normAutofit/>
          </a:bodyPr>
          <a:lstStyle/>
          <a:p>
            <a:r>
              <a:rPr lang="en-US" sz="4500" b="1"/>
              <a:t>Summary of November 2023 PPDC Meeting Discussion </a:t>
            </a:r>
            <a:endParaRPr lang="en-US" sz="4500"/>
          </a:p>
        </p:txBody>
      </p:sp>
      <p:sp>
        <p:nvSpPr>
          <p:cNvPr id="3" name="Content Placeholder 2">
            <a:extLst>
              <a:ext uri="{FF2B5EF4-FFF2-40B4-BE49-F238E27FC236}">
                <a16:creationId xmlns:a16="http://schemas.microsoft.com/office/drawing/2014/main" id="{0502F2F1-8725-365D-3996-68FC63E7521C}"/>
              </a:ext>
            </a:extLst>
          </p:cNvPr>
          <p:cNvSpPr>
            <a:spLocks noGrp="1"/>
          </p:cNvSpPr>
          <p:nvPr>
            <p:ph idx="1"/>
          </p:nvPr>
        </p:nvSpPr>
        <p:spPr>
          <a:xfrm>
            <a:off x="708212" y="2554941"/>
            <a:ext cx="8651843" cy="3676216"/>
          </a:xfrm>
        </p:spPr>
        <p:txBody>
          <a:bodyPr vert="horz" lIns="91440" tIns="45720" rIns="91440" bIns="45720" rtlCol="0" anchor="t">
            <a:normAutofit/>
          </a:bodyPr>
          <a:lstStyle/>
          <a:p>
            <a:pPr>
              <a:spcBef>
                <a:spcPts val="0"/>
              </a:spcBef>
              <a:spcAft>
                <a:spcPts val="600"/>
              </a:spcAft>
            </a:pPr>
            <a:endParaRPr lang="en-US" sz="1100">
              <a:effectLst/>
            </a:endParaRPr>
          </a:p>
          <a:p>
            <a:pPr lvl="2" fontAlgn="ctr">
              <a:spcBef>
                <a:spcPts val="0"/>
              </a:spcBef>
              <a:spcAft>
                <a:spcPts val="600"/>
              </a:spcAft>
              <a:buFont typeface="Wingdings" panose="05000000000000000000" pitchFamily="2" charset="2"/>
              <a:buChar char=""/>
            </a:pPr>
            <a:r>
              <a:rPr lang="en-US" sz="1600" kern="0">
                <a:latin typeface="Calibri"/>
                <a:ea typeface="Times New Roman" panose="02020603050405020304" pitchFamily="18" charset="0"/>
                <a:cs typeface="Calibri"/>
              </a:rPr>
              <a:t>The formation of a new PPDC Farmworker Work Group was discussed and approved at the November 2023 PPDC meeting.</a:t>
            </a:r>
          </a:p>
          <a:p>
            <a:pPr lvl="2" fontAlgn="ctr">
              <a:spcBef>
                <a:spcPts val="0"/>
              </a:spcBef>
              <a:spcAft>
                <a:spcPts val="600"/>
              </a:spcAft>
              <a:buFont typeface="Wingdings" panose="05000000000000000000" pitchFamily="2" charset="2"/>
              <a:buChar char=""/>
            </a:pPr>
            <a:r>
              <a:rPr lang="en-US" sz="1600" kern="0">
                <a:latin typeface="Calibri"/>
                <a:ea typeface="Times New Roman" panose="02020603050405020304" pitchFamily="18" charset="0"/>
                <a:cs typeface="Calibri"/>
              </a:rPr>
              <a:t>Potential charge questions from that discussion included:</a:t>
            </a:r>
          </a:p>
          <a:p>
            <a:pPr lvl="3" fontAlgn="ctr">
              <a:spcBef>
                <a:spcPts val="0"/>
              </a:spcBef>
              <a:spcAft>
                <a:spcPts val="600"/>
              </a:spcAft>
              <a:buFont typeface="Wingdings" panose="05000000000000000000" pitchFamily="2" charset="2"/>
              <a:buChar char=""/>
            </a:pPr>
            <a:r>
              <a:rPr lang="en-US" sz="1600" kern="0">
                <a:effectLst/>
                <a:latin typeface="Calibri"/>
                <a:ea typeface="Times New Roman" panose="02020603050405020304" pitchFamily="18" charset="0"/>
                <a:cs typeface="Calibri"/>
              </a:rPr>
              <a:t>What does EPA know about the lived experiences of diverse farmworkers with regard to their interactions with worker protection standards and the protections in place for them?</a:t>
            </a:r>
            <a:r>
              <a:rPr lang="en-US" sz="1600" kern="0">
                <a:latin typeface="Calibri"/>
                <a:ea typeface="Times New Roman" panose="02020603050405020304" pitchFamily="18" charset="0"/>
                <a:cs typeface="Calibri"/>
              </a:rPr>
              <a:t> </a:t>
            </a:r>
          </a:p>
          <a:p>
            <a:pPr lvl="3" fontAlgn="ctr">
              <a:spcBef>
                <a:spcPts val="0"/>
              </a:spcBef>
              <a:spcAft>
                <a:spcPts val="600"/>
              </a:spcAft>
              <a:buFont typeface="Wingdings" panose="05000000000000000000" pitchFamily="2" charset="2"/>
              <a:buChar char=""/>
            </a:pPr>
            <a:r>
              <a:rPr lang="en-US" sz="1600" kern="100">
                <a:effectLst/>
                <a:latin typeface="Calibri"/>
                <a:ea typeface="Calibri" panose="020F0502020204030204" pitchFamily="34" charset="0"/>
                <a:cs typeface="Calibri"/>
              </a:rPr>
              <a:t>How does EPA incorporate information about the farmworkers experiences throughout the whole process of how we regulate pesticides, ensure implementation of regulations and policies, and then monitor that compliance and ensure that there is good enforcement?</a:t>
            </a:r>
          </a:p>
          <a:p>
            <a:pPr lvl="3">
              <a:spcBef>
                <a:spcPts val="0"/>
              </a:spcBef>
              <a:spcAft>
                <a:spcPts val="600"/>
              </a:spcAft>
              <a:buFont typeface="Wingdings" panose="05000000000000000000" pitchFamily="2" charset="2"/>
              <a:buChar char=""/>
            </a:pPr>
            <a:r>
              <a:rPr lang="en-US" sz="1600" kern="100">
                <a:effectLst/>
                <a:latin typeface="Calibri"/>
                <a:ea typeface="Calibri" panose="020F0502020204030204" pitchFamily="34" charset="0"/>
                <a:cs typeface="Calibri"/>
              </a:rPr>
              <a:t>How do we take into account "in the field" implementation farmworkers and growers are doing when evaluating a pesticide registration?</a:t>
            </a:r>
            <a:r>
              <a:rPr lang="en-US" sz="1600" kern="100">
                <a:latin typeface="Calibri"/>
                <a:ea typeface="Calibri" panose="020F0502020204030204" pitchFamily="34" charset="0"/>
                <a:cs typeface="Calibri"/>
              </a:rPr>
              <a:t> </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664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5F8BD-2B36-85F9-58B9-0FB69CF0FD1A}"/>
              </a:ext>
            </a:extLst>
          </p:cNvPr>
          <p:cNvSpPr>
            <a:spLocks noGrp="1"/>
          </p:cNvSpPr>
          <p:nvPr>
            <p:ph type="title"/>
          </p:nvPr>
        </p:nvSpPr>
        <p:spPr>
          <a:xfrm>
            <a:off x="9155851" y="664308"/>
            <a:ext cx="2734064" cy="5069742"/>
          </a:xfrm>
        </p:spPr>
        <p:txBody>
          <a:bodyPr vert="horz" lIns="91440" tIns="45720" rIns="91440" bIns="45720" rtlCol="0" anchor="ctr">
            <a:normAutofit/>
          </a:bodyPr>
          <a:lstStyle/>
          <a:p>
            <a:r>
              <a:rPr lang="en-US" sz="4000" b="1" kern="1200">
                <a:solidFill>
                  <a:schemeClr val="tx1"/>
                </a:solidFill>
                <a:latin typeface="+mj-lt"/>
                <a:ea typeface="+mj-ea"/>
                <a:cs typeface="+mj-cs"/>
              </a:rPr>
              <a:t>PPDC Farmworker Work Group Members </a:t>
            </a:r>
            <a:endParaRPr lang="en-US" sz="4000" kern="1200">
              <a:solidFill>
                <a:schemeClr val="tx1"/>
              </a:solidFill>
              <a:latin typeface="+mj-lt"/>
              <a:ea typeface="+mj-ea"/>
              <a:cs typeface="+mj-cs"/>
            </a:endParaRP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5266469-6ACC-2234-1A00-AB9723AF43A9}"/>
              </a:ext>
            </a:extLst>
          </p:cNvPr>
          <p:cNvGraphicFramePr>
            <a:graphicFrameLocks noGrp="1"/>
          </p:cNvGraphicFramePr>
          <p:nvPr>
            <p:extLst>
              <p:ext uri="{D42A27DB-BD31-4B8C-83A1-F6EECF244321}">
                <p14:modId xmlns:p14="http://schemas.microsoft.com/office/powerpoint/2010/main" val="527441984"/>
              </p:ext>
            </p:extLst>
          </p:nvPr>
        </p:nvGraphicFramePr>
        <p:xfrm>
          <a:off x="545238" y="974416"/>
          <a:ext cx="7608304" cy="4980132"/>
        </p:xfrm>
        <a:graphic>
          <a:graphicData uri="http://schemas.openxmlformats.org/drawingml/2006/table">
            <a:tbl>
              <a:tblPr firstRow="1" firstCol="1" bandRow="1">
                <a:tableStyleId>{69012ECD-51FC-41F1-AA8D-1B2483CD663E}</a:tableStyleId>
              </a:tblPr>
              <a:tblGrid>
                <a:gridCol w="2587455">
                  <a:extLst>
                    <a:ext uri="{9D8B030D-6E8A-4147-A177-3AD203B41FA5}">
                      <a16:colId xmlns:a16="http://schemas.microsoft.com/office/drawing/2014/main" val="1366514175"/>
                    </a:ext>
                  </a:extLst>
                </a:gridCol>
                <a:gridCol w="5020849">
                  <a:extLst>
                    <a:ext uri="{9D8B030D-6E8A-4147-A177-3AD203B41FA5}">
                      <a16:colId xmlns:a16="http://schemas.microsoft.com/office/drawing/2014/main" val="550490717"/>
                    </a:ext>
                  </a:extLst>
                </a:gridCol>
              </a:tblGrid>
              <a:tr h="283139">
                <a:tc>
                  <a:txBody>
                    <a:bodyPr/>
                    <a:lstStyle/>
                    <a:p>
                      <a:pPr marL="0" marR="0">
                        <a:lnSpc>
                          <a:spcPct val="107000"/>
                        </a:lnSpc>
                        <a:spcBef>
                          <a:spcPts val="0"/>
                        </a:spcBef>
                        <a:spcAft>
                          <a:spcPts val="0"/>
                        </a:spcAft>
                      </a:pPr>
                      <a:r>
                        <a:rPr lang="en-US" sz="1600" kern="100">
                          <a:effectLst/>
                        </a:rPr>
                        <a:t>Name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Organization</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2592546281"/>
                  </a:ext>
                </a:extLst>
              </a:tr>
              <a:tr h="543004">
                <a:tc>
                  <a:txBody>
                    <a:bodyPr/>
                    <a:lstStyle/>
                    <a:p>
                      <a:pPr marL="0" marR="0">
                        <a:lnSpc>
                          <a:spcPct val="107000"/>
                        </a:lnSpc>
                        <a:spcBef>
                          <a:spcPts val="0"/>
                        </a:spcBef>
                        <a:spcAft>
                          <a:spcPts val="0"/>
                        </a:spcAft>
                      </a:pPr>
                      <a:r>
                        <a:rPr lang="en-US" sz="1600" kern="100">
                          <a:effectLst/>
                        </a:rPr>
                        <a:t>Walter Alarcon</a:t>
                      </a:r>
                      <a:endParaRPr lang="en-US" sz="1600" kern="100" err="1">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National Institute for Occupational Safety and Health, Centers for Disease Control and Prevention</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1375689691"/>
                  </a:ext>
                </a:extLst>
              </a:tr>
              <a:tr h="543004">
                <a:tc>
                  <a:txBody>
                    <a:bodyPr/>
                    <a:lstStyle/>
                    <a:p>
                      <a:pPr marL="0" marR="0">
                        <a:lnSpc>
                          <a:spcPct val="107000"/>
                        </a:lnSpc>
                        <a:spcBef>
                          <a:spcPts val="0"/>
                        </a:spcBef>
                        <a:spcAft>
                          <a:spcPts val="0"/>
                        </a:spcAft>
                      </a:pPr>
                      <a:r>
                        <a:rPr lang="en-US" sz="1600" kern="100">
                          <a:effectLst/>
                        </a:rPr>
                        <a:t>Alanna Bares</a:t>
                      </a:r>
                    </a:p>
                    <a:p>
                      <a:pPr marL="0" marR="0">
                        <a:lnSpc>
                          <a:spcPct val="107000"/>
                        </a:lnSpc>
                        <a:spcBef>
                          <a:spcPts val="0"/>
                        </a:spcBef>
                        <a:spcAft>
                          <a:spcPts val="0"/>
                        </a:spcAft>
                      </a:pP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Office of Environmental Health Hazard Assessment, California Environmental Protection Agency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2222393143"/>
                  </a:ext>
                </a:extLst>
              </a:tr>
              <a:tr h="283139">
                <a:tc>
                  <a:txBody>
                    <a:bodyPr/>
                    <a:lstStyle/>
                    <a:p>
                      <a:pPr marL="0" marR="0">
                        <a:lnSpc>
                          <a:spcPct val="107000"/>
                        </a:lnSpc>
                        <a:spcBef>
                          <a:spcPts val="0"/>
                        </a:spcBef>
                        <a:spcAft>
                          <a:spcPts val="0"/>
                        </a:spcAft>
                      </a:pPr>
                      <a:r>
                        <a:rPr lang="en-US" sz="1600" kern="100">
                          <a:effectLst/>
                        </a:rPr>
                        <a:t>Becca Berkey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Northeastern University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2238707417"/>
                  </a:ext>
                </a:extLst>
              </a:tr>
              <a:tr h="283139">
                <a:tc>
                  <a:txBody>
                    <a:bodyPr/>
                    <a:lstStyle/>
                    <a:p>
                      <a:pPr marL="0" marR="0">
                        <a:lnSpc>
                          <a:spcPct val="107000"/>
                        </a:lnSpc>
                        <a:spcBef>
                          <a:spcPts val="0"/>
                        </a:spcBef>
                        <a:spcAft>
                          <a:spcPts val="0"/>
                        </a:spcAft>
                      </a:pPr>
                      <a:r>
                        <a:rPr lang="en-US" sz="1600" kern="100">
                          <a:effectLst/>
                        </a:rPr>
                        <a:t>Nathan Donley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Center for Biological Diversity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3577901523"/>
                  </a:ext>
                </a:extLst>
              </a:tr>
              <a:tr h="283139">
                <a:tc>
                  <a:txBody>
                    <a:bodyPr/>
                    <a:lstStyle/>
                    <a:p>
                      <a:pPr marL="0" marR="0">
                        <a:lnSpc>
                          <a:spcPct val="107000"/>
                        </a:lnSpc>
                        <a:spcBef>
                          <a:spcPts val="0"/>
                        </a:spcBef>
                        <a:spcAft>
                          <a:spcPts val="0"/>
                        </a:spcAft>
                      </a:pPr>
                      <a:r>
                        <a:rPr lang="en-US" sz="1600" kern="100">
                          <a:effectLst/>
                        </a:rPr>
                        <a:t>Alexis Guild</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Farmworker Justice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949029894"/>
                  </a:ext>
                </a:extLst>
              </a:tr>
              <a:tr h="283139">
                <a:tc>
                  <a:txBody>
                    <a:bodyPr/>
                    <a:lstStyle/>
                    <a:p>
                      <a:pPr marL="0" marR="0">
                        <a:lnSpc>
                          <a:spcPct val="107000"/>
                        </a:lnSpc>
                        <a:spcBef>
                          <a:spcPts val="0"/>
                        </a:spcBef>
                        <a:spcAft>
                          <a:spcPts val="0"/>
                        </a:spcAft>
                      </a:pPr>
                      <a:r>
                        <a:rPr lang="en-US" sz="1600" kern="100">
                          <a:effectLst/>
                        </a:rPr>
                        <a:t>Joseph G. Grzywacz</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San Jose State University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2066173632"/>
                  </a:ext>
                </a:extLst>
              </a:tr>
              <a:tr h="543004">
                <a:tc>
                  <a:txBody>
                    <a:bodyPr/>
                    <a:lstStyle/>
                    <a:p>
                      <a:pPr marL="0" marR="0">
                        <a:lnSpc>
                          <a:spcPct val="107000"/>
                        </a:lnSpc>
                        <a:spcBef>
                          <a:spcPts val="0"/>
                        </a:spcBef>
                        <a:spcAft>
                          <a:spcPts val="0"/>
                        </a:spcAft>
                      </a:pPr>
                      <a:r>
                        <a:rPr lang="en-US" sz="1600" kern="100">
                          <a:effectLst/>
                        </a:rPr>
                        <a:t>Kaitlin Picone, EPA Co-Chair</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EPA Office of Pesticide Programs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577309523"/>
                  </a:ext>
                </a:extLst>
              </a:tr>
              <a:tr h="283139">
                <a:tc>
                  <a:txBody>
                    <a:bodyPr/>
                    <a:lstStyle/>
                    <a:p>
                      <a:pPr marL="0" marR="0">
                        <a:lnSpc>
                          <a:spcPct val="107000"/>
                        </a:lnSpc>
                        <a:spcBef>
                          <a:spcPts val="0"/>
                        </a:spcBef>
                        <a:spcAft>
                          <a:spcPts val="0"/>
                        </a:spcAft>
                      </a:pPr>
                      <a:r>
                        <a:rPr lang="en-US" sz="1600" kern="100">
                          <a:effectLst/>
                        </a:rPr>
                        <a:t>Michelle Ranville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USDA Office of Pest Management Policy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1949314824"/>
                  </a:ext>
                </a:extLst>
              </a:tr>
              <a:tr h="283139">
                <a:tc>
                  <a:txBody>
                    <a:bodyPr/>
                    <a:lstStyle/>
                    <a:p>
                      <a:pPr marL="0" marR="0">
                        <a:lnSpc>
                          <a:spcPct val="107000"/>
                        </a:lnSpc>
                        <a:spcBef>
                          <a:spcPts val="0"/>
                        </a:spcBef>
                        <a:spcAft>
                          <a:spcPts val="0"/>
                        </a:spcAft>
                      </a:pPr>
                      <a:r>
                        <a:rPr lang="en-US" sz="1600" kern="100">
                          <a:effectLst/>
                        </a:rPr>
                        <a:t>Alexis Temkin</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Environmental Working Group</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3012399031"/>
                  </a:ext>
                </a:extLst>
              </a:tr>
              <a:tr h="283139">
                <a:tc>
                  <a:txBody>
                    <a:bodyPr/>
                    <a:lstStyle/>
                    <a:p>
                      <a:pPr marL="0" marR="0">
                        <a:lnSpc>
                          <a:spcPct val="107000"/>
                        </a:lnSpc>
                        <a:spcBef>
                          <a:spcPts val="0"/>
                        </a:spcBef>
                        <a:spcAft>
                          <a:spcPts val="0"/>
                        </a:spcAft>
                      </a:pPr>
                      <a:r>
                        <a:rPr lang="en-US" sz="1600" kern="100">
                          <a:effectLst/>
                        </a:rPr>
                        <a:t>Emma Torres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Campesinos Sin Fronteras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2902639499"/>
                  </a:ext>
                </a:extLst>
              </a:tr>
              <a:tr h="543004">
                <a:tc>
                  <a:txBody>
                    <a:bodyPr/>
                    <a:lstStyle/>
                    <a:p>
                      <a:pPr marL="0" marR="0">
                        <a:lnSpc>
                          <a:spcPct val="107000"/>
                        </a:lnSpc>
                        <a:spcBef>
                          <a:spcPts val="0"/>
                        </a:spcBef>
                        <a:spcAft>
                          <a:spcPts val="0"/>
                        </a:spcAft>
                      </a:pPr>
                      <a:r>
                        <a:rPr lang="en-US" sz="1600" kern="100">
                          <a:effectLst/>
                        </a:rPr>
                        <a:t>Mily Treviño-Sauceda, Co-Chair</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err="1">
                          <a:effectLst/>
                        </a:rPr>
                        <a:t>Alianza</a:t>
                      </a:r>
                      <a:r>
                        <a:rPr lang="en-US" sz="1600" kern="100">
                          <a:effectLst/>
                        </a:rPr>
                        <a:t> Nacional de </a:t>
                      </a:r>
                      <a:r>
                        <a:rPr lang="en-US" sz="1600" kern="100" err="1">
                          <a:effectLst/>
                        </a:rPr>
                        <a:t>Campesinas</a:t>
                      </a:r>
                      <a:r>
                        <a:rPr lang="en-US" sz="1600" kern="100">
                          <a:effectLst/>
                        </a:rPr>
                        <a:t>, Inc.</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3038393278"/>
                  </a:ext>
                </a:extLst>
              </a:tr>
              <a:tr h="543004">
                <a:tc>
                  <a:txBody>
                    <a:bodyPr/>
                    <a:lstStyle/>
                    <a:p>
                      <a:pPr marL="0" marR="0">
                        <a:lnSpc>
                          <a:spcPct val="107000"/>
                        </a:lnSpc>
                        <a:spcBef>
                          <a:spcPts val="0"/>
                        </a:spcBef>
                        <a:spcAft>
                          <a:spcPts val="0"/>
                        </a:spcAft>
                      </a:pPr>
                      <a:r>
                        <a:rPr lang="en-US" sz="1600" kern="100">
                          <a:effectLst/>
                        </a:rPr>
                        <a:t>Brian </a:t>
                      </a:r>
                      <a:r>
                        <a:rPr lang="en-US" sz="1600" kern="100" err="1">
                          <a:effectLst/>
                        </a:rPr>
                        <a:t>Verhougstraete</a:t>
                      </a:r>
                      <a:endParaRPr lang="en-US" sz="1600" kern="100" err="1">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tc>
                  <a:txBody>
                    <a:bodyPr/>
                    <a:lstStyle/>
                    <a:p>
                      <a:pPr marL="0" marR="0">
                        <a:lnSpc>
                          <a:spcPct val="107000"/>
                        </a:lnSpc>
                        <a:spcBef>
                          <a:spcPts val="0"/>
                        </a:spcBef>
                        <a:spcAft>
                          <a:spcPts val="0"/>
                        </a:spcAft>
                      </a:pPr>
                      <a:r>
                        <a:rPr lang="en-US" sz="1600" kern="100">
                          <a:effectLst/>
                        </a:rPr>
                        <a:t>Michigan Department of Agriculture and Rural Development</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302" marR="68302" marT="0" marB="0"/>
                </a:tc>
                <a:extLst>
                  <a:ext uri="{0D108BD9-81ED-4DB2-BD59-A6C34878D82A}">
                    <a16:rowId xmlns:a16="http://schemas.microsoft.com/office/drawing/2014/main" val="1183348463"/>
                  </a:ext>
                </a:extLst>
              </a:tr>
            </a:tbl>
          </a:graphicData>
        </a:graphic>
      </p:graphicFrame>
    </p:spTree>
    <p:extLst>
      <p:ext uri="{BB962C8B-B14F-4D97-AF65-F5344CB8AC3E}">
        <p14:creationId xmlns:p14="http://schemas.microsoft.com/office/powerpoint/2010/main" val="336580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297F1-1DAF-D27D-46C9-6B74B57F6AC1}"/>
              </a:ext>
            </a:extLst>
          </p:cNvPr>
          <p:cNvSpPr>
            <a:spLocks noGrp="1"/>
          </p:cNvSpPr>
          <p:nvPr>
            <p:ph type="title"/>
          </p:nvPr>
        </p:nvSpPr>
        <p:spPr>
          <a:xfrm>
            <a:off x="1285240" y="1050595"/>
            <a:ext cx="8074815" cy="1618489"/>
          </a:xfrm>
        </p:spPr>
        <p:txBody>
          <a:bodyPr anchor="ctr">
            <a:normAutofit/>
          </a:bodyPr>
          <a:lstStyle/>
          <a:p>
            <a:r>
              <a:rPr lang="en-US" sz="4500" b="1"/>
              <a:t>PPDC Farmworker Work Group: Progress to Date </a:t>
            </a:r>
          </a:p>
        </p:txBody>
      </p:sp>
      <p:sp>
        <p:nvSpPr>
          <p:cNvPr id="3" name="Content Placeholder 2">
            <a:extLst>
              <a:ext uri="{FF2B5EF4-FFF2-40B4-BE49-F238E27FC236}">
                <a16:creationId xmlns:a16="http://schemas.microsoft.com/office/drawing/2014/main" id="{B09479FB-3757-E9A3-2DA1-568264330E0E}"/>
              </a:ext>
            </a:extLst>
          </p:cNvPr>
          <p:cNvSpPr>
            <a:spLocks noGrp="1"/>
          </p:cNvSpPr>
          <p:nvPr>
            <p:ph idx="1"/>
          </p:nvPr>
        </p:nvSpPr>
        <p:spPr>
          <a:xfrm>
            <a:off x="1285239" y="2669084"/>
            <a:ext cx="8074815" cy="2800395"/>
          </a:xfrm>
        </p:spPr>
        <p:txBody>
          <a:bodyPr vert="horz" lIns="91440" tIns="45720" rIns="91440" bIns="45720" rtlCol="0" anchor="t">
            <a:normAutofit/>
          </a:bodyPr>
          <a:lstStyle/>
          <a:p>
            <a:endParaRPr lang="en-US" sz="1900"/>
          </a:p>
          <a:p>
            <a:r>
              <a:rPr lang="en-US" sz="1900"/>
              <a:t>Workgroup coordination began in March 2024</a:t>
            </a:r>
            <a:endParaRPr lang="en-US" sz="1900">
              <a:cs typeface="Calibri"/>
            </a:endParaRPr>
          </a:p>
          <a:p>
            <a:r>
              <a:rPr lang="en-US" sz="1900"/>
              <a:t>Meetings</a:t>
            </a:r>
          </a:p>
          <a:p>
            <a:pPr lvl="1"/>
            <a:r>
              <a:rPr lang="en-US" sz="1900"/>
              <a:t>April 10, 2024</a:t>
            </a:r>
            <a:endParaRPr lang="en-US" sz="1900">
              <a:cs typeface="Calibri" panose="020F0502020204030204"/>
            </a:endParaRPr>
          </a:p>
          <a:p>
            <a:pPr lvl="1"/>
            <a:r>
              <a:rPr lang="en-US" sz="1900"/>
              <a:t>April 30, 2024</a:t>
            </a:r>
            <a:endParaRPr lang="en-US" sz="1900">
              <a:cs typeface="Calibri"/>
            </a:endParaRPr>
          </a:p>
          <a:p>
            <a:pPr lvl="1"/>
            <a:r>
              <a:rPr lang="en-US" sz="1900"/>
              <a:t>May 7, 2024</a:t>
            </a:r>
            <a:endParaRPr lang="en-US" sz="1900">
              <a:cs typeface="Calibri"/>
            </a:endParaRPr>
          </a:p>
          <a:p>
            <a:pPr lvl="1"/>
            <a:r>
              <a:rPr lang="en-US" sz="1900"/>
              <a:t>May 15, 2024</a:t>
            </a:r>
            <a:endParaRPr lang="en-US" sz="1900">
              <a:cs typeface="Calibri" panose="020F0502020204030204"/>
            </a:endParaRPr>
          </a:p>
          <a:p>
            <a:pPr lvl="1"/>
            <a:r>
              <a:rPr lang="en-US" sz="1900"/>
              <a:t>May 21, 2024</a:t>
            </a:r>
            <a:endParaRPr lang="en-US" sz="1900">
              <a:cs typeface="Calibri" panose="020F0502020204030204"/>
            </a:endParaRPr>
          </a:p>
        </p:txBody>
      </p:sp>
    </p:spTree>
    <p:extLst>
      <p:ext uri="{BB962C8B-B14F-4D97-AF65-F5344CB8AC3E}">
        <p14:creationId xmlns:p14="http://schemas.microsoft.com/office/powerpoint/2010/main" val="396409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CA19C-C787-0F78-BEDA-A09B392F5836}"/>
              </a:ext>
            </a:extLst>
          </p:cNvPr>
          <p:cNvSpPr>
            <a:spLocks noGrp="1"/>
          </p:cNvSpPr>
          <p:nvPr>
            <p:ph type="title"/>
          </p:nvPr>
        </p:nvSpPr>
        <p:spPr>
          <a:xfrm>
            <a:off x="799900" y="0"/>
            <a:ext cx="6191249" cy="1152524"/>
          </a:xfrm>
        </p:spPr>
        <p:txBody>
          <a:bodyPr anchor="ctr">
            <a:normAutofit/>
          </a:bodyPr>
          <a:lstStyle/>
          <a:p>
            <a:r>
              <a:rPr lang="en-US" sz="4000" b="1"/>
              <a:t>Who are Farmworkers?  </a:t>
            </a:r>
            <a:endParaRPr lang="en-US" sz="4000"/>
          </a:p>
        </p:txBody>
      </p:sp>
      <p:sp>
        <p:nvSpPr>
          <p:cNvPr id="3" name="Content Placeholder 2">
            <a:extLst>
              <a:ext uri="{FF2B5EF4-FFF2-40B4-BE49-F238E27FC236}">
                <a16:creationId xmlns:a16="http://schemas.microsoft.com/office/drawing/2014/main" id="{B90D6BFE-5DD1-3C2C-E8C0-0ED2352D1EF6}"/>
              </a:ext>
            </a:extLst>
          </p:cNvPr>
          <p:cNvSpPr>
            <a:spLocks noGrp="1"/>
          </p:cNvSpPr>
          <p:nvPr>
            <p:ph idx="1"/>
          </p:nvPr>
        </p:nvSpPr>
        <p:spPr>
          <a:xfrm>
            <a:off x="285750" y="766764"/>
            <a:ext cx="6467475" cy="6257924"/>
          </a:xfrm>
        </p:spPr>
        <p:txBody>
          <a:bodyPr vert="horz" lIns="91440" tIns="45720" rIns="91440" bIns="45720" rtlCol="0" anchor="ctr">
            <a:normAutofit fontScale="85000" lnSpcReduction="20000"/>
          </a:bodyPr>
          <a:lstStyle/>
          <a:p>
            <a:pPr marL="342900" marR="0" lvl="0" indent="-342900">
              <a:lnSpc>
                <a:spcPct val="107000"/>
              </a:lnSpc>
              <a:spcBef>
                <a:spcPts val="0"/>
              </a:spcBef>
              <a:buFont typeface="Arial" panose="020B0604020202020204" pitchFamily="34" charset="0"/>
              <a:buChar char="•"/>
              <a:tabLst>
                <a:tab pos="457200" algn="l"/>
              </a:tabLst>
            </a:pPr>
            <a:r>
              <a:rPr lang="en-US" sz="1800" kern="100">
                <a:effectLst/>
                <a:latin typeface="Calibri"/>
                <a:ea typeface="Calibri" panose="020F0502020204030204" pitchFamily="34" charset="0"/>
                <a:cs typeface="Times New Roman"/>
              </a:rPr>
              <a:t>Farmworkers are individuals involved in agricultural production including planting, cultivating, harvesting, and processing crops for sale, and caring for animals (</a:t>
            </a:r>
            <a:r>
              <a:rPr lang="en-US" sz="1800" kern="100" err="1">
                <a:effectLst/>
                <a:latin typeface="Calibri"/>
                <a:ea typeface="Calibri" panose="020F0502020204030204" pitchFamily="34" charset="0"/>
                <a:cs typeface="Times New Roman"/>
              </a:rPr>
              <a:t>Arcury</a:t>
            </a:r>
            <a:r>
              <a:rPr lang="en-US" sz="1800" kern="100">
                <a:effectLst/>
                <a:latin typeface="Calibri"/>
                <a:ea typeface="Calibri" panose="020F0502020204030204" pitchFamily="34" charset="0"/>
                <a:cs typeface="Times New Roman"/>
              </a:rPr>
              <a:t> &amp; Quandt, 2009)</a:t>
            </a:r>
          </a:p>
          <a:p>
            <a:pPr marL="742950" marR="0" lvl="1" indent="-285750">
              <a:lnSpc>
                <a:spcPct val="107000"/>
              </a:lnSpc>
              <a:spcBef>
                <a:spcPts val="0"/>
              </a:spcBef>
              <a:buFont typeface="Courier New" panose="02070309020205020404" pitchFamily="49" charset="0"/>
              <a:buChar char="o"/>
            </a:pPr>
            <a:r>
              <a:rPr lang="en-US" sz="1800" kern="100">
                <a:effectLst/>
                <a:latin typeface="Calibri"/>
                <a:ea typeface="Calibri" panose="020F0502020204030204" pitchFamily="34" charset="0"/>
                <a:cs typeface="Times New Roman"/>
              </a:rPr>
              <a:t>Migrant – individuals whose principal employment is agriculture on a seasonal basis, and who establishes a temporary home.</a:t>
            </a:r>
          </a:p>
          <a:p>
            <a:pPr marL="742950" marR="0" lvl="1" indent="-285750">
              <a:lnSpc>
                <a:spcPct val="107000"/>
              </a:lnSpc>
              <a:spcBef>
                <a:spcPts val="0"/>
              </a:spcBef>
              <a:spcAft>
                <a:spcPts val="800"/>
              </a:spcAft>
              <a:buFont typeface="Courier New" panose="02070309020205020404" pitchFamily="49" charset="0"/>
              <a:buChar char="o"/>
            </a:pPr>
            <a:r>
              <a:rPr lang="en-US" sz="1800" kern="100">
                <a:effectLst/>
                <a:latin typeface="Calibri"/>
                <a:ea typeface="Calibri" panose="020F0502020204030204" pitchFamily="34" charset="0"/>
                <a:cs typeface="Times New Roman"/>
              </a:rPr>
              <a:t>Seasonal – individuals who principal employment is agriculture on a seasonal basis, and does not change residence</a:t>
            </a:r>
          </a:p>
          <a:p>
            <a:pPr marL="342900" marR="0" lvl="0" indent="-342900">
              <a:lnSpc>
                <a:spcPct val="107000"/>
              </a:lnSpc>
              <a:spcBef>
                <a:spcPts val="0"/>
              </a:spcBef>
              <a:spcAft>
                <a:spcPts val="0"/>
              </a:spcAft>
              <a:buFont typeface="Arial" panose="020B0604020202020204" pitchFamily="34" charset="0"/>
              <a:buChar char="•"/>
              <a:tabLst>
                <a:tab pos="457200" algn="l"/>
              </a:tabLs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National Agricultural Workers Survey (NAWS)**:</a:t>
            </a:r>
          </a:p>
          <a:p>
            <a:pPr marL="742950" marR="0" lvl="1" indent="-285750">
              <a:lnSpc>
                <a:spcPct val="107000"/>
              </a:lnSpc>
              <a:spcBef>
                <a:spcPts val="0"/>
              </a:spcBef>
              <a:spcAft>
                <a:spcPts val="0"/>
              </a:spcAft>
              <a:buFont typeface="Courier New" panose="02070309020205020404" pitchFamily="49" charset="0"/>
              <a:buChar char="o"/>
            </a:pPr>
            <a:r>
              <a:rPr lang="en-US" sz="1800" kern="100">
                <a:effectLst/>
                <a:latin typeface="Calibri"/>
                <a:ea typeface="Calibri" panose="020F0502020204030204" pitchFamily="34" charset="0"/>
                <a:cs typeface="Times New Roman"/>
              </a:rPr>
              <a:t>Average age of farmworker: </a:t>
            </a:r>
            <a:r>
              <a:rPr lang="en-US" sz="1800" kern="100">
                <a:latin typeface="Calibri"/>
                <a:ea typeface="Calibri" panose="020F0502020204030204" pitchFamily="34" charset="0"/>
                <a:cs typeface="Times New Roman"/>
              </a:rPr>
              <a:t>39.4</a:t>
            </a:r>
            <a:r>
              <a:rPr lang="en-US" sz="1800" kern="100">
                <a:effectLst/>
                <a:latin typeface="Calibri"/>
                <a:ea typeface="Calibri" panose="020F0502020204030204" pitchFamily="34" charset="0"/>
                <a:cs typeface="Times New Roman"/>
              </a:rPr>
              <a:t> (as of data collected in </a:t>
            </a:r>
            <a:r>
              <a:rPr lang="en-US" sz="1800" kern="100">
                <a:latin typeface="Calibri"/>
                <a:ea typeface="Calibri" panose="020F0502020204030204" pitchFamily="34" charset="0"/>
                <a:cs typeface="Times New Roman"/>
              </a:rPr>
              <a:t>2021-22</a:t>
            </a:r>
            <a:r>
              <a:rPr lang="en-US" sz="1800" kern="100">
                <a:effectLst/>
                <a:latin typeface="Calibri"/>
                <a:ea typeface="Calibri" panose="020F0502020204030204" pitchFamily="34" charset="0"/>
                <a:cs typeface="Times New Roman"/>
              </a:rPr>
              <a:t>)</a:t>
            </a:r>
          </a:p>
          <a:p>
            <a:pPr marL="742950" marR="0" lvl="1" indent="-285750">
              <a:lnSpc>
                <a:spcPct val="107000"/>
              </a:lnSpc>
              <a:spcBef>
                <a:spcPts val="0"/>
              </a:spcBef>
              <a:spcAft>
                <a:spcPts val="0"/>
              </a:spcAft>
              <a:buFont typeface="Courier New" panose="02070309020205020404" pitchFamily="49" charset="0"/>
              <a:buChar char="o"/>
            </a:pPr>
            <a:r>
              <a:rPr lang="en-US" sz="1800" kern="100">
                <a:latin typeface="Calibri"/>
                <a:ea typeface="Calibri" panose="020F0502020204030204" pitchFamily="34" charset="0"/>
                <a:cs typeface="Times New Roman"/>
              </a:rPr>
              <a:t>68.4%</a:t>
            </a:r>
            <a:r>
              <a:rPr lang="en-US" sz="1800" kern="100">
                <a:effectLst/>
                <a:latin typeface="Calibri"/>
                <a:ea typeface="Calibri" panose="020F0502020204030204" pitchFamily="34" charset="0"/>
                <a:cs typeface="Times New Roman"/>
              </a:rPr>
              <a:t> of farmworkers foreign born </a:t>
            </a:r>
            <a:r>
              <a:rPr lang="en-US" sz="1800" kern="100">
                <a:latin typeface="Calibri"/>
                <a:ea typeface="Calibri" panose="020F0502020204030204" pitchFamily="34" charset="0"/>
                <a:cs typeface="Times New Roman"/>
              </a:rPr>
              <a:t>(60.7%</a:t>
            </a:r>
            <a:r>
              <a:rPr lang="en-US" sz="1800" kern="100">
                <a:effectLst/>
                <a:latin typeface="Calibri"/>
                <a:ea typeface="Calibri" panose="020F0502020204030204" pitchFamily="34" charset="0"/>
                <a:cs typeface="Times New Roman"/>
              </a:rPr>
              <a:t> of all farmworkers born in Mexico)</a:t>
            </a:r>
          </a:p>
          <a:p>
            <a:pPr marL="742950" marR="0" lvl="1" indent="-285750">
              <a:lnSpc>
                <a:spcPct val="107000"/>
              </a:lnSpc>
              <a:spcBef>
                <a:spcPts val="0"/>
              </a:spcBef>
              <a:spcAft>
                <a:spcPts val="0"/>
              </a:spcAft>
              <a:buFont typeface="Courier New" panose="02070309020205020404" pitchFamily="49" charset="0"/>
              <a:buChar char="o"/>
            </a:pPr>
            <a:r>
              <a:rPr lang="en-US" sz="1800" kern="100">
                <a:latin typeface="Calibri"/>
                <a:ea typeface="Calibri" panose="020F0502020204030204" pitchFamily="34" charset="0"/>
                <a:cs typeface="Times New Roman"/>
              </a:rPr>
              <a:t>42</a:t>
            </a:r>
            <a:r>
              <a:rPr lang="en-US" sz="1800" kern="100">
                <a:effectLst/>
                <a:latin typeface="Calibri"/>
                <a:ea typeface="Calibri" panose="020F0502020204030204" pitchFamily="34" charset="0"/>
                <a:cs typeface="Times New Roman"/>
              </a:rPr>
              <a:t>% of all farmworkers are unauthorized to work in the United States</a:t>
            </a:r>
          </a:p>
          <a:p>
            <a:pPr marL="742950" marR="0" lvl="1" indent="-285750">
              <a:lnSpc>
                <a:spcPct val="107000"/>
              </a:lnSpc>
              <a:spcBef>
                <a:spcPts val="0"/>
              </a:spcBef>
              <a:spcAft>
                <a:spcPts val="800"/>
              </a:spcAft>
              <a:buFont typeface="Courier New" panose="02070309020205020404" pitchFamily="49" charset="0"/>
              <a:buChar char="o"/>
            </a:pPr>
            <a:r>
              <a:rPr lang="en-US" sz="1800" kern="100">
                <a:effectLst/>
                <a:latin typeface="Calibri"/>
                <a:ea typeface="Calibri" panose="020F0502020204030204" pitchFamily="34" charset="0"/>
                <a:cs typeface="Times New Roman"/>
              </a:rPr>
              <a:t>Highest estimates are that 85% of agricultural workers in the US are </a:t>
            </a:r>
            <a:r>
              <a:rPr lang="en-US" sz="1800" kern="100">
                <a:latin typeface="Calibri"/>
                <a:ea typeface="Calibri" panose="020F0502020204030204" pitchFamily="34" charset="0"/>
                <a:cs typeface="Times New Roman"/>
              </a:rPr>
              <a:t>"settled"</a:t>
            </a:r>
            <a:endParaRPr lang="en-US" sz="1800" kern="100">
              <a:effectLst/>
              <a:latin typeface="Calibri"/>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2012 Census of Agriculture*: </a:t>
            </a:r>
          </a:p>
          <a:p>
            <a:pPr marL="742950" marR="0" lvl="1" indent="-285750">
              <a:lnSpc>
                <a:spcPct val="107000"/>
              </a:lnSpc>
              <a:spcBef>
                <a:spcPts val="0"/>
              </a:spcBef>
              <a:spcAft>
                <a:spcPts val="800"/>
              </a:spcAft>
              <a:buFont typeface="Courier New" panose="02070309020205020404" pitchFamily="49" charset="0"/>
              <a:buChar char="o"/>
            </a:pPr>
            <a:r>
              <a:rPr lang="en-US" sz="1800" kern="100">
                <a:effectLst/>
                <a:latin typeface="Calibri" panose="020F0502020204030204" pitchFamily="34" charset="0"/>
                <a:ea typeface="Calibri" panose="020F0502020204030204" pitchFamily="34" charset="0"/>
                <a:cs typeface="Times New Roman" panose="02020603050405020304" pitchFamily="18" charset="0"/>
              </a:rPr>
              <a:t>2.7 million+ hired farmworkers (on 26.9% of all farms) → 16% migrant/contract laborers</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r>
              <a:rPr lang="en-US" sz="1800" kern="100">
                <a:effectLst/>
                <a:latin typeface="Calibri" panose="020F0502020204030204" pitchFamily="34" charset="0"/>
                <a:ea typeface="Calibri" panose="020F0502020204030204" pitchFamily="34" charset="0"/>
                <a:cs typeface="Times New Roman" panose="02020603050405020304" pitchFamily="18" charset="0"/>
              </a:rPr>
              <a:t>2 million+ unpaid laborers on U.S. farms (on 42.3% of all farms)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a:effectLst/>
                <a:latin typeface="Calibri" panose="020F0502020204030204" pitchFamily="34" charset="0"/>
                <a:ea typeface="Calibri" panose="020F0502020204030204" pitchFamily="34" charset="0"/>
                <a:cs typeface="Times New Roman" panose="02020603050405020304" pitchFamily="18" charset="0"/>
              </a:rPr>
              <a:t>Economic Research Service (ERS) of the USDA, data from the Agricultural Resource Management Survey (ARMS):</a:t>
            </a:r>
          </a:p>
          <a:p>
            <a:pPr marL="742950" marR="0" lvl="1" indent="-285750">
              <a:lnSpc>
                <a:spcPct val="107000"/>
              </a:lnSpc>
              <a:spcBef>
                <a:spcPts val="0"/>
              </a:spcBef>
              <a:spcAft>
                <a:spcPts val="800"/>
              </a:spcAft>
              <a:buFont typeface="Courier New" panose="02070309020205020404" pitchFamily="49" charset="0"/>
              <a:buChar char="o"/>
            </a:pPr>
            <a:r>
              <a:rPr lang="en-US" sz="1800" kern="100">
                <a:effectLst/>
                <a:latin typeface="Calibri"/>
                <a:ea typeface="Calibri" panose="020F0502020204030204" pitchFamily="34" charset="0"/>
                <a:cs typeface="Times New Roman"/>
              </a:rPr>
              <a:t>Hired farmworkers work primarily on large farms with sales of over $500,000 per year, comprise 1/3 of the all people working on farms (other 2/3 farm operators and their families)</a:t>
            </a:r>
          </a:p>
          <a:p>
            <a:pPr marL="0" indent="0">
              <a:buNone/>
            </a:pPr>
            <a:br>
              <a:rPr lang="en-US" sz="1600">
                <a:ea typeface="+mn-lt"/>
                <a:cs typeface="+mn-lt"/>
              </a:rPr>
            </a:br>
            <a:br>
              <a:rPr lang="en-US" sz="800" b="1">
                <a:ea typeface="+mn-lt"/>
                <a:cs typeface="+mn-lt"/>
              </a:rPr>
            </a:br>
            <a:endParaRPr lang="en-US" sz="800" b="1">
              <a:ea typeface="+mn-lt"/>
              <a:cs typeface="+mn-lt"/>
            </a:endParaRPr>
          </a:p>
        </p:txBody>
      </p:sp>
      <p:pic>
        <p:nvPicPr>
          <p:cNvPr id="4" name="Picture 3" descr="Image result for farmworker">
            <a:extLst>
              <a:ext uri="{FF2B5EF4-FFF2-40B4-BE49-F238E27FC236}">
                <a16:creationId xmlns:a16="http://schemas.microsoft.com/office/drawing/2014/main" id="{2B8F725C-11E2-4FC9-A3D0-B95048BB2D2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29" r="31783" b="2"/>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6F0DBE-FBA5-002D-2B7A-1E59EAF4FE7B}"/>
              </a:ext>
            </a:extLst>
          </p:cNvPr>
          <p:cNvSpPr txBox="1"/>
          <p:nvPr/>
        </p:nvSpPr>
        <p:spPr>
          <a:xfrm>
            <a:off x="8467726" y="6581001"/>
            <a:ext cx="5267324" cy="276999"/>
          </a:xfrm>
          <a:prstGeom prst="rect">
            <a:avLst/>
          </a:prstGeom>
          <a:noFill/>
        </p:spPr>
        <p:txBody>
          <a:bodyPr wrap="square" rtlCol="0">
            <a:spAutoFit/>
          </a:bodyPr>
          <a:lstStyle/>
          <a:p>
            <a:r>
              <a:rPr lang="en-US" sz="1200">
                <a:solidFill>
                  <a:schemeClr val="bg1"/>
                </a:solidFill>
              </a:rPr>
              <a:t>Photo courtesy of Joe Grzywacz,  San Jose State University</a:t>
            </a:r>
          </a:p>
        </p:txBody>
      </p:sp>
      <p:sp>
        <p:nvSpPr>
          <p:cNvPr id="9" name="TextBox 8">
            <a:extLst>
              <a:ext uri="{FF2B5EF4-FFF2-40B4-BE49-F238E27FC236}">
                <a16:creationId xmlns:a16="http://schemas.microsoft.com/office/drawing/2014/main" id="{25D1AB09-1DFD-BF1D-DFD1-4731EDFFB72C}"/>
              </a:ext>
            </a:extLst>
          </p:cNvPr>
          <p:cNvSpPr txBox="1"/>
          <p:nvPr/>
        </p:nvSpPr>
        <p:spPr>
          <a:xfrm>
            <a:off x="1" y="6387743"/>
            <a:ext cx="9472612" cy="470257"/>
          </a:xfrm>
          <a:prstGeom prst="rect">
            <a:avLst/>
          </a:prstGeom>
          <a:noFill/>
        </p:spPr>
        <p:txBody>
          <a:bodyPr wrap="square" rtlCol="0">
            <a:spAutoFit/>
          </a:bodyPr>
          <a:lstStyle/>
          <a:p>
            <a:pPr marL="0" marR="0">
              <a:lnSpc>
                <a:spcPct val="107000"/>
              </a:lnSpc>
              <a:spcBef>
                <a:spcPts val="0"/>
              </a:spcBef>
              <a:spcAft>
                <a:spcPts val="0"/>
              </a:spcAft>
            </a:pPr>
            <a:r>
              <a:rPr lang="en-US" sz="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*Note that the 2017 Census of Ag was released in April 2019, so these numbers may have changed slightly</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r>
              <a:rPr lang="en-US" sz="800" kern="0">
                <a:solidFill>
                  <a:srgbClr val="000000"/>
                </a:solidFill>
                <a:effectLst/>
                <a:latin typeface="Calibri" panose="020F0502020204030204" pitchFamily="34" charset="0"/>
                <a:ea typeface="Times New Roman" panose="02020603050405020304" pitchFamily="18" charset="0"/>
              </a:rPr>
              <a:t>**Limitations: 1) only crop workers, 2) doesn’t account for H-2A workers, 3) survey conducted on farm:</a:t>
            </a:r>
          </a:p>
          <a:p>
            <a:r>
              <a:rPr lang="en-US" sz="800" kern="0">
                <a:solidFill>
                  <a:srgbClr val="000000"/>
                </a:solidFill>
                <a:effectLst/>
                <a:latin typeface="Calibri" panose="020F0502020204030204" pitchFamily="34" charset="0"/>
                <a:ea typeface="Times New Roman" panose="02020603050405020304" pitchFamily="18" charset="0"/>
              </a:rPr>
              <a:t> </a:t>
            </a:r>
            <a:r>
              <a:rPr lang="en-US" sz="800" u="sng" kern="0">
                <a:solidFill>
                  <a:srgbClr val="1C3678"/>
                </a:solidFill>
                <a:effectLst/>
                <a:latin typeface="Calibri" panose="020F0502020204030204" pitchFamily="34" charset="0"/>
                <a:ea typeface="Times New Roman" panose="02020603050405020304" pitchFamily="18" charset="0"/>
                <a:hlinkClick r:id="rId3"/>
              </a:rPr>
              <a:t>https://www.doleta.gov/naws/research/docs/NAWS_Research_Report_13.pdf</a:t>
            </a:r>
            <a:r>
              <a:rPr lang="en-US" sz="800" kern="0">
                <a:solidFill>
                  <a:srgbClr val="000000"/>
                </a:solidFill>
                <a:effectLst/>
                <a:latin typeface="Arial" panose="020B0604020202020204" pitchFamily="34" charset="0"/>
                <a:ea typeface="Times New Roman" panose="02020603050405020304" pitchFamily="18" charset="0"/>
              </a:rPr>
              <a:t> </a:t>
            </a:r>
            <a:endParaRPr lang="en-US" sz="800"/>
          </a:p>
        </p:txBody>
      </p:sp>
    </p:spTree>
    <p:extLst>
      <p:ext uri="{BB962C8B-B14F-4D97-AF65-F5344CB8AC3E}">
        <p14:creationId xmlns:p14="http://schemas.microsoft.com/office/powerpoint/2010/main" val="113733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6DFD41-956A-C30F-306B-7521B0A22BB9}"/>
              </a:ext>
            </a:extLst>
          </p:cNvPr>
          <p:cNvPicPr>
            <a:picLocks noChangeAspect="1"/>
          </p:cNvPicPr>
          <p:nvPr/>
        </p:nvPicPr>
        <p:blipFill>
          <a:blip r:embed="rId2"/>
          <a:stretch>
            <a:fillRect/>
          </a:stretch>
        </p:blipFill>
        <p:spPr>
          <a:xfrm>
            <a:off x="0" y="354917"/>
            <a:ext cx="12192000" cy="5685524"/>
          </a:xfrm>
          <a:prstGeom prst="rect">
            <a:avLst/>
          </a:prstGeom>
        </p:spPr>
      </p:pic>
      <p:sp>
        <p:nvSpPr>
          <p:cNvPr id="7" name="TextBox 6">
            <a:extLst>
              <a:ext uri="{FF2B5EF4-FFF2-40B4-BE49-F238E27FC236}">
                <a16:creationId xmlns:a16="http://schemas.microsoft.com/office/drawing/2014/main" id="{26605DA7-260A-2D69-E26F-FACE40E64725}"/>
              </a:ext>
            </a:extLst>
          </p:cNvPr>
          <p:cNvSpPr txBox="1"/>
          <p:nvPr/>
        </p:nvSpPr>
        <p:spPr>
          <a:xfrm>
            <a:off x="108158" y="6306846"/>
            <a:ext cx="119735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Source: </a:t>
            </a:r>
            <a:r>
              <a:rPr lang="en-US">
                <a:ea typeface="+mn-lt"/>
                <a:cs typeface="+mn-lt"/>
                <a:hlinkClick r:id="rId3"/>
              </a:rPr>
              <a:t>https://www.dol.gov/agencies/eta/national-agricultural-workers-survey/naws-data-table/naws-data-finder-results</a:t>
            </a:r>
            <a:r>
              <a:rPr lang="en-US">
                <a:ea typeface="+mn-lt"/>
                <a:cs typeface="+mn-lt"/>
              </a:rPr>
              <a:t> </a:t>
            </a:r>
            <a:endParaRPr lang="en-US"/>
          </a:p>
        </p:txBody>
      </p:sp>
    </p:spTree>
    <p:extLst>
      <p:ext uri="{BB962C8B-B14F-4D97-AF65-F5344CB8AC3E}">
        <p14:creationId xmlns:p14="http://schemas.microsoft.com/office/powerpoint/2010/main" val="270137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28B595D-1DAD-10B8-6734-B287B769BC84}"/>
              </a:ext>
            </a:extLst>
          </p:cNvPr>
          <p:cNvPicPr/>
          <p:nvPr/>
        </p:nvPicPr>
        <p:blipFill rotWithShape="1">
          <a:blip r:embed="rId2" cstate="print">
            <a:extLst>
              <a:ext uri="{28A0092B-C50C-407E-A947-70E740481C1C}">
                <a14:useLocalDpi xmlns:a14="http://schemas.microsoft.com/office/drawing/2010/main" val="0"/>
              </a:ext>
            </a:extLst>
          </a:blip>
          <a:srcRect t="5436"/>
          <a:stretch/>
        </p:blipFill>
        <p:spPr bwMode="auto">
          <a:xfrm>
            <a:off x="1" y="10"/>
            <a:ext cx="9669642" cy="6857990"/>
          </a:xfrm>
          <a:prstGeom prst="rect">
            <a:avLst/>
          </a:prstGeom>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11A200-F688-4861-A039-DC136B3FAFCB}"/>
              </a:ext>
            </a:extLst>
          </p:cNvPr>
          <p:cNvSpPr>
            <a:spLocks noGrp="1"/>
          </p:cNvSpPr>
          <p:nvPr>
            <p:ph type="title"/>
          </p:nvPr>
        </p:nvSpPr>
        <p:spPr>
          <a:xfrm>
            <a:off x="7279342" y="87220"/>
            <a:ext cx="5325034" cy="1899912"/>
          </a:xfrm>
        </p:spPr>
        <p:txBody>
          <a:bodyPr>
            <a:normAutofit/>
          </a:bodyPr>
          <a:lstStyle/>
          <a:p>
            <a:r>
              <a:rPr lang="en-US" sz="4000" b="1">
                <a:cs typeface="Calibri Light"/>
              </a:rPr>
              <a:t>Who are Farmworkers? </a:t>
            </a:r>
            <a:endParaRPr lang="en-US" sz="4000" b="1"/>
          </a:p>
        </p:txBody>
      </p:sp>
      <p:sp>
        <p:nvSpPr>
          <p:cNvPr id="8" name="Content Placeholder 7">
            <a:extLst>
              <a:ext uri="{FF2B5EF4-FFF2-40B4-BE49-F238E27FC236}">
                <a16:creationId xmlns:a16="http://schemas.microsoft.com/office/drawing/2014/main" id="{DE6921BD-FF11-8CC3-A41E-89580FF8DD9F}"/>
              </a:ext>
            </a:extLst>
          </p:cNvPr>
          <p:cNvSpPr>
            <a:spLocks noGrp="1"/>
          </p:cNvSpPr>
          <p:nvPr>
            <p:ph idx="1"/>
          </p:nvPr>
        </p:nvSpPr>
        <p:spPr>
          <a:xfrm>
            <a:off x="7531610" y="1407460"/>
            <a:ext cx="4537933" cy="5450540"/>
          </a:xfrm>
        </p:spPr>
        <p:txBody>
          <a:bodyPr>
            <a:normAutofit fontScale="85000" lnSpcReduction="10000"/>
          </a:bodyPr>
          <a:lstStyle/>
          <a:p>
            <a:pPr marL="342900" marR="0" lvl="0" indent="-342900">
              <a:lnSpc>
                <a:spcPct val="107000"/>
              </a:lnSpc>
              <a:spcBef>
                <a:spcPts val="0"/>
              </a:spcBef>
              <a:spcAft>
                <a:spcPts val="800"/>
              </a:spcAft>
              <a:buFont typeface="Symbol" panose="05050102010706020507" pitchFamily="18" charset="2"/>
              <a:buChar char=""/>
            </a:pPr>
            <a:r>
              <a:rPr lang="en-US" sz="1600" kern="100" dirty="0">
                <a:effectLst/>
                <a:ea typeface="Calibri" panose="020F0502020204030204" pitchFamily="34" charset="0"/>
                <a:cs typeface="Times New Roman" panose="02020603050405020304" pitchFamily="18" charset="0"/>
              </a:rPr>
              <a:t>2014 Census of Agriculture Organic Production Survey:</a:t>
            </a:r>
          </a:p>
          <a:p>
            <a:pPr marL="800100" lvl="1" indent="-342900">
              <a:lnSpc>
                <a:spcPct val="107000"/>
              </a:lnSpc>
              <a:spcBef>
                <a:spcPts val="0"/>
              </a:spcBef>
              <a:buFont typeface="Courier New" panose="02070309020205020404" pitchFamily="49" charset="0"/>
              <a:buChar char="o"/>
            </a:pPr>
            <a:r>
              <a:rPr lang="en-US" sz="1600" kern="100" dirty="0">
                <a:effectLst/>
                <a:ea typeface="Calibri" panose="020F0502020204030204" pitchFamily="34" charset="0"/>
                <a:cs typeface="Times New Roman" panose="02020603050405020304" pitchFamily="18" charset="0"/>
              </a:rPr>
              <a:t>14,048 organic farms and ranches in the United States (less than 1% of the nation’s total farms according to the 2012 Census of Agriculture total of 2,109,303 farms)</a:t>
            </a:r>
            <a:br>
              <a:rPr lang="en-US" sz="1600" kern="100" dirty="0">
                <a:effectLst/>
                <a:ea typeface="Calibri" panose="020F0502020204030204" pitchFamily="34" charset="0"/>
                <a:cs typeface="Times New Roman" panose="02020603050405020304" pitchFamily="18" charset="0"/>
              </a:rPr>
            </a:br>
            <a:r>
              <a:rPr lang="en-US" sz="1600" kern="100" dirty="0">
                <a:effectLst/>
                <a:ea typeface="Calibri" panose="020F0502020204030204" pitchFamily="34" charset="0"/>
                <a:cs typeface="Times New Roman" panose="02020603050405020304" pitchFamily="18" charset="0"/>
              </a:rPr>
              <a:t>8,439 of these farms (60%) report utilizing hired agricultural labor including contract labor</a:t>
            </a:r>
          </a:p>
          <a:p>
            <a:pPr marL="342900" marR="0" lvl="0" indent="-342900">
              <a:lnSpc>
                <a:spcPct val="107000"/>
              </a:lnSpc>
              <a:spcBef>
                <a:spcPts val="0"/>
              </a:spcBef>
              <a:spcAft>
                <a:spcPts val="800"/>
              </a:spcAft>
              <a:buFont typeface="Symbol" panose="05050102010706020507" pitchFamily="18" charset="2"/>
              <a:buChar char=""/>
            </a:pPr>
            <a:r>
              <a:rPr lang="en-US" sz="1600" kern="100" dirty="0">
                <a:effectLst/>
                <a:ea typeface="Calibri" panose="020F0502020204030204" pitchFamily="34" charset="0"/>
                <a:cs typeface="Times New Roman" panose="02020603050405020304" pitchFamily="18" charset="0"/>
              </a:rPr>
              <a:t>Economic Research Service (ERS) of the USDA, data from the Agricultural Resource Management Survey (ARMS):</a:t>
            </a:r>
          </a:p>
          <a:p>
            <a:pPr marL="742950" marR="0" lvl="1" indent="-285750">
              <a:lnSpc>
                <a:spcPct val="107000"/>
              </a:lnSpc>
              <a:spcBef>
                <a:spcPts val="0"/>
              </a:spcBef>
              <a:spcAft>
                <a:spcPts val="800"/>
              </a:spcAft>
              <a:buFont typeface="Courier New" panose="02070309020205020404" pitchFamily="49" charset="0"/>
              <a:buChar char="o"/>
            </a:pPr>
            <a:r>
              <a:rPr lang="en-US" sz="1600" kern="100" dirty="0">
                <a:effectLst/>
                <a:ea typeface="Calibri" panose="020F0502020204030204" pitchFamily="34" charset="0"/>
                <a:cs typeface="Times New Roman" panose="02020603050405020304" pitchFamily="18" charset="0"/>
              </a:rPr>
              <a:t>Hired farmworkers work primarily on large farms with sales of over $500,000 per year, comprise 1/3 of the all people working on farms (other 2/3 farm operators and their families)</a:t>
            </a:r>
          </a:p>
          <a:p>
            <a:pPr>
              <a:lnSpc>
                <a:spcPct val="107000"/>
              </a:lnSpc>
              <a:spcBef>
                <a:spcPts val="0"/>
              </a:spcBef>
              <a:spcAft>
                <a:spcPts val="800"/>
              </a:spcAft>
            </a:pPr>
            <a:r>
              <a:rPr lang="en-US" sz="1600" kern="100" dirty="0">
                <a:effectLst/>
                <a:ea typeface="Calibri" panose="020F0502020204030204" pitchFamily="34" charset="0"/>
                <a:cs typeface="Times New Roman" panose="02020603050405020304" pitchFamily="18" charset="0"/>
              </a:rPr>
              <a:t>Agricultural workers are at increased risk of acute pesticide poisonings in comparison to non-agricultural workers, particularly through drift, early reentry into a treated area, and use in conflict with the label.</a:t>
            </a:r>
          </a:p>
          <a:p>
            <a:pPr marL="742950" lvl="1" indent="-285750">
              <a:lnSpc>
                <a:spcPct val="107000"/>
              </a:lnSpc>
              <a:spcBef>
                <a:spcPts val="0"/>
              </a:spcBef>
              <a:spcAft>
                <a:spcPts val="1200"/>
              </a:spcAft>
              <a:buFont typeface="Courier New" panose="02070309020205020404" pitchFamily="49" charset="0"/>
              <a:buChar char="o"/>
            </a:pPr>
            <a:r>
              <a:rPr lang="en-US" sz="1600" kern="100" dirty="0">
                <a:effectLst/>
                <a:ea typeface="Calibri" panose="020F0502020204030204" pitchFamily="34" charset="0"/>
                <a:cs typeface="Times New Roman" panose="02020603050405020304" pitchFamily="18" charset="0"/>
              </a:rPr>
              <a:t>The incidence rate was almost twofold higher in female agricultural workers compared to males </a:t>
            </a:r>
            <a:r>
              <a:rPr lang="en-US" sz="1200" kern="100" dirty="0">
                <a:effectLst/>
                <a:ea typeface="Calibri" panose="020F0502020204030204" pitchFamily="34" charset="0"/>
                <a:cs typeface="Times New Roman" panose="02020603050405020304" pitchFamily="18" charset="0"/>
              </a:rPr>
              <a:t>(Source: </a:t>
            </a:r>
            <a:r>
              <a:rPr lang="en-US" sz="1200" kern="100" dirty="0">
                <a:effectLst/>
                <a:ea typeface="Calibri" panose="020F0502020204030204" pitchFamily="34" charset="0"/>
                <a:cs typeface="Times New Roman" panose="02020603050405020304" pitchFamily="18" charset="0"/>
                <a:hlinkClick r:id="rId3"/>
              </a:rPr>
              <a:t>Calvert et al</a:t>
            </a:r>
            <a:r>
              <a:rPr lang="en-US" sz="1200" kern="100" dirty="0">
                <a:effectLst/>
                <a:ea typeface="Calibri" panose="020F0502020204030204" pitchFamily="34" charset="0"/>
                <a:cs typeface="Times New Roman" panose="02020603050405020304" pitchFamily="18" charset="0"/>
              </a:rPr>
              <a:t>. Acute pesticide poisoning among agricultural workers in the United States, 1998-2005. Am J Ind Med. 2008 Dec;51(12):883-98)</a:t>
            </a:r>
            <a:endParaRPr lang="en-US" sz="1200" b="1" dirty="0">
              <a:ea typeface="+mn-lt"/>
              <a:cs typeface="+mn-lt"/>
            </a:endParaRPr>
          </a:p>
          <a:p>
            <a:endParaRPr lang="en-US" sz="2000" dirty="0"/>
          </a:p>
        </p:txBody>
      </p:sp>
      <p:sp>
        <p:nvSpPr>
          <p:cNvPr id="7" name="TextBox 6">
            <a:extLst>
              <a:ext uri="{FF2B5EF4-FFF2-40B4-BE49-F238E27FC236}">
                <a16:creationId xmlns:a16="http://schemas.microsoft.com/office/drawing/2014/main" id="{501B9F1E-CE0C-22F1-9811-1A6F34A55F39}"/>
              </a:ext>
            </a:extLst>
          </p:cNvPr>
          <p:cNvSpPr txBox="1"/>
          <p:nvPr/>
        </p:nvSpPr>
        <p:spPr>
          <a:xfrm>
            <a:off x="0" y="6581001"/>
            <a:ext cx="5995148" cy="276999"/>
          </a:xfrm>
          <a:prstGeom prst="rect">
            <a:avLst/>
          </a:prstGeom>
          <a:noFill/>
        </p:spPr>
        <p:txBody>
          <a:bodyPr wrap="square">
            <a:spAutoFit/>
          </a:bodyPr>
          <a:lstStyle/>
          <a:p>
            <a:r>
              <a:rPr lang="en-US" sz="1200">
                <a:solidFill>
                  <a:schemeClr val="bg1"/>
                </a:solidFill>
              </a:rPr>
              <a:t>Photo courtesy of Joe Grzywacz,  San Jose State University</a:t>
            </a:r>
          </a:p>
        </p:txBody>
      </p:sp>
    </p:spTree>
    <p:extLst>
      <p:ext uri="{BB962C8B-B14F-4D97-AF65-F5344CB8AC3E}">
        <p14:creationId xmlns:p14="http://schemas.microsoft.com/office/powerpoint/2010/main" val="382143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766C-E81D-40D8-357D-05F27AB467C1}"/>
              </a:ext>
            </a:extLst>
          </p:cNvPr>
          <p:cNvSpPr>
            <a:spLocks noGrp="1"/>
          </p:cNvSpPr>
          <p:nvPr>
            <p:ph type="title"/>
          </p:nvPr>
        </p:nvSpPr>
        <p:spPr/>
        <p:txBody>
          <a:bodyPr/>
          <a:lstStyle/>
          <a:p>
            <a:pPr algn="ctr"/>
            <a:r>
              <a:rPr lang="en-US" b="1">
                <a:cs typeface="Calibri Light"/>
              </a:rPr>
              <a:t>Who are Farmworkers? </a:t>
            </a:r>
            <a:endParaRPr lang="en-US">
              <a:solidFill>
                <a:srgbClr val="FF0000"/>
              </a:solidFill>
            </a:endParaRPr>
          </a:p>
        </p:txBody>
      </p:sp>
      <p:pic>
        <p:nvPicPr>
          <p:cNvPr id="4" name="Content Placeholder 3">
            <a:extLst>
              <a:ext uri="{FF2B5EF4-FFF2-40B4-BE49-F238E27FC236}">
                <a16:creationId xmlns:a16="http://schemas.microsoft.com/office/drawing/2014/main" id="{D0C31A0A-A2C2-35C3-D489-DB702607EBA4}"/>
              </a:ext>
            </a:extLst>
          </p:cNvPr>
          <p:cNvPicPr>
            <a:picLocks noGrp="1" noChangeAspect="1"/>
          </p:cNvPicPr>
          <p:nvPr>
            <p:ph idx="1"/>
          </p:nvPr>
        </p:nvPicPr>
        <p:blipFill>
          <a:blip r:embed="rId2"/>
          <a:stretch>
            <a:fillRect/>
          </a:stretch>
        </p:blipFill>
        <p:spPr>
          <a:xfrm>
            <a:off x="536122" y="1950017"/>
            <a:ext cx="11119756" cy="3416753"/>
          </a:xfrm>
        </p:spPr>
      </p:pic>
      <p:sp>
        <p:nvSpPr>
          <p:cNvPr id="3" name="TextBox 2">
            <a:extLst>
              <a:ext uri="{FF2B5EF4-FFF2-40B4-BE49-F238E27FC236}">
                <a16:creationId xmlns:a16="http://schemas.microsoft.com/office/drawing/2014/main" id="{22DF5235-F542-D003-8CDA-BCB081105A4B}"/>
              </a:ext>
            </a:extLst>
          </p:cNvPr>
          <p:cNvSpPr txBox="1"/>
          <p:nvPr/>
        </p:nvSpPr>
        <p:spPr>
          <a:xfrm>
            <a:off x="9143999" y="6492875"/>
            <a:ext cx="2724347" cy="246221"/>
          </a:xfrm>
          <a:prstGeom prst="rect">
            <a:avLst/>
          </a:prstGeom>
          <a:noFill/>
        </p:spPr>
        <p:txBody>
          <a:bodyPr wrap="square" rtlCol="0">
            <a:spAutoFit/>
          </a:bodyPr>
          <a:lstStyle/>
          <a:p>
            <a:pPr marL="0" marR="0">
              <a:spcBef>
                <a:spcPts val="0"/>
              </a:spcBef>
              <a:spcAft>
                <a:spcPts val="0"/>
              </a:spcAft>
            </a:pPr>
            <a:r>
              <a:rPr lang="en-US" sz="1000" u="sng">
                <a:solidFill>
                  <a:srgbClr val="0000FF"/>
                </a:solidFill>
                <a:effectLst/>
                <a:latin typeface="Calibri" panose="020F0502020204030204" pitchFamily="34" charset="0"/>
                <a:ea typeface="Times New Roman" panose="02020603050405020304" pitchFamily="18" charset="0"/>
                <a:hlinkClick r:id="rId3"/>
              </a:rPr>
              <a:t>Source: https://datausa.io/profile/naics/farming</a:t>
            </a:r>
            <a:endParaRPr lang="en-US" sz="10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678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C27DB-22AC-8715-4DC9-06CD7E589891}"/>
              </a:ext>
            </a:extLst>
          </p:cNvPr>
          <p:cNvSpPr>
            <a:spLocks noGrp="1"/>
          </p:cNvSpPr>
          <p:nvPr>
            <p:ph type="title"/>
          </p:nvPr>
        </p:nvSpPr>
        <p:spPr>
          <a:xfrm>
            <a:off x="1285240" y="1050595"/>
            <a:ext cx="8306435" cy="1618489"/>
          </a:xfrm>
        </p:spPr>
        <p:txBody>
          <a:bodyPr anchor="ctr">
            <a:normAutofit/>
          </a:bodyPr>
          <a:lstStyle/>
          <a:p>
            <a:r>
              <a:rPr lang="en-US" sz="5000" b="1"/>
              <a:t>Draft PPDC Farmworker Work Group Charge Questions</a:t>
            </a:r>
          </a:p>
        </p:txBody>
      </p:sp>
      <p:sp>
        <p:nvSpPr>
          <p:cNvPr id="3" name="Content Placeholder 2">
            <a:extLst>
              <a:ext uri="{FF2B5EF4-FFF2-40B4-BE49-F238E27FC236}">
                <a16:creationId xmlns:a16="http://schemas.microsoft.com/office/drawing/2014/main" id="{7EFDE0DC-90CB-1CE9-1A52-3CDD28E6904A}"/>
              </a:ext>
            </a:extLst>
          </p:cNvPr>
          <p:cNvSpPr>
            <a:spLocks noGrp="1"/>
          </p:cNvSpPr>
          <p:nvPr>
            <p:ph idx="1"/>
          </p:nvPr>
        </p:nvSpPr>
        <p:spPr>
          <a:xfrm>
            <a:off x="1285240" y="2669085"/>
            <a:ext cx="8820785" cy="3417390"/>
          </a:xfrm>
        </p:spPr>
        <p:txBody>
          <a:bodyPr anchor="t">
            <a:normAutofit/>
          </a:bodyPr>
          <a:lstStyle/>
          <a:p>
            <a:pPr marR="0" lvl="0">
              <a:spcBef>
                <a:spcPts val="0"/>
              </a:spcBef>
              <a:spcAft>
                <a:spcPts val="12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How can EPA better collaborate with farmworker organizations to seek input and relevant data from farmworkers to help ensure the feasibility of risk mitigation strategies for agricultural pesticides? What are the best strategies for documenting and evaluating growth/maturation in that essential collaboration?</a:t>
            </a:r>
          </a:p>
          <a:p>
            <a:pPr>
              <a:spcBef>
                <a:spcPts val="0"/>
              </a:spcBef>
              <a:spcAft>
                <a:spcPts val="12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How does EPA use information from farmworker organizations about real world scenarios of agricultural pesticide use in shaping policies and strategies to meet its legal mandate? </a:t>
            </a:r>
          </a:p>
          <a:p>
            <a:pPr>
              <a:spcBef>
                <a:spcPts val="0"/>
              </a:spcBef>
            </a:pPr>
            <a:r>
              <a:rPr lang="en-US" sz="1800" kern="100">
                <a:effectLst/>
                <a:latin typeface="Calibri" panose="020F0502020204030204" pitchFamily="34" charset="0"/>
                <a:ea typeface="Calibri" panose="020F0502020204030204" pitchFamily="34" charset="0"/>
                <a:cs typeface="Times New Roman" panose="02020603050405020304" pitchFamily="18" charset="0"/>
              </a:rPr>
              <a:t>How is EPA acknowledging and acting upon the recommendations from previous workgroups, such as the previous PPDC Farmworkers &amp; Clinicians Workgroup and the NEJAC Farmworker Workgroup? What improvements could enhance EPA’s responsiveness to these recommendations, including transparency in discussing recommendations that may not be acted upon? </a:t>
            </a:r>
          </a:p>
          <a:p>
            <a:endParaRPr lang="en-US" sz="1500"/>
          </a:p>
        </p:txBody>
      </p:sp>
    </p:spTree>
    <p:extLst>
      <p:ext uri="{BB962C8B-B14F-4D97-AF65-F5344CB8AC3E}">
        <p14:creationId xmlns:p14="http://schemas.microsoft.com/office/powerpoint/2010/main" val="2100323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9f62856-1543-49d4-a736-4569d363f533"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2557D59D0D6F4541A78AC2134667D708" ma:contentTypeVersion="6" ma:contentTypeDescription="Create a new document." ma:contentTypeScope="" ma:versionID="55d73f4af54eb599fb62e4d90c659868">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e0c83615-e8d0-42fc-89d5-6871e40f1a33" targetNamespace="http://schemas.microsoft.com/office/2006/metadata/properties" ma:root="true" ma:fieldsID="49977e1a829f5ad0a3f48507f32e6f1f" ns1:_="" ns2:_="" ns3:_="" ns4:_="" ns5:_="">
    <xsd:import namespace="http://schemas.microsoft.com/sharepoint/v3"/>
    <xsd:import namespace="4ffa91fb-a0ff-4ac5-b2db-65c790d184a4"/>
    <xsd:import namespace="http://schemas.microsoft.com/sharepoint.v3"/>
    <xsd:import namespace="http://schemas.microsoft.com/sharepoint/v3/fields"/>
    <xsd:import namespace="e0c83615-e8d0-42fc-89d5-6871e40f1a33"/>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SearchPropertie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e663297b-f50f-4d55-b631-036863c1f342}" ma:internalName="TaxCatchAllLabel" ma:readOnly="true" ma:showField="CatchAllDataLabel" ma:web="72df464d-d1b7-4eaf-bb99-0662af33a6f4">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e663297b-f50f-4d55-b631-036863c1f342}" ma:internalName="TaxCatchAll" ma:showField="CatchAllData" ma:web="72df464d-d1b7-4eaf-bb99-0662af33a6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c83615-e8d0-42fc-89d5-6871e40f1a33"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2024-05-21T20:57:43+00:00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Props1.xml><?xml version="1.0" encoding="utf-8"?>
<ds:datastoreItem xmlns:ds="http://schemas.openxmlformats.org/officeDocument/2006/customXml" ds:itemID="{4B123E24-A656-4365-AC2E-B642EFFF8F3A}">
  <ds:schemaRefs>
    <ds:schemaRef ds:uri="http://schemas.microsoft.com/sharepoint/v3/contenttype/forms"/>
  </ds:schemaRefs>
</ds:datastoreItem>
</file>

<file path=customXml/itemProps2.xml><?xml version="1.0" encoding="utf-8"?>
<ds:datastoreItem xmlns:ds="http://schemas.openxmlformats.org/officeDocument/2006/customXml" ds:itemID="{D6CF7406-620D-4273-825D-01D537C3574D}">
  <ds:schemaRefs>
    <ds:schemaRef ds:uri="Microsoft.SharePoint.Taxonomy.ContentTypeSync"/>
  </ds:schemaRefs>
</ds:datastoreItem>
</file>

<file path=customXml/itemProps3.xml><?xml version="1.0" encoding="utf-8"?>
<ds:datastoreItem xmlns:ds="http://schemas.openxmlformats.org/officeDocument/2006/customXml" ds:itemID="{91BDF2B2-0ECC-46C3-883F-6D05F8DA493E}">
  <ds:schemaRefs>
    <ds:schemaRef ds:uri="4ffa91fb-a0ff-4ac5-b2db-65c790d184a4"/>
    <ds:schemaRef ds:uri="e0c83615-e8d0-42fc-89d5-6871e40f1a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FF3106D-12E9-45CD-8153-330DF73DB300}">
  <ds:schemaRefs>
    <ds:schemaRef ds:uri="4ffa91fb-a0ff-4ac5-b2db-65c790d184a4"/>
    <ds:schemaRef ds:uri="e0c83615-e8d0-42fc-89d5-6871e40f1a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995</Words>
  <Application>Microsoft Office PowerPoint</Application>
  <PresentationFormat>Widescreen</PresentationFormat>
  <Paragraphs>85</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Courier New</vt:lpstr>
      <vt:lpstr>Symbol</vt:lpstr>
      <vt:lpstr>Wingdings</vt:lpstr>
      <vt:lpstr>Office Theme</vt:lpstr>
      <vt:lpstr>PPDC Farmworker Work Group Update</vt:lpstr>
      <vt:lpstr>Summary of November 2023 PPDC Meeting Discussion </vt:lpstr>
      <vt:lpstr>PPDC Farmworker Work Group Members </vt:lpstr>
      <vt:lpstr>PPDC Farmworker Work Group: Progress to Date </vt:lpstr>
      <vt:lpstr>Who are Farmworkers?  </vt:lpstr>
      <vt:lpstr>PowerPoint Presentation</vt:lpstr>
      <vt:lpstr>Who are Farmworkers? </vt:lpstr>
      <vt:lpstr>Who are Farmworkers? </vt:lpstr>
      <vt:lpstr>Draft PPDC Farmworker Work Group Charge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 Farm Worker Work Group Update</dc:title>
  <dc:creator>Kaitlin Picone</dc:creator>
  <cp:lastModifiedBy>Kaitlin Picone</cp:lastModifiedBy>
  <cp:revision>1</cp:revision>
  <dcterms:created xsi:type="dcterms:W3CDTF">2024-05-21T16:25:58Z</dcterms:created>
  <dcterms:modified xsi:type="dcterms:W3CDTF">2024-05-29T18:35:46Z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0x0101002557D59D0D6F4541A78AC2134667D708</vt:lpwstr>
  </property>
  <property fmtid="{D5CDD505-2E9C-101B-9397-08002B2CF9AE}" pid="3" name="e3f09c3df709400db2417a7161762d62">
    <vt:lpwstr/>
  </property>
  <property fmtid="{D5CDD505-2E9C-101B-9397-08002B2CF9AE}" pid="4" name="Document Type">
    <vt:lpwstr/>
  </property>
  <property fmtid="{D5CDD505-2E9C-101B-9397-08002B2CF9AE}" pid="5" name="EPA_x0020_Subject">
    <vt:lpwstr/>
  </property>
  <property fmtid="{D5CDD505-2E9C-101B-9397-08002B2CF9AE}" pid="6" name="TaxKeyword">
    <vt:lpwstr/>
  </property>
  <property fmtid="{D5CDD505-2E9C-101B-9397-08002B2CF9AE}" pid="7" name="MSIP_Label_7b94a7b8-f06c-4dfe-bdcc-9b548fd58c31_Enabled">
    <vt:lpwstr>true</vt:lpwstr>
  </property>
  <property fmtid="{D5CDD505-2E9C-101B-9397-08002B2CF9AE}" pid="8" name="MSIP_Label_7b94a7b8-f06c-4dfe-bdcc-9b548fd58c31_SetDate">
    <vt:lpwstr>2024-05-29T12:59:32Z</vt:lpwstr>
  </property>
  <property fmtid="{D5CDD505-2E9C-101B-9397-08002B2CF9AE}" pid="9" name="MSIP_Label_7b94a7b8-f06c-4dfe-bdcc-9b548fd58c31_Method">
    <vt:lpwstr>Privileged</vt:lpwstr>
  </property>
  <property fmtid="{D5CDD505-2E9C-101B-9397-08002B2CF9AE}" pid="10" name="MSIP_Label_7b94a7b8-f06c-4dfe-bdcc-9b548fd58c31_Name">
    <vt:lpwstr>7b94a7b8-f06c-4dfe-bdcc-9b548fd58c31</vt:lpwstr>
  </property>
  <property fmtid="{D5CDD505-2E9C-101B-9397-08002B2CF9AE}" pid="11" name="MSIP_Label_7b94a7b8-f06c-4dfe-bdcc-9b548fd58c31_SiteId">
    <vt:lpwstr>9ce70869-60db-44fd-abe8-d2767077fc8f</vt:lpwstr>
  </property>
  <property fmtid="{D5CDD505-2E9C-101B-9397-08002B2CF9AE}" pid="12" name="MSIP_Label_7b94a7b8-f06c-4dfe-bdcc-9b548fd58c31_ActionId">
    <vt:lpwstr>367677a8-edf6-45e4-bbe2-a648a3e2abd9</vt:lpwstr>
  </property>
  <property fmtid="{D5CDD505-2E9C-101B-9397-08002B2CF9AE}" pid="13" name="MSIP_Label_7b94a7b8-f06c-4dfe-bdcc-9b548fd58c31_ContentBits">
    <vt:lpwstr>0</vt:lpwstr>
  </property>
</Properties>
</file>