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5"/>
  </p:sldMasterIdLst>
  <p:notesMasterIdLst>
    <p:notesMasterId r:id="rId20"/>
  </p:notesMasterIdLst>
  <p:sldIdLst>
    <p:sldId id="270" r:id="rId6"/>
    <p:sldId id="269" r:id="rId7"/>
    <p:sldId id="268" r:id="rId8"/>
    <p:sldId id="267" r:id="rId9"/>
    <p:sldId id="266" r:id="rId10"/>
    <p:sldId id="265" r:id="rId11"/>
    <p:sldId id="263" r:id="rId12"/>
    <p:sldId id="273" r:id="rId13"/>
    <p:sldId id="271" r:id="rId14"/>
    <p:sldId id="275" r:id="rId15"/>
    <p:sldId id="277" r:id="rId16"/>
    <p:sldId id="274" r:id="rId17"/>
    <p:sldId id="257" r:id="rId18"/>
    <p:sldId id="272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70AD6AF7-A830-982E-F4B0-6BD03DCE0C62}" name="Diana Stoyanova" initials="DS" userId="S::diana.stoyanova_bayer.com#ext#@usepa.onmicrosoft.com::5d11ea83-7741-413c-9524-b71eb5514c67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E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C9D8200-23A6-4B6C-BA01-9D3FC5EFCF9A}" v="120" dt="2024-05-20T15:06:14.09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5" d="100"/>
          <a:sy n="75" d="100"/>
        </p:scale>
        <p:origin x="12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microsoft.com/office/2015/10/relationships/revisionInfo" Target="revisionInfo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23" Type="http://schemas.openxmlformats.org/officeDocument/2006/relationships/theme" Target="theme/theme1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viewProps" Target="viewProps.xml"/><Relationship Id="rId27" Type="http://schemas.microsoft.com/office/2018/10/relationships/authors" Target="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rah Hovinga" userId="a1188e54-c933-43e4-b565-be8596b85f62" providerId="ADAL" clId="{246FC6D3-697E-4345-9EA6-DD4DBD05D202}"/>
    <pc:docChg chg="">
      <pc:chgData name="Sarah Hovinga" userId="a1188e54-c933-43e4-b565-be8596b85f62" providerId="ADAL" clId="{246FC6D3-697E-4345-9EA6-DD4DBD05D202}" dt="2024-05-20T18:33:17.575" v="5"/>
      <pc:docMkLst>
        <pc:docMk/>
      </pc:docMkLst>
      <pc:sldChg chg="delCm">
        <pc:chgData name="Sarah Hovinga" userId="a1188e54-c933-43e4-b565-be8596b85f62" providerId="ADAL" clId="{246FC6D3-697E-4345-9EA6-DD4DBD05D202}" dt="2024-05-20T18:33:15.295" v="3"/>
        <pc:sldMkLst>
          <pc:docMk/>
          <pc:sldMk cId="2430089962" sldId="257"/>
        </pc:sldMkLst>
      </pc:sldChg>
      <pc:sldChg chg="delCm">
        <pc:chgData name="Sarah Hovinga" userId="a1188e54-c933-43e4-b565-be8596b85f62" providerId="ADAL" clId="{246FC6D3-697E-4345-9EA6-DD4DBD05D202}" dt="2024-05-20T18:33:07.711" v="2"/>
        <pc:sldMkLst>
          <pc:docMk/>
          <pc:sldMk cId="930829825" sldId="263"/>
        </pc:sldMkLst>
      </pc:sldChg>
      <pc:sldChg chg="delCm">
        <pc:chgData name="Sarah Hovinga" userId="a1188e54-c933-43e4-b565-be8596b85f62" providerId="ADAL" clId="{246FC6D3-697E-4345-9EA6-DD4DBD05D202}" dt="2024-05-20T18:33:05.240" v="1"/>
        <pc:sldMkLst>
          <pc:docMk/>
          <pc:sldMk cId="1799532714" sldId="265"/>
        </pc:sldMkLst>
      </pc:sldChg>
      <pc:sldChg chg="delCm">
        <pc:chgData name="Sarah Hovinga" userId="a1188e54-c933-43e4-b565-be8596b85f62" providerId="ADAL" clId="{246FC6D3-697E-4345-9EA6-DD4DBD05D202}" dt="2024-05-20T18:33:17.575" v="5"/>
        <pc:sldMkLst>
          <pc:docMk/>
          <pc:sldMk cId="2540374355" sldId="272"/>
        </pc:sldMkLst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https://bayergroup-my.sharepoint.com/personal/sarah_hovinga_bayer_com/Documents/Desktop/Copy%20of%20PPDC%20Label%20Reform%20Workgroup%20Membership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4807-41E0-98C4-50606CAB4095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4807-41E0-98C4-50606CAB4095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4807-41E0-98C4-50606CAB4095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4807-41E0-98C4-50606CAB4095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4807-41E0-98C4-50606CAB4095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4807-41E0-98C4-50606CAB4095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4807-41E0-98C4-50606CAB4095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4807-41E0-98C4-50606CAB4095}"/>
              </c:ext>
            </c:extLst>
          </c:dPt>
          <c:cat>
            <c:strRef>
              <c:f>'2024 May Pie Chart'!$A$1:$A$8</c:f>
              <c:strCache>
                <c:ptCount val="8"/>
                <c:pt idx="0">
                  <c:v>Consultant</c:v>
                </c:pt>
                <c:pt idx="1">
                  <c:v>Equipment</c:v>
                </c:pt>
                <c:pt idx="2">
                  <c:v>Government</c:v>
                </c:pt>
                <c:pt idx="3">
                  <c:v>Industry</c:v>
                </c:pt>
                <c:pt idx="4">
                  <c:v>NGO</c:v>
                </c:pt>
                <c:pt idx="5">
                  <c:v>Retail</c:v>
                </c:pt>
                <c:pt idx="6">
                  <c:v>Trade</c:v>
                </c:pt>
                <c:pt idx="7">
                  <c:v>University</c:v>
                </c:pt>
              </c:strCache>
            </c:strRef>
          </c:cat>
          <c:val>
            <c:numRef>
              <c:f>'2024 May Pie Chart'!$B$1:$B$8</c:f>
              <c:numCache>
                <c:formatCode>General</c:formatCode>
                <c:ptCount val="8"/>
                <c:pt idx="0">
                  <c:v>0.10638297872340426</c:v>
                </c:pt>
                <c:pt idx="1">
                  <c:v>2.1276595744680851E-2</c:v>
                </c:pt>
                <c:pt idx="2">
                  <c:v>0.31914893617021278</c:v>
                </c:pt>
                <c:pt idx="3">
                  <c:v>0.27659574468085107</c:v>
                </c:pt>
                <c:pt idx="4">
                  <c:v>4.2553191489361701E-2</c:v>
                </c:pt>
                <c:pt idx="5">
                  <c:v>2.1276595744680851E-2</c:v>
                </c:pt>
                <c:pt idx="6">
                  <c:v>0.19148936170212766</c:v>
                </c:pt>
                <c:pt idx="7">
                  <c:v>2.1276595744680851E-2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4807-41E0-98C4-50606CAB409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2171B7-ED46-4AC8-973C-8E6D94F67DD3}" type="datetimeFigureOut">
              <a:t>5/20/2024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C455A8-4217-400A-B718-A260C9DC5CAB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75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 opt 10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Shape&#10;&#10;Description automatically generated">
            <a:extLst>
              <a:ext uri="{FF2B5EF4-FFF2-40B4-BE49-F238E27FC236}">
                <a16:creationId xmlns:a16="http://schemas.microsoft.com/office/drawing/2014/main" id="{34E14FD3-8D5D-9342-9384-DC0C62ED9A8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80232" cy="6858000"/>
          </a:xfrm>
          <a:prstGeom prst="rect">
            <a:avLst/>
          </a:prstGeom>
        </p:spPr>
      </p:pic>
      <p:sp>
        <p:nvSpPr>
          <p:cNvPr id="23" name="Title 1">
            <a:extLst>
              <a:ext uri="{FF2B5EF4-FFF2-40B4-BE49-F238E27FC236}">
                <a16:creationId xmlns:a16="http://schemas.microsoft.com/office/drawing/2014/main" id="{974140C8-7318-364B-81C0-8FB5BA37A2A7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29590" y="1580618"/>
            <a:ext cx="4365694" cy="353943"/>
          </a:xfrm>
        </p:spPr>
        <p:txBody>
          <a:bodyPr anchor="b"/>
          <a:lstStyle>
            <a:lvl1pPr algn="l">
              <a:defRPr sz="2300" b="0" i="0">
                <a:solidFill>
                  <a:schemeClr val="bg1"/>
                </a:solidFill>
                <a:latin typeface="Inter Light" panose="02000503000000020004" pitchFamily="2" charset="0"/>
                <a:ea typeface="Inter Light" panose="02000503000000020004" pitchFamily="2" charset="0"/>
                <a:cs typeface="Arial" panose="020B0604020202020204" pitchFamily="34" charset="0"/>
              </a:defRPr>
            </a:lvl1pPr>
          </a:lstStyle>
          <a:p>
            <a:r>
              <a:rPr lang="en-GB"/>
              <a:t>PowerPoint Slide concepts</a:t>
            </a:r>
            <a:endParaRPr lang="en-US"/>
          </a:p>
        </p:txBody>
      </p:sp>
      <p:sp>
        <p:nvSpPr>
          <p:cNvPr id="24" name="Subtitle 2">
            <a:extLst>
              <a:ext uri="{FF2B5EF4-FFF2-40B4-BE49-F238E27FC236}">
                <a16:creationId xmlns:a16="http://schemas.microsoft.com/office/drawing/2014/main" id="{18AA4DFD-8E71-F741-A2D0-F71CE92AE5E4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29590" y="1939374"/>
            <a:ext cx="4365694" cy="353943"/>
          </a:xfrm>
        </p:spPr>
        <p:txBody>
          <a:bodyPr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300" i="1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Master Subtitle style</a:t>
            </a:r>
            <a:endParaRPr lang="en-US"/>
          </a:p>
        </p:txBody>
      </p:sp>
      <p:sp>
        <p:nvSpPr>
          <p:cNvPr id="25" name="Date Placeholder 3">
            <a:extLst>
              <a:ext uri="{FF2B5EF4-FFF2-40B4-BE49-F238E27FC236}">
                <a16:creationId xmlns:a16="http://schemas.microsoft.com/office/drawing/2014/main" id="{D8A39880-0156-7F41-AD7F-B1DBF48026F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29590" y="2474748"/>
            <a:ext cx="4365694" cy="353943"/>
          </a:xfrm>
          <a:prstGeom prst="rect">
            <a:avLst/>
          </a:prstGeom>
        </p:spPr>
        <p:txBody>
          <a:bodyPr/>
          <a:lstStyle>
            <a:lvl1pPr>
              <a:defRPr sz="23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33006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00">
        <p:fade/>
      </p:transition>
    </mc:Choice>
    <mc:Fallback xmlns="">
      <p:transition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5/20/2024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5/20/2024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5/20/2024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5/20/2024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72925" y="2664912"/>
            <a:ext cx="6813455" cy="1135563"/>
          </a:xfrm>
        </p:spPr>
        <p:txBody>
          <a:bodyPr>
            <a:noAutofit/>
          </a:bodyPr>
          <a:lstStyle/>
          <a:p>
            <a:r>
              <a:rPr lang="en-US" sz="3600" b="1">
                <a:latin typeface="Arial"/>
                <a:cs typeface="Arial"/>
              </a:rPr>
              <a:t>PPDC Label Reform Workgroup Update</a:t>
            </a:r>
            <a:br>
              <a:rPr lang="en-US" sz="3600" b="1">
                <a:latin typeface="Arial" panose="020B0604020202020204" pitchFamily="34" charset="0"/>
              </a:rPr>
            </a:br>
            <a:r>
              <a:rPr lang="en-US" sz="3600" b="1">
                <a:latin typeface="Arial"/>
                <a:cs typeface="Arial"/>
              </a:rPr>
              <a:t>June 5, 2024</a:t>
            </a:r>
            <a:br>
              <a:rPr lang="en-US" sz="3600" b="1">
                <a:latin typeface="Arial" panose="020B0604020202020204" pitchFamily="34" charset="0"/>
              </a:rPr>
            </a:br>
            <a:endParaRPr lang="en-US" sz="3600" b="1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98264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00">
        <p:fade/>
      </p:transition>
    </mc:Choice>
    <mc:Fallback xmlns="">
      <p:transition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D0F61968-A82B-87CB-AE0D-5F85D5CD05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6764" y="186431"/>
            <a:ext cx="10515600" cy="785165"/>
          </a:xfrm>
        </p:spPr>
        <p:txBody>
          <a:bodyPr>
            <a:normAutofit/>
          </a:bodyPr>
          <a:lstStyle/>
          <a:p>
            <a:r>
              <a:rPr lang="en-US" sz="2800">
                <a:solidFill>
                  <a:srgbClr val="0000EC"/>
                </a:solidFill>
                <a:ea typeface="Calibri Light"/>
                <a:cs typeface="Calibri Light"/>
              </a:rPr>
              <a:t>Electronic Labeling – Structured Label (Antimicrobial Example)</a:t>
            </a:r>
            <a:endParaRPr lang="en-US" sz="280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6F20F21-5028-5DCC-A8B7-05C535105C1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752" y="838329"/>
            <a:ext cx="5879236" cy="2381799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82655C5D-8FBD-5140-F24B-932C1136418F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11768"/>
          <a:stretch/>
        </p:blipFill>
        <p:spPr>
          <a:xfrm>
            <a:off x="243327" y="3196154"/>
            <a:ext cx="5852673" cy="2492116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EAA7B955-C895-7228-602F-68E390993C9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96001" y="755780"/>
            <a:ext cx="5960452" cy="49324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84781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D0F61968-A82B-87CB-AE0D-5F85D5CD05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6764" y="186431"/>
            <a:ext cx="10515600" cy="785165"/>
          </a:xfrm>
        </p:spPr>
        <p:txBody>
          <a:bodyPr>
            <a:normAutofit/>
          </a:bodyPr>
          <a:lstStyle/>
          <a:p>
            <a:r>
              <a:rPr lang="en-US" sz="2800">
                <a:solidFill>
                  <a:srgbClr val="0000EC"/>
                </a:solidFill>
                <a:ea typeface="Calibri Light"/>
                <a:cs typeface="Calibri Light"/>
              </a:rPr>
              <a:t>Electronic Labeling – Structured Label (Antimicrobial Example)</a:t>
            </a:r>
            <a:endParaRPr lang="en-US" sz="280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E3758843-902A-4166-4D12-3A2546D06F5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98156" y="834460"/>
            <a:ext cx="4563494" cy="60235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24283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DF9333C6-024E-7BE9-2420-87325B7102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>
                <a:solidFill>
                  <a:srgbClr val="0000EC"/>
                </a:solidFill>
                <a:latin typeface="Calibri Light"/>
              </a:rPr>
              <a:t>Information Sharing on Existing Technologies and Approaches</a:t>
            </a:r>
            <a:endParaRPr lang="en-US">
              <a:cs typeface="Calibri Light"/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5C1C537-165A-FE63-68CD-0190BCC233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Caliper Content Services</a:t>
            </a:r>
          </a:p>
          <a:p>
            <a:r>
              <a:rPr lang="en-US" err="1"/>
              <a:t>AgGateway</a:t>
            </a:r>
            <a:endParaRPr lang="en-US"/>
          </a:p>
          <a:p>
            <a:r>
              <a:rPr lang="en-US" err="1"/>
              <a:t>Telus</a:t>
            </a:r>
            <a:r>
              <a:rPr lang="en-US"/>
              <a:t> Agriculture and Consumer Goods</a:t>
            </a:r>
          </a:p>
          <a:p>
            <a:r>
              <a:rPr lang="en-US"/>
              <a:t>Canada CPSA (CCSPA)</a:t>
            </a:r>
          </a:p>
          <a:p>
            <a:r>
              <a:rPr lang="en-US"/>
              <a:t>Weed Science Society of America</a:t>
            </a:r>
          </a:p>
        </p:txBody>
      </p:sp>
    </p:spTree>
    <p:extLst>
      <p:ext uri="{BB962C8B-B14F-4D97-AF65-F5344CB8AC3E}">
        <p14:creationId xmlns:p14="http://schemas.microsoft.com/office/powerpoint/2010/main" val="9749221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FCCE3BDB-DC6B-F0A4-C904-8DBCF91358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0000EC"/>
                </a:solidFill>
              </a:rPr>
              <a:t>Summary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3F06B91-5730-72BF-CA59-554DC62E0B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91720"/>
            <a:ext cx="10770704" cy="5117593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285750" indent="-285750"/>
            <a:r>
              <a:rPr lang="en-US" sz="1800" dirty="0">
                <a:latin typeface="Calibri"/>
                <a:ea typeface="Calibri"/>
                <a:cs typeface="Calibri"/>
              </a:rPr>
              <a:t>A diversity of stakeholders important for progress in this space are engaged and contributing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>
                <a:latin typeface="Calibri"/>
                <a:ea typeface="Calibri"/>
                <a:cs typeface="Calibri"/>
              </a:rPr>
              <a:t>PASSION, DILLIGENCE, PERSISTENCE has led to AMAZING PROGRESS</a:t>
            </a:r>
          </a:p>
          <a:p>
            <a:pPr marL="285750" indent="-285750"/>
            <a:r>
              <a:rPr lang="en-US" sz="1800" b="1" dirty="0">
                <a:latin typeface="Calibri"/>
                <a:ea typeface="Calibri"/>
                <a:cs typeface="Calibri"/>
              </a:rPr>
              <a:t>Digital data and electronic labeling is necessary for the future of labels</a:t>
            </a:r>
          </a:p>
          <a:p>
            <a:pPr marL="742950" lvl="1" indent="-285750"/>
            <a:r>
              <a:rPr lang="en-US" sz="1800" b="1" u="sng" dirty="0">
                <a:latin typeface="Calibri"/>
                <a:ea typeface="Calibri"/>
                <a:cs typeface="Calibri"/>
              </a:rPr>
              <a:t>However, full benefits will only be realized when full digitization is achieved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>
                <a:latin typeface="Calibri"/>
                <a:ea typeface="Calibri"/>
                <a:cs typeface="Calibri"/>
              </a:rPr>
              <a:t>US EPA’s Label Reform Whitepaper has been reviewed and overlaps with much of the work progress by PPDC Label Reform Work Groups recommendations</a:t>
            </a:r>
          </a:p>
          <a:p>
            <a:pPr marL="285750" indent="-285750"/>
            <a:r>
              <a:rPr lang="en-US" sz="1800" dirty="0">
                <a:latin typeface="Calibri"/>
                <a:ea typeface="Calibri"/>
                <a:cs typeface="Calibri"/>
              </a:rPr>
              <a:t>Data elements have been identified and where there is potential for pick lists (or not), automation, and/or referencing databases and possibilities for controlled vocabulary</a:t>
            </a:r>
          </a:p>
          <a:p>
            <a:pPr marL="285750" indent="-285750"/>
            <a:r>
              <a:rPr lang="en-US" sz="1800" dirty="0">
                <a:latin typeface="Calibri"/>
                <a:ea typeface="Calibri"/>
                <a:cs typeface="Calibri"/>
              </a:rPr>
              <a:t>Pick lists have been initially created with source referencing</a:t>
            </a:r>
          </a:p>
          <a:p>
            <a:pPr marL="285750" indent="-285750"/>
            <a:r>
              <a:rPr lang="en-US" sz="1800" dirty="0">
                <a:latin typeface="Calibri"/>
                <a:ea typeface="Calibri"/>
                <a:cs typeface="Calibri"/>
              </a:rPr>
              <a:t>Good progress on Master Label format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>
                <a:latin typeface="Calibri"/>
                <a:ea typeface="Calibri"/>
                <a:cs typeface="Calibri"/>
              </a:rPr>
              <a:t>Reviewed existing technology platforms/approaches and learned from experiences</a:t>
            </a:r>
          </a:p>
          <a:p>
            <a:pPr marL="742950" lvl="1"/>
            <a:r>
              <a:rPr lang="en-US" sz="1800" dirty="0">
                <a:latin typeface="Calibri"/>
                <a:ea typeface="Calibri"/>
                <a:cs typeface="Calibri"/>
              </a:rPr>
              <a:t>Key needs of software tools being identified as the group progresses (document compare technology, evergreen updating to allow for incorporation of new free text/standard language options, self-certification fields, prompting of mandatory text, auto population and “if, then” logic, interoperability with other systems [e.g., Bulletins Live, PPIS, etc.], version control, publishing, etc.)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>
                <a:latin typeface="Calibri"/>
                <a:ea typeface="Calibri"/>
                <a:cs typeface="Calibri"/>
              </a:rPr>
              <a:t>Optimize label reform to ultimately be a single source of truth for automation of registration dossiers</a:t>
            </a:r>
          </a:p>
          <a:p>
            <a:endParaRPr lang="en-US" sz="1800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43008996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BE27D9-5366-9D14-80FA-3642FF571F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0000EC"/>
                </a:solidFill>
              </a:rPr>
              <a:t>Next Steps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04CCB2-24BC-851A-8E9F-CD364D5531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48223"/>
            <a:ext cx="10515600" cy="4351338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Calibri"/>
              </a:rPr>
              <a:t>Stakeholders in PPDC group can be considered as a source for testing, education, consultation and discussion</a:t>
            </a:r>
          </a:p>
          <a:p>
            <a:r>
              <a:rPr lang="en-US" dirty="0">
                <a:cs typeface="Calibri"/>
              </a:rPr>
              <a:t>Work with Federal EPA to explore the digital platforms, controlled vocabularies and phrases, and metrics to monitor benefits gained along the journey</a:t>
            </a:r>
          </a:p>
          <a:p>
            <a:r>
              <a:rPr lang="en-US" dirty="0">
                <a:cs typeface="Calibri"/>
              </a:rPr>
              <a:t>Work with states to understand their needs for an electronic system</a:t>
            </a:r>
          </a:p>
          <a:p>
            <a:pPr lvl="1">
              <a:buFont typeface="Arial,Sans-Serif" panose="020B0604020202020204" pitchFamily="34" charset="0"/>
            </a:pPr>
            <a:r>
              <a:rPr lang="en-US" sz="2000" dirty="0">
                <a:cs typeface="Calibri"/>
              </a:rPr>
              <a:t>Understand where parking lot theme information is helpful in the scope of this work (</a:t>
            </a:r>
            <a:r>
              <a:rPr lang="en-US" sz="2000" dirty="0" err="1">
                <a:cs typeface="Calibri"/>
              </a:rPr>
              <a:t>e.g</a:t>
            </a:r>
            <a:r>
              <a:rPr lang="en-US" sz="2000" dirty="0">
                <a:cs typeface="Calibri"/>
              </a:rPr>
              <a:t>, Display issues, End user experience/accessibility, Directions for use (temporary)</a:t>
            </a:r>
          </a:p>
          <a:p>
            <a:r>
              <a:rPr lang="en-US" dirty="0">
                <a:cs typeface="Calibri"/>
              </a:rPr>
              <a:t>Further refinement needed to progress on terminology/vocabulary</a:t>
            </a:r>
          </a:p>
          <a:p>
            <a:r>
              <a:rPr lang="en-US" dirty="0">
                <a:cs typeface="Calibri"/>
              </a:rPr>
              <a:t>Refine short term proposed structured Master Label</a:t>
            </a:r>
          </a:p>
          <a:p>
            <a:endParaRPr lang="en-US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5403743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9574828B-74E7-FF03-E92C-F5E5C17C4A24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574308" y="-1400175"/>
            <a:ext cx="9182100" cy="4600575"/>
          </a:xfrm>
        </p:spPr>
        <p:txBody>
          <a:bodyPr/>
          <a:lstStyle/>
          <a:p>
            <a:r>
              <a:rPr lang="en-US">
                <a:solidFill>
                  <a:srgbClr val="0000EC"/>
                </a:solidFill>
              </a:rPr>
              <a:t>PPDC Label Reform Workgroup Members</a:t>
            </a:r>
          </a:p>
        </p:txBody>
      </p:sp>
      <p:sp>
        <p:nvSpPr>
          <p:cNvPr id="5" name="Content Placeholder 6">
            <a:extLst>
              <a:ext uri="{FF2B5EF4-FFF2-40B4-BE49-F238E27FC236}">
                <a16:creationId xmlns:a16="http://schemas.microsoft.com/office/drawing/2014/main" id="{3AEE63D4-0AC8-ABA7-3860-940E9D92E4BC}"/>
              </a:ext>
            </a:extLst>
          </p:cNvPr>
          <p:cNvSpPr txBox="1">
            <a:spLocks/>
          </p:cNvSpPr>
          <p:nvPr/>
        </p:nvSpPr>
        <p:spPr>
          <a:xfrm>
            <a:off x="574308" y="1547502"/>
            <a:ext cx="5774356" cy="5120640"/>
          </a:xfrm>
          <a:prstGeom prst="rect">
            <a:avLst/>
          </a:prstGeom>
        </p:spPr>
        <p:txBody>
          <a:bodyPr lIns="91440" tIns="45720" rIns="91440" bIns="45720" anchor="t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fontAlgn="t">
              <a:spcBef>
                <a:spcPts val="0"/>
              </a:spcBef>
            </a:pPr>
            <a:r>
              <a:rPr lang="en-US" sz="1600" b="1">
                <a:latin typeface="Calibri"/>
                <a:cs typeface="Calibri"/>
              </a:rPr>
              <a:t>Lisa Dreilinger (Co-Chair)</a:t>
            </a:r>
            <a:r>
              <a:rPr lang="en-US" sz="1600">
                <a:latin typeface="Arial"/>
                <a:cs typeface="Arial"/>
              </a:rPr>
              <a:t> - </a:t>
            </a:r>
            <a:r>
              <a:rPr lang="en-US" sz="1600" b="1" err="1">
                <a:latin typeface="Calibri"/>
                <a:cs typeface="Calibri"/>
              </a:rPr>
              <a:t>Arxada</a:t>
            </a:r>
            <a:endParaRPr lang="en-US" sz="1600">
              <a:latin typeface="Calibri"/>
              <a:cs typeface="Calibri"/>
            </a:endParaRPr>
          </a:p>
          <a:p>
            <a:pPr marL="0" fontAlgn="t">
              <a:spcBef>
                <a:spcPts val="0"/>
              </a:spcBef>
            </a:pPr>
            <a:r>
              <a:rPr lang="en-US" sz="1600" b="1">
                <a:latin typeface="Calibri"/>
                <a:cs typeface="Calibri"/>
              </a:rPr>
              <a:t>Sarah Hovinga (Co-Chair) - Bayer Crop Science</a:t>
            </a:r>
            <a:endParaRPr lang="en-US" sz="1600">
              <a:latin typeface="Calibri"/>
              <a:cs typeface="Calibri"/>
            </a:endParaRPr>
          </a:p>
          <a:p>
            <a:pPr marL="0" fontAlgn="t">
              <a:spcBef>
                <a:spcPts val="0"/>
              </a:spcBef>
            </a:pPr>
            <a:r>
              <a:rPr lang="en-US" sz="1600" b="1">
                <a:latin typeface="Calibri"/>
                <a:cs typeface="Calibri"/>
              </a:rPr>
              <a:t>Michelle Arling (Co-Chair) - EPA</a:t>
            </a:r>
          </a:p>
          <a:p>
            <a:pPr marL="0" fontAlgn="t">
              <a:spcBef>
                <a:spcPts val="0"/>
              </a:spcBef>
            </a:pPr>
            <a:r>
              <a:rPr lang="en-US" sz="1600" b="1">
                <a:latin typeface="Calibri"/>
                <a:cs typeface="Calibri"/>
              </a:rPr>
              <a:t>Gretchen Paluch - Iowa Agriculture</a:t>
            </a:r>
            <a:endParaRPr lang="en-US" sz="1600">
              <a:latin typeface="Calibri"/>
              <a:cs typeface="Calibri"/>
            </a:endParaRPr>
          </a:p>
          <a:p>
            <a:pPr marL="0" fontAlgn="t">
              <a:spcBef>
                <a:spcPts val="0"/>
              </a:spcBef>
            </a:pPr>
            <a:r>
              <a:rPr lang="en-US" sz="1600" b="1">
                <a:latin typeface="Calibri"/>
                <a:cs typeface="Calibri"/>
              </a:rPr>
              <a:t>Steve Bennett – Household and Commercial Products Association (HCPA)</a:t>
            </a:r>
            <a:endParaRPr lang="en-US" sz="1600">
              <a:latin typeface="Calibri"/>
              <a:cs typeface="Calibri"/>
            </a:endParaRPr>
          </a:p>
          <a:p>
            <a:pPr marL="182245" indent="-182245" fontAlgn="t">
              <a:spcBef>
                <a:spcPts val="0"/>
              </a:spcBef>
            </a:pPr>
            <a:r>
              <a:rPr lang="en-US" sz="1600" b="1">
                <a:latin typeface="Calibri"/>
                <a:cs typeface="Calibri"/>
              </a:rPr>
              <a:t>Liza Fleeson </a:t>
            </a:r>
            <a:r>
              <a:rPr lang="en-US" sz="1600" b="1" err="1">
                <a:latin typeface="Calibri"/>
                <a:cs typeface="Calibri"/>
              </a:rPr>
              <a:t>Trossbach</a:t>
            </a:r>
            <a:r>
              <a:rPr lang="en-US" sz="1600" b="1">
                <a:latin typeface="Calibri"/>
                <a:cs typeface="Calibri"/>
              </a:rPr>
              <a:t> - Virginia Department of Agriculture and Consumer Services</a:t>
            </a:r>
            <a:endParaRPr lang="en-US" sz="1600">
              <a:latin typeface="Calibri"/>
              <a:cs typeface="Calibri"/>
            </a:endParaRPr>
          </a:p>
          <a:p>
            <a:pPr marL="0" fontAlgn="t">
              <a:spcBef>
                <a:spcPts val="0"/>
              </a:spcBef>
            </a:pPr>
            <a:r>
              <a:rPr lang="en-US" sz="1600" b="1">
                <a:latin typeface="Calibri"/>
                <a:cs typeface="Calibri"/>
              </a:rPr>
              <a:t>Anastasia Swearingen - Center for Biocide Chemistries– CBC</a:t>
            </a:r>
            <a:endParaRPr lang="en-US" sz="1600">
              <a:latin typeface="Calibri"/>
              <a:cs typeface="Calibri"/>
            </a:endParaRPr>
          </a:p>
          <a:p>
            <a:pPr marL="0" fontAlgn="t">
              <a:spcBef>
                <a:spcPts val="0"/>
              </a:spcBef>
            </a:pPr>
            <a:r>
              <a:rPr lang="en-US" sz="1600" b="1">
                <a:latin typeface="Calibri"/>
                <a:cs typeface="Calibri"/>
              </a:rPr>
              <a:t>Karen Reardon  - RISE - Responsible Industry for a Sound Environment)®</a:t>
            </a:r>
            <a:endParaRPr lang="en-US" sz="1600">
              <a:latin typeface="Calibri"/>
              <a:cs typeface="Calibri"/>
            </a:endParaRPr>
          </a:p>
          <a:p>
            <a:pPr marL="0" fontAlgn="t">
              <a:spcBef>
                <a:spcPts val="0"/>
              </a:spcBef>
            </a:pPr>
            <a:r>
              <a:rPr lang="en-US" sz="1600" b="1">
                <a:latin typeface="Calibri"/>
                <a:cs typeface="Calibri"/>
              </a:rPr>
              <a:t>Amanda Burwell - Stepan</a:t>
            </a:r>
            <a:endParaRPr lang="en-US" sz="1600">
              <a:latin typeface="Calibri"/>
              <a:cs typeface="Calibri"/>
            </a:endParaRPr>
          </a:p>
          <a:p>
            <a:pPr marL="0" fontAlgn="t">
              <a:spcBef>
                <a:spcPts val="0"/>
              </a:spcBef>
            </a:pPr>
            <a:r>
              <a:rPr lang="en-US" sz="1600" b="1">
                <a:latin typeface="Calibri"/>
                <a:cs typeface="Calibri"/>
              </a:rPr>
              <a:t>Claire Paisley-Jones - USDA</a:t>
            </a:r>
            <a:endParaRPr lang="en-US" sz="1600">
              <a:latin typeface="Calibri"/>
              <a:cs typeface="Calibri"/>
            </a:endParaRPr>
          </a:p>
          <a:p>
            <a:pPr marL="0" fontAlgn="t">
              <a:spcBef>
                <a:spcPts val="0"/>
              </a:spcBef>
            </a:pPr>
            <a:r>
              <a:rPr lang="en-US" sz="1600" b="1">
                <a:latin typeface="Calibri"/>
                <a:cs typeface="Calibri"/>
              </a:rPr>
              <a:t>Amy Asmus - Asmus Farm Supply</a:t>
            </a:r>
            <a:endParaRPr lang="en-US" sz="1600">
              <a:latin typeface="Calibri"/>
              <a:cs typeface="Calibri"/>
            </a:endParaRPr>
          </a:p>
          <a:p>
            <a:pPr marL="0" fontAlgn="t">
              <a:spcBef>
                <a:spcPts val="0"/>
              </a:spcBef>
            </a:pPr>
            <a:r>
              <a:rPr lang="en-US" sz="1600" b="1">
                <a:latin typeface="Calibri"/>
                <a:cs typeface="Calibri"/>
              </a:rPr>
              <a:t>Garrett Goins - John Deere</a:t>
            </a:r>
            <a:endParaRPr lang="en-US" sz="1600">
              <a:latin typeface="Calibri"/>
              <a:cs typeface="Calibri"/>
            </a:endParaRPr>
          </a:p>
          <a:p>
            <a:pPr marL="0" fontAlgn="t">
              <a:spcBef>
                <a:spcPts val="0"/>
              </a:spcBef>
            </a:pPr>
            <a:r>
              <a:rPr lang="en-US" sz="1600" b="1">
                <a:latin typeface="Calibri"/>
                <a:cs typeface="Calibri"/>
              </a:rPr>
              <a:t>Wendy Sue Wheeler</a:t>
            </a:r>
            <a:r>
              <a:rPr lang="en-US" sz="1600">
                <a:latin typeface="Arial"/>
                <a:cs typeface="Arial"/>
              </a:rPr>
              <a:t> - </a:t>
            </a:r>
            <a:r>
              <a:rPr lang="en-US" sz="1600" b="1">
                <a:latin typeface="Calibri"/>
                <a:cs typeface="Calibri"/>
              </a:rPr>
              <a:t>Washington State University</a:t>
            </a:r>
            <a:endParaRPr lang="en-US" sz="1600">
              <a:latin typeface="Calibri"/>
              <a:cs typeface="Calibri"/>
            </a:endParaRPr>
          </a:p>
          <a:p>
            <a:pPr marL="0" fontAlgn="t">
              <a:spcBef>
                <a:spcPts val="0"/>
              </a:spcBef>
            </a:pPr>
            <a:r>
              <a:rPr lang="de-DE" sz="1600" b="1">
                <a:latin typeface="Calibri"/>
                <a:cs typeface="Calibri"/>
              </a:rPr>
              <a:t>Diana Stoyanova – Bayer</a:t>
            </a:r>
          </a:p>
          <a:p>
            <a:pPr marL="0" fontAlgn="t">
              <a:spcBef>
                <a:spcPts val="0"/>
              </a:spcBef>
            </a:pPr>
            <a:r>
              <a:rPr lang="de-DE" sz="1600" b="1">
                <a:latin typeface="Calibri"/>
                <a:cs typeface="Calibri"/>
              </a:rPr>
              <a:t>Jasmine Brown – Tribal Pesticide Program Council</a:t>
            </a:r>
          </a:p>
          <a:p>
            <a:pPr marL="0" fontAlgn="t">
              <a:spcBef>
                <a:spcPts val="0"/>
              </a:spcBef>
            </a:pPr>
            <a:r>
              <a:rPr lang="de-DE" sz="1600" b="1">
                <a:latin typeface="Calibri"/>
                <a:cs typeface="Calibri"/>
              </a:rPr>
              <a:t>Ligia Duarte – HCPA</a:t>
            </a:r>
          </a:p>
          <a:p>
            <a:pPr marL="0" fontAlgn="t">
              <a:spcBef>
                <a:spcPts val="0"/>
              </a:spcBef>
            </a:pPr>
            <a:r>
              <a:rPr lang="de-DE" sz="1600" b="1">
                <a:latin typeface="Calibri"/>
                <a:cs typeface="Calibri"/>
              </a:rPr>
              <a:t>Bob Mann – Landscape Professionals</a:t>
            </a:r>
          </a:p>
          <a:p>
            <a:pPr marL="0" fontAlgn="t">
              <a:spcBef>
                <a:spcPts val="0"/>
              </a:spcBef>
            </a:pPr>
            <a:r>
              <a:rPr lang="de-DE" sz="1600" b="1">
                <a:latin typeface="Calibri"/>
                <a:cs typeface="Calibri"/>
              </a:rPr>
              <a:t>B Chennupati – Pebble Labs</a:t>
            </a:r>
          </a:p>
          <a:p>
            <a:pPr marL="0" fontAlgn="t">
              <a:spcBef>
                <a:spcPts val="0"/>
              </a:spcBef>
            </a:pPr>
            <a:r>
              <a:rPr lang="de-DE" sz="1600" b="1">
                <a:latin typeface="Calibri"/>
                <a:cs typeface="Calibri"/>
              </a:rPr>
              <a:t>George Parker – Crop Jet/NAAA</a:t>
            </a:r>
          </a:p>
          <a:p>
            <a:pPr marL="0" fontAlgn="t">
              <a:spcBef>
                <a:spcPts val="0"/>
              </a:spcBef>
            </a:pPr>
            <a:r>
              <a:rPr lang="de-DE" sz="1600" b="1">
                <a:latin typeface="Calibri"/>
                <a:cs typeface="Calibri"/>
              </a:rPr>
              <a:t>Hannah Alleman – American Chemistry Council</a:t>
            </a:r>
          </a:p>
          <a:p>
            <a:pPr marL="0" fontAlgn="t">
              <a:spcBef>
                <a:spcPts val="0"/>
              </a:spcBef>
            </a:pPr>
            <a:endParaRPr lang="de-DE" sz="1600" b="1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Content Placeholder 7">
            <a:extLst>
              <a:ext uri="{FF2B5EF4-FFF2-40B4-BE49-F238E27FC236}">
                <a16:creationId xmlns:a16="http://schemas.microsoft.com/office/drawing/2014/main" id="{93E2036E-9E07-1AAB-FFF6-70E722D4D448}"/>
              </a:ext>
            </a:extLst>
          </p:cNvPr>
          <p:cNvSpPr txBox="1">
            <a:spLocks/>
          </p:cNvSpPr>
          <p:nvPr/>
        </p:nvSpPr>
        <p:spPr>
          <a:xfrm>
            <a:off x="6475751" y="1547502"/>
            <a:ext cx="5141941" cy="4601183"/>
          </a:xfrm>
          <a:prstGeom prst="rect">
            <a:avLst/>
          </a:prstGeom>
        </p:spPr>
        <p:txBody>
          <a:bodyPr lIns="91440" tIns="45720" rIns="91440" bIns="45720" anchor="t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fontAlgn="t">
              <a:spcBef>
                <a:spcPts val="0"/>
              </a:spcBef>
            </a:pPr>
            <a:r>
              <a:rPr lang="en-US" sz="1600" b="1">
                <a:latin typeface="Calibri"/>
                <a:ea typeface="Calibri"/>
                <a:cs typeface="Calibri"/>
              </a:rPr>
              <a:t>Bill Jordan - Environmental Protection Network</a:t>
            </a:r>
            <a:endParaRPr lang="en-US" sz="1600">
              <a:latin typeface="Calibri"/>
              <a:ea typeface="Calibri"/>
              <a:cs typeface="Calibri"/>
            </a:endParaRPr>
          </a:p>
          <a:p>
            <a:pPr marL="0" fontAlgn="t">
              <a:spcBef>
                <a:spcPts val="0"/>
              </a:spcBef>
            </a:pPr>
            <a:r>
              <a:rPr lang="en-US" sz="1600" b="1">
                <a:latin typeface="Calibri"/>
                <a:ea typeface="Calibri"/>
                <a:cs typeface="Calibri"/>
              </a:rPr>
              <a:t>Monty Dixon/ Kristian Paul - Syngenta Crop Protection</a:t>
            </a:r>
            <a:endParaRPr lang="en-US" sz="1600">
              <a:latin typeface="Calibri"/>
              <a:ea typeface="Calibri"/>
              <a:cs typeface="Calibri"/>
            </a:endParaRPr>
          </a:p>
          <a:p>
            <a:pPr marL="0" fontAlgn="t">
              <a:spcBef>
                <a:spcPts val="0"/>
              </a:spcBef>
            </a:pPr>
            <a:r>
              <a:rPr lang="en-US" sz="1600" b="1">
                <a:latin typeface="Calibri"/>
                <a:ea typeface="Calibri"/>
                <a:cs typeface="Calibri"/>
              </a:rPr>
              <a:t>Dennese (Flores) Grimm</a:t>
            </a:r>
            <a:r>
              <a:rPr lang="en-US" sz="1600">
                <a:latin typeface="Arial"/>
                <a:cs typeface="Arial"/>
              </a:rPr>
              <a:t> - </a:t>
            </a:r>
            <a:r>
              <a:rPr lang="en-US" sz="1600" b="1">
                <a:latin typeface="Calibri"/>
                <a:ea typeface="Calibri"/>
                <a:cs typeface="Calibri"/>
              </a:rPr>
              <a:t>Gowan Company, LLC</a:t>
            </a:r>
            <a:endParaRPr lang="en-US" sz="1600">
              <a:latin typeface="Calibri"/>
              <a:ea typeface="Calibri"/>
              <a:cs typeface="Calibri"/>
            </a:endParaRPr>
          </a:p>
          <a:p>
            <a:pPr marL="0" fontAlgn="t">
              <a:spcBef>
                <a:spcPts val="0"/>
              </a:spcBef>
            </a:pPr>
            <a:r>
              <a:rPr lang="en-US" sz="1600" b="1">
                <a:latin typeface="Calibri"/>
                <a:ea typeface="Calibri"/>
                <a:cs typeface="Calibri"/>
              </a:rPr>
              <a:t>Rhonda Jones / Tony </a:t>
            </a:r>
            <a:r>
              <a:rPr lang="en-US" sz="1600" b="1" err="1">
                <a:latin typeface="Calibri"/>
                <a:ea typeface="Calibri"/>
                <a:cs typeface="Calibri"/>
              </a:rPr>
              <a:t>Herber</a:t>
            </a:r>
            <a:r>
              <a:rPr lang="en-US" sz="1600">
                <a:latin typeface="Arial"/>
                <a:cs typeface="Arial"/>
              </a:rPr>
              <a:t> - </a:t>
            </a:r>
            <a:r>
              <a:rPr lang="de-DE" sz="1600" b="1">
                <a:latin typeface="Calibri"/>
                <a:ea typeface="Calibri"/>
                <a:cs typeface="Calibri"/>
              </a:rPr>
              <a:t>Scientific &amp; Regulatory Consultants (SRC)</a:t>
            </a:r>
            <a:endParaRPr lang="en-US" sz="1600">
              <a:latin typeface="Calibri"/>
              <a:ea typeface="Calibri"/>
              <a:cs typeface="Calibri"/>
            </a:endParaRPr>
          </a:p>
          <a:p>
            <a:pPr marL="0" fontAlgn="t">
              <a:spcBef>
                <a:spcPts val="0"/>
              </a:spcBef>
            </a:pPr>
            <a:r>
              <a:rPr lang="en-US" sz="1600" b="1">
                <a:latin typeface="Calibri"/>
                <a:ea typeface="Calibri"/>
                <a:cs typeface="Calibri"/>
              </a:rPr>
              <a:t>Shannon Whitlock</a:t>
            </a:r>
            <a:r>
              <a:rPr lang="en-US" sz="1600">
                <a:latin typeface="Arial"/>
                <a:cs typeface="Arial"/>
              </a:rPr>
              <a:t> - </a:t>
            </a:r>
            <a:r>
              <a:rPr lang="en-US" sz="1600" b="1">
                <a:latin typeface="Calibri"/>
                <a:ea typeface="Calibri"/>
                <a:cs typeface="Calibri"/>
              </a:rPr>
              <a:t>Corteva (CLA/Rise Label WG Chair) </a:t>
            </a:r>
            <a:endParaRPr lang="en-US" sz="16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fontAlgn="t">
              <a:spcBef>
                <a:spcPts val="0"/>
              </a:spcBef>
            </a:pPr>
            <a:r>
              <a:rPr lang="en-US" sz="1600" b="1">
                <a:latin typeface="Calibri"/>
                <a:ea typeface="Calibri"/>
                <a:cs typeface="Calibri"/>
              </a:rPr>
              <a:t>Joseph G. Grzywacz -San Jose State University </a:t>
            </a:r>
            <a:endParaRPr lang="en-US" sz="1600">
              <a:latin typeface="Arial" panose="020B0604020202020204" pitchFamily="34" charset="0"/>
            </a:endParaRPr>
          </a:p>
          <a:p>
            <a:pPr marL="0" fontAlgn="t">
              <a:spcBef>
                <a:spcPts val="0"/>
              </a:spcBef>
            </a:pPr>
            <a:r>
              <a:rPr lang="en-US" sz="1600" b="1">
                <a:latin typeface="Calibri"/>
                <a:ea typeface="Calibri"/>
                <a:cs typeface="Calibri"/>
              </a:rPr>
              <a:t>Diane Boesenberg</a:t>
            </a:r>
            <a:r>
              <a:rPr lang="en-US" sz="1600">
                <a:latin typeface="Arial"/>
                <a:cs typeface="Arial"/>
              </a:rPr>
              <a:t> - </a:t>
            </a:r>
            <a:r>
              <a:rPr lang="en-US" sz="1600" b="1">
                <a:latin typeface="Calibri"/>
                <a:ea typeface="Calibri"/>
                <a:cs typeface="Calibri"/>
              </a:rPr>
              <a:t>Exponent</a:t>
            </a:r>
            <a:endParaRPr lang="en-US" sz="1600">
              <a:latin typeface="Calibri"/>
              <a:ea typeface="Calibri"/>
              <a:cs typeface="Calibri"/>
            </a:endParaRPr>
          </a:p>
          <a:p>
            <a:pPr marL="0" fontAlgn="t">
              <a:spcBef>
                <a:spcPts val="0"/>
              </a:spcBef>
            </a:pPr>
            <a:r>
              <a:rPr lang="en-US" sz="1600" b="1">
                <a:latin typeface="Calibri"/>
                <a:ea typeface="Calibri"/>
                <a:cs typeface="Calibri"/>
              </a:rPr>
              <a:t>Ray McAllister - RSM Consulting LLC</a:t>
            </a:r>
            <a:endParaRPr lang="en-US" sz="1600">
              <a:latin typeface="Calibri"/>
              <a:ea typeface="Calibri"/>
              <a:cs typeface="Calibri"/>
            </a:endParaRPr>
          </a:p>
          <a:p>
            <a:pPr marL="0" fontAlgn="t">
              <a:spcBef>
                <a:spcPts val="0"/>
              </a:spcBef>
            </a:pPr>
            <a:r>
              <a:rPr lang="en-US" sz="1600" b="1">
                <a:latin typeface="Calibri"/>
                <a:ea typeface="Calibri"/>
                <a:cs typeface="Calibri"/>
              </a:rPr>
              <a:t>Daniel Skall - LANXESS Corp.</a:t>
            </a:r>
            <a:endParaRPr lang="en-US" sz="1600">
              <a:latin typeface="Calibri"/>
              <a:ea typeface="Calibri"/>
              <a:cs typeface="Calibri"/>
            </a:endParaRPr>
          </a:p>
          <a:p>
            <a:pPr marL="0" fontAlgn="t">
              <a:spcBef>
                <a:spcPts val="0"/>
              </a:spcBef>
            </a:pPr>
            <a:r>
              <a:rPr lang="en-US" sz="1600" b="1">
                <a:latin typeface="Calibri"/>
                <a:ea typeface="Calibri"/>
                <a:cs typeface="Calibri"/>
              </a:rPr>
              <a:t>Erik Janus - </a:t>
            </a:r>
            <a:r>
              <a:rPr lang="de-DE" sz="1600" b="1">
                <a:latin typeface="Calibri"/>
                <a:ea typeface="Calibri"/>
                <a:cs typeface="Calibri"/>
              </a:rPr>
              <a:t>Vive Crop</a:t>
            </a:r>
            <a:endParaRPr lang="en-US" sz="1600">
              <a:latin typeface="Calibri"/>
              <a:ea typeface="Calibri"/>
              <a:cs typeface="Calibri"/>
            </a:endParaRPr>
          </a:p>
          <a:p>
            <a:pPr marL="0" fontAlgn="t">
              <a:spcBef>
                <a:spcPts val="0"/>
              </a:spcBef>
            </a:pPr>
            <a:r>
              <a:rPr lang="en-US" sz="1600" b="1">
                <a:latin typeface="Calibri"/>
                <a:ea typeface="Calibri"/>
                <a:cs typeface="Calibri"/>
              </a:rPr>
              <a:t>Paul Enwerekowe - </a:t>
            </a:r>
            <a:r>
              <a:rPr lang="de-DE" sz="1600" b="1">
                <a:latin typeface="Calibri"/>
                <a:ea typeface="Calibri"/>
                <a:cs typeface="Calibri"/>
              </a:rPr>
              <a:t>Crop Life America</a:t>
            </a:r>
            <a:endParaRPr lang="en-US" sz="1600">
              <a:latin typeface="Calibri"/>
              <a:ea typeface="Calibri"/>
              <a:cs typeface="Calibri"/>
            </a:endParaRPr>
          </a:p>
          <a:p>
            <a:pPr marL="0" fontAlgn="t">
              <a:spcBef>
                <a:spcPts val="0"/>
              </a:spcBef>
            </a:pPr>
            <a:r>
              <a:rPr lang="en-US" sz="1600" b="1">
                <a:latin typeface="Calibri"/>
                <a:ea typeface="Calibri"/>
                <a:cs typeface="Calibri"/>
              </a:rPr>
              <a:t>Tasha Lott – Albaugh LLC</a:t>
            </a:r>
          </a:p>
          <a:p>
            <a:pPr marL="0" fontAlgn="t">
              <a:spcBef>
                <a:spcPts val="0"/>
              </a:spcBef>
            </a:pPr>
            <a:r>
              <a:rPr lang="en-US" sz="1600" b="1">
                <a:latin typeface="Calibri"/>
                <a:ea typeface="Calibri"/>
                <a:cs typeface="Calibri"/>
              </a:rPr>
              <a:t>Terry Kippley – CDPA</a:t>
            </a:r>
          </a:p>
          <a:p>
            <a:pPr marL="0" fontAlgn="t">
              <a:spcBef>
                <a:spcPts val="0"/>
              </a:spcBef>
            </a:pPr>
            <a:r>
              <a:rPr lang="en-US" sz="1600" b="1">
                <a:latin typeface="Calibri"/>
                <a:ea typeface="Calibri"/>
                <a:cs typeface="Calibri"/>
              </a:rPr>
              <a:t>Julie Schlekau - Valent</a:t>
            </a:r>
          </a:p>
          <a:p>
            <a:pPr marL="0" fontAlgn="t">
              <a:spcBef>
                <a:spcPts val="0"/>
              </a:spcBef>
            </a:pPr>
            <a:r>
              <a:rPr lang="de-DE" sz="1600" b="1">
                <a:latin typeface="Calibri"/>
                <a:ea typeface="Calibri"/>
                <a:cs typeface="Calibri"/>
              </a:rPr>
              <a:t>Walter A. Alarcon MD MSc. – CDC NIOSH</a:t>
            </a:r>
          </a:p>
          <a:p>
            <a:pPr marL="0" fontAlgn="t">
              <a:spcBef>
                <a:spcPts val="0"/>
              </a:spcBef>
            </a:pPr>
            <a:r>
              <a:rPr lang="de-DE" sz="1600" b="1">
                <a:latin typeface="Calibri"/>
                <a:ea typeface="Calibri"/>
                <a:cs typeface="Calibri"/>
              </a:rPr>
              <a:t>Russell Darling- California DPR</a:t>
            </a:r>
          </a:p>
          <a:p>
            <a:pPr marL="0" fontAlgn="t">
              <a:spcBef>
                <a:spcPts val="0"/>
              </a:spcBef>
            </a:pPr>
            <a:r>
              <a:rPr lang="de-DE" sz="1600" b="1">
                <a:latin typeface="Calibri"/>
                <a:ea typeface="Calibri"/>
                <a:cs typeface="Calibri"/>
              </a:rPr>
              <a:t>Sarah Caffery – Office of Indiana State Chemist</a:t>
            </a:r>
          </a:p>
          <a:p>
            <a:pPr marL="0">
              <a:spcBef>
                <a:spcPts val="0"/>
              </a:spcBef>
            </a:pPr>
            <a:r>
              <a:rPr lang="de-DE" sz="1600" b="1">
                <a:latin typeface="Calibri"/>
                <a:cs typeface="Calibri"/>
              </a:rPr>
              <a:t>Nina Heard - </a:t>
            </a:r>
            <a:r>
              <a:rPr lang="de-DE" sz="1600" b="1">
                <a:ea typeface="+mn-lt"/>
                <a:cs typeface="+mn-lt"/>
              </a:rPr>
              <a:t>Independent Technology Consultant</a:t>
            </a:r>
          </a:p>
          <a:p>
            <a:pPr marL="0" fontAlgn="t">
              <a:spcBef>
                <a:spcPts val="0"/>
              </a:spcBef>
            </a:pPr>
            <a:r>
              <a:rPr lang="en-US" sz="1600" b="1">
                <a:latin typeface="Calibri"/>
                <a:ea typeface="Calibri"/>
                <a:cs typeface="Calibri"/>
              </a:rPr>
              <a:t>Dan Schoeff, Charles “Billy” Smith, Christian Bongard, Steve Schaible, Bob Schultz, Jackie Hardy, Elizabeth Donovan, Steve Savage - EPA</a:t>
            </a:r>
            <a:endParaRPr lang="en-US" sz="1600">
              <a:latin typeface="Calibri"/>
              <a:ea typeface="Calibri"/>
              <a:cs typeface="Calibri"/>
            </a:endParaRPr>
          </a:p>
          <a:p>
            <a:pPr marL="0" fontAlgn="t">
              <a:spcBef>
                <a:spcPts val="0"/>
              </a:spcBef>
            </a:pPr>
            <a:endParaRPr lang="de-DE" sz="1600" b="1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fontAlgn="t">
              <a:spcBef>
                <a:spcPts val="0"/>
              </a:spcBef>
            </a:pPr>
            <a:endParaRPr lang="en-US" sz="1600"/>
          </a:p>
        </p:txBody>
      </p:sp>
    </p:spTree>
    <p:extLst>
      <p:ext uri="{BB962C8B-B14F-4D97-AF65-F5344CB8AC3E}">
        <p14:creationId xmlns:p14="http://schemas.microsoft.com/office/powerpoint/2010/main" val="25564420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9574828B-74E7-FF03-E92C-F5E5C17C4A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pPr algn="ctr"/>
            <a:r>
              <a:rPr lang="en-US">
                <a:solidFill>
                  <a:srgbClr val="0000EC"/>
                </a:solidFill>
              </a:rPr>
              <a:t>Summary of Workgroup Members</a:t>
            </a:r>
          </a:p>
        </p:txBody>
      </p:sp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115EECFC-1DD6-AAB4-41EA-66CDA9B7567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60740107"/>
              </p:ext>
            </p:extLst>
          </p:nvPr>
        </p:nvGraphicFramePr>
        <p:xfrm>
          <a:off x="2971800" y="993774"/>
          <a:ext cx="6711950" cy="52419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208172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9574828B-74E7-FF03-E92C-F5E5C17C4A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pPr algn="ctr"/>
            <a:r>
              <a:rPr lang="en-US">
                <a:solidFill>
                  <a:srgbClr val="0000EC"/>
                </a:solidFill>
              </a:rPr>
              <a:t>Workgroup Charge Questions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60B534-C172-5B29-CBDF-819BD6A2AB81}"/>
              </a:ext>
            </a:extLst>
          </p:cNvPr>
          <p:cNvSpPr txBox="1">
            <a:spLocks/>
          </p:cNvSpPr>
          <p:nvPr/>
        </p:nvSpPr>
        <p:spPr>
          <a:xfrm>
            <a:off x="268448" y="981554"/>
            <a:ext cx="10916020" cy="5687694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+mn-cs"/>
              </a:rPr>
              <a:t>Overall workgroup goals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+mn-cs"/>
              </a:rPr>
              <a:t>To develop recommendations that support: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+mn-cs"/>
              </a:rPr>
              <a:t>improvement to efficiency of the review and approval process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+mn-cs"/>
              </a:rPr>
              <a:t>quality and consistency of review and approval of labeling 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+mn-cs"/>
              </a:rPr>
              <a:t>adoptability by industry and consumers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sz="16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sz="16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+mn-cs"/>
              </a:rPr>
              <a:t>Charge questions 1 – Submission &amp; Approval / Technology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+mn-cs"/>
              </a:rPr>
              <a:t>Short term: Are there tools that could be utilized for improving/maximizing efficiency during the label submission and review process? (e.g., PDF comparison tools, new software, e-CSF; structure/layout of labels; might distinguish between types of product labeling; recordkeeping/information within salesforce; optimization of salesforce usage)</a:t>
            </a:r>
            <a:endParaRPr kumimoji="0" lang="en-US" sz="16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+mn-cs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+mn-cs"/>
              </a:rPr>
              <a:t>Long term: Ideally, what does the optimum electronic experience look like to maximize Agency resources and to maximize user adoption (submission, review, data tagging, and approval)?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16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Times New Roman" panose="02020603050405020304" pitchFamily="18" charset="0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Charge questions 2 – Content &amp; Accessibility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With DEIA (diversity, equity, inclusion, accessibilities) principles in mind, what are the requirements of accessibility for labeling? (e.g., scannable technology, blind, deaf, color blind, non-English speakers, illiterate, no access to internet)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The EPA’s Label Review Manual guides what’s allowed on the label; what are the opportunities for modernization of claims and content? And how would we communicate this to stakeholders?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Parking lot issues: </a:t>
            </a:r>
          </a:p>
          <a:p>
            <a:pPr marL="685800" marR="0" lvl="1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Display issues</a:t>
            </a:r>
          </a:p>
          <a:p>
            <a:pPr marL="685800" marR="0" lvl="1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End user experience/accessibility</a:t>
            </a:r>
          </a:p>
          <a:p>
            <a:pPr marL="685800" marR="0" lvl="1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Directions for use (temporary)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16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Times New Roman" panose="02020603050405020304" pitchFamily="18" charset="0"/>
              <a:cs typeface="+mn-cs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16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608666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F52238-7123-9F5F-9605-4CD2D54AC2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>
                <a:solidFill>
                  <a:srgbClr val="0000EC"/>
                </a:solidFill>
              </a:rPr>
              <a:t>Timeline &amp; Tools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2CC242C-2391-913D-485B-E9E2B70414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61E105A-846E-1A4F-A101-59388EB304B3}" type="slidenum">
              <a:rPr kumimoji="0" lang="en-US" sz="1200" b="1" i="0" u="none" strike="noStrike" kern="1200" cap="none" spc="0" normalizeH="0" baseline="0" noProof="0" smtClean="0">
                <a:ln>
                  <a:noFill/>
                </a:ln>
                <a:solidFill>
                  <a:srgbClr val="40BAD2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1" i="0" u="none" strike="noStrike" kern="1200" cap="none" spc="0" normalizeH="0" baseline="0" noProof="0">
              <a:ln>
                <a:noFill/>
              </a:ln>
              <a:solidFill>
                <a:srgbClr val="40BAD2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762F8E32-7364-4557-7790-9CDB6980498F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0" y="3862388"/>
            <a:ext cx="2824163" cy="1989137"/>
          </a:xfrm>
        </p:spPr>
        <p:txBody>
          <a:bodyPr>
            <a:normAutofit/>
          </a:bodyPr>
          <a:lstStyle/>
          <a:p>
            <a:pPr marL="201168" lvl="1" indent="0">
              <a:buNone/>
            </a:pPr>
            <a:r>
              <a:rPr lang="en-US" sz="2200"/>
              <a:t>	</a:t>
            </a: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2B4C2FDD-692F-8470-088E-DDF68F1A32B3}"/>
              </a:ext>
            </a:extLst>
          </p:cNvPr>
          <p:cNvGrpSpPr/>
          <p:nvPr/>
        </p:nvGrpSpPr>
        <p:grpSpPr>
          <a:xfrm>
            <a:off x="662541" y="1105055"/>
            <a:ext cx="10857391" cy="2317335"/>
            <a:chOff x="662541" y="1549020"/>
            <a:chExt cx="10857391" cy="2317335"/>
          </a:xfrm>
        </p:grpSpPr>
        <p:sp>
          <p:nvSpPr>
            <p:cNvPr id="8" name="Arrow: Right 7">
              <a:extLst>
                <a:ext uri="{FF2B5EF4-FFF2-40B4-BE49-F238E27FC236}">
                  <a16:creationId xmlns:a16="http://schemas.microsoft.com/office/drawing/2014/main" id="{83B6E598-DD70-1A53-0643-C142EF435FE2}"/>
                </a:ext>
              </a:extLst>
            </p:cNvPr>
            <p:cNvSpPr/>
            <p:nvPr/>
          </p:nvSpPr>
          <p:spPr>
            <a:xfrm>
              <a:off x="662541" y="1549020"/>
              <a:ext cx="10857391" cy="2317335"/>
            </a:xfrm>
            <a:prstGeom prst="rightArrow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400" b="0" i="0" u="none" strike="noStrike" kern="1200" cap="none" spc="0" normalizeH="0" baseline="0" noProof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Inter Light" panose="02000503000000020004" pitchFamily="2" charset="0"/>
                <a:ea typeface="Inter Light" panose="02000503000000020004" pitchFamily="2" charset="0"/>
                <a:cs typeface="Arial" panose="020B0604020202020204" pitchFamily="34" charset="0"/>
              </a:endParaRPr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0D46EA18-71A6-5249-A006-0C1EA3CA36CD}"/>
                </a:ext>
              </a:extLst>
            </p:cNvPr>
            <p:cNvSpPr/>
            <p:nvPr/>
          </p:nvSpPr>
          <p:spPr>
            <a:xfrm>
              <a:off x="662541" y="2263723"/>
              <a:ext cx="1370445" cy="896727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Inter Light" panose="02000503000000020004" pitchFamily="2" charset="0"/>
                  <a:ea typeface="Inter Light" panose="02000503000000020004" pitchFamily="2" charset="0"/>
                  <a:cs typeface="Arial" panose="020B0604020202020204" pitchFamily="34" charset="0"/>
                </a:rPr>
                <a:t>PPDC LRWG Formed </a:t>
              </a:r>
            </a:p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Inter Light" panose="02000503000000020004" pitchFamily="2" charset="0"/>
                  <a:ea typeface="Inter Light" panose="02000503000000020004" pitchFamily="2" charset="0"/>
                  <a:cs typeface="Arial" panose="020B0604020202020204" pitchFamily="34" charset="0"/>
                </a:rPr>
                <a:t>June 2023</a:t>
              </a:r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76E1AC2C-78E0-EAA2-5DE9-D9108F2D3F6E}"/>
                </a:ext>
              </a:extLst>
            </p:cNvPr>
            <p:cNvSpPr/>
            <p:nvPr/>
          </p:nvSpPr>
          <p:spPr>
            <a:xfrm>
              <a:off x="4494822" y="2256242"/>
              <a:ext cx="1497606" cy="896727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Inter Light" panose="02000503000000020004" pitchFamily="2" charset="0"/>
                  <a:ea typeface="Inter Light" panose="02000503000000020004" pitchFamily="2" charset="0"/>
                  <a:cs typeface="Arial" panose="020B0604020202020204" pitchFamily="34" charset="0"/>
                </a:rPr>
                <a:t>Progress Update at PPDC Meeting</a:t>
              </a:r>
            </a:p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Inter Light" panose="02000503000000020004" pitchFamily="2" charset="0"/>
                  <a:ea typeface="Inter Light" panose="02000503000000020004" pitchFamily="2" charset="0"/>
                  <a:cs typeface="Arial" panose="020B0604020202020204" pitchFamily="34" charset="0"/>
                </a:rPr>
                <a:t>Nov 2023</a:t>
              </a:r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A3B1F86E-E0BB-F515-81AA-53E078D8A006}"/>
                </a:ext>
              </a:extLst>
            </p:cNvPr>
            <p:cNvSpPr/>
            <p:nvPr/>
          </p:nvSpPr>
          <p:spPr>
            <a:xfrm>
              <a:off x="9141122" y="2244524"/>
              <a:ext cx="1859791" cy="896727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Inter Light" panose="02000503000000020004" pitchFamily="2" charset="0"/>
                  <a:ea typeface="Inter Light" panose="02000503000000020004" pitchFamily="2" charset="0"/>
                  <a:cs typeface="Arial" panose="020B0604020202020204" pitchFamily="34" charset="0"/>
                </a:rPr>
                <a:t>Target recommendations Completed</a:t>
              </a:r>
            </a:p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Inter Light" panose="02000503000000020004" pitchFamily="2" charset="0"/>
                  <a:ea typeface="Inter Light" panose="02000503000000020004" pitchFamily="2" charset="0"/>
                  <a:cs typeface="Arial" panose="020B0604020202020204" pitchFamily="34" charset="0"/>
                </a:rPr>
                <a:t>Spring 2024</a:t>
              </a:r>
            </a:p>
          </p:txBody>
        </p:sp>
      </p:grpSp>
      <p:pic>
        <p:nvPicPr>
          <p:cNvPr id="14" name="Graphic 13" descr="Daily Calendar">
            <a:extLst>
              <a:ext uri="{FF2B5EF4-FFF2-40B4-BE49-F238E27FC236}">
                <a16:creationId xmlns:a16="http://schemas.microsoft.com/office/drawing/2014/main" id="{71E4A76E-66FE-DB60-D339-8A487E1FCDD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27036" y="3950044"/>
            <a:ext cx="2466650" cy="2466650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CE579944-4481-9C14-DCAC-A7B73F172174}"/>
              </a:ext>
            </a:extLst>
          </p:cNvPr>
          <p:cNvSpPr txBox="1"/>
          <p:nvPr/>
        </p:nvSpPr>
        <p:spPr>
          <a:xfrm>
            <a:off x="1017213" y="3950044"/>
            <a:ext cx="1876473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rgbClr val="545454"/>
                </a:solidFill>
                <a:effectLst/>
                <a:uLnTx/>
                <a:uFillTx/>
                <a:latin typeface="Calibri" panose="020F0502020204030204" pitchFamily="34" charset="0"/>
                <a:ea typeface="Inter Light" panose="02000503000000020004" pitchFamily="2" charset="0"/>
                <a:cs typeface="Calibri" panose="020F0502020204030204" pitchFamily="34" charset="0"/>
              </a:rPr>
              <a:t>Weekly Meetings</a:t>
            </a: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48A33C67-806C-F85F-E91F-106D79BD93B4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b="45073"/>
          <a:stretch/>
        </p:blipFill>
        <p:spPr>
          <a:xfrm>
            <a:off x="4632720" y="4322906"/>
            <a:ext cx="6916341" cy="1884453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B04C54F4-7B3C-088A-9C3D-B0C15CAEADD9}"/>
              </a:ext>
            </a:extLst>
          </p:cNvPr>
          <p:cNvSpPr txBox="1"/>
          <p:nvPr/>
        </p:nvSpPr>
        <p:spPr>
          <a:xfrm>
            <a:off x="7721332" y="4064626"/>
            <a:ext cx="1876473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rgbClr val="545454"/>
                </a:solidFill>
                <a:effectLst/>
                <a:uLnTx/>
                <a:uFillTx/>
                <a:latin typeface="Calibri" panose="020F0502020204030204" pitchFamily="34" charset="0"/>
                <a:ea typeface="Inter Light" panose="02000503000000020004" pitchFamily="2" charset="0"/>
                <a:cs typeface="Calibri" panose="020F0502020204030204" pitchFamily="34" charset="0"/>
              </a:rPr>
              <a:t>Teams Site</a:t>
            </a:r>
          </a:p>
        </p:txBody>
      </p:sp>
    </p:spTree>
    <p:extLst>
      <p:ext uri="{BB962C8B-B14F-4D97-AF65-F5344CB8AC3E}">
        <p14:creationId xmlns:p14="http://schemas.microsoft.com/office/powerpoint/2010/main" val="42599773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1B0179-2340-D574-B21E-DD486649BFB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83755" y="1233488"/>
            <a:ext cx="10793066" cy="5224463"/>
          </a:xfrm>
        </p:spPr>
        <p:txBody>
          <a:bodyPr anchor="t" anchorCtr="0">
            <a:noAutofit/>
          </a:bodyPr>
          <a:lstStyle/>
          <a:p>
            <a:pPr marL="0" indent="0">
              <a:spcBef>
                <a:spcPts val="600"/>
              </a:spcBef>
              <a:buNone/>
            </a:pPr>
            <a:r>
              <a:rPr lang="en-US" sz="2400" b="1" dirty="0"/>
              <a:t>Short Term – Create Voluntary Label Structure*</a:t>
            </a:r>
          </a:p>
          <a:p>
            <a:pPr>
              <a:spcBef>
                <a:spcPts val="600"/>
              </a:spcBef>
            </a:pPr>
            <a:r>
              <a:rPr lang="en-US" sz="2000" b="1" dirty="0"/>
              <a:t>Overall Goal: Share information with US EPA in consistent order and recommend similar words, stock language, </a:t>
            </a:r>
            <a:r>
              <a:rPr lang="en-US" sz="2200" b="1" dirty="0"/>
              <a:t>and/or controlled vocabulary</a:t>
            </a:r>
            <a:endParaRPr lang="en-US" sz="2200" b="1" dirty="0">
              <a:ea typeface="Calibri"/>
              <a:cs typeface="Calibri"/>
            </a:endParaRPr>
          </a:p>
          <a:p>
            <a:pPr>
              <a:spcBef>
                <a:spcPts val="600"/>
              </a:spcBef>
            </a:pPr>
            <a:r>
              <a:rPr lang="en-US" sz="2000" dirty="0"/>
              <a:t>All types of pesticide products use the same structure* for labeling material submitted to EPA</a:t>
            </a:r>
          </a:p>
          <a:p>
            <a:pPr>
              <a:spcBef>
                <a:spcPts val="600"/>
              </a:spcBef>
            </a:pPr>
            <a:r>
              <a:rPr lang="en-US" sz="2000" dirty="0"/>
              <a:t>‘Data elements’ identified </a:t>
            </a:r>
            <a:endParaRPr lang="en-US" sz="2000" dirty="0">
              <a:ea typeface="Calibri" panose="020F0502020204030204"/>
              <a:cs typeface="Calibri" panose="020F0502020204030204"/>
            </a:endParaRPr>
          </a:p>
          <a:p>
            <a:pPr lvl="1">
              <a:spcBef>
                <a:spcPts val="600"/>
              </a:spcBef>
            </a:pPr>
            <a:r>
              <a:rPr lang="en-US" sz="2000" dirty="0"/>
              <a:t>Note the source information (regulation/Label Review Manual/PR notice, CFR)</a:t>
            </a:r>
            <a:endParaRPr lang="en-US" sz="2000" dirty="0">
              <a:ea typeface="Calibri" panose="020F0502020204030204"/>
              <a:cs typeface="Calibri" panose="020F0502020204030204"/>
            </a:endParaRPr>
          </a:p>
          <a:p>
            <a:pPr lvl="1">
              <a:spcBef>
                <a:spcPts val="600"/>
              </a:spcBef>
            </a:pPr>
            <a:r>
              <a:rPr lang="en-US" sz="2000" dirty="0"/>
              <a:t>Identify data elements that could have a “pick list” for harmonization</a:t>
            </a:r>
            <a:endParaRPr lang="en-US" sz="2000" dirty="0">
              <a:ea typeface="Calibri" panose="020F0502020204030204"/>
              <a:cs typeface="Calibri" panose="020F0502020204030204"/>
            </a:endParaRPr>
          </a:p>
          <a:p>
            <a:pPr lvl="1">
              <a:spcBef>
                <a:spcPts val="600"/>
              </a:spcBef>
            </a:pPr>
            <a:r>
              <a:rPr lang="en-US" sz="2000" dirty="0"/>
              <a:t>Started to create detailed “pick lists” for identified data elements</a:t>
            </a:r>
            <a:endParaRPr lang="en-US" sz="2000" dirty="0">
              <a:ea typeface="Calibri" panose="020F0502020204030204"/>
              <a:cs typeface="Calibri" panose="020F0502020204030204"/>
            </a:endParaRPr>
          </a:p>
          <a:p>
            <a:pPr lvl="1">
              <a:spcBef>
                <a:spcPts val="600"/>
              </a:spcBef>
            </a:pPr>
            <a:r>
              <a:rPr lang="en-US" sz="2000" dirty="0">
                <a:cs typeface="Calibri"/>
              </a:rPr>
              <a:t>Controlled vocabulary or phrase sources needed</a:t>
            </a:r>
            <a:endParaRPr lang="en-US" sz="2000" dirty="0"/>
          </a:p>
          <a:p>
            <a:pPr>
              <a:spcBef>
                <a:spcPts val="600"/>
              </a:spcBef>
            </a:pPr>
            <a:r>
              <a:rPr lang="en-US" sz="2000" dirty="0"/>
              <a:t>Recommend data elements for representative/placeholders to minimize submissions (e.g., QR codes and websites to be representative)</a:t>
            </a:r>
            <a:endParaRPr lang="en-US" sz="2000" dirty="0">
              <a:ea typeface="Calibri" panose="020F0502020204030204"/>
              <a:cs typeface="Calibri" panose="020F0502020204030204"/>
            </a:endParaRPr>
          </a:p>
          <a:p>
            <a:pPr>
              <a:spcBef>
                <a:spcPts val="600"/>
              </a:spcBef>
            </a:pPr>
            <a:r>
              <a:rPr lang="en-US" sz="2000" dirty="0"/>
              <a:t>Recommend that EPA use document/section compare technology</a:t>
            </a:r>
            <a:endParaRPr lang="en-US" sz="2000" dirty="0">
              <a:ea typeface="Calibri" panose="020F0502020204030204"/>
              <a:cs typeface="Calibri" panose="020F0502020204030204"/>
            </a:endParaRPr>
          </a:p>
          <a:p>
            <a:pPr lvl="1">
              <a:spcBef>
                <a:spcPts val="600"/>
              </a:spcBef>
            </a:pPr>
            <a:r>
              <a:rPr lang="en-US" sz="1800" dirty="0"/>
              <a:t>Would enable EPA with automation that could support ceasing de novo reviews when previously reviewed in the last {insert time frame} (e.g., 1 year/2 years) in most cases</a:t>
            </a:r>
            <a:endParaRPr lang="en-US" sz="1800" dirty="0">
              <a:ea typeface="Calibri" panose="020F0502020204030204"/>
              <a:cs typeface="Calibri" panose="020F0502020204030204"/>
            </a:endParaRPr>
          </a:p>
          <a:p>
            <a:endParaRPr lang="en-US" sz="200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368DA22-F027-25CA-E3FA-68AFB615A2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61E105A-846E-1A4F-A101-59388EB304B3}" type="slidenum">
              <a:rPr kumimoji="0" lang="en-US" sz="1200" b="1" i="0" u="none" strike="noStrike" kern="1200" cap="none" spc="0" normalizeH="0" baseline="0" noProof="0" smtClean="0">
                <a:ln>
                  <a:noFill/>
                </a:ln>
                <a:solidFill>
                  <a:srgbClr val="40BAD2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200" b="1" i="0" u="none" strike="noStrike" kern="1200" cap="none" spc="0" normalizeH="0" baseline="0" noProof="0">
              <a:ln>
                <a:noFill/>
              </a:ln>
              <a:solidFill>
                <a:srgbClr val="40BAD2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6BF66140-B299-4662-5BB3-10305BA7EC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5825" y="530229"/>
            <a:ext cx="11410950" cy="703259"/>
          </a:xfrm>
        </p:spPr>
        <p:txBody>
          <a:bodyPr>
            <a:normAutofit fontScale="90000"/>
          </a:bodyPr>
          <a:lstStyle/>
          <a:p>
            <a:r>
              <a:rPr kumimoji="0" lang="en-US" sz="4000" b="0" i="0" u="none" strike="noStrike" kern="1200" cap="none" spc="0" normalizeH="0" baseline="0" noProof="0">
                <a:ln>
                  <a:noFill/>
                </a:ln>
                <a:solidFill>
                  <a:srgbClr val="0000EC"/>
                </a:solidFill>
                <a:effectLst/>
                <a:uLnTx/>
                <a:uFillTx/>
                <a:ea typeface="Times New Roman" panose="02020603050405020304" pitchFamily="18" charset="0"/>
                <a:cs typeface="+mn-cs"/>
              </a:rPr>
              <a:t>Structured Digital Labeling is Necessary for Label Reform</a:t>
            </a:r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19A0696-79E9-819F-D4E9-24779C75DC8D}"/>
              </a:ext>
            </a:extLst>
          </p:cNvPr>
          <p:cNvSpPr txBox="1"/>
          <p:nvPr/>
        </p:nvSpPr>
        <p:spPr>
          <a:xfrm>
            <a:off x="2420884" y="6169573"/>
            <a:ext cx="8865475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/>
              <a:t>(*</a:t>
            </a:r>
            <a:r>
              <a:rPr lang="en-US" i="1"/>
              <a:t>discussion on terminology is on-going and could be a work product of year 2</a:t>
            </a:r>
            <a:r>
              <a:rPr lang="en-US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7995327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Content Placeholder 22">
            <a:extLst>
              <a:ext uri="{FF2B5EF4-FFF2-40B4-BE49-F238E27FC236}">
                <a16:creationId xmlns:a16="http://schemas.microsoft.com/office/drawing/2014/main" id="{9126A696-A3C6-2F2F-3479-DD2482AEC4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8200" y="1303337"/>
            <a:ext cx="10515600" cy="4843463"/>
          </a:xfrm>
        </p:spPr>
        <p:txBody>
          <a:bodyPr anchor="t" anchorCtr="0">
            <a:noAutofit/>
          </a:bodyPr>
          <a:lstStyle/>
          <a:p>
            <a:pPr marL="0" indent="0">
              <a:buNone/>
            </a:pPr>
            <a:r>
              <a:rPr lang="en-US" sz="2400" b="1" dirty="0"/>
              <a:t>Long Term – Ability for EPA to Capture Labeling as “Digital Data” </a:t>
            </a:r>
          </a:p>
          <a:p>
            <a:r>
              <a:rPr lang="en-US" sz="2000" dirty="0"/>
              <a:t>Use short-term approach to inform foundational information and concepts important for digital labeling</a:t>
            </a:r>
            <a:endParaRPr lang="en-US" sz="2000" dirty="0">
              <a:cs typeface="Calibri"/>
            </a:endParaRPr>
          </a:p>
          <a:p>
            <a:r>
              <a:rPr lang="en-US" sz="2000" dirty="0"/>
              <a:t>EPA to determine what system is necessary based on needs of approach (in current parking lot)</a:t>
            </a:r>
          </a:p>
          <a:p>
            <a:r>
              <a:rPr lang="en-US" sz="2000" dirty="0"/>
              <a:t>Determine what parts of the Master Label can be ideally auto populated with information from the dossier submitted including:</a:t>
            </a:r>
            <a:endParaRPr lang="en-US" sz="2000" dirty="0">
              <a:ea typeface="Calibri"/>
              <a:cs typeface="Calibri"/>
            </a:endParaRPr>
          </a:p>
          <a:p>
            <a:pPr lvl="1"/>
            <a:r>
              <a:rPr lang="en-US" sz="1800" dirty="0" err="1"/>
              <a:t>eCSFs</a:t>
            </a:r>
            <a:endParaRPr lang="en-US" sz="1800" dirty="0"/>
          </a:p>
          <a:p>
            <a:pPr lvl="1"/>
            <a:r>
              <a:rPr lang="en-US" sz="1800" dirty="0"/>
              <a:t>Use Directions</a:t>
            </a:r>
            <a:endParaRPr lang="en-US" sz="1800" dirty="0">
              <a:ea typeface="Calibri"/>
              <a:cs typeface="Calibri"/>
            </a:endParaRPr>
          </a:p>
          <a:p>
            <a:pPr lvl="1"/>
            <a:r>
              <a:rPr lang="en-US" sz="1800" dirty="0"/>
              <a:t>Precautionary Information</a:t>
            </a:r>
            <a:endParaRPr lang="en-US" sz="1800" dirty="0">
              <a:ea typeface="Calibri"/>
              <a:cs typeface="Calibri"/>
            </a:endParaRPr>
          </a:p>
          <a:p>
            <a:pPr lvl="1"/>
            <a:r>
              <a:rPr lang="en-US" sz="1800" dirty="0"/>
              <a:t>Storage and Disposal</a:t>
            </a:r>
            <a:endParaRPr lang="en-US" sz="1800" dirty="0">
              <a:ea typeface="Calibri"/>
              <a:cs typeface="Calibri"/>
            </a:endParaRPr>
          </a:p>
          <a:p>
            <a:r>
              <a:rPr lang="en-US" sz="2000" dirty="0"/>
              <a:t>Determine how data submitted for Master Label can be utilized for risk assessments</a:t>
            </a:r>
          </a:p>
          <a:p>
            <a:r>
              <a:rPr lang="en-US" sz="2000" dirty="0"/>
              <a:t>Information on automating the label for end use customers where applicable (e.g., end-user specifics, auto programming tractors, etc.) </a:t>
            </a:r>
          </a:p>
          <a:p>
            <a:r>
              <a:rPr lang="en-US" sz="1800" dirty="0">
                <a:effectLst/>
                <a:latin typeface="Segoe UI" panose="020B0502040204020203" pitchFamily="34" charset="0"/>
              </a:rPr>
              <a:t>Move from document centric to data centric label information</a:t>
            </a:r>
            <a:endParaRPr lang="en-US" sz="2000" dirty="0"/>
          </a:p>
          <a:p>
            <a:endParaRPr lang="en-US" sz="200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368DA22-F027-25CA-E3FA-68AFB615A2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61E105A-846E-1A4F-A101-59388EB304B3}" type="slidenum">
              <a:rPr kumimoji="0" lang="en-US" sz="1200" b="1" i="0" u="none" strike="noStrike" kern="1200" cap="none" spc="0" normalizeH="0" baseline="0" noProof="0" smtClean="0">
                <a:ln>
                  <a:noFill/>
                </a:ln>
                <a:solidFill>
                  <a:srgbClr val="40BAD2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200" b="1" i="0" u="none" strike="noStrike" kern="1200" cap="none" spc="0" normalizeH="0" baseline="0" noProof="0">
              <a:ln>
                <a:noFill/>
              </a:ln>
              <a:solidFill>
                <a:srgbClr val="40BAD2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6BF66140-B299-4662-5BB3-10305BA7EC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9588" y="136525"/>
            <a:ext cx="11172824" cy="884889"/>
          </a:xfrm>
        </p:spPr>
        <p:txBody>
          <a:bodyPr>
            <a:normAutofit/>
          </a:bodyPr>
          <a:lstStyle/>
          <a:p>
            <a:r>
              <a:rPr kumimoji="0" lang="en-US" sz="3600" b="0" i="0" u="none" strike="noStrike" kern="1200" cap="none" spc="0" normalizeH="0" baseline="0" noProof="0">
                <a:ln>
                  <a:noFill/>
                </a:ln>
                <a:solidFill>
                  <a:srgbClr val="0000EC"/>
                </a:solidFill>
                <a:effectLst/>
                <a:uLnTx/>
                <a:uFillTx/>
                <a:ea typeface="Times New Roman" panose="02020603050405020304" pitchFamily="18" charset="0"/>
                <a:cs typeface="+mn-cs"/>
              </a:rPr>
              <a:t>Structured Digital Labeling is Necessary for Label Reform</a:t>
            </a:r>
            <a:endParaRPr lang="en-US" sz="3600"/>
          </a:p>
        </p:txBody>
      </p:sp>
    </p:spTree>
    <p:extLst>
      <p:ext uri="{BB962C8B-B14F-4D97-AF65-F5344CB8AC3E}">
        <p14:creationId xmlns:p14="http://schemas.microsoft.com/office/powerpoint/2010/main" val="9308298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73557F-CC37-C7DA-32B4-EE42D86E7E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0741"/>
            <a:ext cx="10515600" cy="1325563"/>
          </a:xfrm>
        </p:spPr>
        <p:txBody>
          <a:bodyPr/>
          <a:lstStyle/>
          <a:p>
            <a:r>
              <a:rPr lang="en-US">
                <a:solidFill>
                  <a:srgbClr val="0000EC"/>
                </a:solidFill>
                <a:ea typeface="Calibri Light"/>
                <a:cs typeface="Calibri Light"/>
              </a:rPr>
              <a:t>Electronic Labeling – Short Term Proposals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D7FD2B-AD37-79B3-C2C2-D6F4F0BD85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5500" y="1221161"/>
            <a:ext cx="11049000" cy="5103437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342900" indent="-342900">
              <a:lnSpc>
                <a:spcPct val="107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sz="1800" kern="100">
                <a:effectLst/>
                <a:latin typeface="Calibri"/>
                <a:ea typeface="Calibri"/>
                <a:cs typeface="Calibri"/>
              </a:rPr>
              <a:t>This is a </a:t>
            </a:r>
            <a:r>
              <a:rPr lang="en-US" sz="1800" b="1" u="sng" kern="100">
                <a:effectLst/>
                <a:latin typeface="Calibri"/>
                <a:ea typeface="Calibri"/>
                <a:cs typeface="Calibri"/>
              </a:rPr>
              <a:t>voluntary</a:t>
            </a:r>
            <a:r>
              <a:rPr lang="en-US" sz="1800" b="1" kern="100">
                <a:effectLst/>
                <a:latin typeface="Calibri"/>
                <a:ea typeface="Calibri"/>
                <a:cs typeface="Calibri"/>
              </a:rPr>
              <a:t> </a:t>
            </a:r>
            <a:r>
              <a:rPr lang="en-US" sz="1800" kern="100">
                <a:latin typeface="Calibri"/>
                <a:ea typeface="Calibri"/>
                <a:cs typeface="Calibri"/>
              </a:rPr>
              <a:t>approach</a:t>
            </a:r>
            <a:endParaRPr lang="en-US" sz="1800" kern="100">
              <a:effectLst/>
              <a:latin typeface="Calibri"/>
              <a:ea typeface="Calibri"/>
              <a:cs typeface="Calibri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800" kern="100">
                <a:effectLst/>
                <a:latin typeface="Calibri"/>
                <a:ea typeface="Calibri"/>
                <a:cs typeface="Calibri"/>
              </a:rPr>
              <a:t>Not every data element is mandatory on every label</a:t>
            </a:r>
          </a:p>
          <a:p>
            <a:pPr marL="342900" indent="-342900">
              <a:lnSpc>
                <a:spcPct val="107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sz="1800" kern="100">
                <a:effectLst/>
                <a:latin typeface="Calibri"/>
                <a:ea typeface="Calibri"/>
                <a:cs typeface="Calibri"/>
              </a:rPr>
              <a:t>Pick list information has been </a:t>
            </a:r>
            <a:r>
              <a:rPr lang="en-US" sz="1800" kern="100">
                <a:latin typeface="Calibri"/>
                <a:ea typeface="Calibri"/>
                <a:cs typeface="Calibri"/>
              </a:rPr>
              <a:t>initially complied </a:t>
            </a:r>
          </a:p>
          <a:p>
            <a:pPr marL="342900" indent="-342900">
              <a:lnSpc>
                <a:spcPct val="107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sz="1800" kern="100">
                <a:latin typeface="Calibri"/>
                <a:ea typeface="Calibri"/>
                <a:cs typeface="Calibri"/>
              </a:rPr>
              <a:t>T</a:t>
            </a:r>
            <a:r>
              <a:rPr lang="en-US" sz="1800" kern="100">
                <a:effectLst/>
                <a:latin typeface="Calibri"/>
                <a:ea typeface="Calibri"/>
                <a:cs typeface="Calibri"/>
              </a:rPr>
              <a:t>here </a:t>
            </a:r>
            <a:r>
              <a:rPr lang="en-US" sz="1800" b="1" u="sng" kern="100">
                <a:effectLst/>
                <a:latin typeface="Calibri"/>
                <a:ea typeface="Calibri"/>
                <a:cs typeface="Calibri"/>
              </a:rPr>
              <a:t>will be </a:t>
            </a:r>
            <a:r>
              <a:rPr lang="en-US" sz="1800" b="1" kern="100">
                <a:effectLst/>
                <a:latin typeface="Calibri"/>
                <a:ea typeface="Calibri"/>
                <a:cs typeface="Calibri"/>
              </a:rPr>
              <a:t>the option to add free text</a:t>
            </a:r>
            <a:endParaRPr lang="en-US"/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800" kern="100">
                <a:effectLst/>
                <a:latin typeface="Calibri"/>
                <a:ea typeface="Calibri"/>
                <a:cs typeface="Calibri"/>
              </a:rPr>
              <a:t>All the “data” / “information” of the label will fit into one of these data elements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800" kern="100">
                <a:effectLst/>
                <a:latin typeface="Calibri"/>
                <a:ea typeface="Calibri"/>
                <a:cs typeface="Calibri"/>
              </a:rPr>
              <a:t>The information should be understandable to all audiences</a:t>
            </a:r>
          </a:p>
          <a:p>
            <a:pPr marL="342900" indent="-342900">
              <a:lnSpc>
                <a:spcPct val="107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sz="1800" kern="100">
                <a:latin typeface="Calibri"/>
                <a:ea typeface="Calibri"/>
                <a:cs typeface="Calibri"/>
              </a:rPr>
              <a:t>If possible, approach should be prepared</a:t>
            </a:r>
            <a:r>
              <a:rPr lang="en-US" sz="1800" kern="100">
                <a:effectLst/>
                <a:latin typeface="Calibri"/>
                <a:ea typeface="Calibri"/>
                <a:cs typeface="Calibri"/>
              </a:rPr>
              <a:t> for use with </a:t>
            </a:r>
            <a:r>
              <a:rPr lang="en-US" sz="1800" kern="100">
                <a:latin typeface="Calibri"/>
                <a:ea typeface="Calibri"/>
                <a:cs typeface="Calibri"/>
              </a:rPr>
              <a:t>technology advances that can reduce review time (</a:t>
            </a:r>
            <a:r>
              <a:rPr lang="en-US" sz="1800" kern="100" err="1">
                <a:latin typeface="Calibri"/>
                <a:ea typeface="Calibri"/>
                <a:cs typeface="Calibri"/>
              </a:rPr>
              <a:t>e.g</a:t>
            </a:r>
            <a:r>
              <a:rPr lang="en-US" sz="1800" kern="100">
                <a:latin typeface="Calibri"/>
                <a:ea typeface="Calibri"/>
                <a:cs typeface="Calibri"/>
              </a:rPr>
              <a:t>, a</a:t>
            </a:r>
            <a:r>
              <a:rPr lang="en-US" sz="1800" kern="100">
                <a:effectLst/>
                <a:latin typeface="Calibri"/>
                <a:ea typeface="Calibri"/>
                <a:cs typeface="Calibri"/>
              </a:rPr>
              <a:t> compare tool</a:t>
            </a:r>
            <a:r>
              <a:rPr lang="en-US" sz="1800" kern="100">
                <a:latin typeface="Calibri"/>
                <a:ea typeface="Calibri"/>
                <a:cs typeface="Calibri"/>
              </a:rPr>
              <a:t>)</a:t>
            </a:r>
            <a:endParaRPr lang="en-US" sz="1800" kern="100">
              <a:effectLst/>
              <a:latin typeface="Calibri"/>
              <a:ea typeface="Calibri"/>
              <a:cs typeface="Calibri"/>
            </a:endParaRPr>
          </a:p>
          <a:p>
            <a:pPr marL="342900" indent="-342900">
              <a:lnSpc>
                <a:spcPct val="107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sz="1800" kern="100">
                <a:effectLst/>
                <a:latin typeface="Calibri"/>
                <a:ea typeface="Calibri"/>
                <a:cs typeface="Calibri"/>
              </a:rPr>
              <a:t>Proposal to house in </a:t>
            </a:r>
            <a:r>
              <a:rPr lang="en-US" sz="1800" kern="100">
                <a:latin typeface="Calibri"/>
                <a:ea typeface="Calibri"/>
                <a:cs typeface="Calibri"/>
              </a:rPr>
              <a:t>a central guidance document that includes:</a:t>
            </a:r>
          </a:p>
          <a:p>
            <a:pPr marL="800100" lvl="1" indent="-342900">
              <a:lnSpc>
                <a:spcPct val="107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sz="1800" kern="100">
                <a:latin typeface="Calibri"/>
                <a:ea typeface="Calibri"/>
                <a:cs typeface="Calibri"/>
              </a:rPr>
              <a:t>Standardized/approved language</a:t>
            </a:r>
          </a:p>
          <a:p>
            <a:pPr marL="800100" lvl="1" indent="-342900">
              <a:lnSpc>
                <a:spcPct val="107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sz="1800" kern="100">
                <a:latin typeface="Calibri"/>
                <a:ea typeface="Calibri"/>
                <a:cs typeface="Calibri"/>
              </a:rPr>
              <a:t>Definition of the structure of where information appears</a:t>
            </a:r>
          </a:p>
          <a:p>
            <a:pPr marL="800100" lvl="1" indent="-342900">
              <a:lnSpc>
                <a:spcPct val="107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sz="1800" kern="100">
                <a:latin typeface="Calibri"/>
                <a:ea typeface="Calibri"/>
                <a:cs typeface="Calibri"/>
              </a:rPr>
              <a:t>If this guidance document is the Label Review Manual, would need refinement and updating to ensure user ease and to be consistent with other sources (e.g., CFR)</a:t>
            </a:r>
            <a:endParaRPr lang="en-US" sz="1800" kern="100">
              <a:effectLst/>
              <a:latin typeface="Calibri"/>
              <a:ea typeface="Calibri"/>
              <a:cs typeface="Calibri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800" kern="100">
                <a:effectLst/>
                <a:latin typeface="Calibri"/>
                <a:ea typeface="Calibri"/>
                <a:cs typeface="Calibri"/>
              </a:rPr>
              <a:t>Source information and requirements will be highlighted (e.g., location requirements)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800" b="1" kern="100">
                <a:effectLst/>
                <a:latin typeface="Calibri"/>
                <a:ea typeface="Calibri"/>
                <a:cs typeface="Calibri"/>
              </a:rPr>
              <a:t>Recommend </a:t>
            </a:r>
            <a:r>
              <a:rPr lang="en-US" sz="1800" b="1" u="sng" kern="100">
                <a:effectLst/>
                <a:latin typeface="Calibri"/>
                <a:ea typeface="Calibri"/>
                <a:cs typeface="Calibri"/>
              </a:rPr>
              <a:t>placeholder allowed </a:t>
            </a:r>
            <a:r>
              <a:rPr lang="en-US" sz="1800" b="1" kern="100">
                <a:effectLst/>
                <a:latin typeface="Calibri"/>
                <a:ea typeface="Calibri"/>
                <a:cs typeface="Calibri"/>
              </a:rPr>
              <a:t>for Website / QR Code /Telephone Number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800" kern="100">
                <a:effectLst/>
                <a:latin typeface="Calibri"/>
                <a:ea typeface="Calibri"/>
                <a:cs typeface="Calibri"/>
              </a:rPr>
              <a:t>Abbreviations will be defined</a:t>
            </a:r>
          </a:p>
          <a:p>
            <a:pPr marL="342900" indent="-342900">
              <a:lnSpc>
                <a:spcPct val="107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sz="1800" b="1" kern="100">
                <a:effectLst/>
                <a:latin typeface="Calibri"/>
                <a:ea typeface="Calibri"/>
                <a:cs typeface="Calibri"/>
              </a:rPr>
              <a:t>Use of </a:t>
            </a:r>
            <a:r>
              <a:rPr lang="en-US" sz="1800" b="1" kern="100">
                <a:latin typeface="Calibri"/>
                <a:ea typeface="Calibri"/>
                <a:cs typeface="Calibri"/>
              </a:rPr>
              <a:t>this</a:t>
            </a:r>
            <a:r>
              <a:rPr lang="en-US" sz="1800" b="1" kern="100">
                <a:effectLst/>
                <a:latin typeface="Calibri"/>
                <a:ea typeface="Calibri"/>
                <a:cs typeface="Calibri"/>
              </a:rPr>
              <a:t> </a:t>
            </a:r>
            <a:r>
              <a:rPr lang="en-US" sz="1800" b="1" kern="100">
                <a:latin typeface="Calibri"/>
                <a:ea typeface="Calibri"/>
                <a:cs typeface="Calibri"/>
              </a:rPr>
              <a:t>approach</a:t>
            </a:r>
            <a:r>
              <a:rPr lang="en-US" sz="1800" b="1" kern="100">
                <a:effectLst/>
                <a:latin typeface="Calibri"/>
                <a:ea typeface="Calibri"/>
                <a:cs typeface="Calibri"/>
              </a:rPr>
              <a:t> </a:t>
            </a:r>
            <a:r>
              <a:rPr lang="en-US" sz="1800" b="1" kern="100">
                <a:latin typeface="Calibri"/>
                <a:ea typeface="Calibri"/>
                <a:cs typeface="Calibri"/>
              </a:rPr>
              <a:t>could </a:t>
            </a:r>
            <a:r>
              <a:rPr lang="en-US" sz="1800" b="1" u="sng" kern="100">
                <a:latin typeface="Calibri"/>
                <a:ea typeface="Calibri"/>
                <a:cs typeface="Calibri"/>
              </a:rPr>
              <a:t>result in quicker review times</a:t>
            </a:r>
          </a:p>
          <a:p>
            <a:pPr marL="800100" lvl="1" indent="-342900">
              <a:lnSpc>
                <a:spcPct val="107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sz="1800" kern="100">
                <a:latin typeface="Calibri"/>
                <a:ea typeface="Calibri"/>
                <a:cs typeface="Calibri"/>
              </a:rPr>
              <a:t>Consider metrics that can be used as a baseline and to then show progress as process improves</a:t>
            </a:r>
          </a:p>
        </p:txBody>
      </p:sp>
    </p:spTree>
    <p:extLst>
      <p:ext uri="{BB962C8B-B14F-4D97-AF65-F5344CB8AC3E}">
        <p14:creationId xmlns:p14="http://schemas.microsoft.com/office/powerpoint/2010/main" val="23766156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D0F61968-A82B-87CB-AE0D-5F85D5CD05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6764" y="186431"/>
            <a:ext cx="10515600" cy="785165"/>
          </a:xfrm>
        </p:spPr>
        <p:txBody>
          <a:bodyPr>
            <a:normAutofit/>
          </a:bodyPr>
          <a:lstStyle/>
          <a:p>
            <a:r>
              <a:rPr lang="en-US" sz="2800">
                <a:solidFill>
                  <a:srgbClr val="0000EC"/>
                </a:solidFill>
                <a:ea typeface="Calibri Light"/>
                <a:cs typeface="Calibri Light"/>
              </a:rPr>
              <a:t>Electronic Labeling – Structured Label (Antimicrobial Example)</a:t>
            </a:r>
            <a:endParaRPr lang="en-US" sz="280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C3FB3DB5-023C-B059-82C6-905F63515AE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76550" y="1371600"/>
            <a:ext cx="6438900" cy="411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75869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Record xmlns="4ffa91fb-a0ff-4ac5-b2db-65c790d184a4">Shared</Record>
    <Document_x0020_Creation_x0020_Date xmlns="4ffa91fb-a0ff-4ac5-b2db-65c790d184a4">2024-05-14T06:54:08+00:00</Document_x0020_Creation_x0020_Date>
    <Language xmlns="http://schemas.microsoft.com/sharepoint/v3">English</Language>
    <_Source xmlns="http://schemas.microsoft.com/sharepoint/v3/fields" xsi:nil="true"/>
    <j747ac98061d40f0aa7bd47e1db5675d xmlns="4ffa91fb-a0ff-4ac5-b2db-65c790d184a4">
      <Terms xmlns="http://schemas.microsoft.com/office/infopath/2007/PartnerControls"/>
    </j747ac98061d40f0aa7bd47e1db5675d>
    <External_x0020_Contributor xmlns="4ffa91fb-a0ff-4ac5-b2db-65c790d184a4" xsi:nil="true"/>
    <TaxKeywordTaxHTField xmlns="4ffa91fb-a0ff-4ac5-b2db-65c790d184a4">
      <Terms xmlns="http://schemas.microsoft.com/office/infopath/2007/PartnerControls"/>
    </TaxKeywordTaxHTField>
    <Rights xmlns="4ffa91fb-a0ff-4ac5-b2db-65c790d184a4" xsi:nil="true"/>
    <EPA_x0020_Office xmlns="4ffa91fb-a0ff-4ac5-b2db-65c790d184a4" xsi:nil="true"/>
    <CategoryDescription xmlns="http://schemas.microsoft.com/sharepoint.v3" xsi:nil="true"/>
    <Identifier xmlns="4ffa91fb-a0ff-4ac5-b2db-65c790d184a4" xsi:nil="true"/>
    <_Coverage xmlns="http://schemas.microsoft.com/sharepoint/v3/fields" xsi:nil="true"/>
    <Creator xmlns="4ffa91fb-a0ff-4ac5-b2db-65c790d184a4">
      <UserInfo>
        <DisplayName/>
        <AccountId xsi:nil="true"/>
        <AccountType/>
      </UserInfo>
    </Creator>
    <EPA_x0020_Related_x0020_Documents xmlns="4ffa91fb-a0ff-4ac5-b2db-65c790d184a4" xsi:nil="true"/>
    <EPA_x0020_Contributor xmlns="4ffa91fb-a0ff-4ac5-b2db-65c790d184a4">
      <UserInfo>
        <DisplayName/>
        <AccountId xsi:nil="true"/>
        <AccountType/>
      </UserInfo>
    </EPA_x0020_Contributor>
    <TaxCatchAll xmlns="4ffa91fb-a0ff-4ac5-b2db-65c790d184a4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ABFCBC9F6BCD8419572DB80484126E1" ma:contentTypeVersion="8" ma:contentTypeDescription="Create a new document." ma:contentTypeScope="" ma:versionID="ea95703f58837fb16c6e6b3766898cc2">
  <xsd:schema xmlns:xsd="http://www.w3.org/2001/XMLSchema" xmlns:xs="http://www.w3.org/2001/XMLSchema" xmlns:p="http://schemas.microsoft.com/office/2006/metadata/properties" xmlns:ns1="http://schemas.microsoft.com/sharepoint/v3" xmlns:ns2="4ffa91fb-a0ff-4ac5-b2db-65c790d184a4" xmlns:ns3="http://schemas.microsoft.com/sharepoint.v3" xmlns:ns4="http://schemas.microsoft.com/sharepoint/v3/fields" xmlns:ns5="a6e15bbe-a5f7-47fe-9683-910041f92c9b" xmlns:ns6="9397d4a4-193f-45b7-a41b-ec6b2f44073e" targetNamespace="http://schemas.microsoft.com/office/2006/metadata/properties" ma:root="true" ma:fieldsID="6280cca1687b6f1d8e372b9f5f2c5317" ns1:_="" ns2:_="" ns3:_="" ns4:_="" ns5:_="" ns6:_="">
    <xsd:import namespace="http://schemas.microsoft.com/sharepoint/v3"/>
    <xsd:import namespace="4ffa91fb-a0ff-4ac5-b2db-65c790d184a4"/>
    <xsd:import namespace="http://schemas.microsoft.com/sharepoint.v3"/>
    <xsd:import namespace="http://schemas.microsoft.com/sharepoint/v3/fields"/>
    <xsd:import namespace="a6e15bbe-a5f7-47fe-9683-910041f92c9b"/>
    <xsd:import namespace="9397d4a4-193f-45b7-a41b-ec6b2f44073e"/>
    <xsd:element name="properties">
      <xsd:complexType>
        <xsd:sequence>
          <xsd:element name="documentManagement">
            <xsd:complexType>
              <xsd:all>
                <xsd:element ref="ns2:Document_x0020_Creation_x0020_Date" minOccurs="0"/>
                <xsd:element ref="ns2:Creator" minOccurs="0"/>
                <xsd:element ref="ns2:EPA_x0020_Office" minOccurs="0"/>
                <xsd:element ref="ns2:Record" minOccurs="0"/>
                <xsd:element ref="ns3:CategoryDescription" minOccurs="0"/>
                <xsd:element ref="ns2:Identifier" minOccurs="0"/>
                <xsd:element ref="ns2:EPA_x0020_Contributor" minOccurs="0"/>
                <xsd:element ref="ns2:External_x0020_Contributor" minOccurs="0"/>
                <xsd:element ref="ns4:_Coverage" minOccurs="0"/>
                <xsd:element ref="ns2:EPA_x0020_Related_x0020_Documents" minOccurs="0"/>
                <xsd:element ref="ns4:_Source" minOccurs="0"/>
                <xsd:element ref="ns2:Rights" minOccurs="0"/>
                <xsd:element ref="ns1:Language" minOccurs="0"/>
                <xsd:element ref="ns2:j747ac98061d40f0aa7bd47e1db5675d" minOccurs="0"/>
                <xsd:element ref="ns2:TaxKeywordTaxHTField" minOccurs="0"/>
                <xsd:element ref="ns2:TaxCatchAllLabel" minOccurs="0"/>
                <xsd:element ref="ns2:TaxCatchAll" minOccurs="0"/>
                <xsd:element ref="ns5:MediaServiceMetadata" minOccurs="0"/>
                <xsd:element ref="ns5:MediaServiceFastMetadata" minOccurs="0"/>
                <xsd:element ref="ns5:MediaServiceObjectDetectorVersions" minOccurs="0"/>
                <xsd:element ref="ns6:SharedWithUsers" minOccurs="0"/>
                <xsd:element ref="ns6:SharedWithDetails" minOccurs="0"/>
                <xsd:element ref="ns5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Language" ma:index="17" nillable="true" ma:displayName="Language" ma:default="English" ma:description="Select the document language from the drop down." ma:format="Dropdown" ma:internalName="Language" ma:readOnly="false">
      <xsd:simpleType>
        <xsd:restriction base="dms:Choice">
          <xsd:enumeration value="Arabic (Saudi Arabia)"/>
          <xsd:enumeration value="Bulgarian (Bulgaria)"/>
          <xsd:enumeration value="Chinese (Hong Kong S.A.R.)"/>
          <xsd:enumeration value="Chinese (People's Republic of China)"/>
          <xsd:enumeration value="Chinese (Taiwan)"/>
          <xsd:enumeration value="Croatian (Croatia)"/>
          <xsd:enumeration value="Czech (Czech Republic)"/>
          <xsd:enumeration value="Danish (Denmark)"/>
          <xsd:enumeration value="Dutch (Netherlands)"/>
          <xsd:enumeration value="English"/>
          <xsd:enumeration value="Estonian (Estonia)"/>
          <xsd:enumeration value="Finnish (Finland)"/>
          <xsd:enumeration value="French (France)"/>
          <xsd:enumeration value="German (Germany)"/>
          <xsd:enumeration value="Greek (Greece)"/>
          <xsd:enumeration value="Hebrew (Israel)"/>
          <xsd:enumeration value="Hindi (India)"/>
          <xsd:enumeration value="Hungarian (Hungary)"/>
          <xsd:enumeration value="Indonesian (Indonesia)"/>
          <xsd:enumeration value="Italian (Italy)"/>
          <xsd:enumeration value="Japanese (Japan)"/>
          <xsd:enumeration value="Korean (Korea)"/>
          <xsd:enumeration value="Latvian (Latvia)"/>
          <xsd:enumeration value="Lithuanian (Lithuania)"/>
          <xsd:enumeration value="Malay (Malaysia)"/>
          <xsd:enumeration value="Norwegian (Bokmal) (Norway)"/>
          <xsd:enumeration value="Polish (Poland)"/>
          <xsd:enumeration value="Portuguese (Brazil)"/>
          <xsd:enumeration value="Portuguese (Portugal)"/>
          <xsd:enumeration value="Romanian (Romania)"/>
          <xsd:enumeration value="Russian (Russia)"/>
          <xsd:enumeration value="Serbian (Latin) (Serbia)"/>
          <xsd:enumeration value="Slovak (Slovakia)"/>
          <xsd:enumeration value="Slovenian (Slovenia)"/>
          <xsd:enumeration value="Spanish (Spain)"/>
          <xsd:enumeration value="Swedish (Sweden)"/>
          <xsd:enumeration value="Thai (Thailand)"/>
          <xsd:enumeration value="Turkish (Turkey)"/>
          <xsd:enumeration value="Ukrainian (Ukraine)"/>
          <xsd:enumeration value="Urdu (Islamic Republic of Pakistan)"/>
          <xsd:enumeration value="Vietnamese (Vietnam)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ffa91fb-a0ff-4ac5-b2db-65c790d184a4" elementFormDefault="qualified">
    <xsd:import namespace="http://schemas.microsoft.com/office/2006/documentManagement/types"/>
    <xsd:import namespace="http://schemas.microsoft.com/office/infopath/2007/PartnerControls"/>
    <xsd:element name="Document_x0020_Creation_x0020_Date" ma:index="2" nillable="true" ma:displayName="Document Date" ma:default="[today]" ma:description="Enter the date this document was last modified. The upload date has been entered by default." ma:format="DateOnly" ma:internalName="Document_x0020_Creation_x0020_Date" ma:readOnly="false">
      <xsd:simpleType>
        <xsd:restriction base="dms:DateTime"/>
      </xsd:simpleType>
    </xsd:element>
    <xsd:element name="Creator" ma:index="3" nillable="true" ma:displayName="Creator" ma:description="Enter the person primarily responsible for the document. The name of the person uploading the document has been entered by default." ma:list="UserInfo" ma:SharePointGroup="0" ma:internalName="Creator" ma:readOnly="false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EPA_x0020_Office" ma:index="4" nillable="true" ma:displayName="EPA Office" ma:description="Enter the EPA organization primarily responsible for the document. The office of the person uploading the document has been entered by default." ma:internalName="EPA_x0020_Office" ma:readOnly="false">
      <xsd:simpleType>
        <xsd:restriction base="dms:Text">
          <xsd:maxLength value="255"/>
        </xsd:restriction>
      </xsd:simpleType>
    </xsd:element>
    <xsd:element name="Record" ma:index="5" nillable="true" ma:displayName="Record" ma:default="Shared" ma:description="For documents that provide evidence of EPA decisions and actions, select &quot;Shared&quot; (open access) or &quot;Private&quot; (restricted access)." ma:format="Dropdown" ma:internalName="Record" ma:readOnly="false">
      <xsd:simpleType>
        <xsd:restriction base="dms:Choice">
          <xsd:enumeration value="None"/>
          <xsd:enumeration value="Shared"/>
          <xsd:enumeration value="Private"/>
        </xsd:restriction>
      </xsd:simpleType>
    </xsd:element>
    <xsd:element name="Identifier" ma:index="9" nillable="true" ma:displayName="Identifier" ma:description="Enter all EPA identification numbers applicable to this document, one on each line." ma:internalName="Identifier" ma:readOnly="false">
      <xsd:simpleType>
        <xsd:restriction base="dms:Note">
          <xsd:maxLength value="255"/>
        </xsd:restriction>
      </xsd:simpleType>
    </xsd:element>
    <xsd:element name="EPA_x0020_Contributor" ma:index="11" nillable="true" ma:displayName="EPA Contributor" ma:description="Enter an EPA person who contributed to the creation of the document but is not the primary author." ma:list="UserInfo" ma:SharePointGroup="0" ma:internalName="EPA_x0020_Contributor" ma:readOnly="false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External_x0020_Contributor" ma:index="12" nillable="true" ma:displayName="External Contributor" ma:description="Enter a non-EPA person who contributed to the creation of the document but is not the primary author." ma:internalName="External_x0020_Contributor" ma:readOnly="false">
      <xsd:simpleType>
        <xsd:restriction base="dms:Note">
          <xsd:maxLength value="255"/>
        </xsd:restriction>
      </xsd:simpleType>
    </xsd:element>
    <xsd:element name="EPA_x0020_Related_x0020_Documents" ma:index="14" nillable="true" ma:displayName="Other Related Documents" ma:description="Enter any related document." ma:internalName="EPA_x0020_Related_x0020_Documents" ma:readOnly="false">
      <xsd:simpleType>
        <xsd:restriction base="dms:Note">
          <xsd:maxLength value="255"/>
        </xsd:restriction>
      </xsd:simpleType>
    </xsd:element>
    <xsd:element name="Rights" ma:index="16" nillable="true" ma:displayName="Rights" ma:description="Enter information about intellectual property rights held over the document (e.g. copyright, patent, trademark)." ma:internalName="Rights" ma:readOnly="false">
      <xsd:simpleType>
        <xsd:restriction base="dms:Note">
          <xsd:maxLength value="255"/>
        </xsd:restriction>
      </xsd:simpleType>
    </xsd:element>
    <xsd:element name="j747ac98061d40f0aa7bd47e1db5675d" ma:index="19" nillable="true" ma:taxonomy="true" ma:internalName="j747ac98061d40f0aa7bd47e1db5675d" ma:taxonomyFieldName="Document_x0020_Type" ma:displayName="Document Type" ma:readOnly="false" ma:default="" ma:fieldId="{3747ac98-061d-40f0-aa7b-d47e1db5675d}" ma:sspId="29f62856-1543-49d4-a736-4569d363f533" ma:termSetId="e06cd6a9-a175-4da0-81cb-8dba7aa394ab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KeywordTaxHTField" ma:index="21" nillable="true" ma:taxonomy="true" ma:internalName="TaxKeywordTaxHTField" ma:taxonomyFieldName="TaxKeyword" ma:displayName="Enterprise Keywords" ma:readOnly="false" ma:fieldId="{23f27201-bee3-471e-b2e7-b64fd8b7ca38}" ma:taxonomyMulti="true" ma:sspId="29f62856-1543-49d4-a736-4569d363f533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  <xsd:element name="TaxCatchAllLabel" ma:index="23" nillable="true" ma:displayName="Taxonomy Catch All Column1" ma:hidden="true" ma:list="{c463f98e-3d00-4787-b535-fcb8f1ac83cf}" ma:internalName="TaxCatchAllLabel" ma:readOnly="true" ma:showField="CatchAllDataLabel" ma:web="9397d4a4-193f-45b7-a41b-ec6b2f44073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" ma:index="24" nillable="true" ma:displayName="Taxonomy Catch All Column" ma:hidden="true" ma:list="{c463f98e-3d00-4787-b535-fcb8f1ac83cf}" ma:internalName="TaxCatchAll" ma:showField="CatchAllData" ma:web="9397d4a4-193f-45b7-a41b-ec6b2f44073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.v3" elementFormDefault="qualified">
    <xsd:import namespace="http://schemas.microsoft.com/office/2006/documentManagement/types"/>
    <xsd:import namespace="http://schemas.microsoft.com/office/infopath/2007/PartnerControls"/>
    <xsd:element name="CategoryDescription" ma:index="6" nillable="true" ma:displayName="Description" ma:description="Enter a brief description." ma:internalName="CategoryDescription" ma:readOnly="fals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_Coverage" ma:index="13" nillable="true" ma:displayName="Coverage" ma:description="Enter the geographic location, jurisdiction, or time period for which the document is relevant." ma:internalName="_Coverage" ma:readOnly="false">
      <xsd:simpleType>
        <xsd:restriction base="dms:Text">
          <xsd:maxLength value="255"/>
        </xsd:restriction>
      </xsd:simpleType>
    </xsd:element>
    <xsd:element name="_Source" ma:index="15" nillable="true" ma:displayName="Source" ma:description="Enter a source from which the document is derived." ma:internalName="_Source" ma:readOnly="fals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6e15bbe-a5f7-47fe-9683-910041f92c9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2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2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3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33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397d4a4-193f-45b7-a41b-ec6b2f44073e" elementFormDefault="qualified">
    <xsd:import namespace="http://schemas.microsoft.com/office/2006/documentManagement/types"/>
    <xsd:import namespace="http://schemas.microsoft.com/office/infopath/2007/PartnerControls"/>
    <xsd:element name="SharedWithUsers" ma:index="3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3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5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SharedContentType xmlns="Microsoft.SharePoint.Taxonomy.ContentTypeSync" SourceId="29f62856-1543-49d4-a736-4569d363f533" ContentTypeId="0x0101" PreviousValue="false"/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EEECA7F-4A1E-4908-AFD3-1B93664E4180}">
  <ds:schemaRefs>
    <ds:schemaRef ds:uri="http://schemas.microsoft.com/sharepoint/v3"/>
    <ds:schemaRef ds:uri="4ffa91fb-a0ff-4ac5-b2db-65c790d184a4"/>
    <ds:schemaRef ds:uri="http://schemas.microsoft.com/sharepoint.v3"/>
    <ds:schemaRef ds:uri="http://purl.org/dc/terms/"/>
    <ds:schemaRef ds:uri="http://schemas.microsoft.com/office/infopath/2007/PartnerControls"/>
    <ds:schemaRef ds:uri="http://schemas.microsoft.com/sharepoint/v3/fields"/>
    <ds:schemaRef ds:uri="http://schemas.microsoft.com/office/2006/documentManagement/types"/>
    <ds:schemaRef ds:uri="http://schemas.openxmlformats.org/package/2006/metadata/core-properties"/>
    <ds:schemaRef ds:uri="http://schemas.microsoft.com/office/2006/metadata/properties"/>
    <ds:schemaRef ds:uri="9397d4a4-193f-45b7-a41b-ec6b2f44073e"/>
    <ds:schemaRef ds:uri="http://purl.org/dc/elements/1.1/"/>
    <ds:schemaRef ds:uri="a6e15bbe-a5f7-47fe-9683-910041f92c9b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8C519257-3B5D-4FDB-8915-EB89982F6034}">
  <ds:schemaRefs>
    <ds:schemaRef ds:uri="4ffa91fb-a0ff-4ac5-b2db-65c790d184a4"/>
    <ds:schemaRef ds:uri="9397d4a4-193f-45b7-a41b-ec6b2f44073e"/>
    <ds:schemaRef ds:uri="a6e15bbe-a5f7-47fe-9683-910041f92c9b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microsoft.com/sharepoint.v3"/>
    <ds:schemaRef ds:uri="http://schemas.microsoft.com/sharepoint/v3"/>
    <ds:schemaRef ds:uri="http://schemas.microsoft.com/sharepoint/v3/field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FD413D12-117A-4CCC-AF83-28532B6E4485}">
  <ds:schemaRefs>
    <ds:schemaRef ds:uri="Microsoft.SharePoint.Taxonomy.ContentTypeSync"/>
  </ds:schemaRefs>
</ds:datastoreItem>
</file>

<file path=customXml/itemProps4.xml><?xml version="1.0" encoding="utf-8"?>
<ds:datastoreItem xmlns:ds="http://schemas.openxmlformats.org/officeDocument/2006/customXml" ds:itemID="{D05B55FF-02EB-4FCD-ACA0-7F93836B875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1479</Words>
  <Application>Microsoft Office PowerPoint</Application>
  <PresentationFormat>Widescreen</PresentationFormat>
  <Paragraphs>144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3" baseType="lpstr">
      <vt:lpstr>Arial</vt:lpstr>
      <vt:lpstr>Arial,Sans-Serif</vt:lpstr>
      <vt:lpstr>Calibri</vt:lpstr>
      <vt:lpstr>Calibri Light</vt:lpstr>
      <vt:lpstr>Corbel</vt:lpstr>
      <vt:lpstr>Inter Light</vt:lpstr>
      <vt:lpstr>Segoe UI</vt:lpstr>
      <vt:lpstr>Symbol</vt:lpstr>
      <vt:lpstr>office theme</vt:lpstr>
      <vt:lpstr>PPDC Label Reform Workgroup Update June 5, 2024 </vt:lpstr>
      <vt:lpstr>PPDC Label Reform Workgroup Members</vt:lpstr>
      <vt:lpstr>Summary of Workgroup Members</vt:lpstr>
      <vt:lpstr>Workgroup Charge Questions</vt:lpstr>
      <vt:lpstr>Timeline &amp; Tools</vt:lpstr>
      <vt:lpstr>Structured Digital Labeling is Necessary for Label Reform</vt:lpstr>
      <vt:lpstr>Structured Digital Labeling is Necessary for Label Reform</vt:lpstr>
      <vt:lpstr>Electronic Labeling – Short Term Proposals</vt:lpstr>
      <vt:lpstr>Electronic Labeling – Structured Label (Antimicrobial Example)</vt:lpstr>
      <vt:lpstr>Electronic Labeling – Structured Label (Antimicrobial Example)</vt:lpstr>
      <vt:lpstr>Electronic Labeling – Structured Label (Antimicrobial Example)</vt:lpstr>
      <vt:lpstr>Information Sharing on Existing Technologies and Approaches</vt:lpstr>
      <vt:lpstr>Summary</vt:lpstr>
      <vt:lpstr>Next Steps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Sarah Hovinga</cp:lastModifiedBy>
  <cp:revision>2</cp:revision>
  <dcterms:created xsi:type="dcterms:W3CDTF">2013-07-15T20:26:40Z</dcterms:created>
  <dcterms:modified xsi:type="dcterms:W3CDTF">2024-05-20T18:33:22Z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axKeyword">
    <vt:lpwstr/>
  </property>
  <property fmtid="{D5CDD505-2E9C-101B-9397-08002B2CF9AE}" pid="3" name="ContentTypeId">
    <vt:lpwstr>0x0101009ABFCBC9F6BCD8419572DB80484126E1</vt:lpwstr>
  </property>
  <property fmtid="{D5CDD505-2E9C-101B-9397-08002B2CF9AE}" pid="4" name="e3f09c3df709400db2417a7161762d62">
    <vt:lpwstr/>
  </property>
  <property fmtid="{D5CDD505-2E9C-101B-9397-08002B2CF9AE}" pid="5" name="Document Type">
    <vt:lpwstr/>
  </property>
  <property fmtid="{D5CDD505-2E9C-101B-9397-08002B2CF9AE}" pid="6" name="EPA_x0020_Subject">
    <vt:lpwstr/>
  </property>
  <property fmtid="{D5CDD505-2E9C-101B-9397-08002B2CF9AE}" pid="7" name="EPA Subject">
    <vt:lpwstr/>
  </property>
  <property fmtid="{D5CDD505-2E9C-101B-9397-08002B2CF9AE}" pid="8" name="MSIP_Label_7b94a7b8-f06c-4dfe-bdcc-9b548fd58c31_ActionId">
    <vt:lpwstr>1e67a468-93d9-4ed0-8b67-cb53dca9bbe6</vt:lpwstr>
  </property>
  <property fmtid="{D5CDD505-2E9C-101B-9397-08002B2CF9AE}" pid="9" name="MSIP_Label_7b94a7b8-f06c-4dfe-bdcc-9b548fd58c31_Name">
    <vt:lpwstr>7b94a7b8-f06c-4dfe-bdcc-9b548fd58c31</vt:lpwstr>
  </property>
  <property fmtid="{D5CDD505-2E9C-101B-9397-08002B2CF9AE}" pid="10" name="MSIP_Label_7b94a7b8-f06c-4dfe-bdcc-9b548fd58c31_ContentBits">
    <vt:lpwstr>0</vt:lpwstr>
  </property>
  <property fmtid="{D5CDD505-2E9C-101B-9397-08002B2CF9AE}" pid="11" name="MSIP_Label_7b94a7b8-f06c-4dfe-bdcc-9b548fd58c31_SiteId">
    <vt:lpwstr>9ce70869-60db-44fd-abe8-d2767077fc8f</vt:lpwstr>
  </property>
  <property fmtid="{D5CDD505-2E9C-101B-9397-08002B2CF9AE}" pid="12" name="MSIP_Label_7b94a7b8-f06c-4dfe-bdcc-9b548fd58c31_Method">
    <vt:lpwstr>Privileged</vt:lpwstr>
  </property>
  <property fmtid="{D5CDD505-2E9C-101B-9397-08002B2CF9AE}" pid="13" name="MSIP_Label_7b94a7b8-f06c-4dfe-bdcc-9b548fd58c31_Enabled">
    <vt:lpwstr>true</vt:lpwstr>
  </property>
  <property fmtid="{D5CDD505-2E9C-101B-9397-08002B2CF9AE}" pid="14" name="MSIP_Label_7b94a7b8-f06c-4dfe-bdcc-9b548fd58c31_SetDate">
    <vt:lpwstr>2024-05-16T18:09:22Z</vt:lpwstr>
  </property>
  <property fmtid="{D5CDD505-2E9C-101B-9397-08002B2CF9AE}" pid="15" name="ClassificationContentMarkingFooterLocations">
    <vt:lpwstr>office theme:8</vt:lpwstr>
  </property>
  <property fmtid="{D5CDD505-2E9C-101B-9397-08002B2CF9AE}" pid="16" name="ClassificationContentMarkingFooterText">
    <vt:lpwstr>RESTRICTED</vt:lpwstr>
  </property>
  <property fmtid="{D5CDD505-2E9C-101B-9397-08002B2CF9AE}" pid="17" name="MSIP_Label_7f850223-87a8-40c3-9eb2-432606efca2a_Enabled">
    <vt:lpwstr>true</vt:lpwstr>
  </property>
  <property fmtid="{D5CDD505-2E9C-101B-9397-08002B2CF9AE}" pid="18" name="MSIP_Label_7f850223-87a8-40c3-9eb2-432606efca2a_SetDate">
    <vt:lpwstr>2024-05-20T15:06:26Z</vt:lpwstr>
  </property>
  <property fmtid="{D5CDD505-2E9C-101B-9397-08002B2CF9AE}" pid="19" name="MSIP_Label_7f850223-87a8-40c3-9eb2-432606efca2a_Method">
    <vt:lpwstr>Privileged</vt:lpwstr>
  </property>
  <property fmtid="{D5CDD505-2E9C-101B-9397-08002B2CF9AE}" pid="20" name="MSIP_Label_7f850223-87a8-40c3-9eb2-432606efca2a_Name">
    <vt:lpwstr>7f850223-87a8-40c3-9eb2-432606efca2a</vt:lpwstr>
  </property>
  <property fmtid="{D5CDD505-2E9C-101B-9397-08002B2CF9AE}" pid="21" name="MSIP_Label_7f850223-87a8-40c3-9eb2-432606efca2a_SiteId">
    <vt:lpwstr>fcb2b37b-5da0-466b-9b83-0014b67a7c78</vt:lpwstr>
  </property>
  <property fmtid="{D5CDD505-2E9C-101B-9397-08002B2CF9AE}" pid="22" name="MSIP_Label_7f850223-87a8-40c3-9eb2-432606efca2a_ActionId">
    <vt:lpwstr>cae0814f-991c-4da8-bc73-8a8e11efebdc</vt:lpwstr>
  </property>
  <property fmtid="{D5CDD505-2E9C-101B-9397-08002B2CF9AE}" pid="23" name="MSIP_Label_7f850223-87a8-40c3-9eb2-432606efca2a_ContentBits">
    <vt:lpwstr>0</vt:lpwstr>
  </property>
</Properties>
</file>