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theme/themeOverride13.xml" ContentType="application/vnd.openxmlformats-officedocument.themeOverride+xml"/>
  <Override PartName="/ppt/drawings/drawing3.xml" ContentType="application/vnd.openxmlformats-officedocument.drawingml.chartshapes+xml"/>
  <Override PartName="/ppt/charts/chart17.xml" ContentType="application/vnd.openxmlformats-officedocument.drawingml.chart+xml"/>
  <Override PartName="/ppt/theme/themeOverride14.xml" ContentType="application/vnd.openxmlformats-officedocument.themeOverride+xml"/>
  <Override PartName="/ppt/drawings/drawing4.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0" r:id="rId4"/>
  </p:sldMasterIdLst>
  <p:notesMasterIdLst>
    <p:notesMasterId r:id="rId42"/>
  </p:notesMasterIdLst>
  <p:handoutMasterIdLst>
    <p:handoutMasterId r:id="rId43"/>
  </p:handoutMasterIdLst>
  <p:sldIdLst>
    <p:sldId id="4403" r:id="rId5"/>
    <p:sldId id="2076136627" r:id="rId6"/>
    <p:sldId id="258" r:id="rId7"/>
    <p:sldId id="2076136664" r:id="rId8"/>
    <p:sldId id="2076136630" r:id="rId9"/>
    <p:sldId id="2076136631" r:id="rId10"/>
    <p:sldId id="4419" r:id="rId11"/>
    <p:sldId id="4465" r:id="rId12"/>
    <p:sldId id="2076136665" r:id="rId13"/>
    <p:sldId id="4424" r:id="rId14"/>
    <p:sldId id="2076136636" r:id="rId15"/>
    <p:sldId id="2076136668" r:id="rId16"/>
    <p:sldId id="4471" r:id="rId17"/>
    <p:sldId id="4681" r:id="rId18"/>
    <p:sldId id="791" r:id="rId19"/>
    <p:sldId id="2076136666" r:id="rId20"/>
    <p:sldId id="2076136638" r:id="rId21"/>
    <p:sldId id="2076136670" r:id="rId22"/>
    <p:sldId id="2076136669" r:id="rId23"/>
    <p:sldId id="2076136671" r:id="rId24"/>
    <p:sldId id="2076136640" r:id="rId25"/>
    <p:sldId id="2076136672" r:id="rId26"/>
    <p:sldId id="2076136673" r:id="rId27"/>
    <p:sldId id="2076136674" r:id="rId28"/>
    <p:sldId id="2076136675" r:id="rId29"/>
    <p:sldId id="2076136676" r:id="rId30"/>
    <p:sldId id="2076136678" r:id="rId31"/>
    <p:sldId id="2076136680" r:id="rId32"/>
    <p:sldId id="2076136667" r:id="rId33"/>
    <p:sldId id="2076136642" r:id="rId34"/>
    <p:sldId id="2076136682" r:id="rId35"/>
    <p:sldId id="4437" r:id="rId36"/>
    <p:sldId id="4406" r:id="rId37"/>
    <p:sldId id="2076136681" r:id="rId38"/>
    <p:sldId id="4441" r:id="rId39"/>
    <p:sldId id="2076136663" r:id="rId40"/>
    <p:sldId id="4466" r:id="rId4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521415D9-36F7-43E2-AB2F-B90AF26B5E84}">
      <p14:sectionLst xmlns:p14="http://schemas.microsoft.com/office/powerpoint/2010/main">
        <p14:section name="Presentation" id="{90F809E5-D96D-4E55-98D3-3C944BFCA068}">
          <p14:sldIdLst>
            <p14:sldId id="4403"/>
            <p14:sldId id="2076136627"/>
            <p14:sldId id="258"/>
            <p14:sldId id="2076136664"/>
            <p14:sldId id="2076136630"/>
            <p14:sldId id="2076136631"/>
            <p14:sldId id="4419"/>
            <p14:sldId id="4465"/>
            <p14:sldId id="2076136665"/>
            <p14:sldId id="4424"/>
            <p14:sldId id="2076136636"/>
            <p14:sldId id="2076136668"/>
            <p14:sldId id="4471"/>
            <p14:sldId id="4681"/>
            <p14:sldId id="791"/>
            <p14:sldId id="2076136666"/>
            <p14:sldId id="2076136638"/>
            <p14:sldId id="2076136670"/>
            <p14:sldId id="2076136669"/>
            <p14:sldId id="2076136671"/>
            <p14:sldId id="2076136640"/>
            <p14:sldId id="2076136672"/>
            <p14:sldId id="2076136673"/>
            <p14:sldId id="2076136674"/>
            <p14:sldId id="2076136675"/>
            <p14:sldId id="2076136676"/>
            <p14:sldId id="2076136678"/>
            <p14:sldId id="2076136680"/>
            <p14:sldId id="2076136667"/>
            <p14:sldId id="2076136642"/>
            <p14:sldId id="2076136682"/>
            <p14:sldId id="4437"/>
            <p14:sldId id="4406"/>
            <p14:sldId id="2076136681"/>
            <p14:sldId id="4441"/>
            <p14:sldId id="2076136663"/>
            <p14:sldId id="4466"/>
          </p14:sldIdLst>
        </p14:section>
      </p14:sectionLst>
    </p:ext>
    <p:ext uri="{EFAFB233-063F-42B5-8137-9DF3F51BA10A}">
      <p15:sldGuideLst xmlns:p15="http://schemas.microsoft.com/office/powerpoint/2012/main">
        <p15:guide id="1" orient="horz" pos="312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D16D13-64A6-FE51-FCC4-4CBE506C5B80}" name="Zach Alexander" initials="ZA" userId="S::Zach.alexander@Verint.com::f3ff4dec-a567-4e4b-9764-f72cc2c59dc3" providerId="AD"/>
  <p188:author id="{6AB64BEF-72C6-12FC-EDD2-CCA9C1FDA9AB}" name="Gonska, Phil" initials="GP" userId="S::phil.gonska@Verint.com::6f80252d-a614-4d63-91eb-1108ce7f71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puano, Dave" initials="CD" lastIdx="3" clrIdx="0"/>
  <p:cmAuthor id="1" name="Bianchi, Marissa" initials="BM" lastIdx="1" clrIdx="1">
    <p:extLst>
      <p:ext uri="{19B8F6BF-5375-455C-9EA6-DF929625EA0E}">
        <p15:presenceInfo xmlns:p15="http://schemas.microsoft.com/office/powerpoint/2012/main" userId="S::marissa.bianchi@verint.com::e7f6a177-30e8-4056-a3c2-5a40feb1e5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D55F"/>
    <a:srgbClr val="B561FF"/>
    <a:srgbClr val="EF2B2B"/>
    <a:srgbClr val="F9B569"/>
    <a:srgbClr val="0079FF"/>
    <a:srgbClr val="09A761"/>
    <a:srgbClr val="FA6E1E"/>
    <a:srgbClr val="00C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17D96-E9B5-42E2-9B4E-883615B3C133}" v="12" dt="2022-02-22T12:36:51.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86" autoAdjust="0"/>
    <p:restoredTop sz="88275"/>
  </p:normalViewPr>
  <p:slideViewPr>
    <p:cSldViewPr snapToGrid="0">
      <p:cViewPr varScale="1">
        <p:scale>
          <a:sx n="64" d="100"/>
          <a:sy n="64" d="100"/>
        </p:scale>
        <p:origin x="32" y="52"/>
      </p:cViewPr>
      <p:guideLst>
        <p:guide orient="horz" pos="312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1" d="100"/>
          <a:sy n="91" d="100"/>
        </p:scale>
        <p:origin x="2424" y="2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549A-41B3-AA41-F63B14B14BE1}"/>
              </c:ext>
            </c:extLst>
          </c:dPt>
          <c:dPt>
            <c:idx val="1"/>
            <c:bubble3D val="0"/>
            <c:spPr>
              <a:solidFill>
                <a:srgbClr val="0079FF"/>
              </a:solidFill>
              <a:effectLst/>
            </c:spPr>
            <c:extLst>
              <c:ext xmlns:c16="http://schemas.microsoft.com/office/drawing/2014/chart" uri="{C3380CC4-5D6E-409C-BE32-E72D297353CC}">
                <c16:uniqueId val="{00000003-549A-41B3-AA41-F63B14B14BE1}"/>
              </c:ext>
            </c:extLst>
          </c:dPt>
          <c:dPt>
            <c:idx val="2"/>
            <c:bubble3D val="0"/>
            <c:spPr>
              <a:solidFill>
                <a:schemeClr val="bg1">
                  <a:lumMod val="85000"/>
                </a:schemeClr>
              </a:solidFill>
              <a:effectLst/>
            </c:spPr>
            <c:extLst>
              <c:ext xmlns:c16="http://schemas.microsoft.com/office/drawing/2014/chart" uri="{C3380CC4-5D6E-409C-BE32-E72D297353CC}">
                <c16:uniqueId val="{00000005-549A-41B3-AA41-F63B14B14BE1}"/>
              </c:ext>
            </c:extLst>
          </c:dPt>
          <c:cat>
            <c:strRef>
              <c:f>Sheet1!$A$2:$A$4</c:f>
              <c:strCache>
                <c:ptCount val="3"/>
                <c:pt idx="0">
                  <c:v>DO NOT CHANGE (keep at 100)</c:v>
                </c:pt>
                <c:pt idx="1">
                  <c:v>Score</c:v>
                </c:pt>
                <c:pt idx="2">
                  <c:v>100 - Score</c:v>
                </c:pt>
              </c:strCache>
            </c:strRef>
          </c:cat>
          <c:val>
            <c:numRef>
              <c:f>Sheet1!$B$2:$B$4</c:f>
              <c:numCache>
                <c:formatCode>General</c:formatCode>
                <c:ptCount val="3"/>
                <c:pt idx="0">
                  <c:v>100</c:v>
                </c:pt>
                <c:pt idx="1">
                  <c:v>79</c:v>
                </c:pt>
                <c:pt idx="2">
                  <c:v>21</c:v>
                </c:pt>
              </c:numCache>
            </c:numRef>
          </c:val>
          <c:extLst>
            <c:ext xmlns:c16="http://schemas.microsoft.com/office/drawing/2014/chart" uri="{C3380CC4-5D6E-409C-BE32-E72D297353CC}">
              <c16:uniqueId val="{00000006-549A-41B3-AA41-F63B14B14BE1}"/>
            </c:ext>
          </c:extLst>
        </c:ser>
        <c:ser>
          <c:idx val="1"/>
          <c:order val="1"/>
          <c:tx>
            <c:strRef>
              <c:f>Sheet1!$C$1</c:f>
              <c:strCache>
                <c:ptCount val="1"/>
                <c:pt idx="0">
                  <c:v>Benchmark (Purple)</c:v>
                </c:pt>
              </c:strCache>
            </c:strRef>
          </c:tx>
          <c:spPr>
            <a:effectLst/>
          </c:spPr>
          <c:dPt>
            <c:idx val="0"/>
            <c:bubble3D val="0"/>
            <c:spPr>
              <a:noFill/>
              <a:effectLst/>
            </c:spPr>
            <c:extLst>
              <c:ext xmlns:c16="http://schemas.microsoft.com/office/drawing/2014/chart" uri="{C3380CC4-5D6E-409C-BE32-E72D297353CC}">
                <c16:uniqueId val="{00000008-549A-41B3-AA41-F63B14B14BE1}"/>
              </c:ext>
            </c:extLst>
          </c:dPt>
          <c:dPt>
            <c:idx val="1"/>
            <c:bubble3D val="0"/>
            <c:spPr>
              <a:solidFill>
                <a:srgbClr val="965CC5"/>
              </a:solidFill>
              <a:effectLst/>
            </c:spPr>
            <c:extLst>
              <c:ext xmlns:c16="http://schemas.microsoft.com/office/drawing/2014/chart" uri="{C3380CC4-5D6E-409C-BE32-E72D297353CC}">
                <c16:uniqueId val="{0000000A-549A-41B3-AA41-F63B14B14BE1}"/>
              </c:ext>
            </c:extLst>
          </c:dPt>
          <c:dPt>
            <c:idx val="2"/>
            <c:bubble3D val="0"/>
            <c:spPr>
              <a:solidFill>
                <a:sysClr val="window" lastClr="FFFFFF">
                  <a:lumMod val="65000"/>
                </a:sysClr>
              </a:solidFill>
              <a:effectLst/>
            </c:spPr>
            <c:extLst>
              <c:ext xmlns:c16="http://schemas.microsoft.com/office/drawing/2014/chart" uri="{C3380CC4-5D6E-409C-BE32-E72D297353CC}">
                <c16:uniqueId val="{0000000C-549A-41B3-AA41-F63B14B14BE1}"/>
              </c:ext>
            </c:extLst>
          </c:dPt>
          <c:cat>
            <c:strRef>
              <c:f>Sheet1!$A$2:$A$4</c:f>
              <c:strCache>
                <c:ptCount val="3"/>
                <c:pt idx="0">
                  <c:v>DO NOT CHANGE (keep at 100)</c:v>
                </c:pt>
                <c:pt idx="1">
                  <c:v>Score</c:v>
                </c:pt>
                <c:pt idx="2">
                  <c:v>100 - Score</c:v>
                </c:pt>
              </c:strCache>
            </c:strRef>
          </c:cat>
          <c:val>
            <c:numRef>
              <c:f>Sheet1!$C$2:$C$4</c:f>
              <c:numCache>
                <c:formatCode>General</c:formatCode>
                <c:ptCount val="3"/>
                <c:pt idx="0">
                  <c:v>100</c:v>
                </c:pt>
                <c:pt idx="1">
                  <c:v>72</c:v>
                </c:pt>
                <c:pt idx="2">
                  <c:v>28</c:v>
                </c:pt>
              </c:numCache>
            </c:numRef>
          </c:val>
          <c:extLst>
            <c:ext xmlns:c16="http://schemas.microsoft.com/office/drawing/2014/chart" uri="{C3380CC4-5D6E-409C-BE32-E72D297353CC}">
              <c16:uniqueId val="{0000000D-549A-41B3-AA41-F63B14B14BE1}"/>
            </c:ext>
          </c:extLst>
        </c:ser>
        <c:dLbls>
          <c:showLegendKey val="0"/>
          <c:showVal val="0"/>
          <c:showCatName val="0"/>
          <c:showSerName val="0"/>
          <c:showPercent val="0"/>
          <c:showBubbleSize val="0"/>
          <c:showLeaderLines val="1"/>
        </c:dLbls>
        <c:firstSliceAng val="90"/>
        <c:holeSize val="65"/>
      </c:doughnutChart>
    </c:plotArea>
    <c:plotVisOnly val="1"/>
    <c:dispBlanksAs val="gap"/>
    <c:showDLblsOverMax val="0"/>
  </c:chart>
  <c:spPr>
    <a:effectLst/>
  </c:spPr>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347666450133642E-2"/>
          <c:y val="0.12673523521648994"/>
          <c:w val="0.97130466709973273"/>
          <c:h val="0.76760020356861958"/>
        </c:manualLayout>
      </c:layout>
      <c:barChart>
        <c:barDir val="col"/>
        <c:grouping val="clustered"/>
        <c:varyColors val="0"/>
        <c:ser>
          <c:idx val="0"/>
          <c:order val="0"/>
          <c:tx>
            <c:strRef>
              <c:f>Sheet1!$B$1</c:f>
              <c:strCache>
                <c:ptCount val="1"/>
                <c:pt idx="0">
                  <c:v>All Other Visitors</c:v>
                </c:pt>
              </c:strCache>
            </c:strRef>
          </c:tx>
          <c:spPr>
            <a:solidFill>
              <a:srgbClr val="0D3E8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Monthly or more often</c:v>
                </c:pt>
                <c:pt idx="1">
                  <c:v>A few times a year</c:v>
                </c:pt>
                <c:pt idx="2">
                  <c:v>About once a year</c:v>
                </c:pt>
                <c:pt idx="3">
                  <c:v>First time</c:v>
                </c:pt>
              </c:strCache>
            </c:strRef>
          </c:cat>
          <c:val>
            <c:numRef>
              <c:f>Sheet1!$B$2:$B$5</c:f>
              <c:numCache>
                <c:formatCode>0%</c:formatCode>
                <c:ptCount val="4"/>
                <c:pt idx="0">
                  <c:v>0.3</c:v>
                </c:pt>
                <c:pt idx="1">
                  <c:v>0.28999999999999998</c:v>
                </c:pt>
                <c:pt idx="2">
                  <c:v>7.0000000000000007E-2</c:v>
                </c:pt>
                <c:pt idx="3">
                  <c:v>0.34</c:v>
                </c:pt>
              </c:numCache>
            </c:numRef>
          </c:val>
          <c:extLst>
            <c:ext xmlns:c16="http://schemas.microsoft.com/office/drawing/2014/chart" uri="{C3380CC4-5D6E-409C-BE32-E72D297353CC}">
              <c16:uniqueId val="{00000000-501B-4B9A-9AE7-1F03FEFC7D0B}"/>
            </c:ext>
          </c:extLst>
        </c:ser>
        <c:ser>
          <c:idx val="1"/>
          <c:order val="1"/>
          <c:tx>
            <c:strRef>
              <c:f>Sheet1!$C$1</c:f>
              <c:strCache>
                <c:ptCount val="1"/>
                <c:pt idx="0">
                  <c:v>Career Segment</c:v>
                </c:pt>
              </c:strCache>
            </c:strRef>
          </c:tx>
          <c:spPr>
            <a:solidFill>
              <a:srgbClr val="007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Monthly or more often</c:v>
                </c:pt>
                <c:pt idx="1">
                  <c:v>A few times a year</c:v>
                </c:pt>
                <c:pt idx="2">
                  <c:v>About once a year</c:v>
                </c:pt>
                <c:pt idx="3">
                  <c:v>First time</c:v>
                </c:pt>
              </c:strCache>
            </c:strRef>
          </c:cat>
          <c:val>
            <c:numRef>
              <c:f>Sheet1!$C$2:$C$5</c:f>
              <c:numCache>
                <c:formatCode>0%</c:formatCode>
                <c:ptCount val="4"/>
                <c:pt idx="0">
                  <c:v>0.14000000000000001</c:v>
                </c:pt>
                <c:pt idx="1">
                  <c:v>0.19</c:v>
                </c:pt>
                <c:pt idx="2">
                  <c:v>0.05</c:v>
                </c:pt>
                <c:pt idx="3">
                  <c:v>0.62</c:v>
                </c:pt>
              </c:numCache>
            </c:numRef>
          </c:val>
          <c:extLst>
            <c:ext xmlns:c16="http://schemas.microsoft.com/office/drawing/2014/chart" uri="{C3380CC4-5D6E-409C-BE32-E72D297353CC}">
              <c16:uniqueId val="{00000001-501B-4B9A-9AE7-1F03FEFC7D0B}"/>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Monthly or more often</c:v>
                      </c:pt>
                      <c:pt idx="1">
                        <c:v>A few times a year</c:v>
                      </c:pt>
                      <c:pt idx="2">
                        <c:v>About once a year</c:v>
                      </c:pt>
                      <c:pt idx="3">
                        <c:v>First time</c:v>
                      </c:pt>
                    </c:strCache>
                  </c:strRef>
                </c:cat>
                <c:val>
                  <c:numRef>
                    <c:extLst>
                      <c:ext uri="{02D57815-91ED-43cb-92C2-25804820EDAC}">
                        <c15:formulaRef>
                          <c15:sqref>Sheet1!$D$2:$D$5</c15:sqref>
                        </c15:formulaRef>
                      </c:ext>
                    </c:extLst>
                    <c:numCache>
                      <c:formatCode>General</c:formatCode>
                      <c:ptCount val="4"/>
                    </c:numCache>
                  </c:numRef>
                </c:val>
                <c:extLst>
                  <c:ext xmlns:c16="http://schemas.microsoft.com/office/drawing/2014/chart" uri="{C3380CC4-5D6E-409C-BE32-E72D297353CC}">
                    <c16:uniqueId val="{00000004-501B-4B9A-9AE7-1F03FEFC7D0B}"/>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Monthly or more often</c:v>
                </c:pt>
                <c:pt idx="1">
                  <c:v>A few times a year</c:v>
                </c:pt>
                <c:pt idx="2">
                  <c:v>About once a year</c:v>
                </c:pt>
                <c:pt idx="3">
                  <c:v>First time</c:v>
                </c:pt>
              </c:strCache>
            </c:strRef>
          </c:cat>
          <c:val>
            <c:numRef>
              <c:f>Sheet1!$E$2:$E$5</c:f>
              <c:numCache>
                <c:formatCode>0</c:formatCode>
                <c:ptCount val="4"/>
                <c:pt idx="0">
                  <c:v>73</c:v>
                </c:pt>
                <c:pt idx="1">
                  <c:v>74</c:v>
                </c:pt>
                <c:pt idx="2">
                  <c:v>69</c:v>
                </c:pt>
                <c:pt idx="3">
                  <c:v>71</c:v>
                </c:pt>
              </c:numCache>
            </c:numRef>
          </c:val>
          <c:extLst>
            <c:ext xmlns:c16="http://schemas.microsoft.com/office/drawing/2014/chart" uri="{C3380CC4-5D6E-409C-BE32-E72D297353CC}">
              <c16:uniqueId val="{00000002-501B-4B9A-9AE7-1F03FEFC7D0B}"/>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Monthly or more often</c:v>
                </c:pt>
                <c:pt idx="1">
                  <c:v>A few times a year</c:v>
                </c:pt>
                <c:pt idx="2">
                  <c:v>About once a year</c:v>
                </c:pt>
                <c:pt idx="3">
                  <c:v>First time</c:v>
                </c:pt>
              </c:strCache>
            </c:strRef>
          </c:cat>
          <c:val>
            <c:numRef>
              <c:f>Sheet1!$F$2:$F$5</c:f>
              <c:numCache>
                <c:formatCode>0</c:formatCode>
                <c:ptCount val="4"/>
                <c:pt idx="1">
                  <c:v>85</c:v>
                </c:pt>
                <c:pt idx="3">
                  <c:v>77</c:v>
                </c:pt>
              </c:numCache>
            </c:numRef>
          </c:val>
          <c:extLst>
            <c:ext xmlns:c16="http://schemas.microsoft.com/office/drawing/2014/chart" uri="{C3380CC4-5D6E-409C-BE32-E72D297353CC}">
              <c16:uniqueId val="{00000003-501B-4B9A-9AE7-1F03FEFC7D0B}"/>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70000000000000007"/>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347666450133642E-2"/>
          <c:y val="0.12673523521648994"/>
          <c:w val="0.97130466709973273"/>
          <c:h val="0.76760020356861958"/>
        </c:manualLayout>
      </c:layout>
      <c:barChart>
        <c:barDir val="col"/>
        <c:grouping val="clustered"/>
        <c:varyColors val="0"/>
        <c:ser>
          <c:idx val="0"/>
          <c:order val="0"/>
          <c:tx>
            <c:strRef>
              <c:f>Sheet1!$B$1</c:f>
              <c:strCache>
                <c:ptCount val="1"/>
                <c:pt idx="0">
                  <c:v>All Other Visitors</c:v>
                </c:pt>
              </c:strCache>
            </c:strRef>
          </c:tx>
          <c:spPr>
            <a:solidFill>
              <a:srgbClr val="0D3E8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Reports or guidance documents</c:v>
                </c:pt>
                <c:pt idx="2">
                  <c:v>Data or statistics (please specify)</c:v>
                </c:pt>
                <c:pt idx="3">
                  <c:v>General environmental information</c:v>
                </c:pt>
                <c:pt idx="4">
                  <c:v>Legal or regulatory Information</c:v>
                </c:pt>
              </c:strCache>
            </c:strRef>
          </c:cat>
          <c:val>
            <c:numRef>
              <c:f>Sheet1!$B$2:$B$6</c:f>
              <c:numCache>
                <c:formatCode>0%</c:formatCode>
                <c:ptCount val="5"/>
                <c:pt idx="0">
                  <c:v>0.25</c:v>
                </c:pt>
                <c:pt idx="1">
                  <c:v>0.49</c:v>
                </c:pt>
                <c:pt idx="2">
                  <c:v>0.26</c:v>
                </c:pt>
                <c:pt idx="3">
                  <c:v>0.1</c:v>
                </c:pt>
                <c:pt idx="4">
                  <c:v>7.0000000000000007E-2</c:v>
                </c:pt>
              </c:numCache>
            </c:numRef>
          </c:val>
          <c:extLst>
            <c:ext xmlns:c16="http://schemas.microsoft.com/office/drawing/2014/chart" uri="{C3380CC4-5D6E-409C-BE32-E72D297353CC}">
              <c16:uniqueId val="{00000000-501B-4B9A-9AE7-1F03FEFC7D0B}"/>
            </c:ext>
          </c:extLst>
        </c:ser>
        <c:ser>
          <c:idx val="1"/>
          <c:order val="1"/>
          <c:tx>
            <c:strRef>
              <c:f>Sheet1!$C$1</c:f>
              <c:strCache>
                <c:ptCount val="1"/>
                <c:pt idx="0">
                  <c:v>Career Segment</c:v>
                </c:pt>
              </c:strCache>
            </c:strRef>
          </c:tx>
          <c:spPr>
            <a:solidFill>
              <a:srgbClr val="007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Reports or guidance documents</c:v>
                </c:pt>
                <c:pt idx="2">
                  <c:v>Data or statistics (please specify)</c:v>
                </c:pt>
                <c:pt idx="3">
                  <c:v>General environmental information</c:v>
                </c:pt>
                <c:pt idx="4">
                  <c:v>Legal or regulatory Information</c:v>
                </c:pt>
              </c:strCache>
            </c:strRef>
          </c:cat>
          <c:val>
            <c:numRef>
              <c:f>Sheet1!$C$2:$C$6</c:f>
              <c:numCache>
                <c:formatCode>0%</c:formatCode>
                <c:ptCount val="5"/>
                <c:pt idx="0">
                  <c:v>0.65</c:v>
                </c:pt>
                <c:pt idx="1">
                  <c:v>0.25</c:v>
                </c:pt>
                <c:pt idx="2">
                  <c:v>0.11</c:v>
                </c:pt>
                <c:pt idx="3">
                  <c:v>7.0000000000000007E-2</c:v>
                </c:pt>
                <c:pt idx="4">
                  <c:v>0.04</c:v>
                </c:pt>
              </c:numCache>
            </c:numRef>
          </c:val>
          <c:extLst>
            <c:ext xmlns:c16="http://schemas.microsoft.com/office/drawing/2014/chart" uri="{C3380CC4-5D6E-409C-BE32-E72D297353CC}">
              <c16:uniqueId val="{00000001-501B-4B9A-9AE7-1F03FEFC7D0B}"/>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"Other"</c:v>
                      </c:pt>
                      <c:pt idx="1">
                        <c:v>Reports or guidance documents</c:v>
                      </c:pt>
                      <c:pt idx="2">
                        <c:v>Data or statistics (please specify)</c:v>
                      </c:pt>
                      <c:pt idx="3">
                        <c:v>General environmental information</c:v>
                      </c:pt>
                      <c:pt idx="4">
                        <c:v>Legal or regulatory Information</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4-501B-4B9A-9AE7-1F03FEFC7D0B}"/>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Reports or guidance documents</c:v>
                </c:pt>
                <c:pt idx="2">
                  <c:v>Data or statistics (please specify)</c:v>
                </c:pt>
                <c:pt idx="3">
                  <c:v>General environmental information</c:v>
                </c:pt>
                <c:pt idx="4">
                  <c:v>Legal or regulatory Information</c:v>
                </c:pt>
              </c:strCache>
            </c:strRef>
          </c:cat>
          <c:val>
            <c:numRef>
              <c:f>Sheet1!$E$2:$E$6</c:f>
              <c:numCache>
                <c:formatCode>0</c:formatCode>
                <c:ptCount val="5"/>
                <c:pt idx="0">
                  <c:v>66</c:v>
                </c:pt>
                <c:pt idx="1">
                  <c:v>75</c:v>
                </c:pt>
                <c:pt idx="2">
                  <c:v>71</c:v>
                </c:pt>
                <c:pt idx="3">
                  <c:v>78</c:v>
                </c:pt>
                <c:pt idx="4">
                  <c:v>70</c:v>
                </c:pt>
              </c:numCache>
            </c:numRef>
          </c:val>
          <c:extLst>
            <c:ext xmlns:c16="http://schemas.microsoft.com/office/drawing/2014/chart" uri="{C3380CC4-5D6E-409C-BE32-E72D297353CC}">
              <c16:uniqueId val="{00000002-501B-4B9A-9AE7-1F03FEFC7D0B}"/>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Reports or guidance documents</c:v>
                </c:pt>
                <c:pt idx="2">
                  <c:v>Data or statistics (please specify)</c:v>
                </c:pt>
                <c:pt idx="3">
                  <c:v>General environmental information</c:v>
                </c:pt>
                <c:pt idx="4">
                  <c:v>Legal or regulatory Information</c:v>
                </c:pt>
              </c:strCache>
            </c:strRef>
          </c:cat>
          <c:val>
            <c:numRef>
              <c:f>Sheet1!$F$2:$F$6</c:f>
              <c:numCache>
                <c:formatCode>0</c:formatCode>
                <c:ptCount val="5"/>
                <c:pt idx="0">
                  <c:v>78</c:v>
                </c:pt>
                <c:pt idx="1">
                  <c:v>81</c:v>
                </c:pt>
              </c:numCache>
            </c:numRef>
          </c:val>
          <c:extLst>
            <c:ext xmlns:c16="http://schemas.microsoft.com/office/drawing/2014/chart" uri="{C3380CC4-5D6E-409C-BE32-E72D297353CC}">
              <c16:uniqueId val="{00000003-501B-4B9A-9AE7-1F03FEFC7D0B}"/>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70000000000000007"/>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347666450133642E-2"/>
          <c:y val="0.12673523521648994"/>
          <c:w val="0.97130466709973273"/>
          <c:h val="0.67666627744816599"/>
        </c:manualLayout>
      </c:layout>
      <c:barChart>
        <c:barDir val="col"/>
        <c:grouping val="clustered"/>
        <c:varyColors val="0"/>
        <c:ser>
          <c:idx val="0"/>
          <c:order val="0"/>
          <c:tx>
            <c:strRef>
              <c:f>Sheet1!$B$1</c:f>
              <c:strCache>
                <c:ptCount val="1"/>
                <c:pt idx="0">
                  <c:v>All Other Visitors</c:v>
                </c:pt>
              </c:strCache>
            </c:strRef>
          </c:tx>
          <c:spPr>
            <a:solidFill>
              <a:srgbClr val="0D3E8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Global efforts, international work/cooperation</c:v>
                </c:pt>
                <c:pt idx="2">
                  <c:v>Climate change, global warming, greenhouse gases or carbon footprint</c:v>
                </c:pt>
                <c:pt idx="3">
                  <c:v>Water pollution, water quality, watersheds or wetlands</c:v>
                </c:pt>
                <c:pt idx="4">
                  <c:v>Air pollution or air quality</c:v>
                </c:pt>
                <c:pt idx="5">
                  <c:v>Chemicals</c:v>
                </c:pt>
                <c:pt idx="6">
                  <c:v>Cleanups, remediation, brownfields or superfund</c:v>
                </c:pt>
                <c:pt idx="7">
                  <c:v>Environmental justice</c:v>
                </c:pt>
              </c:strCache>
            </c:strRef>
          </c:cat>
          <c:val>
            <c:numRef>
              <c:f>Sheet1!$B$2:$B$9</c:f>
              <c:numCache>
                <c:formatCode>0%</c:formatCode>
                <c:ptCount val="8"/>
                <c:pt idx="0">
                  <c:v>0.27</c:v>
                </c:pt>
                <c:pt idx="1">
                  <c:v>0.01</c:v>
                </c:pt>
                <c:pt idx="2">
                  <c:v>0.08</c:v>
                </c:pt>
                <c:pt idx="3">
                  <c:v>0.18</c:v>
                </c:pt>
                <c:pt idx="4">
                  <c:v>0.19</c:v>
                </c:pt>
                <c:pt idx="5">
                  <c:v>0.11</c:v>
                </c:pt>
                <c:pt idx="6">
                  <c:v>7.0000000000000007E-2</c:v>
                </c:pt>
                <c:pt idx="7">
                  <c:v>0.01</c:v>
                </c:pt>
              </c:numCache>
            </c:numRef>
          </c:val>
          <c:extLst>
            <c:ext xmlns:c16="http://schemas.microsoft.com/office/drawing/2014/chart" uri="{C3380CC4-5D6E-409C-BE32-E72D297353CC}">
              <c16:uniqueId val="{00000000-501B-4B9A-9AE7-1F03FEFC7D0B}"/>
            </c:ext>
          </c:extLst>
        </c:ser>
        <c:ser>
          <c:idx val="1"/>
          <c:order val="1"/>
          <c:tx>
            <c:strRef>
              <c:f>Sheet1!$C$1</c:f>
              <c:strCache>
                <c:ptCount val="1"/>
                <c:pt idx="0">
                  <c:v>Career Segment</c:v>
                </c:pt>
              </c:strCache>
            </c:strRef>
          </c:tx>
          <c:spPr>
            <a:solidFill>
              <a:srgbClr val="007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Global efforts, international work/cooperation</c:v>
                </c:pt>
                <c:pt idx="2">
                  <c:v>Climate change, global warming, greenhouse gases or carbon footprint</c:v>
                </c:pt>
                <c:pt idx="3">
                  <c:v>Water pollution, water quality, watersheds or wetlands</c:v>
                </c:pt>
                <c:pt idx="4">
                  <c:v>Air pollution or air quality</c:v>
                </c:pt>
                <c:pt idx="5">
                  <c:v>Chemicals</c:v>
                </c:pt>
                <c:pt idx="6">
                  <c:v>Cleanups, remediation, brownfields or superfund</c:v>
                </c:pt>
                <c:pt idx="7">
                  <c:v>Environmental justice</c:v>
                </c:pt>
              </c:strCache>
            </c:strRef>
          </c:cat>
          <c:val>
            <c:numRef>
              <c:f>Sheet1!$C$2:$C$9</c:f>
              <c:numCache>
                <c:formatCode>0%</c:formatCode>
                <c:ptCount val="8"/>
                <c:pt idx="0">
                  <c:v>0.59</c:v>
                </c:pt>
                <c:pt idx="1">
                  <c:v>0.09</c:v>
                </c:pt>
                <c:pt idx="2">
                  <c:v>0.08</c:v>
                </c:pt>
                <c:pt idx="3">
                  <c:v>7.0000000000000007E-2</c:v>
                </c:pt>
                <c:pt idx="4">
                  <c:v>0.05</c:v>
                </c:pt>
                <c:pt idx="5">
                  <c:v>0.03</c:v>
                </c:pt>
                <c:pt idx="6">
                  <c:v>0.03</c:v>
                </c:pt>
                <c:pt idx="7">
                  <c:v>0.03</c:v>
                </c:pt>
              </c:numCache>
            </c:numRef>
          </c:val>
          <c:extLst>
            <c:ext xmlns:c16="http://schemas.microsoft.com/office/drawing/2014/chart" uri="{C3380CC4-5D6E-409C-BE32-E72D297353CC}">
              <c16:uniqueId val="{00000001-501B-4B9A-9AE7-1F03FEFC7D0B}"/>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"Other"</c:v>
                      </c:pt>
                      <c:pt idx="1">
                        <c:v>Global efforts, international work/cooperation</c:v>
                      </c:pt>
                      <c:pt idx="2">
                        <c:v>Climate change, global warming, greenhouse gases or carbon footprint</c:v>
                      </c:pt>
                      <c:pt idx="3">
                        <c:v>Water pollution, water quality, watersheds or wetlands</c:v>
                      </c:pt>
                      <c:pt idx="4">
                        <c:v>Air pollution or air quality</c:v>
                      </c:pt>
                      <c:pt idx="5">
                        <c:v>Chemicals</c:v>
                      </c:pt>
                      <c:pt idx="6">
                        <c:v>Cleanups, remediation, brownfields or superfund</c:v>
                      </c:pt>
                      <c:pt idx="7">
                        <c:v>Environmental justice</c:v>
                      </c:pt>
                    </c:strCache>
                  </c:strRef>
                </c:cat>
                <c:val>
                  <c:numRef>
                    <c:extLst>
                      <c:ext uri="{02D57815-91ED-43cb-92C2-25804820EDAC}">
                        <c15:formulaRef>
                          <c15:sqref>Sheet1!$D$2:$D$9</c15:sqref>
                        </c15:formulaRef>
                      </c:ext>
                    </c:extLst>
                    <c:numCache>
                      <c:formatCode>General</c:formatCode>
                      <c:ptCount val="8"/>
                    </c:numCache>
                  </c:numRef>
                </c:val>
                <c:extLst>
                  <c:ext xmlns:c16="http://schemas.microsoft.com/office/drawing/2014/chart" uri="{C3380CC4-5D6E-409C-BE32-E72D297353CC}">
                    <c16:uniqueId val="{00000004-501B-4B9A-9AE7-1F03FEFC7D0B}"/>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dLbl>
              <c:idx val="1"/>
              <c:layout>
                <c:manualLayout>
                  <c:x val="-2.6086666272970497E-3"/>
                  <c:y val="0.44235692364634577"/>
                </c:manualLayout>
              </c:layout>
              <c:tx>
                <c:rich>
                  <a:bodyPr/>
                  <a:lstStyle/>
                  <a:p>
                    <a:fld id="{5A46D1A9-862F-4078-A3AA-2E67E3F65EB1}" type="VALUE">
                      <a:rPr lang="en-US">
                        <a:solidFill>
                          <a:srgbClr val="00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C4-4571-8A38-D19EAEBE80AF}"/>
                </c:ext>
              </c:extLst>
            </c:dLbl>
            <c:dLbl>
              <c:idx val="7"/>
              <c:layout>
                <c:manualLayout>
                  <c:x val="2.6086666272968346E-3"/>
                  <c:y val="0.30597641335886006"/>
                </c:manualLayout>
              </c:layout>
              <c:tx>
                <c:rich>
                  <a:bodyPr/>
                  <a:lstStyle/>
                  <a:p>
                    <a:fld id="{ACA7B729-6C51-44D6-8A04-854847C2EC63}" type="VALUE">
                      <a:rPr lang="en-US">
                        <a:solidFill>
                          <a:srgbClr val="00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C4-4571-8A38-D19EAEBE80A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Global efforts, international work/cooperation</c:v>
                </c:pt>
                <c:pt idx="2">
                  <c:v>Climate change, global warming, greenhouse gases or carbon footprint</c:v>
                </c:pt>
                <c:pt idx="3">
                  <c:v>Water pollution, water quality, watersheds or wetlands</c:v>
                </c:pt>
                <c:pt idx="4">
                  <c:v>Air pollution or air quality</c:v>
                </c:pt>
                <c:pt idx="5">
                  <c:v>Chemicals</c:v>
                </c:pt>
                <c:pt idx="6">
                  <c:v>Cleanups, remediation, brownfields or superfund</c:v>
                </c:pt>
                <c:pt idx="7">
                  <c:v>Environmental justice</c:v>
                </c:pt>
              </c:strCache>
            </c:strRef>
          </c:cat>
          <c:val>
            <c:numRef>
              <c:f>Sheet1!$E$2:$E$9</c:f>
              <c:numCache>
                <c:formatCode>0</c:formatCode>
                <c:ptCount val="8"/>
                <c:pt idx="0">
                  <c:v>68</c:v>
                </c:pt>
                <c:pt idx="1">
                  <c:v>76</c:v>
                </c:pt>
                <c:pt idx="2">
                  <c:v>78</c:v>
                </c:pt>
                <c:pt idx="3">
                  <c:v>73</c:v>
                </c:pt>
                <c:pt idx="4">
                  <c:v>74</c:v>
                </c:pt>
                <c:pt idx="5">
                  <c:v>73</c:v>
                </c:pt>
                <c:pt idx="6">
                  <c:v>73</c:v>
                </c:pt>
                <c:pt idx="7">
                  <c:v>72</c:v>
                </c:pt>
              </c:numCache>
            </c:numRef>
          </c:val>
          <c:extLst>
            <c:ext xmlns:c16="http://schemas.microsoft.com/office/drawing/2014/chart" uri="{C3380CC4-5D6E-409C-BE32-E72D297353CC}">
              <c16:uniqueId val="{00000002-501B-4B9A-9AE7-1F03FEFC7D0B}"/>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Global efforts, international work/cooperation</c:v>
                </c:pt>
                <c:pt idx="2">
                  <c:v>Climate change, global warming, greenhouse gases or carbon footprint</c:v>
                </c:pt>
                <c:pt idx="3">
                  <c:v>Water pollution, water quality, watersheds or wetlands</c:v>
                </c:pt>
                <c:pt idx="4">
                  <c:v>Air pollution or air quality</c:v>
                </c:pt>
                <c:pt idx="5">
                  <c:v>Chemicals</c:v>
                </c:pt>
                <c:pt idx="6">
                  <c:v>Cleanups, remediation, brownfields or superfund</c:v>
                </c:pt>
                <c:pt idx="7">
                  <c:v>Environmental justice</c:v>
                </c:pt>
              </c:strCache>
            </c:strRef>
          </c:cat>
          <c:val>
            <c:numRef>
              <c:f>Sheet1!$F$2:$F$9</c:f>
              <c:numCache>
                <c:formatCode>General</c:formatCode>
                <c:ptCount val="8"/>
                <c:pt idx="0" formatCode="0">
                  <c:v>75</c:v>
                </c:pt>
              </c:numCache>
            </c:numRef>
          </c:val>
          <c:extLst>
            <c:ext xmlns:c16="http://schemas.microsoft.com/office/drawing/2014/chart" uri="{C3380CC4-5D6E-409C-BE32-E72D297353CC}">
              <c16:uniqueId val="{00000003-501B-4B9A-9AE7-1F03FEFC7D0B}"/>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60000000000000009"/>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347666450133642E-2"/>
          <c:y val="0.12673523521648994"/>
          <c:w val="0.97130466709973273"/>
          <c:h val="0.67666627744816599"/>
        </c:manualLayout>
      </c:layout>
      <c:barChart>
        <c:barDir val="col"/>
        <c:grouping val="clustered"/>
        <c:varyColors val="0"/>
        <c:ser>
          <c:idx val="0"/>
          <c:order val="0"/>
          <c:tx>
            <c:strRef>
              <c:f>Sheet1!$B$1</c:f>
              <c:strCache>
                <c:ptCount val="1"/>
                <c:pt idx="0">
                  <c:v>All Other Visitors</c:v>
                </c:pt>
              </c:strCache>
            </c:strRef>
          </c:tx>
          <c:spPr>
            <a:solidFill>
              <a:srgbClr val="0D3E86">
                <a:lumMod val="75000"/>
              </a:srgbClr>
            </a:solidFill>
            <a:ln>
              <a:noFill/>
            </a:ln>
            <a:effectLst/>
          </c:spPr>
          <c:invertIfNegative val="0"/>
          <c:dPt>
            <c:idx val="0"/>
            <c:invertIfNegative val="0"/>
            <c:bubble3D val="0"/>
            <c:spPr>
              <a:solidFill>
                <a:srgbClr val="0D3E86">
                  <a:lumMod val="75000"/>
                </a:srgbClr>
              </a:solidFill>
              <a:ln>
                <a:noFill/>
              </a:ln>
              <a:effectLst/>
            </c:spPr>
            <c:extLst>
              <c:ext xmlns:c16="http://schemas.microsoft.com/office/drawing/2014/chart" uri="{C3380CC4-5D6E-409C-BE32-E72D297353CC}">
                <c16:uniqueId val="{00000001-6166-4D86-9E7F-8FDF2411EE6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Partially</c:v>
                </c:pt>
                <c:pt idx="2">
                  <c:v>No</c:v>
                </c:pt>
              </c:strCache>
            </c:strRef>
          </c:cat>
          <c:val>
            <c:numRef>
              <c:f>Sheet1!$B$2:$B$4</c:f>
              <c:numCache>
                <c:formatCode>0%</c:formatCode>
                <c:ptCount val="3"/>
                <c:pt idx="0">
                  <c:v>0.61</c:v>
                </c:pt>
                <c:pt idx="1">
                  <c:v>0.25</c:v>
                </c:pt>
                <c:pt idx="2">
                  <c:v>0.14000000000000001</c:v>
                </c:pt>
              </c:numCache>
            </c:numRef>
          </c:val>
          <c:extLst>
            <c:ext xmlns:c16="http://schemas.microsoft.com/office/drawing/2014/chart" uri="{C3380CC4-5D6E-409C-BE32-E72D297353CC}">
              <c16:uniqueId val="{00000000-501B-4B9A-9AE7-1F03FEFC7D0B}"/>
            </c:ext>
          </c:extLst>
        </c:ser>
        <c:ser>
          <c:idx val="1"/>
          <c:order val="1"/>
          <c:tx>
            <c:strRef>
              <c:f>Sheet1!$C$1</c:f>
              <c:strCache>
                <c:ptCount val="1"/>
                <c:pt idx="0">
                  <c:v>Career Segment</c:v>
                </c:pt>
              </c:strCache>
            </c:strRef>
          </c:tx>
          <c:spPr>
            <a:solidFill>
              <a:srgbClr val="007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Partially</c:v>
                </c:pt>
                <c:pt idx="2">
                  <c:v>No</c:v>
                </c:pt>
              </c:strCache>
            </c:strRef>
          </c:cat>
          <c:val>
            <c:numRef>
              <c:f>Sheet1!$C$2:$C$4</c:f>
              <c:numCache>
                <c:formatCode>0%</c:formatCode>
                <c:ptCount val="3"/>
                <c:pt idx="0">
                  <c:v>0.52</c:v>
                </c:pt>
                <c:pt idx="1">
                  <c:v>0.34</c:v>
                </c:pt>
                <c:pt idx="2">
                  <c:v>0.14000000000000001</c:v>
                </c:pt>
              </c:numCache>
            </c:numRef>
          </c:val>
          <c:extLst>
            <c:ext xmlns:c16="http://schemas.microsoft.com/office/drawing/2014/chart" uri="{C3380CC4-5D6E-409C-BE32-E72D297353CC}">
              <c16:uniqueId val="{00000001-501B-4B9A-9AE7-1F03FEFC7D0B}"/>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3"/>
                      <c:pt idx="0">
                        <c:v>Yes</c:v>
                      </c:pt>
                      <c:pt idx="1">
                        <c:v>Partially</c:v>
                      </c:pt>
                      <c:pt idx="2">
                        <c:v>No</c:v>
                      </c:pt>
                    </c:strCache>
                  </c:strRef>
                </c:cat>
                <c:val>
                  <c:numRef>
                    <c:extLst>
                      <c:ext uri="{02D57815-91ED-43cb-92C2-25804820EDAC}">
                        <c15:formulaRef>
                          <c15:sqref>Sheet1!$D$2:$D$4</c15:sqref>
                        </c15:formulaRef>
                      </c:ext>
                    </c:extLst>
                    <c:numCache>
                      <c:formatCode>General</c:formatCode>
                      <c:ptCount val="3"/>
                    </c:numCache>
                  </c:numRef>
                </c:val>
                <c:extLst>
                  <c:ext xmlns:c16="http://schemas.microsoft.com/office/drawing/2014/chart" uri="{C3380CC4-5D6E-409C-BE32-E72D297353CC}">
                    <c16:uniqueId val="{00000004-501B-4B9A-9AE7-1F03FEFC7D0B}"/>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Partially</c:v>
                </c:pt>
                <c:pt idx="2">
                  <c:v>No</c:v>
                </c:pt>
              </c:strCache>
            </c:strRef>
          </c:cat>
          <c:val>
            <c:numRef>
              <c:f>Sheet1!$E$2:$E$4</c:f>
              <c:numCache>
                <c:formatCode>0</c:formatCode>
                <c:ptCount val="3"/>
                <c:pt idx="0">
                  <c:v>84</c:v>
                </c:pt>
                <c:pt idx="1">
                  <c:v>64</c:v>
                </c:pt>
                <c:pt idx="2">
                  <c:v>33</c:v>
                </c:pt>
              </c:numCache>
            </c:numRef>
          </c:val>
          <c:extLst>
            <c:ext xmlns:c16="http://schemas.microsoft.com/office/drawing/2014/chart" uri="{C3380CC4-5D6E-409C-BE32-E72D297353CC}">
              <c16:uniqueId val="{00000002-501B-4B9A-9AE7-1F03FEFC7D0B}"/>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Partially</c:v>
                </c:pt>
                <c:pt idx="2">
                  <c:v>No</c:v>
                </c:pt>
              </c:strCache>
            </c:strRef>
          </c:cat>
          <c:val>
            <c:numRef>
              <c:f>Sheet1!$F$2:$F$4</c:f>
              <c:numCache>
                <c:formatCode>0</c:formatCode>
                <c:ptCount val="3"/>
                <c:pt idx="0">
                  <c:v>90</c:v>
                </c:pt>
                <c:pt idx="1">
                  <c:v>74</c:v>
                </c:pt>
              </c:numCache>
            </c:numRef>
          </c:val>
          <c:extLst>
            <c:ext xmlns:c16="http://schemas.microsoft.com/office/drawing/2014/chart" uri="{C3380CC4-5D6E-409C-BE32-E72D297353CC}">
              <c16:uniqueId val="{00000003-501B-4B9A-9AE7-1F03FEFC7D0B}"/>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70000000000000007"/>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347666450133642E-2"/>
          <c:y val="0.12673523521648994"/>
          <c:w val="0.97130466709973273"/>
          <c:h val="0.67666627744816599"/>
        </c:manualLayout>
      </c:layout>
      <c:barChart>
        <c:barDir val="col"/>
        <c:grouping val="clustered"/>
        <c:varyColors val="0"/>
        <c:ser>
          <c:idx val="0"/>
          <c:order val="0"/>
          <c:tx>
            <c:strRef>
              <c:f>Sheet1!$B$1</c:f>
              <c:strCache>
                <c:ptCount val="1"/>
                <c:pt idx="0">
                  <c:v>All Other Visitors</c:v>
                </c:pt>
              </c:strCache>
            </c:strRef>
          </c:tx>
          <c:spPr>
            <a:solidFill>
              <a:srgbClr val="0D3E8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did not use search today</c:v>
                </c:pt>
                <c:pt idx="1">
                  <c:v>Search worked well</c:v>
                </c:pt>
                <c:pt idx="2">
                  <c:v>Returned results that were not relevant</c:v>
                </c:pt>
                <c:pt idx="3">
                  <c:v>Returned too few results</c:v>
                </c:pt>
                <c:pt idx="4">
                  <c:v>Returned too many results</c:v>
                </c:pt>
                <c:pt idx="5">
                  <c:v>"Other"</c:v>
                </c:pt>
              </c:strCache>
            </c:strRef>
          </c:cat>
          <c:val>
            <c:numRef>
              <c:f>Sheet1!$B$2:$B$7</c:f>
              <c:numCache>
                <c:formatCode>0%</c:formatCode>
                <c:ptCount val="6"/>
                <c:pt idx="0">
                  <c:v>0.37</c:v>
                </c:pt>
                <c:pt idx="1">
                  <c:v>0.39</c:v>
                </c:pt>
                <c:pt idx="2">
                  <c:v>0.09</c:v>
                </c:pt>
                <c:pt idx="3">
                  <c:v>0.05</c:v>
                </c:pt>
                <c:pt idx="4">
                  <c:v>0.05</c:v>
                </c:pt>
                <c:pt idx="5">
                  <c:v>0.05</c:v>
                </c:pt>
              </c:numCache>
            </c:numRef>
          </c:val>
          <c:extLst>
            <c:ext xmlns:c16="http://schemas.microsoft.com/office/drawing/2014/chart" uri="{C3380CC4-5D6E-409C-BE32-E72D297353CC}">
              <c16:uniqueId val="{00000000-501B-4B9A-9AE7-1F03FEFC7D0B}"/>
            </c:ext>
          </c:extLst>
        </c:ser>
        <c:ser>
          <c:idx val="1"/>
          <c:order val="1"/>
          <c:tx>
            <c:strRef>
              <c:f>Sheet1!$C$1</c:f>
              <c:strCache>
                <c:ptCount val="1"/>
                <c:pt idx="0">
                  <c:v>Career Segment</c:v>
                </c:pt>
              </c:strCache>
            </c:strRef>
          </c:tx>
          <c:spPr>
            <a:solidFill>
              <a:srgbClr val="007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did not use search today</c:v>
                </c:pt>
                <c:pt idx="1">
                  <c:v>Search worked well</c:v>
                </c:pt>
                <c:pt idx="2">
                  <c:v>Returned results that were not relevant</c:v>
                </c:pt>
                <c:pt idx="3">
                  <c:v>Returned too few results</c:v>
                </c:pt>
                <c:pt idx="4">
                  <c:v>Returned too many results</c:v>
                </c:pt>
                <c:pt idx="5">
                  <c:v>"Other"</c:v>
                </c:pt>
              </c:strCache>
            </c:strRef>
          </c:cat>
          <c:val>
            <c:numRef>
              <c:f>Sheet1!$C$2:$C$7</c:f>
              <c:numCache>
                <c:formatCode>0%</c:formatCode>
                <c:ptCount val="6"/>
                <c:pt idx="0">
                  <c:v>0.41</c:v>
                </c:pt>
                <c:pt idx="1">
                  <c:v>0.4</c:v>
                </c:pt>
                <c:pt idx="2">
                  <c:v>0.05</c:v>
                </c:pt>
                <c:pt idx="3">
                  <c:v>0.05</c:v>
                </c:pt>
                <c:pt idx="4">
                  <c:v>0.03</c:v>
                </c:pt>
                <c:pt idx="5">
                  <c:v>0.05</c:v>
                </c:pt>
              </c:numCache>
            </c:numRef>
          </c:val>
          <c:extLst>
            <c:ext xmlns:c16="http://schemas.microsoft.com/office/drawing/2014/chart" uri="{C3380CC4-5D6E-409C-BE32-E72D297353CC}">
              <c16:uniqueId val="{00000001-501B-4B9A-9AE7-1F03FEFC7D0B}"/>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I did not use search today</c:v>
                      </c:pt>
                      <c:pt idx="1">
                        <c:v>Search worked well</c:v>
                      </c:pt>
                      <c:pt idx="2">
                        <c:v>Returned results that were not relevant</c:v>
                      </c:pt>
                      <c:pt idx="3">
                        <c:v>Returned too few results</c:v>
                      </c:pt>
                      <c:pt idx="4">
                        <c:v>Returned too many results</c:v>
                      </c:pt>
                      <c:pt idx="5">
                        <c:v>"Other"</c:v>
                      </c:pt>
                    </c:strCache>
                  </c:strRef>
                </c:cat>
                <c:val>
                  <c:numRef>
                    <c:extLst>
                      <c:ext uri="{02D57815-91ED-43cb-92C2-25804820EDAC}">
                        <c15:formulaRef>
                          <c15:sqref>Sheet1!$D$2:$D$7</c15:sqref>
                        </c15:formulaRef>
                      </c:ext>
                    </c:extLst>
                    <c:numCache>
                      <c:formatCode>General</c:formatCode>
                      <c:ptCount val="6"/>
                    </c:numCache>
                  </c:numRef>
                </c:val>
                <c:extLst>
                  <c:ext xmlns:c16="http://schemas.microsoft.com/office/drawing/2014/chart" uri="{C3380CC4-5D6E-409C-BE32-E72D297353CC}">
                    <c16:uniqueId val="{00000004-501B-4B9A-9AE7-1F03FEFC7D0B}"/>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did not use search today</c:v>
                </c:pt>
                <c:pt idx="1">
                  <c:v>Search worked well</c:v>
                </c:pt>
                <c:pt idx="2">
                  <c:v>Returned results that were not relevant</c:v>
                </c:pt>
                <c:pt idx="3">
                  <c:v>Returned too few results</c:v>
                </c:pt>
                <c:pt idx="4">
                  <c:v>Returned too many results</c:v>
                </c:pt>
                <c:pt idx="5">
                  <c:v>"Other"</c:v>
                </c:pt>
              </c:strCache>
            </c:strRef>
          </c:cat>
          <c:val>
            <c:numRef>
              <c:f>Sheet1!$E$2:$E$7</c:f>
              <c:numCache>
                <c:formatCode>0</c:formatCode>
                <c:ptCount val="6"/>
                <c:pt idx="0">
                  <c:v>73</c:v>
                </c:pt>
                <c:pt idx="1">
                  <c:v>85</c:v>
                </c:pt>
                <c:pt idx="2">
                  <c:v>43</c:v>
                </c:pt>
                <c:pt idx="3">
                  <c:v>47</c:v>
                </c:pt>
                <c:pt idx="4">
                  <c:v>58</c:v>
                </c:pt>
                <c:pt idx="5">
                  <c:v>41</c:v>
                </c:pt>
              </c:numCache>
            </c:numRef>
          </c:val>
          <c:extLst>
            <c:ext xmlns:c16="http://schemas.microsoft.com/office/drawing/2014/chart" uri="{C3380CC4-5D6E-409C-BE32-E72D297353CC}">
              <c16:uniqueId val="{00000002-501B-4B9A-9AE7-1F03FEFC7D0B}"/>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did not use search today</c:v>
                </c:pt>
                <c:pt idx="1">
                  <c:v>Search worked well</c:v>
                </c:pt>
                <c:pt idx="2">
                  <c:v>Returned results that were not relevant</c:v>
                </c:pt>
                <c:pt idx="3">
                  <c:v>Returned too few results</c:v>
                </c:pt>
                <c:pt idx="4">
                  <c:v>Returned too many results</c:v>
                </c:pt>
                <c:pt idx="5">
                  <c:v>"Other"</c:v>
                </c:pt>
              </c:strCache>
            </c:strRef>
          </c:cat>
          <c:val>
            <c:numRef>
              <c:f>Sheet1!$F$2:$F$7</c:f>
              <c:numCache>
                <c:formatCode>0</c:formatCode>
                <c:ptCount val="6"/>
                <c:pt idx="0">
                  <c:v>81</c:v>
                </c:pt>
                <c:pt idx="1">
                  <c:v>88</c:v>
                </c:pt>
              </c:numCache>
            </c:numRef>
          </c:val>
          <c:extLst>
            <c:ext xmlns:c16="http://schemas.microsoft.com/office/drawing/2014/chart" uri="{C3380CC4-5D6E-409C-BE32-E72D297353CC}">
              <c16:uniqueId val="{00000003-501B-4B9A-9AE7-1F03FEFC7D0B}"/>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5"/>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347666450133642E-2"/>
          <c:y val="0.12673523521648994"/>
          <c:w val="0.97130466709973273"/>
          <c:h val="0.67666627744816599"/>
        </c:manualLayout>
      </c:layout>
      <c:barChart>
        <c:barDir val="col"/>
        <c:grouping val="clustered"/>
        <c:varyColors val="0"/>
        <c:ser>
          <c:idx val="0"/>
          <c:order val="0"/>
          <c:tx>
            <c:strRef>
              <c:f>Sheet1!$B$1</c:f>
              <c:strCache>
                <c:ptCount val="1"/>
                <c:pt idx="0">
                  <c:v>All Other Visitors</c:v>
                </c:pt>
              </c:strCache>
            </c:strRef>
          </c:tx>
          <c:spPr>
            <a:solidFill>
              <a:srgbClr val="0D3E8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Perfect</c:v>
                </c:pt>
                <c:pt idx="1">
                  <c:v>I could not find what I was looking for</c:v>
                </c:pt>
                <c:pt idx="2">
                  <c:v>Other</c:v>
                </c:pt>
                <c:pt idx="3">
                  <c:v>Links did not take me where I expected</c:v>
                </c:pt>
              </c:strCache>
            </c:strRef>
          </c:cat>
          <c:val>
            <c:numRef>
              <c:f>Sheet1!$B$2:$B$5</c:f>
              <c:numCache>
                <c:formatCode>0%</c:formatCode>
                <c:ptCount val="4"/>
                <c:pt idx="0">
                  <c:v>0.61</c:v>
                </c:pt>
                <c:pt idx="1">
                  <c:v>0.19</c:v>
                </c:pt>
                <c:pt idx="2">
                  <c:v>0.14000000000000001</c:v>
                </c:pt>
                <c:pt idx="3">
                  <c:v>0.08</c:v>
                </c:pt>
              </c:numCache>
            </c:numRef>
          </c:val>
          <c:extLst>
            <c:ext xmlns:c16="http://schemas.microsoft.com/office/drawing/2014/chart" uri="{C3380CC4-5D6E-409C-BE32-E72D297353CC}">
              <c16:uniqueId val="{00000000-501B-4B9A-9AE7-1F03FEFC7D0B}"/>
            </c:ext>
          </c:extLst>
        </c:ser>
        <c:ser>
          <c:idx val="1"/>
          <c:order val="1"/>
          <c:tx>
            <c:strRef>
              <c:f>Sheet1!$C$1</c:f>
              <c:strCache>
                <c:ptCount val="1"/>
                <c:pt idx="0">
                  <c:v>Career Segment</c:v>
                </c:pt>
              </c:strCache>
            </c:strRef>
          </c:tx>
          <c:spPr>
            <a:solidFill>
              <a:srgbClr val="007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Perfect</c:v>
                </c:pt>
                <c:pt idx="1">
                  <c:v>I could not find what I was looking for</c:v>
                </c:pt>
                <c:pt idx="2">
                  <c:v>Other</c:v>
                </c:pt>
                <c:pt idx="3">
                  <c:v>Links did not take me where I expected</c:v>
                </c:pt>
              </c:strCache>
            </c:strRef>
          </c:cat>
          <c:val>
            <c:numRef>
              <c:f>Sheet1!$C$2:$C$5</c:f>
              <c:numCache>
                <c:formatCode>0%</c:formatCode>
                <c:ptCount val="4"/>
                <c:pt idx="0">
                  <c:v>0.68</c:v>
                </c:pt>
                <c:pt idx="1">
                  <c:v>0.14000000000000001</c:v>
                </c:pt>
                <c:pt idx="2">
                  <c:v>0.1</c:v>
                </c:pt>
                <c:pt idx="3">
                  <c:v>0.09</c:v>
                </c:pt>
              </c:numCache>
            </c:numRef>
          </c:val>
          <c:extLst>
            <c:ext xmlns:c16="http://schemas.microsoft.com/office/drawing/2014/chart" uri="{C3380CC4-5D6E-409C-BE32-E72D297353CC}">
              <c16:uniqueId val="{00000001-501B-4B9A-9AE7-1F03FEFC7D0B}"/>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Perfect</c:v>
                      </c:pt>
                      <c:pt idx="1">
                        <c:v>I could not find what I was looking for</c:v>
                      </c:pt>
                      <c:pt idx="2">
                        <c:v>Other</c:v>
                      </c:pt>
                      <c:pt idx="3">
                        <c:v>Links did not take me where I expected</c:v>
                      </c:pt>
                    </c:strCache>
                  </c:strRef>
                </c:cat>
                <c:val>
                  <c:numRef>
                    <c:extLst>
                      <c:ext uri="{02D57815-91ED-43cb-92C2-25804820EDAC}">
                        <c15:formulaRef>
                          <c15:sqref>Sheet1!$D$2:$D$5</c15:sqref>
                        </c15:formulaRef>
                      </c:ext>
                    </c:extLst>
                    <c:numCache>
                      <c:formatCode>General</c:formatCode>
                      <c:ptCount val="4"/>
                    </c:numCache>
                  </c:numRef>
                </c:val>
                <c:extLst>
                  <c:ext xmlns:c16="http://schemas.microsoft.com/office/drawing/2014/chart" uri="{C3380CC4-5D6E-409C-BE32-E72D297353CC}">
                    <c16:uniqueId val="{00000004-501B-4B9A-9AE7-1F03FEFC7D0B}"/>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Perfect</c:v>
                </c:pt>
                <c:pt idx="1">
                  <c:v>I could not find what I was looking for</c:v>
                </c:pt>
                <c:pt idx="2">
                  <c:v>Other</c:v>
                </c:pt>
                <c:pt idx="3">
                  <c:v>Links did not take me where I expected</c:v>
                </c:pt>
              </c:strCache>
            </c:strRef>
          </c:cat>
          <c:val>
            <c:numRef>
              <c:f>Sheet1!$E$2:$E$5</c:f>
              <c:numCache>
                <c:formatCode>0</c:formatCode>
                <c:ptCount val="4"/>
                <c:pt idx="0">
                  <c:v>87</c:v>
                </c:pt>
                <c:pt idx="1">
                  <c:v>44</c:v>
                </c:pt>
                <c:pt idx="2">
                  <c:v>58</c:v>
                </c:pt>
                <c:pt idx="3">
                  <c:v>44</c:v>
                </c:pt>
              </c:numCache>
            </c:numRef>
          </c:val>
          <c:extLst>
            <c:ext xmlns:c16="http://schemas.microsoft.com/office/drawing/2014/chart" uri="{C3380CC4-5D6E-409C-BE32-E72D297353CC}">
              <c16:uniqueId val="{00000002-501B-4B9A-9AE7-1F03FEFC7D0B}"/>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Perfect</c:v>
                </c:pt>
                <c:pt idx="1">
                  <c:v>I could not find what I was looking for</c:v>
                </c:pt>
                <c:pt idx="2">
                  <c:v>Other</c:v>
                </c:pt>
                <c:pt idx="3">
                  <c:v>Links did not take me where I expected</c:v>
                </c:pt>
              </c:strCache>
            </c:strRef>
          </c:cat>
          <c:val>
            <c:numRef>
              <c:f>Sheet1!$F$2:$F$5</c:f>
              <c:numCache>
                <c:formatCode>General</c:formatCode>
                <c:ptCount val="4"/>
                <c:pt idx="0" formatCode="0">
                  <c:v>89</c:v>
                </c:pt>
              </c:numCache>
            </c:numRef>
          </c:val>
          <c:extLst>
            <c:ext xmlns:c16="http://schemas.microsoft.com/office/drawing/2014/chart" uri="{C3380CC4-5D6E-409C-BE32-E72D297353CC}">
              <c16:uniqueId val="{00000003-501B-4B9A-9AE7-1F03FEFC7D0B}"/>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70000000000000007"/>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t"/>
      <c:legendEntry>
        <c:idx val="2"/>
        <c:delete val="1"/>
      </c:legendEntry>
      <c:legendEntry>
        <c:idx val="3"/>
        <c:delete val="1"/>
      </c:legendEntry>
      <c:layout>
        <c:manualLayout>
          <c:xMode val="edge"/>
          <c:yMode val="edge"/>
          <c:x val="9.6180614217746638E-2"/>
          <c:y val="0"/>
          <c:w val="0.31460067630195832"/>
          <c:h val="6.727843736850105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158459133508034E-2"/>
          <c:y val="7.5006207222192728E-2"/>
          <c:w val="0.8945015443403137"/>
          <c:h val="0.8499875855556146"/>
        </c:manualLayout>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EDD3-49C7-890A-B746AFD2EEB9}"/>
              </c:ext>
            </c:extLst>
          </c:dPt>
          <c:dPt>
            <c:idx val="1"/>
            <c:bubble3D val="0"/>
            <c:spPr>
              <a:solidFill>
                <a:srgbClr val="0079FF"/>
              </a:solidFill>
              <a:effectLst/>
            </c:spPr>
            <c:extLst>
              <c:ext xmlns:c16="http://schemas.microsoft.com/office/drawing/2014/chart" uri="{C3380CC4-5D6E-409C-BE32-E72D297353CC}">
                <c16:uniqueId val="{00000003-EDD3-49C7-890A-B746AFD2EEB9}"/>
              </c:ext>
            </c:extLst>
          </c:dPt>
          <c:dPt>
            <c:idx val="2"/>
            <c:bubble3D val="0"/>
            <c:spPr>
              <a:solidFill>
                <a:schemeClr val="bg1">
                  <a:lumMod val="85000"/>
                </a:schemeClr>
              </a:solidFill>
              <a:effectLst/>
            </c:spPr>
            <c:extLst>
              <c:ext xmlns:c16="http://schemas.microsoft.com/office/drawing/2014/chart" uri="{C3380CC4-5D6E-409C-BE32-E72D297353CC}">
                <c16:uniqueId val="{00000005-EDD3-49C7-890A-B746AFD2EEB9}"/>
              </c:ext>
            </c:extLst>
          </c:dPt>
          <c:cat>
            <c:strRef>
              <c:f>Sheet1!$A$2:$A$4</c:f>
              <c:strCache>
                <c:ptCount val="3"/>
                <c:pt idx="0">
                  <c:v>DO NOT CHANGE (keep at 100)</c:v>
                </c:pt>
                <c:pt idx="1">
                  <c:v>Score</c:v>
                </c:pt>
                <c:pt idx="2">
                  <c:v>100 - Score</c:v>
                </c:pt>
              </c:strCache>
            </c:strRef>
          </c:cat>
          <c:val>
            <c:numRef>
              <c:f>Sheet1!$B$2:$B$4</c:f>
              <c:numCache>
                <c:formatCode>General</c:formatCode>
                <c:ptCount val="3"/>
                <c:pt idx="0">
                  <c:v>100</c:v>
                </c:pt>
                <c:pt idx="1">
                  <c:v>75</c:v>
                </c:pt>
                <c:pt idx="2">
                  <c:v>25</c:v>
                </c:pt>
              </c:numCache>
            </c:numRef>
          </c:val>
          <c:extLst>
            <c:ext xmlns:c16="http://schemas.microsoft.com/office/drawing/2014/chart" uri="{C3380CC4-5D6E-409C-BE32-E72D297353CC}">
              <c16:uniqueId val="{00000006-EDD3-49C7-890A-B746AFD2EEB9}"/>
            </c:ext>
          </c:extLst>
        </c:ser>
        <c:dLbls>
          <c:showLegendKey val="0"/>
          <c:showVal val="0"/>
          <c:showCatName val="0"/>
          <c:showSerName val="0"/>
          <c:showPercent val="0"/>
          <c:showBubbleSize val="0"/>
          <c:showLeaderLines val="1"/>
        </c:dLbls>
        <c:firstSliceAng val="90"/>
        <c:holeSize val="65"/>
      </c:doughnutChart>
    </c:plotArea>
    <c:plotVisOnly val="1"/>
    <c:dispBlanksAs val="gap"/>
    <c:showDLblsOverMax val="0"/>
  </c:chart>
  <c:spPr>
    <a:effectLst/>
  </c:spPr>
  <c:txPr>
    <a:bodyPr/>
    <a:lstStyle/>
    <a:p>
      <a:pPr>
        <a:defRPr sz="1800"/>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7DE3-452F-BAF8-2E89D08F5E8C}"/>
              </c:ext>
            </c:extLst>
          </c:dPt>
          <c:dPt>
            <c:idx val="1"/>
            <c:bubble3D val="0"/>
            <c:spPr>
              <a:solidFill>
                <a:srgbClr val="0079FF"/>
              </a:solidFill>
              <a:effectLst/>
            </c:spPr>
            <c:extLst>
              <c:ext xmlns:c16="http://schemas.microsoft.com/office/drawing/2014/chart" uri="{C3380CC4-5D6E-409C-BE32-E72D297353CC}">
                <c16:uniqueId val="{00000003-7DE3-452F-BAF8-2E89D08F5E8C}"/>
              </c:ext>
            </c:extLst>
          </c:dPt>
          <c:dPt>
            <c:idx val="2"/>
            <c:bubble3D val="0"/>
            <c:spPr>
              <a:solidFill>
                <a:schemeClr val="bg1">
                  <a:lumMod val="85000"/>
                </a:schemeClr>
              </a:solidFill>
              <a:effectLst/>
            </c:spPr>
            <c:extLst>
              <c:ext xmlns:c16="http://schemas.microsoft.com/office/drawing/2014/chart" uri="{C3380CC4-5D6E-409C-BE32-E72D297353CC}">
                <c16:uniqueId val="{00000005-7DE3-452F-BAF8-2E89D08F5E8C}"/>
              </c:ext>
            </c:extLst>
          </c:dPt>
          <c:cat>
            <c:strRef>
              <c:f>Sheet1!$A$2:$A$4</c:f>
              <c:strCache>
                <c:ptCount val="3"/>
                <c:pt idx="0">
                  <c:v>DO NOT CHANGE (keep at 100)</c:v>
                </c:pt>
                <c:pt idx="1">
                  <c:v>Score</c:v>
                </c:pt>
                <c:pt idx="2">
                  <c:v>100 - Score</c:v>
                </c:pt>
              </c:strCache>
            </c:strRef>
          </c:cat>
          <c:val>
            <c:numRef>
              <c:f>Sheet1!$B$2:$B$4</c:f>
              <c:numCache>
                <c:formatCode>General</c:formatCode>
                <c:ptCount val="3"/>
                <c:pt idx="0">
                  <c:v>100</c:v>
                </c:pt>
                <c:pt idx="1">
                  <c:v>74</c:v>
                </c:pt>
                <c:pt idx="2">
                  <c:v>26</c:v>
                </c:pt>
              </c:numCache>
            </c:numRef>
          </c:val>
          <c:extLst>
            <c:ext xmlns:c16="http://schemas.microsoft.com/office/drawing/2014/chart" uri="{C3380CC4-5D6E-409C-BE32-E72D297353CC}">
              <c16:uniqueId val="{00000006-7DE3-452F-BAF8-2E89D08F5E8C}"/>
            </c:ext>
          </c:extLst>
        </c:ser>
        <c:ser>
          <c:idx val="1"/>
          <c:order val="1"/>
          <c:tx>
            <c:strRef>
              <c:f>Sheet1!$C$1</c:f>
              <c:strCache>
                <c:ptCount val="1"/>
                <c:pt idx="0">
                  <c:v>Benchmark (Purple)</c:v>
                </c:pt>
              </c:strCache>
            </c:strRef>
          </c:tx>
          <c:spPr>
            <a:effectLst/>
          </c:spPr>
          <c:dPt>
            <c:idx val="0"/>
            <c:bubble3D val="0"/>
            <c:spPr>
              <a:noFill/>
              <a:effectLst/>
            </c:spPr>
            <c:extLst>
              <c:ext xmlns:c16="http://schemas.microsoft.com/office/drawing/2014/chart" uri="{C3380CC4-5D6E-409C-BE32-E72D297353CC}">
                <c16:uniqueId val="{00000008-7DE3-452F-BAF8-2E89D08F5E8C}"/>
              </c:ext>
            </c:extLst>
          </c:dPt>
          <c:dPt>
            <c:idx val="1"/>
            <c:bubble3D val="0"/>
            <c:spPr>
              <a:solidFill>
                <a:srgbClr val="965CC5"/>
              </a:solidFill>
              <a:effectLst/>
            </c:spPr>
            <c:extLst>
              <c:ext xmlns:c16="http://schemas.microsoft.com/office/drawing/2014/chart" uri="{C3380CC4-5D6E-409C-BE32-E72D297353CC}">
                <c16:uniqueId val="{0000000A-7DE3-452F-BAF8-2E89D08F5E8C}"/>
              </c:ext>
            </c:extLst>
          </c:dPt>
          <c:dPt>
            <c:idx val="2"/>
            <c:bubble3D val="0"/>
            <c:spPr>
              <a:solidFill>
                <a:sysClr val="window" lastClr="FFFFFF">
                  <a:lumMod val="65000"/>
                </a:sysClr>
              </a:solidFill>
              <a:effectLst/>
            </c:spPr>
            <c:extLst>
              <c:ext xmlns:c16="http://schemas.microsoft.com/office/drawing/2014/chart" uri="{C3380CC4-5D6E-409C-BE32-E72D297353CC}">
                <c16:uniqueId val="{0000000C-7DE3-452F-BAF8-2E89D08F5E8C}"/>
              </c:ext>
            </c:extLst>
          </c:dPt>
          <c:cat>
            <c:strRef>
              <c:f>Sheet1!$A$2:$A$4</c:f>
              <c:strCache>
                <c:ptCount val="3"/>
                <c:pt idx="0">
                  <c:v>DO NOT CHANGE (keep at 100)</c:v>
                </c:pt>
                <c:pt idx="1">
                  <c:v>Score</c:v>
                </c:pt>
                <c:pt idx="2">
                  <c:v>100 - Score</c:v>
                </c:pt>
              </c:strCache>
            </c:strRef>
          </c:cat>
          <c:val>
            <c:numRef>
              <c:f>Sheet1!$C$2:$C$4</c:f>
              <c:numCache>
                <c:formatCode>General</c:formatCode>
                <c:ptCount val="3"/>
                <c:pt idx="0">
                  <c:v>100</c:v>
                </c:pt>
                <c:pt idx="1">
                  <c:v>71</c:v>
                </c:pt>
                <c:pt idx="2">
                  <c:v>29</c:v>
                </c:pt>
              </c:numCache>
            </c:numRef>
          </c:val>
          <c:extLst>
            <c:ext xmlns:c16="http://schemas.microsoft.com/office/drawing/2014/chart" uri="{C3380CC4-5D6E-409C-BE32-E72D297353CC}">
              <c16:uniqueId val="{0000000D-7DE3-452F-BAF8-2E89D08F5E8C}"/>
            </c:ext>
          </c:extLst>
        </c:ser>
        <c:dLbls>
          <c:showLegendKey val="0"/>
          <c:showVal val="0"/>
          <c:showCatName val="0"/>
          <c:showSerName val="0"/>
          <c:showPercent val="0"/>
          <c:showBubbleSize val="0"/>
          <c:showLeaderLines val="1"/>
        </c:dLbls>
        <c:firstSliceAng val="90"/>
        <c:holeSize val="65"/>
      </c:doughnutChart>
    </c:plotArea>
    <c:plotVisOnly val="1"/>
    <c:dispBlanksAs val="gap"/>
    <c:showDLblsOverMax val="0"/>
  </c:chart>
  <c:spPr>
    <a:effectLst/>
  </c:spPr>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F70E-42E8-9192-2F4691C19D27}"/>
              </c:ext>
            </c:extLst>
          </c:dPt>
          <c:dPt>
            <c:idx val="1"/>
            <c:bubble3D val="0"/>
            <c:spPr>
              <a:solidFill>
                <a:srgbClr val="0D3E86">
                  <a:lumMod val="75000"/>
                </a:srgbClr>
              </a:solidFill>
              <a:effectLst/>
            </c:spPr>
            <c:extLst>
              <c:ext xmlns:c16="http://schemas.microsoft.com/office/drawing/2014/chart" uri="{C3380CC4-5D6E-409C-BE32-E72D297353CC}">
                <c16:uniqueId val="{00000003-F70E-42E8-9192-2F4691C19D27}"/>
              </c:ext>
            </c:extLst>
          </c:dPt>
          <c:dPt>
            <c:idx val="2"/>
            <c:bubble3D val="0"/>
            <c:spPr>
              <a:solidFill>
                <a:schemeClr val="bg1">
                  <a:lumMod val="85000"/>
                </a:schemeClr>
              </a:solidFill>
              <a:effectLst/>
            </c:spPr>
            <c:extLst>
              <c:ext xmlns:c16="http://schemas.microsoft.com/office/drawing/2014/chart" uri="{C3380CC4-5D6E-409C-BE32-E72D297353CC}">
                <c16:uniqueId val="{00000005-F70E-42E8-9192-2F4691C19D27}"/>
              </c:ext>
            </c:extLst>
          </c:dPt>
          <c:cat>
            <c:strRef>
              <c:f>Sheet1!$A$2:$A$4</c:f>
              <c:strCache>
                <c:ptCount val="3"/>
                <c:pt idx="0">
                  <c:v>DO NOT CHANGE (keep at 100)</c:v>
                </c:pt>
                <c:pt idx="1">
                  <c:v>Score</c:v>
                </c:pt>
                <c:pt idx="2">
                  <c:v>100 - Score</c:v>
                </c:pt>
              </c:strCache>
            </c:strRef>
          </c:cat>
          <c:val>
            <c:numRef>
              <c:f>Sheet1!$B$2:$B$4</c:f>
              <c:numCache>
                <c:formatCode>General</c:formatCode>
                <c:ptCount val="3"/>
                <c:pt idx="0">
                  <c:v>100</c:v>
                </c:pt>
                <c:pt idx="1">
                  <c:v>72.2</c:v>
                </c:pt>
                <c:pt idx="2">
                  <c:v>27.799999999999997</c:v>
                </c:pt>
              </c:numCache>
            </c:numRef>
          </c:val>
          <c:extLst>
            <c:ext xmlns:c16="http://schemas.microsoft.com/office/drawing/2014/chart" uri="{C3380CC4-5D6E-409C-BE32-E72D297353CC}">
              <c16:uniqueId val="{00000006-F70E-42E8-9192-2F4691C19D27}"/>
            </c:ext>
          </c:extLst>
        </c:ser>
        <c:ser>
          <c:idx val="1"/>
          <c:order val="1"/>
          <c:tx>
            <c:strRef>
              <c:f>Sheet1!$C$1</c:f>
              <c:strCache>
                <c:ptCount val="1"/>
                <c:pt idx="0">
                  <c:v>Benchmark (Purple)</c:v>
                </c:pt>
              </c:strCache>
            </c:strRef>
          </c:tx>
          <c:spPr>
            <a:effectLst/>
          </c:spPr>
          <c:dPt>
            <c:idx val="0"/>
            <c:bubble3D val="0"/>
            <c:spPr>
              <a:noFill/>
              <a:effectLst/>
            </c:spPr>
            <c:extLst>
              <c:ext xmlns:c16="http://schemas.microsoft.com/office/drawing/2014/chart" uri="{C3380CC4-5D6E-409C-BE32-E72D297353CC}">
                <c16:uniqueId val="{00000008-F70E-42E8-9192-2F4691C19D27}"/>
              </c:ext>
            </c:extLst>
          </c:dPt>
          <c:dPt>
            <c:idx val="1"/>
            <c:bubble3D val="0"/>
            <c:spPr>
              <a:solidFill>
                <a:srgbClr val="965CC5"/>
              </a:solidFill>
              <a:effectLst/>
            </c:spPr>
            <c:extLst>
              <c:ext xmlns:c16="http://schemas.microsoft.com/office/drawing/2014/chart" uri="{C3380CC4-5D6E-409C-BE32-E72D297353CC}">
                <c16:uniqueId val="{0000000A-F70E-42E8-9192-2F4691C19D27}"/>
              </c:ext>
            </c:extLst>
          </c:dPt>
          <c:dPt>
            <c:idx val="2"/>
            <c:bubble3D val="0"/>
            <c:spPr>
              <a:solidFill>
                <a:sysClr val="window" lastClr="FFFFFF">
                  <a:lumMod val="65000"/>
                </a:sysClr>
              </a:solidFill>
              <a:effectLst/>
            </c:spPr>
            <c:extLst>
              <c:ext xmlns:c16="http://schemas.microsoft.com/office/drawing/2014/chart" uri="{C3380CC4-5D6E-409C-BE32-E72D297353CC}">
                <c16:uniqueId val="{0000000C-F70E-42E8-9192-2F4691C19D27}"/>
              </c:ext>
            </c:extLst>
          </c:dPt>
          <c:cat>
            <c:strRef>
              <c:f>Sheet1!$A$2:$A$4</c:f>
              <c:strCache>
                <c:ptCount val="3"/>
                <c:pt idx="0">
                  <c:v>DO NOT CHANGE (keep at 100)</c:v>
                </c:pt>
                <c:pt idx="1">
                  <c:v>Score</c:v>
                </c:pt>
                <c:pt idx="2">
                  <c:v>100 - Score</c:v>
                </c:pt>
              </c:strCache>
            </c:strRef>
          </c:cat>
          <c:val>
            <c:numRef>
              <c:f>Sheet1!$C$2:$C$4</c:f>
              <c:numCache>
                <c:formatCode>General</c:formatCode>
                <c:ptCount val="3"/>
                <c:pt idx="0">
                  <c:v>100</c:v>
                </c:pt>
                <c:pt idx="1">
                  <c:v>72</c:v>
                </c:pt>
                <c:pt idx="2">
                  <c:v>28</c:v>
                </c:pt>
              </c:numCache>
            </c:numRef>
          </c:val>
          <c:extLst>
            <c:ext xmlns:c16="http://schemas.microsoft.com/office/drawing/2014/chart" uri="{C3380CC4-5D6E-409C-BE32-E72D297353CC}">
              <c16:uniqueId val="{0000000D-F70E-42E8-9192-2F4691C19D27}"/>
            </c:ext>
          </c:extLst>
        </c:ser>
        <c:dLbls>
          <c:showLegendKey val="0"/>
          <c:showVal val="0"/>
          <c:showCatName val="0"/>
          <c:showSerName val="0"/>
          <c:showPercent val="0"/>
          <c:showBubbleSize val="0"/>
          <c:showLeaderLines val="1"/>
        </c:dLbls>
        <c:firstSliceAng val="90"/>
        <c:holeSize val="65"/>
      </c:doughnutChart>
    </c:plotArea>
    <c:plotVisOnly val="1"/>
    <c:dispBlanksAs val="gap"/>
    <c:showDLblsOverMax val="0"/>
  </c:chart>
  <c:spPr>
    <a:effectLst/>
  </c:spPr>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0661636403084E-2"/>
          <c:y val="3.5245904162165297E-2"/>
          <c:w val="0.96561604443480198"/>
          <c:h val="0.94554897638702795"/>
        </c:manualLayout>
      </c:layout>
      <c:stockChart>
        <c:ser>
          <c:idx val="0"/>
          <c:order val="0"/>
          <c:tx>
            <c:strRef>
              <c:f>Sheet1!$B$1</c:f>
              <c:strCache>
                <c:ptCount val="1"/>
                <c:pt idx="0">
                  <c:v>Min</c:v>
                </c:pt>
              </c:strCache>
            </c:strRef>
          </c:tx>
          <c:spPr>
            <a:ln w="28575" cap="rnd">
              <a:noFill/>
              <a:round/>
            </a:ln>
            <a:effectLst/>
          </c:spPr>
          <c:marker>
            <c:symbol val="dash"/>
            <c:size val="10"/>
            <c:spPr>
              <a:solidFill>
                <a:schemeClr val="bg1">
                  <a:lumMod val="75000"/>
                </a:schemeClr>
              </a:solidFill>
              <a:ln w="9525">
                <a:no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BM Category</c:v>
                </c:pt>
                <c:pt idx="1">
                  <c:v>BM Category</c:v>
                </c:pt>
                <c:pt idx="2">
                  <c:v>BM Category</c:v>
                </c:pt>
                <c:pt idx="3">
                  <c:v>BM Category</c:v>
                </c:pt>
                <c:pt idx="4">
                  <c:v>BM Category</c:v>
                </c:pt>
              </c:strCache>
            </c:strRef>
          </c:cat>
          <c:val>
            <c:numRef>
              <c:f>Sheet1!$B$2:$B$7</c:f>
              <c:numCache>
                <c:formatCode>General</c:formatCode>
                <c:ptCount val="6"/>
                <c:pt idx="0">
                  <c:v>20</c:v>
                </c:pt>
                <c:pt idx="1">
                  <c:v>37</c:v>
                </c:pt>
                <c:pt idx="2">
                  <c:v>20</c:v>
                </c:pt>
                <c:pt idx="3">
                  <c:v>37</c:v>
                </c:pt>
                <c:pt idx="4">
                  <c:v>61</c:v>
                </c:pt>
                <c:pt idx="5">
                  <c:v>52</c:v>
                </c:pt>
              </c:numCache>
            </c:numRef>
          </c:val>
          <c:smooth val="0"/>
          <c:extLst>
            <c:ext xmlns:c16="http://schemas.microsoft.com/office/drawing/2014/chart" uri="{C3380CC4-5D6E-409C-BE32-E72D297353CC}">
              <c16:uniqueId val="{00000000-376C-4C68-A842-347082F976F0}"/>
            </c:ext>
          </c:extLst>
        </c:ser>
        <c:ser>
          <c:idx val="1"/>
          <c:order val="1"/>
          <c:tx>
            <c:strRef>
              <c:f>Sheet1!$C$1</c:f>
              <c:strCache>
                <c:ptCount val="1"/>
                <c:pt idx="0">
                  <c:v>Avg</c:v>
                </c:pt>
              </c:strCache>
            </c:strRef>
          </c:tx>
          <c:spPr>
            <a:ln w="28575" cap="rnd">
              <a:noFill/>
              <a:round/>
            </a:ln>
            <a:effectLst/>
          </c:spPr>
          <c:marker>
            <c:symbol val="circle"/>
            <c:size val="8"/>
            <c:spPr>
              <a:solidFill>
                <a:schemeClr val="accent6"/>
              </a:solidFill>
              <a:ln w="9525">
                <a:noFill/>
              </a:ln>
              <a:effectLst/>
            </c:spPr>
          </c:marker>
          <c:dLbls>
            <c:dLbl>
              <c:idx val="0"/>
              <c:layout>
                <c:manualLayout>
                  <c:x val="-4.6887212134361271E-3"/>
                  <c:y val="1.1207144028871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6C-4C68-A842-347082F976F0}"/>
                </c:ext>
              </c:extLst>
            </c:dLbl>
            <c:dLbl>
              <c:idx val="1"/>
              <c:layout>
                <c:manualLayout>
                  <c:x val="-1.5629070711453759E-3"/>
                  <c:y val="5.6423611111111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FF-4321-9041-56871761A171}"/>
                </c:ext>
              </c:extLst>
            </c:dLbl>
            <c:dLbl>
              <c:idx val="2"/>
              <c:layout>
                <c:manualLayout>
                  <c:x val="5.7305930605663312E-17"/>
                  <c:y val="2.604166666666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FE-4806-866D-EAA4EEC14665}"/>
                </c:ext>
              </c:extLst>
            </c:dLbl>
            <c:dLbl>
              <c:idx val="3"/>
              <c:layout>
                <c:manualLayout>
                  <c:x val="-1.5629070711453759E-3"/>
                  <c:y val="-1.5197123797025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6C-4C68-A842-347082F976F0}"/>
                </c:ext>
              </c:extLst>
            </c:dLbl>
            <c:dLbl>
              <c:idx val="4"/>
              <c:layout>
                <c:manualLayout>
                  <c:x val="0"/>
                  <c:y val="6.365342027559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6C-4C68-A842-347082F976F0}"/>
                </c:ext>
              </c:extLst>
            </c:dLbl>
            <c:dLbl>
              <c:idx val="5"/>
              <c:layout>
                <c:manualLayout>
                  <c:x val="-1.1461186121132662E-16"/>
                  <c:y val="3.90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FF-4321-9041-56871761A171}"/>
                </c:ext>
              </c:extLst>
            </c:dLbl>
            <c:spPr>
              <a:noFill/>
              <a:ln>
                <a:noFill/>
              </a:ln>
              <a:effectLst/>
            </c:spPr>
            <c:txPr>
              <a:bodyPr rot="0" spcFirstLastPara="1" vertOverflow="ellipsis" vert="horz" wrap="square" anchor="ctr" anchorCtr="1"/>
              <a:lstStyle/>
              <a:p>
                <a:pPr>
                  <a:defRPr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BM Category</c:v>
                </c:pt>
                <c:pt idx="1">
                  <c:v>BM Category</c:v>
                </c:pt>
                <c:pt idx="2">
                  <c:v>BM Category</c:v>
                </c:pt>
                <c:pt idx="3">
                  <c:v>BM Category</c:v>
                </c:pt>
                <c:pt idx="4">
                  <c:v>BM Category</c:v>
                </c:pt>
              </c:strCache>
            </c:strRef>
          </c:cat>
          <c:val>
            <c:numRef>
              <c:f>Sheet1!$C$2:$C$7</c:f>
              <c:numCache>
                <c:formatCode>General</c:formatCode>
                <c:ptCount val="6"/>
                <c:pt idx="0">
                  <c:v>68</c:v>
                </c:pt>
                <c:pt idx="1">
                  <c:v>72</c:v>
                </c:pt>
                <c:pt idx="2">
                  <c:v>68</c:v>
                </c:pt>
                <c:pt idx="3">
                  <c:v>73</c:v>
                </c:pt>
                <c:pt idx="4">
                  <c:v>72</c:v>
                </c:pt>
                <c:pt idx="5">
                  <c:v>70</c:v>
                </c:pt>
              </c:numCache>
            </c:numRef>
          </c:val>
          <c:smooth val="0"/>
          <c:extLst>
            <c:ext xmlns:c16="http://schemas.microsoft.com/office/drawing/2014/chart" uri="{C3380CC4-5D6E-409C-BE32-E72D297353CC}">
              <c16:uniqueId val="{00000004-376C-4C68-A842-347082F976F0}"/>
            </c:ext>
          </c:extLst>
        </c:ser>
        <c:ser>
          <c:idx val="2"/>
          <c:order val="2"/>
          <c:tx>
            <c:strRef>
              <c:f>Sheet1!$D$1</c:f>
              <c:strCache>
                <c:ptCount val="1"/>
                <c:pt idx="0">
                  <c:v>Max</c:v>
                </c:pt>
              </c:strCache>
            </c:strRef>
          </c:tx>
          <c:spPr>
            <a:ln w="28575" cap="rnd">
              <a:noFill/>
              <a:round/>
            </a:ln>
            <a:effectLst/>
          </c:spPr>
          <c:marker>
            <c:symbol val="dash"/>
            <c:size val="10"/>
            <c:spPr>
              <a:solidFill>
                <a:schemeClr val="bg1">
                  <a:lumMod val="75000"/>
                </a:schemeClr>
              </a:solidFill>
              <a:ln w="9525">
                <a:no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BM Category</c:v>
                </c:pt>
                <c:pt idx="1">
                  <c:v>BM Category</c:v>
                </c:pt>
                <c:pt idx="2">
                  <c:v>BM Category</c:v>
                </c:pt>
                <c:pt idx="3">
                  <c:v>BM Category</c:v>
                </c:pt>
                <c:pt idx="4">
                  <c:v>BM Category</c:v>
                </c:pt>
              </c:strCache>
            </c:strRef>
          </c:cat>
          <c:val>
            <c:numRef>
              <c:f>Sheet1!$D$2:$D$7</c:f>
              <c:numCache>
                <c:formatCode>General</c:formatCode>
                <c:ptCount val="6"/>
                <c:pt idx="0">
                  <c:v>94</c:v>
                </c:pt>
                <c:pt idx="1">
                  <c:v>94</c:v>
                </c:pt>
                <c:pt idx="2">
                  <c:v>89</c:v>
                </c:pt>
                <c:pt idx="3">
                  <c:v>94</c:v>
                </c:pt>
                <c:pt idx="4">
                  <c:v>82</c:v>
                </c:pt>
                <c:pt idx="5">
                  <c:v>86</c:v>
                </c:pt>
              </c:numCache>
            </c:numRef>
          </c:val>
          <c:smooth val="0"/>
          <c:extLst>
            <c:ext xmlns:c16="http://schemas.microsoft.com/office/drawing/2014/chart" uri="{C3380CC4-5D6E-409C-BE32-E72D297353CC}">
              <c16:uniqueId val="{00000005-376C-4C68-A842-347082F976F0}"/>
            </c:ext>
          </c:extLst>
        </c:ser>
        <c:dLbls>
          <c:showLegendKey val="0"/>
          <c:showVal val="1"/>
          <c:showCatName val="0"/>
          <c:showSerName val="0"/>
          <c:showPercent val="0"/>
          <c:showBubbleSize val="0"/>
        </c:dLbls>
        <c:hiLowLines>
          <c:spPr>
            <a:ln w="25400" cap="flat" cmpd="sng" algn="ctr">
              <a:solidFill>
                <a:schemeClr val="bg1">
                  <a:lumMod val="75000"/>
                </a:schemeClr>
              </a:solidFill>
              <a:round/>
            </a:ln>
            <a:effectLst/>
          </c:spPr>
        </c:hiLowLines>
        <c:axId val="1693321104"/>
        <c:axId val="1693190032"/>
      </c:stockChart>
      <c:catAx>
        <c:axId val="1693321104"/>
        <c:scaling>
          <c:orientation val="minMax"/>
        </c:scaling>
        <c:delete val="0"/>
        <c:axPos val="b"/>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190032"/>
        <c:crosses val="autoZero"/>
        <c:auto val="1"/>
        <c:lblAlgn val="ctr"/>
        <c:lblOffset val="100"/>
        <c:noMultiLvlLbl val="0"/>
      </c:catAx>
      <c:valAx>
        <c:axId val="1693190032"/>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32110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bg1">
              <a:lumMod val="50000"/>
            </a:schemeClr>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6052676833338"/>
          <c:y val="5.8842721185756154E-2"/>
          <c:w val="0.84953947323166668"/>
          <c:h val="0.90467160322642615"/>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spPr>
              <a:solidFill>
                <a:srgbClr val="F43D58"/>
              </a:solidFill>
              <a:ln>
                <a:noFill/>
              </a:ln>
              <a:effectLst/>
            </c:spPr>
            <c:extLst>
              <c:ext xmlns:c16="http://schemas.microsoft.com/office/drawing/2014/chart" uri="{C3380CC4-5D6E-409C-BE32-E72D297353CC}">
                <c16:uniqueId val="{00000001-F64A-4538-A56C-3243335A2C93}"/>
              </c:ext>
            </c:extLst>
          </c:dPt>
          <c:dPt>
            <c:idx val="1"/>
            <c:invertIfNegative val="0"/>
            <c:bubble3D val="0"/>
            <c:spPr>
              <a:solidFill>
                <a:srgbClr val="F43D58"/>
              </a:solidFill>
              <a:ln>
                <a:noFill/>
              </a:ln>
              <a:effectLst/>
            </c:spPr>
            <c:extLst>
              <c:ext xmlns:c16="http://schemas.microsoft.com/office/drawing/2014/chart" uri="{C3380CC4-5D6E-409C-BE32-E72D297353CC}">
                <c16:uniqueId val="{00000003-F64A-4538-A56C-3243335A2C93}"/>
              </c:ext>
            </c:extLst>
          </c:dPt>
          <c:dPt>
            <c:idx val="2"/>
            <c:invertIfNegative val="0"/>
            <c:bubble3D val="0"/>
            <c:spPr>
              <a:solidFill>
                <a:srgbClr val="F43D58"/>
              </a:solidFill>
              <a:ln>
                <a:noFill/>
              </a:ln>
              <a:effectLst/>
            </c:spPr>
            <c:extLst>
              <c:ext xmlns:c16="http://schemas.microsoft.com/office/drawing/2014/chart" uri="{C3380CC4-5D6E-409C-BE32-E72D297353CC}">
                <c16:uniqueId val="{00000005-F64A-4538-A56C-3243335A2C93}"/>
              </c:ext>
            </c:extLst>
          </c:dPt>
          <c:dPt>
            <c:idx val="3"/>
            <c:invertIfNegative val="0"/>
            <c:bubble3D val="0"/>
            <c:spPr>
              <a:solidFill>
                <a:srgbClr val="F43D58"/>
              </a:solidFill>
              <a:ln>
                <a:noFill/>
              </a:ln>
              <a:effectLst/>
            </c:spPr>
            <c:extLst>
              <c:ext xmlns:c16="http://schemas.microsoft.com/office/drawing/2014/chart" uri="{C3380CC4-5D6E-409C-BE32-E72D297353CC}">
                <c16:uniqueId val="{00000007-F64A-4538-A56C-3243335A2C93}"/>
              </c:ext>
            </c:extLst>
          </c:dPt>
          <c:dPt>
            <c:idx val="4"/>
            <c:invertIfNegative val="0"/>
            <c:bubble3D val="0"/>
            <c:spPr>
              <a:solidFill>
                <a:srgbClr val="F43D58"/>
              </a:solidFill>
              <a:ln>
                <a:noFill/>
              </a:ln>
              <a:effectLst/>
            </c:spPr>
            <c:extLst>
              <c:ext xmlns:c16="http://schemas.microsoft.com/office/drawing/2014/chart" uri="{C3380CC4-5D6E-409C-BE32-E72D297353CC}">
                <c16:uniqueId val="{00000009-F64A-4538-A56C-3243335A2C93}"/>
              </c:ext>
            </c:extLst>
          </c:dPt>
          <c:dPt>
            <c:idx val="5"/>
            <c:invertIfNegative val="0"/>
            <c:bubble3D val="0"/>
            <c:spPr>
              <a:solidFill>
                <a:srgbClr val="F43D58"/>
              </a:solidFill>
              <a:ln>
                <a:noFill/>
              </a:ln>
              <a:effectLst/>
            </c:spPr>
            <c:extLst>
              <c:ext xmlns:c16="http://schemas.microsoft.com/office/drawing/2014/chart" uri="{C3380CC4-5D6E-409C-BE32-E72D297353CC}">
                <c16:uniqueId val="{0000000B-F64A-4538-A56C-3243335A2C93}"/>
              </c:ext>
            </c:extLst>
          </c:dPt>
          <c:dPt>
            <c:idx val="6"/>
            <c:invertIfNegative val="0"/>
            <c:bubble3D val="0"/>
            <c:spPr>
              <a:solidFill>
                <a:schemeClr val="bg1">
                  <a:lumMod val="65000"/>
                </a:schemeClr>
              </a:solidFill>
              <a:ln>
                <a:noFill/>
              </a:ln>
              <a:effectLst/>
            </c:spPr>
            <c:extLst>
              <c:ext xmlns:c16="http://schemas.microsoft.com/office/drawing/2014/chart" uri="{C3380CC4-5D6E-409C-BE32-E72D297353CC}">
                <c16:uniqueId val="{0000000D-F64A-4538-A56C-3243335A2C93}"/>
              </c:ext>
            </c:extLst>
          </c:dPt>
          <c:dPt>
            <c:idx val="7"/>
            <c:invertIfNegative val="0"/>
            <c:bubble3D val="0"/>
            <c:spPr>
              <a:solidFill>
                <a:schemeClr val="bg1">
                  <a:lumMod val="65000"/>
                </a:schemeClr>
              </a:solidFill>
              <a:ln>
                <a:noFill/>
              </a:ln>
              <a:effectLst/>
            </c:spPr>
            <c:extLst>
              <c:ext xmlns:c16="http://schemas.microsoft.com/office/drawing/2014/chart" uri="{C3380CC4-5D6E-409C-BE32-E72D297353CC}">
                <c16:uniqueId val="{0000000F-F64A-4538-A56C-3243335A2C93}"/>
              </c:ext>
            </c:extLst>
          </c:dPt>
          <c:dPt>
            <c:idx val="8"/>
            <c:invertIfNegative val="0"/>
            <c:bubble3D val="0"/>
            <c:spPr>
              <a:solidFill>
                <a:srgbClr val="92CF26"/>
              </a:solidFill>
              <a:ln>
                <a:noFill/>
              </a:ln>
              <a:effectLst/>
            </c:spPr>
            <c:extLst>
              <c:ext xmlns:c16="http://schemas.microsoft.com/office/drawing/2014/chart" uri="{C3380CC4-5D6E-409C-BE32-E72D297353CC}">
                <c16:uniqueId val="{00000011-F64A-4538-A56C-3243335A2C93}"/>
              </c:ext>
            </c:extLst>
          </c:dPt>
          <c:dPt>
            <c:idx val="9"/>
            <c:invertIfNegative val="0"/>
            <c:bubble3D val="0"/>
            <c:spPr>
              <a:solidFill>
                <a:srgbClr val="92CF26"/>
              </a:solidFill>
              <a:ln>
                <a:noFill/>
              </a:ln>
              <a:effectLst/>
            </c:spPr>
            <c:extLst>
              <c:ext xmlns:c16="http://schemas.microsoft.com/office/drawing/2014/chart" uri="{C3380CC4-5D6E-409C-BE32-E72D297353CC}">
                <c16:uniqueId val="{00000013-F64A-4538-A56C-3243335A2C9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0%</c:formatCode>
                <c:ptCount val="10"/>
                <c:pt idx="0">
                  <c:v>6.0999999999999999E-2</c:v>
                </c:pt>
                <c:pt idx="1">
                  <c:v>1.9300000000000001E-2</c:v>
                </c:pt>
                <c:pt idx="2">
                  <c:v>2.24E-2</c:v>
                </c:pt>
                <c:pt idx="3">
                  <c:v>1.8100000000000002E-2</c:v>
                </c:pt>
                <c:pt idx="4">
                  <c:v>4.7399999999999998E-2</c:v>
                </c:pt>
                <c:pt idx="5">
                  <c:v>3.9699999999999999E-2</c:v>
                </c:pt>
                <c:pt idx="6">
                  <c:v>6.3E-2</c:v>
                </c:pt>
                <c:pt idx="7">
                  <c:v>0.13239999999999999</c:v>
                </c:pt>
                <c:pt idx="8">
                  <c:v>0.16930000000000001</c:v>
                </c:pt>
                <c:pt idx="9">
                  <c:v>0.42730000000000001</c:v>
                </c:pt>
              </c:numCache>
            </c:numRef>
          </c:val>
          <c:extLst>
            <c:ext xmlns:c16="http://schemas.microsoft.com/office/drawing/2014/chart" uri="{C3380CC4-5D6E-409C-BE32-E72D297353CC}">
              <c16:uniqueId val="{00000014-F64A-4538-A56C-3243335A2C93}"/>
            </c:ext>
          </c:extLst>
        </c:ser>
        <c:dLbls>
          <c:showLegendKey val="0"/>
          <c:showVal val="0"/>
          <c:showCatName val="0"/>
          <c:showSerName val="0"/>
          <c:showPercent val="0"/>
          <c:showBubbleSize val="0"/>
        </c:dLbls>
        <c:gapWidth val="75"/>
        <c:axId val="509548512"/>
        <c:axId val="509548904"/>
      </c:barChart>
      <c:catAx>
        <c:axId val="50954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509548904"/>
        <c:crosses val="autoZero"/>
        <c:auto val="1"/>
        <c:lblAlgn val="ctr"/>
        <c:lblOffset val="100"/>
        <c:noMultiLvlLbl val="0"/>
      </c:catAx>
      <c:valAx>
        <c:axId val="509548904"/>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54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6056096993043"/>
          <c:y val="6.2872571798111704E-2"/>
          <c:w val="0.84953947323166668"/>
          <c:h val="0.90467160322642615"/>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spPr>
              <a:solidFill>
                <a:srgbClr val="F43D58"/>
              </a:solidFill>
              <a:ln>
                <a:noFill/>
              </a:ln>
              <a:effectLst/>
            </c:spPr>
            <c:extLst>
              <c:ext xmlns:c16="http://schemas.microsoft.com/office/drawing/2014/chart" uri="{C3380CC4-5D6E-409C-BE32-E72D297353CC}">
                <c16:uniqueId val="{00000001-A68F-404E-B7B9-316C8A0C17FA}"/>
              </c:ext>
            </c:extLst>
          </c:dPt>
          <c:dPt>
            <c:idx val="1"/>
            <c:invertIfNegative val="0"/>
            <c:bubble3D val="0"/>
            <c:spPr>
              <a:solidFill>
                <a:srgbClr val="F43D58"/>
              </a:solidFill>
              <a:ln>
                <a:noFill/>
              </a:ln>
              <a:effectLst/>
            </c:spPr>
            <c:extLst>
              <c:ext xmlns:c16="http://schemas.microsoft.com/office/drawing/2014/chart" uri="{C3380CC4-5D6E-409C-BE32-E72D297353CC}">
                <c16:uniqueId val="{00000003-A68F-404E-B7B9-316C8A0C17FA}"/>
              </c:ext>
            </c:extLst>
          </c:dPt>
          <c:dPt>
            <c:idx val="2"/>
            <c:invertIfNegative val="0"/>
            <c:bubble3D val="0"/>
            <c:spPr>
              <a:solidFill>
                <a:srgbClr val="F43D58"/>
              </a:solidFill>
              <a:ln>
                <a:noFill/>
              </a:ln>
              <a:effectLst/>
            </c:spPr>
            <c:extLst>
              <c:ext xmlns:c16="http://schemas.microsoft.com/office/drawing/2014/chart" uri="{C3380CC4-5D6E-409C-BE32-E72D297353CC}">
                <c16:uniqueId val="{00000005-A68F-404E-B7B9-316C8A0C17FA}"/>
              </c:ext>
            </c:extLst>
          </c:dPt>
          <c:dPt>
            <c:idx val="3"/>
            <c:invertIfNegative val="0"/>
            <c:bubble3D val="0"/>
            <c:spPr>
              <a:solidFill>
                <a:srgbClr val="F43D58"/>
              </a:solidFill>
              <a:ln>
                <a:noFill/>
              </a:ln>
              <a:effectLst/>
            </c:spPr>
            <c:extLst>
              <c:ext xmlns:c16="http://schemas.microsoft.com/office/drawing/2014/chart" uri="{C3380CC4-5D6E-409C-BE32-E72D297353CC}">
                <c16:uniqueId val="{00000007-A68F-404E-B7B9-316C8A0C17FA}"/>
              </c:ext>
            </c:extLst>
          </c:dPt>
          <c:dPt>
            <c:idx val="4"/>
            <c:invertIfNegative val="0"/>
            <c:bubble3D val="0"/>
            <c:spPr>
              <a:solidFill>
                <a:srgbClr val="F43D58"/>
              </a:solidFill>
              <a:ln>
                <a:noFill/>
              </a:ln>
              <a:effectLst/>
            </c:spPr>
            <c:extLst>
              <c:ext xmlns:c16="http://schemas.microsoft.com/office/drawing/2014/chart" uri="{C3380CC4-5D6E-409C-BE32-E72D297353CC}">
                <c16:uniqueId val="{00000009-A68F-404E-B7B9-316C8A0C17FA}"/>
              </c:ext>
            </c:extLst>
          </c:dPt>
          <c:dPt>
            <c:idx val="5"/>
            <c:invertIfNegative val="0"/>
            <c:bubble3D val="0"/>
            <c:spPr>
              <a:solidFill>
                <a:srgbClr val="F43D58"/>
              </a:solidFill>
              <a:ln>
                <a:noFill/>
              </a:ln>
              <a:effectLst/>
            </c:spPr>
            <c:extLst>
              <c:ext xmlns:c16="http://schemas.microsoft.com/office/drawing/2014/chart" uri="{C3380CC4-5D6E-409C-BE32-E72D297353CC}">
                <c16:uniqueId val="{0000000B-A68F-404E-B7B9-316C8A0C17FA}"/>
              </c:ext>
            </c:extLst>
          </c:dPt>
          <c:dPt>
            <c:idx val="6"/>
            <c:invertIfNegative val="0"/>
            <c:bubble3D val="0"/>
            <c:spPr>
              <a:solidFill>
                <a:schemeClr val="bg1">
                  <a:lumMod val="65000"/>
                </a:schemeClr>
              </a:solidFill>
              <a:ln>
                <a:noFill/>
              </a:ln>
              <a:effectLst/>
            </c:spPr>
            <c:extLst>
              <c:ext xmlns:c16="http://schemas.microsoft.com/office/drawing/2014/chart" uri="{C3380CC4-5D6E-409C-BE32-E72D297353CC}">
                <c16:uniqueId val="{0000000D-A68F-404E-B7B9-316C8A0C17FA}"/>
              </c:ext>
            </c:extLst>
          </c:dPt>
          <c:dPt>
            <c:idx val="7"/>
            <c:invertIfNegative val="0"/>
            <c:bubble3D val="0"/>
            <c:spPr>
              <a:solidFill>
                <a:schemeClr val="bg1">
                  <a:lumMod val="65000"/>
                </a:schemeClr>
              </a:solidFill>
              <a:ln>
                <a:noFill/>
              </a:ln>
              <a:effectLst/>
            </c:spPr>
            <c:extLst>
              <c:ext xmlns:c16="http://schemas.microsoft.com/office/drawing/2014/chart" uri="{C3380CC4-5D6E-409C-BE32-E72D297353CC}">
                <c16:uniqueId val="{0000000F-A68F-404E-B7B9-316C8A0C17FA}"/>
              </c:ext>
            </c:extLst>
          </c:dPt>
          <c:dPt>
            <c:idx val="8"/>
            <c:invertIfNegative val="0"/>
            <c:bubble3D val="0"/>
            <c:spPr>
              <a:solidFill>
                <a:srgbClr val="92CF26"/>
              </a:solidFill>
              <a:ln>
                <a:noFill/>
              </a:ln>
              <a:effectLst/>
            </c:spPr>
            <c:extLst>
              <c:ext xmlns:c16="http://schemas.microsoft.com/office/drawing/2014/chart" uri="{C3380CC4-5D6E-409C-BE32-E72D297353CC}">
                <c16:uniqueId val="{00000011-A68F-404E-B7B9-316C8A0C17FA}"/>
              </c:ext>
            </c:extLst>
          </c:dPt>
          <c:dPt>
            <c:idx val="9"/>
            <c:invertIfNegative val="0"/>
            <c:bubble3D val="0"/>
            <c:spPr>
              <a:solidFill>
                <a:srgbClr val="92CF26"/>
              </a:solidFill>
              <a:ln>
                <a:noFill/>
              </a:ln>
              <a:effectLst/>
            </c:spPr>
            <c:extLst>
              <c:ext xmlns:c16="http://schemas.microsoft.com/office/drawing/2014/chart" uri="{C3380CC4-5D6E-409C-BE32-E72D297353CC}">
                <c16:uniqueId val="{00000013-A68F-404E-B7B9-316C8A0C17F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0%</c:formatCode>
                <c:ptCount val="10"/>
                <c:pt idx="0">
                  <c:v>3.5999999999999997E-2</c:v>
                </c:pt>
                <c:pt idx="1">
                  <c:v>1.7999999999999999E-2</c:v>
                </c:pt>
                <c:pt idx="2">
                  <c:v>5.4100000000000002E-2</c:v>
                </c:pt>
                <c:pt idx="3">
                  <c:v>0</c:v>
                </c:pt>
                <c:pt idx="4">
                  <c:v>2.7E-2</c:v>
                </c:pt>
                <c:pt idx="5">
                  <c:v>8.9999999999999993E-3</c:v>
                </c:pt>
                <c:pt idx="6">
                  <c:v>7.2099999999999997E-2</c:v>
                </c:pt>
                <c:pt idx="7">
                  <c:v>6.3100000000000003E-2</c:v>
                </c:pt>
                <c:pt idx="8">
                  <c:v>0.16220000000000001</c:v>
                </c:pt>
                <c:pt idx="9">
                  <c:v>0.55859999999999999</c:v>
                </c:pt>
              </c:numCache>
            </c:numRef>
          </c:val>
          <c:extLst>
            <c:ext xmlns:c16="http://schemas.microsoft.com/office/drawing/2014/chart" uri="{C3380CC4-5D6E-409C-BE32-E72D297353CC}">
              <c16:uniqueId val="{00000014-A68F-404E-B7B9-316C8A0C17FA}"/>
            </c:ext>
          </c:extLst>
        </c:ser>
        <c:dLbls>
          <c:showLegendKey val="0"/>
          <c:showVal val="0"/>
          <c:showCatName val="0"/>
          <c:showSerName val="0"/>
          <c:showPercent val="0"/>
          <c:showBubbleSize val="0"/>
        </c:dLbls>
        <c:gapWidth val="75"/>
        <c:axId val="509548512"/>
        <c:axId val="509548904"/>
      </c:barChart>
      <c:catAx>
        <c:axId val="50954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509548904"/>
        <c:crosses val="autoZero"/>
        <c:auto val="1"/>
        <c:lblAlgn val="ctr"/>
        <c:lblOffset val="100"/>
        <c:noMultiLvlLbl val="0"/>
      </c:catAx>
      <c:valAx>
        <c:axId val="509548904"/>
        <c:scaling>
          <c:orientation val="minMax"/>
          <c:max val="1"/>
          <c:min val="0"/>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54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EBCB-42AD-9B25-B0F7FB693FE3}"/>
              </c:ext>
            </c:extLst>
          </c:dPt>
          <c:dPt>
            <c:idx val="1"/>
            <c:bubble3D val="0"/>
            <c:spPr>
              <a:solidFill>
                <a:srgbClr val="F43D58"/>
              </a:solidFill>
              <a:effectLst/>
            </c:spPr>
            <c:extLst>
              <c:ext xmlns:c16="http://schemas.microsoft.com/office/drawing/2014/chart" uri="{C3380CC4-5D6E-409C-BE32-E72D297353CC}">
                <c16:uniqueId val="{00000003-EBCB-42AD-9B25-B0F7FB693FE3}"/>
              </c:ext>
            </c:extLst>
          </c:dPt>
          <c:dPt>
            <c:idx val="2"/>
            <c:bubble3D val="0"/>
            <c:spPr>
              <a:solidFill>
                <a:srgbClr val="FFFFFF">
                  <a:lumMod val="65000"/>
                </a:srgbClr>
              </a:solidFill>
              <a:effectLst/>
            </c:spPr>
            <c:extLst>
              <c:ext xmlns:c16="http://schemas.microsoft.com/office/drawing/2014/chart" uri="{C3380CC4-5D6E-409C-BE32-E72D297353CC}">
                <c16:uniqueId val="{00000005-EBCB-42AD-9B25-B0F7FB693FE3}"/>
              </c:ext>
            </c:extLst>
          </c:dPt>
          <c:dPt>
            <c:idx val="3"/>
            <c:bubble3D val="0"/>
            <c:spPr>
              <a:solidFill>
                <a:srgbClr val="92CF26"/>
              </a:solidFill>
              <a:effectLst/>
            </c:spPr>
            <c:extLst>
              <c:ext xmlns:c16="http://schemas.microsoft.com/office/drawing/2014/chart" uri="{C3380CC4-5D6E-409C-BE32-E72D297353CC}">
                <c16:uniqueId val="{00000007-EBCB-42AD-9B25-B0F7FB693FE3}"/>
              </c:ext>
            </c:extLst>
          </c:dPt>
          <c:cat>
            <c:strRef>
              <c:f>Sheet1!$A$2:$A$5</c:f>
              <c:strCache>
                <c:ptCount val="4"/>
                <c:pt idx="0">
                  <c:v>DO NOT CHANGE (keep at 100)</c:v>
                </c:pt>
                <c:pt idx="1">
                  <c:v>Score</c:v>
                </c:pt>
                <c:pt idx="3">
                  <c:v>100 - Score</c:v>
                </c:pt>
              </c:strCache>
            </c:strRef>
          </c:cat>
          <c:val>
            <c:numRef>
              <c:f>Sheet1!$B$2:$B$5</c:f>
              <c:numCache>
                <c:formatCode>0</c:formatCode>
                <c:ptCount val="4"/>
                <c:pt idx="0" formatCode="General">
                  <c:v>100</c:v>
                </c:pt>
                <c:pt idx="1">
                  <c:v>21</c:v>
                </c:pt>
                <c:pt idx="2">
                  <c:v>20</c:v>
                </c:pt>
                <c:pt idx="3" formatCode="General">
                  <c:v>56</c:v>
                </c:pt>
              </c:numCache>
            </c:numRef>
          </c:val>
          <c:extLst>
            <c:ext xmlns:c16="http://schemas.microsoft.com/office/drawing/2014/chart" uri="{C3380CC4-5D6E-409C-BE32-E72D297353CC}">
              <c16:uniqueId val="{00000008-EBCB-42AD-9B25-B0F7FB693FE3}"/>
            </c:ext>
          </c:extLst>
        </c:ser>
        <c:dLbls>
          <c:showLegendKey val="0"/>
          <c:showVal val="0"/>
          <c:showCatName val="0"/>
          <c:showSerName val="0"/>
          <c:showPercent val="0"/>
          <c:showBubbleSize val="0"/>
          <c:showLeaderLines val="1"/>
        </c:dLbls>
        <c:firstSliceAng val="90"/>
        <c:holeSize val="76"/>
      </c:doughnutChart>
    </c:plotArea>
    <c:plotVisOnly val="1"/>
    <c:dispBlanksAs val="gap"/>
    <c:showDLblsOverMax val="0"/>
  </c:chart>
  <c:spPr>
    <a:effectLst/>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DE88-4D45-92D3-F67E8D113E52}"/>
              </c:ext>
            </c:extLst>
          </c:dPt>
          <c:dPt>
            <c:idx val="1"/>
            <c:bubble3D val="0"/>
            <c:spPr>
              <a:solidFill>
                <a:srgbClr val="F43D58"/>
              </a:solidFill>
              <a:effectLst/>
            </c:spPr>
            <c:extLst>
              <c:ext xmlns:c16="http://schemas.microsoft.com/office/drawing/2014/chart" uri="{C3380CC4-5D6E-409C-BE32-E72D297353CC}">
                <c16:uniqueId val="{00000003-DE88-4D45-92D3-F67E8D113E52}"/>
              </c:ext>
            </c:extLst>
          </c:dPt>
          <c:dPt>
            <c:idx val="2"/>
            <c:bubble3D val="0"/>
            <c:spPr>
              <a:solidFill>
                <a:srgbClr val="FFFFFF">
                  <a:lumMod val="65000"/>
                </a:srgbClr>
              </a:solidFill>
              <a:effectLst/>
            </c:spPr>
            <c:extLst>
              <c:ext xmlns:c16="http://schemas.microsoft.com/office/drawing/2014/chart" uri="{C3380CC4-5D6E-409C-BE32-E72D297353CC}">
                <c16:uniqueId val="{00000005-DE88-4D45-92D3-F67E8D113E52}"/>
              </c:ext>
            </c:extLst>
          </c:dPt>
          <c:dPt>
            <c:idx val="3"/>
            <c:bubble3D val="0"/>
            <c:spPr>
              <a:solidFill>
                <a:srgbClr val="92CF26"/>
              </a:solidFill>
              <a:effectLst/>
            </c:spPr>
            <c:extLst>
              <c:ext xmlns:c16="http://schemas.microsoft.com/office/drawing/2014/chart" uri="{C3380CC4-5D6E-409C-BE32-E72D297353CC}">
                <c16:uniqueId val="{00000007-DE88-4D45-92D3-F67E8D113E52}"/>
              </c:ext>
            </c:extLst>
          </c:dPt>
          <c:cat>
            <c:strRef>
              <c:f>Sheet1!$A$2:$A$5</c:f>
              <c:strCache>
                <c:ptCount val="4"/>
                <c:pt idx="0">
                  <c:v>DO NOT CHANGE (keep at 100)</c:v>
                </c:pt>
                <c:pt idx="1">
                  <c:v>Score</c:v>
                </c:pt>
                <c:pt idx="3">
                  <c:v>100 - Score</c:v>
                </c:pt>
              </c:strCache>
            </c:strRef>
          </c:cat>
          <c:val>
            <c:numRef>
              <c:f>Sheet1!$B$2:$B$5</c:f>
              <c:numCache>
                <c:formatCode>0</c:formatCode>
                <c:ptCount val="4"/>
                <c:pt idx="0" formatCode="General">
                  <c:v>100</c:v>
                </c:pt>
                <c:pt idx="1">
                  <c:v>14</c:v>
                </c:pt>
                <c:pt idx="2">
                  <c:v>14</c:v>
                </c:pt>
                <c:pt idx="3" formatCode="General">
                  <c:v>72</c:v>
                </c:pt>
              </c:numCache>
            </c:numRef>
          </c:val>
          <c:extLst>
            <c:ext xmlns:c16="http://schemas.microsoft.com/office/drawing/2014/chart" uri="{C3380CC4-5D6E-409C-BE32-E72D297353CC}">
              <c16:uniqueId val="{00000008-DE88-4D45-92D3-F67E8D113E52}"/>
            </c:ext>
          </c:extLst>
        </c:ser>
        <c:dLbls>
          <c:showLegendKey val="0"/>
          <c:showVal val="0"/>
          <c:showCatName val="0"/>
          <c:showSerName val="0"/>
          <c:showPercent val="0"/>
          <c:showBubbleSize val="0"/>
          <c:showLeaderLines val="1"/>
        </c:dLbls>
        <c:firstSliceAng val="90"/>
        <c:holeSize val="76"/>
      </c:doughnutChart>
    </c:plotArea>
    <c:plotVisOnly val="1"/>
    <c:dispBlanksAs val="gap"/>
    <c:showDLblsOverMax val="0"/>
  </c:chart>
  <c:spPr>
    <a:effectLst/>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32555412259367"/>
          <c:y val="2.4163003369892525E-2"/>
          <c:w val="0.96693647359881396"/>
          <c:h val="0.79805080467031797"/>
        </c:manualLayout>
      </c:layout>
      <c:lineChart>
        <c:grouping val="standard"/>
        <c:varyColors val="0"/>
        <c:ser>
          <c:idx val="0"/>
          <c:order val="0"/>
          <c:tx>
            <c:strRef>
              <c:f>Sheet1!$A$2</c:f>
              <c:strCache>
                <c:ptCount val="1"/>
                <c:pt idx="0">
                  <c:v>Satisfaction</c:v>
                </c:pt>
              </c:strCache>
            </c:strRef>
          </c:tx>
          <c:spPr>
            <a:ln w="28575" cap="rnd">
              <a:solidFill>
                <a:schemeClr val="tx2"/>
              </a:solidFill>
              <a:prstDash val="dash"/>
              <a:round/>
            </a:ln>
            <a:effectLst/>
          </c:spPr>
          <c:marker>
            <c:symbol val="circle"/>
            <c:size val="9"/>
            <c:spPr>
              <a:solidFill>
                <a:schemeClr val="tx2"/>
              </a:solidFill>
              <a:ln w="9525">
                <a:solidFill>
                  <a:schemeClr val="tx2"/>
                </a:solidFill>
              </a:ln>
              <a:effectLst/>
            </c:spPr>
          </c:marker>
          <c:dPt>
            <c:idx val="7"/>
            <c:marker>
              <c:symbol val="circle"/>
              <c:size val="9"/>
              <c:spPr>
                <a:solidFill>
                  <a:schemeClr val="tx2"/>
                </a:solidFill>
                <a:ln w="9525">
                  <a:solidFill>
                    <a:schemeClr val="tx2"/>
                  </a:solidFill>
                </a:ln>
                <a:effectLst/>
              </c:spPr>
            </c:marker>
            <c:bubble3D val="0"/>
            <c:spPr>
              <a:ln w="28575" cap="rnd">
                <a:solidFill>
                  <a:schemeClr val="tx2"/>
                </a:solidFill>
                <a:prstDash val="dash"/>
                <a:round/>
              </a:ln>
              <a:effectLst/>
            </c:spPr>
            <c:extLst>
              <c:ext xmlns:c16="http://schemas.microsoft.com/office/drawing/2014/chart" uri="{C3380CC4-5D6E-409C-BE32-E72D297353CC}">
                <c16:uniqueId val="{00000018-DFDE-4EDF-84ED-255E23BEE63E}"/>
              </c:ext>
            </c:extLst>
          </c:dPt>
          <c:dPt>
            <c:idx val="8"/>
            <c:marker>
              <c:symbol val="circle"/>
              <c:size val="9"/>
              <c:spPr>
                <a:solidFill>
                  <a:schemeClr val="tx2"/>
                </a:solidFill>
                <a:ln w="9525">
                  <a:solidFill>
                    <a:schemeClr val="tx2"/>
                  </a:solidFill>
                </a:ln>
                <a:effectLst/>
              </c:spPr>
            </c:marker>
            <c:bubble3D val="0"/>
            <c:spPr>
              <a:ln w="28575" cap="rnd">
                <a:solidFill>
                  <a:schemeClr val="tx2"/>
                </a:solidFill>
                <a:prstDash val="dash"/>
                <a:round/>
              </a:ln>
              <a:effectLst/>
            </c:spPr>
            <c:extLst>
              <c:ext xmlns:c16="http://schemas.microsoft.com/office/drawing/2014/chart" uri="{C3380CC4-5D6E-409C-BE32-E72D297353CC}">
                <c16:uniqueId val="{00000011-A436-41C0-99E8-7EB2B2A7445A}"/>
              </c:ext>
            </c:extLst>
          </c:dPt>
          <c:dPt>
            <c:idx val="9"/>
            <c:marker>
              <c:symbol val="circle"/>
              <c:size val="9"/>
              <c:spPr>
                <a:solidFill>
                  <a:schemeClr val="tx2"/>
                </a:solidFill>
                <a:ln w="9525">
                  <a:solidFill>
                    <a:schemeClr val="tx2"/>
                  </a:solidFill>
                </a:ln>
                <a:effectLst/>
              </c:spPr>
            </c:marker>
            <c:bubble3D val="0"/>
            <c:spPr>
              <a:ln w="28575" cap="rnd">
                <a:solidFill>
                  <a:schemeClr val="tx2"/>
                </a:solidFill>
                <a:prstDash val="dash"/>
                <a:round/>
              </a:ln>
              <a:effectLst/>
            </c:spPr>
            <c:extLst>
              <c:ext xmlns:c16="http://schemas.microsoft.com/office/drawing/2014/chart" uri="{C3380CC4-5D6E-409C-BE32-E72D297353CC}">
                <c16:uniqueId val="{0000000E-A436-41C0-99E8-7EB2B2A7445A}"/>
              </c:ext>
            </c:extLst>
          </c:dPt>
          <c:dPt>
            <c:idx val="10"/>
            <c:marker>
              <c:symbol val="circle"/>
              <c:size val="9"/>
              <c:spPr>
                <a:solidFill>
                  <a:schemeClr val="tx2"/>
                </a:solidFill>
                <a:ln w="9525">
                  <a:solidFill>
                    <a:schemeClr val="tx2"/>
                  </a:solidFill>
                </a:ln>
                <a:effectLst/>
              </c:spPr>
            </c:marker>
            <c:bubble3D val="0"/>
            <c:spPr>
              <a:ln w="28575" cap="rnd">
                <a:solidFill>
                  <a:schemeClr val="tx2"/>
                </a:solidFill>
                <a:prstDash val="dash"/>
                <a:round/>
              </a:ln>
              <a:effectLst/>
            </c:spPr>
            <c:extLst>
              <c:ext xmlns:c16="http://schemas.microsoft.com/office/drawing/2014/chart" uri="{C3380CC4-5D6E-409C-BE32-E72D297353CC}">
                <c16:uniqueId val="{00000004-AAF1-4894-91E0-F14AB6C37AD8}"/>
              </c:ext>
            </c:extLst>
          </c:dPt>
          <c:dPt>
            <c:idx val="12"/>
            <c:marker>
              <c:symbol val="circle"/>
              <c:size val="9"/>
              <c:spPr>
                <a:solidFill>
                  <a:schemeClr val="tx2"/>
                </a:solidFill>
                <a:ln w="9525">
                  <a:solidFill>
                    <a:schemeClr val="tx2"/>
                  </a:solidFill>
                </a:ln>
                <a:effectLst/>
              </c:spPr>
            </c:marker>
            <c:bubble3D val="0"/>
            <c:spPr>
              <a:ln w="28575" cap="rnd">
                <a:solidFill>
                  <a:schemeClr val="tx2"/>
                </a:solidFill>
                <a:prstDash val="dash"/>
                <a:round/>
              </a:ln>
              <a:effectLst/>
            </c:spPr>
            <c:extLst>
              <c:ext xmlns:c16="http://schemas.microsoft.com/office/drawing/2014/chart" uri="{C3380CC4-5D6E-409C-BE32-E72D297353CC}">
                <c16:uniqueId val="{0000001E-5B7C-4FFD-B047-518624CBFFF9}"/>
              </c:ext>
            </c:extLst>
          </c:dPt>
          <c:dPt>
            <c:idx val="13"/>
            <c:marker>
              <c:symbol val="circle"/>
              <c:size val="9"/>
              <c:spPr>
                <a:solidFill>
                  <a:schemeClr val="tx2"/>
                </a:solidFill>
                <a:ln w="9525">
                  <a:solidFill>
                    <a:schemeClr val="tx2"/>
                  </a:solidFill>
                </a:ln>
                <a:effectLst/>
              </c:spPr>
            </c:marker>
            <c:bubble3D val="0"/>
            <c:spPr>
              <a:ln w="28575" cap="rnd">
                <a:solidFill>
                  <a:schemeClr val="tx2"/>
                </a:solidFill>
                <a:prstDash val="dash"/>
                <a:round/>
              </a:ln>
              <a:effectLst/>
            </c:spPr>
            <c:extLst>
              <c:ext xmlns:c16="http://schemas.microsoft.com/office/drawing/2014/chart" uri="{C3380CC4-5D6E-409C-BE32-E72D297353CC}">
                <c16:uniqueId val="{00000005-1DF4-4BBF-B0DA-064A0C9C2773}"/>
              </c:ext>
            </c:extLst>
          </c:dPt>
          <c:dPt>
            <c:idx val="14"/>
            <c:marker>
              <c:symbol val="circle"/>
              <c:size val="9"/>
              <c:spPr>
                <a:solidFill>
                  <a:schemeClr val="tx2"/>
                </a:solidFill>
                <a:ln w="9525">
                  <a:solidFill>
                    <a:schemeClr val="tx2"/>
                  </a:solidFill>
                </a:ln>
                <a:effectLst/>
              </c:spPr>
            </c:marker>
            <c:bubble3D val="0"/>
            <c:spPr>
              <a:ln w="28575" cap="rnd">
                <a:solidFill>
                  <a:schemeClr val="tx2"/>
                </a:solidFill>
                <a:prstDash val="dash"/>
                <a:round/>
              </a:ln>
              <a:effectLst/>
            </c:spPr>
            <c:extLst>
              <c:ext xmlns:c16="http://schemas.microsoft.com/office/drawing/2014/chart" uri="{C3380CC4-5D6E-409C-BE32-E72D297353CC}">
                <c16:uniqueId val="{00000001-8BAB-4422-9C59-06C0AA5FF2F6}"/>
              </c:ext>
            </c:extLst>
          </c:dPt>
          <c:dPt>
            <c:idx val="15"/>
            <c:marker>
              <c:symbol val="circle"/>
              <c:size val="9"/>
              <c:spPr>
                <a:solidFill>
                  <a:schemeClr val="tx2"/>
                </a:solidFill>
                <a:ln w="9525">
                  <a:solidFill>
                    <a:schemeClr val="tx2"/>
                  </a:solidFill>
                </a:ln>
                <a:effectLst/>
              </c:spPr>
            </c:marker>
            <c:bubble3D val="0"/>
            <c:spPr>
              <a:ln w="28575" cap="rnd">
                <a:solidFill>
                  <a:schemeClr val="tx2"/>
                </a:solidFill>
                <a:prstDash val="dash"/>
                <a:round/>
              </a:ln>
              <a:effectLst/>
            </c:spPr>
            <c:extLst>
              <c:ext xmlns:c16="http://schemas.microsoft.com/office/drawing/2014/chart" uri="{C3380CC4-5D6E-409C-BE32-E72D297353CC}">
                <c16:uniqueId val="{00000005-1626-4F05-BA1D-6D9AE0F37EC8}"/>
              </c:ext>
            </c:extLst>
          </c:dPt>
          <c:dPt>
            <c:idx val="16"/>
            <c:marker>
              <c:symbol val="circle"/>
              <c:size val="9"/>
              <c:spPr>
                <a:solidFill>
                  <a:schemeClr val="tx2"/>
                </a:solidFill>
                <a:ln w="9525">
                  <a:solidFill>
                    <a:schemeClr val="tx2"/>
                  </a:solidFill>
                </a:ln>
                <a:effectLst/>
              </c:spPr>
            </c:marker>
            <c:bubble3D val="0"/>
            <c:spPr>
              <a:ln w="28575" cap="rnd">
                <a:solidFill>
                  <a:schemeClr val="tx2"/>
                </a:solidFill>
                <a:prstDash val="dash"/>
                <a:round/>
              </a:ln>
              <a:effectLst/>
            </c:spPr>
            <c:extLst>
              <c:ext xmlns:c16="http://schemas.microsoft.com/office/drawing/2014/chart" uri="{C3380CC4-5D6E-409C-BE32-E72D297353CC}">
                <c16:uniqueId val="{00000033-2264-4AFB-9D5D-AF4852CC2DFE}"/>
              </c:ext>
            </c:extLst>
          </c:dPt>
          <c:dLbls>
            <c:delete val="1"/>
          </c:dLbls>
          <c:cat>
            <c:strRef>
              <c:f>Sheet1!$B$1:$F$1</c:f>
              <c:strCache>
                <c:ptCount val="5"/>
                <c:pt idx="0">
                  <c:v>Q4 '20</c:v>
                </c:pt>
                <c:pt idx="1">
                  <c:v>Q1 '21</c:v>
                </c:pt>
                <c:pt idx="2">
                  <c:v>Q2 '21</c:v>
                </c:pt>
                <c:pt idx="3">
                  <c:v>Q3'21</c:v>
                </c:pt>
                <c:pt idx="4">
                  <c:v>Q4 '21 TD</c:v>
                </c:pt>
              </c:strCache>
            </c:strRef>
          </c:cat>
          <c:val>
            <c:numRef>
              <c:f>Sheet1!$B$2:$F$2</c:f>
              <c:numCache>
                <c:formatCode>0.0</c:formatCode>
                <c:ptCount val="5"/>
                <c:pt idx="0">
                  <c:v>74.954800000000006</c:v>
                </c:pt>
                <c:pt idx="1">
                  <c:v>83.505099999999999</c:v>
                </c:pt>
                <c:pt idx="2">
                  <c:v>79.678399999999996</c:v>
                </c:pt>
                <c:pt idx="3">
                  <c:v>79.714200000000005</c:v>
                </c:pt>
                <c:pt idx="4">
                  <c:v>69.8108</c:v>
                </c:pt>
              </c:numCache>
            </c:numRef>
          </c:val>
          <c:smooth val="0"/>
          <c:extLst>
            <c:ext xmlns:c16="http://schemas.microsoft.com/office/drawing/2014/chart" uri="{C3380CC4-5D6E-409C-BE32-E72D297353CC}">
              <c16:uniqueId val="{00000001-1A04-4CCE-BFB9-BAAC5D7D4098}"/>
            </c:ext>
          </c:extLst>
        </c:ser>
        <c:ser>
          <c:idx val="1"/>
          <c:order val="1"/>
          <c:tx>
            <c:strRef>
              <c:f>Sheet1!$A$3</c:f>
              <c:strCache>
                <c:ptCount val="1"/>
                <c:pt idx="0">
                  <c:v>Site Information</c:v>
                </c:pt>
              </c:strCache>
            </c:strRef>
          </c:tx>
          <c:spPr>
            <a:ln w="28575" cap="rnd">
              <a:solidFill>
                <a:schemeClr val="tx2">
                  <a:lumMod val="75000"/>
                </a:schemeClr>
              </a:solidFill>
              <a:round/>
            </a:ln>
            <a:effectLst/>
          </c:spPr>
          <c:marker>
            <c:symbol val="circle"/>
            <c:size val="9"/>
            <c:spPr>
              <a:solidFill>
                <a:schemeClr val="tx2">
                  <a:lumMod val="75000"/>
                </a:schemeClr>
              </a:solidFill>
              <a:ln w="9525">
                <a:solidFill>
                  <a:schemeClr val="tx2">
                    <a:lumMod val="75000"/>
                  </a:schemeClr>
                </a:solidFill>
              </a:ln>
              <a:effectLst/>
            </c:spPr>
          </c:marker>
          <c:dPt>
            <c:idx val="7"/>
            <c:marker>
              <c:symbol val="circle"/>
              <c:size val="9"/>
              <c:spPr>
                <a:solidFill>
                  <a:schemeClr val="tx2">
                    <a:lumMod val="75000"/>
                  </a:schemeClr>
                </a:solidFill>
                <a:ln w="9525">
                  <a:solidFill>
                    <a:schemeClr val="tx2">
                      <a:lumMod val="75000"/>
                    </a:schemeClr>
                  </a:solidFill>
                </a:ln>
                <a:effectLst/>
              </c:spPr>
            </c:marker>
            <c:bubble3D val="0"/>
            <c:spPr>
              <a:ln w="28575" cap="rnd">
                <a:solidFill>
                  <a:schemeClr val="tx2">
                    <a:lumMod val="75000"/>
                  </a:schemeClr>
                </a:solidFill>
                <a:round/>
              </a:ln>
              <a:effectLst/>
            </c:spPr>
            <c:extLst>
              <c:ext xmlns:c16="http://schemas.microsoft.com/office/drawing/2014/chart" uri="{C3380CC4-5D6E-409C-BE32-E72D297353CC}">
                <c16:uniqueId val="{00000017-DFDE-4EDF-84ED-255E23BEE63E}"/>
              </c:ext>
            </c:extLst>
          </c:dPt>
          <c:dPt>
            <c:idx val="8"/>
            <c:marker>
              <c:symbol val="circle"/>
              <c:size val="9"/>
              <c:spPr>
                <a:solidFill>
                  <a:schemeClr val="tx2">
                    <a:lumMod val="75000"/>
                  </a:schemeClr>
                </a:solidFill>
                <a:ln w="9525">
                  <a:solidFill>
                    <a:schemeClr val="tx2">
                      <a:lumMod val="75000"/>
                    </a:schemeClr>
                  </a:solidFill>
                </a:ln>
                <a:effectLst/>
              </c:spPr>
            </c:marker>
            <c:bubble3D val="0"/>
            <c:spPr>
              <a:ln w="28575" cap="rnd">
                <a:solidFill>
                  <a:schemeClr val="tx2">
                    <a:lumMod val="75000"/>
                  </a:schemeClr>
                </a:solidFill>
                <a:round/>
              </a:ln>
              <a:effectLst/>
            </c:spPr>
            <c:extLst>
              <c:ext xmlns:c16="http://schemas.microsoft.com/office/drawing/2014/chart" uri="{C3380CC4-5D6E-409C-BE32-E72D297353CC}">
                <c16:uniqueId val="{00000010-A436-41C0-99E8-7EB2B2A7445A}"/>
              </c:ext>
            </c:extLst>
          </c:dPt>
          <c:dPt>
            <c:idx val="9"/>
            <c:marker>
              <c:symbol val="circle"/>
              <c:size val="9"/>
              <c:spPr>
                <a:solidFill>
                  <a:schemeClr val="tx2">
                    <a:lumMod val="75000"/>
                  </a:schemeClr>
                </a:solidFill>
                <a:ln w="9525">
                  <a:solidFill>
                    <a:schemeClr val="tx2">
                      <a:lumMod val="75000"/>
                    </a:schemeClr>
                  </a:solidFill>
                </a:ln>
                <a:effectLst/>
              </c:spPr>
            </c:marker>
            <c:bubble3D val="0"/>
            <c:spPr>
              <a:ln w="28575" cap="rnd">
                <a:solidFill>
                  <a:schemeClr val="tx2">
                    <a:lumMod val="75000"/>
                  </a:schemeClr>
                </a:solidFill>
                <a:round/>
              </a:ln>
              <a:effectLst/>
            </c:spPr>
            <c:extLst>
              <c:ext xmlns:c16="http://schemas.microsoft.com/office/drawing/2014/chart" uri="{C3380CC4-5D6E-409C-BE32-E72D297353CC}">
                <c16:uniqueId val="{0000000C-FE33-4D58-B8BA-9C2900ABDA04}"/>
              </c:ext>
            </c:extLst>
          </c:dPt>
          <c:dPt>
            <c:idx val="10"/>
            <c:marker>
              <c:symbol val="circle"/>
              <c:size val="9"/>
              <c:spPr>
                <a:solidFill>
                  <a:schemeClr val="tx2">
                    <a:lumMod val="75000"/>
                  </a:schemeClr>
                </a:solidFill>
                <a:ln w="9525">
                  <a:solidFill>
                    <a:schemeClr val="tx2">
                      <a:lumMod val="75000"/>
                    </a:schemeClr>
                  </a:solidFill>
                </a:ln>
                <a:effectLst/>
              </c:spPr>
            </c:marker>
            <c:bubble3D val="0"/>
            <c:spPr>
              <a:ln w="28575" cap="rnd">
                <a:solidFill>
                  <a:schemeClr val="tx2">
                    <a:lumMod val="75000"/>
                  </a:schemeClr>
                </a:solidFill>
                <a:round/>
              </a:ln>
              <a:effectLst/>
            </c:spPr>
            <c:extLst>
              <c:ext xmlns:c16="http://schemas.microsoft.com/office/drawing/2014/chart" uri="{C3380CC4-5D6E-409C-BE32-E72D297353CC}">
                <c16:uniqueId val="{00000003-AAF1-4894-91E0-F14AB6C37AD8}"/>
              </c:ext>
            </c:extLst>
          </c:dPt>
          <c:dPt>
            <c:idx val="12"/>
            <c:marker>
              <c:symbol val="circle"/>
              <c:size val="9"/>
              <c:spPr>
                <a:solidFill>
                  <a:schemeClr val="tx2">
                    <a:lumMod val="75000"/>
                  </a:schemeClr>
                </a:solidFill>
                <a:ln w="9525">
                  <a:solidFill>
                    <a:schemeClr val="tx2">
                      <a:lumMod val="75000"/>
                    </a:schemeClr>
                  </a:solidFill>
                </a:ln>
                <a:effectLst/>
              </c:spPr>
            </c:marker>
            <c:bubble3D val="0"/>
            <c:spPr>
              <a:ln w="28575" cap="rnd">
                <a:solidFill>
                  <a:schemeClr val="tx2">
                    <a:lumMod val="75000"/>
                  </a:schemeClr>
                </a:solidFill>
                <a:round/>
              </a:ln>
              <a:effectLst/>
            </c:spPr>
            <c:extLst>
              <c:ext xmlns:c16="http://schemas.microsoft.com/office/drawing/2014/chart" uri="{C3380CC4-5D6E-409C-BE32-E72D297353CC}">
                <c16:uniqueId val="{0000001D-5B7C-4FFD-B047-518624CBFFF9}"/>
              </c:ext>
            </c:extLst>
          </c:dPt>
          <c:dPt>
            <c:idx val="14"/>
            <c:marker>
              <c:symbol val="circle"/>
              <c:size val="9"/>
              <c:spPr>
                <a:solidFill>
                  <a:schemeClr val="tx2">
                    <a:lumMod val="75000"/>
                  </a:schemeClr>
                </a:solidFill>
                <a:ln w="9525">
                  <a:solidFill>
                    <a:schemeClr val="tx2">
                      <a:lumMod val="75000"/>
                    </a:schemeClr>
                  </a:solidFill>
                </a:ln>
                <a:effectLst/>
              </c:spPr>
            </c:marker>
            <c:bubble3D val="0"/>
            <c:spPr>
              <a:ln w="28575" cap="rnd">
                <a:solidFill>
                  <a:schemeClr val="tx2">
                    <a:lumMod val="75000"/>
                  </a:schemeClr>
                </a:solidFill>
                <a:round/>
              </a:ln>
              <a:effectLst/>
            </c:spPr>
            <c:extLst>
              <c:ext xmlns:c16="http://schemas.microsoft.com/office/drawing/2014/chart" uri="{C3380CC4-5D6E-409C-BE32-E72D297353CC}">
                <c16:uniqueId val="{00000002-9FE4-4BF2-8C9F-A63555F27FDF}"/>
              </c:ext>
            </c:extLst>
          </c:dPt>
          <c:dPt>
            <c:idx val="15"/>
            <c:marker>
              <c:symbol val="circle"/>
              <c:size val="9"/>
              <c:spPr>
                <a:solidFill>
                  <a:schemeClr val="tx2">
                    <a:lumMod val="75000"/>
                  </a:schemeClr>
                </a:solidFill>
                <a:ln w="9525">
                  <a:solidFill>
                    <a:schemeClr val="tx2">
                      <a:lumMod val="75000"/>
                    </a:schemeClr>
                  </a:solidFill>
                </a:ln>
                <a:effectLst/>
              </c:spPr>
            </c:marker>
            <c:bubble3D val="0"/>
            <c:spPr>
              <a:ln w="28575" cap="rnd">
                <a:solidFill>
                  <a:schemeClr val="tx2">
                    <a:lumMod val="75000"/>
                  </a:schemeClr>
                </a:solidFill>
                <a:round/>
              </a:ln>
              <a:effectLst/>
            </c:spPr>
            <c:extLst>
              <c:ext xmlns:c16="http://schemas.microsoft.com/office/drawing/2014/chart" uri="{C3380CC4-5D6E-409C-BE32-E72D297353CC}">
                <c16:uniqueId val="{00000003-1626-4F05-BA1D-6D9AE0F37EC8}"/>
              </c:ext>
            </c:extLst>
          </c:dPt>
          <c:dPt>
            <c:idx val="16"/>
            <c:marker>
              <c:symbol val="circle"/>
              <c:size val="9"/>
              <c:spPr>
                <a:solidFill>
                  <a:schemeClr val="tx2">
                    <a:lumMod val="75000"/>
                  </a:schemeClr>
                </a:solidFill>
                <a:ln w="9525">
                  <a:solidFill>
                    <a:schemeClr val="tx2">
                      <a:lumMod val="75000"/>
                    </a:schemeClr>
                  </a:solidFill>
                </a:ln>
                <a:effectLst/>
              </c:spPr>
            </c:marker>
            <c:bubble3D val="0"/>
            <c:spPr>
              <a:ln w="28575" cap="rnd">
                <a:solidFill>
                  <a:schemeClr val="tx2">
                    <a:lumMod val="75000"/>
                  </a:schemeClr>
                </a:solidFill>
                <a:round/>
              </a:ln>
              <a:effectLst/>
            </c:spPr>
            <c:extLst>
              <c:ext xmlns:c16="http://schemas.microsoft.com/office/drawing/2014/chart" uri="{C3380CC4-5D6E-409C-BE32-E72D297353CC}">
                <c16:uniqueId val="{00000031-2264-4AFB-9D5D-AF4852CC2DFE}"/>
              </c:ext>
            </c:extLst>
          </c:dPt>
          <c:dLbls>
            <c:delete val="1"/>
          </c:dLbls>
          <c:cat>
            <c:strRef>
              <c:f>Sheet1!$B$1:$F$1</c:f>
              <c:strCache>
                <c:ptCount val="5"/>
                <c:pt idx="0">
                  <c:v>Q4 '20</c:v>
                </c:pt>
                <c:pt idx="1">
                  <c:v>Q1 '21</c:v>
                </c:pt>
                <c:pt idx="2">
                  <c:v>Q2 '21</c:v>
                </c:pt>
                <c:pt idx="3">
                  <c:v>Q3'21</c:v>
                </c:pt>
                <c:pt idx="4">
                  <c:v>Q4 '21 TD</c:v>
                </c:pt>
              </c:strCache>
            </c:strRef>
          </c:cat>
          <c:val>
            <c:numRef>
              <c:f>Sheet1!$B$3:$F$3</c:f>
              <c:numCache>
                <c:formatCode>0.0</c:formatCode>
                <c:ptCount val="5"/>
                <c:pt idx="0">
                  <c:v>78.146699999999996</c:v>
                </c:pt>
                <c:pt idx="1">
                  <c:v>83.210300000000004</c:v>
                </c:pt>
                <c:pt idx="2">
                  <c:v>75.113699999999994</c:v>
                </c:pt>
                <c:pt idx="3">
                  <c:v>77.441599999999994</c:v>
                </c:pt>
                <c:pt idx="4">
                  <c:v>64.183800000000005</c:v>
                </c:pt>
              </c:numCache>
            </c:numRef>
          </c:val>
          <c:smooth val="0"/>
          <c:extLst>
            <c:ext xmlns:c16="http://schemas.microsoft.com/office/drawing/2014/chart" uri="{C3380CC4-5D6E-409C-BE32-E72D297353CC}">
              <c16:uniqueId val="{00000000-AAF1-4894-91E0-F14AB6C37AD8}"/>
            </c:ext>
          </c:extLst>
        </c:ser>
        <c:ser>
          <c:idx val="2"/>
          <c:order val="2"/>
          <c:tx>
            <c:strRef>
              <c:f>Sheet1!$A$4</c:f>
              <c:strCache>
                <c:ptCount val="1"/>
                <c:pt idx="0">
                  <c:v>Information Browsing</c:v>
                </c:pt>
              </c:strCache>
            </c:strRef>
          </c:tx>
          <c:spPr>
            <a:ln w="28575" cap="rnd">
              <a:solidFill>
                <a:schemeClr val="tx2">
                  <a:lumMod val="60000"/>
                  <a:lumOff val="40000"/>
                </a:schemeClr>
              </a:solidFill>
              <a:round/>
            </a:ln>
            <a:effectLst/>
          </c:spPr>
          <c:marker>
            <c:symbol val="circle"/>
            <c:size val="9"/>
            <c:spPr>
              <a:solidFill>
                <a:schemeClr val="tx2">
                  <a:lumMod val="60000"/>
                  <a:lumOff val="40000"/>
                </a:schemeClr>
              </a:solidFill>
              <a:ln w="9525">
                <a:solidFill>
                  <a:schemeClr val="tx2">
                    <a:lumMod val="60000"/>
                    <a:lumOff val="40000"/>
                  </a:schemeClr>
                </a:solidFill>
              </a:ln>
              <a:effectLst/>
            </c:spPr>
          </c:marker>
          <c:dLbls>
            <c:delete val="1"/>
          </c:dLbls>
          <c:cat>
            <c:strRef>
              <c:f>Sheet1!$B$1:$F$1</c:f>
              <c:strCache>
                <c:ptCount val="5"/>
                <c:pt idx="0">
                  <c:v>Q4 '20</c:v>
                </c:pt>
                <c:pt idx="1">
                  <c:v>Q1 '21</c:v>
                </c:pt>
                <c:pt idx="2">
                  <c:v>Q2 '21</c:v>
                </c:pt>
                <c:pt idx="3">
                  <c:v>Q3'21</c:v>
                </c:pt>
                <c:pt idx="4">
                  <c:v>Q4 '21 TD</c:v>
                </c:pt>
              </c:strCache>
            </c:strRef>
          </c:cat>
          <c:val>
            <c:numRef>
              <c:f>Sheet1!$B$4:$F$4</c:f>
              <c:numCache>
                <c:formatCode>0.0</c:formatCode>
                <c:ptCount val="5"/>
                <c:pt idx="0">
                  <c:v>79.641900000000007</c:v>
                </c:pt>
                <c:pt idx="1">
                  <c:v>79.195400000000006</c:v>
                </c:pt>
                <c:pt idx="2">
                  <c:v>73.643699999999995</c:v>
                </c:pt>
                <c:pt idx="3">
                  <c:v>74.1584</c:v>
                </c:pt>
                <c:pt idx="4">
                  <c:v>70.696899999999999</c:v>
                </c:pt>
              </c:numCache>
            </c:numRef>
          </c:val>
          <c:smooth val="0"/>
          <c:extLst>
            <c:ext xmlns:c16="http://schemas.microsoft.com/office/drawing/2014/chart" uri="{C3380CC4-5D6E-409C-BE32-E72D297353CC}">
              <c16:uniqueId val="{00000029-D45E-4A7A-A1BE-560C3881A026}"/>
            </c:ext>
          </c:extLst>
        </c:ser>
        <c:dLbls>
          <c:dLblPos val="t"/>
          <c:showLegendKey val="0"/>
          <c:showVal val="1"/>
          <c:showCatName val="0"/>
          <c:showSerName val="0"/>
          <c:showPercent val="0"/>
          <c:showBubbleSize val="0"/>
        </c:dLbls>
        <c:marker val="1"/>
        <c:smooth val="0"/>
        <c:axId val="1629501024"/>
        <c:axId val="1592551984"/>
        <c:extLst/>
      </c:lineChart>
      <c:catAx>
        <c:axId val="1629501024"/>
        <c:scaling>
          <c:orientation val="minMax"/>
        </c:scaling>
        <c:delete val="0"/>
        <c:axPos val="b"/>
        <c:numFmt formatCode="General" sourceLinked="1"/>
        <c:majorTickMark val="none"/>
        <c:minorTickMark val="none"/>
        <c:tickLblPos val="high"/>
        <c:spPr>
          <a:noFill/>
          <a:ln w="9525" cap="flat" cmpd="sng" algn="ctr">
            <a:no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92551984"/>
        <c:crosses val="autoZero"/>
        <c:auto val="1"/>
        <c:lblAlgn val="ctr"/>
        <c:lblOffset val="100"/>
        <c:noMultiLvlLbl val="0"/>
      </c:catAx>
      <c:valAx>
        <c:axId val="1592551984"/>
        <c:scaling>
          <c:orientation val="minMax"/>
          <c:max val="100"/>
          <c:min val="60"/>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629501024"/>
        <c:crosses val="autoZero"/>
        <c:crossBetween val="between"/>
        <c:maj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rgbClr val="00000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347666450133642E-2"/>
          <c:y val="0.12673523521648994"/>
          <c:w val="0.97130466709973273"/>
          <c:h val="0.76760020356861958"/>
        </c:manualLayout>
      </c:layout>
      <c:barChart>
        <c:barDir val="col"/>
        <c:grouping val="clustered"/>
        <c:varyColors val="0"/>
        <c:ser>
          <c:idx val="0"/>
          <c:order val="0"/>
          <c:tx>
            <c:strRef>
              <c:f>Sheet1!$B$1</c:f>
              <c:strCache>
                <c:ptCount val="1"/>
                <c:pt idx="0">
                  <c:v>All Other Visitors</c:v>
                </c:pt>
              </c:strCache>
            </c:strRef>
          </c:tx>
          <c:spPr>
            <a:solidFill>
              <a:srgbClr val="0D3E8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Student</c:v>
                </c:pt>
                <c:pt idx="1">
                  <c:v>"Other"</c:v>
                </c:pt>
                <c:pt idx="2">
                  <c:v>Government Employee</c:v>
                </c:pt>
                <c:pt idx="3">
                  <c:v>Concerned citizen</c:v>
                </c:pt>
                <c:pt idx="4">
                  <c:v>Scientist</c:v>
                </c:pt>
                <c:pt idx="5">
                  <c:v>Business/
company</c:v>
                </c:pt>
                <c:pt idx="6">
                  <c:v>International Organization</c:v>
                </c:pt>
                <c:pt idx="7">
                  <c:v>Educator</c:v>
                </c:pt>
              </c:strCache>
            </c:strRef>
          </c:cat>
          <c:val>
            <c:numRef>
              <c:f>Sheet1!$B$2:$B$9</c:f>
              <c:numCache>
                <c:formatCode>0%</c:formatCode>
                <c:ptCount val="8"/>
                <c:pt idx="0">
                  <c:v>0.11</c:v>
                </c:pt>
                <c:pt idx="1">
                  <c:v>0.1</c:v>
                </c:pt>
                <c:pt idx="2">
                  <c:v>0.12</c:v>
                </c:pt>
                <c:pt idx="3">
                  <c:v>0.28000000000000003</c:v>
                </c:pt>
                <c:pt idx="4">
                  <c:v>0.08</c:v>
                </c:pt>
                <c:pt idx="5">
                  <c:v>0.21</c:v>
                </c:pt>
                <c:pt idx="6">
                  <c:v>0.01</c:v>
                </c:pt>
                <c:pt idx="7">
                  <c:v>0.08</c:v>
                </c:pt>
              </c:numCache>
            </c:numRef>
          </c:val>
          <c:extLst>
            <c:ext xmlns:c16="http://schemas.microsoft.com/office/drawing/2014/chart" uri="{C3380CC4-5D6E-409C-BE32-E72D297353CC}">
              <c16:uniqueId val="{00000000-501B-4B9A-9AE7-1F03FEFC7D0B}"/>
            </c:ext>
          </c:extLst>
        </c:ser>
        <c:ser>
          <c:idx val="1"/>
          <c:order val="1"/>
          <c:tx>
            <c:strRef>
              <c:f>Sheet1!$C$1</c:f>
              <c:strCache>
                <c:ptCount val="1"/>
                <c:pt idx="0">
                  <c:v>Career Segment</c:v>
                </c:pt>
              </c:strCache>
            </c:strRef>
          </c:tx>
          <c:spPr>
            <a:solidFill>
              <a:srgbClr val="007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Student</c:v>
                </c:pt>
                <c:pt idx="1">
                  <c:v>"Other"</c:v>
                </c:pt>
                <c:pt idx="2">
                  <c:v>Government Employee</c:v>
                </c:pt>
                <c:pt idx="3">
                  <c:v>Concerned citizen</c:v>
                </c:pt>
                <c:pt idx="4">
                  <c:v>Scientist</c:v>
                </c:pt>
                <c:pt idx="5">
                  <c:v>Business/
company</c:v>
                </c:pt>
                <c:pt idx="6">
                  <c:v>International Organization</c:v>
                </c:pt>
                <c:pt idx="7">
                  <c:v>Educator</c:v>
                </c:pt>
              </c:strCache>
            </c:strRef>
          </c:cat>
          <c:val>
            <c:numRef>
              <c:f>Sheet1!$C$2:$C$9</c:f>
              <c:numCache>
                <c:formatCode>0%</c:formatCode>
                <c:ptCount val="8"/>
                <c:pt idx="0">
                  <c:v>0.33</c:v>
                </c:pt>
                <c:pt idx="1">
                  <c:v>0.2</c:v>
                </c:pt>
                <c:pt idx="2">
                  <c:v>0.14000000000000001</c:v>
                </c:pt>
                <c:pt idx="3">
                  <c:v>0.13</c:v>
                </c:pt>
                <c:pt idx="4">
                  <c:v>0.1</c:v>
                </c:pt>
                <c:pt idx="5">
                  <c:v>0.04</c:v>
                </c:pt>
                <c:pt idx="6">
                  <c:v>0.03</c:v>
                </c:pt>
                <c:pt idx="7">
                  <c:v>0.02</c:v>
                </c:pt>
              </c:numCache>
            </c:numRef>
          </c:val>
          <c:extLst>
            <c:ext xmlns:c16="http://schemas.microsoft.com/office/drawing/2014/chart" uri="{C3380CC4-5D6E-409C-BE32-E72D297353CC}">
              <c16:uniqueId val="{00000001-501B-4B9A-9AE7-1F03FEFC7D0B}"/>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Student</c:v>
                      </c:pt>
                      <c:pt idx="1">
                        <c:v>"Other"</c:v>
                      </c:pt>
                      <c:pt idx="2">
                        <c:v>Government Employee</c:v>
                      </c:pt>
                      <c:pt idx="3">
                        <c:v>Concerned citizen</c:v>
                      </c:pt>
                      <c:pt idx="4">
                        <c:v>Scientist</c:v>
                      </c:pt>
                      <c:pt idx="5">
                        <c:v>Business/
company</c:v>
                      </c:pt>
                      <c:pt idx="6">
                        <c:v>International Organization</c:v>
                      </c:pt>
                      <c:pt idx="7">
                        <c:v>Educator</c:v>
                      </c:pt>
                    </c:strCache>
                  </c:strRef>
                </c:cat>
                <c:val>
                  <c:numRef>
                    <c:extLst>
                      <c:ext uri="{02D57815-91ED-43cb-92C2-25804820EDAC}">
                        <c15:formulaRef>
                          <c15:sqref>Sheet1!$D$2:$D$9</c15:sqref>
                        </c15:formulaRef>
                      </c:ext>
                    </c:extLst>
                    <c:numCache>
                      <c:formatCode>General</c:formatCode>
                      <c:ptCount val="8"/>
                    </c:numCache>
                  </c:numRef>
                </c:val>
                <c:extLst>
                  <c:ext xmlns:c16="http://schemas.microsoft.com/office/drawing/2014/chart" uri="{C3380CC4-5D6E-409C-BE32-E72D297353CC}">
                    <c16:uniqueId val="{00000004-501B-4B9A-9AE7-1F03FEFC7D0B}"/>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D3D3-4A56-B372-A0DCBFFF965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Student</c:v>
                </c:pt>
                <c:pt idx="1">
                  <c:v>"Other"</c:v>
                </c:pt>
                <c:pt idx="2">
                  <c:v>Government Employee</c:v>
                </c:pt>
                <c:pt idx="3">
                  <c:v>Concerned citizen</c:v>
                </c:pt>
                <c:pt idx="4">
                  <c:v>Scientist</c:v>
                </c:pt>
                <c:pt idx="5">
                  <c:v>Business/
company</c:v>
                </c:pt>
                <c:pt idx="6">
                  <c:v>International Organization</c:v>
                </c:pt>
                <c:pt idx="7">
                  <c:v>Educator</c:v>
                </c:pt>
              </c:strCache>
            </c:strRef>
          </c:cat>
          <c:val>
            <c:numRef>
              <c:f>Sheet1!$E$2:$E$9</c:f>
              <c:numCache>
                <c:formatCode>0</c:formatCode>
                <c:ptCount val="8"/>
                <c:pt idx="0">
                  <c:v>78</c:v>
                </c:pt>
                <c:pt idx="1">
                  <c:v>69</c:v>
                </c:pt>
                <c:pt idx="2">
                  <c:v>70</c:v>
                </c:pt>
                <c:pt idx="3">
                  <c:v>70</c:v>
                </c:pt>
                <c:pt idx="4">
                  <c:v>73</c:v>
                </c:pt>
                <c:pt idx="5">
                  <c:v>72</c:v>
                </c:pt>
                <c:pt idx="6">
                  <c:v>74</c:v>
                </c:pt>
                <c:pt idx="7">
                  <c:v>78</c:v>
                </c:pt>
              </c:numCache>
            </c:numRef>
          </c:val>
          <c:extLst>
            <c:ext xmlns:c16="http://schemas.microsoft.com/office/drawing/2014/chart" uri="{C3380CC4-5D6E-409C-BE32-E72D297353CC}">
              <c16:uniqueId val="{00000002-501B-4B9A-9AE7-1F03FEFC7D0B}"/>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Student</c:v>
                </c:pt>
                <c:pt idx="1">
                  <c:v>"Other"</c:v>
                </c:pt>
                <c:pt idx="2">
                  <c:v>Government Employee</c:v>
                </c:pt>
                <c:pt idx="3">
                  <c:v>Concerned citizen</c:v>
                </c:pt>
                <c:pt idx="4">
                  <c:v>Scientist</c:v>
                </c:pt>
                <c:pt idx="5">
                  <c:v>Business/
company</c:v>
                </c:pt>
                <c:pt idx="6">
                  <c:v>International Organization</c:v>
                </c:pt>
                <c:pt idx="7">
                  <c:v>Educator</c:v>
                </c:pt>
              </c:strCache>
            </c:strRef>
          </c:cat>
          <c:val>
            <c:numRef>
              <c:f>Sheet1!$F$2:$F$9</c:f>
              <c:numCache>
                <c:formatCode>0</c:formatCode>
                <c:ptCount val="8"/>
                <c:pt idx="0">
                  <c:v>87</c:v>
                </c:pt>
                <c:pt idx="1">
                  <c:v>80</c:v>
                </c:pt>
              </c:numCache>
            </c:numRef>
          </c:val>
          <c:extLst>
            <c:ext xmlns:c16="http://schemas.microsoft.com/office/drawing/2014/chart" uri="{C3380CC4-5D6E-409C-BE32-E72D297353CC}">
              <c16:uniqueId val="{00000003-501B-4B9A-9AE7-1F03FEFC7D0B}"/>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4"/>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BBDF5-0388-45EE-A983-23DD5CD23B38}"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7D0B4FF4-3C4E-4D1B-9B11-540E018C4DF4}">
      <dgm:prSet phldrT="[Text]" custT="1">
        <dgm:style>
          <a:lnRef idx="0">
            <a:scrgbClr r="0" g="0" b="0"/>
          </a:lnRef>
          <a:fillRef idx="0">
            <a:scrgbClr r="0" g="0" b="0"/>
          </a:fillRef>
          <a:effectRef idx="0">
            <a:scrgbClr r="0" g="0" b="0"/>
          </a:effectRef>
          <a:fontRef idx="minor">
            <a:schemeClr val="lt1"/>
          </a:fontRef>
        </dgm:style>
      </dgm:prSet>
      <dgm:spPr>
        <a:xfrm>
          <a:off x="96908" y="118968"/>
          <a:ext cx="3900572" cy="442996"/>
        </a:xfrm>
        <a:prstGeom prst="roundRect">
          <a:avLst>
            <a:gd name="adj" fmla="val 10000"/>
          </a:avLst>
        </a:prstGeom>
        <a:solidFill>
          <a:srgbClr val="0079FF"/>
        </a:solidFill>
        <a:ln>
          <a:noFill/>
        </a:ln>
        <a:effectLst/>
      </dgm:spPr>
      <dgm:t>
        <a:bodyPr/>
        <a:lstStyle/>
        <a:p>
          <a:pPr marL="0" algn="ctr" defTabSz="609493" rtl="0" eaLnBrk="1" latinLnBrk="0" hangingPunct="1">
            <a:buNone/>
          </a:pPr>
          <a:r>
            <a:rPr lang="en-US" sz="1800" b="1" kern="1200" spc="300" dirty="0">
              <a:solidFill>
                <a:srgbClr val="FFFFFF"/>
              </a:solidFill>
              <a:latin typeface="Arial" panose="020B0604020202020204"/>
              <a:ea typeface="+mn-ea"/>
              <a:cs typeface="+mn-cs"/>
            </a:rPr>
            <a:t>KEY FACTS</a:t>
          </a:r>
        </a:p>
      </dgm:t>
    </dgm:pt>
    <dgm:pt modelId="{883AEF30-95F4-4A7E-93AC-3B7DE20BA270}" type="parTrans" cxnId="{3F237A01-69FA-495C-80FE-6EAD50520EE0}">
      <dgm:prSet/>
      <dgm:spPr/>
      <dgm:t>
        <a:bodyPr/>
        <a:lstStyle/>
        <a:p>
          <a:endParaRPr lang="en-US">
            <a:latin typeface="+mn-lt"/>
          </a:endParaRPr>
        </a:p>
      </dgm:t>
    </dgm:pt>
    <dgm:pt modelId="{D62E2A14-57AF-4CC3-8B18-AAB59764DD04}" type="sibTrans" cxnId="{3F237A01-69FA-495C-80FE-6EAD50520EE0}">
      <dgm:prSet/>
      <dgm:spPr/>
      <dgm:t>
        <a:bodyPr/>
        <a:lstStyle/>
        <a:p>
          <a:endParaRPr lang="en-US">
            <a:latin typeface="+mn-lt"/>
          </a:endParaRPr>
        </a:p>
      </dgm:t>
    </dgm:pt>
    <dgm:pt modelId="{026684C6-5601-4C58-B60A-2535073D0A95}">
      <dgm:prSet phldrT="[Text]" custT="1"/>
      <dgm:spPr>
        <a:xfrm>
          <a:off x="783166" y="772804"/>
          <a:ext cx="3210575" cy="927366"/>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buNone/>
          </a:pPr>
          <a:r>
            <a:rPr lang="en-US" sz="1400" dirty="0">
              <a:solidFill>
                <a:srgbClr val="222B3C"/>
              </a:solidFill>
              <a:latin typeface="Arial" panose="020B0604020202020204"/>
              <a:ea typeface="+mn-ea"/>
              <a:cs typeface="+mn-cs"/>
            </a:rPr>
            <a:t>Collection began: </a:t>
          </a:r>
        </a:p>
        <a:p>
          <a:pPr>
            <a:buNone/>
          </a:pPr>
          <a:r>
            <a:rPr lang="en-US" sz="1400" dirty="0">
              <a:solidFill>
                <a:srgbClr val="222B3C">
                  <a:hueOff val="0"/>
                  <a:satOff val="0"/>
                  <a:lumOff val="0"/>
                  <a:alphaOff val="0"/>
                </a:srgbClr>
              </a:solidFill>
              <a:latin typeface="Arial" panose="020B0604020202020204"/>
              <a:ea typeface="+mn-ea"/>
              <a:cs typeface="+mn-cs"/>
            </a:rPr>
            <a:t>August 31, 2015</a:t>
          </a:r>
          <a:endParaRPr lang="en-US" sz="1400" dirty="0">
            <a:solidFill>
              <a:srgbClr val="222B3C"/>
            </a:solidFill>
            <a:latin typeface="Arial" panose="020B0604020202020204"/>
            <a:ea typeface="+mn-ea"/>
            <a:cs typeface="+mn-cs"/>
          </a:endParaRPr>
        </a:p>
      </dgm:t>
    </dgm:pt>
    <dgm:pt modelId="{E3D2F866-6F42-4F65-8506-7CC1576116AB}" type="parTrans" cxnId="{58B4E84F-F37F-4AB6-A558-CBBFF185F857}">
      <dgm:prSet/>
      <dgm:spPr>
        <a:xfrm>
          <a:off x="486965" y="561964"/>
          <a:ext cx="296200" cy="674523"/>
        </a:xfrm>
        <a:custGeom>
          <a:avLst/>
          <a:gdLst/>
          <a:ahLst/>
          <a:cxnLst/>
          <a:rect l="0" t="0" r="0" b="0"/>
          <a:pathLst>
            <a:path>
              <a:moveTo>
                <a:pt x="0" y="0"/>
              </a:moveTo>
              <a:lnTo>
                <a:pt x="0" y="674523"/>
              </a:lnTo>
              <a:lnTo>
                <a:pt x="296200" y="674523"/>
              </a:lnTo>
            </a:path>
          </a:pathLst>
        </a:custGeom>
        <a:noFill/>
        <a:ln w="12700" cap="flat" cmpd="sng" algn="ctr">
          <a:solidFill>
            <a:srgbClr val="FFFFFF">
              <a:lumMod val="75000"/>
            </a:srgbClr>
          </a:solidFill>
          <a:prstDash val="solid"/>
          <a:miter lim="800000"/>
        </a:ln>
        <a:effectLst/>
      </dgm:spPr>
      <dgm:t>
        <a:bodyPr/>
        <a:lstStyle/>
        <a:p>
          <a:endParaRPr lang="en-US">
            <a:latin typeface="+mn-lt"/>
          </a:endParaRPr>
        </a:p>
      </dgm:t>
    </dgm:pt>
    <dgm:pt modelId="{EBDAB223-0AB4-4182-8DA1-388BE3F376DC}" type="sibTrans" cxnId="{58B4E84F-F37F-4AB6-A558-CBBFF185F857}">
      <dgm:prSet/>
      <dgm:spPr/>
      <dgm:t>
        <a:bodyPr/>
        <a:lstStyle/>
        <a:p>
          <a:endParaRPr lang="en-US">
            <a:latin typeface="+mn-lt"/>
          </a:endParaRPr>
        </a:p>
      </dgm:t>
    </dgm:pt>
    <dgm:pt modelId="{BAC640BF-A335-42FE-9AE4-2211E9C1C49B}">
      <dgm:prSet phldrT="[Text]" custT="1"/>
      <dgm:spPr>
        <a:xfrm>
          <a:off x="783166" y="2811153"/>
          <a:ext cx="3208138" cy="1010543"/>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buNone/>
          </a:pPr>
          <a:endParaRPr lang="en-US" sz="1400" dirty="0">
            <a:solidFill>
              <a:srgbClr val="222B3C">
                <a:hueOff val="0"/>
                <a:satOff val="0"/>
                <a:lumOff val="0"/>
                <a:alphaOff val="0"/>
              </a:srgbClr>
            </a:solidFill>
            <a:latin typeface="Arial" panose="020B0604020202020204"/>
            <a:ea typeface="+mn-ea"/>
            <a:cs typeface="+mn-cs"/>
          </a:endParaRPr>
        </a:p>
      </dgm:t>
    </dgm:pt>
    <dgm:pt modelId="{E2F59B15-829A-44A5-98A7-CEBF9F93215F}" type="parTrans" cxnId="{119EBC21-EA66-4296-B471-0B8FD7DA0207}">
      <dgm:prSet/>
      <dgm:spPr>
        <a:xfrm>
          <a:off x="486965" y="561964"/>
          <a:ext cx="296200" cy="2754460"/>
        </a:xfrm>
        <a:custGeom>
          <a:avLst/>
          <a:gdLst/>
          <a:ahLst/>
          <a:cxnLst/>
          <a:rect l="0" t="0" r="0" b="0"/>
          <a:pathLst>
            <a:path>
              <a:moveTo>
                <a:pt x="0" y="0"/>
              </a:moveTo>
              <a:lnTo>
                <a:pt x="0" y="2754460"/>
              </a:lnTo>
              <a:lnTo>
                <a:pt x="296200" y="2754460"/>
              </a:lnTo>
            </a:path>
          </a:pathLst>
        </a:custGeom>
        <a:noFill/>
        <a:ln w="12700" cap="flat" cmpd="sng" algn="ctr">
          <a:solidFill>
            <a:srgbClr val="FFFFFF">
              <a:lumMod val="75000"/>
            </a:srgbClr>
          </a:solidFill>
          <a:prstDash val="solid"/>
          <a:miter lim="800000"/>
        </a:ln>
        <a:effectLst/>
      </dgm:spPr>
      <dgm:t>
        <a:bodyPr/>
        <a:lstStyle/>
        <a:p>
          <a:endParaRPr lang="en-US">
            <a:latin typeface="+mn-lt"/>
          </a:endParaRPr>
        </a:p>
      </dgm:t>
    </dgm:pt>
    <dgm:pt modelId="{DA593F15-57D2-4675-8B29-673C8BE46A90}" type="sibTrans" cxnId="{119EBC21-EA66-4296-B471-0B8FD7DA0207}">
      <dgm:prSet/>
      <dgm:spPr/>
      <dgm:t>
        <a:bodyPr/>
        <a:lstStyle/>
        <a:p>
          <a:endParaRPr lang="en-US">
            <a:latin typeface="+mn-lt"/>
          </a:endParaRPr>
        </a:p>
      </dgm:t>
    </dgm:pt>
    <dgm:pt modelId="{68DFC442-769C-4AA0-94C7-5F240D75DF40}">
      <dgm:prSet phldrT="[Text]" custT="1"/>
      <dgm:spPr>
        <a:xfrm>
          <a:off x="783166" y="1849491"/>
          <a:ext cx="3184304" cy="812342"/>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lgn="ctr">
            <a:buNone/>
          </a:pPr>
          <a:r>
            <a:rPr lang="en-US" sz="1400" dirty="0">
              <a:solidFill>
                <a:srgbClr val="222B3C"/>
              </a:solidFill>
              <a:latin typeface="Arial" panose="020B0604020202020204"/>
              <a:ea typeface="+mn-ea"/>
              <a:cs typeface="+mn-cs"/>
            </a:rPr>
            <a:t>Reporting Period:</a:t>
          </a:r>
        </a:p>
        <a:p>
          <a:pPr algn="ctr">
            <a:buNone/>
          </a:pPr>
          <a:r>
            <a:rPr lang="en-US" sz="1200" dirty="0">
              <a:solidFill>
                <a:srgbClr val="222B3C"/>
              </a:solidFill>
              <a:latin typeface="Arial" panose="020B0604020202020204"/>
              <a:ea typeface="+mn-ea"/>
              <a:cs typeface="+mn-cs"/>
            </a:rPr>
            <a:t>October 1, 2020 - November 22, 2021</a:t>
          </a:r>
        </a:p>
      </dgm:t>
    </dgm:pt>
    <dgm:pt modelId="{184AA65E-913C-44CC-8FAE-2721FD390622}" type="parTrans" cxnId="{09E63CF6-C731-4C5C-B7AD-DC3F139797E1}">
      <dgm:prSet/>
      <dgm:spPr>
        <a:xfrm>
          <a:off x="486965" y="561964"/>
          <a:ext cx="296200" cy="1693697"/>
        </a:xfrm>
        <a:custGeom>
          <a:avLst/>
          <a:gdLst/>
          <a:ahLst/>
          <a:cxnLst/>
          <a:rect l="0" t="0" r="0" b="0"/>
          <a:pathLst>
            <a:path>
              <a:moveTo>
                <a:pt x="0" y="0"/>
              </a:moveTo>
              <a:lnTo>
                <a:pt x="0" y="1693697"/>
              </a:lnTo>
              <a:lnTo>
                <a:pt x="296200" y="1693697"/>
              </a:lnTo>
            </a:path>
          </a:pathLst>
        </a:custGeom>
        <a:noFill/>
        <a:ln w="12700" cap="flat" cmpd="sng" algn="ctr">
          <a:solidFill>
            <a:srgbClr val="FFFFFF">
              <a:lumMod val="75000"/>
            </a:srgbClr>
          </a:solidFill>
          <a:prstDash val="solid"/>
          <a:miter lim="800000"/>
        </a:ln>
        <a:effectLst/>
      </dgm:spPr>
      <dgm:t>
        <a:bodyPr/>
        <a:lstStyle/>
        <a:p>
          <a:endParaRPr lang="en-US">
            <a:latin typeface="+mn-lt"/>
          </a:endParaRPr>
        </a:p>
      </dgm:t>
    </dgm:pt>
    <dgm:pt modelId="{7CE3F567-1DDC-4C5E-A0F1-CD4F7572B4E9}" type="sibTrans" cxnId="{09E63CF6-C731-4C5C-B7AD-DC3F139797E1}">
      <dgm:prSet/>
      <dgm:spPr/>
      <dgm:t>
        <a:bodyPr/>
        <a:lstStyle/>
        <a:p>
          <a:endParaRPr lang="en-US">
            <a:latin typeface="+mn-lt"/>
          </a:endParaRPr>
        </a:p>
      </dgm:t>
    </dgm:pt>
    <dgm:pt modelId="{357F805D-EAC7-4F47-8873-BF2EA48274FB}">
      <dgm:prSet phldrT="[Text]" custT="1"/>
      <dgm:spPr>
        <a:xfrm>
          <a:off x="783166" y="3971017"/>
          <a:ext cx="3211263" cy="811661"/>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buNone/>
          </a:pPr>
          <a:r>
            <a:rPr lang="en-US" sz="1400" dirty="0">
              <a:solidFill>
                <a:srgbClr val="222B3C">
                  <a:hueOff val="0"/>
                  <a:satOff val="0"/>
                  <a:lumOff val="0"/>
                  <a:alphaOff val="0"/>
                </a:srgbClr>
              </a:solidFill>
              <a:latin typeface="Arial" panose="020B0604020202020204"/>
              <a:ea typeface="+mn-ea"/>
              <a:cs typeface="+mn-cs"/>
            </a:rPr>
            <a:t>Completion Percentage:                  </a:t>
          </a:r>
        </a:p>
        <a:p>
          <a:pPr>
            <a:buNone/>
          </a:pPr>
          <a:endParaRPr lang="en-US" sz="1400" dirty="0">
            <a:solidFill>
              <a:srgbClr val="222B3C">
                <a:hueOff val="0"/>
                <a:satOff val="0"/>
                <a:lumOff val="0"/>
                <a:alphaOff val="0"/>
              </a:srgbClr>
            </a:solidFill>
            <a:latin typeface="Arial" panose="020B0604020202020204"/>
            <a:ea typeface="+mn-ea"/>
            <a:cs typeface="+mn-cs"/>
          </a:endParaRPr>
        </a:p>
      </dgm:t>
    </dgm:pt>
    <dgm:pt modelId="{EF96D168-784B-468B-A1DD-DDF837B63015}" type="parTrans" cxnId="{2686BE4A-999C-4C93-91CC-2C2492142AF6}">
      <dgm:prSet/>
      <dgm:spPr>
        <a:xfrm>
          <a:off x="486965" y="561964"/>
          <a:ext cx="296200" cy="3814883"/>
        </a:xfrm>
        <a:custGeom>
          <a:avLst/>
          <a:gdLst/>
          <a:ahLst/>
          <a:cxnLst/>
          <a:rect l="0" t="0" r="0" b="0"/>
          <a:pathLst>
            <a:path>
              <a:moveTo>
                <a:pt x="0" y="0"/>
              </a:moveTo>
              <a:lnTo>
                <a:pt x="0" y="3814883"/>
              </a:lnTo>
              <a:lnTo>
                <a:pt x="296200" y="3814883"/>
              </a:lnTo>
            </a:path>
          </a:pathLst>
        </a:custGeom>
        <a:noFill/>
        <a:ln w="12700" cap="flat" cmpd="sng" algn="ctr">
          <a:solidFill>
            <a:srgbClr val="637084"/>
          </a:solidFill>
          <a:prstDash val="solid"/>
          <a:miter lim="800000"/>
        </a:ln>
        <a:effectLst/>
      </dgm:spPr>
      <dgm:t>
        <a:bodyPr/>
        <a:lstStyle/>
        <a:p>
          <a:endParaRPr lang="en-US"/>
        </a:p>
      </dgm:t>
    </dgm:pt>
    <dgm:pt modelId="{9590CB26-5874-4635-A28C-6FDA05D29F39}" type="sibTrans" cxnId="{2686BE4A-999C-4C93-91CC-2C2492142AF6}">
      <dgm:prSet/>
      <dgm:spPr/>
      <dgm:t>
        <a:bodyPr/>
        <a:lstStyle/>
        <a:p>
          <a:endParaRPr lang="en-US"/>
        </a:p>
      </dgm:t>
    </dgm:pt>
    <dgm:pt modelId="{CA0A947D-F961-4531-8ECD-60B3F55831C4}" type="pres">
      <dgm:prSet presAssocID="{268BBDF5-0388-45EE-A983-23DD5CD23B38}" presName="diagram" presStyleCnt="0">
        <dgm:presLayoutVars>
          <dgm:chPref val="1"/>
          <dgm:dir/>
          <dgm:animOne val="branch"/>
          <dgm:animLvl val="lvl"/>
          <dgm:resizeHandles/>
        </dgm:presLayoutVars>
      </dgm:prSet>
      <dgm:spPr/>
    </dgm:pt>
    <dgm:pt modelId="{039018D3-257C-47B2-8C39-EE42C9AECF52}" type="pres">
      <dgm:prSet presAssocID="{7D0B4FF4-3C4E-4D1B-9B11-540E018C4DF4}" presName="root" presStyleCnt="0"/>
      <dgm:spPr/>
    </dgm:pt>
    <dgm:pt modelId="{9744573D-2443-4417-956D-BE1E178AB16C}" type="pres">
      <dgm:prSet presAssocID="{7D0B4FF4-3C4E-4D1B-9B11-540E018C4DF4}" presName="rootComposite" presStyleCnt="0"/>
      <dgm:spPr/>
    </dgm:pt>
    <dgm:pt modelId="{29EDDB7F-1FCE-40C6-AD80-3E18A2B7E06F}" type="pres">
      <dgm:prSet presAssocID="{7D0B4FF4-3C4E-4D1B-9B11-540E018C4DF4}" presName="rootText" presStyleLbl="node1" presStyleIdx="0" presStyleCnt="1" custScaleX="326528" custScaleY="74169" custLinFactNeighborX="7857" custLinFactNeighborY="-10300"/>
      <dgm:spPr/>
    </dgm:pt>
    <dgm:pt modelId="{8E9A49FD-382D-4E42-9AF7-D902A262444E}" type="pres">
      <dgm:prSet presAssocID="{7D0B4FF4-3C4E-4D1B-9B11-540E018C4DF4}" presName="rootConnector" presStyleLbl="node1" presStyleIdx="0" presStyleCnt="1"/>
      <dgm:spPr/>
    </dgm:pt>
    <dgm:pt modelId="{C4A725F9-ED43-4B67-8EE7-8E74BC4872AF}" type="pres">
      <dgm:prSet presAssocID="{7D0B4FF4-3C4E-4D1B-9B11-540E018C4DF4}" presName="childShape" presStyleCnt="0"/>
      <dgm:spPr/>
    </dgm:pt>
    <dgm:pt modelId="{6EB8313E-654E-4C15-9A2D-3FA23158F776}" type="pres">
      <dgm:prSet presAssocID="{E3D2F866-6F42-4F65-8506-7CC1576116AB}" presName="Name13" presStyleLbl="parChTrans1D2" presStyleIdx="0" presStyleCnt="4"/>
      <dgm:spPr/>
    </dgm:pt>
    <dgm:pt modelId="{3DEC9A77-096C-4F69-A3D4-688ED772DD2B}" type="pres">
      <dgm:prSet presAssocID="{026684C6-5601-4C58-B60A-2535073D0A95}" presName="childText" presStyleLbl="bgAcc1" presStyleIdx="0" presStyleCnt="4" custScaleX="335958" custScaleY="155265">
        <dgm:presLayoutVars>
          <dgm:bulletEnabled val="1"/>
        </dgm:presLayoutVars>
      </dgm:prSet>
      <dgm:spPr/>
    </dgm:pt>
    <dgm:pt modelId="{63330818-AF3E-4EEB-BD4F-02022F0892D1}" type="pres">
      <dgm:prSet presAssocID="{184AA65E-913C-44CC-8FAE-2721FD390622}" presName="Name13" presStyleLbl="parChTrans1D2" presStyleIdx="1" presStyleCnt="4"/>
      <dgm:spPr/>
    </dgm:pt>
    <dgm:pt modelId="{808EF1DA-9CAB-497E-8CA6-CF054EB388E4}" type="pres">
      <dgm:prSet presAssocID="{68DFC442-769C-4AA0-94C7-5F240D75DF40}" presName="childText" presStyleLbl="bgAcc1" presStyleIdx="1" presStyleCnt="4" custScaleX="333209" custScaleY="136007">
        <dgm:presLayoutVars>
          <dgm:bulletEnabled val="1"/>
        </dgm:presLayoutVars>
      </dgm:prSet>
      <dgm:spPr/>
    </dgm:pt>
    <dgm:pt modelId="{C5F1041C-E729-4C1E-98AB-5217A5322A5C}" type="pres">
      <dgm:prSet presAssocID="{E2F59B15-829A-44A5-98A7-CEBF9F93215F}" presName="Name13" presStyleLbl="parChTrans1D2" presStyleIdx="2" presStyleCnt="4"/>
      <dgm:spPr/>
    </dgm:pt>
    <dgm:pt modelId="{B7A97ED0-43A3-445E-9CBA-306F162A7437}" type="pres">
      <dgm:prSet presAssocID="{BAC640BF-A335-42FE-9AE4-2211E9C1C49B}" presName="childText" presStyleLbl="bgAcc1" presStyleIdx="2" presStyleCnt="4" custScaleX="335703" custScaleY="169191">
        <dgm:presLayoutVars>
          <dgm:bulletEnabled val="1"/>
        </dgm:presLayoutVars>
      </dgm:prSet>
      <dgm:spPr/>
    </dgm:pt>
    <dgm:pt modelId="{33EA018D-21A0-40B3-BA25-2BBF3E7F3FB4}" type="pres">
      <dgm:prSet presAssocID="{EF96D168-784B-468B-A1DD-DDF837B63015}" presName="Name13" presStyleLbl="parChTrans1D2" presStyleIdx="3" presStyleCnt="4"/>
      <dgm:spPr/>
    </dgm:pt>
    <dgm:pt modelId="{65A66F06-7A73-4DEB-AB87-6894C3AD2569}" type="pres">
      <dgm:prSet presAssocID="{357F805D-EAC7-4F47-8873-BF2EA48274FB}" presName="childText" presStyleLbl="bgAcc1" presStyleIdx="3" presStyleCnt="4" custScaleX="336030" custScaleY="135893" custLinFactNeighborY="0">
        <dgm:presLayoutVars>
          <dgm:bulletEnabled val="1"/>
        </dgm:presLayoutVars>
      </dgm:prSet>
      <dgm:spPr/>
    </dgm:pt>
  </dgm:ptLst>
  <dgm:cxnLst>
    <dgm:cxn modelId="{3F237A01-69FA-495C-80FE-6EAD50520EE0}" srcId="{268BBDF5-0388-45EE-A983-23DD5CD23B38}" destId="{7D0B4FF4-3C4E-4D1B-9B11-540E018C4DF4}" srcOrd="0" destOrd="0" parTransId="{883AEF30-95F4-4A7E-93AC-3B7DE20BA270}" sibTransId="{D62E2A14-57AF-4CC3-8B18-AAB59764DD04}"/>
    <dgm:cxn modelId="{71A2050B-BD37-EE45-B23A-CFB92CA4ED3C}" type="presOf" srcId="{7D0B4FF4-3C4E-4D1B-9B11-540E018C4DF4}" destId="{29EDDB7F-1FCE-40C6-AD80-3E18A2B7E06F}" srcOrd="0" destOrd="0" presId="urn:microsoft.com/office/officeart/2005/8/layout/hierarchy3"/>
    <dgm:cxn modelId="{142E6B1A-A041-C04F-A13B-FF291748856A}" type="presOf" srcId="{68DFC442-769C-4AA0-94C7-5F240D75DF40}" destId="{808EF1DA-9CAB-497E-8CA6-CF054EB388E4}" srcOrd="0" destOrd="0" presId="urn:microsoft.com/office/officeart/2005/8/layout/hierarchy3"/>
    <dgm:cxn modelId="{119EBC21-EA66-4296-B471-0B8FD7DA0207}" srcId="{7D0B4FF4-3C4E-4D1B-9B11-540E018C4DF4}" destId="{BAC640BF-A335-42FE-9AE4-2211E9C1C49B}" srcOrd="2" destOrd="0" parTransId="{E2F59B15-829A-44A5-98A7-CEBF9F93215F}" sibTransId="{DA593F15-57D2-4675-8B29-673C8BE46A90}"/>
    <dgm:cxn modelId="{8A648844-01F6-8646-A42F-E09BE53EEE3D}" type="presOf" srcId="{026684C6-5601-4C58-B60A-2535073D0A95}" destId="{3DEC9A77-096C-4F69-A3D4-688ED772DD2B}" srcOrd="0" destOrd="0" presId="urn:microsoft.com/office/officeart/2005/8/layout/hierarchy3"/>
    <dgm:cxn modelId="{2686BE4A-999C-4C93-91CC-2C2492142AF6}" srcId="{7D0B4FF4-3C4E-4D1B-9B11-540E018C4DF4}" destId="{357F805D-EAC7-4F47-8873-BF2EA48274FB}" srcOrd="3" destOrd="0" parTransId="{EF96D168-784B-468B-A1DD-DDF837B63015}" sibTransId="{9590CB26-5874-4635-A28C-6FDA05D29F39}"/>
    <dgm:cxn modelId="{CDB89A6C-A0D5-DA46-A736-4E9B664C3863}" type="presOf" srcId="{268BBDF5-0388-45EE-A983-23DD5CD23B38}" destId="{CA0A947D-F961-4531-8ECD-60B3F55831C4}" srcOrd="0" destOrd="0" presId="urn:microsoft.com/office/officeart/2005/8/layout/hierarchy3"/>
    <dgm:cxn modelId="{084B7E6D-68FC-C247-B98E-EA2B5634A4A2}" type="presOf" srcId="{E2F59B15-829A-44A5-98A7-CEBF9F93215F}" destId="{C5F1041C-E729-4C1E-98AB-5217A5322A5C}" srcOrd="0" destOrd="0" presId="urn:microsoft.com/office/officeart/2005/8/layout/hierarchy3"/>
    <dgm:cxn modelId="{58B4E84F-F37F-4AB6-A558-CBBFF185F857}" srcId="{7D0B4FF4-3C4E-4D1B-9B11-540E018C4DF4}" destId="{026684C6-5601-4C58-B60A-2535073D0A95}" srcOrd="0" destOrd="0" parTransId="{E3D2F866-6F42-4F65-8506-7CC1576116AB}" sibTransId="{EBDAB223-0AB4-4182-8DA1-388BE3F376DC}"/>
    <dgm:cxn modelId="{C9AC867D-24B8-3C4C-A9F4-1FD3FDDF9C8F}" type="presOf" srcId="{7D0B4FF4-3C4E-4D1B-9B11-540E018C4DF4}" destId="{8E9A49FD-382D-4E42-9AF7-D902A262444E}" srcOrd="1" destOrd="0" presId="urn:microsoft.com/office/officeart/2005/8/layout/hierarchy3"/>
    <dgm:cxn modelId="{6D5E4A84-367E-7043-9FE5-B1AC1B35DDAD}" type="presOf" srcId="{184AA65E-913C-44CC-8FAE-2721FD390622}" destId="{63330818-AF3E-4EEB-BD4F-02022F0892D1}" srcOrd="0" destOrd="0" presId="urn:microsoft.com/office/officeart/2005/8/layout/hierarchy3"/>
    <dgm:cxn modelId="{27349E91-88CF-7F4B-9B49-CC4B227B4F00}" type="presOf" srcId="{BAC640BF-A335-42FE-9AE4-2211E9C1C49B}" destId="{B7A97ED0-43A3-445E-9CBA-306F162A7437}" srcOrd="0" destOrd="0" presId="urn:microsoft.com/office/officeart/2005/8/layout/hierarchy3"/>
    <dgm:cxn modelId="{B1FEF8BA-F52C-BA4E-953A-E066F39EC79C}" type="presOf" srcId="{E3D2F866-6F42-4F65-8506-7CC1576116AB}" destId="{6EB8313E-654E-4C15-9A2D-3FA23158F776}" srcOrd="0" destOrd="0" presId="urn:microsoft.com/office/officeart/2005/8/layout/hierarchy3"/>
    <dgm:cxn modelId="{E54DD5F1-2BCB-4D58-A5B4-4488B4D28932}" type="presOf" srcId="{EF96D168-784B-468B-A1DD-DDF837B63015}" destId="{33EA018D-21A0-40B3-BA25-2BBF3E7F3FB4}" srcOrd="0" destOrd="0" presId="urn:microsoft.com/office/officeart/2005/8/layout/hierarchy3"/>
    <dgm:cxn modelId="{EB4449F2-6E98-4720-967F-1C85DAB949A3}" type="presOf" srcId="{357F805D-EAC7-4F47-8873-BF2EA48274FB}" destId="{65A66F06-7A73-4DEB-AB87-6894C3AD2569}" srcOrd="0" destOrd="0" presId="urn:microsoft.com/office/officeart/2005/8/layout/hierarchy3"/>
    <dgm:cxn modelId="{09E63CF6-C731-4C5C-B7AD-DC3F139797E1}" srcId="{7D0B4FF4-3C4E-4D1B-9B11-540E018C4DF4}" destId="{68DFC442-769C-4AA0-94C7-5F240D75DF40}" srcOrd="1" destOrd="0" parTransId="{184AA65E-913C-44CC-8FAE-2721FD390622}" sibTransId="{7CE3F567-1DDC-4C5E-A0F1-CD4F7572B4E9}"/>
    <dgm:cxn modelId="{FA6F441C-5FCB-9D40-807B-863F3440E6C5}" type="presParOf" srcId="{CA0A947D-F961-4531-8ECD-60B3F55831C4}" destId="{039018D3-257C-47B2-8C39-EE42C9AECF52}" srcOrd="0" destOrd="0" presId="urn:microsoft.com/office/officeart/2005/8/layout/hierarchy3"/>
    <dgm:cxn modelId="{F3B1C4F1-B449-634D-8905-CF034002ED3C}" type="presParOf" srcId="{039018D3-257C-47B2-8C39-EE42C9AECF52}" destId="{9744573D-2443-4417-956D-BE1E178AB16C}" srcOrd="0" destOrd="0" presId="urn:microsoft.com/office/officeart/2005/8/layout/hierarchy3"/>
    <dgm:cxn modelId="{0359FE39-93FB-184A-8842-41280E23C112}" type="presParOf" srcId="{9744573D-2443-4417-956D-BE1E178AB16C}" destId="{29EDDB7F-1FCE-40C6-AD80-3E18A2B7E06F}" srcOrd="0" destOrd="0" presId="urn:microsoft.com/office/officeart/2005/8/layout/hierarchy3"/>
    <dgm:cxn modelId="{6209DCBC-0782-5744-BE30-8E9F5F71B1A2}" type="presParOf" srcId="{9744573D-2443-4417-956D-BE1E178AB16C}" destId="{8E9A49FD-382D-4E42-9AF7-D902A262444E}" srcOrd="1" destOrd="0" presId="urn:microsoft.com/office/officeart/2005/8/layout/hierarchy3"/>
    <dgm:cxn modelId="{305CA0A1-A698-684A-B0E1-7B777FF7F961}" type="presParOf" srcId="{039018D3-257C-47B2-8C39-EE42C9AECF52}" destId="{C4A725F9-ED43-4B67-8EE7-8E74BC4872AF}" srcOrd="1" destOrd="0" presId="urn:microsoft.com/office/officeart/2005/8/layout/hierarchy3"/>
    <dgm:cxn modelId="{1022E481-F226-094E-9D83-85D7D3972D94}" type="presParOf" srcId="{C4A725F9-ED43-4B67-8EE7-8E74BC4872AF}" destId="{6EB8313E-654E-4C15-9A2D-3FA23158F776}" srcOrd="0" destOrd="0" presId="urn:microsoft.com/office/officeart/2005/8/layout/hierarchy3"/>
    <dgm:cxn modelId="{04C23FF7-616F-4A49-9593-6CD5C14598BD}" type="presParOf" srcId="{C4A725F9-ED43-4B67-8EE7-8E74BC4872AF}" destId="{3DEC9A77-096C-4F69-A3D4-688ED772DD2B}" srcOrd="1" destOrd="0" presId="urn:microsoft.com/office/officeart/2005/8/layout/hierarchy3"/>
    <dgm:cxn modelId="{6A9A9D9E-6A38-194D-81BB-9A43FCD96519}" type="presParOf" srcId="{C4A725F9-ED43-4B67-8EE7-8E74BC4872AF}" destId="{63330818-AF3E-4EEB-BD4F-02022F0892D1}" srcOrd="2" destOrd="0" presId="urn:microsoft.com/office/officeart/2005/8/layout/hierarchy3"/>
    <dgm:cxn modelId="{3322E3CF-ECB4-FB42-977F-F49C94313DFA}" type="presParOf" srcId="{C4A725F9-ED43-4B67-8EE7-8E74BC4872AF}" destId="{808EF1DA-9CAB-497E-8CA6-CF054EB388E4}" srcOrd="3" destOrd="0" presId="urn:microsoft.com/office/officeart/2005/8/layout/hierarchy3"/>
    <dgm:cxn modelId="{530FA45B-CF77-1C41-AD70-8D72BB892DC8}" type="presParOf" srcId="{C4A725F9-ED43-4B67-8EE7-8E74BC4872AF}" destId="{C5F1041C-E729-4C1E-98AB-5217A5322A5C}" srcOrd="4" destOrd="0" presId="urn:microsoft.com/office/officeart/2005/8/layout/hierarchy3"/>
    <dgm:cxn modelId="{62D97355-7DA9-0F41-9CBA-771E6C03C2CD}" type="presParOf" srcId="{C4A725F9-ED43-4B67-8EE7-8E74BC4872AF}" destId="{B7A97ED0-43A3-445E-9CBA-306F162A7437}" srcOrd="5" destOrd="0" presId="urn:microsoft.com/office/officeart/2005/8/layout/hierarchy3"/>
    <dgm:cxn modelId="{676A81DC-8CF7-4AE1-BBF7-993936DA71B0}" type="presParOf" srcId="{C4A725F9-ED43-4B67-8EE7-8E74BC4872AF}" destId="{33EA018D-21A0-40B3-BA25-2BBF3E7F3FB4}" srcOrd="6" destOrd="0" presId="urn:microsoft.com/office/officeart/2005/8/layout/hierarchy3"/>
    <dgm:cxn modelId="{5E57FA86-B9FD-4CDE-90E2-66364222E177}" type="presParOf" srcId="{C4A725F9-ED43-4B67-8EE7-8E74BC4872AF}" destId="{65A66F06-7A73-4DEB-AB87-6894C3AD2569}" srcOrd="7"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DB7F-1FCE-40C6-AD80-3E18A2B7E06F}">
      <dsp:nvSpPr>
        <dsp:cNvPr id="0" name=""/>
        <dsp:cNvSpPr/>
      </dsp:nvSpPr>
      <dsp:spPr>
        <a:xfrm>
          <a:off x="96908" y="118968"/>
          <a:ext cx="3900572" cy="442996"/>
        </a:xfrm>
        <a:prstGeom prst="roundRect">
          <a:avLst>
            <a:gd name="adj" fmla="val 10000"/>
          </a:avLst>
        </a:prstGeom>
        <a:solidFill>
          <a:srgbClr val="0079FF"/>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609493" rtl="0" eaLnBrk="1" latinLnBrk="0" hangingPunct="1">
            <a:lnSpc>
              <a:spcPct val="90000"/>
            </a:lnSpc>
            <a:spcBef>
              <a:spcPct val="0"/>
            </a:spcBef>
            <a:spcAft>
              <a:spcPct val="35000"/>
            </a:spcAft>
            <a:buNone/>
          </a:pPr>
          <a:r>
            <a:rPr lang="en-US" sz="1800" b="1" kern="1200" spc="300" dirty="0">
              <a:solidFill>
                <a:srgbClr val="FFFFFF"/>
              </a:solidFill>
              <a:latin typeface="Arial" panose="020B0604020202020204"/>
              <a:ea typeface="+mn-ea"/>
              <a:cs typeface="+mn-cs"/>
            </a:rPr>
            <a:t>KEY FACTS</a:t>
          </a:r>
        </a:p>
      </dsp:txBody>
      <dsp:txXfrm>
        <a:off x="109883" y="131943"/>
        <a:ext cx="3874622" cy="417046"/>
      </dsp:txXfrm>
    </dsp:sp>
    <dsp:sp modelId="{6EB8313E-654E-4C15-9A2D-3FA23158F776}">
      <dsp:nvSpPr>
        <dsp:cNvPr id="0" name=""/>
        <dsp:cNvSpPr/>
      </dsp:nvSpPr>
      <dsp:spPr>
        <a:xfrm>
          <a:off x="486965" y="561964"/>
          <a:ext cx="296200" cy="674523"/>
        </a:xfrm>
        <a:custGeom>
          <a:avLst/>
          <a:gdLst/>
          <a:ahLst/>
          <a:cxnLst/>
          <a:rect l="0" t="0" r="0" b="0"/>
          <a:pathLst>
            <a:path>
              <a:moveTo>
                <a:pt x="0" y="0"/>
              </a:moveTo>
              <a:lnTo>
                <a:pt x="0" y="674523"/>
              </a:lnTo>
              <a:lnTo>
                <a:pt x="296200" y="674523"/>
              </a:lnTo>
            </a:path>
          </a:pathLst>
        </a:custGeom>
        <a:noFill/>
        <a:ln w="12700" cap="flat" cmpd="sng" algn="ctr">
          <a:solidFill>
            <a:srgbClr val="FFFFFF">
              <a:lumMod val="75000"/>
            </a:srgbClr>
          </a:solidFill>
          <a:prstDash val="solid"/>
          <a:miter lim="800000"/>
        </a:ln>
        <a:effectLst/>
      </dsp:spPr>
      <dsp:style>
        <a:lnRef idx="2">
          <a:scrgbClr r="0" g="0" b="0"/>
        </a:lnRef>
        <a:fillRef idx="0">
          <a:scrgbClr r="0" g="0" b="0"/>
        </a:fillRef>
        <a:effectRef idx="0">
          <a:scrgbClr r="0" g="0" b="0"/>
        </a:effectRef>
        <a:fontRef idx="minor"/>
      </dsp:style>
    </dsp:sp>
    <dsp:sp modelId="{3DEC9A77-096C-4F69-A3D4-688ED772DD2B}">
      <dsp:nvSpPr>
        <dsp:cNvPr id="0" name=""/>
        <dsp:cNvSpPr/>
      </dsp:nvSpPr>
      <dsp:spPr>
        <a:xfrm>
          <a:off x="783166" y="772804"/>
          <a:ext cx="3210575" cy="927366"/>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solidFill>
              <a:latin typeface="Arial" panose="020B0604020202020204"/>
              <a:ea typeface="+mn-ea"/>
              <a:cs typeface="+mn-cs"/>
            </a:rPr>
            <a:t>Collection began: </a:t>
          </a:r>
        </a:p>
        <a:p>
          <a:pPr marL="0" lvl="0" indent="0" algn="ctr" defTabSz="622300">
            <a:lnSpc>
              <a:spcPct val="90000"/>
            </a:lnSpc>
            <a:spcBef>
              <a:spcPct val="0"/>
            </a:spcBef>
            <a:spcAft>
              <a:spcPct val="35000"/>
            </a:spcAft>
            <a:buNone/>
          </a:pPr>
          <a:r>
            <a:rPr lang="en-US" sz="1400" kern="1200" dirty="0">
              <a:solidFill>
                <a:srgbClr val="222B3C">
                  <a:hueOff val="0"/>
                  <a:satOff val="0"/>
                  <a:lumOff val="0"/>
                  <a:alphaOff val="0"/>
                </a:srgbClr>
              </a:solidFill>
              <a:latin typeface="Arial" panose="020B0604020202020204"/>
              <a:ea typeface="+mn-ea"/>
              <a:cs typeface="+mn-cs"/>
            </a:rPr>
            <a:t>August 31, 2015</a:t>
          </a:r>
          <a:endParaRPr lang="en-US" sz="1400" kern="1200" dirty="0">
            <a:solidFill>
              <a:srgbClr val="222B3C"/>
            </a:solidFill>
            <a:latin typeface="Arial" panose="020B0604020202020204"/>
            <a:ea typeface="+mn-ea"/>
            <a:cs typeface="+mn-cs"/>
          </a:endParaRPr>
        </a:p>
      </dsp:txBody>
      <dsp:txXfrm>
        <a:off x="810328" y="799966"/>
        <a:ext cx="3156251" cy="873042"/>
      </dsp:txXfrm>
    </dsp:sp>
    <dsp:sp modelId="{63330818-AF3E-4EEB-BD4F-02022F0892D1}">
      <dsp:nvSpPr>
        <dsp:cNvPr id="0" name=""/>
        <dsp:cNvSpPr/>
      </dsp:nvSpPr>
      <dsp:spPr>
        <a:xfrm>
          <a:off x="486965" y="561964"/>
          <a:ext cx="296200" cy="1693697"/>
        </a:xfrm>
        <a:custGeom>
          <a:avLst/>
          <a:gdLst/>
          <a:ahLst/>
          <a:cxnLst/>
          <a:rect l="0" t="0" r="0" b="0"/>
          <a:pathLst>
            <a:path>
              <a:moveTo>
                <a:pt x="0" y="0"/>
              </a:moveTo>
              <a:lnTo>
                <a:pt x="0" y="1693697"/>
              </a:lnTo>
              <a:lnTo>
                <a:pt x="296200" y="1693697"/>
              </a:lnTo>
            </a:path>
          </a:pathLst>
        </a:custGeom>
        <a:noFill/>
        <a:ln w="12700" cap="flat" cmpd="sng" algn="ctr">
          <a:solidFill>
            <a:srgbClr val="FFFFFF">
              <a:lumMod val="75000"/>
            </a:srgbClr>
          </a:solidFill>
          <a:prstDash val="solid"/>
          <a:miter lim="800000"/>
        </a:ln>
        <a:effectLst/>
      </dsp:spPr>
      <dsp:style>
        <a:lnRef idx="2">
          <a:scrgbClr r="0" g="0" b="0"/>
        </a:lnRef>
        <a:fillRef idx="0">
          <a:scrgbClr r="0" g="0" b="0"/>
        </a:fillRef>
        <a:effectRef idx="0">
          <a:scrgbClr r="0" g="0" b="0"/>
        </a:effectRef>
        <a:fontRef idx="minor"/>
      </dsp:style>
    </dsp:sp>
    <dsp:sp modelId="{808EF1DA-9CAB-497E-8CA6-CF054EB388E4}">
      <dsp:nvSpPr>
        <dsp:cNvPr id="0" name=""/>
        <dsp:cNvSpPr/>
      </dsp:nvSpPr>
      <dsp:spPr>
        <a:xfrm>
          <a:off x="783166" y="1849491"/>
          <a:ext cx="3184304" cy="812342"/>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solidFill>
              <a:latin typeface="Arial" panose="020B0604020202020204"/>
              <a:ea typeface="+mn-ea"/>
              <a:cs typeface="+mn-cs"/>
            </a:rPr>
            <a:t>Reporting Period:</a:t>
          </a:r>
        </a:p>
        <a:p>
          <a:pPr marL="0" lvl="0" indent="0" algn="ctr" defTabSz="622300">
            <a:lnSpc>
              <a:spcPct val="90000"/>
            </a:lnSpc>
            <a:spcBef>
              <a:spcPct val="0"/>
            </a:spcBef>
            <a:spcAft>
              <a:spcPct val="35000"/>
            </a:spcAft>
            <a:buNone/>
          </a:pPr>
          <a:r>
            <a:rPr lang="en-US" sz="1200" kern="1200" dirty="0">
              <a:solidFill>
                <a:srgbClr val="222B3C"/>
              </a:solidFill>
              <a:latin typeface="Arial" panose="020B0604020202020204"/>
              <a:ea typeface="+mn-ea"/>
              <a:cs typeface="+mn-cs"/>
            </a:rPr>
            <a:t>October 1, 2020 - November 22, 2021</a:t>
          </a:r>
        </a:p>
      </dsp:txBody>
      <dsp:txXfrm>
        <a:off x="806959" y="1873284"/>
        <a:ext cx="3136718" cy="764756"/>
      </dsp:txXfrm>
    </dsp:sp>
    <dsp:sp modelId="{C5F1041C-E729-4C1E-98AB-5217A5322A5C}">
      <dsp:nvSpPr>
        <dsp:cNvPr id="0" name=""/>
        <dsp:cNvSpPr/>
      </dsp:nvSpPr>
      <dsp:spPr>
        <a:xfrm>
          <a:off x="486965" y="561964"/>
          <a:ext cx="296200" cy="2754460"/>
        </a:xfrm>
        <a:custGeom>
          <a:avLst/>
          <a:gdLst/>
          <a:ahLst/>
          <a:cxnLst/>
          <a:rect l="0" t="0" r="0" b="0"/>
          <a:pathLst>
            <a:path>
              <a:moveTo>
                <a:pt x="0" y="0"/>
              </a:moveTo>
              <a:lnTo>
                <a:pt x="0" y="2754460"/>
              </a:lnTo>
              <a:lnTo>
                <a:pt x="296200" y="2754460"/>
              </a:lnTo>
            </a:path>
          </a:pathLst>
        </a:custGeom>
        <a:noFill/>
        <a:ln w="12700" cap="flat" cmpd="sng" algn="ctr">
          <a:solidFill>
            <a:srgbClr val="FFFFFF">
              <a:lumMod val="75000"/>
            </a:srgbClr>
          </a:solidFill>
          <a:prstDash val="solid"/>
          <a:miter lim="800000"/>
        </a:ln>
        <a:effectLst/>
      </dsp:spPr>
      <dsp:style>
        <a:lnRef idx="2">
          <a:scrgbClr r="0" g="0" b="0"/>
        </a:lnRef>
        <a:fillRef idx="0">
          <a:scrgbClr r="0" g="0" b="0"/>
        </a:fillRef>
        <a:effectRef idx="0">
          <a:scrgbClr r="0" g="0" b="0"/>
        </a:effectRef>
        <a:fontRef idx="minor"/>
      </dsp:style>
    </dsp:sp>
    <dsp:sp modelId="{B7A97ED0-43A3-445E-9CBA-306F162A7437}">
      <dsp:nvSpPr>
        <dsp:cNvPr id="0" name=""/>
        <dsp:cNvSpPr/>
      </dsp:nvSpPr>
      <dsp:spPr>
        <a:xfrm>
          <a:off x="783166" y="2811153"/>
          <a:ext cx="3208138" cy="1010543"/>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rgbClr val="222B3C">
                <a:hueOff val="0"/>
                <a:satOff val="0"/>
                <a:lumOff val="0"/>
                <a:alphaOff val="0"/>
              </a:srgbClr>
            </a:solidFill>
            <a:latin typeface="Arial" panose="020B0604020202020204"/>
            <a:ea typeface="+mn-ea"/>
            <a:cs typeface="+mn-cs"/>
          </a:endParaRPr>
        </a:p>
      </dsp:txBody>
      <dsp:txXfrm>
        <a:off x="812764" y="2840751"/>
        <a:ext cx="3148942" cy="951347"/>
      </dsp:txXfrm>
    </dsp:sp>
    <dsp:sp modelId="{33EA018D-21A0-40B3-BA25-2BBF3E7F3FB4}">
      <dsp:nvSpPr>
        <dsp:cNvPr id="0" name=""/>
        <dsp:cNvSpPr/>
      </dsp:nvSpPr>
      <dsp:spPr>
        <a:xfrm>
          <a:off x="486965" y="561964"/>
          <a:ext cx="296200" cy="3814883"/>
        </a:xfrm>
        <a:custGeom>
          <a:avLst/>
          <a:gdLst/>
          <a:ahLst/>
          <a:cxnLst/>
          <a:rect l="0" t="0" r="0" b="0"/>
          <a:pathLst>
            <a:path>
              <a:moveTo>
                <a:pt x="0" y="0"/>
              </a:moveTo>
              <a:lnTo>
                <a:pt x="0" y="3814883"/>
              </a:lnTo>
              <a:lnTo>
                <a:pt x="296200" y="3814883"/>
              </a:lnTo>
            </a:path>
          </a:pathLst>
        </a:custGeom>
        <a:noFill/>
        <a:ln w="12700" cap="flat" cmpd="sng" algn="ctr">
          <a:solidFill>
            <a:srgbClr val="637084"/>
          </a:solidFill>
          <a:prstDash val="solid"/>
          <a:miter lim="800000"/>
        </a:ln>
        <a:effectLst/>
      </dsp:spPr>
      <dsp:style>
        <a:lnRef idx="2">
          <a:scrgbClr r="0" g="0" b="0"/>
        </a:lnRef>
        <a:fillRef idx="0">
          <a:scrgbClr r="0" g="0" b="0"/>
        </a:fillRef>
        <a:effectRef idx="0">
          <a:scrgbClr r="0" g="0" b="0"/>
        </a:effectRef>
        <a:fontRef idx="minor"/>
      </dsp:style>
    </dsp:sp>
    <dsp:sp modelId="{65A66F06-7A73-4DEB-AB87-6894C3AD2569}">
      <dsp:nvSpPr>
        <dsp:cNvPr id="0" name=""/>
        <dsp:cNvSpPr/>
      </dsp:nvSpPr>
      <dsp:spPr>
        <a:xfrm>
          <a:off x="783166" y="3971017"/>
          <a:ext cx="3211263" cy="811661"/>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hueOff val="0"/>
                  <a:satOff val="0"/>
                  <a:lumOff val="0"/>
                  <a:alphaOff val="0"/>
                </a:srgbClr>
              </a:solidFill>
              <a:latin typeface="Arial" panose="020B0604020202020204"/>
              <a:ea typeface="+mn-ea"/>
              <a:cs typeface="+mn-cs"/>
            </a:rPr>
            <a:t>Completion Percentage:                  </a:t>
          </a:r>
        </a:p>
        <a:p>
          <a:pPr marL="0" lvl="0" indent="0" algn="ctr" defTabSz="622300">
            <a:lnSpc>
              <a:spcPct val="90000"/>
            </a:lnSpc>
            <a:spcBef>
              <a:spcPct val="0"/>
            </a:spcBef>
            <a:spcAft>
              <a:spcPct val="35000"/>
            </a:spcAft>
            <a:buNone/>
          </a:pPr>
          <a:endParaRPr lang="en-US" sz="1400" kern="1200" dirty="0">
            <a:solidFill>
              <a:srgbClr val="222B3C">
                <a:hueOff val="0"/>
                <a:satOff val="0"/>
                <a:lumOff val="0"/>
                <a:alphaOff val="0"/>
              </a:srgbClr>
            </a:solidFill>
            <a:latin typeface="Arial" panose="020B0604020202020204"/>
            <a:ea typeface="+mn-ea"/>
            <a:cs typeface="+mn-cs"/>
          </a:endParaRPr>
        </a:p>
      </dsp:txBody>
      <dsp:txXfrm>
        <a:off x="806939" y="3994790"/>
        <a:ext cx="3163717" cy="7641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0.07274</cdr:x>
      <cdr:y>0.09397</cdr:y>
    </cdr:from>
    <cdr:to>
      <cdr:x>0.92694</cdr:x>
      <cdr:y>0.90565</cdr:y>
    </cdr:to>
    <cdr:sp macro="" textlink="">
      <cdr:nvSpPr>
        <cdr:cNvPr id="3" name="Oval 2"/>
        <cdr:cNvSpPr/>
      </cdr:nvSpPr>
      <cdr:spPr>
        <a:xfrm xmlns:a="http://schemas.openxmlformats.org/drawingml/2006/main">
          <a:off x="192643" y="261902"/>
          <a:ext cx="2262246" cy="2262213"/>
        </a:xfrm>
        <a:prstGeom xmlns:a="http://schemas.openxmlformats.org/drawingml/2006/main" prst="ellipse">
          <a:avLst/>
        </a:prstGeom>
        <a:noFill xmlns:a="http://schemas.openxmlformats.org/drawingml/2006/main"/>
        <a:ln xmlns:a="http://schemas.openxmlformats.org/drawingml/2006/main" w="219075" cmpd="sng">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0.07274</cdr:x>
      <cdr:y>0.09397</cdr:y>
    </cdr:from>
    <cdr:to>
      <cdr:x>0.92694</cdr:x>
      <cdr:y>0.90565</cdr:y>
    </cdr:to>
    <cdr:sp macro="" textlink="">
      <cdr:nvSpPr>
        <cdr:cNvPr id="3" name="Oval 2"/>
        <cdr:cNvSpPr/>
      </cdr:nvSpPr>
      <cdr:spPr>
        <a:xfrm xmlns:a="http://schemas.openxmlformats.org/drawingml/2006/main">
          <a:off x="192643" y="261902"/>
          <a:ext cx="2262246" cy="2262213"/>
        </a:xfrm>
        <a:prstGeom xmlns:a="http://schemas.openxmlformats.org/drawingml/2006/main" prst="ellipse">
          <a:avLst/>
        </a:prstGeom>
        <a:noFill xmlns:a="http://schemas.openxmlformats.org/drawingml/2006/main"/>
        <a:ln xmlns:a="http://schemas.openxmlformats.org/drawingml/2006/main" w="219075" cmpd="sng">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0.07274</cdr:x>
      <cdr:y>0.09397</cdr:y>
    </cdr:from>
    <cdr:to>
      <cdr:x>0.92694</cdr:x>
      <cdr:y>0.90565</cdr:y>
    </cdr:to>
    <cdr:sp macro="" textlink="">
      <cdr:nvSpPr>
        <cdr:cNvPr id="3" name="Oval 2"/>
        <cdr:cNvSpPr/>
      </cdr:nvSpPr>
      <cdr:spPr>
        <a:xfrm xmlns:a="http://schemas.openxmlformats.org/drawingml/2006/main">
          <a:off x="192643" y="261902"/>
          <a:ext cx="2262246" cy="2262213"/>
        </a:xfrm>
        <a:prstGeom xmlns:a="http://schemas.openxmlformats.org/drawingml/2006/main" prst="ellipse">
          <a:avLst/>
        </a:prstGeom>
        <a:noFill xmlns:a="http://schemas.openxmlformats.org/drawingml/2006/main"/>
        <a:ln xmlns:a="http://schemas.openxmlformats.org/drawingml/2006/main" w="219075" cmpd="sng">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0.07274</cdr:x>
      <cdr:y>0.09397</cdr:y>
    </cdr:from>
    <cdr:to>
      <cdr:x>0.92694</cdr:x>
      <cdr:y>0.90565</cdr:y>
    </cdr:to>
    <cdr:sp macro="" textlink="">
      <cdr:nvSpPr>
        <cdr:cNvPr id="3" name="Oval 2"/>
        <cdr:cNvSpPr/>
      </cdr:nvSpPr>
      <cdr:spPr>
        <a:xfrm xmlns:a="http://schemas.openxmlformats.org/drawingml/2006/main">
          <a:off x="192643" y="261902"/>
          <a:ext cx="2262246" cy="2262213"/>
        </a:xfrm>
        <a:prstGeom xmlns:a="http://schemas.openxmlformats.org/drawingml/2006/main" prst="ellipse">
          <a:avLst/>
        </a:prstGeom>
        <a:noFill xmlns:a="http://schemas.openxmlformats.org/drawingml/2006/main"/>
        <a:ln xmlns:a="http://schemas.openxmlformats.org/drawingml/2006/main" w="219075" cmpd="sng">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EE7616F-BA14-4CFE-BC82-2C5DC4B59B18}" type="datetimeFigureOut">
              <a:rPr lang="en-US"/>
              <a:pPr>
                <a:defRPr/>
              </a:pPr>
              <a:t>3/3/2022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Tree>
    <p:extLst>
      <p:ext uri="{BB962C8B-B14F-4D97-AF65-F5344CB8AC3E}">
        <p14:creationId xmlns:p14="http://schemas.microsoft.com/office/powerpoint/2010/main" val="325064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JM"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5A073EB-CD31-4350-B62D-1486B5BB7423}" type="datetimeFigureOut">
              <a:rPr lang="en-JM"/>
              <a:pPr>
                <a:defRPr/>
              </a:pPr>
              <a:t>3/3/2022</a:t>
            </a:fld>
            <a:endParaRPr lang="en-JM"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JM"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JM"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AC7E8016-073D-46D1-A93B-C225494F2AE2}" type="slidenum">
              <a:rPr lang="en-JM"/>
              <a:pPr/>
              <a:t>‹#›</a:t>
            </a:fld>
            <a:endParaRPr lang="en-JM" dirty="0"/>
          </a:p>
        </p:txBody>
      </p:sp>
    </p:spTree>
    <p:extLst>
      <p:ext uri="{BB962C8B-B14F-4D97-AF65-F5344CB8AC3E}">
        <p14:creationId xmlns:p14="http://schemas.microsoft.com/office/powerpoint/2010/main" val="308742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10</a:t>
            </a:fld>
            <a:endParaRPr lang="en-JM" dirty="0"/>
          </a:p>
        </p:txBody>
      </p:sp>
    </p:spTree>
    <p:extLst>
      <p:ext uri="{BB962C8B-B14F-4D97-AF65-F5344CB8AC3E}">
        <p14:creationId xmlns:p14="http://schemas.microsoft.com/office/powerpoint/2010/main" val="316223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637635">
              <a:defRPr/>
            </a:pPr>
            <a:fld id="{71711622-BE9D-1049-AE18-A29823FC9BA9}" type="slidenum">
              <a:rPr lang="en-US">
                <a:solidFill>
                  <a:prstClr val="black"/>
                </a:solidFill>
                <a:latin typeface="Calibri" panose="020F0502020204030204"/>
              </a:rPr>
              <a:pPr defTabSz="637635">
                <a:defRPr/>
              </a:pPr>
              <a:t>15</a:t>
            </a:fld>
            <a:endParaRPr lang="en-US" dirty="0">
              <a:solidFill>
                <a:prstClr val="black"/>
              </a:solidFill>
              <a:latin typeface="Calibri" panose="020F0502020204030204"/>
            </a:endParaRPr>
          </a:p>
        </p:txBody>
      </p:sp>
      <p:sp>
        <p:nvSpPr>
          <p:cNvPr id="6" name="Notes Placeholder 5">
            <a:extLst>
              <a:ext uri="{FF2B5EF4-FFF2-40B4-BE49-F238E27FC236}">
                <a16:creationId xmlns:a16="http://schemas.microsoft.com/office/drawing/2014/main" id="{E05A2C1A-C75F-4D51-8F39-2DF6AF36BDB3}"/>
              </a:ext>
            </a:extLst>
          </p:cNvPr>
          <p:cNvSpPr>
            <a:spLocks noGrp="1"/>
          </p:cNvSpPr>
          <p:nvPr>
            <p:ph type="body" sz="quarter" idx="3"/>
          </p:nvPr>
        </p:nvSpPr>
        <p:spPr/>
        <p:txBody>
          <a:bodyPr/>
          <a:lstStyle/>
          <a:p>
            <a:pPr>
              <a:spcBef>
                <a:spcPts val="0"/>
              </a:spcBef>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45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 photo">
    <p:spTree>
      <p:nvGrpSpPr>
        <p:cNvPr id="1" name=""/>
        <p:cNvGrpSpPr/>
        <p:nvPr/>
      </p:nvGrpSpPr>
      <p:grpSpPr>
        <a:xfrm>
          <a:off x="0" y="0"/>
          <a:ext cx="0" cy="0"/>
          <a:chOff x="0" y="0"/>
          <a:chExt cx="0" cy="0"/>
        </a:xfrm>
      </p:grpSpPr>
      <p:sp>
        <p:nvSpPr>
          <p:cNvPr id="18" name="Rectangle 17"/>
          <p:cNvSpPr/>
          <p:nvPr userDrawn="1"/>
        </p:nvSpPr>
        <p:spPr>
          <a:xfrm>
            <a:off x="1524" y="1"/>
            <a:ext cx="12188952" cy="68579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 Placeholder 10">
            <a:extLst>
              <a:ext uri="{FF2B5EF4-FFF2-40B4-BE49-F238E27FC236}">
                <a16:creationId xmlns:a16="http://schemas.microsoft.com/office/drawing/2014/main" id="{2FB3B4F2-ECF2-8A45-BD86-736421BAA9D6}"/>
              </a:ext>
            </a:extLst>
          </p:cNvPr>
          <p:cNvSpPr>
            <a:spLocks noGrp="1"/>
          </p:cNvSpPr>
          <p:nvPr>
            <p:ph type="body" sz="quarter" idx="10" hasCustomPrompt="1"/>
          </p:nvPr>
        </p:nvSpPr>
        <p:spPr>
          <a:xfrm>
            <a:off x="551969" y="3871306"/>
            <a:ext cx="5100642" cy="769441"/>
          </a:xfrm>
          <a:prstGeom prst="rect">
            <a:avLst/>
          </a:prstGeom>
        </p:spPr>
        <p:txBody>
          <a:bodyPr wrap="square" anchor="b">
            <a:spAutoFit/>
          </a:bodyPr>
          <a:lstStyle>
            <a:lvl1pPr marL="7938" indent="-7938">
              <a:lnSpc>
                <a:spcPct val="100000"/>
              </a:lnSpc>
              <a:tabLst/>
              <a:defRPr sz="2000">
                <a:solidFill>
                  <a:schemeClr val="bg1"/>
                </a:solidFill>
              </a:defRPr>
            </a:lvl1pPr>
          </a:lstStyle>
          <a:p>
            <a:pPr lvl="0"/>
            <a:r>
              <a:rPr lang="en-US" dirty="0"/>
              <a:t>Presenter Name</a:t>
            </a:r>
          </a:p>
          <a:p>
            <a:pPr lvl="0"/>
            <a:r>
              <a:rPr lang="en-US" dirty="0"/>
              <a:t>Position | Company</a:t>
            </a:r>
          </a:p>
        </p:txBody>
      </p:sp>
      <p:sp>
        <p:nvSpPr>
          <p:cNvPr id="27" name="Text Placeholder 26">
            <a:extLst>
              <a:ext uri="{FF2B5EF4-FFF2-40B4-BE49-F238E27FC236}">
                <a16:creationId xmlns:a16="http://schemas.microsoft.com/office/drawing/2014/main" id="{85316C90-ACC4-0F4C-8B9F-FC6E47F0F7E9}"/>
              </a:ext>
            </a:extLst>
          </p:cNvPr>
          <p:cNvSpPr>
            <a:spLocks noGrp="1"/>
          </p:cNvSpPr>
          <p:nvPr>
            <p:ph type="body" sz="quarter" idx="11" hasCustomPrompt="1"/>
          </p:nvPr>
        </p:nvSpPr>
        <p:spPr>
          <a:xfrm>
            <a:off x="542449" y="1771656"/>
            <a:ext cx="5110162" cy="784225"/>
          </a:xfrm>
          <a:prstGeom prst="rect">
            <a:avLst/>
          </a:prstGeom>
        </p:spPr>
        <p:txBody>
          <a:bodyPr/>
          <a:lstStyle>
            <a:lvl1pPr marL="12700" indent="-12700">
              <a:lnSpc>
                <a:spcPct val="114000"/>
              </a:lnSpc>
              <a:spcBef>
                <a:spcPts val="0"/>
              </a:spcBef>
              <a:tabLst/>
              <a:defRPr sz="2800">
                <a:solidFill>
                  <a:schemeClr val="bg1"/>
                </a:solidFill>
              </a:defRPr>
            </a:lvl1pPr>
          </a:lstStyle>
          <a:p>
            <a:pPr lvl="0"/>
            <a:r>
              <a:rPr lang="en-US" dirty="0"/>
              <a:t>Subtitle Heading</a:t>
            </a:r>
          </a:p>
        </p:txBody>
      </p:sp>
      <p:sp>
        <p:nvSpPr>
          <p:cNvPr id="9" name="Title 8">
            <a:extLst>
              <a:ext uri="{FF2B5EF4-FFF2-40B4-BE49-F238E27FC236}">
                <a16:creationId xmlns:a16="http://schemas.microsoft.com/office/drawing/2014/main" id="{00D5EAD3-1358-2946-86CC-35DDCB5AE0FE}"/>
              </a:ext>
            </a:extLst>
          </p:cNvPr>
          <p:cNvSpPr>
            <a:spLocks noGrp="1"/>
          </p:cNvSpPr>
          <p:nvPr>
            <p:ph type="title" hasCustomPrompt="1"/>
          </p:nvPr>
        </p:nvSpPr>
        <p:spPr>
          <a:xfrm>
            <a:off x="551968" y="907404"/>
            <a:ext cx="5544032" cy="825299"/>
          </a:xfrm>
          <a:prstGeom prst="rect">
            <a:avLst/>
          </a:prstGeom>
        </p:spPr>
        <p:txBody>
          <a:bodyPr/>
          <a:lstStyle>
            <a:lvl1pPr>
              <a:defRPr sz="4400">
                <a:solidFill>
                  <a:schemeClr val="bg1"/>
                </a:solidFill>
              </a:defRPr>
            </a:lvl1pPr>
          </a:lstStyle>
          <a:p>
            <a:r>
              <a:rPr lang="en-US" dirty="0"/>
              <a:t>Title Heading</a:t>
            </a:r>
          </a:p>
        </p:txBody>
      </p:sp>
      <p:sp>
        <p:nvSpPr>
          <p:cNvPr id="29" name="Text Placeholder 10">
            <a:extLst>
              <a:ext uri="{FF2B5EF4-FFF2-40B4-BE49-F238E27FC236}">
                <a16:creationId xmlns:a16="http://schemas.microsoft.com/office/drawing/2014/main" id="{097F7021-8B0D-764B-B86D-A59D88433EBD}"/>
              </a:ext>
            </a:extLst>
          </p:cNvPr>
          <p:cNvSpPr>
            <a:spLocks noGrp="1"/>
          </p:cNvSpPr>
          <p:nvPr>
            <p:ph type="body" sz="quarter" idx="12" hasCustomPrompt="1"/>
          </p:nvPr>
        </p:nvSpPr>
        <p:spPr>
          <a:xfrm>
            <a:off x="551969" y="4965054"/>
            <a:ext cx="5100642" cy="307777"/>
          </a:xfrm>
          <a:prstGeom prst="rect">
            <a:avLst/>
          </a:prstGeom>
        </p:spPr>
        <p:txBody>
          <a:bodyPr wrap="square" anchor="t">
            <a:spAutoFit/>
          </a:bodyPr>
          <a:lstStyle>
            <a:lvl1pPr marL="7938" indent="-7938">
              <a:lnSpc>
                <a:spcPct val="100000"/>
              </a:lnSpc>
              <a:tabLst/>
              <a:defRPr sz="1400">
                <a:solidFill>
                  <a:schemeClr val="bg1"/>
                </a:solidFill>
              </a:defRPr>
            </a:lvl1pPr>
          </a:lstStyle>
          <a:p>
            <a:pPr lvl="0"/>
            <a:r>
              <a:rPr lang="en-US" dirty="0"/>
              <a:t>DATE | LOCATION</a:t>
            </a:r>
          </a:p>
        </p:txBody>
      </p:sp>
      <p:pic>
        <p:nvPicPr>
          <p:cNvPr id="8" name="Picture 7">
            <a:extLst>
              <a:ext uri="{FF2B5EF4-FFF2-40B4-BE49-F238E27FC236}">
                <a16:creationId xmlns:a16="http://schemas.microsoft.com/office/drawing/2014/main" id="{6789402F-5353-894C-A140-B416545420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4326" y="5658824"/>
            <a:ext cx="2662654" cy="691828"/>
          </a:xfrm>
          <a:prstGeom prst="rect">
            <a:avLst/>
          </a:prstGeom>
        </p:spPr>
      </p:pic>
      <p:sp>
        <p:nvSpPr>
          <p:cNvPr id="10" name="TextBox 11">
            <a:extLst>
              <a:ext uri="{FF2B5EF4-FFF2-40B4-BE49-F238E27FC236}">
                <a16:creationId xmlns:a16="http://schemas.microsoft.com/office/drawing/2014/main" id="{09D50534-E8D4-5E4F-9C4D-6C70CDF876F6}"/>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316351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alysis - 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795000" y="6337300"/>
            <a:ext cx="1016000" cy="430213"/>
          </a:xfrm>
        </p:spPr>
        <p:txBody>
          <a:bodyPr/>
          <a:lstStyle/>
          <a:p>
            <a:fld id="{BD3001A6-BD31-4FBC-AA24-96121B4F2E4D}" type="slidenum">
              <a:rPr lang="en-JM" smtClean="0"/>
              <a:pPr/>
              <a:t>‹#›</a:t>
            </a:fld>
            <a:endParaRPr lang="en-JM" dirty="0"/>
          </a:p>
        </p:txBody>
      </p:sp>
      <p:sp>
        <p:nvSpPr>
          <p:cNvPr id="5" name="Title 1">
            <a:extLst>
              <a:ext uri="{FF2B5EF4-FFF2-40B4-BE49-F238E27FC236}">
                <a16:creationId xmlns:a16="http://schemas.microsoft.com/office/drawing/2014/main" id="{8371D92E-03B5-2844-92DA-CC6A7D9571D1}"/>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2400" b="0">
                <a:solidFill>
                  <a:schemeClr val="accent3"/>
                </a:solidFill>
              </a:defRPr>
            </a:lvl1pPr>
          </a:lstStyle>
          <a:p>
            <a:r>
              <a:rPr lang="en-US" dirty="0"/>
              <a:t>Title Heading</a:t>
            </a:r>
            <a:endParaRPr lang="en-JM" dirty="0"/>
          </a:p>
        </p:txBody>
      </p:sp>
    </p:spTree>
    <p:extLst>
      <p:ext uri="{BB962C8B-B14F-4D97-AF65-F5344CB8AC3E}">
        <p14:creationId xmlns:p14="http://schemas.microsoft.com/office/powerpoint/2010/main" val="2503691821"/>
      </p:ext>
    </p:extLst>
  </p:cSld>
  <p:clrMapOvr>
    <a:masterClrMapping/>
  </p:clrMapOvr>
  <p:extLst>
    <p:ext uri="{DCECCB84-F9BA-43D5-87BE-67443E8EF086}">
      <p15:sldGuideLst xmlns:p15="http://schemas.microsoft.com/office/powerpoint/2012/main">
        <p15:guide id="1" pos="360" userDrawn="1">
          <p15:clr>
            <a:srgbClr val="FBAE40"/>
          </p15:clr>
        </p15:guide>
        <p15:guide id="2" pos="7296" userDrawn="1">
          <p15:clr>
            <a:srgbClr val="FBAE40"/>
          </p15:clr>
        </p15:guide>
        <p15:guide id="3" orient="horz" pos="3960" userDrawn="1">
          <p15:clr>
            <a:srgbClr val="FBAE40"/>
          </p15:clr>
        </p15:guide>
        <p15:guide id="4" orient="horz" pos="69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lumMod val="50000"/>
                  </a:schemeClr>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noProof="0"/>
              <a:t>Title Heading</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noProof="0"/>
              <a:t>Subtitle Heading</a:t>
            </a:r>
          </a:p>
        </p:txBody>
      </p:sp>
      <p:sp>
        <p:nvSpPr>
          <p:cNvPr id="3" name="Text Placeholder 2">
            <a:extLst>
              <a:ext uri="{FF2B5EF4-FFF2-40B4-BE49-F238E27FC236}">
                <a16:creationId xmlns:a16="http://schemas.microsoft.com/office/drawing/2014/main" id="{746A7461-7AF3-2D40-B642-6DEEAC6AD09D}"/>
              </a:ext>
            </a:extLst>
          </p:cNvPr>
          <p:cNvSpPr>
            <a:spLocks noGrp="1"/>
          </p:cNvSpPr>
          <p:nvPr>
            <p:ph type="body" sz="quarter" idx="46"/>
          </p:nvPr>
        </p:nvSpPr>
        <p:spPr>
          <a:xfrm>
            <a:off x="517525" y="1748626"/>
            <a:ext cx="11155363" cy="4254241"/>
          </a:xfrm>
          <a:prstGeom prst="rect">
            <a:avLst/>
          </a:prstGeom>
        </p:spPr>
        <p:txBody>
          <a:bodyPr/>
          <a:lstStyle>
            <a:lvl1pPr marL="12700" indent="-12700">
              <a:lnSpc>
                <a:spcPct val="125000"/>
              </a:lnSpc>
              <a:spcBef>
                <a:spcPts val="0"/>
              </a:spcBef>
              <a:spcAft>
                <a:spcPts val="400"/>
              </a:spcAft>
              <a:tabLs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2160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Only_blue detail">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9C77717-B1F3-DE44-BF52-928ED8F3D423}"/>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solidFill>
              </a:defRPr>
            </a:lvl1pPr>
          </a:lstStyle>
          <a:p>
            <a:fld id="{B30B2D1E-9FFC-40D1-BD56-41383C696DDF}" type="slidenum">
              <a:rPr lang="en-JM" smtClean="0"/>
              <a:pPr/>
              <a:t>‹#›</a:t>
            </a:fld>
            <a:endParaRPr lang="en-JM" dirty="0"/>
          </a:p>
        </p:txBody>
      </p:sp>
      <p:pic>
        <p:nvPicPr>
          <p:cNvPr id="18" name="Graphic 17">
            <a:extLst>
              <a:ext uri="{FF2B5EF4-FFF2-40B4-BE49-F238E27FC236}">
                <a16:creationId xmlns:a16="http://schemas.microsoft.com/office/drawing/2014/main" id="{CF14B488-680C-464A-BC5A-21368A06D0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8" name="Title 1">
            <a:extLst>
              <a:ext uri="{FF2B5EF4-FFF2-40B4-BE49-F238E27FC236}">
                <a16:creationId xmlns:a16="http://schemas.microsoft.com/office/drawing/2014/main" id="{22B97701-C09C-CC4B-AD14-9F89AE578AE8}"/>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dirty="0"/>
              <a:t>Title Heading</a:t>
            </a:r>
            <a:endParaRPr lang="en-JM" dirty="0"/>
          </a:p>
        </p:txBody>
      </p:sp>
      <p:sp>
        <p:nvSpPr>
          <p:cNvPr id="13" name="Text Placeholder 9">
            <a:extLst>
              <a:ext uri="{FF2B5EF4-FFF2-40B4-BE49-F238E27FC236}">
                <a16:creationId xmlns:a16="http://schemas.microsoft.com/office/drawing/2014/main" id="{2134515F-B9FB-0644-B118-6F878E19509A}"/>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dirty="0"/>
              <a:t>Subtitle Heading</a:t>
            </a:r>
          </a:p>
        </p:txBody>
      </p:sp>
      <p:sp>
        <p:nvSpPr>
          <p:cNvPr id="14" name="Text Placeholder 2">
            <a:extLst>
              <a:ext uri="{FF2B5EF4-FFF2-40B4-BE49-F238E27FC236}">
                <a16:creationId xmlns:a16="http://schemas.microsoft.com/office/drawing/2014/main" id="{CC51EAE7-0A87-F644-B442-6C90F82CFFD4}"/>
              </a:ext>
            </a:extLst>
          </p:cNvPr>
          <p:cNvSpPr>
            <a:spLocks noGrp="1"/>
          </p:cNvSpPr>
          <p:nvPr>
            <p:ph type="body" sz="quarter" idx="46"/>
          </p:nvPr>
        </p:nvSpPr>
        <p:spPr>
          <a:xfrm>
            <a:off x="517525" y="1748626"/>
            <a:ext cx="11155363" cy="4254241"/>
          </a:xfrm>
          <a:prstGeom prst="rect">
            <a:avLst/>
          </a:prstGeom>
        </p:spPr>
        <p:txBody>
          <a:bodyPr/>
          <a:lstStyle>
            <a:lvl1pPr>
              <a:lnSpc>
                <a:spcPct val="125000"/>
              </a:lnSpc>
              <a:spcBef>
                <a:spcPts val="0"/>
              </a:spcBef>
              <a:spcAft>
                <a:spcPts val="400"/>
              </a:spcAf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827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Only_green detail">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9C77717-B1F3-DE44-BF52-928ED8F3D423}"/>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solidFill>
              </a:defRPr>
            </a:lvl1pPr>
          </a:lstStyle>
          <a:p>
            <a:fld id="{B30B2D1E-9FFC-40D1-BD56-41383C696DDF}" type="slidenum">
              <a:rPr lang="en-JM" smtClean="0"/>
              <a:pPr/>
              <a:t>‹#›</a:t>
            </a:fld>
            <a:endParaRPr lang="en-JM" dirty="0"/>
          </a:p>
        </p:txBody>
      </p:sp>
      <p:pic>
        <p:nvPicPr>
          <p:cNvPr id="18" name="Graphic 17">
            <a:extLst>
              <a:ext uri="{FF2B5EF4-FFF2-40B4-BE49-F238E27FC236}">
                <a16:creationId xmlns:a16="http://schemas.microsoft.com/office/drawing/2014/main" id="{CF14B488-680C-464A-BC5A-21368A06D0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8" name="Title 1">
            <a:extLst>
              <a:ext uri="{FF2B5EF4-FFF2-40B4-BE49-F238E27FC236}">
                <a16:creationId xmlns:a16="http://schemas.microsoft.com/office/drawing/2014/main" id="{22B97701-C09C-CC4B-AD14-9F89AE578AE8}"/>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dirty="0"/>
              <a:t>Title Heading</a:t>
            </a:r>
            <a:endParaRPr lang="en-JM" dirty="0"/>
          </a:p>
        </p:txBody>
      </p:sp>
      <p:sp>
        <p:nvSpPr>
          <p:cNvPr id="13" name="Text Placeholder 9">
            <a:extLst>
              <a:ext uri="{FF2B5EF4-FFF2-40B4-BE49-F238E27FC236}">
                <a16:creationId xmlns:a16="http://schemas.microsoft.com/office/drawing/2014/main" id="{2134515F-B9FB-0644-B118-6F878E19509A}"/>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dirty="0"/>
              <a:t>Subtitle Heading</a:t>
            </a:r>
          </a:p>
        </p:txBody>
      </p:sp>
      <p:sp>
        <p:nvSpPr>
          <p:cNvPr id="14" name="Text Placeholder 2">
            <a:extLst>
              <a:ext uri="{FF2B5EF4-FFF2-40B4-BE49-F238E27FC236}">
                <a16:creationId xmlns:a16="http://schemas.microsoft.com/office/drawing/2014/main" id="{CC51EAE7-0A87-F644-B442-6C90F82CFFD4}"/>
              </a:ext>
            </a:extLst>
          </p:cNvPr>
          <p:cNvSpPr>
            <a:spLocks noGrp="1"/>
          </p:cNvSpPr>
          <p:nvPr>
            <p:ph type="body" sz="quarter" idx="46"/>
          </p:nvPr>
        </p:nvSpPr>
        <p:spPr>
          <a:xfrm>
            <a:off x="517525" y="1748626"/>
            <a:ext cx="11155363" cy="4254241"/>
          </a:xfrm>
          <a:prstGeom prst="rect">
            <a:avLst/>
          </a:prstGeom>
        </p:spPr>
        <p:txBody>
          <a:bodyPr/>
          <a:lstStyle>
            <a:lvl1pPr>
              <a:lnSpc>
                <a:spcPct val="125000"/>
              </a:lnSpc>
              <a:spcBef>
                <a:spcPts val="0"/>
              </a:spcBef>
              <a:spcAft>
                <a:spcPts val="400"/>
              </a:spcAf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59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Only_orange detail">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9C77717-B1F3-DE44-BF52-928ED8F3D423}"/>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solidFill>
              </a:defRPr>
            </a:lvl1pPr>
          </a:lstStyle>
          <a:p>
            <a:fld id="{B30B2D1E-9FFC-40D1-BD56-41383C696DDF}" type="slidenum">
              <a:rPr lang="en-JM" smtClean="0"/>
              <a:pPr/>
              <a:t>‹#›</a:t>
            </a:fld>
            <a:endParaRPr lang="en-JM" dirty="0"/>
          </a:p>
        </p:txBody>
      </p:sp>
      <p:pic>
        <p:nvPicPr>
          <p:cNvPr id="18" name="Graphic 17">
            <a:extLst>
              <a:ext uri="{FF2B5EF4-FFF2-40B4-BE49-F238E27FC236}">
                <a16:creationId xmlns:a16="http://schemas.microsoft.com/office/drawing/2014/main" id="{CF14B488-680C-464A-BC5A-21368A06D0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8" name="Title 1">
            <a:extLst>
              <a:ext uri="{FF2B5EF4-FFF2-40B4-BE49-F238E27FC236}">
                <a16:creationId xmlns:a16="http://schemas.microsoft.com/office/drawing/2014/main" id="{22B97701-C09C-CC4B-AD14-9F89AE578AE8}"/>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dirty="0"/>
              <a:t>Title Heading</a:t>
            </a:r>
            <a:endParaRPr lang="en-JM" dirty="0"/>
          </a:p>
        </p:txBody>
      </p:sp>
      <p:sp>
        <p:nvSpPr>
          <p:cNvPr id="13" name="Text Placeholder 9">
            <a:extLst>
              <a:ext uri="{FF2B5EF4-FFF2-40B4-BE49-F238E27FC236}">
                <a16:creationId xmlns:a16="http://schemas.microsoft.com/office/drawing/2014/main" id="{2134515F-B9FB-0644-B118-6F878E19509A}"/>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dirty="0"/>
              <a:t>Subtitle Heading</a:t>
            </a:r>
          </a:p>
        </p:txBody>
      </p:sp>
      <p:sp>
        <p:nvSpPr>
          <p:cNvPr id="14" name="Text Placeholder 2">
            <a:extLst>
              <a:ext uri="{FF2B5EF4-FFF2-40B4-BE49-F238E27FC236}">
                <a16:creationId xmlns:a16="http://schemas.microsoft.com/office/drawing/2014/main" id="{CC51EAE7-0A87-F644-B442-6C90F82CFFD4}"/>
              </a:ext>
            </a:extLst>
          </p:cNvPr>
          <p:cNvSpPr>
            <a:spLocks noGrp="1"/>
          </p:cNvSpPr>
          <p:nvPr>
            <p:ph type="body" sz="quarter" idx="46"/>
          </p:nvPr>
        </p:nvSpPr>
        <p:spPr>
          <a:xfrm>
            <a:off x="517525" y="1748626"/>
            <a:ext cx="11155363" cy="4254241"/>
          </a:xfrm>
          <a:prstGeom prst="rect">
            <a:avLst/>
          </a:prstGeom>
        </p:spPr>
        <p:txBody>
          <a:bodyPr/>
          <a:lstStyle>
            <a:lvl1pPr>
              <a:lnSpc>
                <a:spcPct val="125000"/>
              </a:lnSpc>
              <a:spcBef>
                <a:spcPts val="0"/>
              </a:spcBef>
              <a:spcAft>
                <a:spcPts val="400"/>
              </a:spcAf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672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Blue Background">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2" name="Freeform 11">
            <a:extLst>
              <a:ext uri="{FF2B5EF4-FFF2-40B4-BE49-F238E27FC236}">
                <a16:creationId xmlns:a16="http://schemas.microsoft.com/office/drawing/2014/main" id="{B0580271-581A-554D-A58D-EDDC506EBCFC}"/>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01FBA213-3C68-3B44-AE71-619FB927BD3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BD3001A6-BD31-4FBC-AA24-96121B4F2E4D}" type="slidenum">
              <a:rPr lang="en-JM" smtClean="0"/>
              <a:pPr/>
              <a:t>‹#›</a:t>
            </a:fld>
            <a:endParaRPr lang="en-JM" dirty="0"/>
          </a:p>
        </p:txBody>
      </p:sp>
      <p:pic>
        <p:nvPicPr>
          <p:cNvPr id="15" name="Graphic 14">
            <a:extLst>
              <a:ext uri="{FF2B5EF4-FFF2-40B4-BE49-F238E27FC236}">
                <a16:creationId xmlns:a16="http://schemas.microsoft.com/office/drawing/2014/main" id="{7ACBC230-602B-F143-B5B5-E781AF7871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2375" y="6428947"/>
            <a:ext cx="250031" cy="253365"/>
          </a:xfrm>
          <a:prstGeom prst="rect">
            <a:avLst/>
          </a:prstGeom>
        </p:spPr>
      </p:pic>
      <p:sp>
        <p:nvSpPr>
          <p:cNvPr id="14" name="Title 1">
            <a:extLst>
              <a:ext uri="{FF2B5EF4-FFF2-40B4-BE49-F238E27FC236}">
                <a16:creationId xmlns:a16="http://schemas.microsoft.com/office/drawing/2014/main" id="{87862A19-8597-634A-AFC1-25F358E64C37}"/>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bg1"/>
                </a:solidFill>
              </a:defRPr>
            </a:lvl1pPr>
          </a:lstStyle>
          <a:p>
            <a:r>
              <a:rPr lang="en-US" dirty="0"/>
              <a:t>Title Heading</a:t>
            </a:r>
            <a:endParaRPr lang="en-JM" dirty="0"/>
          </a:p>
        </p:txBody>
      </p:sp>
      <p:sp>
        <p:nvSpPr>
          <p:cNvPr id="17" name="Text Placeholder 4">
            <a:extLst>
              <a:ext uri="{FF2B5EF4-FFF2-40B4-BE49-F238E27FC236}">
                <a16:creationId xmlns:a16="http://schemas.microsoft.com/office/drawing/2014/main" id="{FC5C162E-B1D4-8A4C-ADBE-5DFFD4ACE038}"/>
              </a:ext>
            </a:extLst>
          </p:cNvPr>
          <p:cNvSpPr>
            <a:spLocks noGrp="1"/>
          </p:cNvSpPr>
          <p:nvPr>
            <p:ph type="body" sz="quarter" idx="44"/>
          </p:nvPr>
        </p:nvSpPr>
        <p:spPr>
          <a:xfrm>
            <a:off x="518160" y="1748626"/>
            <a:ext cx="11155680" cy="4254241"/>
          </a:xfrm>
          <a:prstGeom prst="rect">
            <a:avLst/>
          </a:prstGeom>
        </p:spPr>
        <p:txBody>
          <a:bodyPr/>
          <a:lstStyle>
            <a:lvl1pPr marL="12700" indent="-12700">
              <a:lnSpc>
                <a:spcPct val="125000"/>
              </a:lnSpc>
              <a:spcBef>
                <a:spcPts val="0"/>
              </a:spcBef>
              <a:tabLst/>
              <a:defRPr sz="2000">
                <a:solidFill>
                  <a:schemeClr val="bg1"/>
                </a:solidFill>
              </a:defRPr>
            </a:lvl1pPr>
            <a:lvl2pPr>
              <a:lnSpc>
                <a:spcPct val="125000"/>
              </a:lnSpc>
              <a:spcBef>
                <a:spcPts val="0"/>
              </a:spcBef>
              <a:buClr>
                <a:schemeClr val="tx1">
                  <a:lumMod val="40000"/>
                  <a:lumOff val="60000"/>
                </a:schemeClr>
              </a:buClr>
              <a:defRPr sz="2000">
                <a:solidFill>
                  <a:schemeClr val="bg1"/>
                </a:solidFill>
              </a:defRPr>
            </a:lvl2pPr>
            <a:lvl3pPr>
              <a:lnSpc>
                <a:spcPct val="125000"/>
              </a:lnSpc>
              <a:spcBef>
                <a:spcPts val="0"/>
              </a:spcBef>
              <a:buClr>
                <a:schemeClr val="tx1">
                  <a:lumMod val="40000"/>
                  <a:lumOff val="60000"/>
                </a:schemeClr>
              </a:buClr>
              <a:buSzPct val="100000"/>
              <a:buFont typeface="Arial" panose="020B0604020202020204" pitchFamily="34" charset="0"/>
              <a:buChar char="•"/>
              <a:defRPr sz="2000">
                <a:solidFill>
                  <a:schemeClr val="bg1"/>
                </a:solidFill>
              </a:defRPr>
            </a:lvl3pPr>
            <a:lvl4pPr>
              <a:lnSpc>
                <a:spcPct val="125000"/>
              </a:lnSpc>
              <a:spcBef>
                <a:spcPts val="0"/>
              </a:spcBef>
              <a:buClr>
                <a:schemeClr val="tx1">
                  <a:lumMod val="40000"/>
                  <a:lumOff val="60000"/>
                </a:schemeClr>
              </a:buClr>
              <a:buFont typeface="Arial" panose="020B0604020202020204" pitchFamily="34" charset="0"/>
              <a:buChar char="•"/>
              <a:defRPr sz="18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9">
            <a:extLst>
              <a:ext uri="{FF2B5EF4-FFF2-40B4-BE49-F238E27FC236}">
                <a16:creationId xmlns:a16="http://schemas.microsoft.com/office/drawing/2014/main" id="{5F57D1B2-95E8-CB45-9BA1-AB9741AB80A8}"/>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bg1"/>
                </a:solidFill>
              </a:defRPr>
            </a:lvl1pPr>
          </a:lstStyle>
          <a:p>
            <a:pPr lvl="0"/>
            <a:r>
              <a:rPr lang="en-US" dirty="0"/>
              <a:t>Subtitle Heading</a:t>
            </a:r>
          </a:p>
        </p:txBody>
      </p:sp>
      <p:sp>
        <p:nvSpPr>
          <p:cNvPr id="11" name="TextBox 11">
            <a:extLst>
              <a:ext uri="{FF2B5EF4-FFF2-40B4-BE49-F238E27FC236}">
                <a16:creationId xmlns:a16="http://schemas.microsoft.com/office/drawing/2014/main" id="{C0A48980-14EA-AB40-8486-920518EF4C11}"/>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027843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Text_gray detail">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noProof="0"/>
              <a:t>Title Heading</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noProof="0"/>
              <a:t>Subtitle Heading</a:t>
            </a:r>
          </a:p>
        </p:txBody>
      </p:sp>
      <p:sp>
        <p:nvSpPr>
          <p:cNvPr id="3" name="Text Placeholder 2">
            <a:extLst>
              <a:ext uri="{FF2B5EF4-FFF2-40B4-BE49-F238E27FC236}">
                <a16:creationId xmlns:a16="http://schemas.microsoft.com/office/drawing/2014/main" id="{746A7461-7AF3-2D40-B642-6DEEAC6AD09D}"/>
              </a:ext>
            </a:extLst>
          </p:cNvPr>
          <p:cNvSpPr>
            <a:spLocks noGrp="1"/>
          </p:cNvSpPr>
          <p:nvPr>
            <p:ph type="body" sz="quarter" idx="46"/>
          </p:nvPr>
        </p:nvSpPr>
        <p:spPr>
          <a:xfrm>
            <a:off x="517525" y="1748626"/>
            <a:ext cx="11155363" cy="4254241"/>
          </a:xfrm>
          <a:prstGeom prst="rect">
            <a:avLst/>
          </a:prstGeom>
        </p:spPr>
        <p:txBody>
          <a:bodyPr/>
          <a:lstStyle>
            <a:lvl1pPr marL="12700" indent="-12700">
              <a:lnSpc>
                <a:spcPct val="125000"/>
              </a:lnSpc>
              <a:spcBef>
                <a:spcPts val="0"/>
              </a:spcBef>
              <a:spcAft>
                <a:spcPts val="400"/>
              </a:spcAft>
              <a:tabLs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reeform 8">
            <a:extLst>
              <a:ext uri="{FF2B5EF4-FFF2-40B4-BE49-F238E27FC236}">
                <a16:creationId xmlns:a16="http://schemas.microsoft.com/office/drawing/2014/main" id="{CC3DCF4A-3EF6-AC42-A0EA-DED7852A6F7A}"/>
              </a:ext>
            </a:extLst>
          </p:cNvPr>
          <p:cNvSpPr/>
          <p:nvPr userDrawn="1"/>
        </p:nvSpPr>
        <p:spPr>
          <a:xfrm>
            <a:off x="6735555" y="0"/>
            <a:ext cx="5464913" cy="6858000"/>
          </a:xfrm>
          <a:custGeom>
            <a:avLst/>
            <a:gdLst>
              <a:gd name="connsiteX0" fmla="*/ 4119366 w 5464913"/>
              <a:gd name="connsiteY0" fmla="*/ 0 h 6858000"/>
              <a:gd name="connsiteX1" fmla="*/ 5464913 w 5464913"/>
              <a:gd name="connsiteY1" fmla="*/ 0 h 6858000"/>
              <a:gd name="connsiteX2" fmla="*/ 5464913 w 5464913"/>
              <a:gd name="connsiteY2" fmla="*/ 6858000 h 6858000"/>
              <a:gd name="connsiteX3" fmla="*/ 0 w 5464913"/>
              <a:gd name="connsiteY3" fmla="*/ 6858000 h 6858000"/>
              <a:gd name="connsiteX4" fmla="*/ 38818 w 5464913"/>
              <a:gd name="connsiteY4" fmla="*/ 6091216 h 6858000"/>
              <a:gd name="connsiteX5" fmla="*/ 3859973 w 5464913"/>
              <a:gd name="connsiteY5" fmla="*/ 1456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13" h="6858000">
                <a:moveTo>
                  <a:pt x="4119366" y="0"/>
                </a:moveTo>
                <a:lnTo>
                  <a:pt x="5464913" y="0"/>
                </a:lnTo>
                <a:lnTo>
                  <a:pt x="5464913" y="6858000"/>
                </a:lnTo>
                <a:lnTo>
                  <a:pt x="0" y="6858000"/>
                </a:lnTo>
                <a:lnTo>
                  <a:pt x="38818" y="6091216"/>
                </a:lnTo>
                <a:cubicBezTo>
                  <a:pt x="296832" y="3557224"/>
                  <a:pt x="1766063" y="1380365"/>
                  <a:pt x="3859973" y="145654"/>
                </a:cubicBezTo>
                <a:close/>
              </a:path>
            </a:pathLst>
          </a:cu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356460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Right White Background">
    <p:spTree>
      <p:nvGrpSpPr>
        <p:cNvPr id="1" name=""/>
        <p:cNvGrpSpPr/>
        <p:nvPr/>
      </p:nvGrpSpPr>
      <p:grpSpPr>
        <a:xfrm>
          <a:off x="0" y="0"/>
          <a:ext cx="0" cy="0"/>
          <a:chOff x="0" y="0"/>
          <a:chExt cx="0" cy="0"/>
        </a:xfrm>
      </p:grpSpPr>
      <p:sp>
        <p:nvSpPr>
          <p:cNvPr id="6" name="Slide Number Placeholder 5"/>
          <p:cNvSpPr>
            <a:spLocks noGrp="1"/>
          </p:cNvSpPr>
          <p:nvPr>
            <p:ph type="sldNum" sz="quarter" idx="43"/>
          </p:nvPr>
        </p:nvSpPr>
        <p:spPr/>
        <p:txBody>
          <a:bodyPr/>
          <a:lstStyle>
            <a:lvl1pPr>
              <a:defRPr/>
            </a:lvl1pPr>
          </a:lstStyle>
          <a:p>
            <a:fld id="{C71445C6-5085-4D9F-9CB5-D205AE11F58B}" type="slidenum">
              <a:rPr lang="en-JM"/>
              <a:pPr/>
              <a:t>‹#›</a:t>
            </a:fld>
            <a:endParaRPr lang="en-JM" dirty="0"/>
          </a:p>
        </p:txBody>
      </p:sp>
      <p:sp>
        <p:nvSpPr>
          <p:cNvPr id="7" name="Title 1">
            <a:extLst>
              <a:ext uri="{FF2B5EF4-FFF2-40B4-BE49-F238E27FC236}">
                <a16:creationId xmlns:a16="http://schemas.microsoft.com/office/drawing/2014/main" id="{B0E7C06E-F9C0-7641-920B-A12D79385CA1}"/>
              </a:ext>
            </a:extLst>
          </p:cNvPr>
          <p:cNvSpPr>
            <a:spLocks noGrp="1"/>
          </p:cNvSpPr>
          <p:nvPr>
            <p:ph type="title" hasCustomPrompt="1"/>
          </p:nvPr>
        </p:nvSpPr>
        <p:spPr>
          <a:xfrm>
            <a:off x="518160" y="377955"/>
            <a:ext cx="8046720" cy="704087"/>
          </a:xfrm>
          <a:prstGeom prst="rect">
            <a:avLst/>
          </a:prstGeom>
        </p:spPr>
        <p:txBody>
          <a:bodyPr anchor="t">
            <a:noAutofit/>
          </a:bodyPr>
          <a:lstStyle>
            <a:lvl1pPr algn="l">
              <a:defRPr sz="3600">
                <a:solidFill>
                  <a:schemeClr val="accent3"/>
                </a:solidFill>
              </a:defRPr>
            </a:lvl1pPr>
          </a:lstStyle>
          <a:p>
            <a:r>
              <a:rPr lang="en-US" dirty="0"/>
              <a:t>Title Heading</a:t>
            </a:r>
            <a:endParaRPr lang="en-JM" dirty="0"/>
          </a:p>
        </p:txBody>
      </p:sp>
      <p:sp>
        <p:nvSpPr>
          <p:cNvPr id="9" name="Text Placeholder 9">
            <a:extLst>
              <a:ext uri="{FF2B5EF4-FFF2-40B4-BE49-F238E27FC236}">
                <a16:creationId xmlns:a16="http://schemas.microsoft.com/office/drawing/2014/main" id="{4C022BC4-CB5B-EB46-9B26-6FCFFFCA531B}"/>
              </a:ext>
            </a:extLst>
          </p:cNvPr>
          <p:cNvSpPr>
            <a:spLocks noGrp="1"/>
          </p:cNvSpPr>
          <p:nvPr>
            <p:ph type="body" sz="quarter" idx="45" hasCustomPrompt="1"/>
          </p:nvPr>
        </p:nvSpPr>
        <p:spPr>
          <a:xfrm>
            <a:off x="519458" y="1095294"/>
            <a:ext cx="7315200"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dirty="0"/>
              <a:t>Subtitle Heading</a:t>
            </a:r>
          </a:p>
        </p:txBody>
      </p:sp>
      <p:sp>
        <p:nvSpPr>
          <p:cNvPr id="11" name="Text Placeholder 2">
            <a:extLst>
              <a:ext uri="{FF2B5EF4-FFF2-40B4-BE49-F238E27FC236}">
                <a16:creationId xmlns:a16="http://schemas.microsoft.com/office/drawing/2014/main" id="{C2838191-3487-6D44-B72A-B0F17FE15D19}"/>
              </a:ext>
            </a:extLst>
          </p:cNvPr>
          <p:cNvSpPr>
            <a:spLocks noGrp="1"/>
          </p:cNvSpPr>
          <p:nvPr>
            <p:ph type="body" sz="quarter" idx="46"/>
          </p:nvPr>
        </p:nvSpPr>
        <p:spPr>
          <a:xfrm>
            <a:off x="517526" y="1748626"/>
            <a:ext cx="7315200" cy="4254241"/>
          </a:xfrm>
          <a:prstGeom prst="rect">
            <a:avLst/>
          </a:prstGeom>
        </p:spPr>
        <p:txBody>
          <a:bodyPr/>
          <a:lstStyle>
            <a:lvl1pPr marL="12700" indent="-12700">
              <a:lnSpc>
                <a:spcPct val="125000"/>
              </a:lnSpc>
              <a:spcBef>
                <a:spcPts val="0"/>
              </a:spcBef>
              <a:spcAft>
                <a:spcPts val="400"/>
              </a:spcAft>
              <a:tabLs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2704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Right Blu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663D07-79A6-E94B-BBE4-18F99210AC36}"/>
              </a:ext>
            </a:extLst>
          </p:cNvPr>
          <p:cNvSpPr/>
          <p:nvPr userDrawn="1"/>
        </p:nvSpPr>
        <p:spPr>
          <a:xfrm>
            <a:off x="1524" y="0"/>
            <a:ext cx="12188952" cy="68579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3"/>
          </p:nvPr>
        </p:nvSpPr>
        <p:spPr/>
        <p:txBody>
          <a:bodyPr/>
          <a:lstStyle>
            <a:lvl1pPr>
              <a:defRPr>
                <a:solidFill>
                  <a:schemeClr val="bg1">
                    <a:alpha val="50000"/>
                  </a:schemeClr>
                </a:solidFill>
              </a:defRPr>
            </a:lvl1pPr>
          </a:lstStyle>
          <a:p>
            <a:fld id="{C71445C6-5085-4D9F-9CB5-D205AE11F58B}" type="slidenum">
              <a:rPr lang="en-JM" smtClean="0"/>
              <a:pPr/>
              <a:t>‹#›</a:t>
            </a:fld>
            <a:endParaRPr lang="en-JM" dirty="0"/>
          </a:p>
        </p:txBody>
      </p:sp>
      <p:sp>
        <p:nvSpPr>
          <p:cNvPr id="7" name="Title 1">
            <a:extLst>
              <a:ext uri="{FF2B5EF4-FFF2-40B4-BE49-F238E27FC236}">
                <a16:creationId xmlns:a16="http://schemas.microsoft.com/office/drawing/2014/main" id="{B0E7C06E-F9C0-7641-920B-A12D79385CA1}"/>
              </a:ext>
            </a:extLst>
          </p:cNvPr>
          <p:cNvSpPr>
            <a:spLocks noGrp="1"/>
          </p:cNvSpPr>
          <p:nvPr>
            <p:ph type="title" hasCustomPrompt="1"/>
          </p:nvPr>
        </p:nvSpPr>
        <p:spPr>
          <a:xfrm>
            <a:off x="518160" y="377955"/>
            <a:ext cx="7315200" cy="704087"/>
          </a:xfrm>
          <a:prstGeom prst="rect">
            <a:avLst/>
          </a:prstGeom>
        </p:spPr>
        <p:txBody>
          <a:bodyPr anchor="t">
            <a:noAutofit/>
          </a:bodyPr>
          <a:lstStyle>
            <a:lvl1pPr algn="l">
              <a:defRPr sz="3600">
                <a:solidFill>
                  <a:schemeClr val="bg1"/>
                </a:solidFill>
              </a:defRPr>
            </a:lvl1pPr>
          </a:lstStyle>
          <a:p>
            <a:r>
              <a:rPr lang="en-US" dirty="0"/>
              <a:t>Title Heading</a:t>
            </a:r>
            <a:endParaRPr lang="en-JM" dirty="0"/>
          </a:p>
        </p:txBody>
      </p:sp>
      <p:sp>
        <p:nvSpPr>
          <p:cNvPr id="9" name="Text Placeholder 9">
            <a:extLst>
              <a:ext uri="{FF2B5EF4-FFF2-40B4-BE49-F238E27FC236}">
                <a16:creationId xmlns:a16="http://schemas.microsoft.com/office/drawing/2014/main" id="{4C022BC4-CB5B-EB46-9B26-6FCFFFCA531B}"/>
              </a:ext>
            </a:extLst>
          </p:cNvPr>
          <p:cNvSpPr>
            <a:spLocks noGrp="1"/>
          </p:cNvSpPr>
          <p:nvPr>
            <p:ph type="body" sz="quarter" idx="45" hasCustomPrompt="1"/>
          </p:nvPr>
        </p:nvSpPr>
        <p:spPr>
          <a:xfrm>
            <a:off x="519458" y="1095294"/>
            <a:ext cx="7315200" cy="640080"/>
          </a:xfrm>
          <a:prstGeom prst="rect">
            <a:avLst/>
          </a:prstGeom>
        </p:spPr>
        <p:txBody>
          <a:bodyPr>
            <a:noAutofit/>
          </a:bodyPr>
          <a:lstStyle>
            <a:lvl1pPr marL="0" indent="0">
              <a:lnSpc>
                <a:spcPct val="100000"/>
              </a:lnSpc>
              <a:spcBef>
                <a:spcPts val="0"/>
              </a:spcBef>
              <a:buNone/>
              <a:defRPr sz="2400" b="1" i="0">
                <a:solidFill>
                  <a:schemeClr val="bg1"/>
                </a:solidFill>
              </a:defRPr>
            </a:lvl1pPr>
          </a:lstStyle>
          <a:p>
            <a:pPr lvl="0"/>
            <a:r>
              <a:rPr lang="en-US" dirty="0"/>
              <a:t>Subtitle Heading</a:t>
            </a:r>
          </a:p>
        </p:txBody>
      </p:sp>
      <p:sp>
        <p:nvSpPr>
          <p:cNvPr id="11" name="Text Placeholder 2">
            <a:extLst>
              <a:ext uri="{FF2B5EF4-FFF2-40B4-BE49-F238E27FC236}">
                <a16:creationId xmlns:a16="http://schemas.microsoft.com/office/drawing/2014/main" id="{C2838191-3487-6D44-B72A-B0F17FE15D19}"/>
              </a:ext>
            </a:extLst>
          </p:cNvPr>
          <p:cNvSpPr>
            <a:spLocks noGrp="1"/>
          </p:cNvSpPr>
          <p:nvPr>
            <p:ph type="body" sz="quarter" idx="46"/>
          </p:nvPr>
        </p:nvSpPr>
        <p:spPr>
          <a:xfrm>
            <a:off x="517526" y="1748626"/>
            <a:ext cx="7315200" cy="4254241"/>
          </a:xfrm>
          <a:prstGeom prst="rect">
            <a:avLst/>
          </a:prstGeom>
        </p:spPr>
        <p:txBody>
          <a:bodyPr/>
          <a:lstStyle>
            <a:lvl1pPr marL="12700" indent="-12700">
              <a:lnSpc>
                <a:spcPct val="125000"/>
              </a:lnSpc>
              <a:spcBef>
                <a:spcPts val="0"/>
              </a:spcBef>
              <a:spcAft>
                <a:spcPts val="400"/>
              </a:spcAft>
              <a:tabLst/>
              <a:defRPr sz="2000">
                <a:solidFill>
                  <a:schemeClr val="bg1"/>
                </a:solidFill>
              </a:defRPr>
            </a:lvl1pPr>
            <a:lvl2pPr>
              <a:lnSpc>
                <a:spcPct val="125000"/>
              </a:lnSpc>
              <a:spcBef>
                <a:spcPts val="0"/>
              </a:spcBef>
              <a:spcAft>
                <a:spcPts val="400"/>
              </a:spcAft>
              <a:buClr>
                <a:schemeClr val="tx1">
                  <a:lumMod val="60000"/>
                  <a:lumOff val="40000"/>
                </a:schemeClr>
              </a:buClr>
              <a:defRPr sz="2000">
                <a:solidFill>
                  <a:schemeClr val="bg1"/>
                </a:solidFill>
              </a:defRPr>
            </a:lvl2pPr>
            <a:lvl3pPr>
              <a:lnSpc>
                <a:spcPct val="125000"/>
              </a:lnSpc>
              <a:spcBef>
                <a:spcPts val="0"/>
              </a:spcBef>
              <a:spcAft>
                <a:spcPts val="400"/>
              </a:spcAft>
              <a:buClr>
                <a:schemeClr val="tx1">
                  <a:lumMod val="60000"/>
                  <a:lumOff val="40000"/>
                </a:schemeClr>
              </a:buClr>
              <a:buSzPct val="100000"/>
              <a:buFont typeface="Arial" panose="020B0604020202020204" pitchFamily="34" charset="0"/>
              <a:buChar char="•"/>
              <a:defRPr>
                <a:solidFill>
                  <a:schemeClr val="bg1"/>
                </a:solidFill>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solidFill>
                  <a:schemeClr val="bg1"/>
                </a:solidFill>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A703E220-4533-A545-BCA6-74FDCA2DE6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13" name="TextBox 11">
            <a:extLst>
              <a:ext uri="{FF2B5EF4-FFF2-40B4-BE49-F238E27FC236}">
                <a16:creationId xmlns:a16="http://schemas.microsoft.com/office/drawing/2014/main" id="{69739779-F89C-9B43-807C-BA93230527E2}"/>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437218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518160" y="2209800"/>
            <a:ext cx="5376719" cy="3552906"/>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11" name="Content Placeholder 3"/>
          <p:cNvSpPr>
            <a:spLocks noGrp="1"/>
          </p:cNvSpPr>
          <p:nvPr>
            <p:ph sz="quarter" idx="45"/>
          </p:nvPr>
        </p:nvSpPr>
        <p:spPr>
          <a:xfrm>
            <a:off x="6297123" y="2209800"/>
            <a:ext cx="5376672" cy="3552906"/>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B8F3CC14-299C-CD43-8E0D-29C5CB3C9AF8}"/>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dirty="0"/>
              <a:t>Title Heading</a:t>
            </a:r>
            <a:endParaRPr lang="en-JM" dirty="0"/>
          </a:p>
        </p:txBody>
      </p:sp>
      <p:sp>
        <p:nvSpPr>
          <p:cNvPr id="12" name="Text Placeholder 9">
            <a:extLst>
              <a:ext uri="{FF2B5EF4-FFF2-40B4-BE49-F238E27FC236}">
                <a16:creationId xmlns:a16="http://schemas.microsoft.com/office/drawing/2014/main" id="{2E75A28F-BE6A-2646-B9DB-20B80519C425}"/>
              </a:ext>
            </a:extLst>
          </p:cNvPr>
          <p:cNvSpPr>
            <a:spLocks noGrp="1"/>
          </p:cNvSpPr>
          <p:nvPr>
            <p:ph type="body" sz="quarter" idx="46"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dirty="0"/>
              <a:t>Subtitle Heading</a:t>
            </a:r>
          </a:p>
        </p:txBody>
      </p:sp>
    </p:spTree>
    <p:extLst>
      <p:ext uri="{BB962C8B-B14F-4D97-AF65-F5344CB8AC3E}">
        <p14:creationId xmlns:p14="http://schemas.microsoft.com/office/powerpoint/2010/main" val="289928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 photo">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B3B4F2-ECF2-8A45-BD86-736421BAA9D6}"/>
              </a:ext>
            </a:extLst>
          </p:cNvPr>
          <p:cNvSpPr>
            <a:spLocks noGrp="1"/>
          </p:cNvSpPr>
          <p:nvPr>
            <p:ph type="body" sz="quarter" idx="10" hasCustomPrompt="1"/>
          </p:nvPr>
        </p:nvSpPr>
        <p:spPr>
          <a:xfrm>
            <a:off x="551969" y="3871306"/>
            <a:ext cx="5100642" cy="769441"/>
          </a:xfrm>
          <a:prstGeom prst="rect">
            <a:avLst/>
          </a:prstGeom>
        </p:spPr>
        <p:txBody>
          <a:bodyPr wrap="square" anchor="b">
            <a:spAutoFit/>
          </a:bodyPr>
          <a:lstStyle>
            <a:lvl1pPr marL="7938" indent="-7938">
              <a:lnSpc>
                <a:spcPct val="100000"/>
              </a:lnSpc>
              <a:tabLst/>
              <a:defRPr sz="2000">
                <a:solidFill>
                  <a:schemeClr val="tx1"/>
                </a:solidFill>
              </a:defRPr>
            </a:lvl1pPr>
          </a:lstStyle>
          <a:p>
            <a:pPr lvl="0"/>
            <a:r>
              <a:rPr lang="en-US" dirty="0"/>
              <a:t>Presenter Name</a:t>
            </a:r>
          </a:p>
          <a:p>
            <a:pPr lvl="0"/>
            <a:r>
              <a:rPr lang="en-US" dirty="0"/>
              <a:t>Position | Company</a:t>
            </a:r>
          </a:p>
        </p:txBody>
      </p:sp>
      <p:sp>
        <p:nvSpPr>
          <p:cNvPr id="27" name="Text Placeholder 26">
            <a:extLst>
              <a:ext uri="{FF2B5EF4-FFF2-40B4-BE49-F238E27FC236}">
                <a16:creationId xmlns:a16="http://schemas.microsoft.com/office/drawing/2014/main" id="{85316C90-ACC4-0F4C-8B9F-FC6E47F0F7E9}"/>
              </a:ext>
            </a:extLst>
          </p:cNvPr>
          <p:cNvSpPr>
            <a:spLocks noGrp="1"/>
          </p:cNvSpPr>
          <p:nvPr>
            <p:ph type="body" sz="quarter" idx="11" hasCustomPrompt="1"/>
          </p:nvPr>
        </p:nvSpPr>
        <p:spPr>
          <a:xfrm>
            <a:off x="542449" y="1771656"/>
            <a:ext cx="5110162" cy="784225"/>
          </a:xfrm>
          <a:prstGeom prst="rect">
            <a:avLst/>
          </a:prstGeom>
        </p:spPr>
        <p:txBody>
          <a:bodyPr/>
          <a:lstStyle>
            <a:lvl1pPr marL="12700" indent="-12700">
              <a:lnSpc>
                <a:spcPct val="114000"/>
              </a:lnSpc>
              <a:spcBef>
                <a:spcPts val="0"/>
              </a:spcBef>
              <a:tabLst/>
              <a:defRPr sz="2800">
                <a:solidFill>
                  <a:schemeClr val="tx1"/>
                </a:solidFill>
              </a:defRPr>
            </a:lvl1pPr>
          </a:lstStyle>
          <a:p>
            <a:pPr lvl="0"/>
            <a:r>
              <a:rPr lang="en-US" dirty="0"/>
              <a:t>Subtitle Heading</a:t>
            </a:r>
          </a:p>
        </p:txBody>
      </p:sp>
      <p:sp>
        <p:nvSpPr>
          <p:cNvPr id="9" name="Title 8">
            <a:extLst>
              <a:ext uri="{FF2B5EF4-FFF2-40B4-BE49-F238E27FC236}">
                <a16:creationId xmlns:a16="http://schemas.microsoft.com/office/drawing/2014/main" id="{00D5EAD3-1358-2946-86CC-35DDCB5AE0FE}"/>
              </a:ext>
            </a:extLst>
          </p:cNvPr>
          <p:cNvSpPr>
            <a:spLocks noGrp="1"/>
          </p:cNvSpPr>
          <p:nvPr>
            <p:ph type="title" hasCustomPrompt="1"/>
          </p:nvPr>
        </p:nvSpPr>
        <p:spPr>
          <a:xfrm>
            <a:off x="551968" y="907404"/>
            <a:ext cx="5544032" cy="825299"/>
          </a:xfrm>
          <a:prstGeom prst="rect">
            <a:avLst/>
          </a:prstGeom>
        </p:spPr>
        <p:txBody>
          <a:bodyPr/>
          <a:lstStyle>
            <a:lvl1pPr>
              <a:defRPr sz="4400">
                <a:solidFill>
                  <a:schemeClr val="tx1"/>
                </a:solidFill>
              </a:defRPr>
            </a:lvl1pPr>
          </a:lstStyle>
          <a:p>
            <a:r>
              <a:rPr lang="en-US" dirty="0"/>
              <a:t>Title Heading</a:t>
            </a:r>
          </a:p>
        </p:txBody>
      </p:sp>
      <p:sp>
        <p:nvSpPr>
          <p:cNvPr id="29" name="Text Placeholder 10">
            <a:extLst>
              <a:ext uri="{FF2B5EF4-FFF2-40B4-BE49-F238E27FC236}">
                <a16:creationId xmlns:a16="http://schemas.microsoft.com/office/drawing/2014/main" id="{097F7021-8B0D-764B-B86D-A59D88433EBD}"/>
              </a:ext>
            </a:extLst>
          </p:cNvPr>
          <p:cNvSpPr>
            <a:spLocks noGrp="1"/>
          </p:cNvSpPr>
          <p:nvPr>
            <p:ph type="body" sz="quarter" idx="12" hasCustomPrompt="1"/>
          </p:nvPr>
        </p:nvSpPr>
        <p:spPr>
          <a:xfrm>
            <a:off x="551969" y="4965054"/>
            <a:ext cx="5100642" cy="307777"/>
          </a:xfrm>
          <a:prstGeom prst="rect">
            <a:avLst/>
          </a:prstGeom>
        </p:spPr>
        <p:txBody>
          <a:bodyPr wrap="square" anchor="t">
            <a:spAutoFit/>
          </a:bodyPr>
          <a:lstStyle>
            <a:lvl1pPr marL="7938" indent="-7938">
              <a:lnSpc>
                <a:spcPct val="100000"/>
              </a:lnSpc>
              <a:tabLst/>
              <a:defRPr sz="1400">
                <a:solidFill>
                  <a:schemeClr val="tx1"/>
                </a:solidFill>
              </a:defRPr>
            </a:lvl1pPr>
          </a:lstStyle>
          <a:p>
            <a:pPr lvl="0"/>
            <a:r>
              <a:rPr lang="en-US" dirty="0"/>
              <a:t>DATE | LOCATION</a:t>
            </a:r>
          </a:p>
        </p:txBody>
      </p:sp>
      <p:pic>
        <p:nvPicPr>
          <p:cNvPr id="8" name="Picture 7">
            <a:extLst>
              <a:ext uri="{FF2B5EF4-FFF2-40B4-BE49-F238E27FC236}">
                <a16:creationId xmlns:a16="http://schemas.microsoft.com/office/drawing/2014/main" id="{6789402F-5353-894C-A140-B416545420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4326" y="5658824"/>
            <a:ext cx="2662654" cy="691828"/>
          </a:xfrm>
          <a:prstGeom prst="rect">
            <a:avLst/>
          </a:prstGeom>
        </p:spPr>
      </p:pic>
      <p:sp>
        <p:nvSpPr>
          <p:cNvPr id="10" name="TextBox 11">
            <a:extLst>
              <a:ext uri="{FF2B5EF4-FFF2-40B4-BE49-F238E27FC236}">
                <a16:creationId xmlns:a16="http://schemas.microsoft.com/office/drawing/2014/main" id="{09D50534-E8D4-5E4F-9C4D-6C70CDF876F6}"/>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 </a:t>
            </a:r>
          </a:p>
        </p:txBody>
      </p:sp>
    </p:spTree>
    <p:extLst>
      <p:ext uri="{BB962C8B-B14F-4D97-AF65-F5344CB8AC3E}">
        <p14:creationId xmlns:p14="http://schemas.microsoft.com/office/powerpoint/2010/main" val="1678271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518160" y="2209800"/>
            <a:ext cx="3297691" cy="3695700"/>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11" name="Content Placeholder 3"/>
          <p:cNvSpPr>
            <a:spLocks noGrp="1"/>
          </p:cNvSpPr>
          <p:nvPr>
            <p:ph sz="quarter" idx="45"/>
          </p:nvPr>
        </p:nvSpPr>
        <p:spPr>
          <a:xfrm>
            <a:off x="4446506" y="2209800"/>
            <a:ext cx="3297691" cy="3695700"/>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46"/>
          </p:nvPr>
        </p:nvSpPr>
        <p:spPr>
          <a:xfrm>
            <a:off x="8374853" y="2209800"/>
            <a:ext cx="3297691" cy="3695700"/>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5CA8DAB-E6F9-B540-AEFD-70A4DC6CA993}"/>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dirty="0"/>
              <a:t>Title Heading</a:t>
            </a:r>
            <a:endParaRPr lang="en-JM" dirty="0"/>
          </a:p>
        </p:txBody>
      </p:sp>
      <p:sp>
        <p:nvSpPr>
          <p:cNvPr id="13" name="Text Placeholder 9">
            <a:extLst>
              <a:ext uri="{FF2B5EF4-FFF2-40B4-BE49-F238E27FC236}">
                <a16:creationId xmlns:a16="http://schemas.microsoft.com/office/drawing/2014/main" id="{37711C7E-3994-EF48-83F5-A0773D0E2A7D}"/>
              </a:ext>
            </a:extLst>
          </p:cNvPr>
          <p:cNvSpPr>
            <a:spLocks noGrp="1"/>
          </p:cNvSpPr>
          <p:nvPr>
            <p:ph type="body" sz="quarter" idx="47"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dirty="0"/>
              <a:t>Subtitle Heading</a:t>
            </a:r>
          </a:p>
        </p:txBody>
      </p:sp>
    </p:spTree>
    <p:extLst>
      <p:ext uri="{BB962C8B-B14F-4D97-AF65-F5344CB8AC3E}">
        <p14:creationId xmlns:p14="http://schemas.microsoft.com/office/powerpoint/2010/main" val="756896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Center align">
    <p:spTree>
      <p:nvGrpSpPr>
        <p:cNvPr id="1" name=""/>
        <p:cNvGrpSpPr/>
        <p:nvPr/>
      </p:nvGrpSpPr>
      <p:grpSpPr>
        <a:xfrm>
          <a:off x="0" y="0"/>
          <a:ext cx="0" cy="0"/>
          <a:chOff x="0" y="0"/>
          <a:chExt cx="0" cy="0"/>
        </a:xfrm>
      </p:grpSpPr>
      <p:sp>
        <p:nvSpPr>
          <p:cNvPr id="12" name="Content Placeholder 11"/>
          <p:cNvSpPr>
            <a:spLocks noGrp="1"/>
          </p:cNvSpPr>
          <p:nvPr>
            <p:ph sz="quarter" idx="41"/>
          </p:nvPr>
        </p:nvSpPr>
        <p:spPr>
          <a:xfrm>
            <a:off x="516864" y="1748626"/>
            <a:ext cx="11155679" cy="4094522"/>
          </a:xfrm>
          <a:prstGeom prst="rect">
            <a:avLst/>
          </a:prstGeom>
        </p:spPr>
        <p:txBody>
          <a:bodyPr>
            <a:noAutofit/>
          </a:bodyPr>
          <a:lstStyle>
            <a:lvl1pPr marL="0" indent="0" algn="ctr">
              <a:buNone/>
              <a:defRPr sz="2000"/>
            </a:lvl1pPr>
          </a:lstStyle>
          <a:p>
            <a:pPr lvl="0"/>
            <a:r>
              <a:rPr lang="en-US"/>
              <a:t>Click to edit Master text styles</a:t>
            </a:r>
          </a:p>
        </p:txBody>
      </p:sp>
      <p:sp>
        <p:nvSpPr>
          <p:cNvPr id="5" name="Slide Number Placeholder 5"/>
          <p:cNvSpPr>
            <a:spLocks noGrp="1"/>
          </p:cNvSpPr>
          <p:nvPr>
            <p:ph type="sldNum" sz="quarter" idx="42"/>
          </p:nvPr>
        </p:nvSpPr>
        <p:spPr/>
        <p:txBody>
          <a:bodyPr/>
          <a:lstStyle>
            <a:lvl1pPr>
              <a:defRPr/>
            </a:lvl1pPr>
          </a:lstStyle>
          <a:p>
            <a:fld id="{E6A93944-3474-4E48-BCD4-69ED9CACC019}" type="slidenum">
              <a:rPr lang="en-JM"/>
              <a:pPr/>
              <a:t>‹#›</a:t>
            </a:fld>
            <a:endParaRPr lang="en-JM" dirty="0"/>
          </a:p>
        </p:txBody>
      </p:sp>
      <p:sp>
        <p:nvSpPr>
          <p:cNvPr id="6" name="Title 1">
            <a:extLst>
              <a:ext uri="{FF2B5EF4-FFF2-40B4-BE49-F238E27FC236}">
                <a16:creationId xmlns:a16="http://schemas.microsoft.com/office/drawing/2014/main" id="{791CAE90-873D-A546-8CCC-436BEEF1375F}"/>
              </a:ext>
            </a:extLst>
          </p:cNvPr>
          <p:cNvSpPr>
            <a:spLocks noGrp="1"/>
          </p:cNvSpPr>
          <p:nvPr>
            <p:ph type="title" hasCustomPrompt="1"/>
          </p:nvPr>
        </p:nvSpPr>
        <p:spPr>
          <a:xfrm>
            <a:off x="518160" y="377955"/>
            <a:ext cx="11155680" cy="704087"/>
          </a:xfrm>
          <a:prstGeom prst="rect">
            <a:avLst/>
          </a:prstGeom>
        </p:spPr>
        <p:txBody>
          <a:bodyPr anchor="t">
            <a:noAutofit/>
          </a:bodyPr>
          <a:lstStyle>
            <a:lvl1pPr algn="ctr">
              <a:defRPr sz="3600">
                <a:solidFill>
                  <a:schemeClr val="accent3"/>
                </a:solidFill>
              </a:defRPr>
            </a:lvl1pPr>
          </a:lstStyle>
          <a:p>
            <a:r>
              <a:rPr lang="en-US" dirty="0"/>
              <a:t>Title Heading</a:t>
            </a:r>
            <a:endParaRPr lang="en-JM" dirty="0"/>
          </a:p>
        </p:txBody>
      </p:sp>
      <p:sp>
        <p:nvSpPr>
          <p:cNvPr id="7" name="Text Placeholder 9">
            <a:extLst>
              <a:ext uri="{FF2B5EF4-FFF2-40B4-BE49-F238E27FC236}">
                <a16:creationId xmlns:a16="http://schemas.microsoft.com/office/drawing/2014/main" id="{445719F4-8A94-3047-9DFF-8028D812224D}"/>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gn="ctr">
              <a:lnSpc>
                <a:spcPct val="100000"/>
              </a:lnSpc>
              <a:spcBef>
                <a:spcPts val="0"/>
              </a:spcBef>
              <a:buNone/>
              <a:defRPr sz="2400" b="1" i="0">
                <a:solidFill>
                  <a:schemeClr val="accent3"/>
                </a:solidFill>
              </a:defRPr>
            </a:lvl1pPr>
          </a:lstStyle>
          <a:p>
            <a:pPr lvl="0"/>
            <a:r>
              <a:rPr lang="en-US" dirty="0"/>
              <a:t>Subtitle Heading</a:t>
            </a:r>
          </a:p>
        </p:txBody>
      </p:sp>
    </p:spTree>
    <p:extLst>
      <p:ext uri="{BB962C8B-B14F-4D97-AF65-F5344CB8AC3E}">
        <p14:creationId xmlns:p14="http://schemas.microsoft.com/office/powerpoint/2010/main" val="4018362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with Full Imag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6F2202E7-C563-E84B-81B0-7A5EE14CB4E3}"/>
              </a:ext>
            </a:extLst>
          </p:cNvPr>
          <p:cNvSpPr>
            <a:spLocks noGrp="1"/>
          </p:cNvSpPr>
          <p:nvPr>
            <p:ph type="pic" sz="quarter" idx="11"/>
          </p:nvPr>
        </p:nvSpPr>
        <p:spPr>
          <a:xfrm>
            <a:off x="0" y="0"/>
            <a:ext cx="12192000" cy="6858000"/>
          </a:xfrm>
          <a:prstGeom prst="rect">
            <a:avLst/>
          </a:prstGeom>
        </p:spPr>
        <p:txBody>
          <a:bodyPr anchor="ctr" anchorCtr="0"/>
          <a:lstStyle>
            <a:lvl1pPr algn="ctr">
              <a:defRPr/>
            </a:lvl1pPr>
          </a:lstStyle>
          <a:p>
            <a:pPr lvl="0"/>
            <a:r>
              <a:rPr lang="en-US" noProof="0" dirty="0"/>
              <a:t>Click icon to add picture</a:t>
            </a:r>
            <a:endParaRPr lang="en-JM" noProof="0"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lumMod val="50000"/>
                  </a:schemeClr>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657913" y="1566333"/>
            <a:ext cx="2407019" cy="3733800"/>
          </a:xfrm>
          <a:prstGeom prst="rect">
            <a:avLst/>
          </a:prstGeom>
        </p:spPr>
        <p:txBody>
          <a:bodyPr anchor="ctr">
            <a:noAutofit/>
          </a:bodyPr>
          <a:lstStyle>
            <a:lvl1pPr algn="l">
              <a:defRPr sz="4000" b="0">
                <a:solidFill>
                  <a:schemeClr val="accent3"/>
                </a:solidFill>
              </a:defRPr>
            </a:lvl1pPr>
          </a:lstStyle>
          <a:p>
            <a:r>
              <a:rPr lang="en-US" dirty="0"/>
              <a:t>Section Title</a:t>
            </a:r>
            <a:endParaRPr lang="en-JM" dirty="0"/>
          </a:p>
        </p:txBody>
      </p:sp>
    </p:spTree>
    <p:extLst>
      <p:ext uri="{BB962C8B-B14F-4D97-AF65-F5344CB8AC3E}">
        <p14:creationId xmlns:p14="http://schemas.microsoft.com/office/powerpoint/2010/main" val="3389505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5" name="Picture Placeholder 4"/>
          <p:cNvSpPr>
            <a:spLocks noGrp="1"/>
          </p:cNvSpPr>
          <p:nvPr>
            <p:ph type="pic" sz="quarter" idx="11"/>
          </p:nvPr>
        </p:nvSpPr>
        <p:spPr>
          <a:xfrm>
            <a:off x="0" y="0"/>
            <a:ext cx="12192000" cy="6858000"/>
          </a:xfrm>
          <a:prstGeom prst="rect">
            <a:avLst/>
          </a:prstGeom>
        </p:spPr>
        <p:txBody>
          <a:bodyPr anchor="ctr" anchorCtr="0"/>
          <a:lstStyle>
            <a:lvl1pPr algn="ctr">
              <a:defRPr/>
            </a:lvl1pPr>
          </a:lstStyle>
          <a:p>
            <a:pPr lvl="0"/>
            <a:r>
              <a:rPr lang="en-US" noProof="0" dirty="0"/>
              <a:t>Click icon to add picture</a:t>
            </a:r>
            <a:endParaRPr lang="en-JM" noProof="0" dirty="0"/>
          </a:p>
        </p:txBody>
      </p:sp>
    </p:spTree>
    <p:extLst>
      <p:ext uri="{BB962C8B-B14F-4D97-AF65-F5344CB8AC3E}">
        <p14:creationId xmlns:p14="http://schemas.microsoft.com/office/powerpoint/2010/main" val="4061191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07FA9-395C-4DA9-8D15-C953066A5B88}"/>
              </a:ext>
            </a:extLst>
          </p:cNvPr>
          <p:cNvSpPr>
            <a:spLocks noGrp="1"/>
          </p:cNvSpPr>
          <p:nvPr>
            <p:ph type="sldNum" sz="quarter" idx="12"/>
          </p:nvPr>
        </p:nvSpPr>
        <p:spPr/>
        <p:txBody>
          <a:bodyPr/>
          <a:lstStyle/>
          <a:p>
            <a:fld id="{3DAAE2FD-2C30-4F1E-B9F6-E5033C3B88D9}" type="slidenum">
              <a:rPr lang="en-US" smtClean="0"/>
              <a:t>‹#›</a:t>
            </a:fld>
            <a:endParaRPr lang="en-US" dirty="0"/>
          </a:p>
        </p:txBody>
      </p:sp>
    </p:spTree>
    <p:extLst>
      <p:ext uri="{BB962C8B-B14F-4D97-AF65-F5344CB8AC3E}">
        <p14:creationId xmlns:p14="http://schemas.microsoft.com/office/powerpoint/2010/main" val="3236194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pic>
        <p:nvPicPr>
          <p:cNvPr id="6" name="Graphic 5">
            <a:extLst>
              <a:ext uri="{FF2B5EF4-FFF2-40B4-BE49-F238E27FC236}">
                <a16:creationId xmlns:a16="http://schemas.microsoft.com/office/drawing/2014/main" id="{78C751AF-E19A-A045-96D9-9CEA60B062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8" name="TextBox 11">
            <a:extLst>
              <a:ext uri="{FF2B5EF4-FFF2-40B4-BE49-F238E27FC236}">
                <a16:creationId xmlns:a16="http://schemas.microsoft.com/office/drawing/2014/main" id="{FB4C4580-A4CB-AC40-9B4B-6ED53924DD50}"/>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741730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B60267-7B2A-9E44-9201-7B7177AFC530}"/>
              </a:ext>
            </a:extLst>
          </p:cNvPr>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9" name="Freeform 18">
            <a:extLst>
              <a:ext uri="{FF2B5EF4-FFF2-40B4-BE49-F238E27FC236}">
                <a16:creationId xmlns:a16="http://schemas.microsoft.com/office/drawing/2014/main" id="{DE91796C-9E26-124D-9477-DBF91978CE75}"/>
              </a:ext>
            </a:extLst>
          </p:cNvPr>
          <p:cNvSpPr/>
          <p:nvPr userDrawn="1"/>
        </p:nvSpPr>
        <p:spPr>
          <a:xfrm flipH="1" flipV="1">
            <a:off x="-12700" y="0"/>
            <a:ext cx="9615803" cy="6858000"/>
          </a:xfrm>
          <a:custGeom>
            <a:avLst/>
            <a:gdLst>
              <a:gd name="connsiteX0" fmla="*/ 9615803 w 9615803"/>
              <a:gd name="connsiteY0" fmla="*/ 6858000 h 6858000"/>
              <a:gd name="connsiteX1" fmla="*/ 9231098 w 9615803"/>
              <a:gd name="connsiteY1" fmla="*/ 6858000 h 6858000"/>
              <a:gd name="connsiteX2" fmla="*/ 8739503 w 9615803"/>
              <a:gd name="connsiteY2" fmla="*/ 6858000 h 6858000"/>
              <a:gd name="connsiteX3" fmla="*/ 5685052 w 9615803"/>
              <a:gd name="connsiteY3" fmla="*/ 6858000 h 6858000"/>
              <a:gd name="connsiteX4" fmla="*/ 4747998 w 9615803"/>
              <a:gd name="connsiteY4" fmla="*/ 6858000 h 6858000"/>
              <a:gd name="connsiteX5" fmla="*/ 0 w 9615803"/>
              <a:gd name="connsiteY5" fmla="*/ 6858000 h 6858000"/>
              <a:gd name="connsiteX6" fmla="*/ 38818 w 9615803"/>
              <a:gd name="connsiteY6" fmla="*/ 6091216 h 6858000"/>
              <a:gd name="connsiteX7" fmla="*/ 3859973 w 9615803"/>
              <a:gd name="connsiteY7" fmla="*/ 145654 h 6858000"/>
              <a:gd name="connsiteX8" fmla="*/ 4119366 w 9615803"/>
              <a:gd name="connsiteY8" fmla="*/ 0 h 6858000"/>
              <a:gd name="connsiteX9" fmla="*/ 4747998 w 9615803"/>
              <a:gd name="connsiteY9" fmla="*/ 0 h 6858000"/>
              <a:gd name="connsiteX10" fmla="*/ 5685052 w 9615803"/>
              <a:gd name="connsiteY10" fmla="*/ 0 h 6858000"/>
              <a:gd name="connsiteX11" fmla="*/ 8739503 w 9615803"/>
              <a:gd name="connsiteY11" fmla="*/ 0 h 6858000"/>
              <a:gd name="connsiteX12" fmla="*/ 9231098 w 9615803"/>
              <a:gd name="connsiteY12" fmla="*/ 0 h 6858000"/>
              <a:gd name="connsiteX13" fmla="*/ 9615803 w 961580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15803" h="6858000">
                <a:moveTo>
                  <a:pt x="9615803" y="6858000"/>
                </a:moveTo>
                <a:lnTo>
                  <a:pt x="9231098" y="6858000"/>
                </a:lnTo>
                <a:lnTo>
                  <a:pt x="8739503" y="6858000"/>
                </a:lnTo>
                <a:lnTo>
                  <a:pt x="5685052" y="6858000"/>
                </a:lnTo>
                <a:lnTo>
                  <a:pt x="4747998" y="6858000"/>
                </a:lnTo>
                <a:lnTo>
                  <a:pt x="0" y="6858000"/>
                </a:lnTo>
                <a:lnTo>
                  <a:pt x="38818" y="6091216"/>
                </a:lnTo>
                <a:cubicBezTo>
                  <a:pt x="296832" y="3557224"/>
                  <a:pt x="1766063" y="1380365"/>
                  <a:pt x="3859973" y="145654"/>
                </a:cubicBezTo>
                <a:lnTo>
                  <a:pt x="4119366" y="0"/>
                </a:lnTo>
                <a:lnTo>
                  <a:pt x="4747998" y="0"/>
                </a:lnTo>
                <a:lnTo>
                  <a:pt x="5685052" y="0"/>
                </a:lnTo>
                <a:lnTo>
                  <a:pt x="8739503" y="0"/>
                </a:lnTo>
                <a:lnTo>
                  <a:pt x="9231098" y="0"/>
                </a:lnTo>
                <a:lnTo>
                  <a:pt x="9615803" y="0"/>
                </a:lnTo>
                <a:close/>
              </a:path>
            </a:pathLst>
          </a:custGeom>
          <a:solidFill>
            <a:schemeClr val="tx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Slide Number Placeholder 5"/>
          <p:cNvSpPr>
            <a:spLocks noGrp="1"/>
          </p:cNvSpPr>
          <p:nvPr>
            <p:ph type="sldNum" sz="quarter" idx="42"/>
          </p:nvPr>
        </p:nvSpPr>
        <p:spPr>
          <a:xfrm>
            <a:off x="10795000" y="6337300"/>
            <a:ext cx="1016000" cy="430213"/>
          </a:xfrm>
        </p:spPr>
        <p:txBody>
          <a:bodyPr/>
          <a:lstStyle>
            <a:lvl1pPr>
              <a:defRPr>
                <a:solidFill>
                  <a:schemeClr val="bg1">
                    <a:alpha val="50000"/>
                  </a:schemeClr>
                </a:solidFill>
              </a:defRPr>
            </a:lvl1pPr>
          </a:lstStyle>
          <a:p>
            <a:fld id="{E6A93944-3474-4E48-BCD4-69ED9CACC019}" type="slidenum">
              <a:rPr lang="en-JM" smtClean="0"/>
              <a:pPr/>
              <a:t>‹#›</a:t>
            </a:fld>
            <a:endParaRPr lang="en-JM" dirty="0"/>
          </a:p>
        </p:txBody>
      </p:sp>
      <p:sp>
        <p:nvSpPr>
          <p:cNvPr id="18" name="Text Placeholder 17">
            <a:extLst>
              <a:ext uri="{FF2B5EF4-FFF2-40B4-BE49-F238E27FC236}">
                <a16:creationId xmlns:a16="http://schemas.microsoft.com/office/drawing/2014/main" id="{35F20791-4440-2D41-B1E2-D75D0EA15424}"/>
              </a:ext>
            </a:extLst>
          </p:cNvPr>
          <p:cNvSpPr>
            <a:spLocks noGrp="1"/>
          </p:cNvSpPr>
          <p:nvPr>
            <p:ph type="body" sz="quarter" idx="44" hasCustomPrompt="1"/>
          </p:nvPr>
        </p:nvSpPr>
        <p:spPr>
          <a:xfrm>
            <a:off x="8855605" y="4120942"/>
            <a:ext cx="2955395" cy="1881925"/>
          </a:xfrm>
          <a:prstGeom prst="rect">
            <a:avLst/>
          </a:prstGeom>
        </p:spPr>
        <p:txBody>
          <a:bodyPr anchor="t" anchorCtr="0">
            <a:spAutoFit/>
          </a:bodyPr>
          <a:lstStyle>
            <a:lvl1pPr marL="7938" indent="-7938">
              <a:lnSpc>
                <a:spcPct val="150000"/>
              </a:lnSpc>
              <a:spcBef>
                <a:spcPts val="0"/>
              </a:spcBef>
              <a:tabLst/>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Source</a:t>
            </a:r>
          </a:p>
          <a:p>
            <a:pPr lvl="0"/>
            <a:r>
              <a:rPr lang="en-US" dirty="0"/>
              <a:t>Name</a:t>
            </a:r>
          </a:p>
          <a:p>
            <a:pPr lvl="0"/>
            <a:r>
              <a:rPr lang="en-US" dirty="0"/>
              <a:t>Position</a:t>
            </a:r>
          </a:p>
          <a:p>
            <a:pPr lvl="0"/>
            <a:r>
              <a:rPr lang="en-US" dirty="0"/>
              <a:t>Company</a:t>
            </a:r>
          </a:p>
        </p:txBody>
      </p:sp>
      <p:pic>
        <p:nvPicPr>
          <p:cNvPr id="7" name="Graphic 6">
            <a:extLst>
              <a:ext uri="{FF2B5EF4-FFF2-40B4-BE49-F238E27FC236}">
                <a16:creationId xmlns:a16="http://schemas.microsoft.com/office/drawing/2014/main" id="{C61B10B5-F87A-CB4E-87ED-51340AC8F6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9" name="Title 1">
            <a:extLst>
              <a:ext uri="{FF2B5EF4-FFF2-40B4-BE49-F238E27FC236}">
                <a16:creationId xmlns:a16="http://schemas.microsoft.com/office/drawing/2014/main" id="{D2F284DA-9058-5444-B19B-3D0978980C45}"/>
              </a:ext>
            </a:extLst>
          </p:cNvPr>
          <p:cNvSpPr>
            <a:spLocks noGrp="1"/>
          </p:cNvSpPr>
          <p:nvPr>
            <p:ph type="title" hasCustomPrompt="1"/>
          </p:nvPr>
        </p:nvSpPr>
        <p:spPr>
          <a:xfrm>
            <a:off x="518160" y="377955"/>
            <a:ext cx="7315200" cy="704087"/>
          </a:xfrm>
          <a:prstGeom prst="rect">
            <a:avLst/>
          </a:prstGeom>
        </p:spPr>
        <p:txBody>
          <a:bodyPr anchor="t">
            <a:noAutofit/>
          </a:bodyPr>
          <a:lstStyle>
            <a:lvl1pPr algn="l">
              <a:defRPr sz="3600">
                <a:solidFill>
                  <a:schemeClr val="bg1"/>
                </a:solidFill>
              </a:defRPr>
            </a:lvl1pPr>
          </a:lstStyle>
          <a:p>
            <a:r>
              <a:rPr lang="en-US" dirty="0"/>
              <a:t>Title Heading</a:t>
            </a:r>
            <a:endParaRPr lang="en-JM" dirty="0"/>
          </a:p>
        </p:txBody>
      </p:sp>
      <p:sp>
        <p:nvSpPr>
          <p:cNvPr id="11" name="Text Placeholder 2">
            <a:extLst>
              <a:ext uri="{FF2B5EF4-FFF2-40B4-BE49-F238E27FC236}">
                <a16:creationId xmlns:a16="http://schemas.microsoft.com/office/drawing/2014/main" id="{A0216521-F002-8745-AA6A-DFEBF8E0D6DB}"/>
              </a:ext>
            </a:extLst>
          </p:cNvPr>
          <p:cNvSpPr>
            <a:spLocks noGrp="1"/>
          </p:cNvSpPr>
          <p:nvPr>
            <p:ph type="body" sz="quarter" idx="46"/>
          </p:nvPr>
        </p:nvSpPr>
        <p:spPr>
          <a:xfrm>
            <a:off x="517526" y="1468723"/>
            <a:ext cx="7315200" cy="4254241"/>
          </a:xfrm>
          <a:prstGeom prst="rect">
            <a:avLst/>
          </a:prstGeom>
        </p:spPr>
        <p:txBody>
          <a:bodyPr/>
          <a:lstStyle>
            <a:lvl1pPr marL="12700" indent="-12700">
              <a:lnSpc>
                <a:spcPct val="150000"/>
              </a:lnSpc>
              <a:spcBef>
                <a:spcPts val="0"/>
              </a:spcBef>
              <a:spcAft>
                <a:spcPts val="400"/>
              </a:spcAft>
              <a:tabLst/>
              <a:defRPr sz="2800">
                <a:solidFill>
                  <a:schemeClr val="bg1"/>
                </a:solidFill>
              </a:defRPr>
            </a:lvl1pPr>
            <a:lvl2pPr>
              <a:lnSpc>
                <a:spcPct val="125000"/>
              </a:lnSpc>
              <a:spcBef>
                <a:spcPts val="0"/>
              </a:spcBef>
              <a:spcAft>
                <a:spcPts val="400"/>
              </a:spcAft>
              <a:defRPr sz="2000">
                <a:solidFill>
                  <a:schemeClr val="bg1"/>
                </a:solidFill>
              </a:defRPr>
            </a:lvl2pPr>
            <a:lvl3pPr>
              <a:lnSpc>
                <a:spcPct val="125000"/>
              </a:lnSpc>
              <a:spcBef>
                <a:spcPts val="0"/>
              </a:spcBef>
              <a:spcAft>
                <a:spcPts val="400"/>
              </a:spcAft>
              <a:buSzPct val="100000"/>
              <a:buFont typeface="Arial" panose="020B0604020202020204" pitchFamily="34" charset="0"/>
              <a:buChar char="•"/>
              <a:defRPr>
                <a:solidFill>
                  <a:schemeClr val="bg1"/>
                </a:solidFill>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solidFill>
                  <a:schemeClr val="bg1"/>
                </a:solidFill>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solidFill>
                  <a:schemeClr val="bg1"/>
                </a:solidFill>
              </a:defRPr>
            </a:lvl5pPr>
          </a:lstStyle>
          <a:p>
            <a:pPr lvl="0"/>
            <a:r>
              <a:rPr lang="en-US" noProof="0"/>
              <a:t>Click to edit Master text styles</a:t>
            </a:r>
          </a:p>
        </p:txBody>
      </p:sp>
      <p:sp>
        <p:nvSpPr>
          <p:cNvPr id="13" name="Oval 12">
            <a:extLst>
              <a:ext uri="{FF2B5EF4-FFF2-40B4-BE49-F238E27FC236}">
                <a16:creationId xmlns:a16="http://schemas.microsoft.com/office/drawing/2014/main" id="{886DE00E-9C92-B54A-877E-7E12FD29E8B4}"/>
              </a:ext>
            </a:extLst>
          </p:cNvPr>
          <p:cNvSpPr/>
          <p:nvPr userDrawn="1"/>
        </p:nvSpPr>
        <p:spPr>
          <a:xfrm>
            <a:off x="-3594093" y="-4960612"/>
            <a:ext cx="12858670" cy="12858670"/>
          </a:xfrm>
          <a:prstGeom prst="ellipse">
            <a:avLst/>
          </a:prstGeom>
          <a:noFill/>
          <a:ln w="3810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1">
            <a:extLst>
              <a:ext uri="{FF2B5EF4-FFF2-40B4-BE49-F238E27FC236}">
                <a16:creationId xmlns:a16="http://schemas.microsoft.com/office/drawing/2014/main" id="{CC7821AB-93C4-B24F-BFE6-D4034D889FD6}"/>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3951153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Team Blue Background">
    <p:spTree>
      <p:nvGrpSpPr>
        <p:cNvPr id="1" name=""/>
        <p:cNvGrpSpPr/>
        <p:nvPr/>
      </p:nvGrpSpPr>
      <p:grpSpPr>
        <a:xfrm>
          <a:off x="0" y="0"/>
          <a:ext cx="0" cy="0"/>
          <a:chOff x="0" y="0"/>
          <a:chExt cx="0" cy="0"/>
        </a:xfrm>
      </p:grpSpPr>
      <p:sp>
        <p:nvSpPr>
          <p:cNvPr id="18" name="Rectangle 17"/>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4" name="Text Placeholder 3"/>
          <p:cNvSpPr>
            <a:spLocks noGrp="1"/>
          </p:cNvSpPr>
          <p:nvPr>
            <p:ph type="body" sz="quarter" idx="60" hasCustomPrompt="1"/>
          </p:nvPr>
        </p:nvSpPr>
        <p:spPr>
          <a:xfrm>
            <a:off x="4358640" y="4181538"/>
            <a:ext cx="3474720" cy="380999"/>
          </a:xfrm>
          <a:prstGeom prst="rect">
            <a:avLst/>
          </a:prstGeom>
        </p:spPr>
        <p:txBody>
          <a:bodyPr>
            <a:noAutofit/>
          </a:bodyPr>
          <a:lstStyle>
            <a:lvl1pPr marL="0" indent="0" algn="ctr">
              <a:buFontTx/>
              <a:buNone/>
              <a:defRPr sz="1800" b="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Title</a:t>
            </a:r>
          </a:p>
        </p:txBody>
      </p:sp>
      <p:sp>
        <p:nvSpPr>
          <p:cNvPr id="5" name="Text Placeholder 7"/>
          <p:cNvSpPr>
            <a:spLocks noGrp="1"/>
          </p:cNvSpPr>
          <p:nvPr>
            <p:ph type="body" sz="quarter" idx="64"/>
          </p:nvPr>
        </p:nvSpPr>
        <p:spPr>
          <a:xfrm>
            <a:off x="4358640" y="4742137"/>
            <a:ext cx="3474720" cy="1066801"/>
          </a:xfrm>
          <a:prstGeom prst="rect">
            <a:avLst/>
          </a:prstGeom>
        </p:spPr>
        <p:txBody>
          <a:bodyPr>
            <a:noAutofit/>
          </a:bodyPr>
          <a:lstStyle>
            <a:lvl1pPr marL="0" indent="0" algn="ctr">
              <a:lnSpc>
                <a:spcPct val="100000"/>
              </a:lnSpc>
              <a:buFontTx/>
              <a:buNone/>
              <a:defRPr sz="16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7" name="Text Placeholder 3"/>
          <p:cNvSpPr>
            <a:spLocks noGrp="1"/>
          </p:cNvSpPr>
          <p:nvPr>
            <p:ph type="body" sz="quarter" idx="65" hasCustomPrompt="1"/>
          </p:nvPr>
        </p:nvSpPr>
        <p:spPr>
          <a:xfrm>
            <a:off x="4358640" y="3842257"/>
            <a:ext cx="3474720" cy="457200"/>
          </a:xfrm>
          <a:prstGeom prst="rect">
            <a:avLst/>
          </a:prstGeom>
        </p:spPr>
        <p:txBody>
          <a:bodyPr lIns="0" tIns="0" rIns="0" bIns="0">
            <a:noAutofit/>
          </a:bodyPr>
          <a:lstStyle>
            <a:lvl1pPr marL="0" indent="0" algn="ctr">
              <a:lnSpc>
                <a:spcPct val="100000"/>
              </a:lnSpc>
              <a:spcBef>
                <a:spcPts val="0"/>
              </a:spcBef>
              <a:buFontTx/>
              <a:buNone/>
              <a:defRPr sz="20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First Last</a:t>
            </a:r>
          </a:p>
        </p:txBody>
      </p:sp>
      <p:sp>
        <p:nvSpPr>
          <p:cNvPr id="11" name="Picture Placeholder 28"/>
          <p:cNvSpPr>
            <a:spLocks noGrp="1" noChangeAspect="1"/>
          </p:cNvSpPr>
          <p:nvPr>
            <p:ph type="pic" sz="quarter" idx="50"/>
          </p:nvPr>
        </p:nvSpPr>
        <p:spPr>
          <a:xfrm>
            <a:off x="5181600" y="1741423"/>
            <a:ext cx="1828800" cy="1828800"/>
          </a:xfrm>
          <a:prstGeom prst="ellipse">
            <a:avLst/>
          </a:prstGeom>
          <a:ln w="3810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2" name="Picture Placeholder 28"/>
          <p:cNvSpPr>
            <a:spLocks noGrp="1" noChangeAspect="1"/>
          </p:cNvSpPr>
          <p:nvPr>
            <p:ph type="pic" sz="quarter" idx="71"/>
          </p:nvPr>
        </p:nvSpPr>
        <p:spPr>
          <a:xfrm>
            <a:off x="1258570" y="1741423"/>
            <a:ext cx="1828800" cy="1828800"/>
          </a:xfrm>
          <a:prstGeom prst="ellipse">
            <a:avLst/>
          </a:prstGeom>
          <a:ln w="3810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3" name="Picture Placeholder 28"/>
          <p:cNvSpPr>
            <a:spLocks noGrp="1" noChangeAspect="1"/>
          </p:cNvSpPr>
          <p:nvPr>
            <p:ph type="pic" sz="quarter" idx="72"/>
          </p:nvPr>
        </p:nvSpPr>
        <p:spPr>
          <a:xfrm>
            <a:off x="9155430" y="1737766"/>
            <a:ext cx="1828800" cy="1828800"/>
          </a:xfrm>
          <a:prstGeom prst="ellipse">
            <a:avLst/>
          </a:prstGeom>
          <a:ln w="3810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7" name="Slide Number Placeholder 5"/>
          <p:cNvSpPr>
            <a:spLocks noGrp="1"/>
          </p:cNvSpPr>
          <p:nvPr>
            <p:ph type="sldNum" sz="quarter" idx="76"/>
          </p:nvPr>
        </p:nvSpPr>
        <p:spPr>
          <a:xfrm>
            <a:off x="10795000" y="6337300"/>
            <a:ext cx="1016000" cy="430213"/>
          </a:xfrm>
        </p:spPr>
        <p:txBody>
          <a:bodyPr/>
          <a:lstStyle>
            <a:lvl1pPr>
              <a:defRPr>
                <a:solidFill>
                  <a:schemeClr val="bg1">
                    <a:alpha val="50000"/>
                  </a:schemeClr>
                </a:solidFill>
              </a:defRPr>
            </a:lvl1pPr>
          </a:lstStyle>
          <a:p>
            <a:fld id="{5382C31D-A61E-4015-9137-2A645CCE248B}" type="slidenum">
              <a:rPr lang="en-JM" smtClean="0"/>
              <a:pPr/>
              <a:t>‹#›</a:t>
            </a:fld>
            <a:endParaRPr lang="en-JM" dirty="0"/>
          </a:p>
        </p:txBody>
      </p:sp>
      <p:sp>
        <p:nvSpPr>
          <p:cNvPr id="19" name="Title 1">
            <a:extLst>
              <a:ext uri="{FF2B5EF4-FFF2-40B4-BE49-F238E27FC236}">
                <a16:creationId xmlns:a16="http://schemas.microsoft.com/office/drawing/2014/main" id="{3BACC3A6-CDA9-4143-89C6-D8E9AD4CB574}"/>
              </a:ext>
            </a:extLst>
          </p:cNvPr>
          <p:cNvSpPr>
            <a:spLocks noGrp="1"/>
          </p:cNvSpPr>
          <p:nvPr>
            <p:ph type="title" hasCustomPrompt="1"/>
          </p:nvPr>
        </p:nvSpPr>
        <p:spPr>
          <a:xfrm>
            <a:off x="518160" y="377955"/>
            <a:ext cx="11155680" cy="704087"/>
          </a:xfrm>
          <a:prstGeom prst="rect">
            <a:avLst/>
          </a:prstGeom>
        </p:spPr>
        <p:txBody>
          <a:bodyPr anchor="t">
            <a:noAutofit/>
          </a:bodyPr>
          <a:lstStyle>
            <a:lvl1pPr algn="ctr">
              <a:defRPr sz="3600">
                <a:solidFill>
                  <a:schemeClr val="bg1"/>
                </a:solidFill>
              </a:defRPr>
            </a:lvl1pPr>
          </a:lstStyle>
          <a:p>
            <a:r>
              <a:rPr lang="en-US" dirty="0"/>
              <a:t>Title Heading</a:t>
            </a:r>
            <a:endParaRPr lang="en-JM" dirty="0"/>
          </a:p>
        </p:txBody>
      </p:sp>
      <p:sp>
        <p:nvSpPr>
          <p:cNvPr id="20" name="Text Placeholder 3">
            <a:extLst>
              <a:ext uri="{FF2B5EF4-FFF2-40B4-BE49-F238E27FC236}">
                <a16:creationId xmlns:a16="http://schemas.microsoft.com/office/drawing/2014/main" id="{A48AC413-776D-4F46-8F24-4FD25C45C033}"/>
              </a:ext>
            </a:extLst>
          </p:cNvPr>
          <p:cNvSpPr>
            <a:spLocks noGrp="1"/>
          </p:cNvSpPr>
          <p:nvPr>
            <p:ph type="body" sz="quarter" idx="77" hasCustomPrompt="1"/>
          </p:nvPr>
        </p:nvSpPr>
        <p:spPr>
          <a:xfrm>
            <a:off x="435610" y="4178973"/>
            <a:ext cx="3474720" cy="380999"/>
          </a:xfrm>
          <a:prstGeom prst="rect">
            <a:avLst/>
          </a:prstGeom>
        </p:spPr>
        <p:txBody>
          <a:bodyPr>
            <a:noAutofit/>
          </a:bodyPr>
          <a:lstStyle>
            <a:lvl1pPr marL="0" indent="0" algn="ctr">
              <a:buFontTx/>
              <a:buNone/>
              <a:defRPr sz="1800" b="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Title</a:t>
            </a:r>
          </a:p>
        </p:txBody>
      </p:sp>
      <p:sp>
        <p:nvSpPr>
          <p:cNvPr id="23" name="Text Placeholder 7">
            <a:extLst>
              <a:ext uri="{FF2B5EF4-FFF2-40B4-BE49-F238E27FC236}">
                <a16:creationId xmlns:a16="http://schemas.microsoft.com/office/drawing/2014/main" id="{A3AAF743-E5E0-4E48-8B3F-D6E144FFA200}"/>
              </a:ext>
            </a:extLst>
          </p:cNvPr>
          <p:cNvSpPr>
            <a:spLocks noGrp="1"/>
          </p:cNvSpPr>
          <p:nvPr>
            <p:ph type="body" sz="quarter" idx="78"/>
          </p:nvPr>
        </p:nvSpPr>
        <p:spPr>
          <a:xfrm>
            <a:off x="435610" y="4739572"/>
            <a:ext cx="3474720" cy="1066801"/>
          </a:xfrm>
          <a:prstGeom prst="rect">
            <a:avLst/>
          </a:prstGeom>
        </p:spPr>
        <p:txBody>
          <a:bodyPr>
            <a:noAutofit/>
          </a:bodyPr>
          <a:lstStyle>
            <a:lvl1pPr marL="0" indent="0" algn="ctr">
              <a:lnSpc>
                <a:spcPct val="100000"/>
              </a:lnSpc>
              <a:buFontTx/>
              <a:buNone/>
              <a:defRPr sz="16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24" name="Text Placeholder 3">
            <a:extLst>
              <a:ext uri="{FF2B5EF4-FFF2-40B4-BE49-F238E27FC236}">
                <a16:creationId xmlns:a16="http://schemas.microsoft.com/office/drawing/2014/main" id="{2C6C148D-4CC5-F048-A984-12E75F191FD6}"/>
              </a:ext>
            </a:extLst>
          </p:cNvPr>
          <p:cNvSpPr>
            <a:spLocks noGrp="1"/>
          </p:cNvSpPr>
          <p:nvPr>
            <p:ph type="body" sz="quarter" idx="79" hasCustomPrompt="1"/>
          </p:nvPr>
        </p:nvSpPr>
        <p:spPr>
          <a:xfrm>
            <a:off x="435610" y="3839692"/>
            <a:ext cx="3474720" cy="457200"/>
          </a:xfrm>
          <a:prstGeom prst="rect">
            <a:avLst/>
          </a:prstGeom>
        </p:spPr>
        <p:txBody>
          <a:bodyPr lIns="0" tIns="0" rIns="0" bIns="0">
            <a:noAutofit/>
          </a:bodyPr>
          <a:lstStyle>
            <a:lvl1pPr marL="0" indent="0" algn="ctr">
              <a:lnSpc>
                <a:spcPct val="100000"/>
              </a:lnSpc>
              <a:spcBef>
                <a:spcPts val="0"/>
              </a:spcBef>
              <a:buFontTx/>
              <a:buNone/>
              <a:defRPr sz="20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First Last</a:t>
            </a:r>
          </a:p>
        </p:txBody>
      </p:sp>
      <p:sp>
        <p:nvSpPr>
          <p:cNvPr id="25" name="Text Placeholder 3">
            <a:extLst>
              <a:ext uri="{FF2B5EF4-FFF2-40B4-BE49-F238E27FC236}">
                <a16:creationId xmlns:a16="http://schemas.microsoft.com/office/drawing/2014/main" id="{CAAFC607-7A56-0C4F-8943-D655486EF9CC}"/>
              </a:ext>
            </a:extLst>
          </p:cNvPr>
          <p:cNvSpPr>
            <a:spLocks noGrp="1"/>
          </p:cNvSpPr>
          <p:nvPr>
            <p:ph type="body" sz="quarter" idx="80" hasCustomPrompt="1"/>
          </p:nvPr>
        </p:nvSpPr>
        <p:spPr>
          <a:xfrm>
            <a:off x="8281670" y="4178973"/>
            <a:ext cx="3474720" cy="380999"/>
          </a:xfrm>
          <a:prstGeom prst="rect">
            <a:avLst/>
          </a:prstGeom>
        </p:spPr>
        <p:txBody>
          <a:bodyPr>
            <a:noAutofit/>
          </a:bodyPr>
          <a:lstStyle>
            <a:lvl1pPr marL="0" indent="0" algn="ctr">
              <a:buFontTx/>
              <a:buNone/>
              <a:defRPr sz="1800" b="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Title</a:t>
            </a:r>
          </a:p>
        </p:txBody>
      </p:sp>
      <p:sp>
        <p:nvSpPr>
          <p:cNvPr id="26" name="Text Placeholder 7">
            <a:extLst>
              <a:ext uri="{FF2B5EF4-FFF2-40B4-BE49-F238E27FC236}">
                <a16:creationId xmlns:a16="http://schemas.microsoft.com/office/drawing/2014/main" id="{83C78A15-EC53-C440-BEC6-0AE38BC156DD}"/>
              </a:ext>
            </a:extLst>
          </p:cNvPr>
          <p:cNvSpPr>
            <a:spLocks noGrp="1"/>
          </p:cNvSpPr>
          <p:nvPr>
            <p:ph type="body" sz="quarter" idx="81"/>
          </p:nvPr>
        </p:nvSpPr>
        <p:spPr>
          <a:xfrm>
            <a:off x="8281670" y="4739572"/>
            <a:ext cx="3474720" cy="1066801"/>
          </a:xfrm>
          <a:prstGeom prst="rect">
            <a:avLst/>
          </a:prstGeom>
        </p:spPr>
        <p:txBody>
          <a:bodyPr>
            <a:noAutofit/>
          </a:bodyPr>
          <a:lstStyle>
            <a:lvl1pPr marL="0" indent="0" algn="ctr">
              <a:lnSpc>
                <a:spcPct val="100000"/>
              </a:lnSpc>
              <a:buFontTx/>
              <a:buNone/>
              <a:defRPr sz="16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27" name="Text Placeholder 3">
            <a:extLst>
              <a:ext uri="{FF2B5EF4-FFF2-40B4-BE49-F238E27FC236}">
                <a16:creationId xmlns:a16="http://schemas.microsoft.com/office/drawing/2014/main" id="{B043F0CA-6F9C-6B4F-84C3-D86C239F7225}"/>
              </a:ext>
            </a:extLst>
          </p:cNvPr>
          <p:cNvSpPr>
            <a:spLocks noGrp="1"/>
          </p:cNvSpPr>
          <p:nvPr>
            <p:ph type="body" sz="quarter" idx="82" hasCustomPrompt="1"/>
          </p:nvPr>
        </p:nvSpPr>
        <p:spPr>
          <a:xfrm>
            <a:off x="8281670" y="3839692"/>
            <a:ext cx="3474720" cy="457200"/>
          </a:xfrm>
          <a:prstGeom prst="rect">
            <a:avLst/>
          </a:prstGeom>
        </p:spPr>
        <p:txBody>
          <a:bodyPr lIns="0" tIns="0" rIns="0" bIns="0">
            <a:noAutofit/>
          </a:bodyPr>
          <a:lstStyle>
            <a:lvl1pPr marL="0" indent="0" algn="ctr">
              <a:lnSpc>
                <a:spcPct val="100000"/>
              </a:lnSpc>
              <a:spcBef>
                <a:spcPts val="0"/>
              </a:spcBef>
              <a:buFontTx/>
              <a:buNone/>
              <a:defRPr sz="20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First Last</a:t>
            </a:r>
          </a:p>
        </p:txBody>
      </p:sp>
      <p:pic>
        <p:nvPicPr>
          <p:cNvPr id="28" name="Graphic 27">
            <a:extLst>
              <a:ext uri="{FF2B5EF4-FFF2-40B4-BE49-F238E27FC236}">
                <a16:creationId xmlns:a16="http://schemas.microsoft.com/office/drawing/2014/main" id="{43C2707B-D69A-AF43-B7D5-3AE7933A81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21" name="TextBox 11">
            <a:extLst>
              <a:ext uri="{FF2B5EF4-FFF2-40B4-BE49-F238E27FC236}">
                <a16:creationId xmlns:a16="http://schemas.microsoft.com/office/drawing/2014/main" id="{3455722C-4A3D-A144-B287-A6ABF6B22726}"/>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4217001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gage With Us Blue">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grpSp>
        <p:nvGrpSpPr>
          <p:cNvPr id="2" name="Group 1"/>
          <p:cNvGrpSpPr/>
          <p:nvPr userDrawn="1"/>
        </p:nvGrpSpPr>
        <p:grpSpPr>
          <a:xfrm>
            <a:off x="292100" y="3450016"/>
            <a:ext cx="11607800" cy="1553784"/>
            <a:chOff x="292100" y="3450016"/>
            <a:chExt cx="11607800" cy="1553784"/>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56" y="3450016"/>
              <a:ext cx="1082388" cy="1077534"/>
            </a:xfrm>
            <a:prstGeom prst="rect">
              <a:avLst/>
            </a:prstGeom>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099" y="3450016"/>
              <a:ext cx="1082388" cy="1077534"/>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8456" y="3450016"/>
              <a:ext cx="1082388" cy="1077534"/>
            </a:xfrm>
            <a:prstGeom prst="rect">
              <a:avLst/>
            </a:prstGeom>
          </p:spPr>
        </p:pic>
        <p:pic>
          <p:nvPicPr>
            <p:cNvPr id="20" name="Picture 1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17006" y="3450016"/>
              <a:ext cx="1082388" cy="1077534"/>
            </a:xfrm>
            <a:prstGeom prst="rect">
              <a:avLst/>
            </a:prstGeom>
          </p:spPr>
        </p:pic>
        <p:grpSp>
          <p:nvGrpSpPr>
            <p:cNvPr id="21" name="Group 20"/>
            <p:cNvGrpSpPr/>
            <p:nvPr userDrawn="1"/>
          </p:nvGrpSpPr>
          <p:grpSpPr>
            <a:xfrm>
              <a:off x="10306330" y="3467100"/>
              <a:ext cx="1028140" cy="1028140"/>
              <a:chOff x="8911911" y="4097991"/>
              <a:chExt cx="1345080" cy="1345080"/>
            </a:xfrm>
          </p:grpSpPr>
          <p:pic>
            <p:nvPicPr>
              <p:cNvPr id="27" name="Picture 2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253654" y="4360126"/>
                <a:ext cx="823596" cy="795609"/>
              </a:xfrm>
              <a:prstGeom prst="rect">
                <a:avLst/>
              </a:prstGeom>
            </p:spPr>
          </p:pic>
          <p:sp>
            <p:nvSpPr>
              <p:cNvPr id="28" name="Oval 27"/>
              <p:cNvSpPr/>
              <p:nvPr userDrawn="1"/>
            </p:nvSpPr>
            <p:spPr>
              <a:xfrm>
                <a:off x="8911911" y="4097991"/>
                <a:ext cx="1345080" cy="134508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userDrawn="1"/>
          </p:nvSpPr>
          <p:spPr>
            <a:xfrm>
              <a:off x="292100" y="4673600"/>
              <a:ext cx="21209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facebook.com/verint</a:t>
              </a:r>
            </a:p>
          </p:txBody>
        </p:sp>
        <p:sp>
          <p:nvSpPr>
            <p:cNvPr id="30" name="TextBox 29"/>
            <p:cNvSpPr txBox="1"/>
            <p:nvPr userDrawn="1"/>
          </p:nvSpPr>
          <p:spPr>
            <a:xfrm>
              <a:off x="2362200" y="4673600"/>
              <a:ext cx="2755900" cy="2667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linkedin.com/company/verint</a:t>
              </a:r>
            </a:p>
          </p:txBody>
        </p:sp>
        <p:sp>
          <p:nvSpPr>
            <p:cNvPr id="31" name="TextBox 30"/>
            <p:cNvSpPr txBox="1"/>
            <p:nvPr userDrawn="1"/>
          </p:nvSpPr>
          <p:spPr>
            <a:xfrm>
              <a:off x="495935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twitter.com/verint</a:t>
              </a:r>
            </a:p>
          </p:txBody>
        </p:sp>
        <p:sp>
          <p:nvSpPr>
            <p:cNvPr id="32" name="TextBox 31"/>
            <p:cNvSpPr txBox="1"/>
            <p:nvPr userDrawn="1"/>
          </p:nvSpPr>
          <p:spPr>
            <a:xfrm>
              <a:off x="732790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youtube.com/VerintTV</a:t>
              </a:r>
            </a:p>
          </p:txBody>
        </p:sp>
        <p:sp>
          <p:nvSpPr>
            <p:cNvPr id="33" name="TextBox 32"/>
            <p:cNvSpPr txBox="1"/>
            <p:nvPr userDrawn="1"/>
          </p:nvSpPr>
          <p:spPr>
            <a:xfrm>
              <a:off x="9740900" y="4673600"/>
              <a:ext cx="21590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blog.verint.com</a:t>
              </a:r>
            </a:p>
          </p:txBody>
        </p:sp>
      </p:grpSp>
      <p:pic>
        <p:nvPicPr>
          <p:cNvPr id="35" name="Picture 3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36" name="Rectangle 18"/>
          <p:cNvSpPr>
            <a:spLocks noChangeArrowheads="1"/>
          </p:cNvSpPr>
          <p:nvPr userDrawn="1"/>
        </p:nvSpPr>
        <p:spPr bwMode="auto">
          <a:xfrm>
            <a:off x="4081667" y="6248400"/>
            <a:ext cx="4028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800" b="0" i="0" kern="1200" dirty="0">
                <a:solidFill>
                  <a:schemeClr val="bg1">
                    <a:alpha val="65000"/>
                  </a:schemeClr>
                </a:solidFill>
                <a:effectLst/>
                <a:latin typeface="Arial"/>
                <a:ea typeface="MS PGothic"/>
                <a:cs typeface="+mn-cs"/>
              </a:rPr>
              <a:t>© 2021 Verint Systems Inc. All Rights Reserved Worldwide.</a:t>
            </a:r>
          </a:p>
          <a:p>
            <a:pPr algn="ctr"/>
            <a:r>
              <a:rPr lang="en-US" sz="800" b="0" i="0" kern="1200" dirty="0">
                <a:solidFill>
                  <a:schemeClr val="bg1">
                    <a:alpha val="65000"/>
                  </a:schemeClr>
                </a:solidFill>
                <a:effectLst/>
                <a:latin typeface="Arial"/>
                <a:ea typeface="MS PGothic"/>
                <a:cs typeface="+mn-cs"/>
              </a:rPr>
              <a:t>CONFIDENTIAL AND PROPRIETARY INFORMATION OF VERINT SYSTEMS INC.</a:t>
            </a:r>
          </a:p>
        </p:txBody>
      </p:sp>
      <p:sp>
        <p:nvSpPr>
          <p:cNvPr id="37" name="TextBox 36"/>
          <p:cNvSpPr txBox="1"/>
          <p:nvPr userDrawn="1"/>
        </p:nvSpPr>
        <p:spPr>
          <a:xfrm>
            <a:off x="3175000" y="1854200"/>
            <a:ext cx="5829300" cy="850900"/>
          </a:xfrm>
          <a:prstGeom prst="rect">
            <a:avLst/>
          </a:prstGeom>
        </p:spPr>
        <p:txBody>
          <a:bodyPr vert="horz" wrap="none" lIns="91440" tIns="45720" rIns="91440" bIns="45720" rtlCol="0">
            <a:normAutofit/>
          </a:bodyPr>
          <a:lstStyle/>
          <a:p>
            <a:pPr algn="ctr"/>
            <a:r>
              <a:rPr lang="en-US" sz="4500" b="1" dirty="0">
                <a:solidFill>
                  <a:schemeClr val="bg1"/>
                </a:solidFill>
              </a:rPr>
              <a:t>Engage With Us</a:t>
            </a:r>
            <a:endParaRPr lang="en-US" sz="4500" b="1" i="0" dirty="0">
              <a:solidFill>
                <a:schemeClr val="bg1"/>
              </a:solidFill>
            </a:endParaRPr>
          </a:p>
        </p:txBody>
      </p:sp>
    </p:spTree>
    <p:extLst>
      <p:ext uri="{BB962C8B-B14F-4D97-AF65-F5344CB8AC3E}">
        <p14:creationId xmlns:p14="http://schemas.microsoft.com/office/powerpoint/2010/main" val="1182014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15" name="Rectangle 14"/>
          <p:cNvSpPr/>
          <p:nvPr/>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2" name="Title 1"/>
          <p:cNvSpPr>
            <a:spLocks noGrp="1"/>
          </p:cNvSpPr>
          <p:nvPr>
            <p:ph type="ctrTitle"/>
          </p:nvPr>
        </p:nvSpPr>
        <p:spPr>
          <a:xfrm>
            <a:off x="2336800" y="2590800"/>
            <a:ext cx="7392416" cy="838200"/>
          </a:xfrm>
          <a:prstGeom prst="rect">
            <a:avLst/>
          </a:prstGeom>
        </p:spPr>
        <p:txBody>
          <a:bodyPr anchor="t"/>
          <a:lstStyle>
            <a:lvl1pPr algn="ctr">
              <a:lnSpc>
                <a:spcPts val="4200"/>
              </a:lnSpc>
              <a:defRPr sz="3800"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JM" dirty="0"/>
          </a:p>
        </p:txBody>
      </p:sp>
      <p:sp>
        <p:nvSpPr>
          <p:cNvPr id="14" name="Text Placeholder 13"/>
          <p:cNvSpPr>
            <a:spLocks noGrp="1"/>
          </p:cNvSpPr>
          <p:nvPr>
            <p:ph type="body" sz="quarter" idx="10"/>
          </p:nvPr>
        </p:nvSpPr>
        <p:spPr>
          <a:xfrm>
            <a:off x="1822863" y="3352800"/>
            <a:ext cx="8534400" cy="1066800"/>
          </a:xfrm>
          <a:prstGeom prst="rect">
            <a:avLst/>
          </a:prstGeom>
        </p:spPr>
        <p:txBody>
          <a:bodyPr/>
          <a:lstStyle>
            <a:lvl1pPr algn="ctr">
              <a:defRPr>
                <a:solidFill>
                  <a:schemeClr val="bg1"/>
                </a:solidFill>
              </a:defRPr>
            </a:lvl1pPr>
          </a:lstStyle>
          <a:p>
            <a:pPr lvl="0"/>
            <a:r>
              <a:rPr lang="en-US"/>
              <a:t>Click to edit Master text styles</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7" name="Rectangle 18">
            <a:extLst>
              <a:ext uri="{FF2B5EF4-FFF2-40B4-BE49-F238E27FC236}">
                <a16:creationId xmlns:a16="http://schemas.microsoft.com/office/drawing/2014/main" id="{9A42E603-F298-5E46-ABCA-E141A24F167A}"/>
              </a:ext>
            </a:extLst>
          </p:cNvPr>
          <p:cNvSpPr>
            <a:spLocks noChangeArrowheads="1"/>
          </p:cNvSpPr>
          <p:nvPr userDrawn="1"/>
        </p:nvSpPr>
        <p:spPr bwMode="auto">
          <a:xfrm>
            <a:off x="4081667" y="6248400"/>
            <a:ext cx="4028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800" b="0" i="0" kern="1200" dirty="0">
                <a:solidFill>
                  <a:schemeClr val="bg1">
                    <a:alpha val="65000"/>
                  </a:schemeClr>
                </a:solidFill>
                <a:effectLst/>
                <a:latin typeface="Arial"/>
                <a:ea typeface="MS PGothic"/>
                <a:cs typeface="+mn-cs"/>
              </a:rPr>
              <a:t>© 2021 Verint Systems Inc. All Rights Reserved Worldwide.</a:t>
            </a:r>
          </a:p>
          <a:p>
            <a:pPr algn="ctr"/>
            <a:r>
              <a:rPr lang="en-US" sz="8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67474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non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29F3D1-BA67-ED41-8A3D-98E925D2C402}"/>
              </a:ext>
            </a:extLst>
          </p:cNvPr>
          <p:cNvSpPr/>
          <p:nvPr userDrawn="1"/>
        </p:nvSpPr>
        <p:spPr>
          <a:xfrm>
            <a:off x="0" y="0"/>
            <a:ext cx="12200467" cy="68579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Freeform 11">
            <a:extLst>
              <a:ext uri="{FF2B5EF4-FFF2-40B4-BE49-F238E27FC236}">
                <a16:creationId xmlns:a16="http://schemas.microsoft.com/office/drawing/2014/main" id="{3E8230D1-0CC8-F445-9B9E-9056DB579A60}"/>
              </a:ext>
            </a:extLst>
          </p:cNvPr>
          <p:cNvSpPr/>
          <p:nvPr userDrawn="1"/>
        </p:nvSpPr>
        <p:spPr>
          <a:xfrm>
            <a:off x="6735555" y="0"/>
            <a:ext cx="5464913" cy="6858000"/>
          </a:xfrm>
          <a:custGeom>
            <a:avLst/>
            <a:gdLst>
              <a:gd name="connsiteX0" fmla="*/ 4119366 w 5464913"/>
              <a:gd name="connsiteY0" fmla="*/ 0 h 6858000"/>
              <a:gd name="connsiteX1" fmla="*/ 5464913 w 5464913"/>
              <a:gd name="connsiteY1" fmla="*/ 0 h 6858000"/>
              <a:gd name="connsiteX2" fmla="*/ 5464913 w 5464913"/>
              <a:gd name="connsiteY2" fmla="*/ 6858000 h 6858000"/>
              <a:gd name="connsiteX3" fmla="*/ 0 w 5464913"/>
              <a:gd name="connsiteY3" fmla="*/ 6858000 h 6858000"/>
              <a:gd name="connsiteX4" fmla="*/ 38818 w 5464913"/>
              <a:gd name="connsiteY4" fmla="*/ 6091216 h 6858000"/>
              <a:gd name="connsiteX5" fmla="*/ 3859973 w 5464913"/>
              <a:gd name="connsiteY5" fmla="*/ 1456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13" h="6858000">
                <a:moveTo>
                  <a:pt x="4119366" y="0"/>
                </a:moveTo>
                <a:lnTo>
                  <a:pt x="5464913" y="0"/>
                </a:lnTo>
                <a:lnTo>
                  <a:pt x="5464913" y="6858000"/>
                </a:lnTo>
                <a:lnTo>
                  <a:pt x="0" y="6858000"/>
                </a:lnTo>
                <a:lnTo>
                  <a:pt x="38818" y="6091216"/>
                </a:lnTo>
                <a:cubicBezTo>
                  <a:pt x="296832" y="3557224"/>
                  <a:pt x="1766063" y="1380365"/>
                  <a:pt x="3859973" y="145654"/>
                </a:cubicBezTo>
                <a:close/>
              </a:path>
            </a:pathLst>
          </a:custGeom>
          <a:solidFill>
            <a:schemeClr val="tx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10">
            <a:extLst>
              <a:ext uri="{FF2B5EF4-FFF2-40B4-BE49-F238E27FC236}">
                <a16:creationId xmlns:a16="http://schemas.microsoft.com/office/drawing/2014/main" id="{B3AC2C7B-920B-4844-B4F5-0C1F43FE9885}"/>
              </a:ext>
            </a:extLst>
          </p:cNvPr>
          <p:cNvSpPr>
            <a:spLocks noGrp="1"/>
          </p:cNvSpPr>
          <p:nvPr>
            <p:ph type="body" sz="quarter" idx="11" hasCustomPrompt="1"/>
          </p:nvPr>
        </p:nvSpPr>
        <p:spPr>
          <a:xfrm>
            <a:off x="600218" y="3554540"/>
            <a:ext cx="5029200" cy="644525"/>
          </a:xfrm>
          <a:prstGeom prst="rect">
            <a:avLst/>
          </a:prstGeom>
        </p:spPr>
        <p:txBody>
          <a:bodyPr anchor="b"/>
          <a:lstStyle>
            <a:lvl1pPr marL="7938" indent="-7938" algn="l">
              <a:lnSpc>
                <a:spcPct val="100000"/>
              </a:lnSpc>
              <a:tabLst/>
              <a:defRPr sz="2000">
                <a:solidFill>
                  <a:schemeClr val="bg1"/>
                </a:solidFill>
              </a:defRPr>
            </a:lvl1pPr>
          </a:lstStyle>
          <a:p>
            <a:pPr lvl="0"/>
            <a:r>
              <a:rPr lang="en-US" dirty="0"/>
              <a:t>Presenter Name</a:t>
            </a:r>
          </a:p>
          <a:p>
            <a:pPr lvl="0"/>
            <a:r>
              <a:rPr lang="en-US" dirty="0"/>
              <a:t>Position | Company</a:t>
            </a:r>
          </a:p>
        </p:txBody>
      </p:sp>
      <p:sp>
        <p:nvSpPr>
          <p:cNvPr id="17" name="Text Placeholder 10">
            <a:extLst>
              <a:ext uri="{FF2B5EF4-FFF2-40B4-BE49-F238E27FC236}">
                <a16:creationId xmlns:a16="http://schemas.microsoft.com/office/drawing/2014/main" id="{8910CAA0-2B70-0647-97E7-1543000B1C8C}"/>
              </a:ext>
            </a:extLst>
          </p:cNvPr>
          <p:cNvSpPr>
            <a:spLocks noGrp="1"/>
          </p:cNvSpPr>
          <p:nvPr>
            <p:ph type="body" sz="quarter" idx="13" hasCustomPrompt="1"/>
          </p:nvPr>
        </p:nvSpPr>
        <p:spPr>
          <a:xfrm>
            <a:off x="600218" y="4463446"/>
            <a:ext cx="5029200" cy="307777"/>
          </a:xfrm>
          <a:prstGeom prst="rect">
            <a:avLst/>
          </a:prstGeom>
        </p:spPr>
        <p:txBody>
          <a:bodyPr wrap="square" anchor="t">
            <a:spAutoFit/>
          </a:bodyPr>
          <a:lstStyle>
            <a:lvl1pPr marL="7938" indent="-7938" algn="l">
              <a:lnSpc>
                <a:spcPct val="100000"/>
              </a:lnSpc>
              <a:tabLst/>
              <a:defRPr sz="1400">
                <a:solidFill>
                  <a:schemeClr val="bg1"/>
                </a:solidFill>
              </a:defRPr>
            </a:lvl1pPr>
          </a:lstStyle>
          <a:p>
            <a:pPr lvl="0"/>
            <a:r>
              <a:rPr lang="en-US" dirty="0"/>
              <a:t>DATE | LOCATION</a:t>
            </a:r>
          </a:p>
        </p:txBody>
      </p:sp>
      <p:pic>
        <p:nvPicPr>
          <p:cNvPr id="18" name="Picture 17">
            <a:extLst>
              <a:ext uri="{FF2B5EF4-FFF2-40B4-BE49-F238E27FC236}">
                <a16:creationId xmlns:a16="http://schemas.microsoft.com/office/drawing/2014/main" id="{22801D49-8FE0-3543-B219-229ECC3D6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50931" y="5229879"/>
            <a:ext cx="2655651" cy="690009"/>
          </a:xfrm>
          <a:prstGeom prst="rect">
            <a:avLst/>
          </a:prstGeom>
        </p:spPr>
      </p:pic>
      <p:sp>
        <p:nvSpPr>
          <p:cNvPr id="19" name="TextBox 11">
            <a:extLst>
              <a:ext uri="{FF2B5EF4-FFF2-40B4-BE49-F238E27FC236}">
                <a16:creationId xmlns:a16="http://schemas.microsoft.com/office/drawing/2014/main" id="{DDB975B8-1962-6F4E-BC8B-43501BD84F03}"/>
              </a:ext>
            </a:extLst>
          </p:cNvPr>
          <p:cNvSpPr>
            <a:spLocks/>
          </p:cNvSpPr>
          <p:nvPr userDrawn="1"/>
        </p:nvSpPr>
        <p:spPr bwMode="auto">
          <a:xfrm>
            <a:off x="8575642" y="5810670"/>
            <a:ext cx="3616358"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
        <p:nvSpPr>
          <p:cNvPr id="10" name="Oval 9">
            <a:extLst>
              <a:ext uri="{FF2B5EF4-FFF2-40B4-BE49-F238E27FC236}">
                <a16:creationId xmlns:a16="http://schemas.microsoft.com/office/drawing/2014/main" id="{38BDF9EF-CD30-554C-9AB9-9BCA0B3C3A4E}"/>
              </a:ext>
            </a:extLst>
          </p:cNvPr>
          <p:cNvSpPr/>
          <p:nvPr userDrawn="1"/>
        </p:nvSpPr>
        <p:spPr>
          <a:xfrm>
            <a:off x="7429507" y="-1289507"/>
            <a:ext cx="12858670" cy="12858670"/>
          </a:xfrm>
          <a:prstGeom prst="ellipse">
            <a:avLst/>
          </a:prstGeom>
          <a:noFill/>
          <a:ln w="38100">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Text Placeholder 26">
            <a:extLst>
              <a:ext uri="{FF2B5EF4-FFF2-40B4-BE49-F238E27FC236}">
                <a16:creationId xmlns:a16="http://schemas.microsoft.com/office/drawing/2014/main" id="{1817A638-7560-8245-92C3-EEE89DE9BB0D}"/>
              </a:ext>
            </a:extLst>
          </p:cNvPr>
          <p:cNvSpPr>
            <a:spLocks noGrp="1"/>
          </p:cNvSpPr>
          <p:nvPr>
            <p:ph type="body" sz="quarter" idx="12" hasCustomPrompt="1"/>
          </p:nvPr>
        </p:nvSpPr>
        <p:spPr>
          <a:xfrm>
            <a:off x="600218" y="1544769"/>
            <a:ext cx="6762965" cy="784225"/>
          </a:xfrm>
          <a:prstGeom prst="rect">
            <a:avLst/>
          </a:prstGeom>
        </p:spPr>
        <p:txBody>
          <a:bodyPr/>
          <a:lstStyle>
            <a:lvl1pPr marL="12700" indent="-12700" algn="l">
              <a:lnSpc>
                <a:spcPct val="114000"/>
              </a:lnSpc>
              <a:spcBef>
                <a:spcPts val="0"/>
              </a:spcBef>
              <a:tabLst/>
              <a:defRPr sz="2800">
                <a:solidFill>
                  <a:schemeClr val="bg1"/>
                </a:solidFill>
              </a:defRPr>
            </a:lvl1pPr>
          </a:lstStyle>
          <a:p>
            <a:pPr lvl="0"/>
            <a:r>
              <a:rPr lang="en-US" dirty="0"/>
              <a:t>Subtitle Heading</a:t>
            </a:r>
          </a:p>
        </p:txBody>
      </p:sp>
      <p:sp>
        <p:nvSpPr>
          <p:cNvPr id="16" name="Title 8">
            <a:extLst>
              <a:ext uri="{FF2B5EF4-FFF2-40B4-BE49-F238E27FC236}">
                <a16:creationId xmlns:a16="http://schemas.microsoft.com/office/drawing/2014/main" id="{E76285E2-C92A-A342-91CB-785AE0CD7C83}"/>
              </a:ext>
            </a:extLst>
          </p:cNvPr>
          <p:cNvSpPr>
            <a:spLocks noGrp="1"/>
          </p:cNvSpPr>
          <p:nvPr>
            <p:ph type="title" hasCustomPrompt="1"/>
          </p:nvPr>
        </p:nvSpPr>
        <p:spPr>
          <a:xfrm>
            <a:off x="600218" y="680517"/>
            <a:ext cx="6762965" cy="825299"/>
          </a:xfrm>
          <a:prstGeom prst="rect">
            <a:avLst/>
          </a:prstGeom>
        </p:spPr>
        <p:txBody>
          <a:bodyPr/>
          <a:lstStyle>
            <a:lvl1pPr algn="l">
              <a:defRPr sz="4400">
                <a:solidFill>
                  <a:schemeClr val="bg1"/>
                </a:solidFill>
              </a:defRPr>
            </a:lvl1pPr>
          </a:lstStyle>
          <a:p>
            <a:r>
              <a:rPr lang="en-US" dirty="0"/>
              <a:t>Title Heading</a:t>
            </a:r>
          </a:p>
        </p:txBody>
      </p:sp>
    </p:spTree>
    <p:extLst>
      <p:ext uri="{BB962C8B-B14F-4D97-AF65-F5344CB8AC3E}">
        <p14:creationId xmlns:p14="http://schemas.microsoft.com/office/powerpoint/2010/main" val="3526685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S_Title Blank">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16993"/>
            <a:ext cx="11153087" cy="822960"/>
          </a:xfrm>
        </p:spPr>
        <p:txBody>
          <a:bodyPr anchor="t">
            <a:noAutofit/>
          </a:bodyPr>
          <a:lstStyle>
            <a:lvl1pPr algn="l">
              <a:defRPr sz="2400"/>
            </a:lvl1pPr>
          </a:lstStyle>
          <a:p>
            <a:r>
              <a:rPr lang="en-US"/>
              <a:t>Click to edit Master title style</a:t>
            </a:r>
            <a:endParaRPr lang="en-JM" dirty="0"/>
          </a:p>
        </p:txBody>
      </p:sp>
      <p:sp>
        <p:nvSpPr>
          <p:cNvPr id="3" name="Text Placeholder 2">
            <a:extLst>
              <a:ext uri="{FF2B5EF4-FFF2-40B4-BE49-F238E27FC236}">
                <a16:creationId xmlns:a16="http://schemas.microsoft.com/office/drawing/2014/main" id="{34EDF43A-A333-4E03-9CCA-8AE344A622B2}"/>
              </a:ext>
            </a:extLst>
          </p:cNvPr>
          <p:cNvSpPr>
            <a:spLocks noGrp="1"/>
          </p:cNvSpPr>
          <p:nvPr>
            <p:ph type="body" sz="quarter" idx="43"/>
          </p:nvPr>
        </p:nvSpPr>
        <p:spPr>
          <a:xfrm>
            <a:off x="5181599" y="6337300"/>
            <a:ext cx="5486400" cy="429768"/>
          </a:xfrm>
        </p:spPr>
        <p:txBody>
          <a:bodyPr anchor="ctr"/>
          <a:lstStyle>
            <a:lvl1pPr marL="274320" algn="r">
              <a:lnSpc>
                <a:spcPct val="100000"/>
              </a:lnSpc>
              <a:spcBef>
                <a:spcPts val="0"/>
              </a:spcBef>
              <a:defRPr sz="1000">
                <a:solidFill>
                  <a:schemeClr val="accent6">
                    <a:lumMod val="50000"/>
                  </a:schemeClr>
                </a:solidFill>
              </a:defRPr>
            </a:lvl1pPr>
            <a:lvl2pPr marL="274320" algn="r">
              <a:lnSpc>
                <a:spcPct val="100000"/>
              </a:lnSpc>
              <a:spcBef>
                <a:spcPts val="0"/>
              </a:spcBef>
              <a:defRPr sz="1000"/>
            </a:lvl2pPr>
            <a:lvl3pPr marL="274320" algn="r">
              <a:lnSpc>
                <a:spcPct val="100000"/>
              </a:lnSpc>
              <a:spcBef>
                <a:spcPts val="0"/>
              </a:spcBef>
              <a:defRPr sz="1000"/>
            </a:lvl3pPr>
            <a:lvl4pPr marL="274320" algn="r">
              <a:lnSpc>
                <a:spcPct val="100000"/>
              </a:lnSpc>
              <a:spcBef>
                <a:spcPts val="0"/>
              </a:spcBef>
              <a:defRPr sz="1000"/>
            </a:lvl4pPr>
            <a:lvl5pPr marL="274320" algn="r">
              <a:lnSpc>
                <a:spcPct val="100000"/>
              </a:lnSpc>
              <a:spcBef>
                <a:spcPts val="0"/>
              </a:spcBef>
              <a:defRPr sz="1000"/>
            </a:lvl5pPr>
          </a:lstStyle>
          <a:p>
            <a:pPr lvl="0"/>
            <a:r>
              <a:rPr lang="en-US"/>
              <a:t>Click to edit Master text styles</a:t>
            </a:r>
          </a:p>
        </p:txBody>
      </p:sp>
    </p:spTree>
    <p:extLst>
      <p:ext uri="{BB962C8B-B14F-4D97-AF65-F5344CB8AC3E}">
        <p14:creationId xmlns:p14="http://schemas.microsoft.com/office/powerpoint/2010/main" val="1612801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 left allign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2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0" y="6431599"/>
            <a:ext cx="499961" cy="365125"/>
          </a:xfrm>
          <a:prstGeom prst="rect">
            <a:avLst/>
          </a:prstGeom>
        </p:spPr>
        <p:txBody>
          <a:bodyPr/>
          <a:lstStyle/>
          <a:p>
            <a:fld id="{C932CDCB-4B29-F641-AE31-D4360F16EBC3}" type="slidenum">
              <a:rPr lang="en-US" smtClean="0"/>
              <a:t>‹#›</a:t>
            </a:fld>
            <a:endParaRPr lang="en-US" dirty="0"/>
          </a:p>
        </p:txBody>
      </p:sp>
      <p:sp>
        <p:nvSpPr>
          <p:cNvPr id="4" name="Footer Placeholder 3"/>
          <p:cNvSpPr>
            <a:spLocks noGrp="1"/>
          </p:cNvSpPr>
          <p:nvPr>
            <p:ph type="ftr" sz="quarter" idx="13"/>
          </p:nvPr>
        </p:nvSpPr>
        <p:spPr/>
        <p:txBody>
          <a:bodyPr/>
          <a:lstStyle/>
          <a:p>
            <a:r>
              <a:rPr lang="en-US" dirty="0"/>
              <a:t>Footer</a:t>
            </a:r>
          </a:p>
        </p:txBody>
      </p:sp>
    </p:spTree>
    <p:extLst>
      <p:ext uri="{BB962C8B-B14F-4D97-AF65-F5344CB8AC3E}">
        <p14:creationId xmlns:p14="http://schemas.microsoft.com/office/powerpoint/2010/main" val="31355213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C83B98-64D8-794B-BB46-221516947C70}"/>
              </a:ext>
            </a:extLst>
          </p:cNvPr>
          <p:cNvSpPr/>
          <p:nvPr userDrawn="1"/>
        </p:nvSpPr>
        <p:spPr>
          <a:xfrm>
            <a:off x="0" y="0"/>
            <a:ext cx="12192000"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49025FFB-C86A-594A-AE05-E2D70F341E5C}"/>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pic>
        <p:nvPicPr>
          <p:cNvPr id="12" name="Graphic 11">
            <a:extLst>
              <a:ext uri="{FF2B5EF4-FFF2-40B4-BE49-F238E27FC236}">
                <a16:creationId xmlns:a16="http://schemas.microsoft.com/office/drawing/2014/main" id="{73B95396-C48B-AB49-B396-A93A96AAC92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pic>
        <p:nvPicPr>
          <p:cNvPr id="8" name="Graphic 7">
            <a:extLst>
              <a:ext uri="{FF2B5EF4-FFF2-40B4-BE49-F238E27FC236}">
                <a16:creationId xmlns:a16="http://schemas.microsoft.com/office/drawing/2014/main" id="{599B84A6-53FE-6749-8031-16D9C770B3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2375" y="6428947"/>
            <a:ext cx="250031" cy="253365"/>
          </a:xfrm>
          <a:prstGeom prst="rect">
            <a:avLst/>
          </a:prstGeom>
        </p:spPr>
      </p:pic>
      <p:sp>
        <p:nvSpPr>
          <p:cNvPr id="10" name="Text Placeholder 16">
            <a:extLst>
              <a:ext uri="{FF2B5EF4-FFF2-40B4-BE49-F238E27FC236}">
                <a16:creationId xmlns:a16="http://schemas.microsoft.com/office/drawing/2014/main" id="{D715A17D-F22E-9248-9C96-275A900F51C1}"/>
              </a:ext>
            </a:extLst>
          </p:cNvPr>
          <p:cNvSpPr>
            <a:spLocks noGrp="1"/>
          </p:cNvSpPr>
          <p:nvPr>
            <p:ph type="body" sz="quarter" idx="12"/>
          </p:nvPr>
        </p:nvSpPr>
        <p:spPr>
          <a:xfrm>
            <a:off x="973931" y="2299056"/>
            <a:ext cx="10244138" cy="1423595"/>
          </a:xfrm>
          <a:prstGeom prst="rect">
            <a:avLst/>
          </a:prstGeom>
        </p:spPr>
        <p:txBody>
          <a:bodyPr anchor="ctr" anchorCtr="0">
            <a:spAutoFit/>
          </a:bodyPr>
          <a:lstStyle>
            <a:lvl1pPr marL="0" indent="0" algn="ctr">
              <a:lnSpc>
                <a:spcPct val="114000"/>
              </a:lnSpc>
              <a:spcBef>
                <a:spcPts val="0"/>
              </a:spcBef>
              <a:defRPr sz="4400" b="1">
                <a:solidFill>
                  <a:schemeClr val="bg1"/>
                </a:solidFill>
              </a:defRPr>
            </a:lvl1pPr>
            <a:lvl2pPr algn="ctr">
              <a:buNone/>
              <a:defRPr>
                <a:solidFill>
                  <a:schemeClr val="bg1"/>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3" name="Text Placeholder 16">
            <a:extLst>
              <a:ext uri="{FF2B5EF4-FFF2-40B4-BE49-F238E27FC236}">
                <a16:creationId xmlns:a16="http://schemas.microsoft.com/office/drawing/2014/main" id="{051C015F-D38B-C744-82DA-8627B9762450}"/>
              </a:ext>
            </a:extLst>
          </p:cNvPr>
          <p:cNvSpPr>
            <a:spLocks noGrp="1"/>
          </p:cNvSpPr>
          <p:nvPr>
            <p:ph type="body" sz="quarter" idx="13" hasCustomPrompt="1"/>
          </p:nvPr>
        </p:nvSpPr>
        <p:spPr>
          <a:xfrm>
            <a:off x="973931" y="4049816"/>
            <a:ext cx="10244138" cy="461665"/>
          </a:xfrm>
          <a:prstGeom prst="rect">
            <a:avLst/>
          </a:prstGeom>
        </p:spPr>
        <p:txBody>
          <a:bodyPr anchor="b" anchorCtr="1">
            <a:spAutoFit/>
          </a:bodyPr>
          <a:lstStyle>
            <a:lvl1pPr marL="0" indent="0" algn="ctr">
              <a:lnSpc>
                <a:spcPct val="100000"/>
              </a:lnSpc>
              <a:spcBef>
                <a:spcPts val="0"/>
              </a:spcBef>
              <a:defRPr sz="2400" b="0">
                <a:solidFill>
                  <a:schemeClr val="bg1"/>
                </a:solidFill>
              </a:defRPr>
            </a:lvl1pPr>
            <a:lvl2pPr algn="ctr">
              <a:defRPr/>
            </a:lvl2pPr>
            <a:lvl3pPr algn="ctr">
              <a:defRPr/>
            </a:lvl3pPr>
            <a:lvl4pPr algn="ctr">
              <a:defRPr/>
            </a:lvl4pPr>
            <a:lvl5pPr algn="ctr">
              <a:defRPr/>
            </a:lvl5pPr>
          </a:lstStyle>
          <a:p>
            <a:pPr lvl="0"/>
            <a:r>
              <a:rPr lang="en-US" dirty="0"/>
              <a:t>Sub Header text</a:t>
            </a:r>
          </a:p>
        </p:txBody>
      </p:sp>
      <p:sp>
        <p:nvSpPr>
          <p:cNvPr id="14" name="TextBox 11">
            <a:extLst>
              <a:ext uri="{FF2B5EF4-FFF2-40B4-BE49-F238E27FC236}">
                <a16:creationId xmlns:a16="http://schemas.microsoft.com/office/drawing/2014/main" id="{2D9628D5-D08F-E942-BE8A-28F57B6D8EE3}"/>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34659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C83B98-64D8-794B-BB46-221516947C7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pic>
        <p:nvPicPr>
          <p:cNvPr id="8" name="Graphic 7">
            <a:extLst>
              <a:ext uri="{FF2B5EF4-FFF2-40B4-BE49-F238E27FC236}">
                <a16:creationId xmlns:a16="http://schemas.microsoft.com/office/drawing/2014/main" id="{599B84A6-53FE-6749-8031-16D9C770B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10" name="Text Placeholder 16">
            <a:extLst>
              <a:ext uri="{FF2B5EF4-FFF2-40B4-BE49-F238E27FC236}">
                <a16:creationId xmlns:a16="http://schemas.microsoft.com/office/drawing/2014/main" id="{D715A17D-F22E-9248-9C96-275A900F51C1}"/>
              </a:ext>
            </a:extLst>
          </p:cNvPr>
          <p:cNvSpPr>
            <a:spLocks noGrp="1"/>
          </p:cNvSpPr>
          <p:nvPr>
            <p:ph type="body" sz="quarter" idx="12"/>
          </p:nvPr>
        </p:nvSpPr>
        <p:spPr>
          <a:xfrm>
            <a:off x="3454400" y="2651191"/>
            <a:ext cx="5283201" cy="1555619"/>
          </a:xfrm>
          <a:prstGeom prst="rect">
            <a:avLst/>
          </a:prstGeom>
        </p:spPr>
        <p:txBody>
          <a:bodyPr wrap="square" anchor="ctr" anchorCtr="0">
            <a:spAutoFit/>
          </a:bodyPr>
          <a:lstStyle>
            <a:lvl1pPr marL="0" indent="0" algn="ctr">
              <a:lnSpc>
                <a:spcPct val="125000"/>
              </a:lnSpc>
              <a:spcBef>
                <a:spcPts val="0"/>
              </a:spcBef>
              <a:defRPr sz="4000" b="1" cap="none" baseline="0">
                <a:solidFill>
                  <a:schemeClr val="bg1"/>
                </a:solidFill>
              </a:defRPr>
            </a:lvl1pPr>
            <a:lvl2pPr algn="ctr">
              <a:buNone/>
              <a:defRPr>
                <a:solidFill>
                  <a:schemeClr val="bg1"/>
                </a:solidFill>
              </a:defRPr>
            </a:lvl2pPr>
            <a:lvl3pPr algn="ctr">
              <a:defRPr/>
            </a:lvl3pPr>
            <a:lvl4pPr algn="ctr">
              <a:defRPr/>
            </a:lvl4pPr>
            <a:lvl5pPr algn="ctr">
              <a:defRPr/>
            </a:lvl5pPr>
          </a:lstStyle>
          <a:p>
            <a:pPr lvl="0"/>
            <a:r>
              <a:rPr lang="en-US"/>
              <a:t>Click to edit Master text styles</a:t>
            </a:r>
          </a:p>
        </p:txBody>
      </p:sp>
      <p:sp>
        <p:nvSpPr>
          <p:cNvPr id="4" name="Oval 3">
            <a:extLst>
              <a:ext uri="{FF2B5EF4-FFF2-40B4-BE49-F238E27FC236}">
                <a16:creationId xmlns:a16="http://schemas.microsoft.com/office/drawing/2014/main" id="{E5A23D6E-8701-9942-A387-C3B6736C5329}"/>
              </a:ext>
            </a:extLst>
          </p:cNvPr>
          <p:cNvSpPr/>
          <p:nvPr userDrawn="1"/>
        </p:nvSpPr>
        <p:spPr>
          <a:xfrm>
            <a:off x="3121025" y="454025"/>
            <a:ext cx="5949950" cy="5949950"/>
          </a:xfrm>
          <a:prstGeom prst="ellipse">
            <a:avLst/>
          </a:prstGeom>
          <a:noFill/>
          <a:ln w="38100">
            <a:solidFill>
              <a:schemeClr val="accent1">
                <a:lumMod val="40000"/>
                <a:lumOff val="6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1">
            <a:extLst>
              <a:ext uri="{FF2B5EF4-FFF2-40B4-BE49-F238E27FC236}">
                <a16:creationId xmlns:a16="http://schemas.microsoft.com/office/drawing/2014/main" id="{FB6BBD85-B4CC-7D42-BAA8-B1565268AA5A}"/>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9248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C83B98-64D8-794B-BB46-221516947C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pic>
        <p:nvPicPr>
          <p:cNvPr id="8" name="Graphic 7">
            <a:extLst>
              <a:ext uri="{FF2B5EF4-FFF2-40B4-BE49-F238E27FC236}">
                <a16:creationId xmlns:a16="http://schemas.microsoft.com/office/drawing/2014/main" id="{599B84A6-53FE-6749-8031-16D9C770B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10" name="Text Placeholder 16">
            <a:extLst>
              <a:ext uri="{FF2B5EF4-FFF2-40B4-BE49-F238E27FC236}">
                <a16:creationId xmlns:a16="http://schemas.microsoft.com/office/drawing/2014/main" id="{D715A17D-F22E-9248-9C96-275A900F51C1}"/>
              </a:ext>
            </a:extLst>
          </p:cNvPr>
          <p:cNvSpPr>
            <a:spLocks noGrp="1"/>
          </p:cNvSpPr>
          <p:nvPr>
            <p:ph type="body" sz="quarter" idx="12"/>
          </p:nvPr>
        </p:nvSpPr>
        <p:spPr>
          <a:xfrm>
            <a:off x="3454400" y="2651191"/>
            <a:ext cx="5283201" cy="1555619"/>
          </a:xfrm>
          <a:prstGeom prst="rect">
            <a:avLst/>
          </a:prstGeom>
        </p:spPr>
        <p:txBody>
          <a:bodyPr wrap="square" anchor="ctr" anchorCtr="0">
            <a:spAutoFit/>
          </a:bodyPr>
          <a:lstStyle>
            <a:lvl1pPr marL="0" indent="0" algn="ctr">
              <a:lnSpc>
                <a:spcPct val="125000"/>
              </a:lnSpc>
              <a:spcBef>
                <a:spcPts val="0"/>
              </a:spcBef>
              <a:defRPr sz="4000" b="1" cap="none" baseline="0">
                <a:solidFill>
                  <a:schemeClr val="bg1"/>
                </a:solidFill>
              </a:defRPr>
            </a:lvl1pPr>
            <a:lvl2pPr algn="ctr">
              <a:buNone/>
              <a:defRPr>
                <a:solidFill>
                  <a:schemeClr val="bg1"/>
                </a:solidFill>
              </a:defRPr>
            </a:lvl2pPr>
            <a:lvl3pPr algn="ctr">
              <a:defRPr/>
            </a:lvl3pPr>
            <a:lvl4pPr algn="ctr">
              <a:defRPr/>
            </a:lvl4pPr>
            <a:lvl5pPr algn="ctr">
              <a:defRPr/>
            </a:lvl5pPr>
          </a:lstStyle>
          <a:p>
            <a:pPr lvl="0"/>
            <a:r>
              <a:rPr lang="en-US"/>
              <a:t>Click to edit Master text styles</a:t>
            </a:r>
          </a:p>
        </p:txBody>
      </p:sp>
      <p:sp>
        <p:nvSpPr>
          <p:cNvPr id="4" name="Oval 3">
            <a:extLst>
              <a:ext uri="{FF2B5EF4-FFF2-40B4-BE49-F238E27FC236}">
                <a16:creationId xmlns:a16="http://schemas.microsoft.com/office/drawing/2014/main" id="{E5A23D6E-8701-9942-A387-C3B6736C5329}"/>
              </a:ext>
            </a:extLst>
          </p:cNvPr>
          <p:cNvSpPr/>
          <p:nvPr userDrawn="1"/>
        </p:nvSpPr>
        <p:spPr>
          <a:xfrm>
            <a:off x="3121025" y="454025"/>
            <a:ext cx="5949950" cy="5949950"/>
          </a:xfrm>
          <a:prstGeom prst="ellipse">
            <a:avLst/>
          </a:prstGeom>
          <a:noFill/>
          <a:ln w="38100">
            <a:solidFill>
              <a:schemeClr val="accent2">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1">
            <a:extLst>
              <a:ext uri="{FF2B5EF4-FFF2-40B4-BE49-F238E27FC236}">
                <a16:creationId xmlns:a16="http://schemas.microsoft.com/office/drawing/2014/main" id="{FB6BBD85-B4CC-7D42-BAA8-B1565268AA5A}"/>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385867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29F3D1-BA67-ED41-8A3D-98E925D2C402}"/>
              </a:ext>
            </a:extLst>
          </p:cNvPr>
          <p:cNvSpPr/>
          <p:nvPr userDrawn="1"/>
        </p:nvSpPr>
        <p:spPr>
          <a:xfrm>
            <a:off x="0" y="0"/>
            <a:ext cx="12200467" cy="6857999"/>
          </a:xfrm>
          <a:prstGeom prst="rect">
            <a:avLst/>
          </a:prstGeom>
          <a:solidFill>
            <a:schemeClr val="tx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sp>
        <p:nvSpPr>
          <p:cNvPr id="9" name="Title 1">
            <a:extLst>
              <a:ext uri="{FF2B5EF4-FFF2-40B4-BE49-F238E27FC236}">
                <a16:creationId xmlns:a16="http://schemas.microsoft.com/office/drawing/2014/main" id="{F2A6D385-C1CD-8D46-8EC1-090B8CDE3556}"/>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bg1"/>
                </a:solidFill>
              </a:defRPr>
            </a:lvl1pPr>
          </a:lstStyle>
          <a:p>
            <a:r>
              <a:rPr lang="en-US" dirty="0"/>
              <a:t>Agenda</a:t>
            </a:r>
            <a:endParaRPr lang="en-JM" dirty="0"/>
          </a:p>
        </p:txBody>
      </p:sp>
      <p:sp>
        <p:nvSpPr>
          <p:cNvPr id="10" name="Text Placeholder 4">
            <a:extLst>
              <a:ext uri="{FF2B5EF4-FFF2-40B4-BE49-F238E27FC236}">
                <a16:creationId xmlns:a16="http://schemas.microsoft.com/office/drawing/2014/main" id="{1B0093ED-8B8E-3E4E-B863-9E740F0A594D}"/>
              </a:ext>
            </a:extLst>
          </p:cNvPr>
          <p:cNvSpPr>
            <a:spLocks noGrp="1"/>
          </p:cNvSpPr>
          <p:nvPr>
            <p:ph type="body" sz="quarter" idx="44"/>
          </p:nvPr>
        </p:nvSpPr>
        <p:spPr>
          <a:xfrm>
            <a:off x="518160" y="1273630"/>
            <a:ext cx="11155680" cy="4729237"/>
          </a:xfrm>
          <a:prstGeom prst="rect">
            <a:avLst/>
          </a:prstGeom>
        </p:spPr>
        <p:txBody>
          <a:bodyPr/>
          <a:lstStyle>
            <a:lvl1pPr>
              <a:lnSpc>
                <a:spcPct val="150000"/>
              </a:lnSpc>
              <a:spcBef>
                <a:spcPts val="0"/>
              </a:spcBef>
              <a:buClr>
                <a:schemeClr val="tx1">
                  <a:lumMod val="60000"/>
                  <a:lumOff val="40000"/>
                </a:schemeClr>
              </a:buClr>
              <a:buFont typeface="Arial" panose="020B0604020202020204" pitchFamily="34" charset="0"/>
              <a:buChar char="•"/>
              <a:defRPr sz="2400">
                <a:solidFill>
                  <a:schemeClr val="bg1"/>
                </a:solidFill>
              </a:defRPr>
            </a:lvl1pPr>
            <a:lvl2pPr>
              <a:lnSpc>
                <a:spcPct val="125000"/>
              </a:lnSpc>
              <a:spcBef>
                <a:spcPts val="0"/>
              </a:spcBef>
              <a:buClr>
                <a:schemeClr val="tx1">
                  <a:lumMod val="40000"/>
                  <a:lumOff val="60000"/>
                </a:schemeClr>
              </a:buClr>
              <a:defRPr sz="2000">
                <a:solidFill>
                  <a:schemeClr val="bg1"/>
                </a:solidFill>
              </a:defRPr>
            </a:lvl2pPr>
            <a:lvl3pPr>
              <a:lnSpc>
                <a:spcPct val="125000"/>
              </a:lnSpc>
              <a:spcBef>
                <a:spcPts val="0"/>
              </a:spcBef>
              <a:buClr>
                <a:schemeClr val="tx1">
                  <a:lumMod val="40000"/>
                  <a:lumOff val="60000"/>
                </a:schemeClr>
              </a:buClr>
              <a:defRPr sz="2000">
                <a:solidFill>
                  <a:schemeClr val="bg1"/>
                </a:solidFill>
              </a:defRPr>
            </a:lvl3pPr>
            <a:lvl4pPr>
              <a:lnSpc>
                <a:spcPct val="125000"/>
              </a:lnSpc>
              <a:spcBef>
                <a:spcPts val="0"/>
              </a:spcBef>
              <a:buClr>
                <a:schemeClr val="tx1">
                  <a:lumMod val="40000"/>
                  <a:lumOff val="60000"/>
                </a:schemeClr>
              </a:buClr>
              <a:defRPr sz="1800">
                <a:solidFill>
                  <a:schemeClr val="bg1"/>
                </a:solidFill>
              </a:defRPr>
            </a:lvl4pPr>
            <a:lvl5pPr>
              <a:defRPr sz="1200"/>
            </a:lvl5pPr>
          </a:lstStyle>
          <a:p>
            <a:pPr lvl="0"/>
            <a:r>
              <a:rPr lang="en-US"/>
              <a:t>Click to edit Master text styles</a:t>
            </a:r>
          </a:p>
        </p:txBody>
      </p:sp>
      <p:pic>
        <p:nvPicPr>
          <p:cNvPr id="14" name="Graphic 13">
            <a:extLst>
              <a:ext uri="{FF2B5EF4-FFF2-40B4-BE49-F238E27FC236}">
                <a16:creationId xmlns:a16="http://schemas.microsoft.com/office/drawing/2014/main" id="{B26EC6D2-0103-9F4C-B152-A1F22B700F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11" name="Oval 10">
            <a:extLst>
              <a:ext uri="{FF2B5EF4-FFF2-40B4-BE49-F238E27FC236}">
                <a16:creationId xmlns:a16="http://schemas.microsoft.com/office/drawing/2014/main" id="{CA330DC5-5D30-BC4E-A99B-FF9A633C3B3E}"/>
              </a:ext>
            </a:extLst>
          </p:cNvPr>
          <p:cNvSpPr/>
          <p:nvPr userDrawn="1"/>
        </p:nvSpPr>
        <p:spPr>
          <a:xfrm>
            <a:off x="7429507" y="-1289507"/>
            <a:ext cx="12858670" cy="12858670"/>
          </a:xfrm>
          <a:prstGeom prst="ellipse">
            <a:avLst/>
          </a:prstGeom>
          <a:noFill/>
          <a:ln w="38100">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Freeform 11">
            <a:extLst>
              <a:ext uri="{FF2B5EF4-FFF2-40B4-BE49-F238E27FC236}">
                <a16:creationId xmlns:a16="http://schemas.microsoft.com/office/drawing/2014/main" id="{9CACCFF2-0922-A742-B788-1855DCB71A38}"/>
              </a:ext>
            </a:extLst>
          </p:cNvPr>
          <p:cNvSpPr/>
          <p:nvPr userDrawn="1"/>
        </p:nvSpPr>
        <p:spPr>
          <a:xfrm>
            <a:off x="6735555" y="0"/>
            <a:ext cx="5464913" cy="6858000"/>
          </a:xfrm>
          <a:custGeom>
            <a:avLst/>
            <a:gdLst>
              <a:gd name="connsiteX0" fmla="*/ 4119366 w 5464913"/>
              <a:gd name="connsiteY0" fmla="*/ 0 h 6858000"/>
              <a:gd name="connsiteX1" fmla="*/ 5464913 w 5464913"/>
              <a:gd name="connsiteY1" fmla="*/ 0 h 6858000"/>
              <a:gd name="connsiteX2" fmla="*/ 5464913 w 5464913"/>
              <a:gd name="connsiteY2" fmla="*/ 6858000 h 6858000"/>
              <a:gd name="connsiteX3" fmla="*/ 0 w 5464913"/>
              <a:gd name="connsiteY3" fmla="*/ 6858000 h 6858000"/>
              <a:gd name="connsiteX4" fmla="*/ 38818 w 5464913"/>
              <a:gd name="connsiteY4" fmla="*/ 6091216 h 6858000"/>
              <a:gd name="connsiteX5" fmla="*/ 3859973 w 5464913"/>
              <a:gd name="connsiteY5" fmla="*/ 1456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13" h="6858000">
                <a:moveTo>
                  <a:pt x="4119366" y="0"/>
                </a:moveTo>
                <a:lnTo>
                  <a:pt x="5464913" y="0"/>
                </a:lnTo>
                <a:lnTo>
                  <a:pt x="5464913" y="6858000"/>
                </a:lnTo>
                <a:lnTo>
                  <a:pt x="0" y="6858000"/>
                </a:lnTo>
                <a:lnTo>
                  <a:pt x="38818" y="6091216"/>
                </a:lnTo>
                <a:cubicBezTo>
                  <a:pt x="296832" y="3557224"/>
                  <a:pt x="1766063" y="1380365"/>
                  <a:pt x="3859973" y="14565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TextBox 11">
            <a:extLst>
              <a:ext uri="{FF2B5EF4-FFF2-40B4-BE49-F238E27FC236}">
                <a16:creationId xmlns:a16="http://schemas.microsoft.com/office/drawing/2014/main" id="{D8210F43-7A41-6E47-AB4A-948795BD4E27}"/>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16903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lumMod val="50000"/>
                  </a:schemeClr>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dirty="0"/>
              <a:t>Title Heading</a:t>
            </a:r>
            <a:endParaRPr lang="en-JM" dirty="0"/>
          </a:p>
        </p:txBody>
      </p:sp>
      <p:sp>
        <p:nvSpPr>
          <p:cNvPr id="10" name="Text Placeholder 2">
            <a:extLst>
              <a:ext uri="{FF2B5EF4-FFF2-40B4-BE49-F238E27FC236}">
                <a16:creationId xmlns:a16="http://schemas.microsoft.com/office/drawing/2014/main" id="{B5808551-E3E7-CF49-8BC9-421CB28AE50B}"/>
              </a:ext>
            </a:extLst>
          </p:cNvPr>
          <p:cNvSpPr>
            <a:spLocks noGrp="1"/>
          </p:cNvSpPr>
          <p:nvPr>
            <p:ph type="body" sz="quarter" idx="47"/>
          </p:nvPr>
        </p:nvSpPr>
        <p:spPr>
          <a:xfrm>
            <a:off x="517525" y="1273630"/>
            <a:ext cx="11155363" cy="4729237"/>
          </a:xfrm>
          <a:prstGeom prst="rect">
            <a:avLst/>
          </a:prstGeom>
        </p:spPr>
        <p:txBody>
          <a:bodyPr/>
          <a:lstStyle>
            <a:lvl1pPr marL="12700" indent="-12700">
              <a:lnSpc>
                <a:spcPct val="125000"/>
              </a:lnSpc>
              <a:spcBef>
                <a:spcPts val="0"/>
              </a:spcBef>
              <a:spcAft>
                <a:spcPts val="400"/>
              </a:spcAft>
              <a:tabLs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5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795000" y="6337300"/>
            <a:ext cx="1016000" cy="430213"/>
          </a:xfrm>
        </p:spPr>
        <p:txBody>
          <a:bodyPr/>
          <a:lstStyle/>
          <a:p>
            <a:fld id="{BD3001A6-BD31-4FBC-AA24-96121B4F2E4D}" type="slidenum">
              <a:rPr lang="en-JM" smtClean="0"/>
              <a:pPr/>
              <a:t>‹#›</a:t>
            </a:fld>
            <a:endParaRPr lang="en-JM" dirty="0"/>
          </a:p>
        </p:txBody>
      </p:sp>
      <p:sp>
        <p:nvSpPr>
          <p:cNvPr id="5" name="Title 1">
            <a:extLst>
              <a:ext uri="{FF2B5EF4-FFF2-40B4-BE49-F238E27FC236}">
                <a16:creationId xmlns:a16="http://schemas.microsoft.com/office/drawing/2014/main" id="{8371D92E-03B5-2844-92DA-CC6A7D9571D1}"/>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dirty="0"/>
              <a:t>Title Heading</a:t>
            </a:r>
            <a:endParaRPr lang="en-JM" dirty="0"/>
          </a:p>
        </p:txBody>
      </p:sp>
    </p:spTree>
    <p:extLst>
      <p:ext uri="{BB962C8B-B14F-4D97-AF65-F5344CB8AC3E}">
        <p14:creationId xmlns:p14="http://schemas.microsoft.com/office/powerpoint/2010/main" val="32812877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184466" y="6337300"/>
            <a:ext cx="626533" cy="4302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lumMod val="50000"/>
                  </a:schemeClr>
                </a:solidFill>
                <a:cs typeface="Arial" pitchFamily="34" charset="0"/>
              </a:defRPr>
            </a:lvl1pPr>
          </a:lstStyle>
          <a:p>
            <a:fld id="{BD3001A6-BD31-4FBC-AA24-96121B4F2E4D}" type="slidenum">
              <a:rPr lang="en-JM" smtClean="0"/>
              <a:pPr/>
              <a:t>‹#›</a:t>
            </a:fld>
            <a:endParaRPr lang="en-JM" dirty="0"/>
          </a:p>
        </p:txBody>
      </p:sp>
      <p:pic>
        <p:nvPicPr>
          <p:cNvPr id="7" name="Graphic 6">
            <a:extLst>
              <a:ext uri="{FF2B5EF4-FFF2-40B4-BE49-F238E27FC236}">
                <a16:creationId xmlns:a16="http://schemas.microsoft.com/office/drawing/2014/main" id="{77E46B23-3312-734E-AAB1-9DF03403C87D}"/>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202375" y="6428947"/>
            <a:ext cx="250031" cy="253365"/>
          </a:xfrm>
          <a:prstGeom prst="rect">
            <a:avLst/>
          </a:prstGeom>
        </p:spPr>
      </p:pic>
      <p:sp>
        <p:nvSpPr>
          <p:cNvPr id="9" name="TextBox 11">
            <a:extLst>
              <a:ext uri="{FF2B5EF4-FFF2-40B4-BE49-F238E27FC236}">
                <a16:creationId xmlns:a16="http://schemas.microsoft.com/office/drawing/2014/main" id="{9FD54120-1B08-3543-BDA9-20C6FA7A089B}"/>
              </a:ext>
            </a:extLst>
          </p:cNvPr>
          <p:cNvSpPr>
            <a:spLocks/>
          </p:cNvSpPr>
          <p:nvPr userDrawn="1"/>
        </p:nvSpPr>
        <p:spPr bwMode="auto">
          <a:xfrm>
            <a:off x="511347" y="6341533"/>
            <a:ext cx="219456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500" b="0" i="0" kern="1200" dirty="0">
                <a:solidFill>
                  <a:schemeClr val="bg1">
                    <a:lumMod val="50000"/>
                  </a:schemeClr>
                </a:solidFill>
                <a:effectLst/>
                <a:latin typeface="Arial"/>
                <a:ea typeface="MS PGothic"/>
                <a:cs typeface="+mn-cs"/>
              </a:rPr>
              <a:t>© 2021 Verint Systems Inc. </a:t>
            </a:r>
          </a:p>
          <a:p>
            <a:r>
              <a:rPr lang="en-US" sz="500" b="0" i="0" kern="1200" dirty="0">
                <a:solidFill>
                  <a:schemeClr val="bg1">
                    <a:lumMod val="50000"/>
                  </a:schemeClr>
                </a:solidFill>
                <a:effectLst/>
                <a:latin typeface="Arial"/>
                <a:ea typeface="MS PGothic"/>
                <a:cs typeface="+mn-cs"/>
              </a:rPr>
              <a:t>All Rights Reserved Worldwide.</a:t>
            </a:r>
          </a:p>
          <a:p>
            <a:r>
              <a:rPr lang="en-US" sz="500" b="0" i="0" kern="1200" dirty="0">
                <a:solidFill>
                  <a:schemeClr val="bg1">
                    <a:lumMod val="50000"/>
                  </a:schemeClr>
                </a:solidFill>
                <a:effectLst/>
                <a:latin typeface="Arial"/>
                <a:ea typeface="MS PGothic"/>
                <a:cs typeface="+mn-cs"/>
              </a:rPr>
              <a:t>CONFIDENTIAL AND PROPRIETARY </a:t>
            </a:r>
          </a:p>
          <a:p>
            <a:r>
              <a:rPr lang="en-US" sz="500" b="0" i="0" kern="1200" dirty="0">
                <a:solidFill>
                  <a:schemeClr val="bg1">
                    <a:lumMod val="50000"/>
                  </a:schemeClr>
                </a:solidFill>
                <a:effectLst/>
                <a:latin typeface="Arial"/>
                <a:ea typeface="MS PGothic"/>
                <a:cs typeface="+mn-cs"/>
              </a:rPr>
              <a:t>INFORMATION OF VERINT SYSTEMS INC.</a:t>
            </a:r>
          </a:p>
        </p:txBody>
      </p:sp>
    </p:spTree>
    <p:extLst>
      <p:ext uri="{BB962C8B-B14F-4D97-AF65-F5344CB8AC3E}">
        <p14:creationId xmlns:p14="http://schemas.microsoft.com/office/powerpoint/2010/main" val="164638785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4015" r:id="rId6"/>
    <p:sldLayoutId id="2147483991" r:id="rId7"/>
    <p:sldLayoutId id="2147483992" r:id="rId8"/>
    <p:sldLayoutId id="2147483993" r:id="rId9"/>
    <p:sldLayoutId id="2147484014"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3" r:id="rId19"/>
    <p:sldLayoutId id="2147484004" r:id="rId20"/>
    <p:sldLayoutId id="2147484005" r:id="rId21"/>
    <p:sldLayoutId id="2147484006" r:id="rId22"/>
    <p:sldLayoutId id="2147484007" r:id="rId23"/>
    <p:sldLayoutId id="2147484008" r:id="rId24"/>
    <p:sldLayoutId id="2147484009" r:id="rId25"/>
    <p:sldLayoutId id="2147484010" r:id="rId26"/>
    <p:sldLayoutId id="2147484011" r:id="rId27"/>
    <p:sldLayoutId id="2147484012" r:id="rId28"/>
    <p:sldLayoutId id="2147484013" r:id="rId29"/>
    <p:sldLayoutId id="2147484016" r:id="rId30"/>
    <p:sldLayoutId id="2147484017" r:id="rId31"/>
  </p:sldLayoutIdLst>
  <p:hf hdr="0" dt="0"/>
  <p:txStyles>
    <p:titleStyle>
      <a:lvl1pPr algn="l" rtl="0" eaLnBrk="1" fontAlgn="base" hangingPunct="1">
        <a:spcBef>
          <a:spcPct val="0"/>
        </a:spcBef>
        <a:spcAft>
          <a:spcPct val="0"/>
        </a:spcAft>
        <a:defRPr sz="4000" b="1" kern="1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2pPr>
      <a:lvl3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3pPr>
      <a:lvl4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4pPr>
      <a:lvl5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5pPr>
      <a:lvl6pPr marL="457200" algn="l" rtl="0" eaLnBrk="1" fontAlgn="base" hangingPunct="1">
        <a:spcBef>
          <a:spcPct val="0"/>
        </a:spcBef>
        <a:spcAft>
          <a:spcPct val="0"/>
        </a:spcAft>
        <a:defRPr sz="3500" b="1">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3500" b="1">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3500" b="1">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3500" b="1">
          <a:solidFill>
            <a:schemeClr val="tx2"/>
          </a:solidFill>
          <a:latin typeface="Arial" charset="0"/>
          <a:ea typeface="ＭＳ Ｐゴシック" charset="0"/>
          <a:cs typeface="Arial" charset="0"/>
        </a:defRPr>
      </a:lvl9pPr>
    </p:titleStyle>
    <p:bodyStyle>
      <a:lvl1pPr marL="342900" indent="-342900" algn="l" rtl="0" eaLnBrk="1" fontAlgn="base" hangingPunct="1">
        <a:lnSpc>
          <a:spcPct val="150000"/>
        </a:lnSpc>
        <a:spcBef>
          <a:spcPct val="20000"/>
        </a:spcBef>
        <a:spcAft>
          <a:spcPct val="0"/>
        </a:spcAft>
        <a:buClr>
          <a:schemeClr val="tx2"/>
        </a:buClr>
        <a:buSzPct val="100000"/>
        <a:buFont typeface="Courier New" panose="02070309020205020404" pitchFamily="49" charset="0"/>
        <a:defRPr sz="2800" kern="1200">
          <a:solidFill>
            <a:srgbClr val="333333"/>
          </a:solidFill>
          <a:latin typeface="Arial" panose="020B0604020202020204" pitchFamily="34" charset="0"/>
          <a:ea typeface="MS PGothic" panose="020B0600070205080204" pitchFamily="34" charset="-128"/>
          <a:cs typeface="Arial" panose="020B0604020202020204" pitchFamily="34" charset="0"/>
        </a:defRPr>
      </a:lvl1pPr>
      <a:lvl2pPr marL="365125" indent="-273050" algn="l" rtl="0" eaLnBrk="1" fontAlgn="base" hangingPunct="1">
        <a:lnSpc>
          <a:spcPct val="150000"/>
        </a:lnSpc>
        <a:spcBef>
          <a:spcPct val="20000"/>
        </a:spcBef>
        <a:spcAft>
          <a:spcPct val="0"/>
        </a:spcAft>
        <a:buClr>
          <a:schemeClr val="tx2"/>
        </a:buClr>
        <a:buSzPct val="125000"/>
        <a:buFont typeface="Arial" panose="020B0604020202020204" pitchFamily="34" charset="0"/>
        <a:buChar char="•"/>
        <a:defRPr sz="2400" kern="1200">
          <a:solidFill>
            <a:srgbClr val="333333"/>
          </a:solidFill>
          <a:latin typeface="Arial" panose="020B0604020202020204" pitchFamily="34" charset="0"/>
          <a:ea typeface="Arial" charset="0"/>
          <a:cs typeface="Arial" panose="020B0604020202020204" pitchFamily="34" charset="0"/>
        </a:defRPr>
      </a:lvl2pPr>
      <a:lvl3pPr marL="639763" indent="-228600" algn="l" rtl="0" eaLnBrk="1" fontAlgn="base" hangingPunct="1">
        <a:lnSpc>
          <a:spcPct val="150000"/>
        </a:lnSpc>
        <a:spcBef>
          <a:spcPct val="20000"/>
        </a:spcBef>
        <a:spcAft>
          <a:spcPct val="0"/>
        </a:spcAft>
        <a:buClr>
          <a:schemeClr val="tx2"/>
        </a:buClr>
        <a:buSzPct val="70000"/>
        <a:buFont typeface="Courier New" panose="02070309020205020404" pitchFamily="49" charset="0"/>
        <a:buChar char="o"/>
        <a:defRPr sz="2000" kern="1200">
          <a:solidFill>
            <a:srgbClr val="333333"/>
          </a:solidFill>
          <a:latin typeface="Arial" panose="020B0604020202020204" pitchFamily="34" charset="0"/>
          <a:ea typeface="Arial" charset="0"/>
          <a:cs typeface="Arial" panose="020B0604020202020204" pitchFamily="34" charset="0"/>
        </a:defRPr>
      </a:lvl3pPr>
      <a:lvl4pPr marL="914400" indent="-228600" algn="l" rtl="0" eaLnBrk="1" fontAlgn="base" hangingPunct="1">
        <a:lnSpc>
          <a:spcPct val="150000"/>
        </a:lnSpc>
        <a:spcBef>
          <a:spcPct val="20000"/>
        </a:spcBef>
        <a:spcAft>
          <a:spcPct val="0"/>
        </a:spcAft>
        <a:buClr>
          <a:schemeClr val="tx1">
            <a:lumMod val="60000"/>
            <a:lumOff val="40000"/>
          </a:schemeClr>
        </a:buClr>
        <a:buFont typeface="Wingdings" pitchFamily="2" charset="2"/>
        <a:buChar char="§"/>
        <a:defRPr sz="1800" kern="1200">
          <a:solidFill>
            <a:srgbClr val="333333"/>
          </a:solidFill>
          <a:latin typeface="Arial" panose="020B0604020202020204" pitchFamily="34" charset="0"/>
          <a:ea typeface="Arial" charset="0"/>
          <a:cs typeface="Arial" panose="020B0604020202020204" pitchFamily="34" charset="0"/>
        </a:defRPr>
      </a:lvl4pPr>
      <a:lvl5pPr marL="1187450" indent="-228600" algn="l" rtl="0" eaLnBrk="1" fontAlgn="base" hangingPunct="1">
        <a:lnSpc>
          <a:spcPct val="150000"/>
        </a:lnSpc>
        <a:spcBef>
          <a:spcPct val="20000"/>
        </a:spcBef>
        <a:spcAft>
          <a:spcPct val="0"/>
        </a:spcAft>
        <a:buClr>
          <a:schemeClr val="tx1">
            <a:lumMod val="40000"/>
            <a:lumOff val="60000"/>
          </a:schemeClr>
        </a:buClr>
        <a:buFont typeface="Arial"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0.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chart" Target="../charts/chart16.xml"/><Relationship Id="rId1" Type="http://schemas.openxmlformats.org/officeDocument/2006/relationships/slideLayout" Target="../slideLayouts/slideLayout1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6CA859-8BFA-8442-99B3-0D3C674F3624}"/>
              </a:ext>
            </a:extLst>
          </p:cNvPr>
          <p:cNvSpPr>
            <a:spLocks noGrp="1"/>
          </p:cNvSpPr>
          <p:nvPr>
            <p:ph type="body" sz="quarter" idx="11"/>
          </p:nvPr>
        </p:nvSpPr>
        <p:spPr>
          <a:xfrm>
            <a:off x="600218" y="3554540"/>
            <a:ext cx="5495782" cy="644525"/>
          </a:xfrm>
        </p:spPr>
        <p:txBody>
          <a:bodyPr/>
          <a:lstStyle/>
          <a:p>
            <a:r>
              <a:rPr lang="en-US" dirty="0"/>
              <a:t>Phil Gonska, Analyst</a:t>
            </a:r>
          </a:p>
          <a:p>
            <a:r>
              <a:rPr lang="en-US" dirty="0"/>
              <a:t>Michelle Miller, Customer Success Manager</a:t>
            </a:r>
          </a:p>
        </p:txBody>
      </p:sp>
      <p:sp>
        <p:nvSpPr>
          <p:cNvPr id="5" name="Text Placeholder 4">
            <a:extLst>
              <a:ext uri="{FF2B5EF4-FFF2-40B4-BE49-F238E27FC236}">
                <a16:creationId xmlns:a16="http://schemas.microsoft.com/office/drawing/2014/main" id="{0B96508F-498E-6840-8218-F2AA1AAA5FE2}"/>
              </a:ext>
            </a:extLst>
          </p:cNvPr>
          <p:cNvSpPr>
            <a:spLocks noGrp="1"/>
          </p:cNvSpPr>
          <p:nvPr>
            <p:ph type="body" sz="quarter" idx="13"/>
          </p:nvPr>
        </p:nvSpPr>
        <p:spPr>
          <a:xfrm>
            <a:off x="600218" y="4463446"/>
            <a:ext cx="5029200" cy="307777"/>
          </a:xfrm>
        </p:spPr>
        <p:txBody>
          <a:bodyPr/>
          <a:lstStyle/>
          <a:p>
            <a:r>
              <a:rPr lang="en-US" dirty="0"/>
              <a:t>January 2022</a:t>
            </a:r>
          </a:p>
        </p:txBody>
      </p:sp>
      <p:sp>
        <p:nvSpPr>
          <p:cNvPr id="17" name="Text Placeholder 16">
            <a:extLst>
              <a:ext uri="{FF2B5EF4-FFF2-40B4-BE49-F238E27FC236}">
                <a16:creationId xmlns:a16="http://schemas.microsoft.com/office/drawing/2014/main" id="{140123FA-FDB6-8848-A7AE-1F5A4066C22A}"/>
              </a:ext>
            </a:extLst>
          </p:cNvPr>
          <p:cNvSpPr>
            <a:spLocks noGrp="1"/>
          </p:cNvSpPr>
          <p:nvPr>
            <p:ph type="body" sz="quarter" idx="12"/>
          </p:nvPr>
        </p:nvSpPr>
        <p:spPr>
          <a:xfrm>
            <a:off x="600218" y="1544769"/>
            <a:ext cx="6762965" cy="784225"/>
          </a:xfrm>
        </p:spPr>
        <p:txBody>
          <a:bodyPr/>
          <a:lstStyle/>
          <a:p>
            <a:r>
              <a:rPr lang="en-US" dirty="0"/>
              <a:t>Strategic Analysis </a:t>
            </a:r>
          </a:p>
        </p:txBody>
      </p:sp>
      <p:sp>
        <p:nvSpPr>
          <p:cNvPr id="4" name="Title 3">
            <a:extLst>
              <a:ext uri="{FF2B5EF4-FFF2-40B4-BE49-F238E27FC236}">
                <a16:creationId xmlns:a16="http://schemas.microsoft.com/office/drawing/2014/main" id="{6D2AFC27-6DD7-864E-A31F-E6679586468A}"/>
              </a:ext>
            </a:extLst>
          </p:cNvPr>
          <p:cNvSpPr>
            <a:spLocks noGrp="1"/>
          </p:cNvSpPr>
          <p:nvPr>
            <p:ph type="title"/>
          </p:nvPr>
        </p:nvSpPr>
        <p:spPr>
          <a:xfrm>
            <a:off x="600218" y="680517"/>
            <a:ext cx="6987827" cy="825299"/>
          </a:xfrm>
        </p:spPr>
        <p:txBody>
          <a:bodyPr/>
          <a:lstStyle/>
          <a:p>
            <a:r>
              <a:rPr lang="en-US" dirty="0"/>
              <a:t>EPA Career Visitor CXSA</a:t>
            </a:r>
          </a:p>
        </p:txBody>
      </p:sp>
      <p:cxnSp>
        <p:nvCxnSpPr>
          <p:cNvPr id="10" name="Straight Connector 9">
            <a:extLst>
              <a:ext uri="{FF2B5EF4-FFF2-40B4-BE49-F238E27FC236}">
                <a16:creationId xmlns:a16="http://schemas.microsoft.com/office/drawing/2014/main" id="{AC9AA187-C308-8141-896E-F4D9046ADD85}"/>
              </a:ext>
            </a:extLst>
          </p:cNvPr>
          <p:cNvCxnSpPr/>
          <p:nvPr/>
        </p:nvCxnSpPr>
        <p:spPr>
          <a:xfrm>
            <a:off x="719002" y="4318651"/>
            <a:ext cx="1463040" cy="0"/>
          </a:xfrm>
          <a:prstGeom prst="line">
            <a:avLst/>
          </a:prstGeom>
          <a:noFill/>
          <a:ln w="38100" cap="rnd">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7" name="Picture 6" descr="Text&#10;&#10;Description automatically generated">
            <a:extLst>
              <a:ext uri="{FF2B5EF4-FFF2-40B4-BE49-F238E27FC236}">
                <a16:creationId xmlns:a16="http://schemas.microsoft.com/office/drawing/2014/main" id="{7B6CEA71-C1A7-45C2-839F-3FA1E3814A36}"/>
              </a:ext>
            </a:extLst>
          </p:cNvPr>
          <p:cNvPicPr>
            <a:picLocks noChangeAspect="1"/>
          </p:cNvPicPr>
          <p:nvPr/>
        </p:nvPicPr>
        <p:blipFill rotWithShape="1">
          <a:blip r:embed="rId2">
            <a:extLst>
              <a:ext uri="{28A0092B-C50C-407E-A947-70E740481C1C}">
                <a14:useLocalDpi xmlns:a14="http://schemas.microsoft.com/office/drawing/2010/main" val="0"/>
              </a:ext>
            </a:extLst>
          </a:blip>
          <a:srcRect l="2822" t="23973" r="2017" b="23286"/>
          <a:stretch/>
        </p:blipFill>
        <p:spPr>
          <a:xfrm>
            <a:off x="9341810" y="47625"/>
            <a:ext cx="2802565" cy="457200"/>
          </a:xfrm>
          <a:prstGeom prst="rect">
            <a:avLst/>
          </a:prstGeom>
        </p:spPr>
      </p:pic>
    </p:spTree>
    <p:extLst>
      <p:ext uri="{BB962C8B-B14F-4D97-AF65-F5344CB8AC3E}">
        <p14:creationId xmlns:p14="http://schemas.microsoft.com/office/powerpoint/2010/main" val="5974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A9F1C68-91D8-4E1A-9DD6-5F8F026B891A}"/>
              </a:ext>
            </a:extLst>
          </p:cNvPr>
          <p:cNvGrpSpPr/>
          <p:nvPr/>
        </p:nvGrpSpPr>
        <p:grpSpPr>
          <a:xfrm>
            <a:off x="4649712" y="1217751"/>
            <a:ext cx="2725858" cy="2787076"/>
            <a:chOff x="4649712" y="1764300"/>
            <a:chExt cx="2725858" cy="2787076"/>
          </a:xfrm>
        </p:grpSpPr>
        <p:graphicFrame>
          <p:nvGraphicFramePr>
            <p:cNvPr id="46" name="Chart 45">
              <a:extLst>
                <a:ext uri="{FF2B5EF4-FFF2-40B4-BE49-F238E27FC236}">
                  <a16:creationId xmlns:a16="http://schemas.microsoft.com/office/drawing/2014/main" id="{0E59F410-F610-4C30-92F7-6F89FF0916D9}"/>
                </a:ext>
              </a:extLst>
            </p:cNvPr>
            <p:cNvGraphicFramePr/>
            <p:nvPr>
              <p:extLst>
                <p:ext uri="{D42A27DB-BD31-4B8C-83A1-F6EECF244321}">
                  <p14:modId xmlns:p14="http://schemas.microsoft.com/office/powerpoint/2010/main" val="1752619554"/>
                </p:ext>
              </p:extLst>
            </p:nvPr>
          </p:nvGraphicFramePr>
          <p:xfrm>
            <a:off x="4727190" y="1764300"/>
            <a:ext cx="2648380" cy="2787076"/>
          </p:xfrm>
          <a:graphic>
            <a:graphicData uri="http://schemas.openxmlformats.org/drawingml/2006/chart">
              <c:chart xmlns:c="http://schemas.openxmlformats.org/drawingml/2006/chart" xmlns:r="http://schemas.openxmlformats.org/officeDocument/2006/relationships" r:id="rId3"/>
            </a:graphicData>
          </a:graphic>
        </p:graphicFrame>
        <p:sp>
          <p:nvSpPr>
            <p:cNvPr id="47" name="Isosceles Triangle 72">
              <a:extLst>
                <a:ext uri="{FF2B5EF4-FFF2-40B4-BE49-F238E27FC236}">
                  <a16:creationId xmlns:a16="http://schemas.microsoft.com/office/drawing/2014/main" id="{F04DA2E1-ACCF-423E-B985-68D425A203B9}"/>
                </a:ext>
              </a:extLst>
            </p:cNvPr>
            <p:cNvSpPr/>
            <p:nvPr/>
          </p:nvSpPr>
          <p:spPr>
            <a:xfrm rot="5400000">
              <a:off x="4610657" y="2814380"/>
              <a:ext cx="378704" cy="300594"/>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sz="1000" dirty="0">
                <a:solidFill>
                  <a:srgbClr val="FFFFFF"/>
                </a:solidFill>
                <a:latin typeface="Arial"/>
                <a:cs typeface="Arial"/>
              </a:endParaRPr>
            </a:p>
          </p:txBody>
        </p:sp>
        <p:sp>
          <p:nvSpPr>
            <p:cNvPr id="48" name="Isosceles Triangle 80">
              <a:extLst>
                <a:ext uri="{FF2B5EF4-FFF2-40B4-BE49-F238E27FC236}">
                  <a16:creationId xmlns:a16="http://schemas.microsoft.com/office/drawing/2014/main" id="{BC8839BB-F556-4D09-9F0B-3B51CD7B345C}"/>
                </a:ext>
              </a:extLst>
            </p:cNvPr>
            <p:cNvSpPr/>
            <p:nvPr/>
          </p:nvSpPr>
          <p:spPr>
            <a:xfrm rot="10800000">
              <a:off x="6624034" y="2172063"/>
              <a:ext cx="127042" cy="109490"/>
            </a:xfrm>
            <a:prstGeom prst="triangle">
              <a:avLst/>
            </a:prstGeom>
            <a:solidFill>
              <a:srgbClr val="965CC5"/>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solidFill>
                  <a:srgbClr val="9900CC"/>
                </a:solidFill>
              </a:endParaRPr>
            </a:p>
          </p:txBody>
        </p:sp>
        <p:sp>
          <p:nvSpPr>
            <p:cNvPr id="49" name="TextBox 48">
              <a:extLst>
                <a:ext uri="{FF2B5EF4-FFF2-40B4-BE49-F238E27FC236}">
                  <a16:creationId xmlns:a16="http://schemas.microsoft.com/office/drawing/2014/main" id="{3E0AD747-C27A-43D0-9D38-C85184F9F9B7}"/>
                </a:ext>
              </a:extLst>
            </p:cNvPr>
            <p:cNvSpPr txBox="1"/>
            <p:nvPr/>
          </p:nvSpPr>
          <p:spPr>
            <a:xfrm>
              <a:off x="5402864" y="2555273"/>
              <a:ext cx="1316065" cy="738664"/>
            </a:xfrm>
            <a:prstGeom prst="rect">
              <a:avLst/>
            </a:prstGeom>
            <a:noFill/>
          </p:spPr>
          <p:txBody>
            <a:bodyPr wrap="none" lIns="0" tIns="0" rIns="0" bIns="0" rtlCol="0">
              <a:spAutoFit/>
            </a:bodyPr>
            <a:lstStyle/>
            <a:p>
              <a:pPr algn="ctr"/>
              <a:r>
                <a:rPr lang="en-US" sz="4800" b="1" spc="225" dirty="0">
                  <a:solidFill>
                    <a:srgbClr val="000000"/>
                  </a:solidFill>
                  <a:latin typeface="Arial"/>
                  <a:cs typeface="Arial"/>
                </a:rPr>
                <a:t>79.0</a:t>
              </a:r>
            </a:p>
          </p:txBody>
        </p:sp>
        <p:sp>
          <p:nvSpPr>
            <p:cNvPr id="50" name="TextBox 49">
              <a:extLst>
                <a:ext uri="{FF2B5EF4-FFF2-40B4-BE49-F238E27FC236}">
                  <a16:creationId xmlns:a16="http://schemas.microsoft.com/office/drawing/2014/main" id="{01A75C41-C1A2-48D1-857D-DAF0191001F6}"/>
                </a:ext>
              </a:extLst>
            </p:cNvPr>
            <p:cNvSpPr txBox="1"/>
            <p:nvPr/>
          </p:nvSpPr>
          <p:spPr>
            <a:xfrm>
              <a:off x="5150162" y="3172052"/>
              <a:ext cx="74887" cy="161583"/>
            </a:xfrm>
            <a:prstGeom prst="rect">
              <a:avLst/>
            </a:prstGeom>
            <a:noFill/>
          </p:spPr>
          <p:txBody>
            <a:bodyPr wrap="none" lIns="0" tIns="0" rIns="0" bIns="0" rtlCol="0">
              <a:spAutoFit/>
            </a:bodyPr>
            <a:lstStyle/>
            <a:p>
              <a:pPr algn="ctr"/>
              <a:r>
                <a:rPr lang="en-US" sz="1050" b="1" dirty="0">
                  <a:solidFill>
                    <a:schemeClr val="bg1">
                      <a:lumMod val="75000"/>
                    </a:schemeClr>
                  </a:solidFill>
                  <a:latin typeface="Arial"/>
                  <a:cs typeface="Arial"/>
                </a:rPr>
                <a:t>0</a:t>
              </a:r>
            </a:p>
          </p:txBody>
        </p:sp>
        <p:sp>
          <p:nvSpPr>
            <p:cNvPr id="51" name="TextBox 50">
              <a:extLst>
                <a:ext uri="{FF2B5EF4-FFF2-40B4-BE49-F238E27FC236}">
                  <a16:creationId xmlns:a16="http://schemas.microsoft.com/office/drawing/2014/main" id="{963535EC-133D-48E9-B6F7-BD2A98540641}"/>
                </a:ext>
              </a:extLst>
            </p:cNvPr>
            <p:cNvSpPr txBox="1"/>
            <p:nvPr/>
          </p:nvSpPr>
          <p:spPr>
            <a:xfrm>
              <a:off x="6812343" y="3172052"/>
              <a:ext cx="224661" cy="161583"/>
            </a:xfrm>
            <a:prstGeom prst="rect">
              <a:avLst/>
            </a:prstGeom>
            <a:noFill/>
          </p:spPr>
          <p:txBody>
            <a:bodyPr wrap="none" lIns="0" tIns="0" rIns="0" bIns="0" rtlCol="0">
              <a:spAutoFit/>
            </a:bodyPr>
            <a:lstStyle/>
            <a:p>
              <a:pPr algn="ctr"/>
              <a:r>
                <a:rPr lang="en-US" sz="1050" b="1" dirty="0">
                  <a:solidFill>
                    <a:schemeClr val="bg1">
                      <a:lumMod val="75000"/>
                    </a:schemeClr>
                  </a:solidFill>
                  <a:latin typeface="Arial"/>
                  <a:cs typeface="Arial"/>
                </a:rPr>
                <a:t>100</a:t>
              </a:r>
            </a:p>
          </p:txBody>
        </p:sp>
        <p:sp>
          <p:nvSpPr>
            <p:cNvPr id="52" name="TextBox 51">
              <a:extLst>
                <a:ext uri="{FF2B5EF4-FFF2-40B4-BE49-F238E27FC236}">
                  <a16:creationId xmlns:a16="http://schemas.microsoft.com/office/drawing/2014/main" id="{E99C0E67-776B-4850-8631-D467B1D044A4}"/>
                </a:ext>
              </a:extLst>
            </p:cNvPr>
            <p:cNvSpPr txBox="1"/>
            <p:nvPr/>
          </p:nvSpPr>
          <p:spPr>
            <a:xfrm>
              <a:off x="6471989" y="1931089"/>
              <a:ext cx="418384" cy="215444"/>
            </a:xfrm>
            <a:prstGeom prst="rect">
              <a:avLst/>
            </a:prstGeom>
            <a:noFill/>
          </p:spPr>
          <p:txBody>
            <a:bodyPr wrap="none" lIns="0" tIns="0" rIns="0" bIns="0" rtlCol="0">
              <a:spAutoFit/>
            </a:bodyPr>
            <a:lstStyle/>
            <a:p>
              <a:pPr algn="ctr"/>
              <a:r>
                <a:rPr lang="en-US" sz="1400" b="1" dirty="0">
                  <a:solidFill>
                    <a:srgbClr val="965CC5"/>
                  </a:solidFill>
                  <a:latin typeface="Arial"/>
                  <a:cs typeface="Arial"/>
                </a:rPr>
                <a:t>72.0*</a:t>
              </a:r>
              <a:endParaRPr lang="en-US" sz="1100" b="1" dirty="0">
                <a:solidFill>
                  <a:srgbClr val="965CC5"/>
                </a:solidFill>
                <a:latin typeface="Arial"/>
                <a:cs typeface="Arial"/>
              </a:endParaRPr>
            </a:p>
          </p:txBody>
        </p:sp>
      </p:grpSp>
      <p:grpSp>
        <p:nvGrpSpPr>
          <p:cNvPr id="58" name="Group 57">
            <a:extLst>
              <a:ext uri="{FF2B5EF4-FFF2-40B4-BE49-F238E27FC236}">
                <a16:creationId xmlns:a16="http://schemas.microsoft.com/office/drawing/2014/main" id="{F2CCF171-FB01-4596-957A-F2FFBD7CB0EE}"/>
              </a:ext>
            </a:extLst>
          </p:cNvPr>
          <p:cNvGrpSpPr/>
          <p:nvPr/>
        </p:nvGrpSpPr>
        <p:grpSpPr>
          <a:xfrm>
            <a:off x="4649713" y="3722214"/>
            <a:ext cx="2725858" cy="2787076"/>
            <a:chOff x="4649712" y="1764300"/>
            <a:chExt cx="2725858" cy="2787076"/>
          </a:xfrm>
        </p:grpSpPr>
        <p:graphicFrame>
          <p:nvGraphicFramePr>
            <p:cNvPr id="70" name="Chart 69">
              <a:extLst>
                <a:ext uri="{FF2B5EF4-FFF2-40B4-BE49-F238E27FC236}">
                  <a16:creationId xmlns:a16="http://schemas.microsoft.com/office/drawing/2014/main" id="{94582B25-9F01-4EE6-B2D9-40024F5D9094}"/>
                </a:ext>
              </a:extLst>
            </p:cNvPr>
            <p:cNvGraphicFramePr/>
            <p:nvPr>
              <p:extLst>
                <p:ext uri="{D42A27DB-BD31-4B8C-83A1-F6EECF244321}">
                  <p14:modId xmlns:p14="http://schemas.microsoft.com/office/powerpoint/2010/main" val="2668094367"/>
                </p:ext>
              </p:extLst>
            </p:nvPr>
          </p:nvGraphicFramePr>
          <p:xfrm>
            <a:off x="4727190" y="1764300"/>
            <a:ext cx="2648380" cy="2787076"/>
          </p:xfrm>
          <a:graphic>
            <a:graphicData uri="http://schemas.openxmlformats.org/drawingml/2006/chart">
              <c:chart xmlns:c="http://schemas.openxmlformats.org/drawingml/2006/chart" xmlns:r="http://schemas.openxmlformats.org/officeDocument/2006/relationships" r:id="rId4"/>
            </a:graphicData>
          </a:graphic>
        </p:graphicFrame>
        <p:sp>
          <p:nvSpPr>
            <p:cNvPr id="71" name="Isosceles Triangle 72">
              <a:extLst>
                <a:ext uri="{FF2B5EF4-FFF2-40B4-BE49-F238E27FC236}">
                  <a16:creationId xmlns:a16="http://schemas.microsoft.com/office/drawing/2014/main" id="{36283677-EC60-48B8-A955-85E65A830016}"/>
                </a:ext>
              </a:extLst>
            </p:cNvPr>
            <p:cNvSpPr/>
            <p:nvPr/>
          </p:nvSpPr>
          <p:spPr>
            <a:xfrm rot="5400000">
              <a:off x="4610657" y="2814380"/>
              <a:ext cx="378704" cy="300594"/>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sz="1000" dirty="0">
                <a:solidFill>
                  <a:srgbClr val="FFFFFF"/>
                </a:solidFill>
                <a:latin typeface="Arial"/>
                <a:cs typeface="Arial"/>
              </a:endParaRPr>
            </a:p>
          </p:txBody>
        </p:sp>
        <p:sp>
          <p:nvSpPr>
            <p:cNvPr id="72" name="Isosceles Triangle 80">
              <a:extLst>
                <a:ext uri="{FF2B5EF4-FFF2-40B4-BE49-F238E27FC236}">
                  <a16:creationId xmlns:a16="http://schemas.microsoft.com/office/drawing/2014/main" id="{8CAE7BEA-90B6-4B1C-B270-79235F928F80}"/>
                </a:ext>
              </a:extLst>
            </p:cNvPr>
            <p:cNvSpPr/>
            <p:nvPr/>
          </p:nvSpPr>
          <p:spPr>
            <a:xfrm rot="10800000">
              <a:off x="6624034" y="2172063"/>
              <a:ext cx="127042" cy="109490"/>
            </a:xfrm>
            <a:prstGeom prst="triangle">
              <a:avLst/>
            </a:prstGeom>
            <a:solidFill>
              <a:srgbClr val="965CC5"/>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solidFill>
                  <a:srgbClr val="9900CC"/>
                </a:solidFill>
              </a:endParaRPr>
            </a:p>
          </p:txBody>
        </p:sp>
        <p:sp>
          <p:nvSpPr>
            <p:cNvPr id="73" name="TextBox 72">
              <a:extLst>
                <a:ext uri="{FF2B5EF4-FFF2-40B4-BE49-F238E27FC236}">
                  <a16:creationId xmlns:a16="http://schemas.microsoft.com/office/drawing/2014/main" id="{54A92692-842B-4131-97F0-39DE453E3CF0}"/>
                </a:ext>
              </a:extLst>
            </p:cNvPr>
            <p:cNvSpPr txBox="1"/>
            <p:nvPr/>
          </p:nvSpPr>
          <p:spPr>
            <a:xfrm>
              <a:off x="5427239" y="2566996"/>
              <a:ext cx="1316065" cy="738664"/>
            </a:xfrm>
            <a:prstGeom prst="rect">
              <a:avLst/>
            </a:prstGeom>
            <a:noFill/>
          </p:spPr>
          <p:txBody>
            <a:bodyPr wrap="none" lIns="0" tIns="0" rIns="0" bIns="0" rtlCol="0">
              <a:spAutoFit/>
            </a:bodyPr>
            <a:lstStyle/>
            <a:p>
              <a:pPr algn="ctr"/>
              <a:r>
                <a:rPr lang="en-US" sz="4800" b="1" spc="225" dirty="0">
                  <a:solidFill>
                    <a:srgbClr val="000000"/>
                  </a:solidFill>
                  <a:latin typeface="Arial"/>
                  <a:cs typeface="Arial"/>
                </a:rPr>
                <a:t>72.2</a:t>
              </a:r>
            </a:p>
          </p:txBody>
        </p:sp>
        <p:sp>
          <p:nvSpPr>
            <p:cNvPr id="74" name="TextBox 73">
              <a:extLst>
                <a:ext uri="{FF2B5EF4-FFF2-40B4-BE49-F238E27FC236}">
                  <a16:creationId xmlns:a16="http://schemas.microsoft.com/office/drawing/2014/main" id="{C9B2921F-69BB-4623-951E-BFFA4BBF672B}"/>
                </a:ext>
              </a:extLst>
            </p:cNvPr>
            <p:cNvSpPr txBox="1"/>
            <p:nvPr/>
          </p:nvSpPr>
          <p:spPr>
            <a:xfrm>
              <a:off x="5150162" y="3172052"/>
              <a:ext cx="74887" cy="161583"/>
            </a:xfrm>
            <a:prstGeom prst="rect">
              <a:avLst/>
            </a:prstGeom>
            <a:noFill/>
          </p:spPr>
          <p:txBody>
            <a:bodyPr wrap="none" lIns="0" tIns="0" rIns="0" bIns="0" rtlCol="0">
              <a:spAutoFit/>
            </a:bodyPr>
            <a:lstStyle/>
            <a:p>
              <a:pPr algn="ctr"/>
              <a:r>
                <a:rPr lang="en-US" sz="1050" b="1" dirty="0">
                  <a:solidFill>
                    <a:schemeClr val="bg1">
                      <a:lumMod val="75000"/>
                    </a:schemeClr>
                  </a:solidFill>
                  <a:latin typeface="Arial"/>
                  <a:cs typeface="Arial"/>
                </a:rPr>
                <a:t>0</a:t>
              </a:r>
            </a:p>
          </p:txBody>
        </p:sp>
        <p:sp>
          <p:nvSpPr>
            <p:cNvPr id="75" name="TextBox 74">
              <a:extLst>
                <a:ext uri="{FF2B5EF4-FFF2-40B4-BE49-F238E27FC236}">
                  <a16:creationId xmlns:a16="http://schemas.microsoft.com/office/drawing/2014/main" id="{6449CC65-3F3A-4043-8939-BDF5A43B60D3}"/>
                </a:ext>
              </a:extLst>
            </p:cNvPr>
            <p:cNvSpPr txBox="1"/>
            <p:nvPr/>
          </p:nvSpPr>
          <p:spPr>
            <a:xfrm>
              <a:off x="6812343" y="3172052"/>
              <a:ext cx="224661" cy="161583"/>
            </a:xfrm>
            <a:prstGeom prst="rect">
              <a:avLst/>
            </a:prstGeom>
            <a:noFill/>
          </p:spPr>
          <p:txBody>
            <a:bodyPr wrap="none" lIns="0" tIns="0" rIns="0" bIns="0" rtlCol="0">
              <a:spAutoFit/>
            </a:bodyPr>
            <a:lstStyle/>
            <a:p>
              <a:pPr algn="ctr"/>
              <a:r>
                <a:rPr lang="en-US" sz="1050" b="1" dirty="0">
                  <a:solidFill>
                    <a:schemeClr val="bg1">
                      <a:lumMod val="75000"/>
                    </a:schemeClr>
                  </a:solidFill>
                  <a:latin typeface="Arial"/>
                  <a:cs typeface="Arial"/>
                </a:rPr>
                <a:t>100</a:t>
              </a:r>
            </a:p>
          </p:txBody>
        </p:sp>
        <p:sp>
          <p:nvSpPr>
            <p:cNvPr id="76" name="TextBox 75">
              <a:extLst>
                <a:ext uri="{FF2B5EF4-FFF2-40B4-BE49-F238E27FC236}">
                  <a16:creationId xmlns:a16="http://schemas.microsoft.com/office/drawing/2014/main" id="{A6888F2C-750C-4FC8-B203-2B6DD3C396E0}"/>
                </a:ext>
              </a:extLst>
            </p:cNvPr>
            <p:cNvSpPr txBox="1"/>
            <p:nvPr/>
          </p:nvSpPr>
          <p:spPr>
            <a:xfrm>
              <a:off x="6471988" y="1931089"/>
              <a:ext cx="418384" cy="215444"/>
            </a:xfrm>
            <a:prstGeom prst="rect">
              <a:avLst/>
            </a:prstGeom>
            <a:noFill/>
          </p:spPr>
          <p:txBody>
            <a:bodyPr wrap="none" lIns="0" tIns="0" rIns="0" bIns="0" rtlCol="0">
              <a:spAutoFit/>
            </a:bodyPr>
            <a:lstStyle/>
            <a:p>
              <a:pPr algn="ctr"/>
              <a:r>
                <a:rPr lang="en-US" sz="1400" b="1" dirty="0">
                  <a:solidFill>
                    <a:srgbClr val="965CC5"/>
                  </a:solidFill>
                  <a:latin typeface="Arial"/>
                  <a:cs typeface="Arial"/>
                </a:rPr>
                <a:t>72.0*</a:t>
              </a:r>
              <a:endParaRPr lang="en-US" sz="1100" b="1" dirty="0">
                <a:solidFill>
                  <a:srgbClr val="965CC5"/>
                </a:solidFill>
                <a:latin typeface="Arial"/>
                <a:cs typeface="Arial"/>
              </a:endParaRPr>
            </a:p>
          </p:txBody>
        </p:sp>
      </p:grpSp>
      <p:sp>
        <p:nvSpPr>
          <p:cNvPr id="2" name="Slide Number Placeholder 1">
            <a:extLst>
              <a:ext uri="{FF2B5EF4-FFF2-40B4-BE49-F238E27FC236}">
                <a16:creationId xmlns:a16="http://schemas.microsoft.com/office/drawing/2014/main" id="{B57B656C-FD21-4861-91E4-6764183C409A}"/>
              </a:ext>
            </a:extLst>
          </p:cNvPr>
          <p:cNvSpPr>
            <a:spLocks noGrp="1"/>
          </p:cNvSpPr>
          <p:nvPr>
            <p:ph type="sldNum" sz="quarter" idx="42"/>
          </p:nvPr>
        </p:nvSpPr>
        <p:spPr/>
        <p:txBody>
          <a:bodyPr/>
          <a:lstStyle/>
          <a:p>
            <a:fld id="{B30B2D1E-9FFC-40D1-BD56-41383C696DDF}" type="slidenum">
              <a:rPr lang="en-JM" smtClean="0">
                <a:solidFill>
                  <a:srgbClr val="000000"/>
                </a:solidFill>
              </a:rPr>
              <a:pPr/>
              <a:t>10</a:t>
            </a:fld>
            <a:endParaRPr lang="en-JM" dirty="0">
              <a:solidFill>
                <a:srgbClr val="000000"/>
              </a:solidFill>
            </a:endParaRPr>
          </a:p>
        </p:txBody>
      </p:sp>
      <p:sp>
        <p:nvSpPr>
          <p:cNvPr id="3" name="Title 2">
            <a:extLst>
              <a:ext uri="{FF2B5EF4-FFF2-40B4-BE49-F238E27FC236}">
                <a16:creationId xmlns:a16="http://schemas.microsoft.com/office/drawing/2014/main" id="{8E18043C-FA1A-4715-AB43-9796F7B10D4B}"/>
              </a:ext>
            </a:extLst>
          </p:cNvPr>
          <p:cNvSpPr>
            <a:spLocks noGrp="1"/>
          </p:cNvSpPr>
          <p:nvPr>
            <p:ph type="title"/>
          </p:nvPr>
        </p:nvSpPr>
        <p:spPr>
          <a:xfrm>
            <a:off x="226141" y="147312"/>
            <a:ext cx="11749548" cy="822960"/>
          </a:xfrm>
        </p:spPr>
        <p:txBody>
          <a:bodyPr/>
          <a:lstStyle/>
          <a:p>
            <a:r>
              <a:rPr lang="en-US" b="0" dirty="0">
                <a:solidFill>
                  <a:srgbClr val="000000"/>
                </a:solidFill>
              </a:rPr>
              <a:t>Career visitors are more satisfied than other visitors with higher information browsing and recommend scores. Site information and information browsing are key drivers.</a:t>
            </a:r>
          </a:p>
        </p:txBody>
      </p:sp>
      <p:sp>
        <p:nvSpPr>
          <p:cNvPr id="12" name="Text Placeholder 11">
            <a:extLst>
              <a:ext uri="{FF2B5EF4-FFF2-40B4-BE49-F238E27FC236}">
                <a16:creationId xmlns:a16="http://schemas.microsoft.com/office/drawing/2014/main" id="{49F2A28D-35C4-49EB-B156-A8521A5317CA}"/>
              </a:ext>
            </a:extLst>
          </p:cNvPr>
          <p:cNvSpPr>
            <a:spLocks noGrp="1"/>
          </p:cNvSpPr>
          <p:nvPr>
            <p:ph type="body" sz="quarter" idx="43"/>
          </p:nvPr>
        </p:nvSpPr>
        <p:spPr>
          <a:xfrm>
            <a:off x="5948516" y="6337300"/>
            <a:ext cx="5486400" cy="429768"/>
          </a:xfrm>
        </p:spPr>
        <p:txBody>
          <a:bodyPr/>
          <a:lstStyle/>
          <a:p>
            <a:r>
              <a:rPr lang="en-US" dirty="0">
                <a:solidFill>
                  <a:srgbClr val="000000"/>
                </a:solidFill>
              </a:rPr>
              <a:t>October 1, 2020 – November 22, 2021 </a:t>
            </a:r>
          </a:p>
          <a:p>
            <a:r>
              <a:rPr lang="en-US" dirty="0">
                <a:solidFill>
                  <a:srgbClr val="000000"/>
                </a:solidFill>
              </a:rPr>
              <a:t>Career Segment n=111</a:t>
            </a:r>
          </a:p>
          <a:p>
            <a:r>
              <a:rPr lang="en-US" dirty="0">
                <a:solidFill>
                  <a:srgbClr val="000000"/>
                </a:solidFill>
              </a:rPr>
              <a:t>All Other Visitors n=21,796</a:t>
            </a:r>
          </a:p>
        </p:txBody>
      </p:sp>
      <p:graphicFrame>
        <p:nvGraphicFramePr>
          <p:cNvPr id="24" name="Table 23">
            <a:extLst>
              <a:ext uri="{FF2B5EF4-FFF2-40B4-BE49-F238E27FC236}">
                <a16:creationId xmlns:a16="http://schemas.microsoft.com/office/drawing/2014/main" id="{4E817163-5304-4D7E-AA00-A7769C99546A}"/>
              </a:ext>
            </a:extLst>
          </p:cNvPr>
          <p:cNvGraphicFramePr>
            <a:graphicFrameLocks noGrp="1"/>
          </p:cNvGraphicFramePr>
          <p:nvPr>
            <p:extLst>
              <p:ext uri="{D42A27DB-BD31-4B8C-83A1-F6EECF244321}">
                <p14:modId xmlns:p14="http://schemas.microsoft.com/office/powerpoint/2010/main" val="3909193243"/>
              </p:ext>
            </p:extLst>
          </p:nvPr>
        </p:nvGraphicFramePr>
        <p:xfrm>
          <a:off x="570250" y="1353443"/>
          <a:ext cx="3988198" cy="1885011"/>
        </p:xfrm>
        <a:graphic>
          <a:graphicData uri="http://schemas.openxmlformats.org/drawingml/2006/table">
            <a:tbl>
              <a:tblPr firstRow="1" bandRow="1">
                <a:tableStyleId>{2D5ABB26-0587-4C30-8999-92F81FD0307C}</a:tableStyleId>
              </a:tblPr>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88656">
                <a:tc>
                  <a:txBody>
                    <a:bodyPr/>
                    <a:lstStyle/>
                    <a:p>
                      <a:pPr algn="ctr"/>
                      <a:r>
                        <a:rPr lang="en-US" sz="1200" b="1" kern="1200" spc="100" dirty="0">
                          <a:solidFill>
                            <a:srgbClr val="000000"/>
                          </a:solidFill>
                          <a:latin typeface="+mn-lt"/>
                          <a:ea typeface="+mn-ea"/>
                          <a:cs typeface="+mn-cs"/>
                        </a:rPr>
                        <a:t>SCORE</a:t>
                      </a:r>
                    </a:p>
                  </a:txBody>
                  <a:tcPr marL="0" marR="0" marT="0" marB="0"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solidFill>
                          <a:srgbClr val="000000"/>
                        </a:solidFill>
                      </a:endParaRPr>
                    </a:p>
                  </a:txBody>
                  <a:tcPr marL="0" marR="0" marT="0" marB="0" anchor="ctr">
                    <a:lnL>
                      <a:noFill/>
                    </a:lnL>
                    <a:lnR w="12700" cap="flat" cmpd="sng" algn="ctr">
                      <a:no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09493" rtl="0" eaLnBrk="1" latinLnBrk="0" hangingPunct="1"/>
                      <a:r>
                        <a:rPr lang="en-US" sz="1200" b="1" kern="1200" spc="100" dirty="0">
                          <a:solidFill>
                            <a:srgbClr val="000000"/>
                          </a:solidFill>
                          <a:latin typeface="+mn-lt"/>
                          <a:ea typeface="+mn-ea"/>
                          <a:cs typeface="+mn-cs"/>
                        </a:rPr>
                        <a:t>IMPACT</a:t>
                      </a:r>
                    </a:p>
                  </a:txBody>
                  <a:tcPr marL="0" marR="0" marT="0"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9271">
                <a:tc>
                  <a:txBody>
                    <a:bodyPr/>
                    <a:lstStyle/>
                    <a:p>
                      <a:pPr algn="ctr"/>
                      <a:r>
                        <a:rPr lang="en-US" sz="1200" b="1" dirty="0">
                          <a:solidFill>
                            <a:srgbClr val="000000"/>
                          </a:solidFill>
                        </a:rPr>
                        <a:t>76.5</a:t>
                      </a:r>
                    </a:p>
                  </a:txBody>
                  <a:tcPr marL="0" marR="0" marT="0" marB="0" anchor="ctr">
                    <a:lnL>
                      <a:noFill/>
                    </a:lnL>
                    <a:lnR>
                      <a:noFill/>
                    </a:lnR>
                    <a:lnT w="12700" cap="flat" cmpd="sng" algn="ctr">
                      <a:solidFill>
                        <a:schemeClr val="accent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Information Browsing</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1.2</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9271">
                <a:tc>
                  <a:txBody>
                    <a:bodyPr/>
                    <a:lstStyle/>
                    <a:p>
                      <a:pPr algn="ctr"/>
                      <a:r>
                        <a:rPr lang="en-US" sz="1200" b="1" dirty="0">
                          <a:solidFill>
                            <a:srgbClr val="000000"/>
                          </a:solidFill>
                        </a:rPr>
                        <a:t>80.1</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Look and Feel</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0.8</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9271">
                <a:tc>
                  <a:txBody>
                    <a:bodyPr/>
                    <a:lstStyle/>
                    <a:p>
                      <a:pPr algn="ctr"/>
                      <a:r>
                        <a:rPr lang="en-US" sz="1200" b="1" dirty="0">
                          <a:solidFill>
                            <a:srgbClr val="000000"/>
                          </a:solidFill>
                        </a:rPr>
                        <a:t>79.6</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Navigation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0.9</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9271">
                <a:tc>
                  <a:txBody>
                    <a:bodyPr/>
                    <a:lstStyle/>
                    <a:p>
                      <a:pPr algn="ctr"/>
                      <a:r>
                        <a:rPr lang="en-US" sz="1200" b="1" dirty="0">
                          <a:solidFill>
                            <a:srgbClr val="000000"/>
                          </a:solidFill>
                        </a:rPr>
                        <a:t>77.7</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Site Information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1.6</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375232"/>
                  </a:ext>
                </a:extLst>
              </a:tr>
              <a:tr h="319271">
                <a:tc>
                  <a:txBody>
                    <a:bodyPr/>
                    <a:lstStyle/>
                    <a:p>
                      <a:pPr algn="ctr"/>
                      <a:r>
                        <a:rPr lang="en-US" sz="1200" b="1" dirty="0">
                          <a:solidFill>
                            <a:srgbClr val="000000"/>
                          </a:solidFill>
                        </a:rPr>
                        <a:t>85.8</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Site Performance</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0.3</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0790361"/>
                  </a:ext>
                </a:extLst>
              </a:tr>
            </a:tbl>
          </a:graphicData>
        </a:graphic>
      </p:graphicFrame>
      <p:sp>
        <p:nvSpPr>
          <p:cNvPr id="53" name="Isosceles Triangle 71">
            <a:extLst>
              <a:ext uri="{FF2B5EF4-FFF2-40B4-BE49-F238E27FC236}">
                <a16:creationId xmlns:a16="http://schemas.microsoft.com/office/drawing/2014/main" id="{D482FDA6-913D-435D-8CFF-EDFCA64BE9C1}"/>
              </a:ext>
            </a:extLst>
          </p:cNvPr>
          <p:cNvSpPr/>
          <p:nvPr/>
        </p:nvSpPr>
        <p:spPr>
          <a:xfrm rot="5400000">
            <a:off x="7126581" y="2267831"/>
            <a:ext cx="378706" cy="300594"/>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sz="1000" dirty="0">
              <a:solidFill>
                <a:srgbClr val="FFFFFF"/>
              </a:solidFill>
              <a:latin typeface="Arial"/>
              <a:cs typeface="Arial"/>
            </a:endParaRPr>
          </a:p>
        </p:txBody>
      </p:sp>
      <p:sp>
        <p:nvSpPr>
          <p:cNvPr id="55" name="TextBox 54">
            <a:extLst>
              <a:ext uri="{FF2B5EF4-FFF2-40B4-BE49-F238E27FC236}">
                <a16:creationId xmlns:a16="http://schemas.microsoft.com/office/drawing/2014/main" id="{A23F410E-FF70-4FA1-A7DE-2C412A60CF22}"/>
              </a:ext>
            </a:extLst>
          </p:cNvPr>
          <p:cNvSpPr txBox="1"/>
          <p:nvPr/>
        </p:nvSpPr>
        <p:spPr>
          <a:xfrm>
            <a:off x="3953528" y="2768917"/>
            <a:ext cx="4147119" cy="399981"/>
          </a:xfrm>
          <a:prstGeom prst="rect">
            <a:avLst/>
          </a:prstGeom>
          <a:noFill/>
        </p:spPr>
        <p:txBody>
          <a:bodyPr wrap="square" rtlCol="0">
            <a:spAutoFit/>
          </a:bodyPr>
          <a:lstStyle/>
          <a:p>
            <a:pPr algn="ctr"/>
            <a:r>
              <a:rPr lang="en-US" sz="1999" b="1" dirty="0"/>
              <a:t>Career Segment</a:t>
            </a:r>
          </a:p>
        </p:txBody>
      </p:sp>
      <p:graphicFrame>
        <p:nvGraphicFramePr>
          <p:cNvPr id="56" name="Table 55">
            <a:extLst>
              <a:ext uri="{FF2B5EF4-FFF2-40B4-BE49-F238E27FC236}">
                <a16:creationId xmlns:a16="http://schemas.microsoft.com/office/drawing/2014/main" id="{69B43EB4-835F-4D05-9A27-945FA6DFFDAE}"/>
              </a:ext>
            </a:extLst>
          </p:cNvPr>
          <p:cNvGraphicFramePr>
            <a:graphicFrameLocks noGrp="1"/>
          </p:cNvGraphicFramePr>
          <p:nvPr>
            <p:extLst>
              <p:ext uri="{D42A27DB-BD31-4B8C-83A1-F6EECF244321}">
                <p14:modId xmlns:p14="http://schemas.microsoft.com/office/powerpoint/2010/main" val="2505031540"/>
              </p:ext>
            </p:extLst>
          </p:nvPr>
        </p:nvGraphicFramePr>
        <p:xfrm>
          <a:off x="7544692" y="1353443"/>
          <a:ext cx="3988198" cy="949228"/>
        </p:xfrm>
        <a:graphic>
          <a:graphicData uri="http://schemas.openxmlformats.org/drawingml/2006/table">
            <a:tbl>
              <a:tblPr firstRow="1" bandRow="1">
                <a:tableStyleId>{2D5ABB26-0587-4C30-8999-92F81FD0307C}</a:tableStyleId>
              </a:tblPr>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95514">
                <a:tc>
                  <a:txBody>
                    <a:bodyPr/>
                    <a:lstStyle/>
                    <a:p>
                      <a:pPr algn="ctr"/>
                      <a:r>
                        <a:rPr lang="en-US" sz="1200" b="1" kern="1200" spc="100" dirty="0">
                          <a:solidFill>
                            <a:srgbClr val="000000"/>
                          </a:solidFill>
                          <a:latin typeface="+mn-lt"/>
                          <a:ea typeface="+mn-ea"/>
                          <a:cs typeface="+mn-cs"/>
                        </a:rPr>
                        <a:t>IMPACT</a:t>
                      </a:r>
                    </a:p>
                  </a:txBody>
                  <a:tcPr marL="0" marR="0" marT="0" marB="0"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0000"/>
                        </a:solidFill>
                      </a:endParaRPr>
                    </a:p>
                  </a:txBody>
                  <a:tcPr marL="0" marR="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09493" rtl="0" eaLnBrk="1" latinLnBrk="0" hangingPunct="1"/>
                      <a:r>
                        <a:rPr lang="en-US" sz="1200" b="1" kern="1200" spc="100" dirty="0">
                          <a:solidFill>
                            <a:srgbClr val="000000"/>
                          </a:solidFill>
                          <a:latin typeface="+mn-lt"/>
                          <a:ea typeface="+mn-ea"/>
                          <a:cs typeface="+mn-cs"/>
                        </a:rPr>
                        <a:t>SCORE</a:t>
                      </a:r>
                    </a:p>
                  </a:txBody>
                  <a:tcPr marL="0" marR="0" marT="0" marB="0"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6857">
                <a:tc>
                  <a:txBody>
                    <a:bodyPr/>
                    <a:lstStyle/>
                    <a:p>
                      <a:pPr algn="ctr"/>
                      <a:r>
                        <a:rPr lang="en-US" sz="1200" b="1" dirty="0">
                          <a:solidFill>
                            <a:srgbClr val="000000"/>
                          </a:solidFill>
                        </a:rPr>
                        <a:t>4.2</a:t>
                      </a:r>
                    </a:p>
                  </a:txBody>
                  <a:tcPr marL="0" marR="0" marT="0" marB="0" anchor="ctr">
                    <a:lnL>
                      <a:noFill/>
                    </a:lnL>
                    <a:lnR>
                      <a:noFill/>
                    </a:lnR>
                    <a:lnT w="12700" cap="flat" cmpd="sng" algn="ctr">
                      <a:solidFill>
                        <a:schemeClr val="accent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000000"/>
                          </a:solidFill>
                        </a:rPr>
                        <a:t>Recommend Agency</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83.1</a:t>
                      </a:r>
                    </a:p>
                  </a:txBody>
                  <a:tcPr marL="0" marR="0" marT="0" marB="0" anchor="ctr">
                    <a:lnL>
                      <a:noFill/>
                    </a:lnL>
                    <a:lnR>
                      <a:noFill/>
                    </a:lnR>
                    <a:lnT w="12700" cap="flat" cmpd="sng" algn="ctr">
                      <a:solidFill>
                        <a:schemeClr val="accent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6857">
                <a:tc>
                  <a:txBody>
                    <a:bodyPr/>
                    <a:lstStyle/>
                    <a:p>
                      <a:pPr algn="ctr"/>
                      <a:r>
                        <a:rPr lang="en-US" sz="1200" b="1" dirty="0">
                          <a:solidFill>
                            <a:srgbClr val="000000"/>
                          </a:solidFill>
                        </a:rPr>
                        <a:t>4.5</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spc="0" dirty="0">
                          <a:solidFill>
                            <a:srgbClr val="000000"/>
                          </a:solidFill>
                        </a:rPr>
                        <a:t>Use Information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82.7</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4" name="Rectangle 7">
            <a:extLst>
              <a:ext uri="{FF2B5EF4-FFF2-40B4-BE49-F238E27FC236}">
                <a16:creationId xmlns:a16="http://schemas.microsoft.com/office/drawing/2014/main" id="{FC6C2B99-BE8F-44E2-AE84-27FF3D2F5DCD}"/>
              </a:ext>
            </a:extLst>
          </p:cNvPr>
          <p:cNvSpPr>
            <a:spLocks noChangeArrowheads="1"/>
          </p:cNvSpPr>
          <p:nvPr/>
        </p:nvSpPr>
        <p:spPr bwMode="blackGray">
          <a:xfrm>
            <a:off x="4801250" y="3164198"/>
            <a:ext cx="2450691" cy="230832"/>
          </a:xfrm>
          <a:prstGeom prst="rect">
            <a:avLst/>
          </a:prstGeom>
          <a:noFill/>
          <a:ln w="38100" cmpd="dbl" algn="ctr">
            <a:noFill/>
            <a:miter lim="800000"/>
            <a:headEnd/>
            <a:tailEnd/>
          </a:ln>
        </p:spPr>
        <p:txBody>
          <a:bodyPr wrap="square" anchor="ctr">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dirty="0">
                <a:ln>
                  <a:noFill/>
                </a:ln>
                <a:solidFill>
                  <a:srgbClr val="3A475B"/>
                </a:solidFill>
                <a:effectLst/>
                <a:uLnTx/>
                <a:uFillTx/>
                <a:latin typeface="Arial "/>
                <a:ea typeface="+mn-ea"/>
                <a:cs typeface="+mn-cs"/>
              </a:rPr>
              <a:t>C.I. +/- 0.1 at 90% level of confidence</a:t>
            </a:r>
          </a:p>
        </p:txBody>
      </p:sp>
      <p:sp>
        <p:nvSpPr>
          <p:cNvPr id="68" name="Oval 67">
            <a:extLst>
              <a:ext uri="{FF2B5EF4-FFF2-40B4-BE49-F238E27FC236}">
                <a16:creationId xmlns:a16="http://schemas.microsoft.com/office/drawing/2014/main" id="{7B63AD93-2D90-4422-9D38-A5B170885BCE}"/>
              </a:ext>
            </a:extLst>
          </p:cNvPr>
          <p:cNvSpPr>
            <a:spLocks noChangeAspect="1"/>
          </p:cNvSpPr>
          <p:nvPr/>
        </p:nvSpPr>
        <p:spPr>
          <a:xfrm>
            <a:off x="4030055" y="1665247"/>
            <a:ext cx="274320" cy="274320"/>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9" name="Footer Placeholder 1">
            <a:extLst>
              <a:ext uri="{FF2B5EF4-FFF2-40B4-BE49-F238E27FC236}">
                <a16:creationId xmlns:a16="http://schemas.microsoft.com/office/drawing/2014/main" id="{7DB9C8D4-D912-49F4-8861-90220223ECEB}"/>
              </a:ext>
            </a:extLst>
          </p:cNvPr>
          <p:cNvSpPr txBox="1">
            <a:spLocks/>
          </p:cNvSpPr>
          <p:nvPr/>
        </p:nvSpPr>
        <p:spPr>
          <a:xfrm>
            <a:off x="693200" y="6062051"/>
            <a:ext cx="5377046" cy="343910"/>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sz="1000" dirty="0">
                <a:solidFill>
                  <a:srgbClr val="965CC5"/>
                </a:solidFill>
              </a:rPr>
              <a:t>* Public Sector Benchmark – November 2021</a:t>
            </a:r>
          </a:p>
        </p:txBody>
      </p:sp>
      <p:grpSp>
        <p:nvGrpSpPr>
          <p:cNvPr id="6" name="Group 5">
            <a:extLst>
              <a:ext uri="{FF2B5EF4-FFF2-40B4-BE49-F238E27FC236}">
                <a16:creationId xmlns:a16="http://schemas.microsoft.com/office/drawing/2014/main" id="{9D6BD484-F80B-42D1-8EE4-270AA701074E}"/>
              </a:ext>
            </a:extLst>
          </p:cNvPr>
          <p:cNvGrpSpPr/>
          <p:nvPr/>
        </p:nvGrpSpPr>
        <p:grpSpPr>
          <a:xfrm>
            <a:off x="6215315" y="5925191"/>
            <a:ext cx="5300735" cy="646331"/>
            <a:chOff x="6215315" y="5785709"/>
            <a:chExt cx="5300735" cy="646331"/>
          </a:xfrm>
        </p:grpSpPr>
        <p:sp>
          <p:nvSpPr>
            <p:cNvPr id="65" name="TextBox 64">
              <a:extLst>
                <a:ext uri="{FF2B5EF4-FFF2-40B4-BE49-F238E27FC236}">
                  <a16:creationId xmlns:a16="http://schemas.microsoft.com/office/drawing/2014/main" id="{D7951B00-DD08-49D6-B0D1-153F59DDA2E0}"/>
                </a:ext>
              </a:extLst>
            </p:cNvPr>
            <p:cNvSpPr txBox="1"/>
            <p:nvPr/>
          </p:nvSpPr>
          <p:spPr>
            <a:xfrm>
              <a:off x="6718929" y="5963702"/>
              <a:ext cx="4797121" cy="246221"/>
            </a:xfrm>
            <a:prstGeom prst="rect">
              <a:avLst/>
            </a:prstGeom>
            <a:noFill/>
          </p:spPr>
          <p:txBody>
            <a:bodyPr wrap="square" rtlCol="0" anchor="ctr">
              <a:spAutoFit/>
            </a:bodyPr>
            <a:lstStyle/>
            <a:p>
              <a:r>
                <a:rPr lang="en-US" sz="900" dirty="0">
                  <a:solidFill>
                    <a:srgbClr val="000000"/>
                  </a:solidFill>
                </a:rPr>
                <a:t> </a:t>
              </a:r>
              <a:r>
                <a:rPr lang="en-US" sz="1000" dirty="0">
                  <a:solidFill>
                    <a:srgbClr val="000000"/>
                  </a:solidFill>
                </a:rPr>
                <a:t>- Denotes Career segment higher/ lower score than All Other Visitors at 90% C.I.</a:t>
              </a:r>
            </a:p>
          </p:txBody>
        </p:sp>
        <p:sp>
          <p:nvSpPr>
            <p:cNvPr id="66" name="Isosceles Triangle 65">
              <a:extLst>
                <a:ext uri="{FF2B5EF4-FFF2-40B4-BE49-F238E27FC236}">
                  <a16:creationId xmlns:a16="http://schemas.microsoft.com/office/drawing/2014/main" id="{AD22D36A-6663-401B-A721-B8D9F03E3F40}"/>
                </a:ext>
              </a:extLst>
            </p:cNvPr>
            <p:cNvSpPr/>
            <p:nvPr/>
          </p:nvSpPr>
          <p:spPr>
            <a:xfrm>
              <a:off x="6215315" y="5968728"/>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57C7B044-ADDB-4B59-8213-3F5634348C80}"/>
                </a:ext>
              </a:extLst>
            </p:cNvPr>
            <p:cNvSpPr/>
            <p:nvPr/>
          </p:nvSpPr>
          <p:spPr>
            <a:xfrm rot="10800000">
              <a:off x="6578929" y="5968728"/>
              <a:ext cx="201970"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0615B62-6082-4D24-A66D-24917A17D5E9}"/>
                </a:ext>
              </a:extLst>
            </p:cNvPr>
            <p:cNvSpPr/>
            <p:nvPr/>
          </p:nvSpPr>
          <p:spPr>
            <a:xfrm>
              <a:off x="6354955" y="5785709"/>
              <a:ext cx="312906" cy="646331"/>
            </a:xfrm>
            <a:prstGeom prst="rect">
              <a:avLst/>
            </a:prstGeom>
          </p:spPr>
          <p:txBody>
            <a:bodyPr wrap="none">
              <a:spAutoFit/>
            </a:bodyPr>
            <a:lstStyle/>
            <a:p>
              <a:r>
                <a:rPr lang="en-US" sz="3600" dirty="0">
                  <a:solidFill>
                    <a:schemeClr val="accent3"/>
                  </a:solidFill>
                </a:rPr>
                <a:t>/</a:t>
              </a:r>
            </a:p>
          </p:txBody>
        </p:sp>
      </p:grpSp>
      <p:graphicFrame>
        <p:nvGraphicFramePr>
          <p:cNvPr id="54" name="Table 53">
            <a:extLst>
              <a:ext uri="{FF2B5EF4-FFF2-40B4-BE49-F238E27FC236}">
                <a16:creationId xmlns:a16="http://schemas.microsoft.com/office/drawing/2014/main" id="{345B59B8-8CBD-4CC7-83EA-7FAA8F72B3EB}"/>
              </a:ext>
            </a:extLst>
          </p:cNvPr>
          <p:cNvGraphicFramePr>
            <a:graphicFrameLocks noGrp="1"/>
          </p:cNvGraphicFramePr>
          <p:nvPr>
            <p:extLst>
              <p:ext uri="{D42A27DB-BD31-4B8C-83A1-F6EECF244321}">
                <p14:modId xmlns:p14="http://schemas.microsoft.com/office/powerpoint/2010/main" val="2346096378"/>
              </p:ext>
            </p:extLst>
          </p:nvPr>
        </p:nvGraphicFramePr>
        <p:xfrm>
          <a:off x="570251" y="3857906"/>
          <a:ext cx="3988198" cy="1885011"/>
        </p:xfrm>
        <a:graphic>
          <a:graphicData uri="http://schemas.openxmlformats.org/drawingml/2006/table">
            <a:tbl>
              <a:tblPr firstRow="1" bandRow="1">
                <a:tableStyleId>{2D5ABB26-0587-4C30-8999-92F81FD0307C}</a:tableStyleId>
              </a:tblPr>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88656">
                <a:tc>
                  <a:txBody>
                    <a:bodyPr/>
                    <a:lstStyle/>
                    <a:p>
                      <a:pPr algn="ctr"/>
                      <a:r>
                        <a:rPr lang="en-US" sz="1200" b="1" kern="1200" spc="100" dirty="0">
                          <a:solidFill>
                            <a:srgbClr val="000000"/>
                          </a:solidFill>
                          <a:latin typeface="+mn-lt"/>
                          <a:ea typeface="+mn-ea"/>
                          <a:cs typeface="+mn-cs"/>
                        </a:rPr>
                        <a:t>SCORE</a:t>
                      </a:r>
                    </a:p>
                  </a:txBody>
                  <a:tcPr marL="0" marR="0" marT="0" marB="0"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solidFill>
                          <a:srgbClr val="000000"/>
                        </a:solidFill>
                      </a:endParaRPr>
                    </a:p>
                  </a:txBody>
                  <a:tcPr marL="0" marR="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09493" rtl="0" eaLnBrk="1" latinLnBrk="0" hangingPunct="1"/>
                      <a:r>
                        <a:rPr lang="en-US" sz="1200" b="1" kern="1200" spc="100" dirty="0">
                          <a:solidFill>
                            <a:srgbClr val="000000"/>
                          </a:solidFill>
                          <a:latin typeface="+mn-lt"/>
                          <a:ea typeface="+mn-ea"/>
                          <a:cs typeface="+mn-cs"/>
                        </a:rPr>
                        <a:t>IMPACT</a:t>
                      </a:r>
                    </a:p>
                  </a:txBody>
                  <a:tcPr marL="0" marR="0" marT="0" marB="0"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9271">
                <a:tc>
                  <a:txBody>
                    <a:bodyPr/>
                    <a:lstStyle/>
                    <a:p>
                      <a:pPr algn="ctr"/>
                      <a:r>
                        <a:rPr lang="en-US" sz="1200" b="1" dirty="0">
                          <a:solidFill>
                            <a:srgbClr val="000000"/>
                          </a:solidFill>
                        </a:rPr>
                        <a:t>71.7</a:t>
                      </a:r>
                    </a:p>
                  </a:txBody>
                  <a:tcPr marL="0" marR="0" marT="0" marB="0" anchor="ctr">
                    <a:lnL>
                      <a:noFill/>
                    </a:lnL>
                    <a:lnR>
                      <a:noFill/>
                    </a:lnR>
                    <a:lnT w="12700" cap="flat" cmpd="sng" algn="ctr">
                      <a:solidFill>
                        <a:schemeClr val="accent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Information Browsing</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1.5</a:t>
                      </a:r>
                    </a:p>
                  </a:txBody>
                  <a:tcPr marL="0" marR="0" marT="0" marB="0" anchor="ctr">
                    <a:lnL>
                      <a:noFill/>
                    </a:lnL>
                    <a:lnR>
                      <a:noFill/>
                    </a:lnR>
                    <a:lnT w="12700" cap="flat" cmpd="sng" algn="ctr">
                      <a:solidFill>
                        <a:schemeClr val="accent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9271">
                <a:tc>
                  <a:txBody>
                    <a:bodyPr/>
                    <a:lstStyle/>
                    <a:p>
                      <a:pPr algn="ctr"/>
                      <a:r>
                        <a:rPr lang="en-US" sz="1200" b="1" dirty="0">
                          <a:solidFill>
                            <a:srgbClr val="000000"/>
                          </a:solidFill>
                        </a:rPr>
                        <a:t>78.5</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Look and Feel</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0.5</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9271">
                <a:tc>
                  <a:txBody>
                    <a:bodyPr/>
                    <a:lstStyle/>
                    <a:p>
                      <a:pPr algn="ctr"/>
                      <a:r>
                        <a:rPr lang="en-US" sz="1200" b="1" dirty="0">
                          <a:solidFill>
                            <a:srgbClr val="000000"/>
                          </a:solidFill>
                        </a:rPr>
                        <a:t>74.9</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Navigation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1.1</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9271">
                <a:tc>
                  <a:txBody>
                    <a:bodyPr/>
                    <a:lstStyle/>
                    <a:p>
                      <a:pPr algn="ctr"/>
                      <a:r>
                        <a:rPr lang="en-US" sz="1200" b="1" dirty="0">
                          <a:solidFill>
                            <a:srgbClr val="000000"/>
                          </a:solidFill>
                        </a:rPr>
                        <a:t>75.2</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Site Information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2.1</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40745"/>
                  </a:ext>
                </a:extLst>
              </a:tr>
              <a:tr h="319271">
                <a:tc>
                  <a:txBody>
                    <a:bodyPr/>
                    <a:lstStyle/>
                    <a:p>
                      <a:pPr algn="ctr"/>
                      <a:r>
                        <a:rPr lang="en-US" sz="1200" b="1" dirty="0">
                          <a:solidFill>
                            <a:srgbClr val="000000"/>
                          </a:solidFill>
                        </a:rPr>
                        <a:t>83.2</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Site Performance</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0.4</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4344148"/>
                  </a:ext>
                </a:extLst>
              </a:tr>
            </a:tbl>
          </a:graphicData>
        </a:graphic>
      </p:graphicFrame>
      <p:sp>
        <p:nvSpPr>
          <p:cNvPr id="86" name="Isosceles Triangle 71">
            <a:extLst>
              <a:ext uri="{FF2B5EF4-FFF2-40B4-BE49-F238E27FC236}">
                <a16:creationId xmlns:a16="http://schemas.microsoft.com/office/drawing/2014/main" id="{A59DF944-BCB9-4D39-856F-F34ECFC695CC}"/>
              </a:ext>
            </a:extLst>
          </p:cNvPr>
          <p:cNvSpPr/>
          <p:nvPr/>
        </p:nvSpPr>
        <p:spPr>
          <a:xfrm rot="5400000">
            <a:off x="7126582" y="4772294"/>
            <a:ext cx="378706" cy="300594"/>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sz="1000" dirty="0">
              <a:solidFill>
                <a:srgbClr val="FFFFFF"/>
              </a:solidFill>
              <a:latin typeface="Arial"/>
              <a:cs typeface="Arial"/>
            </a:endParaRPr>
          </a:p>
        </p:txBody>
      </p:sp>
      <p:sp>
        <p:nvSpPr>
          <p:cNvPr id="87" name="TextBox 86">
            <a:extLst>
              <a:ext uri="{FF2B5EF4-FFF2-40B4-BE49-F238E27FC236}">
                <a16:creationId xmlns:a16="http://schemas.microsoft.com/office/drawing/2014/main" id="{5E5B4F6D-096C-4A88-B64F-D93BDA68FBA9}"/>
              </a:ext>
            </a:extLst>
          </p:cNvPr>
          <p:cNvSpPr txBox="1"/>
          <p:nvPr/>
        </p:nvSpPr>
        <p:spPr>
          <a:xfrm>
            <a:off x="4000421" y="5378887"/>
            <a:ext cx="4065002" cy="399981"/>
          </a:xfrm>
          <a:prstGeom prst="rect">
            <a:avLst/>
          </a:prstGeom>
          <a:noFill/>
        </p:spPr>
        <p:txBody>
          <a:bodyPr wrap="square" rtlCol="0">
            <a:spAutoFit/>
          </a:bodyPr>
          <a:lstStyle/>
          <a:p>
            <a:pPr algn="ctr"/>
            <a:r>
              <a:rPr lang="en-US" sz="1999" b="1" dirty="0">
                <a:solidFill>
                  <a:schemeClr val="accent5">
                    <a:lumMod val="75000"/>
                  </a:schemeClr>
                </a:solidFill>
              </a:rPr>
              <a:t>All Other Visitors</a:t>
            </a:r>
          </a:p>
        </p:txBody>
      </p:sp>
      <p:graphicFrame>
        <p:nvGraphicFramePr>
          <p:cNvPr id="88" name="Table 87">
            <a:extLst>
              <a:ext uri="{FF2B5EF4-FFF2-40B4-BE49-F238E27FC236}">
                <a16:creationId xmlns:a16="http://schemas.microsoft.com/office/drawing/2014/main" id="{2239C840-EEE8-44E5-97B5-EB32CDA62A34}"/>
              </a:ext>
            </a:extLst>
          </p:cNvPr>
          <p:cNvGraphicFramePr>
            <a:graphicFrameLocks noGrp="1"/>
          </p:cNvGraphicFramePr>
          <p:nvPr>
            <p:extLst>
              <p:ext uri="{D42A27DB-BD31-4B8C-83A1-F6EECF244321}">
                <p14:modId xmlns:p14="http://schemas.microsoft.com/office/powerpoint/2010/main" val="4241805687"/>
              </p:ext>
            </p:extLst>
          </p:nvPr>
        </p:nvGraphicFramePr>
        <p:xfrm>
          <a:off x="7544693" y="3857906"/>
          <a:ext cx="3988198" cy="949228"/>
        </p:xfrm>
        <a:graphic>
          <a:graphicData uri="http://schemas.openxmlformats.org/drawingml/2006/table">
            <a:tbl>
              <a:tblPr firstRow="1" bandRow="1">
                <a:tableStyleId>{2D5ABB26-0587-4C30-8999-92F81FD0307C}</a:tableStyleId>
              </a:tblPr>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95514">
                <a:tc>
                  <a:txBody>
                    <a:bodyPr/>
                    <a:lstStyle/>
                    <a:p>
                      <a:pPr algn="ctr"/>
                      <a:r>
                        <a:rPr lang="en-US" sz="1200" b="1" kern="1200" spc="100" dirty="0">
                          <a:solidFill>
                            <a:srgbClr val="000000"/>
                          </a:solidFill>
                          <a:latin typeface="+mn-lt"/>
                          <a:ea typeface="+mn-ea"/>
                          <a:cs typeface="+mn-cs"/>
                        </a:rPr>
                        <a:t>IMPACT</a:t>
                      </a:r>
                    </a:p>
                  </a:txBody>
                  <a:tcPr marL="0" marR="0" marT="0" marB="0"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0000"/>
                        </a:solidFill>
                      </a:endParaRPr>
                    </a:p>
                  </a:txBody>
                  <a:tcPr marL="0" marR="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09493" rtl="0" eaLnBrk="1" latinLnBrk="0" hangingPunct="1"/>
                      <a:r>
                        <a:rPr lang="en-US" sz="1200" b="1" kern="1200" spc="100" dirty="0">
                          <a:solidFill>
                            <a:srgbClr val="000000"/>
                          </a:solidFill>
                          <a:latin typeface="+mn-lt"/>
                          <a:ea typeface="+mn-ea"/>
                          <a:cs typeface="+mn-cs"/>
                        </a:rPr>
                        <a:t>SCORE</a:t>
                      </a:r>
                    </a:p>
                  </a:txBody>
                  <a:tcPr marL="0" marR="0" marT="0" marB="0"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6857">
                <a:tc>
                  <a:txBody>
                    <a:bodyPr/>
                    <a:lstStyle/>
                    <a:p>
                      <a:pPr algn="ctr"/>
                      <a:r>
                        <a:rPr lang="en-US" sz="1200" b="1" dirty="0">
                          <a:solidFill>
                            <a:srgbClr val="000000"/>
                          </a:solidFill>
                        </a:rPr>
                        <a:t>4.4</a:t>
                      </a:r>
                    </a:p>
                  </a:txBody>
                  <a:tcPr marL="0" marR="0" marT="0" marB="0" anchor="ctr">
                    <a:lnL>
                      <a:noFill/>
                    </a:lnL>
                    <a:lnR>
                      <a:noFill/>
                    </a:lnR>
                    <a:lnT w="12700" cap="flat" cmpd="sng" algn="ctr">
                      <a:solidFill>
                        <a:schemeClr val="accent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rgbClr val="000000"/>
                          </a:solidFill>
                        </a:rPr>
                        <a:t>Recommend Agency</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77.9</a:t>
                      </a:r>
                    </a:p>
                  </a:txBody>
                  <a:tcPr marL="0" marR="0" marT="0" marB="0" anchor="ctr">
                    <a:lnL>
                      <a:noFill/>
                    </a:lnL>
                    <a:lnR>
                      <a:noFill/>
                    </a:lnR>
                    <a:lnT w="12700" cap="flat" cmpd="sng" algn="ctr">
                      <a:solidFill>
                        <a:schemeClr val="accent3"/>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6857">
                <a:tc>
                  <a:txBody>
                    <a:bodyPr/>
                    <a:lstStyle/>
                    <a:p>
                      <a:pPr algn="ctr"/>
                      <a:r>
                        <a:rPr lang="en-US" sz="1200" b="1" dirty="0">
                          <a:solidFill>
                            <a:srgbClr val="000000"/>
                          </a:solidFill>
                        </a:rPr>
                        <a:t>4.2</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spc="0" dirty="0">
                          <a:solidFill>
                            <a:srgbClr val="000000"/>
                          </a:solidFill>
                        </a:rPr>
                        <a:t>Use Information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rPr>
                        <a:t>79.4</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89" name="Rectangle 7">
            <a:extLst>
              <a:ext uri="{FF2B5EF4-FFF2-40B4-BE49-F238E27FC236}">
                <a16:creationId xmlns:a16="http://schemas.microsoft.com/office/drawing/2014/main" id="{C2E7D36B-1A0F-4B37-9D4B-4C7DDAD3889A}"/>
              </a:ext>
            </a:extLst>
          </p:cNvPr>
          <p:cNvSpPr>
            <a:spLocks noChangeArrowheads="1"/>
          </p:cNvSpPr>
          <p:nvPr/>
        </p:nvSpPr>
        <p:spPr bwMode="blackGray">
          <a:xfrm>
            <a:off x="4707467" y="5774168"/>
            <a:ext cx="2450691" cy="230832"/>
          </a:xfrm>
          <a:prstGeom prst="rect">
            <a:avLst/>
          </a:prstGeom>
          <a:noFill/>
          <a:ln w="38100" cmpd="dbl" algn="ctr">
            <a:noFill/>
            <a:miter lim="800000"/>
            <a:headEnd/>
            <a:tailEnd/>
          </a:ln>
        </p:spPr>
        <p:txBody>
          <a:bodyPr wrap="square" anchor="ctr">
            <a:spAutoFit/>
          </a:bodyPr>
          <a:lstStyle/>
          <a:p>
            <a:pPr marL="0" marR="0" lvl="0" indent="0" algn="r" defTabSz="609493"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dirty="0">
                <a:ln>
                  <a:noFill/>
                </a:ln>
                <a:solidFill>
                  <a:srgbClr val="3A475B"/>
                </a:solidFill>
                <a:effectLst/>
                <a:uLnTx/>
                <a:uFillTx/>
                <a:latin typeface="Arial "/>
                <a:ea typeface="+mn-ea"/>
                <a:cs typeface="+mn-cs"/>
              </a:rPr>
              <a:t>C.I. +/- 0.1 at 90% level of confidence</a:t>
            </a:r>
          </a:p>
        </p:txBody>
      </p:sp>
      <p:sp>
        <p:nvSpPr>
          <p:cNvPr id="90" name="Oval 89">
            <a:extLst>
              <a:ext uri="{FF2B5EF4-FFF2-40B4-BE49-F238E27FC236}">
                <a16:creationId xmlns:a16="http://schemas.microsoft.com/office/drawing/2014/main" id="{5DC9F045-392F-437E-A3DB-E8B43CFA184C}"/>
              </a:ext>
            </a:extLst>
          </p:cNvPr>
          <p:cNvSpPr>
            <a:spLocks noChangeAspect="1"/>
          </p:cNvSpPr>
          <p:nvPr/>
        </p:nvSpPr>
        <p:spPr>
          <a:xfrm>
            <a:off x="4022682" y="4177086"/>
            <a:ext cx="274320" cy="274320"/>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1" name="Oval 90">
            <a:extLst>
              <a:ext uri="{FF2B5EF4-FFF2-40B4-BE49-F238E27FC236}">
                <a16:creationId xmlns:a16="http://schemas.microsoft.com/office/drawing/2014/main" id="{BACC90F1-EAA3-435F-8D3D-206203F85D90}"/>
              </a:ext>
            </a:extLst>
          </p:cNvPr>
          <p:cNvSpPr>
            <a:spLocks noChangeAspect="1"/>
          </p:cNvSpPr>
          <p:nvPr/>
        </p:nvSpPr>
        <p:spPr>
          <a:xfrm>
            <a:off x="4025581" y="5130809"/>
            <a:ext cx="274320" cy="274320"/>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7" name="Shape 409">
            <a:extLst>
              <a:ext uri="{FF2B5EF4-FFF2-40B4-BE49-F238E27FC236}">
                <a16:creationId xmlns:a16="http://schemas.microsoft.com/office/drawing/2014/main" id="{3D300DA5-11B1-4F9D-9012-52DBB2B97E05}"/>
              </a:ext>
            </a:extLst>
          </p:cNvPr>
          <p:cNvSpPr txBox="1"/>
          <p:nvPr/>
        </p:nvSpPr>
        <p:spPr>
          <a:xfrm>
            <a:off x="791245" y="3402556"/>
            <a:ext cx="3657600" cy="374461"/>
          </a:xfrm>
          <a:prstGeom prst="rect">
            <a:avLst/>
          </a:prstGeom>
          <a:solidFill>
            <a:schemeClr val="bg1">
              <a:lumMod val="95000"/>
            </a:schemeClr>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1600" spc="300" dirty="0">
                <a:solidFill>
                  <a:schemeClr val="accent5">
                    <a:lumMod val="75000"/>
                  </a:schemeClr>
                </a:solidFill>
                <a:latin typeface="Arial"/>
                <a:ea typeface="Arial"/>
                <a:cs typeface="Arial"/>
                <a:sym typeface="Arial"/>
              </a:rPr>
              <a:t>DRIVERS</a:t>
            </a:r>
          </a:p>
        </p:txBody>
      </p:sp>
      <p:sp>
        <p:nvSpPr>
          <p:cNvPr id="59" name="Shape 410">
            <a:extLst>
              <a:ext uri="{FF2B5EF4-FFF2-40B4-BE49-F238E27FC236}">
                <a16:creationId xmlns:a16="http://schemas.microsoft.com/office/drawing/2014/main" id="{CF5A29B1-A63D-4DAB-8EDE-E78CFE6F7FB8}"/>
              </a:ext>
            </a:extLst>
          </p:cNvPr>
          <p:cNvSpPr txBox="1"/>
          <p:nvPr/>
        </p:nvSpPr>
        <p:spPr>
          <a:xfrm>
            <a:off x="7706511" y="3415380"/>
            <a:ext cx="3657600" cy="348812"/>
          </a:xfrm>
          <a:prstGeom prst="rect">
            <a:avLst/>
          </a:prstGeom>
          <a:solidFill>
            <a:schemeClr val="bg1">
              <a:lumMod val="95000"/>
            </a:schemeClr>
          </a:solidFill>
          <a:ln>
            <a:noFill/>
          </a:ln>
        </p:spPr>
        <p:txBody>
          <a:bodyPr lIns="91425" tIns="45700" rIns="91425" bIns="45700" anchor="ctr" anchorCtr="0">
            <a:noAutofit/>
          </a:bodyPr>
          <a:lstStyle/>
          <a:p>
            <a:pPr marL="0" marR="0" lvl="0" indent="0" algn="ctr" rtl="0">
              <a:lnSpc>
                <a:spcPct val="80000"/>
              </a:lnSpc>
              <a:spcBef>
                <a:spcPts val="0"/>
              </a:spcBef>
              <a:buSzPct val="25000"/>
              <a:buNone/>
            </a:pPr>
            <a:r>
              <a:rPr lang="en-US" sz="1600" spc="300" dirty="0">
                <a:solidFill>
                  <a:schemeClr val="accent5">
                    <a:lumMod val="75000"/>
                  </a:schemeClr>
                </a:solidFill>
                <a:latin typeface="Arial"/>
                <a:ea typeface="Arial"/>
                <a:cs typeface="Arial"/>
                <a:sym typeface="Arial"/>
              </a:rPr>
              <a:t>OUTCOMES</a:t>
            </a:r>
          </a:p>
        </p:txBody>
      </p:sp>
      <p:sp>
        <p:nvSpPr>
          <p:cNvPr id="60" name="Isosceles Triangle 59">
            <a:extLst>
              <a:ext uri="{FF2B5EF4-FFF2-40B4-BE49-F238E27FC236}">
                <a16:creationId xmlns:a16="http://schemas.microsoft.com/office/drawing/2014/main" id="{9742CCCE-A6B4-4091-A5BD-245C34545C8A}"/>
              </a:ext>
            </a:extLst>
          </p:cNvPr>
          <p:cNvSpPr/>
          <p:nvPr/>
        </p:nvSpPr>
        <p:spPr>
          <a:xfrm>
            <a:off x="1283181" y="2294882"/>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Isosceles Triangle 62">
            <a:extLst>
              <a:ext uri="{FF2B5EF4-FFF2-40B4-BE49-F238E27FC236}">
                <a16:creationId xmlns:a16="http://schemas.microsoft.com/office/drawing/2014/main" id="{A1DD35AC-34C7-45DA-957C-44ADD1DF157E}"/>
              </a:ext>
            </a:extLst>
          </p:cNvPr>
          <p:cNvSpPr/>
          <p:nvPr/>
        </p:nvSpPr>
        <p:spPr>
          <a:xfrm>
            <a:off x="1286032" y="1669113"/>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Isosceles Triangle 78">
            <a:extLst>
              <a:ext uri="{FF2B5EF4-FFF2-40B4-BE49-F238E27FC236}">
                <a16:creationId xmlns:a16="http://schemas.microsoft.com/office/drawing/2014/main" id="{DEB89421-F8A0-47C9-A0D2-E603EFA8F49C}"/>
              </a:ext>
            </a:extLst>
          </p:cNvPr>
          <p:cNvSpPr/>
          <p:nvPr/>
        </p:nvSpPr>
        <p:spPr>
          <a:xfrm>
            <a:off x="11314080" y="1665247"/>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F4B4CD6D-2874-4E53-A1E0-3D65865B5073}"/>
              </a:ext>
            </a:extLst>
          </p:cNvPr>
          <p:cNvSpPr>
            <a:spLocks noChangeAspect="1"/>
          </p:cNvSpPr>
          <p:nvPr/>
        </p:nvSpPr>
        <p:spPr>
          <a:xfrm>
            <a:off x="4022684" y="2631262"/>
            <a:ext cx="274320" cy="274320"/>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8" name="Oval 77">
            <a:extLst>
              <a:ext uri="{FF2B5EF4-FFF2-40B4-BE49-F238E27FC236}">
                <a16:creationId xmlns:a16="http://schemas.microsoft.com/office/drawing/2014/main" id="{1D1F39BD-1F0E-4236-B8DD-C48D3C40B9BE}"/>
              </a:ext>
            </a:extLst>
          </p:cNvPr>
          <p:cNvSpPr>
            <a:spLocks noChangeAspect="1"/>
          </p:cNvSpPr>
          <p:nvPr/>
        </p:nvSpPr>
        <p:spPr>
          <a:xfrm>
            <a:off x="7896598" y="2006917"/>
            <a:ext cx="274320" cy="274320"/>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82" name="Oval 81">
            <a:extLst>
              <a:ext uri="{FF2B5EF4-FFF2-40B4-BE49-F238E27FC236}">
                <a16:creationId xmlns:a16="http://schemas.microsoft.com/office/drawing/2014/main" id="{B36B4B19-B652-4C8B-B851-EA80407AC3DC}"/>
              </a:ext>
            </a:extLst>
          </p:cNvPr>
          <p:cNvSpPr>
            <a:spLocks noChangeAspect="1"/>
          </p:cNvSpPr>
          <p:nvPr/>
        </p:nvSpPr>
        <p:spPr>
          <a:xfrm>
            <a:off x="7899055" y="4191270"/>
            <a:ext cx="274320" cy="274320"/>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83" name="Isosceles Triangle 82">
            <a:extLst>
              <a:ext uri="{FF2B5EF4-FFF2-40B4-BE49-F238E27FC236}">
                <a16:creationId xmlns:a16="http://schemas.microsoft.com/office/drawing/2014/main" id="{11737CCD-FD68-4E51-872E-99477F5F8EC2}"/>
              </a:ext>
            </a:extLst>
          </p:cNvPr>
          <p:cNvSpPr/>
          <p:nvPr/>
        </p:nvSpPr>
        <p:spPr>
          <a:xfrm>
            <a:off x="6578929" y="2510718"/>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859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11</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3005"/>
            <a:ext cx="11155680" cy="704087"/>
          </a:xfrm>
        </p:spPr>
        <p:txBody>
          <a:bodyPr/>
          <a:lstStyle/>
          <a:p>
            <a:r>
              <a:rPr lang="en-US" dirty="0"/>
              <a:t>Career and visitor segment drivers are similarly positioned – key areas of focus (site information, information browsing) are the same for all users.</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62649"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October 1, 2020 – November 22, 2021 </a:t>
            </a:r>
          </a:p>
          <a:p>
            <a:r>
              <a:rPr lang="en-US" dirty="0">
                <a:solidFill>
                  <a:srgbClr val="000000"/>
                </a:solidFill>
              </a:rPr>
              <a:t>Career Segment n=111</a:t>
            </a:r>
          </a:p>
          <a:p>
            <a:r>
              <a:rPr lang="en-US"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TextBox 6">
            <a:extLst>
              <a:ext uri="{FF2B5EF4-FFF2-40B4-BE49-F238E27FC236}">
                <a16:creationId xmlns:a16="http://schemas.microsoft.com/office/drawing/2014/main" id="{387A8BAE-2199-4224-9964-F2314DB037E1}"/>
              </a:ext>
            </a:extLst>
          </p:cNvPr>
          <p:cNvSpPr txBox="1"/>
          <p:nvPr/>
        </p:nvSpPr>
        <p:spPr>
          <a:xfrm>
            <a:off x="7037937" y="1763234"/>
            <a:ext cx="4147119" cy="399981"/>
          </a:xfrm>
          <a:prstGeom prst="rect">
            <a:avLst/>
          </a:prstGeom>
          <a:noFill/>
        </p:spPr>
        <p:txBody>
          <a:bodyPr wrap="square" rtlCol="0">
            <a:spAutoFit/>
          </a:bodyPr>
          <a:lstStyle/>
          <a:p>
            <a:pPr algn="ctr"/>
            <a:r>
              <a:rPr lang="en-US" sz="1999" b="1" dirty="0">
                <a:solidFill>
                  <a:schemeClr val="tx2"/>
                </a:solidFill>
              </a:rPr>
              <a:t>Career Segment</a:t>
            </a:r>
          </a:p>
        </p:txBody>
      </p:sp>
      <p:sp>
        <p:nvSpPr>
          <p:cNvPr id="8" name="TextBox 7">
            <a:extLst>
              <a:ext uri="{FF2B5EF4-FFF2-40B4-BE49-F238E27FC236}">
                <a16:creationId xmlns:a16="http://schemas.microsoft.com/office/drawing/2014/main" id="{DB9C5746-6B6C-4DA2-9B27-5602C2D02F57}"/>
              </a:ext>
            </a:extLst>
          </p:cNvPr>
          <p:cNvSpPr txBox="1"/>
          <p:nvPr/>
        </p:nvSpPr>
        <p:spPr>
          <a:xfrm>
            <a:off x="1435677" y="1774899"/>
            <a:ext cx="4065002" cy="399981"/>
          </a:xfrm>
          <a:prstGeom prst="rect">
            <a:avLst/>
          </a:prstGeom>
          <a:noFill/>
        </p:spPr>
        <p:txBody>
          <a:bodyPr wrap="square" rtlCol="0">
            <a:spAutoFit/>
          </a:bodyPr>
          <a:lstStyle/>
          <a:p>
            <a:pPr algn="ctr"/>
            <a:r>
              <a:rPr lang="en-US" sz="1999" b="1" dirty="0">
                <a:solidFill>
                  <a:schemeClr val="accent5">
                    <a:lumMod val="75000"/>
                  </a:schemeClr>
                </a:solidFill>
              </a:rPr>
              <a:t>All Other Visitors</a:t>
            </a:r>
          </a:p>
        </p:txBody>
      </p:sp>
      <p:pic>
        <p:nvPicPr>
          <p:cNvPr id="9" name="Picture 8">
            <a:extLst>
              <a:ext uri="{FF2B5EF4-FFF2-40B4-BE49-F238E27FC236}">
                <a16:creationId xmlns:a16="http://schemas.microsoft.com/office/drawing/2014/main" id="{3CE86C77-6865-45FF-9FF0-5C23653D24FA}"/>
              </a:ext>
            </a:extLst>
          </p:cNvPr>
          <p:cNvPicPr>
            <a:picLocks noChangeAspect="1"/>
          </p:cNvPicPr>
          <p:nvPr/>
        </p:nvPicPr>
        <p:blipFill>
          <a:blip r:embed="rId2"/>
          <a:stretch>
            <a:fillRect/>
          </a:stretch>
        </p:blipFill>
        <p:spPr>
          <a:xfrm>
            <a:off x="609600" y="2174880"/>
            <a:ext cx="5486400" cy="3730440"/>
          </a:xfrm>
          <a:prstGeom prst="rect">
            <a:avLst/>
          </a:prstGeom>
        </p:spPr>
      </p:pic>
      <p:pic>
        <p:nvPicPr>
          <p:cNvPr id="4" name="Picture 3">
            <a:extLst>
              <a:ext uri="{FF2B5EF4-FFF2-40B4-BE49-F238E27FC236}">
                <a16:creationId xmlns:a16="http://schemas.microsoft.com/office/drawing/2014/main" id="{3CFAC36A-EAEA-4C87-BB1A-B55B60D17CB9}"/>
              </a:ext>
            </a:extLst>
          </p:cNvPr>
          <p:cNvPicPr>
            <a:picLocks noChangeAspect="1"/>
          </p:cNvPicPr>
          <p:nvPr/>
        </p:nvPicPr>
        <p:blipFill rotWithShape="1">
          <a:blip r:embed="rId3"/>
          <a:srcRect t="7038" r="2089" b="2085"/>
          <a:stretch/>
        </p:blipFill>
        <p:spPr>
          <a:xfrm>
            <a:off x="6186790" y="2395706"/>
            <a:ext cx="5486400" cy="3462477"/>
          </a:xfrm>
          <a:prstGeom prst="rect">
            <a:avLst/>
          </a:prstGeom>
        </p:spPr>
      </p:pic>
    </p:spTree>
    <p:extLst>
      <p:ext uri="{BB962C8B-B14F-4D97-AF65-F5344CB8AC3E}">
        <p14:creationId xmlns:p14="http://schemas.microsoft.com/office/powerpoint/2010/main" val="372298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E5A283-6DA3-4D60-9BBE-697E2098E7CF}"/>
              </a:ext>
            </a:extLst>
          </p:cNvPr>
          <p:cNvPicPr>
            <a:picLocks noChangeAspect="1"/>
          </p:cNvPicPr>
          <p:nvPr/>
        </p:nvPicPr>
        <p:blipFill>
          <a:blip r:embed="rId2"/>
          <a:stretch>
            <a:fillRect/>
          </a:stretch>
        </p:blipFill>
        <p:spPr>
          <a:xfrm>
            <a:off x="2058555" y="906317"/>
            <a:ext cx="8080470" cy="5303520"/>
          </a:xfrm>
          <a:prstGeom prst="rect">
            <a:avLst/>
          </a:prstGeom>
        </p:spPr>
      </p:pic>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12</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3005"/>
            <a:ext cx="11155680" cy="704087"/>
          </a:xfrm>
        </p:spPr>
        <p:txBody>
          <a:bodyPr/>
          <a:lstStyle/>
          <a:p>
            <a:r>
              <a:rPr lang="en-US" dirty="0"/>
              <a:t>Relevance of site information and ability to sort information are low-rated opportunities for improvement.</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68999"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October 1, 2020 – November 22, 2021 </a:t>
            </a:r>
          </a:p>
          <a:p>
            <a:r>
              <a:rPr lang="en-US" dirty="0">
                <a:solidFill>
                  <a:srgbClr val="000000"/>
                </a:solidFill>
              </a:rPr>
              <a:t>Career Segment n=111</a:t>
            </a:r>
          </a:p>
          <a:p>
            <a:r>
              <a:rPr lang="en-US"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 name="Rectangle: Rounded Corners 3">
            <a:extLst>
              <a:ext uri="{FF2B5EF4-FFF2-40B4-BE49-F238E27FC236}">
                <a16:creationId xmlns:a16="http://schemas.microsoft.com/office/drawing/2014/main" id="{DC95B8F3-DBB1-4C9A-A6DB-E3477A927203}"/>
              </a:ext>
            </a:extLst>
          </p:cNvPr>
          <p:cNvSpPr/>
          <p:nvPr/>
        </p:nvSpPr>
        <p:spPr>
          <a:xfrm>
            <a:off x="1662546" y="3924911"/>
            <a:ext cx="8913091" cy="153521"/>
          </a:xfrm>
          <a:prstGeom prst="roundRect">
            <a:avLst/>
          </a:prstGeom>
          <a:noFill/>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C02C9A25-FBA2-4512-983E-1AB40E66394F}"/>
              </a:ext>
            </a:extLst>
          </p:cNvPr>
          <p:cNvSpPr/>
          <p:nvPr/>
        </p:nvSpPr>
        <p:spPr>
          <a:xfrm>
            <a:off x="1662547" y="1451876"/>
            <a:ext cx="8913091" cy="153521"/>
          </a:xfrm>
          <a:prstGeom prst="roundRect">
            <a:avLst/>
          </a:prstGeom>
          <a:noFill/>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68517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a:extLst>
              <a:ext uri="{FF2B5EF4-FFF2-40B4-BE49-F238E27FC236}">
                <a16:creationId xmlns:a16="http://schemas.microsoft.com/office/drawing/2014/main" id="{4EF2F4FD-554C-42F7-ADD3-AA1D94F6E27C}"/>
              </a:ext>
            </a:extLst>
          </p:cNvPr>
          <p:cNvGraphicFramePr>
            <a:graphicFrameLocks noGrp="1"/>
          </p:cNvGraphicFramePr>
          <p:nvPr/>
        </p:nvGraphicFramePr>
        <p:xfrm>
          <a:off x="1207457" y="1715614"/>
          <a:ext cx="9174256" cy="640056"/>
        </p:xfrm>
        <a:graphic>
          <a:graphicData uri="http://schemas.openxmlformats.org/drawingml/2006/table">
            <a:tbl>
              <a:tblPr firstRow="1" bandRow="1">
                <a:effectLst>
                  <a:outerShdw blurRad="50800" dist="50800" dir="5400000" algn="ctr" rotWithShape="0">
                    <a:schemeClr val="bg1"/>
                  </a:outerShdw>
                </a:effectLst>
              </a:tblPr>
              <a:tblGrid>
                <a:gridCol w="1310608">
                  <a:extLst>
                    <a:ext uri="{9D8B030D-6E8A-4147-A177-3AD203B41FA5}">
                      <a16:colId xmlns:a16="http://schemas.microsoft.com/office/drawing/2014/main" val="20000"/>
                    </a:ext>
                  </a:extLst>
                </a:gridCol>
                <a:gridCol w="1310608">
                  <a:extLst>
                    <a:ext uri="{9D8B030D-6E8A-4147-A177-3AD203B41FA5}">
                      <a16:colId xmlns:a16="http://schemas.microsoft.com/office/drawing/2014/main" val="20001"/>
                    </a:ext>
                  </a:extLst>
                </a:gridCol>
                <a:gridCol w="1310608">
                  <a:extLst>
                    <a:ext uri="{9D8B030D-6E8A-4147-A177-3AD203B41FA5}">
                      <a16:colId xmlns:a16="http://schemas.microsoft.com/office/drawing/2014/main" val="20002"/>
                    </a:ext>
                  </a:extLst>
                </a:gridCol>
                <a:gridCol w="1310608">
                  <a:extLst>
                    <a:ext uri="{9D8B030D-6E8A-4147-A177-3AD203B41FA5}">
                      <a16:colId xmlns:a16="http://schemas.microsoft.com/office/drawing/2014/main" val="20003"/>
                    </a:ext>
                  </a:extLst>
                </a:gridCol>
                <a:gridCol w="1310608">
                  <a:extLst>
                    <a:ext uri="{9D8B030D-6E8A-4147-A177-3AD203B41FA5}">
                      <a16:colId xmlns:a16="http://schemas.microsoft.com/office/drawing/2014/main" val="20004"/>
                    </a:ext>
                  </a:extLst>
                </a:gridCol>
                <a:gridCol w="1310608">
                  <a:extLst>
                    <a:ext uri="{9D8B030D-6E8A-4147-A177-3AD203B41FA5}">
                      <a16:colId xmlns:a16="http://schemas.microsoft.com/office/drawing/2014/main" val="20005"/>
                    </a:ext>
                  </a:extLst>
                </a:gridCol>
                <a:gridCol w="1310608">
                  <a:extLst>
                    <a:ext uri="{9D8B030D-6E8A-4147-A177-3AD203B41FA5}">
                      <a16:colId xmlns:a16="http://schemas.microsoft.com/office/drawing/2014/main" val="1162322678"/>
                    </a:ext>
                  </a:extLst>
                </a:gridCol>
              </a:tblGrid>
              <a:tr h="5180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200" b="1" dirty="0">
                        <a:solidFill>
                          <a:schemeClr val="accent6">
                            <a:lumMod val="50000"/>
                          </a:schemeClr>
                        </a:solidFill>
                      </a:endParaRPr>
                    </a:p>
                  </a:txBody>
                  <a:tcPr marL="91416" marR="91416" marT="45708" marB="45708"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Website/Index- 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Public Sector - 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Browse</a:t>
                      </a:r>
                    </a:p>
                    <a:p>
                      <a:pPr algn="ctr">
                        <a:lnSpc>
                          <a:spcPct val="100000"/>
                        </a:lnSpc>
                      </a:pPr>
                      <a:r>
                        <a:rPr lang="en-US" sz="1200" b="1" dirty="0">
                          <a:solidFill>
                            <a:schemeClr val="accent6">
                              <a:lumMod val="50000"/>
                            </a:schemeClr>
                          </a:solidFill>
                        </a:rPr>
                        <a:t>(non-retail) - 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Federal Government - Desktop</a:t>
                      </a:r>
                      <a:endParaRPr lang="en-US" sz="1200" b="1" baseline="0" dirty="0">
                        <a:solidFill>
                          <a:schemeClr val="accent6">
                            <a:lumMod val="50000"/>
                          </a:schemeClr>
                        </a:solidFill>
                      </a:endParaRP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Regulatory - Desktop</a:t>
                      </a:r>
                      <a:endParaRPr lang="en-US" sz="1200" b="1" baseline="0" dirty="0">
                        <a:solidFill>
                          <a:schemeClr val="accent6">
                            <a:lumMod val="50000"/>
                          </a:schemeClr>
                        </a:solidFill>
                      </a:endParaRP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1200" b="1" baseline="0" dirty="0">
                          <a:solidFill>
                            <a:schemeClr val="accent6">
                              <a:lumMod val="50000"/>
                            </a:schemeClr>
                          </a:solidFill>
                        </a:rPr>
                        <a:t>Portal - 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1" name="Chart 40">
            <a:extLst>
              <a:ext uri="{FF2B5EF4-FFF2-40B4-BE49-F238E27FC236}">
                <a16:creationId xmlns:a16="http://schemas.microsoft.com/office/drawing/2014/main" id="{DB03FCDD-5EC9-4DBD-B463-5B4B11676B1E}"/>
              </a:ext>
            </a:extLst>
          </p:cNvPr>
          <p:cNvGraphicFramePr/>
          <p:nvPr>
            <p:extLst>
              <p:ext uri="{D42A27DB-BD31-4B8C-83A1-F6EECF244321}">
                <p14:modId xmlns:p14="http://schemas.microsoft.com/office/powerpoint/2010/main" val="248306805"/>
              </p:ext>
            </p:extLst>
          </p:nvPr>
        </p:nvGraphicFramePr>
        <p:xfrm>
          <a:off x="2408261" y="2301901"/>
          <a:ext cx="8125883"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57B656C-FD21-4861-91E4-6764183C409A}"/>
              </a:ext>
            </a:extLst>
          </p:cNvPr>
          <p:cNvSpPr>
            <a:spLocks noGrp="1"/>
          </p:cNvSpPr>
          <p:nvPr>
            <p:ph type="sldNum" sz="quarter" idx="42"/>
          </p:nvPr>
        </p:nvSpPr>
        <p:spPr/>
        <p:txBody>
          <a:bodyPr/>
          <a:lstStyle/>
          <a:p>
            <a:fld id="{B30B2D1E-9FFC-40D1-BD56-41383C696DDF}" type="slidenum">
              <a:rPr lang="en-JM" smtClean="0">
                <a:solidFill>
                  <a:srgbClr val="000000"/>
                </a:solidFill>
              </a:rPr>
              <a:pPr/>
              <a:t>13</a:t>
            </a:fld>
            <a:endParaRPr lang="en-JM" dirty="0">
              <a:solidFill>
                <a:srgbClr val="000000"/>
              </a:solidFill>
            </a:endParaRPr>
          </a:p>
        </p:txBody>
      </p:sp>
      <p:sp>
        <p:nvSpPr>
          <p:cNvPr id="3" name="Title 2">
            <a:extLst>
              <a:ext uri="{FF2B5EF4-FFF2-40B4-BE49-F238E27FC236}">
                <a16:creationId xmlns:a16="http://schemas.microsoft.com/office/drawing/2014/main" id="{8E18043C-FA1A-4715-AB43-9796F7B10D4B}"/>
              </a:ext>
            </a:extLst>
          </p:cNvPr>
          <p:cNvSpPr>
            <a:spLocks noGrp="1"/>
          </p:cNvSpPr>
          <p:nvPr>
            <p:ph type="title"/>
          </p:nvPr>
        </p:nvSpPr>
        <p:spPr/>
        <p:txBody>
          <a:bodyPr/>
          <a:lstStyle/>
          <a:p>
            <a:r>
              <a:rPr lang="en-US" dirty="0"/>
              <a:t> </a:t>
            </a:r>
          </a:p>
        </p:txBody>
      </p:sp>
      <p:sp>
        <p:nvSpPr>
          <p:cNvPr id="4" name="Text Placeholder 3">
            <a:extLst>
              <a:ext uri="{FF2B5EF4-FFF2-40B4-BE49-F238E27FC236}">
                <a16:creationId xmlns:a16="http://schemas.microsoft.com/office/drawing/2014/main" id="{83247013-777B-4E17-91BC-3D97B1D5B45E}"/>
              </a:ext>
            </a:extLst>
          </p:cNvPr>
          <p:cNvSpPr>
            <a:spLocks noGrp="1"/>
          </p:cNvSpPr>
          <p:nvPr>
            <p:ph type="body" sz="quarter" idx="43"/>
          </p:nvPr>
        </p:nvSpPr>
        <p:spPr>
          <a:xfrm>
            <a:off x="5962649" y="6337300"/>
            <a:ext cx="5486400" cy="429768"/>
          </a:xfrm>
        </p:spPr>
        <p:txBody>
          <a:bodyPr/>
          <a:lstStyle/>
          <a:p>
            <a:r>
              <a:rPr lang="en-US" dirty="0">
                <a:solidFill>
                  <a:srgbClr val="000000"/>
                </a:solidFill>
              </a:rPr>
              <a:t>October 1, 2020 – November 22, 2021 </a:t>
            </a:r>
          </a:p>
          <a:p>
            <a:r>
              <a:rPr lang="en-US" dirty="0">
                <a:solidFill>
                  <a:srgbClr val="000000"/>
                </a:solidFill>
              </a:rPr>
              <a:t>Career Segment n=111</a:t>
            </a:r>
          </a:p>
          <a:p>
            <a:r>
              <a:rPr lang="en-US" dirty="0">
                <a:solidFill>
                  <a:srgbClr val="000000"/>
                </a:solidFill>
              </a:rPr>
              <a:t>All Other Visitors n=21,796</a:t>
            </a:r>
            <a:endParaRPr kumimoji="0" lang="en-US" sz="8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6" name="Group 5">
            <a:extLst>
              <a:ext uri="{FF2B5EF4-FFF2-40B4-BE49-F238E27FC236}">
                <a16:creationId xmlns:a16="http://schemas.microsoft.com/office/drawing/2014/main" id="{07C32BC2-9AC1-4BD2-9F1A-0789F2EABCAE}"/>
              </a:ext>
            </a:extLst>
          </p:cNvPr>
          <p:cNvGrpSpPr/>
          <p:nvPr/>
        </p:nvGrpSpPr>
        <p:grpSpPr>
          <a:xfrm>
            <a:off x="325892" y="2469668"/>
            <a:ext cx="10224294" cy="686443"/>
            <a:chOff x="325892" y="2514289"/>
            <a:chExt cx="10224294" cy="686443"/>
          </a:xfrm>
        </p:grpSpPr>
        <p:grpSp>
          <p:nvGrpSpPr>
            <p:cNvPr id="38" name="Group 37">
              <a:extLst>
                <a:ext uri="{FF2B5EF4-FFF2-40B4-BE49-F238E27FC236}">
                  <a16:creationId xmlns:a16="http://schemas.microsoft.com/office/drawing/2014/main" id="{04EFCEE7-A9A9-44F4-8315-17129650A621}"/>
                </a:ext>
              </a:extLst>
            </p:cNvPr>
            <p:cNvGrpSpPr/>
            <p:nvPr/>
          </p:nvGrpSpPr>
          <p:grpSpPr>
            <a:xfrm>
              <a:off x="948887" y="2514289"/>
              <a:ext cx="9601299" cy="686443"/>
              <a:chOff x="303742" y="1513443"/>
              <a:chExt cx="8306858" cy="686622"/>
            </a:xfrm>
          </p:grpSpPr>
          <p:sp>
            <p:nvSpPr>
              <p:cNvPr id="40" name="TextBox 1">
                <a:extLst>
                  <a:ext uri="{FF2B5EF4-FFF2-40B4-BE49-F238E27FC236}">
                    <a16:creationId xmlns:a16="http://schemas.microsoft.com/office/drawing/2014/main" id="{7EB6C707-F4B2-4A93-AF2C-35CD402117ED}"/>
                  </a:ext>
                </a:extLst>
              </p:cNvPr>
              <p:cNvSpPr txBox="1"/>
              <p:nvPr/>
            </p:nvSpPr>
            <p:spPr>
              <a:xfrm>
                <a:off x="303742" y="1513443"/>
                <a:ext cx="1144058" cy="686622"/>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79FF"/>
                    </a:solidFill>
                    <a:effectLst/>
                    <a:uLnTx/>
                    <a:uFillTx/>
                    <a:latin typeface="Arial" panose="020B0604020202020204"/>
                    <a:ea typeface="+mn-ea"/>
                    <a:cs typeface="+mn-cs"/>
                  </a:rPr>
                  <a:t>79</a:t>
                </a:r>
              </a:p>
            </p:txBody>
          </p:sp>
          <p:cxnSp>
            <p:nvCxnSpPr>
              <p:cNvPr id="39" name="Straight Connector 38">
                <a:extLst>
                  <a:ext uri="{FF2B5EF4-FFF2-40B4-BE49-F238E27FC236}">
                    <a16:creationId xmlns:a16="http://schemas.microsoft.com/office/drawing/2014/main" id="{98DA4E71-DD95-45C4-BDBB-C0AEDC7BBE9F}"/>
                  </a:ext>
                </a:extLst>
              </p:cNvPr>
              <p:cNvCxnSpPr/>
              <p:nvPr/>
            </p:nvCxnSpPr>
            <p:spPr>
              <a:xfrm>
                <a:off x="1386840" y="2031430"/>
                <a:ext cx="7223760" cy="0"/>
              </a:xfrm>
              <a:prstGeom prst="line">
                <a:avLst/>
              </a:prstGeom>
              <a:noFill/>
              <a:ln w="25400" cap="flat" cmpd="sng" algn="ctr">
                <a:solidFill>
                  <a:srgbClr val="009FEA"/>
                </a:solidFill>
                <a:prstDash val="solid"/>
              </a:ln>
              <a:effectLst/>
            </p:spPr>
          </p:cxnSp>
        </p:grpSp>
        <p:sp>
          <p:nvSpPr>
            <p:cNvPr id="54" name="TextBox 53">
              <a:extLst>
                <a:ext uri="{FF2B5EF4-FFF2-40B4-BE49-F238E27FC236}">
                  <a16:creationId xmlns:a16="http://schemas.microsoft.com/office/drawing/2014/main" id="{3902E121-D644-4240-81B7-D66F35F44F84}"/>
                </a:ext>
              </a:extLst>
            </p:cNvPr>
            <p:cNvSpPr txBox="1"/>
            <p:nvPr/>
          </p:nvSpPr>
          <p:spPr>
            <a:xfrm>
              <a:off x="325892" y="2521824"/>
              <a:ext cx="1322334" cy="584775"/>
            </a:xfrm>
            <a:prstGeom prst="rect">
              <a:avLst/>
            </a:prstGeom>
            <a:noFill/>
          </p:spPr>
          <p:txBody>
            <a:bodyPr wrap="square" rtlCol="0">
              <a:spAutoFit/>
            </a:bodyPr>
            <a:lstStyle/>
            <a:p>
              <a:pPr algn="ctr" eaLnBrk="1" fontAlgn="auto" hangingPunct="1">
                <a:spcBef>
                  <a:spcPts val="0"/>
                </a:spcBef>
                <a:spcAft>
                  <a:spcPts val="0"/>
                </a:spcAft>
                <a:defRPr/>
              </a:pPr>
              <a:r>
                <a:rPr lang="en-US" sz="1600" b="1" kern="0" dirty="0">
                  <a:solidFill>
                    <a:srgbClr val="0079FF"/>
                  </a:solidFill>
                  <a:latin typeface="Arial" panose="020B0604020202020204"/>
                  <a:ea typeface="+mn-ea"/>
                </a:rPr>
                <a:t>Career Segment</a:t>
              </a:r>
            </a:p>
          </p:txBody>
        </p:sp>
      </p:grpSp>
      <p:cxnSp>
        <p:nvCxnSpPr>
          <p:cNvPr id="5" name="Straight Connector 4">
            <a:extLst>
              <a:ext uri="{FF2B5EF4-FFF2-40B4-BE49-F238E27FC236}">
                <a16:creationId xmlns:a16="http://schemas.microsoft.com/office/drawing/2014/main" id="{68617582-7B07-45F2-A58D-8A6AFA8B300F}"/>
              </a:ext>
            </a:extLst>
          </p:cNvPr>
          <p:cNvCxnSpPr>
            <a:cxnSpLocks/>
          </p:cNvCxnSpPr>
          <p:nvPr/>
        </p:nvCxnSpPr>
        <p:spPr>
          <a:xfrm>
            <a:off x="11583388" y="2590800"/>
            <a:ext cx="0" cy="2133600"/>
          </a:xfrm>
          <a:prstGeom prst="line">
            <a:avLst/>
          </a:prstGeom>
          <a:ln>
            <a:headEnd type="oval" w="med" len="med"/>
            <a:tailEnd type="oval" w="med" len="med"/>
          </a:ln>
          <a:effectLst/>
        </p:spPr>
        <p:style>
          <a:lnRef idx="2">
            <a:schemeClr val="accent6"/>
          </a:lnRef>
          <a:fillRef idx="0">
            <a:schemeClr val="accent6"/>
          </a:fillRef>
          <a:effectRef idx="1">
            <a:schemeClr val="accent6"/>
          </a:effectRef>
          <a:fontRef idx="minor">
            <a:schemeClr val="tx1"/>
          </a:fontRef>
        </p:style>
      </p:cxnSp>
      <p:sp>
        <p:nvSpPr>
          <p:cNvPr id="8" name="TextBox 7">
            <a:extLst>
              <a:ext uri="{FF2B5EF4-FFF2-40B4-BE49-F238E27FC236}">
                <a16:creationId xmlns:a16="http://schemas.microsoft.com/office/drawing/2014/main" id="{F2729FC0-B707-45D0-A0BA-43AB1275BC65}"/>
              </a:ext>
            </a:extLst>
          </p:cNvPr>
          <p:cNvSpPr txBox="1"/>
          <p:nvPr/>
        </p:nvSpPr>
        <p:spPr>
          <a:xfrm>
            <a:off x="11152816" y="2355669"/>
            <a:ext cx="521564" cy="890204"/>
          </a:xfrm>
          <a:prstGeom prst="rect">
            <a:avLst/>
          </a:prstGeom>
          <a:noFill/>
        </p:spPr>
        <p:txBody>
          <a:bodyPr wrap="square" rtlCol="0">
            <a:spAutoFit/>
          </a:bodyPr>
          <a:lstStyle/>
          <a:p>
            <a:pPr algn="l"/>
            <a:r>
              <a:rPr lang="en-US" sz="1000" b="1" dirty="0">
                <a:solidFill>
                  <a:schemeClr val="accent6">
                    <a:lumMod val="50000"/>
                  </a:schemeClr>
                </a:solidFill>
                <a:latin typeface="Arial" panose="020B0604020202020204" pitchFamily="34" charset="0"/>
                <a:cs typeface="Arial" panose="020B0604020202020204" pitchFamily="34" charset="0"/>
              </a:rPr>
              <a:t>MAX</a:t>
            </a:r>
          </a:p>
        </p:txBody>
      </p:sp>
      <p:sp>
        <p:nvSpPr>
          <p:cNvPr id="55" name="TextBox 54">
            <a:extLst>
              <a:ext uri="{FF2B5EF4-FFF2-40B4-BE49-F238E27FC236}">
                <a16:creationId xmlns:a16="http://schemas.microsoft.com/office/drawing/2014/main" id="{E8805CDB-09F4-4CE2-BA8A-A38DE5F94211}"/>
              </a:ext>
            </a:extLst>
          </p:cNvPr>
          <p:cNvSpPr txBox="1"/>
          <p:nvPr/>
        </p:nvSpPr>
        <p:spPr>
          <a:xfrm>
            <a:off x="11152816" y="4678799"/>
            <a:ext cx="521564" cy="890204"/>
          </a:xfrm>
          <a:prstGeom prst="rect">
            <a:avLst/>
          </a:prstGeom>
          <a:noFill/>
        </p:spPr>
        <p:txBody>
          <a:bodyPr wrap="square" rtlCol="0">
            <a:spAutoFit/>
          </a:bodyPr>
          <a:lstStyle/>
          <a:p>
            <a:pPr algn="l"/>
            <a:r>
              <a:rPr lang="en-US" sz="1000" b="1" dirty="0">
                <a:solidFill>
                  <a:schemeClr val="accent6">
                    <a:lumMod val="50000"/>
                  </a:schemeClr>
                </a:solidFill>
                <a:latin typeface="Arial" panose="020B0604020202020204" pitchFamily="34" charset="0"/>
                <a:cs typeface="Arial" panose="020B0604020202020204" pitchFamily="34" charset="0"/>
              </a:rPr>
              <a:t>MIN</a:t>
            </a:r>
          </a:p>
        </p:txBody>
      </p:sp>
      <p:sp>
        <p:nvSpPr>
          <p:cNvPr id="43" name="TextBox 1">
            <a:extLst>
              <a:ext uri="{FF2B5EF4-FFF2-40B4-BE49-F238E27FC236}">
                <a16:creationId xmlns:a16="http://schemas.microsoft.com/office/drawing/2014/main" id="{9DC0FAE2-CDAA-4376-B371-CEEE11E7AA99}"/>
              </a:ext>
            </a:extLst>
          </p:cNvPr>
          <p:cNvSpPr txBox="1"/>
          <p:nvPr/>
        </p:nvSpPr>
        <p:spPr>
          <a:xfrm>
            <a:off x="11381637" y="3212398"/>
            <a:ext cx="651543" cy="10225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sym typeface="Wingdings 2" panose="05020102010507070707" pitchFamily="18" charset="2"/>
              </a:rPr>
              <a:t> Avg</a:t>
            </a:r>
            <a:endPar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endParaRPr>
          </a:p>
        </p:txBody>
      </p:sp>
      <p:sp>
        <p:nvSpPr>
          <p:cNvPr id="16" name="Title 1">
            <a:extLst>
              <a:ext uri="{FF2B5EF4-FFF2-40B4-BE49-F238E27FC236}">
                <a16:creationId xmlns:a16="http://schemas.microsoft.com/office/drawing/2014/main" id="{50BB0F67-1A69-4366-A29A-78282A7F6D49}"/>
              </a:ext>
            </a:extLst>
          </p:cNvPr>
          <p:cNvSpPr txBox="1">
            <a:spLocks/>
          </p:cNvSpPr>
          <p:nvPr/>
        </p:nvSpPr>
        <p:spPr bwMode="auto">
          <a:xfrm>
            <a:off x="404717" y="149359"/>
            <a:ext cx="11383935" cy="88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2400" b="0" kern="1200">
                <a:solidFill>
                  <a:schemeClr val="accent3"/>
                </a:solidFill>
                <a:latin typeface="Arial" panose="020B0604020202020204" pitchFamily="34" charset="0"/>
                <a:ea typeface="MS PGothic" panose="020B0600070205080204" pitchFamily="34" charset="-128"/>
                <a:cs typeface="Arial" panose="020B0604020202020204" pitchFamily="34" charset="0"/>
              </a:defRPr>
            </a:lvl1pPr>
            <a:lvl2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2pPr>
            <a:lvl3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3pPr>
            <a:lvl4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4pPr>
            <a:lvl5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5pPr>
            <a:lvl6pPr marL="457200" algn="l" rtl="0" eaLnBrk="1" fontAlgn="base" hangingPunct="1">
              <a:spcBef>
                <a:spcPct val="0"/>
              </a:spcBef>
              <a:spcAft>
                <a:spcPct val="0"/>
              </a:spcAft>
              <a:defRPr sz="3500" b="1">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3500" b="1">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3500" b="1">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3500" b="1">
                <a:solidFill>
                  <a:schemeClr val="tx2"/>
                </a:solidFill>
                <a:latin typeface="Arial" charset="0"/>
                <a:ea typeface="ＭＳ Ｐゴシック" charset="0"/>
                <a:cs typeface="Arial" charset="0"/>
              </a:defRPr>
            </a:lvl9pPr>
          </a:lstStyle>
          <a:p>
            <a:r>
              <a:rPr lang="en-US" dirty="0"/>
              <a:t>Career visitor satisfaction exceeds benchmark averages of comparative industry segments by 6 to 11 points. </a:t>
            </a:r>
          </a:p>
        </p:txBody>
      </p:sp>
      <p:grpSp>
        <p:nvGrpSpPr>
          <p:cNvPr id="18" name="Group 17">
            <a:extLst>
              <a:ext uri="{FF2B5EF4-FFF2-40B4-BE49-F238E27FC236}">
                <a16:creationId xmlns:a16="http://schemas.microsoft.com/office/drawing/2014/main" id="{12A6BDE3-386A-4208-98B6-7829866ACDAF}"/>
              </a:ext>
            </a:extLst>
          </p:cNvPr>
          <p:cNvGrpSpPr/>
          <p:nvPr/>
        </p:nvGrpSpPr>
        <p:grpSpPr>
          <a:xfrm>
            <a:off x="325893" y="3008933"/>
            <a:ext cx="10224294" cy="686443"/>
            <a:chOff x="325892" y="1810911"/>
            <a:chExt cx="10224294" cy="686443"/>
          </a:xfrm>
        </p:grpSpPr>
        <p:grpSp>
          <p:nvGrpSpPr>
            <p:cNvPr id="19" name="Group 18">
              <a:extLst>
                <a:ext uri="{FF2B5EF4-FFF2-40B4-BE49-F238E27FC236}">
                  <a16:creationId xmlns:a16="http://schemas.microsoft.com/office/drawing/2014/main" id="{BAAB596A-F9CD-48DA-B58E-4003590C5B1E}"/>
                </a:ext>
              </a:extLst>
            </p:cNvPr>
            <p:cNvGrpSpPr/>
            <p:nvPr/>
          </p:nvGrpSpPr>
          <p:grpSpPr>
            <a:xfrm>
              <a:off x="948887" y="1810911"/>
              <a:ext cx="9601299" cy="686443"/>
              <a:chOff x="303742" y="809878"/>
              <a:chExt cx="8306858" cy="686622"/>
            </a:xfrm>
          </p:grpSpPr>
          <p:sp>
            <p:nvSpPr>
              <p:cNvPr id="21" name="TextBox 1">
                <a:extLst>
                  <a:ext uri="{FF2B5EF4-FFF2-40B4-BE49-F238E27FC236}">
                    <a16:creationId xmlns:a16="http://schemas.microsoft.com/office/drawing/2014/main" id="{D15BB281-FD67-4BE2-AE16-AF1475C9122D}"/>
                  </a:ext>
                </a:extLst>
              </p:cNvPr>
              <p:cNvSpPr txBox="1"/>
              <p:nvPr/>
            </p:nvSpPr>
            <p:spPr>
              <a:xfrm>
                <a:off x="303742" y="809878"/>
                <a:ext cx="1144058" cy="686622"/>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accent5">
                        <a:lumMod val="75000"/>
                      </a:schemeClr>
                    </a:solidFill>
                    <a:effectLst/>
                    <a:uLnTx/>
                    <a:uFillTx/>
                    <a:latin typeface="Arial" panose="020B0604020202020204"/>
                    <a:ea typeface="+mn-ea"/>
                    <a:cs typeface="+mn-cs"/>
                  </a:rPr>
                  <a:t>72</a:t>
                </a:r>
              </a:p>
            </p:txBody>
          </p:sp>
          <p:cxnSp>
            <p:nvCxnSpPr>
              <p:cNvPr id="22" name="Straight Connector 21">
                <a:extLst>
                  <a:ext uri="{FF2B5EF4-FFF2-40B4-BE49-F238E27FC236}">
                    <a16:creationId xmlns:a16="http://schemas.microsoft.com/office/drawing/2014/main" id="{E8D6DDF3-14B1-49FB-99B9-D559E8095387}"/>
                  </a:ext>
                </a:extLst>
              </p:cNvPr>
              <p:cNvCxnSpPr/>
              <p:nvPr/>
            </p:nvCxnSpPr>
            <p:spPr>
              <a:xfrm>
                <a:off x="1386840" y="987809"/>
                <a:ext cx="7223760" cy="0"/>
              </a:xfrm>
              <a:prstGeom prst="line">
                <a:avLst/>
              </a:prstGeom>
              <a:noFill/>
              <a:ln w="25400" cap="flat" cmpd="sng" algn="ctr">
                <a:solidFill>
                  <a:schemeClr val="accent5">
                    <a:lumMod val="75000"/>
                  </a:schemeClr>
                </a:solidFill>
                <a:prstDash val="solid"/>
              </a:ln>
              <a:effectLst/>
            </p:spPr>
          </p:cxnSp>
        </p:grpSp>
        <p:sp>
          <p:nvSpPr>
            <p:cNvPr id="20" name="TextBox 19">
              <a:extLst>
                <a:ext uri="{FF2B5EF4-FFF2-40B4-BE49-F238E27FC236}">
                  <a16:creationId xmlns:a16="http://schemas.microsoft.com/office/drawing/2014/main" id="{38F8E8AF-DD3B-498E-9103-1FAE9D7FE857}"/>
                </a:ext>
              </a:extLst>
            </p:cNvPr>
            <p:cNvSpPr txBox="1"/>
            <p:nvPr/>
          </p:nvSpPr>
          <p:spPr>
            <a:xfrm>
              <a:off x="325892" y="1865336"/>
              <a:ext cx="1322334" cy="584775"/>
            </a:xfrm>
            <a:prstGeom prst="rect">
              <a:avLst/>
            </a:prstGeom>
            <a:noFill/>
          </p:spPr>
          <p:txBody>
            <a:bodyPr wrap="square" rtlCol="0">
              <a:spAutoFit/>
            </a:bodyPr>
            <a:lstStyle/>
            <a:p>
              <a:pPr algn="ctr" eaLnBrk="1" fontAlgn="auto" hangingPunct="1">
                <a:spcBef>
                  <a:spcPts val="0"/>
                </a:spcBef>
                <a:spcAft>
                  <a:spcPts val="0"/>
                </a:spcAft>
                <a:defRPr/>
              </a:pPr>
              <a:r>
                <a:rPr lang="en-US" sz="1600" b="1" kern="0" dirty="0">
                  <a:solidFill>
                    <a:schemeClr val="accent5">
                      <a:lumMod val="75000"/>
                    </a:schemeClr>
                  </a:solidFill>
                  <a:latin typeface="Arial" panose="020B0604020202020204"/>
                  <a:ea typeface="+mn-ea"/>
                </a:rPr>
                <a:t>All Other Visitors</a:t>
              </a:r>
            </a:p>
          </p:txBody>
        </p:sp>
      </p:grpSp>
    </p:spTree>
    <p:extLst>
      <p:ext uri="{BB962C8B-B14F-4D97-AF65-F5344CB8AC3E}">
        <p14:creationId xmlns:p14="http://schemas.microsoft.com/office/powerpoint/2010/main" val="175350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DF9E27F6-EB6F-4B14-B322-635E25DCE00D}"/>
              </a:ext>
            </a:extLst>
          </p:cNvPr>
          <p:cNvGraphicFramePr>
            <a:graphicFrameLocks noChangeAspect="1"/>
          </p:cNvGraphicFramePr>
          <p:nvPr>
            <p:extLst>
              <p:ext uri="{D42A27DB-BD31-4B8C-83A1-F6EECF244321}">
                <p14:modId xmlns:p14="http://schemas.microsoft.com/office/powerpoint/2010/main" val="1321073689"/>
              </p:ext>
            </p:extLst>
          </p:nvPr>
        </p:nvGraphicFramePr>
        <p:xfrm>
          <a:off x="3255181" y="3356791"/>
          <a:ext cx="3538728" cy="3151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Chart 38">
            <a:extLst>
              <a:ext uri="{FF2B5EF4-FFF2-40B4-BE49-F238E27FC236}">
                <a16:creationId xmlns:a16="http://schemas.microsoft.com/office/drawing/2014/main" id="{D573C0E7-33CC-4237-9FF1-1E3D5A9A79E5}"/>
              </a:ext>
            </a:extLst>
          </p:cNvPr>
          <p:cNvGraphicFramePr>
            <a:graphicFrameLocks noChangeAspect="1"/>
          </p:cNvGraphicFramePr>
          <p:nvPr>
            <p:extLst>
              <p:ext uri="{D42A27DB-BD31-4B8C-83A1-F6EECF244321}">
                <p14:modId xmlns:p14="http://schemas.microsoft.com/office/powerpoint/2010/main" val="622478864"/>
              </p:ext>
            </p:extLst>
          </p:nvPr>
        </p:nvGraphicFramePr>
        <p:xfrm>
          <a:off x="6154208" y="3352194"/>
          <a:ext cx="3538728" cy="3151406"/>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46">
            <a:extLst>
              <a:ext uri="{FF2B5EF4-FFF2-40B4-BE49-F238E27FC236}">
                <a16:creationId xmlns:a16="http://schemas.microsoft.com/office/drawing/2014/main" id="{2558A272-1670-4ACC-A234-C5E86998FAB0}"/>
              </a:ext>
            </a:extLst>
          </p:cNvPr>
          <p:cNvSpPr/>
          <p:nvPr/>
        </p:nvSpPr>
        <p:spPr>
          <a:xfrm>
            <a:off x="3353751" y="3524264"/>
            <a:ext cx="5534933" cy="1723869"/>
          </a:xfrm>
          <a:prstGeom prst="rect">
            <a:avLst/>
          </a:prstGeom>
          <a:noFill/>
          <a:ln>
            <a:solidFill>
              <a:srgbClr val="F43D5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9FEA"/>
              </a:solidFill>
              <a:effectLst/>
              <a:uLnTx/>
              <a:uFillTx/>
              <a:latin typeface="Arial"/>
              <a:ea typeface="+mn-ea"/>
              <a:cs typeface="+mn-cs"/>
            </a:endParaRPr>
          </a:p>
        </p:txBody>
      </p:sp>
      <p:sp>
        <p:nvSpPr>
          <p:cNvPr id="3" name="Title 2">
            <a:extLst>
              <a:ext uri="{FF2B5EF4-FFF2-40B4-BE49-F238E27FC236}">
                <a16:creationId xmlns:a16="http://schemas.microsoft.com/office/drawing/2014/main" id="{8E18043C-FA1A-4715-AB43-9796F7B10D4B}"/>
              </a:ext>
            </a:extLst>
          </p:cNvPr>
          <p:cNvSpPr>
            <a:spLocks noGrp="1"/>
          </p:cNvSpPr>
          <p:nvPr>
            <p:ph type="title"/>
          </p:nvPr>
        </p:nvSpPr>
        <p:spPr>
          <a:xfrm>
            <a:off x="524580" y="151893"/>
            <a:ext cx="11153087" cy="822960"/>
          </a:xfrm>
        </p:spPr>
        <p:txBody>
          <a:bodyPr/>
          <a:lstStyle/>
          <a:p>
            <a:r>
              <a:rPr lang="en-US" b="0" dirty="0">
                <a:solidFill>
                  <a:srgbClr val="000000"/>
                </a:solidFill>
              </a:rPr>
              <a:t>Career net performance scores are very strongly positive as 71% recommend the EPA while 14% are not likely to.</a:t>
            </a:r>
          </a:p>
        </p:txBody>
      </p:sp>
      <p:sp>
        <p:nvSpPr>
          <p:cNvPr id="48" name="Rectangle 47">
            <a:extLst>
              <a:ext uri="{FF2B5EF4-FFF2-40B4-BE49-F238E27FC236}">
                <a16:creationId xmlns:a16="http://schemas.microsoft.com/office/drawing/2014/main" id="{2FBF162E-BEDF-4E43-86A7-317B3678D403}"/>
              </a:ext>
            </a:extLst>
          </p:cNvPr>
          <p:cNvSpPr/>
          <p:nvPr/>
        </p:nvSpPr>
        <p:spPr>
          <a:xfrm>
            <a:off x="3352557" y="5247896"/>
            <a:ext cx="5534933" cy="563552"/>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9FEA"/>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5E28415F-0798-4637-8D8C-0A7998525A95}"/>
              </a:ext>
            </a:extLst>
          </p:cNvPr>
          <p:cNvSpPr/>
          <p:nvPr/>
        </p:nvSpPr>
        <p:spPr>
          <a:xfrm>
            <a:off x="3351573" y="5816341"/>
            <a:ext cx="5534933" cy="574227"/>
          </a:xfrm>
          <a:prstGeom prst="rect">
            <a:avLst/>
          </a:prstGeom>
          <a:noFill/>
          <a:ln>
            <a:solidFill>
              <a:srgbClr val="92CF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9FEA"/>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B57B656C-FD21-4861-91E4-6764183C409A}"/>
              </a:ext>
            </a:extLst>
          </p:cNvPr>
          <p:cNvSpPr>
            <a:spLocks noGrp="1"/>
          </p:cNvSpPr>
          <p:nvPr>
            <p:ph type="sldNum" sz="quarter" idx="42"/>
          </p:nvPr>
        </p:nvSpPr>
        <p:spPr/>
        <p:txBody>
          <a:bodyPr/>
          <a:lstStyle/>
          <a:p>
            <a:fld id="{B30B2D1E-9FFC-40D1-BD56-41383C696DDF}" type="slidenum">
              <a:rPr lang="en-JM" smtClean="0"/>
              <a:pPr/>
              <a:t>14</a:t>
            </a:fld>
            <a:endParaRPr lang="en-JM" dirty="0"/>
          </a:p>
        </p:txBody>
      </p:sp>
      <p:sp>
        <p:nvSpPr>
          <p:cNvPr id="53" name="TextBox 52">
            <a:extLst>
              <a:ext uri="{FF2B5EF4-FFF2-40B4-BE49-F238E27FC236}">
                <a16:creationId xmlns:a16="http://schemas.microsoft.com/office/drawing/2014/main" id="{3C1B74BD-F470-478E-8BDA-6E93B366D7D9}"/>
              </a:ext>
            </a:extLst>
          </p:cNvPr>
          <p:cNvSpPr txBox="1"/>
          <p:nvPr/>
        </p:nvSpPr>
        <p:spPr>
          <a:xfrm>
            <a:off x="2274623" y="2282986"/>
            <a:ext cx="11638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A475B"/>
                </a:solidFill>
                <a:effectLst/>
                <a:uLnTx/>
                <a:uFillTx/>
                <a:latin typeface="Arial"/>
                <a:ea typeface="+mn-ea"/>
                <a:cs typeface="+mn-cs"/>
              </a:rPr>
              <a:t>Period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A475B"/>
                </a:solidFill>
                <a:effectLst/>
                <a:uLnTx/>
                <a:uFillTx/>
                <a:latin typeface="Arial"/>
                <a:ea typeface="+mn-ea"/>
                <a:cs typeface="+mn-cs"/>
              </a:rPr>
              <a:t>NPS</a:t>
            </a:r>
          </a:p>
        </p:txBody>
      </p:sp>
      <p:sp>
        <p:nvSpPr>
          <p:cNvPr id="19" name="TextBox 18">
            <a:extLst>
              <a:ext uri="{FF2B5EF4-FFF2-40B4-BE49-F238E27FC236}">
                <a16:creationId xmlns:a16="http://schemas.microsoft.com/office/drawing/2014/main" id="{266A02A8-D273-41AE-BE6E-59509B3E853F}"/>
              </a:ext>
            </a:extLst>
          </p:cNvPr>
          <p:cNvSpPr txBox="1"/>
          <p:nvPr/>
        </p:nvSpPr>
        <p:spPr>
          <a:xfrm>
            <a:off x="2355269" y="1192032"/>
            <a:ext cx="7497971" cy="369332"/>
          </a:xfrm>
          <a:prstGeom prst="rect">
            <a:avLst/>
          </a:prstGeom>
          <a:noFill/>
        </p:spPr>
        <p:txBody>
          <a:bodyPr wrap="square" rtlCol="0">
            <a:spAutoFit/>
          </a:bodyPr>
          <a:lstStyle/>
          <a:p>
            <a:pPr algn="ctr"/>
            <a:r>
              <a:rPr lang="en-US" b="1" dirty="0">
                <a:solidFill>
                  <a:schemeClr val="accent3"/>
                </a:solidFill>
              </a:rPr>
              <a:t>How likely are you to recommend this agency to someone else?</a:t>
            </a:r>
          </a:p>
        </p:txBody>
      </p:sp>
      <p:grpSp>
        <p:nvGrpSpPr>
          <p:cNvPr id="20" name="Group 19">
            <a:extLst>
              <a:ext uri="{FF2B5EF4-FFF2-40B4-BE49-F238E27FC236}">
                <a16:creationId xmlns:a16="http://schemas.microsoft.com/office/drawing/2014/main" id="{053C46C1-DCD4-48FB-AC11-C0B83884386F}"/>
              </a:ext>
            </a:extLst>
          </p:cNvPr>
          <p:cNvGrpSpPr>
            <a:grpSpLocks noChangeAspect="1"/>
          </p:cNvGrpSpPr>
          <p:nvPr/>
        </p:nvGrpSpPr>
        <p:grpSpPr>
          <a:xfrm>
            <a:off x="3328906" y="1956749"/>
            <a:ext cx="2654270" cy="2557252"/>
            <a:chOff x="4727190" y="1764300"/>
            <a:chExt cx="2648380" cy="2787076"/>
          </a:xfrm>
        </p:grpSpPr>
        <p:graphicFrame>
          <p:nvGraphicFramePr>
            <p:cNvPr id="21" name="Chart 20">
              <a:extLst>
                <a:ext uri="{FF2B5EF4-FFF2-40B4-BE49-F238E27FC236}">
                  <a16:creationId xmlns:a16="http://schemas.microsoft.com/office/drawing/2014/main" id="{FD4CB119-15BB-4E8B-9F88-7AA251E0AFEE}"/>
                </a:ext>
              </a:extLst>
            </p:cNvPr>
            <p:cNvGraphicFramePr/>
            <p:nvPr>
              <p:extLst>
                <p:ext uri="{D42A27DB-BD31-4B8C-83A1-F6EECF244321}">
                  <p14:modId xmlns:p14="http://schemas.microsoft.com/office/powerpoint/2010/main" val="2052802340"/>
                </p:ext>
              </p:extLst>
            </p:nvPr>
          </p:nvGraphicFramePr>
          <p:xfrm>
            <a:off x="4727190" y="1764300"/>
            <a:ext cx="2648380" cy="2787076"/>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051AA263-1E51-48C7-B8A0-28B72F1C099D}"/>
                </a:ext>
              </a:extLst>
            </p:cNvPr>
            <p:cNvSpPr txBox="1"/>
            <p:nvPr/>
          </p:nvSpPr>
          <p:spPr>
            <a:xfrm>
              <a:off x="5612937" y="2502893"/>
              <a:ext cx="854104" cy="1006311"/>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lang="en-US" sz="6000" b="1" kern="0" dirty="0">
                  <a:solidFill>
                    <a:srgbClr val="222B3C">
                      <a:lumMod val="50000"/>
                    </a:srgbClr>
                  </a:solidFill>
                  <a:latin typeface="Arial"/>
                  <a:ea typeface="+mn-ea"/>
                  <a:cs typeface="Arial"/>
                </a:rPr>
                <a:t>39</a:t>
              </a:r>
              <a:endParaRPr kumimoji="0" lang="en-US" sz="2800" b="1" i="0" u="none" strike="noStrike" kern="0" cap="none" spc="225" normalizeH="0" baseline="0" noProof="0" dirty="0">
                <a:ln>
                  <a:noFill/>
                </a:ln>
                <a:solidFill>
                  <a:srgbClr val="222B3C">
                    <a:lumMod val="50000"/>
                  </a:srgbClr>
                </a:solidFill>
                <a:effectLst/>
                <a:uLnTx/>
                <a:uFillTx/>
                <a:latin typeface="Arial"/>
                <a:ea typeface="+mn-ea"/>
                <a:cs typeface="Arial"/>
              </a:endParaRPr>
            </a:p>
          </p:txBody>
        </p:sp>
        <p:sp>
          <p:nvSpPr>
            <p:cNvPr id="23" name="TextBox 22">
              <a:extLst>
                <a:ext uri="{FF2B5EF4-FFF2-40B4-BE49-F238E27FC236}">
                  <a16:creationId xmlns:a16="http://schemas.microsoft.com/office/drawing/2014/main" id="{04C0A2D6-633C-4032-AC1A-834452ACC578}"/>
                </a:ext>
              </a:extLst>
            </p:cNvPr>
            <p:cNvSpPr txBox="1"/>
            <p:nvPr/>
          </p:nvSpPr>
          <p:spPr>
            <a:xfrm>
              <a:off x="4950142" y="3172052"/>
              <a:ext cx="74887" cy="161583"/>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lumMod val="75000"/>
                    </a:srgbClr>
                  </a:solidFill>
                  <a:effectLst/>
                  <a:uLnTx/>
                  <a:uFillTx/>
                  <a:latin typeface="Arial"/>
                  <a:ea typeface="+mn-ea"/>
                  <a:cs typeface="Arial"/>
                </a:rPr>
                <a:t>0</a:t>
              </a:r>
            </a:p>
          </p:txBody>
        </p:sp>
        <p:sp>
          <p:nvSpPr>
            <p:cNvPr id="24" name="TextBox 23">
              <a:extLst>
                <a:ext uri="{FF2B5EF4-FFF2-40B4-BE49-F238E27FC236}">
                  <a16:creationId xmlns:a16="http://schemas.microsoft.com/office/drawing/2014/main" id="{6BD726CA-321B-4A20-8296-5D5B98E2B174}"/>
                </a:ext>
              </a:extLst>
            </p:cNvPr>
            <p:cNvSpPr txBox="1"/>
            <p:nvPr/>
          </p:nvSpPr>
          <p:spPr>
            <a:xfrm>
              <a:off x="6991309" y="3172052"/>
              <a:ext cx="224661" cy="161583"/>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lumMod val="75000"/>
                    </a:srgbClr>
                  </a:solidFill>
                  <a:effectLst/>
                  <a:uLnTx/>
                  <a:uFillTx/>
                  <a:latin typeface="Arial"/>
                  <a:ea typeface="+mn-ea"/>
                  <a:cs typeface="Arial"/>
                </a:rPr>
                <a:t>100</a:t>
              </a:r>
            </a:p>
          </p:txBody>
        </p:sp>
      </p:grpSp>
      <p:sp>
        <p:nvSpPr>
          <p:cNvPr id="33" name="Text Placeholder 3">
            <a:extLst>
              <a:ext uri="{FF2B5EF4-FFF2-40B4-BE49-F238E27FC236}">
                <a16:creationId xmlns:a16="http://schemas.microsoft.com/office/drawing/2014/main" id="{4647FBFA-1CEB-4F94-9332-E5E261EBF92C}"/>
              </a:ext>
            </a:extLst>
          </p:cNvPr>
          <p:cNvSpPr txBox="1">
            <a:spLocks/>
          </p:cNvSpPr>
          <p:nvPr/>
        </p:nvSpPr>
        <p:spPr bwMode="auto">
          <a:xfrm>
            <a:off x="5949949" y="635989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October 1, 2020 – November 22, 2021 </a:t>
            </a:r>
          </a:p>
          <a:p>
            <a:r>
              <a:rPr lang="en-US" dirty="0">
                <a:solidFill>
                  <a:srgbClr val="000000"/>
                </a:solidFill>
              </a:rPr>
              <a:t>Career Segment n=111</a:t>
            </a:r>
          </a:p>
          <a:p>
            <a:r>
              <a:rPr lang="en-US" dirty="0">
                <a:solidFill>
                  <a:srgbClr val="000000"/>
                </a:solidFill>
              </a:rPr>
              <a:t>All Other Visitors n=21,796</a:t>
            </a:r>
            <a:endParaRPr kumimoji="0" lang="en-US" sz="8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4" name="Group 33">
            <a:extLst>
              <a:ext uri="{FF2B5EF4-FFF2-40B4-BE49-F238E27FC236}">
                <a16:creationId xmlns:a16="http://schemas.microsoft.com/office/drawing/2014/main" id="{EC9F38DD-69FB-4FBB-A249-C84C042F6665}"/>
              </a:ext>
            </a:extLst>
          </p:cNvPr>
          <p:cNvGrpSpPr>
            <a:grpSpLocks noChangeAspect="1"/>
          </p:cNvGrpSpPr>
          <p:nvPr/>
        </p:nvGrpSpPr>
        <p:grpSpPr>
          <a:xfrm>
            <a:off x="6214962" y="1952151"/>
            <a:ext cx="2654273" cy="2557252"/>
            <a:chOff x="4727190" y="1764300"/>
            <a:chExt cx="2648380" cy="2787076"/>
          </a:xfrm>
        </p:grpSpPr>
        <p:graphicFrame>
          <p:nvGraphicFramePr>
            <p:cNvPr id="35" name="Chart 34">
              <a:extLst>
                <a:ext uri="{FF2B5EF4-FFF2-40B4-BE49-F238E27FC236}">
                  <a16:creationId xmlns:a16="http://schemas.microsoft.com/office/drawing/2014/main" id="{CC52F48E-CC49-4797-B7BB-D62BF91CE86C}"/>
                </a:ext>
              </a:extLst>
            </p:cNvPr>
            <p:cNvGraphicFramePr/>
            <p:nvPr>
              <p:extLst>
                <p:ext uri="{D42A27DB-BD31-4B8C-83A1-F6EECF244321}">
                  <p14:modId xmlns:p14="http://schemas.microsoft.com/office/powerpoint/2010/main" val="1005817929"/>
                </p:ext>
              </p:extLst>
            </p:nvPr>
          </p:nvGraphicFramePr>
          <p:xfrm>
            <a:off x="4727190" y="1764300"/>
            <a:ext cx="2648380" cy="2787076"/>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3FE85C1B-86E1-40B3-BBDC-C511B90D388E}"/>
                </a:ext>
              </a:extLst>
            </p:cNvPr>
            <p:cNvSpPr txBox="1"/>
            <p:nvPr/>
          </p:nvSpPr>
          <p:spPr>
            <a:xfrm>
              <a:off x="5612937" y="2502893"/>
              <a:ext cx="854104" cy="1006311"/>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22B3C">
                      <a:lumMod val="50000"/>
                    </a:srgbClr>
                  </a:solidFill>
                  <a:effectLst/>
                  <a:uLnTx/>
                  <a:uFillTx/>
                  <a:latin typeface="Arial"/>
                  <a:ea typeface="+mn-ea"/>
                  <a:cs typeface="Arial"/>
                </a:rPr>
                <a:t>58</a:t>
              </a:r>
              <a:endParaRPr kumimoji="0" lang="en-US" sz="2800" b="1" i="0" u="none" strike="noStrike" kern="0" cap="none" spc="225" normalizeH="0" baseline="0" noProof="0" dirty="0">
                <a:ln>
                  <a:noFill/>
                </a:ln>
                <a:solidFill>
                  <a:srgbClr val="222B3C">
                    <a:lumMod val="50000"/>
                  </a:srgbClr>
                </a:solidFill>
                <a:effectLst/>
                <a:uLnTx/>
                <a:uFillTx/>
                <a:latin typeface="Arial"/>
                <a:ea typeface="+mn-ea"/>
                <a:cs typeface="Arial"/>
              </a:endParaRPr>
            </a:p>
          </p:txBody>
        </p:sp>
        <p:sp>
          <p:nvSpPr>
            <p:cNvPr id="37" name="TextBox 36">
              <a:extLst>
                <a:ext uri="{FF2B5EF4-FFF2-40B4-BE49-F238E27FC236}">
                  <a16:creationId xmlns:a16="http://schemas.microsoft.com/office/drawing/2014/main" id="{D96B6828-88EF-4AB6-8C48-18E95C01D407}"/>
                </a:ext>
              </a:extLst>
            </p:cNvPr>
            <p:cNvSpPr txBox="1"/>
            <p:nvPr/>
          </p:nvSpPr>
          <p:spPr>
            <a:xfrm>
              <a:off x="4950142" y="3172052"/>
              <a:ext cx="74887" cy="161583"/>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lumMod val="75000"/>
                    </a:srgbClr>
                  </a:solidFill>
                  <a:effectLst/>
                  <a:uLnTx/>
                  <a:uFillTx/>
                  <a:latin typeface="Arial"/>
                  <a:ea typeface="+mn-ea"/>
                  <a:cs typeface="Arial"/>
                </a:rPr>
                <a:t>0</a:t>
              </a:r>
            </a:p>
          </p:txBody>
        </p:sp>
        <p:sp>
          <p:nvSpPr>
            <p:cNvPr id="38" name="TextBox 37">
              <a:extLst>
                <a:ext uri="{FF2B5EF4-FFF2-40B4-BE49-F238E27FC236}">
                  <a16:creationId xmlns:a16="http://schemas.microsoft.com/office/drawing/2014/main" id="{C634824E-09E4-4392-BE81-5EBFB1802EC9}"/>
                </a:ext>
              </a:extLst>
            </p:cNvPr>
            <p:cNvSpPr txBox="1"/>
            <p:nvPr/>
          </p:nvSpPr>
          <p:spPr>
            <a:xfrm>
              <a:off x="6991309" y="3172052"/>
              <a:ext cx="224661" cy="161583"/>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lumMod val="75000"/>
                    </a:srgbClr>
                  </a:solidFill>
                  <a:effectLst/>
                  <a:uLnTx/>
                  <a:uFillTx/>
                  <a:latin typeface="Arial"/>
                  <a:ea typeface="+mn-ea"/>
                  <a:cs typeface="Arial"/>
                </a:rPr>
                <a:t>100</a:t>
              </a:r>
            </a:p>
          </p:txBody>
        </p:sp>
      </p:grpSp>
      <p:sp>
        <p:nvSpPr>
          <p:cNvPr id="50" name="TextBox 49">
            <a:extLst>
              <a:ext uri="{FF2B5EF4-FFF2-40B4-BE49-F238E27FC236}">
                <a16:creationId xmlns:a16="http://schemas.microsoft.com/office/drawing/2014/main" id="{6866C515-F643-4ED4-87EC-BC00D34AA71A}"/>
              </a:ext>
            </a:extLst>
          </p:cNvPr>
          <p:cNvSpPr txBox="1"/>
          <p:nvPr/>
        </p:nvSpPr>
        <p:spPr>
          <a:xfrm>
            <a:off x="4424759" y="4100249"/>
            <a:ext cx="1317458" cy="584775"/>
          </a:xfrm>
          <a:prstGeom prst="rect">
            <a:avLst/>
          </a:prstGeom>
          <a:noFill/>
        </p:spPr>
        <p:txBody>
          <a:bodyPr wrap="square" rtlCol="0">
            <a:spAutoFit/>
          </a:bodyPr>
          <a:lstStyle/>
          <a:p>
            <a:pPr algn="ctr"/>
            <a:r>
              <a:rPr lang="en-US" sz="1600" dirty="0">
                <a:solidFill>
                  <a:schemeClr val="accent3"/>
                </a:solidFill>
                <a:latin typeface="Arial" panose="020B0604020202020204" pitchFamily="34" charset="0"/>
                <a:cs typeface="Arial" panose="020B0604020202020204" pitchFamily="34" charset="0"/>
              </a:rPr>
              <a:t>Detractors:</a:t>
            </a:r>
          </a:p>
          <a:p>
            <a:pPr algn="ctr"/>
            <a:r>
              <a:rPr lang="en-US" sz="1600" dirty="0">
                <a:solidFill>
                  <a:schemeClr val="accent3"/>
                </a:solidFill>
                <a:cs typeface="Arial" panose="020B0604020202020204" pitchFamily="34" charset="0"/>
              </a:rPr>
              <a:t>21%</a:t>
            </a:r>
            <a:r>
              <a:rPr lang="en-US" sz="1600" dirty="0">
                <a:solidFill>
                  <a:schemeClr val="accent3"/>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3E73FC23-2852-41FA-A524-DCE5C97774C6}"/>
              </a:ext>
            </a:extLst>
          </p:cNvPr>
          <p:cNvSpPr txBox="1"/>
          <p:nvPr/>
        </p:nvSpPr>
        <p:spPr>
          <a:xfrm>
            <a:off x="7291320" y="4097016"/>
            <a:ext cx="1317458" cy="584775"/>
          </a:xfrm>
          <a:prstGeom prst="rect">
            <a:avLst/>
          </a:prstGeom>
          <a:noFill/>
        </p:spPr>
        <p:txBody>
          <a:bodyPr wrap="square" rtlCol="0">
            <a:spAutoFit/>
          </a:bodyPr>
          <a:lstStyle/>
          <a:p>
            <a:pPr algn="ctr"/>
            <a:r>
              <a:rPr lang="en-US" sz="1600" dirty="0">
                <a:solidFill>
                  <a:schemeClr val="accent3"/>
                </a:solidFill>
                <a:latin typeface="Arial" panose="020B0604020202020204" pitchFamily="34" charset="0"/>
                <a:cs typeface="Arial" panose="020B0604020202020204" pitchFamily="34" charset="0"/>
              </a:rPr>
              <a:t>Detractors:</a:t>
            </a:r>
          </a:p>
          <a:p>
            <a:pPr algn="ctr"/>
            <a:r>
              <a:rPr lang="en-US" sz="1600" dirty="0">
                <a:solidFill>
                  <a:schemeClr val="accent3"/>
                </a:solidFill>
                <a:cs typeface="Arial" panose="020B0604020202020204" pitchFamily="34" charset="0"/>
              </a:rPr>
              <a:t>14%</a:t>
            </a:r>
            <a:r>
              <a:rPr lang="en-US" sz="1600" dirty="0">
                <a:solidFill>
                  <a:schemeClr val="accent3"/>
                </a:solidFill>
                <a:latin typeface="Arial" panose="020B0604020202020204" pitchFamily="34" charset="0"/>
                <a:cs typeface="Arial" panose="020B0604020202020204" pitchFamily="34" charset="0"/>
              </a:rPr>
              <a:t> </a:t>
            </a:r>
          </a:p>
        </p:txBody>
      </p:sp>
      <p:sp>
        <p:nvSpPr>
          <p:cNvPr id="56" name="TextBox 55">
            <a:extLst>
              <a:ext uri="{FF2B5EF4-FFF2-40B4-BE49-F238E27FC236}">
                <a16:creationId xmlns:a16="http://schemas.microsoft.com/office/drawing/2014/main" id="{E99B5750-EAB1-4484-9A0D-064DF4AF03B6}"/>
              </a:ext>
            </a:extLst>
          </p:cNvPr>
          <p:cNvSpPr txBox="1"/>
          <p:nvPr/>
        </p:nvSpPr>
        <p:spPr>
          <a:xfrm>
            <a:off x="3582635" y="1695233"/>
            <a:ext cx="2156442" cy="369332"/>
          </a:xfrm>
          <a:prstGeom prst="rect">
            <a:avLst/>
          </a:prstGeom>
          <a:noFill/>
        </p:spPr>
        <p:txBody>
          <a:bodyPr wrap="square" rtlCol="0">
            <a:spAutoFit/>
          </a:bodyPr>
          <a:lstStyle/>
          <a:p>
            <a:pPr algn="ctr"/>
            <a:r>
              <a:rPr lang="en-US" b="1" dirty="0">
                <a:solidFill>
                  <a:schemeClr val="accent5">
                    <a:lumMod val="75000"/>
                  </a:schemeClr>
                </a:solidFill>
              </a:rPr>
              <a:t>All Other Visitors</a:t>
            </a:r>
          </a:p>
        </p:txBody>
      </p:sp>
      <p:sp>
        <p:nvSpPr>
          <p:cNvPr id="57" name="TextBox 56">
            <a:extLst>
              <a:ext uri="{FF2B5EF4-FFF2-40B4-BE49-F238E27FC236}">
                <a16:creationId xmlns:a16="http://schemas.microsoft.com/office/drawing/2014/main" id="{B10EE4F4-CBC8-4651-ADB9-41EB0C3E7ABA}"/>
              </a:ext>
            </a:extLst>
          </p:cNvPr>
          <p:cNvSpPr txBox="1"/>
          <p:nvPr/>
        </p:nvSpPr>
        <p:spPr>
          <a:xfrm>
            <a:off x="6426090" y="1707843"/>
            <a:ext cx="2272582" cy="369332"/>
          </a:xfrm>
          <a:prstGeom prst="rect">
            <a:avLst/>
          </a:prstGeom>
          <a:noFill/>
        </p:spPr>
        <p:txBody>
          <a:bodyPr wrap="square" rtlCol="0">
            <a:spAutoFit/>
          </a:bodyPr>
          <a:lstStyle/>
          <a:p>
            <a:pPr algn="ctr"/>
            <a:r>
              <a:rPr lang="en-US" b="1" dirty="0">
                <a:solidFill>
                  <a:schemeClr val="tx2"/>
                </a:solidFill>
              </a:rPr>
              <a:t>Career Segment</a:t>
            </a:r>
          </a:p>
        </p:txBody>
      </p:sp>
    </p:spTree>
    <p:extLst>
      <p:ext uri="{BB962C8B-B14F-4D97-AF65-F5344CB8AC3E}">
        <p14:creationId xmlns:p14="http://schemas.microsoft.com/office/powerpoint/2010/main" val="329068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4107685446"/>
              </p:ext>
            </p:extLst>
          </p:nvPr>
        </p:nvGraphicFramePr>
        <p:xfrm>
          <a:off x="434843" y="1877601"/>
          <a:ext cx="11322314" cy="35241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9799" y="150349"/>
            <a:ext cx="11062707" cy="888608"/>
          </a:xfrm>
        </p:spPr>
        <p:txBody>
          <a:bodyPr anchor="b"/>
          <a:lstStyle/>
          <a:p>
            <a:pPr algn="l"/>
            <a:r>
              <a:rPr lang="en-US" sz="2400" b="0" dirty="0">
                <a:solidFill>
                  <a:srgbClr val="000000"/>
                </a:solidFill>
              </a:rPr>
              <a:t>Career satisfaction and key driver scores have been stable and consistent but trend lower in Q4 though mid November. </a:t>
            </a:r>
          </a:p>
        </p:txBody>
      </p:sp>
      <p:sp>
        <p:nvSpPr>
          <p:cNvPr id="11" name="Slide Number Placeholder 10"/>
          <p:cNvSpPr>
            <a:spLocks noGrp="1"/>
          </p:cNvSpPr>
          <p:nvPr>
            <p:ph type="sldNum" sz="quarter" idx="12"/>
          </p:nvPr>
        </p:nvSpPr>
        <p:spPr>
          <a:xfrm>
            <a:off x="11317494" y="6404509"/>
            <a:ext cx="499961" cy="365125"/>
          </a:xfrm>
        </p:spPr>
        <p:txBody>
          <a:bodyPr/>
          <a:lstStyle/>
          <a:p>
            <a:pPr defTabSz="609310"/>
            <a:fld id="{73F91077-C177-4994-B976-1D5B90E7EF18}" type="slidenum">
              <a:rPr lang="en-US">
                <a:solidFill>
                  <a:schemeClr val="accent3"/>
                </a:solidFill>
                <a:latin typeface="Arial"/>
              </a:rPr>
              <a:pPr defTabSz="609310"/>
              <a:t>15</a:t>
            </a:fld>
            <a:endParaRPr lang="en-US" dirty="0">
              <a:solidFill>
                <a:schemeClr val="accent3"/>
              </a:solidFill>
              <a:latin typeface="Arial"/>
            </a:endParaRPr>
          </a:p>
        </p:txBody>
      </p:sp>
      <p:sp>
        <p:nvSpPr>
          <p:cNvPr id="7" name="TextBox 6">
            <a:extLst>
              <a:ext uri="{FF2B5EF4-FFF2-40B4-BE49-F238E27FC236}">
                <a16:creationId xmlns:a16="http://schemas.microsoft.com/office/drawing/2014/main" id="{C9860672-AF0C-4808-B2C6-177FBB0EC37A}"/>
              </a:ext>
            </a:extLst>
          </p:cNvPr>
          <p:cNvSpPr txBox="1"/>
          <p:nvPr/>
        </p:nvSpPr>
        <p:spPr>
          <a:xfrm>
            <a:off x="3309542" y="1305875"/>
            <a:ext cx="5567758" cy="369332"/>
          </a:xfrm>
          <a:prstGeom prst="rect">
            <a:avLst/>
          </a:prstGeom>
          <a:noFill/>
        </p:spPr>
        <p:txBody>
          <a:bodyPr wrap="square" rtlCol="0">
            <a:spAutoFit/>
          </a:bodyPr>
          <a:lstStyle/>
          <a:p>
            <a:pPr algn="ctr"/>
            <a:r>
              <a:rPr lang="en-US" dirty="0">
                <a:solidFill>
                  <a:srgbClr val="000000"/>
                </a:solidFill>
              </a:rPr>
              <a:t>Career Segment Quarterly Performance Scores</a:t>
            </a:r>
          </a:p>
        </p:txBody>
      </p:sp>
      <p:sp>
        <p:nvSpPr>
          <p:cNvPr id="4" name="Text Placeholder 3">
            <a:extLst>
              <a:ext uri="{FF2B5EF4-FFF2-40B4-BE49-F238E27FC236}">
                <a16:creationId xmlns:a16="http://schemas.microsoft.com/office/drawing/2014/main" id="{79760CEE-AE18-4903-80A2-A27AF318B5D7}"/>
              </a:ext>
            </a:extLst>
          </p:cNvPr>
          <p:cNvSpPr txBox="1">
            <a:spLocks/>
          </p:cNvSpPr>
          <p:nvPr/>
        </p:nvSpPr>
        <p:spPr>
          <a:xfrm>
            <a:off x="5964423" y="6382603"/>
            <a:ext cx="5486400" cy="429768"/>
          </a:xfrm>
          <a:prstGeom prst="rect">
            <a:avLst/>
          </a:prstGeom>
        </p:spPr>
        <p:txBody>
          <a:bodyPr anchor="ctr"/>
          <a:lstStyle>
            <a:lvl1pPr marL="342900" indent="-342900" algn="l" rtl="0" eaLnBrk="1" fontAlgn="base" hangingPunct="1">
              <a:lnSpc>
                <a:spcPct val="150000"/>
              </a:lnSpc>
              <a:spcBef>
                <a:spcPct val="20000"/>
              </a:spcBef>
              <a:spcAft>
                <a:spcPct val="0"/>
              </a:spcAft>
              <a:buClr>
                <a:schemeClr val="tx2"/>
              </a:buClr>
              <a:buSzPct val="100000"/>
              <a:buFont typeface="Courier New" panose="02070309020205020404" pitchFamily="49" charset="0"/>
              <a:defRPr sz="1600" kern="1200">
                <a:solidFill>
                  <a:srgbClr val="333333"/>
                </a:solidFill>
                <a:latin typeface="Arial" panose="020B0604020202020204" pitchFamily="34" charset="0"/>
                <a:ea typeface="MS PGothic" panose="020B0600070205080204" pitchFamily="34" charset="-128"/>
                <a:cs typeface="Arial" panose="020B0604020202020204" pitchFamily="34" charset="0"/>
              </a:defRPr>
            </a:lvl1pPr>
            <a:lvl2pPr marL="365125" indent="-273050" algn="l" rtl="0" eaLnBrk="1" fontAlgn="base" hangingPunct="1">
              <a:lnSpc>
                <a:spcPct val="150000"/>
              </a:lnSpc>
              <a:spcBef>
                <a:spcPct val="20000"/>
              </a:spcBef>
              <a:spcAft>
                <a:spcPct val="0"/>
              </a:spcAft>
              <a:buClr>
                <a:schemeClr val="tx2"/>
              </a:buClr>
              <a:buSzPct val="125000"/>
              <a:buFont typeface="Arial" panose="020B0604020202020204"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2pPr>
            <a:lvl3pPr marL="639763" indent="-228600" algn="l" rtl="0" eaLnBrk="1" fontAlgn="base" hangingPunct="1">
              <a:lnSpc>
                <a:spcPct val="150000"/>
              </a:lnSpc>
              <a:spcBef>
                <a:spcPct val="20000"/>
              </a:spcBef>
              <a:spcAft>
                <a:spcPct val="0"/>
              </a:spcAft>
              <a:buClr>
                <a:schemeClr val="tx2"/>
              </a:buClr>
              <a:buSzPct val="70000"/>
              <a:buFont typeface="Courier New" panose="02070309020205020404" pitchFamily="49" charset="0"/>
              <a:buChar char="o"/>
              <a:defRPr sz="1600" kern="1200">
                <a:solidFill>
                  <a:srgbClr val="333333"/>
                </a:solidFill>
                <a:latin typeface="Arial" panose="020B0604020202020204" pitchFamily="34" charset="0"/>
                <a:ea typeface="Arial" charset="0"/>
                <a:cs typeface="Arial" panose="020B0604020202020204" pitchFamily="34" charset="0"/>
              </a:defRPr>
            </a:lvl3pPr>
            <a:lvl4pPr marL="914400" indent="-228600" algn="l" rtl="0" eaLnBrk="1" fontAlgn="base" hangingPunct="1">
              <a:lnSpc>
                <a:spcPct val="150000"/>
              </a:lnSpc>
              <a:spcBef>
                <a:spcPct val="20000"/>
              </a:spcBef>
              <a:spcAft>
                <a:spcPct val="0"/>
              </a:spcAft>
              <a:buClr>
                <a:schemeClr val="tx1">
                  <a:lumMod val="60000"/>
                  <a:lumOff val="40000"/>
                </a:schemeClr>
              </a:buClr>
              <a:buFont typeface="Wingdings" pitchFamily="2" charset="2"/>
              <a:buChar char="§"/>
              <a:defRPr sz="1600" kern="1200">
                <a:solidFill>
                  <a:srgbClr val="333333"/>
                </a:solidFill>
                <a:latin typeface="Arial" panose="020B0604020202020204" pitchFamily="34" charset="0"/>
                <a:ea typeface="Arial" charset="0"/>
                <a:cs typeface="Arial" panose="020B0604020202020204" pitchFamily="34" charset="0"/>
              </a:defRPr>
            </a:lvl4pPr>
            <a:lvl5pPr marL="1187450" indent="-228600" algn="l" rtl="0" eaLnBrk="1" fontAlgn="base" hangingPunct="1">
              <a:lnSpc>
                <a:spcPct val="150000"/>
              </a:lnSpc>
              <a:spcBef>
                <a:spcPct val="20000"/>
              </a:spcBef>
              <a:spcAft>
                <a:spcPct val="0"/>
              </a:spcAft>
              <a:buClr>
                <a:schemeClr val="tx1">
                  <a:lumMod val="40000"/>
                  <a:lumOff val="60000"/>
                </a:schemeClr>
              </a:buClr>
              <a:buFont typeface="Arial"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9" name="Table 9">
            <a:extLst>
              <a:ext uri="{FF2B5EF4-FFF2-40B4-BE49-F238E27FC236}">
                <a16:creationId xmlns:a16="http://schemas.microsoft.com/office/drawing/2014/main" id="{93EB90C5-980E-4614-B74A-C265CF55B695}"/>
              </a:ext>
            </a:extLst>
          </p:cNvPr>
          <p:cNvGraphicFramePr>
            <a:graphicFrameLocks noGrp="1"/>
          </p:cNvGraphicFramePr>
          <p:nvPr>
            <p:extLst>
              <p:ext uri="{D42A27DB-BD31-4B8C-83A1-F6EECF244321}">
                <p14:modId xmlns:p14="http://schemas.microsoft.com/office/powerpoint/2010/main" val="1292429232"/>
              </p:ext>
            </p:extLst>
          </p:nvPr>
        </p:nvGraphicFramePr>
        <p:xfrm>
          <a:off x="584947" y="5440649"/>
          <a:ext cx="11153818" cy="274320"/>
        </p:xfrm>
        <a:graphic>
          <a:graphicData uri="http://schemas.openxmlformats.org/drawingml/2006/table">
            <a:tbl>
              <a:tblPr firstRow="1" bandRow="1">
                <a:tableStyleId>{5C22544A-7EE6-4342-B048-85BDC9FD1C3A}</a:tableStyleId>
              </a:tblPr>
              <a:tblGrid>
                <a:gridCol w="1644058">
                  <a:extLst>
                    <a:ext uri="{9D8B030D-6E8A-4147-A177-3AD203B41FA5}">
                      <a16:colId xmlns:a16="http://schemas.microsoft.com/office/drawing/2014/main" val="1699634432"/>
                    </a:ext>
                  </a:extLst>
                </a:gridCol>
                <a:gridCol w="1901952">
                  <a:extLst>
                    <a:ext uri="{9D8B030D-6E8A-4147-A177-3AD203B41FA5}">
                      <a16:colId xmlns:a16="http://schemas.microsoft.com/office/drawing/2014/main" val="1943885427"/>
                    </a:ext>
                  </a:extLst>
                </a:gridCol>
                <a:gridCol w="1901952">
                  <a:extLst>
                    <a:ext uri="{9D8B030D-6E8A-4147-A177-3AD203B41FA5}">
                      <a16:colId xmlns:a16="http://schemas.microsoft.com/office/drawing/2014/main" val="1778640392"/>
                    </a:ext>
                  </a:extLst>
                </a:gridCol>
                <a:gridCol w="1901952">
                  <a:extLst>
                    <a:ext uri="{9D8B030D-6E8A-4147-A177-3AD203B41FA5}">
                      <a16:colId xmlns:a16="http://schemas.microsoft.com/office/drawing/2014/main" val="539280466"/>
                    </a:ext>
                  </a:extLst>
                </a:gridCol>
                <a:gridCol w="1901952">
                  <a:extLst>
                    <a:ext uri="{9D8B030D-6E8A-4147-A177-3AD203B41FA5}">
                      <a16:colId xmlns:a16="http://schemas.microsoft.com/office/drawing/2014/main" val="154968684"/>
                    </a:ext>
                  </a:extLst>
                </a:gridCol>
                <a:gridCol w="1901952">
                  <a:extLst>
                    <a:ext uri="{9D8B030D-6E8A-4147-A177-3AD203B41FA5}">
                      <a16:colId xmlns:a16="http://schemas.microsoft.com/office/drawing/2014/main" val="96872827"/>
                    </a:ext>
                  </a:extLst>
                </a:gridCol>
              </a:tblGrid>
              <a:tr h="274320">
                <a:tc>
                  <a:txBody>
                    <a:bodyPr/>
                    <a:lstStyle/>
                    <a:p>
                      <a:pPr algn="r"/>
                      <a:r>
                        <a:rPr lang="en-US" sz="1200" i="1" dirty="0">
                          <a:solidFill>
                            <a:srgbClr val="000000"/>
                          </a:solidFill>
                        </a:rPr>
                        <a:t>n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00000"/>
                          </a:solidFill>
                        </a:rPr>
                        <a:t>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4839596"/>
                  </a:ext>
                </a:extLst>
              </a:tr>
            </a:tbl>
          </a:graphicData>
        </a:graphic>
      </p:graphicFrame>
    </p:spTree>
    <p:extLst>
      <p:ext uri="{BB962C8B-B14F-4D97-AF65-F5344CB8AC3E}">
        <p14:creationId xmlns:p14="http://schemas.microsoft.com/office/powerpoint/2010/main" val="140382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16</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a:xfrm>
            <a:off x="3454400" y="2266471"/>
            <a:ext cx="5283201" cy="2325060"/>
          </a:xfrm>
        </p:spPr>
        <p:txBody>
          <a:bodyPr/>
          <a:lstStyle/>
          <a:p>
            <a:pPr algn="ctr"/>
            <a:r>
              <a:rPr lang="en-US" sz="4000" b="0" dirty="0">
                <a:solidFill>
                  <a:schemeClr val="bg1"/>
                </a:solidFill>
                <a:cs typeface="Arial" panose="020B0604020202020204" pitchFamily="34" charset="0"/>
              </a:rPr>
              <a:t>CAREER</a:t>
            </a:r>
          </a:p>
          <a:p>
            <a:pPr algn="ctr"/>
            <a:r>
              <a:rPr lang="en-US" sz="4000" b="0" dirty="0">
                <a:solidFill>
                  <a:schemeClr val="bg1"/>
                </a:solidFill>
                <a:cs typeface="Arial" panose="020B0604020202020204" pitchFamily="34" charset="0"/>
              </a:rPr>
              <a:t>SEGMENT</a:t>
            </a:r>
          </a:p>
          <a:p>
            <a:pPr algn="ctr"/>
            <a:r>
              <a:rPr lang="en-US" sz="4000" b="0" dirty="0">
                <a:solidFill>
                  <a:schemeClr val="bg1"/>
                </a:solidFill>
                <a:cs typeface="Arial" panose="020B0604020202020204" pitchFamily="34" charset="0"/>
              </a:rPr>
              <a:t>DATA</a:t>
            </a:r>
            <a:endParaRPr lang="en-US" sz="40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75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17</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3005"/>
            <a:ext cx="11155680" cy="704087"/>
          </a:xfrm>
        </p:spPr>
        <p:txBody>
          <a:bodyPr/>
          <a:lstStyle/>
          <a:p>
            <a:r>
              <a:rPr lang="en-US" dirty="0"/>
              <a:t>Students, “other” roles and government employees are top Career site visitors. </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68999"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8" name="Chart 17">
            <a:extLst>
              <a:ext uri="{FF2B5EF4-FFF2-40B4-BE49-F238E27FC236}">
                <a16:creationId xmlns:a16="http://schemas.microsoft.com/office/drawing/2014/main" id="{3FC4AA04-3320-468D-91E3-684083C4CC8C}"/>
              </a:ext>
            </a:extLst>
          </p:cNvPr>
          <p:cNvGraphicFramePr/>
          <p:nvPr>
            <p:extLst>
              <p:ext uri="{D42A27DB-BD31-4B8C-83A1-F6EECF244321}">
                <p14:modId xmlns:p14="http://schemas.microsoft.com/office/powerpoint/2010/main" val="3529950730"/>
              </p:ext>
            </p:extLst>
          </p:nvPr>
        </p:nvGraphicFramePr>
        <p:xfrm>
          <a:off x="1058225" y="2133600"/>
          <a:ext cx="9736775" cy="36312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BEDD9D8-CBEB-43A9-8B06-BE334AE13527}"/>
              </a:ext>
            </a:extLst>
          </p:cNvPr>
          <p:cNvSpPr txBox="1"/>
          <p:nvPr/>
        </p:nvSpPr>
        <p:spPr>
          <a:xfrm>
            <a:off x="1604211" y="1219200"/>
            <a:ext cx="8855242" cy="707886"/>
          </a:xfrm>
          <a:prstGeom prst="rect">
            <a:avLst/>
          </a:prstGeom>
          <a:noFill/>
        </p:spPr>
        <p:txBody>
          <a:bodyPr wrap="square" rtlCol="0">
            <a:spAutoFit/>
          </a:bodyPr>
          <a:lstStyle/>
          <a:p>
            <a:pPr algn="ctr"/>
            <a:r>
              <a:rPr lang="en-US" sz="2000" dirty="0">
                <a:solidFill>
                  <a:schemeClr val="accent3"/>
                </a:solidFill>
                <a:latin typeface="Arial" panose="020B0604020202020204" pitchFamily="34" charset="0"/>
                <a:cs typeface="Arial" panose="020B0604020202020204" pitchFamily="34" charset="0"/>
              </a:rPr>
              <a:t>For this visit to the EPA website, which of the following best describes you? (Top Mentions)</a:t>
            </a:r>
          </a:p>
        </p:txBody>
      </p:sp>
      <p:grpSp>
        <p:nvGrpSpPr>
          <p:cNvPr id="7" name="Group 6">
            <a:extLst>
              <a:ext uri="{FF2B5EF4-FFF2-40B4-BE49-F238E27FC236}">
                <a16:creationId xmlns:a16="http://schemas.microsoft.com/office/drawing/2014/main" id="{0F7868E2-0E1A-40D0-B097-DF341DA8B053}"/>
              </a:ext>
            </a:extLst>
          </p:cNvPr>
          <p:cNvGrpSpPr/>
          <p:nvPr/>
        </p:nvGrpSpPr>
        <p:grpSpPr>
          <a:xfrm>
            <a:off x="6954562" y="5909914"/>
            <a:ext cx="4589738" cy="646331"/>
            <a:chOff x="7564514" y="5770961"/>
            <a:chExt cx="4304022" cy="646331"/>
          </a:xfrm>
        </p:grpSpPr>
        <p:sp>
          <p:nvSpPr>
            <p:cNvPr id="8" name="TextBox 7">
              <a:extLst>
                <a:ext uri="{FF2B5EF4-FFF2-40B4-BE49-F238E27FC236}">
                  <a16:creationId xmlns:a16="http://schemas.microsoft.com/office/drawing/2014/main" id="{05CEE7AE-B957-497F-92EF-A34FF1F154F7}"/>
                </a:ext>
              </a:extLst>
            </p:cNvPr>
            <p:cNvSpPr txBox="1"/>
            <p:nvPr/>
          </p:nvSpPr>
          <p:spPr>
            <a:xfrm>
              <a:off x="8029576" y="5963702"/>
              <a:ext cx="3838960" cy="246221"/>
            </a:xfrm>
            <a:prstGeom prst="rect">
              <a:avLst/>
            </a:prstGeom>
            <a:noFill/>
          </p:spPr>
          <p:txBody>
            <a:bodyPr wrap="square" rtlCol="0" anchor="ctr">
              <a:spAutoFit/>
            </a:bodyPr>
            <a:lstStyle/>
            <a:p>
              <a:r>
                <a:rPr lang="en-US" sz="900" dirty="0">
                  <a:solidFill>
                    <a:schemeClr val="accent3"/>
                  </a:solidFill>
                </a:rPr>
                <a:t> </a:t>
              </a:r>
              <a:r>
                <a:rPr lang="en-US" sz="1000" dirty="0">
                  <a:solidFill>
                    <a:schemeClr val="accent3"/>
                  </a:solidFill>
                </a:rPr>
                <a:t>- Denotes higher/lower proportion than All Other Visitors at 90% C.I</a:t>
              </a:r>
              <a:r>
                <a:rPr lang="en-US" sz="1000" dirty="0"/>
                <a:t>.</a:t>
              </a:r>
            </a:p>
          </p:txBody>
        </p:sp>
        <p:sp>
          <p:nvSpPr>
            <p:cNvPr id="9" name="Isosceles Triangle 8">
              <a:extLst>
                <a:ext uri="{FF2B5EF4-FFF2-40B4-BE49-F238E27FC236}">
                  <a16:creationId xmlns:a16="http://schemas.microsoft.com/office/drawing/2014/main" id="{346D1AE8-874A-4585-BAEB-C057CB46661A}"/>
                </a:ext>
              </a:extLst>
            </p:cNvPr>
            <p:cNvSpPr/>
            <p:nvPr/>
          </p:nvSpPr>
          <p:spPr>
            <a:xfrm>
              <a:off x="7564514" y="5953980"/>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984C8F68-3D28-443F-BD84-818607E0E1F8}"/>
                </a:ext>
              </a:extLst>
            </p:cNvPr>
            <p:cNvSpPr/>
            <p:nvPr/>
          </p:nvSpPr>
          <p:spPr>
            <a:xfrm rot="10800000">
              <a:off x="7928128" y="5953980"/>
              <a:ext cx="201970"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DA672F9-0853-4BD4-A670-80D08A793DE6}"/>
                </a:ext>
              </a:extLst>
            </p:cNvPr>
            <p:cNvSpPr/>
            <p:nvPr/>
          </p:nvSpPr>
          <p:spPr>
            <a:xfrm>
              <a:off x="7704154" y="5770961"/>
              <a:ext cx="293427" cy="646331"/>
            </a:xfrm>
            <a:prstGeom prst="rect">
              <a:avLst/>
            </a:prstGeom>
          </p:spPr>
          <p:txBody>
            <a:bodyPr wrap="none">
              <a:spAutoFit/>
            </a:bodyPr>
            <a:lstStyle/>
            <a:p>
              <a:r>
                <a:rPr lang="en-US" sz="3600" dirty="0">
                  <a:solidFill>
                    <a:schemeClr val="accent3"/>
                  </a:solidFill>
                </a:rPr>
                <a:t>/</a:t>
              </a:r>
            </a:p>
          </p:txBody>
        </p:sp>
      </p:grpSp>
      <p:sp>
        <p:nvSpPr>
          <p:cNvPr id="12" name="Isosceles Triangle 11">
            <a:extLst>
              <a:ext uri="{FF2B5EF4-FFF2-40B4-BE49-F238E27FC236}">
                <a16:creationId xmlns:a16="http://schemas.microsoft.com/office/drawing/2014/main" id="{D21A19CA-5470-4C93-8983-3895FC281BDF}"/>
              </a:ext>
            </a:extLst>
          </p:cNvPr>
          <p:cNvSpPr/>
          <p:nvPr/>
        </p:nvSpPr>
        <p:spPr>
          <a:xfrm>
            <a:off x="2212782" y="2779252"/>
            <a:ext cx="215377"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A6E17B13-D937-437B-AE3D-D2E0E1723D6B}"/>
              </a:ext>
            </a:extLst>
          </p:cNvPr>
          <p:cNvSpPr/>
          <p:nvPr/>
        </p:nvSpPr>
        <p:spPr>
          <a:xfrm rot="10800000">
            <a:off x="5749335" y="4174390"/>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1230B1C5-878C-437E-B0C5-8FBA05C7420A}"/>
              </a:ext>
            </a:extLst>
          </p:cNvPr>
          <p:cNvSpPr/>
          <p:nvPr/>
        </p:nvSpPr>
        <p:spPr>
          <a:xfrm>
            <a:off x="3399898" y="3685618"/>
            <a:ext cx="215377"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6B772965-CEC7-4DC8-82F5-AAAB8A53079B}"/>
              </a:ext>
            </a:extLst>
          </p:cNvPr>
          <p:cNvSpPr/>
          <p:nvPr/>
        </p:nvSpPr>
        <p:spPr>
          <a:xfrm rot="10800000">
            <a:off x="8105519" y="4803040"/>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7A6BD2B1-C7E4-4A2A-91CD-660BDD3DC64F}"/>
              </a:ext>
            </a:extLst>
          </p:cNvPr>
          <p:cNvSpPr/>
          <p:nvPr/>
        </p:nvSpPr>
        <p:spPr>
          <a:xfrm rot="10800000">
            <a:off x="10470392" y="4934701"/>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1">
            <a:extLst>
              <a:ext uri="{FF2B5EF4-FFF2-40B4-BE49-F238E27FC236}">
                <a16:creationId xmlns:a16="http://schemas.microsoft.com/office/drawing/2014/main" id="{C1D8F604-B2CB-4E95-8F3B-56FF0269A745}"/>
              </a:ext>
            </a:extLst>
          </p:cNvPr>
          <p:cNvSpPr txBox="1">
            <a:spLocks/>
          </p:cNvSpPr>
          <p:nvPr/>
        </p:nvSpPr>
        <p:spPr>
          <a:xfrm>
            <a:off x="3746695" y="6121400"/>
            <a:ext cx="3193187" cy="365119"/>
          </a:xfrm>
          <a:prstGeom prst="rect">
            <a:avLst/>
          </a:prstGeom>
        </p:spPr>
        <p:txBody>
          <a:bodyPr vert="horz" lIns="91440" tIns="0" rIns="9144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dirty="0">
                <a:solidFill>
                  <a:schemeClr val="accent3"/>
                </a:solidFill>
              </a:rPr>
              <a:t>Satisfaction scores where n&lt;20 not displayed</a:t>
            </a:r>
            <a:r>
              <a:rPr lang="en-US" sz="1000" i="1" dirty="0">
                <a:solidFill>
                  <a:schemeClr val="tx1"/>
                </a:solidFill>
              </a:rPr>
              <a:t>.</a:t>
            </a:r>
          </a:p>
          <a:p>
            <a:endParaRPr lang="en-US" dirty="0"/>
          </a:p>
        </p:txBody>
      </p:sp>
      <p:sp>
        <p:nvSpPr>
          <p:cNvPr id="5" name="TextBox 4">
            <a:extLst>
              <a:ext uri="{FF2B5EF4-FFF2-40B4-BE49-F238E27FC236}">
                <a16:creationId xmlns:a16="http://schemas.microsoft.com/office/drawing/2014/main" id="{AFE0EC22-3D8A-499D-A2E1-A52D80818EF9}"/>
              </a:ext>
            </a:extLst>
          </p:cNvPr>
          <p:cNvSpPr txBox="1"/>
          <p:nvPr/>
        </p:nvSpPr>
        <p:spPr>
          <a:xfrm>
            <a:off x="8458200" y="4787420"/>
            <a:ext cx="361950" cy="276999"/>
          </a:xfrm>
          <a:prstGeom prst="rect">
            <a:avLst/>
          </a:prstGeom>
          <a:noFill/>
        </p:spPr>
        <p:txBody>
          <a:bodyPr wrap="square" rtlCol="0">
            <a:spAutoFit/>
          </a:bodyPr>
          <a:lstStyle/>
          <a:p>
            <a:pPr algn="l"/>
            <a:r>
              <a:rPr lang="en-US" sz="1200" b="1" dirty="0">
                <a:solidFill>
                  <a:srgbClr val="000000"/>
                </a:solidFill>
                <a:latin typeface="Arial" panose="020B0604020202020204" pitchFamily="34" charset="0"/>
                <a:cs typeface="Arial" panose="020B0604020202020204" pitchFamily="34" charset="0"/>
              </a:rPr>
              <a:t>74</a:t>
            </a:r>
          </a:p>
        </p:txBody>
      </p:sp>
      <p:sp>
        <p:nvSpPr>
          <p:cNvPr id="6" name="TextBox 5">
            <a:extLst>
              <a:ext uri="{FF2B5EF4-FFF2-40B4-BE49-F238E27FC236}">
                <a16:creationId xmlns:a16="http://schemas.microsoft.com/office/drawing/2014/main" id="{B8157717-C406-4F29-95AF-850CEDC1B8AB}"/>
              </a:ext>
            </a:extLst>
          </p:cNvPr>
          <p:cNvSpPr txBox="1"/>
          <p:nvPr/>
        </p:nvSpPr>
        <p:spPr>
          <a:xfrm>
            <a:off x="127000" y="4550753"/>
            <a:ext cx="1098550" cy="830997"/>
          </a:xfrm>
          <a:prstGeom prst="rect">
            <a:avLst/>
          </a:prstGeom>
          <a:noFill/>
        </p:spPr>
        <p:txBody>
          <a:bodyPr wrap="square" rtlCol="0">
            <a:spAutoFit/>
          </a:bodyPr>
          <a:lstStyle/>
          <a:p>
            <a:pPr algn="ctr"/>
            <a:r>
              <a:rPr lang="en-US" sz="1200" dirty="0">
                <a:solidFill>
                  <a:srgbClr val="7030A0"/>
                </a:solidFill>
                <a:latin typeface="Arial" panose="020B0604020202020204" pitchFamily="34" charset="0"/>
                <a:cs typeface="Arial" panose="020B0604020202020204" pitchFamily="34" charset="0"/>
              </a:rPr>
              <a:t>Aggregate </a:t>
            </a:r>
          </a:p>
          <a:p>
            <a:pPr algn="ctr"/>
            <a:r>
              <a:rPr lang="en-US" sz="1200" dirty="0">
                <a:solidFill>
                  <a:srgbClr val="7030A0"/>
                </a:solidFill>
                <a:cs typeface="Arial" panose="020B0604020202020204" pitchFamily="34" charset="0"/>
              </a:rPr>
              <a:t>satisfaction scores:</a:t>
            </a:r>
          </a:p>
          <a:p>
            <a:pPr algn="ctr"/>
            <a:r>
              <a:rPr lang="en-US" sz="1200" b="1" dirty="0">
                <a:solidFill>
                  <a:srgbClr val="7030A0"/>
                </a:solidFill>
                <a:latin typeface="Arial" panose="020B0604020202020204" pitchFamily="34" charset="0"/>
                <a:cs typeface="Arial" panose="020B0604020202020204" pitchFamily="34" charset="0"/>
              </a:rPr>
              <a:t>72 / 79</a:t>
            </a:r>
          </a:p>
        </p:txBody>
      </p:sp>
    </p:spTree>
    <p:extLst>
      <p:ext uri="{BB962C8B-B14F-4D97-AF65-F5344CB8AC3E}">
        <p14:creationId xmlns:p14="http://schemas.microsoft.com/office/powerpoint/2010/main" val="3683796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18</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3005"/>
            <a:ext cx="11155680" cy="704087"/>
          </a:xfrm>
        </p:spPr>
        <p:txBody>
          <a:bodyPr/>
          <a:lstStyle/>
          <a:p>
            <a:r>
              <a:rPr lang="en-US" dirty="0"/>
              <a:t>“Other” Career visitors include job seekers, employment researchers, senior citizens, recruiters, contractors, consultants and graduates.</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74979"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6" name="Table 6">
            <a:extLst>
              <a:ext uri="{FF2B5EF4-FFF2-40B4-BE49-F238E27FC236}">
                <a16:creationId xmlns:a16="http://schemas.microsoft.com/office/drawing/2014/main" id="{FA1F5467-D7EF-484F-973C-F6015ED98F3C}"/>
              </a:ext>
            </a:extLst>
          </p:cNvPr>
          <p:cNvGraphicFramePr>
            <a:graphicFrameLocks/>
          </p:cNvGraphicFramePr>
          <p:nvPr>
            <p:extLst>
              <p:ext uri="{D42A27DB-BD31-4B8C-83A1-F6EECF244321}">
                <p14:modId xmlns:p14="http://schemas.microsoft.com/office/powerpoint/2010/main" val="979306118"/>
              </p:ext>
            </p:extLst>
          </p:nvPr>
        </p:nvGraphicFramePr>
        <p:xfrm>
          <a:off x="838200" y="1359929"/>
          <a:ext cx="10512424" cy="4937760"/>
        </p:xfrm>
        <a:graphic>
          <a:graphicData uri="http://schemas.openxmlformats.org/drawingml/2006/table">
            <a:tbl>
              <a:tblPr firstRow="1" bandRow="1"/>
              <a:tblGrid>
                <a:gridCol w="5256212">
                  <a:extLst>
                    <a:ext uri="{9D8B030D-6E8A-4147-A177-3AD203B41FA5}">
                      <a16:colId xmlns:a16="http://schemas.microsoft.com/office/drawing/2014/main" val="4289653360"/>
                    </a:ext>
                  </a:extLst>
                </a:gridCol>
                <a:gridCol w="5256212">
                  <a:extLst>
                    <a:ext uri="{9D8B030D-6E8A-4147-A177-3AD203B41FA5}">
                      <a16:colId xmlns:a16="http://schemas.microsoft.com/office/drawing/2014/main" val="4208058106"/>
                    </a:ext>
                  </a:extLst>
                </a:gridCol>
              </a:tblGrid>
              <a:tr h="356872">
                <a:tc gridSpan="2">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rPr>
                        <a:t>Please explain your role in visiting this website. (Career segment responses)</a:t>
                      </a:r>
                    </a:p>
                  </a:txBody>
                  <a:tcPr>
                    <a:lnL w="9525" cap="flat" cmpd="sng" algn="ctr">
                      <a:solidFill>
                        <a:srgbClr val="262A32">
                          <a:shade val="95000"/>
                          <a:satMod val="105000"/>
                        </a:srgbClr>
                      </a:solidFill>
                      <a:prstDash val="solid"/>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chemeClr val="tx2"/>
                    </a:solidFill>
                  </a:tcPr>
                </a:tc>
                <a:tc hMerge="1">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en-US" dirty="0"/>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rgbClr val="262A32"/>
                    </a:solidFill>
                  </a:tcPr>
                </a:tc>
                <a:extLst>
                  <a:ext uri="{0D108BD9-81ED-4DB2-BD59-A6C34878D82A}">
                    <a16:rowId xmlns:a16="http://schemas.microsoft.com/office/drawing/2014/main" val="2670269454"/>
                  </a:ext>
                </a:extLst>
              </a:tr>
              <a:tr h="439979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Recruiter.</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33, 11/5/2021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Looking for a job.</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11/9/2021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seeker, looking at necessary qualifications.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96, 10/20/2021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Looking for work.</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44, 10/4/2021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Employment potential.</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96, 9/20/2021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Gov’t contractor.</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85, 7/28/2021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seeker seeking clarification about whether or not I qualify</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a:t>
                      </a:r>
                      <a:r>
                        <a:rPr kumimoji="0" lang="en-US" sz="1400" b="1" i="0" u="none" strike="noStrike" kern="1200" cap="none" spc="0" normalizeH="0" baseline="0" noProof="0" dirty="0">
                          <a:ln>
                            <a:noFill/>
                          </a:ln>
                          <a:solidFill>
                            <a:schemeClr val="tx2"/>
                          </a:solidFill>
                          <a:effectLst/>
                          <a:uLnTx/>
                          <a:uFillTx/>
                          <a:latin typeface="+mn-lt"/>
                          <a:ea typeface="+mn-ea"/>
                          <a:cs typeface="+mn-cs"/>
                        </a:rPr>
                        <a:t>for a position </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that I saw posted, which I am very interested in.” Sat: 67, 7/26/2021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Looking at seniors and jobs with the EPA.</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74, 6/12/2021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“Can’t find </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how to log in.</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18, 5/27/2021</a:t>
                      </a:r>
                    </a:p>
                  </a:txBody>
                  <a:tcPr>
                    <a:lnL w="9525" cap="flat" cmpd="sng" algn="ctr">
                      <a:solidFill>
                        <a:srgbClr val="262A32">
                          <a:shade val="95000"/>
                          <a:satMod val="105000"/>
                        </a:srgbClr>
                      </a:solidFill>
                      <a:prstDash val="solid"/>
                    </a:lnL>
                    <a:lnR>
                      <a:noFill/>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Looking for career opportunities.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18, 4/18/2021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Consultant.</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93, 2/22/2021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Employment research</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for region 6.” Sat: 100, 2/10/2021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“Looking at </a:t>
                      </a:r>
                      <a:r>
                        <a:rPr kumimoji="0" lang="en-US" sz="1400" b="1" i="0" u="none" strike="noStrike" kern="1200" cap="none" spc="0" normalizeH="0" baseline="0" noProof="0" dirty="0">
                          <a:ln>
                            <a:noFill/>
                          </a:ln>
                          <a:solidFill>
                            <a:schemeClr val="tx2"/>
                          </a:solidFill>
                          <a:effectLst/>
                          <a:uLnTx/>
                          <a:uFillTx/>
                          <a:latin typeface="+mn-lt"/>
                          <a:ea typeface="+mn-ea"/>
                          <a:cs typeface="+mn-cs"/>
                        </a:rPr>
                        <a:t>job postings related to USAJOBS.gov.</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2/6/2021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Seeker.</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93, 2/1/2021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“Low-income </a:t>
                      </a:r>
                      <a:r>
                        <a:rPr kumimoji="0" lang="en-US" sz="1400" b="1" i="0" u="none" strike="noStrike" kern="1200" cap="none" spc="0" normalizeH="0" baseline="0" noProof="0" dirty="0">
                          <a:ln>
                            <a:noFill/>
                          </a:ln>
                          <a:solidFill>
                            <a:schemeClr val="tx2"/>
                          </a:solidFill>
                          <a:effectLst/>
                          <a:uLnTx/>
                          <a:uFillTx/>
                          <a:latin typeface="+mn-lt"/>
                          <a:ea typeface="+mn-ea"/>
                          <a:cs typeface="+mn-cs"/>
                        </a:rPr>
                        <a:t>senior.</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85, 12/21/2020</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seeker.</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85, 12/8/2020</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Recent Graduate.</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11/5/2020</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Senior adult looking for a way to give time and energy</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to helping our precious EARTH. This will be an opportunity of a lifetime for me to release this yearning for learning, for doing my part and adventure! ...” Sat: 89, 10/24/2020</a:t>
                      </a:r>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841678367"/>
                  </a:ext>
                </a:extLst>
              </a:tr>
            </a:tbl>
          </a:graphicData>
        </a:graphic>
      </p:graphicFrame>
    </p:spTree>
    <p:extLst>
      <p:ext uri="{BB962C8B-B14F-4D97-AF65-F5344CB8AC3E}">
        <p14:creationId xmlns:p14="http://schemas.microsoft.com/office/powerpoint/2010/main" val="158903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19</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3005"/>
            <a:ext cx="11155680" cy="704087"/>
          </a:xfrm>
        </p:spPr>
        <p:txBody>
          <a:bodyPr/>
          <a:lstStyle/>
          <a:p>
            <a:r>
              <a:rPr lang="en-US" dirty="0"/>
              <a:t>Almost two-thirds of Career visitors are first time users of the EPA website. First time visitors are slightly less satisfied than aggregate visitors.</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68999" y="634365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8" name="Chart 17">
            <a:extLst>
              <a:ext uri="{FF2B5EF4-FFF2-40B4-BE49-F238E27FC236}">
                <a16:creationId xmlns:a16="http://schemas.microsoft.com/office/drawing/2014/main" id="{3FC4AA04-3320-468D-91E3-684083C4CC8C}"/>
              </a:ext>
            </a:extLst>
          </p:cNvPr>
          <p:cNvGraphicFramePr/>
          <p:nvPr>
            <p:extLst>
              <p:ext uri="{D42A27DB-BD31-4B8C-83A1-F6EECF244321}">
                <p14:modId xmlns:p14="http://schemas.microsoft.com/office/powerpoint/2010/main" val="689992492"/>
              </p:ext>
            </p:extLst>
          </p:nvPr>
        </p:nvGraphicFramePr>
        <p:xfrm>
          <a:off x="1058225" y="2133600"/>
          <a:ext cx="9736775" cy="36312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BEDD9D8-CBEB-43A9-8B06-BE334AE13527}"/>
              </a:ext>
            </a:extLst>
          </p:cNvPr>
          <p:cNvSpPr txBox="1"/>
          <p:nvPr/>
        </p:nvSpPr>
        <p:spPr>
          <a:xfrm>
            <a:off x="1604211" y="1219200"/>
            <a:ext cx="8855242" cy="400110"/>
          </a:xfrm>
          <a:prstGeom prst="rect">
            <a:avLst/>
          </a:prstGeom>
          <a:noFill/>
        </p:spPr>
        <p:txBody>
          <a:bodyPr wrap="square" rtlCol="0">
            <a:spAutoFit/>
          </a:bodyPr>
          <a:lstStyle/>
          <a:p>
            <a:pPr algn="ctr"/>
            <a:r>
              <a:rPr lang="en-US" sz="2000" dirty="0">
                <a:solidFill>
                  <a:schemeClr val="accent3"/>
                </a:solidFill>
                <a:latin typeface="Arial" panose="020B0604020202020204" pitchFamily="34" charset="0"/>
                <a:cs typeface="Arial" panose="020B0604020202020204" pitchFamily="34" charset="0"/>
              </a:rPr>
              <a:t>How frequently do you use the EPA website?</a:t>
            </a:r>
          </a:p>
        </p:txBody>
      </p:sp>
      <p:grpSp>
        <p:nvGrpSpPr>
          <p:cNvPr id="7" name="Group 6">
            <a:extLst>
              <a:ext uri="{FF2B5EF4-FFF2-40B4-BE49-F238E27FC236}">
                <a16:creationId xmlns:a16="http://schemas.microsoft.com/office/drawing/2014/main" id="{EFD98316-BC60-48C1-9FD0-F0EB7AA302FC}"/>
              </a:ext>
            </a:extLst>
          </p:cNvPr>
          <p:cNvGrpSpPr/>
          <p:nvPr/>
        </p:nvGrpSpPr>
        <p:grpSpPr>
          <a:xfrm>
            <a:off x="6960912" y="5916264"/>
            <a:ext cx="4589738" cy="646331"/>
            <a:chOff x="7564514" y="5770961"/>
            <a:chExt cx="4304022" cy="646331"/>
          </a:xfrm>
        </p:grpSpPr>
        <p:sp>
          <p:nvSpPr>
            <p:cNvPr id="8" name="TextBox 7">
              <a:extLst>
                <a:ext uri="{FF2B5EF4-FFF2-40B4-BE49-F238E27FC236}">
                  <a16:creationId xmlns:a16="http://schemas.microsoft.com/office/drawing/2014/main" id="{A8D4BC70-07E8-414C-801C-BC06589054FF}"/>
                </a:ext>
              </a:extLst>
            </p:cNvPr>
            <p:cNvSpPr txBox="1"/>
            <p:nvPr/>
          </p:nvSpPr>
          <p:spPr>
            <a:xfrm>
              <a:off x="8029576" y="5963702"/>
              <a:ext cx="3838960" cy="246221"/>
            </a:xfrm>
            <a:prstGeom prst="rect">
              <a:avLst/>
            </a:prstGeom>
            <a:noFill/>
          </p:spPr>
          <p:txBody>
            <a:bodyPr wrap="square" rtlCol="0" anchor="ctr">
              <a:spAutoFit/>
            </a:bodyPr>
            <a:lstStyle/>
            <a:p>
              <a:r>
                <a:rPr lang="en-US" sz="900" dirty="0">
                  <a:solidFill>
                    <a:schemeClr val="accent3"/>
                  </a:solidFill>
                </a:rPr>
                <a:t> </a:t>
              </a:r>
              <a:r>
                <a:rPr lang="en-US" sz="1000" dirty="0">
                  <a:solidFill>
                    <a:schemeClr val="accent3"/>
                  </a:solidFill>
                </a:rPr>
                <a:t>- Denotes higher/lower proportion than All Other Visitors at 90% C.I</a:t>
              </a:r>
              <a:r>
                <a:rPr lang="en-US" sz="1000" dirty="0"/>
                <a:t>.</a:t>
              </a:r>
            </a:p>
          </p:txBody>
        </p:sp>
        <p:sp>
          <p:nvSpPr>
            <p:cNvPr id="9" name="Isosceles Triangle 8">
              <a:extLst>
                <a:ext uri="{FF2B5EF4-FFF2-40B4-BE49-F238E27FC236}">
                  <a16:creationId xmlns:a16="http://schemas.microsoft.com/office/drawing/2014/main" id="{E40F4A38-A573-4195-9AAC-20CF00FDE301}"/>
                </a:ext>
              </a:extLst>
            </p:cNvPr>
            <p:cNvSpPr/>
            <p:nvPr/>
          </p:nvSpPr>
          <p:spPr>
            <a:xfrm>
              <a:off x="7564514" y="5953980"/>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CBC16E8-0445-447F-8F61-A1E9A6842531}"/>
                </a:ext>
              </a:extLst>
            </p:cNvPr>
            <p:cNvSpPr/>
            <p:nvPr/>
          </p:nvSpPr>
          <p:spPr>
            <a:xfrm rot="10800000">
              <a:off x="7928128" y="5953980"/>
              <a:ext cx="201970"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069BA21-43B1-407F-BF68-A75F5B1185FE}"/>
                </a:ext>
              </a:extLst>
            </p:cNvPr>
            <p:cNvSpPr/>
            <p:nvPr/>
          </p:nvSpPr>
          <p:spPr>
            <a:xfrm>
              <a:off x="7704154" y="5770961"/>
              <a:ext cx="293427" cy="646331"/>
            </a:xfrm>
            <a:prstGeom prst="rect">
              <a:avLst/>
            </a:prstGeom>
          </p:spPr>
          <p:txBody>
            <a:bodyPr wrap="none">
              <a:spAutoFit/>
            </a:bodyPr>
            <a:lstStyle/>
            <a:p>
              <a:r>
                <a:rPr lang="en-US" sz="3600" dirty="0">
                  <a:solidFill>
                    <a:schemeClr val="accent3"/>
                  </a:solidFill>
                </a:rPr>
                <a:t>/</a:t>
              </a:r>
            </a:p>
          </p:txBody>
        </p:sp>
      </p:grpSp>
      <p:sp>
        <p:nvSpPr>
          <p:cNvPr id="13" name="Isosceles Triangle 12">
            <a:extLst>
              <a:ext uri="{FF2B5EF4-FFF2-40B4-BE49-F238E27FC236}">
                <a16:creationId xmlns:a16="http://schemas.microsoft.com/office/drawing/2014/main" id="{E61BF9A3-F99C-4AC7-8FE5-B8D66D55CD24}"/>
              </a:ext>
            </a:extLst>
          </p:cNvPr>
          <p:cNvSpPr/>
          <p:nvPr/>
        </p:nvSpPr>
        <p:spPr>
          <a:xfrm rot="10800000">
            <a:off x="3016161" y="4517384"/>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8FEE9476-4AB5-4960-AD25-87C48B02A55F}"/>
              </a:ext>
            </a:extLst>
          </p:cNvPr>
          <p:cNvSpPr/>
          <p:nvPr/>
        </p:nvSpPr>
        <p:spPr>
          <a:xfrm>
            <a:off x="10103294" y="2612823"/>
            <a:ext cx="215377"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2998F276-AA5B-468E-981E-74C5A08B03BF}"/>
              </a:ext>
            </a:extLst>
          </p:cNvPr>
          <p:cNvSpPr/>
          <p:nvPr/>
        </p:nvSpPr>
        <p:spPr>
          <a:xfrm rot="10800000">
            <a:off x="5381313" y="4327704"/>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1">
            <a:extLst>
              <a:ext uri="{FF2B5EF4-FFF2-40B4-BE49-F238E27FC236}">
                <a16:creationId xmlns:a16="http://schemas.microsoft.com/office/drawing/2014/main" id="{B53CAD28-7CF1-450D-803A-754945943422}"/>
              </a:ext>
            </a:extLst>
          </p:cNvPr>
          <p:cNvSpPr txBox="1">
            <a:spLocks/>
          </p:cNvSpPr>
          <p:nvPr/>
        </p:nvSpPr>
        <p:spPr>
          <a:xfrm>
            <a:off x="3746695" y="6127750"/>
            <a:ext cx="3193187" cy="365119"/>
          </a:xfrm>
          <a:prstGeom prst="rect">
            <a:avLst/>
          </a:prstGeom>
        </p:spPr>
        <p:txBody>
          <a:bodyPr vert="horz" lIns="91440" tIns="0" rIns="9144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dirty="0">
                <a:solidFill>
                  <a:schemeClr val="accent3"/>
                </a:solidFill>
              </a:rPr>
              <a:t>Satisfaction scores where n&lt;20 not displayed</a:t>
            </a:r>
            <a:r>
              <a:rPr lang="en-US" sz="1000" i="1" dirty="0">
                <a:solidFill>
                  <a:schemeClr val="tx1"/>
                </a:solidFill>
              </a:rPr>
              <a:t>.</a:t>
            </a:r>
          </a:p>
          <a:p>
            <a:endParaRPr lang="en-US" dirty="0"/>
          </a:p>
        </p:txBody>
      </p:sp>
      <p:sp>
        <p:nvSpPr>
          <p:cNvPr id="17" name="TextBox 16">
            <a:extLst>
              <a:ext uri="{FF2B5EF4-FFF2-40B4-BE49-F238E27FC236}">
                <a16:creationId xmlns:a16="http://schemas.microsoft.com/office/drawing/2014/main" id="{A4E9751E-DE80-4D82-87FD-5549C2835BD3}"/>
              </a:ext>
            </a:extLst>
          </p:cNvPr>
          <p:cNvSpPr txBox="1"/>
          <p:nvPr/>
        </p:nvSpPr>
        <p:spPr>
          <a:xfrm>
            <a:off x="127000" y="4550753"/>
            <a:ext cx="1098550" cy="830997"/>
          </a:xfrm>
          <a:prstGeom prst="rect">
            <a:avLst/>
          </a:prstGeom>
          <a:noFill/>
        </p:spPr>
        <p:txBody>
          <a:bodyPr wrap="square" rtlCol="0">
            <a:spAutoFit/>
          </a:bodyPr>
          <a:lstStyle/>
          <a:p>
            <a:pPr algn="ctr"/>
            <a:r>
              <a:rPr lang="en-US" sz="1200" dirty="0">
                <a:solidFill>
                  <a:srgbClr val="7030A0"/>
                </a:solidFill>
                <a:latin typeface="Arial" panose="020B0604020202020204" pitchFamily="34" charset="0"/>
                <a:cs typeface="Arial" panose="020B0604020202020204" pitchFamily="34" charset="0"/>
              </a:rPr>
              <a:t>Aggregate </a:t>
            </a:r>
          </a:p>
          <a:p>
            <a:pPr algn="ctr"/>
            <a:r>
              <a:rPr lang="en-US" sz="1200" dirty="0">
                <a:solidFill>
                  <a:srgbClr val="7030A0"/>
                </a:solidFill>
                <a:cs typeface="Arial" panose="020B0604020202020204" pitchFamily="34" charset="0"/>
              </a:rPr>
              <a:t>satisfaction scores:</a:t>
            </a:r>
          </a:p>
          <a:p>
            <a:pPr algn="ctr"/>
            <a:r>
              <a:rPr lang="en-US" sz="1200" b="1" dirty="0">
                <a:solidFill>
                  <a:srgbClr val="7030A0"/>
                </a:solidFill>
                <a:latin typeface="Arial" panose="020B0604020202020204" pitchFamily="34" charset="0"/>
                <a:cs typeface="Arial" panose="020B0604020202020204" pitchFamily="34" charset="0"/>
              </a:rPr>
              <a:t>72 / 79</a:t>
            </a:r>
          </a:p>
        </p:txBody>
      </p:sp>
    </p:spTree>
    <p:extLst>
      <p:ext uri="{BB962C8B-B14F-4D97-AF65-F5344CB8AC3E}">
        <p14:creationId xmlns:p14="http://schemas.microsoft.com/office/powerpoint/2010/main" val="357083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87D7F-ABA8-414D-966E-F7466A676045}"/>
              </a:ext>
            </a:extLst>
          </p:cNvPr>
          <p:cNvSpPr>
            <a:spLocks noGrp="1"/>
          </p:cNvSpPr>
          <p:nvPr>
            <p:ph type="sldNum" sz="quarter" idx="10"/>
          </p:nvPr>
        </p:nvSpPr>
        <p:spPr/>
        <p:txBody>
          <a:bodyPr/>
          <a:lstStyle/>
          <a:p>
            <a:fld id="{BD3001A6-BD31-4FBC-AA24-96121B4F2E4D}" type="slidenum">
              <a:rPr lang="en-JM" smtClean="0">
                <a:solidFill>
                  <a:schemeClr val="accent3"/>
                </a:solidFill>
              </a:rPr>
              <a:pPr/>
              <a:t>2</a:t>
            </a:fld>
            <a:endParaRPr lang="en-JM" dirty="0">
              <a:solidFill>
                <a:schemeClr val="accent3"/>
              </a:solidFill>
            </a:endParaRPr>
          </a:p>
        </p:txBody>
      </p:sp>
      <p:sp>
        <p:nvSpPr>
          <p:cNvPr id="3" name="Title 2">
            <a:extLst>
              <a:ext uri="{FF2B5EF4-FFF2-40B4-BE49-F238E27FC236}">
                <a16:creationId xmlns:a16="http://schemas.microsoft.com/office/drawing/2014/main" id="{BBC44071-2313-4F33-AFB9-E0C627D7C09E}"/>
              </a:ext>
            </a:extLst>
          </p:cNvPr>
          <p:cNvSpPr>
            <a:spLocks noGrp="1"/>
          </p:cNvSpPr>
          <p:nvPr>
            <p:ph type="title"/>
          </p:nvPr>
        </p:nvSpPr>
        <p:spPr/>
        <p:txBody>
          <a:bodyPr/>
          <a:lstStyle/>
          <a:p>
            <a:r>
              <a:rPr lang="en-US" dirty="0"/>
              <a:t>Your Verint Team</a:t>
            </a:r>
          </a:p>
        </p:txBody>
      </p:sp>
      <p:sp>
        <p:nvSpPr>
          <p:cNvPr id="5" name="TextBox 4">
            <a:extLst>
              <a:ext uri="{FF2B5EF4-FFF2-40B4-BE49-F238E27FC236}">
                <a16:creationId xmlns:a16="http://schemas.microsoft.com/office/drawing/2014/main" id="{8B5AA9E9-7865-47D9-A06F-3BCA25C033B1}"/>
              </a:ext>
            </a:extLst>
          </p:cNvPr>
          <p:cNvSpPr txBox="1"/>
          <p:nvPr/>
        </p:nvSpPr>
        <p:spPr>
          <a:xfrm>
            <a:off x="518160" y="1499448"/>
            <a:ext cx="3200400" cy="1421799"/>
          </a:xfrm>
          <a:prstGeom prst="rect">
            <a:avLst/>
          </a:prstGeom>
          <a:noFill/>
        </p:spPr>
        <p:txBody>
          <a:bodyPr wrap="none" rtlCol="0">
            <a:noAutofit/>
          </a:bodyPr>
          <a:lstStyle/>
          <a:p>
            <a:pPr defTabSz="456926" eaLnBrk="1" fontAlgn="auto" hangingPunct="1">
              <a:spcBef>
                <a:spcPts val="0"/>
              </a:spcBef>
              <a:spcAft>
                <a:spcPts val="0"/>
              </a:spcAft>
            </a:pPr>
            <a:r>
              <a:rPr lang="en-US" sz="2000" b="1" dirty="0">
                <a:solidFill>
                  <a:srgbClr val="222B3C"/>
                </a:solidFill>
                <a:latin typeface="Arial" panose="020B0604020202020204"/>
                <a:ea typeface="+mn-ea"/>
              </a:rPr>
              <a:t>Phil Gonska</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Analyst</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Phil.Gonska@verint.com</a:t>
            </a:r>
          </a:p>
        </p:txBody>
      </p:sp>
      <p:sp>
        <p:nvSpPr>
          <p:cNvPr id="6" name="TextBox 5">
            <a:extLst>
              <a:ext uri="{FF2B5EF4-FFF2-40B4-BE49-F238E27FC236}">
                <a16:creationId xmlns:a16="http://schemas.microsoft.com/office/drawing/2014/main" id="{C67C5016-0F74-486C-8872-507FD08B63B8}"/>
              </a:ext>
            </a:extLst>
          </p:cNvPr>
          <p:cNvSpPr txBox="1"/>
          <p:nvPr/>
        </p:nvSpPr>
        <p:spPr>
          <a:xfrm>
            <a:off x="519625" y="3281950"/>
            <a:ext cx="3200400" cy="1421799"/>
          </a:xfrm>
          <a:prstGeom prst="rect">
            <a:avLst/>
          </a:prstGeom>
          <a:noFill/>
        </p:spPr>
        <p:txBody>
          <a:bodyPr wrap="none" rtlCol="0">
            <a:noAutofit/>
          </a:bodyPr>
          <a:lstStyle/>
          <a:p>
            <a:pPr defTabSz="456926" eaLnBrk="1" fontAlgn="auto" hangingPunct="1">
              <a:spcBef>
                <a:spcPts val="0"/>
              </a:spcBef>
              <a:spcAft>
                <a:spcPts val="0"/>
              </a:spcAft>
            </a:pPr>
            <a:r>
              <a:rPr lang="en-US" sz="2000" b="1" dirty="0">
                <a:solidFill>
                  <a:srgbClr val="222B3C"/>
                </a:solidFill>
                <a:latin typeface="Arial" panose="020B0604020202020204"/>
              </a:rPr>
              <a:t>Michelle Miller</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Customer Success Manager</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Michelle.Miller@verint.com</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(734) 205-2636</a:t>
            </a:r>
          </a:p>
        </p:txBody>
      </p:sp>
    </p:spTree>
    <p:extLst>
      <p:ext uri="{BB962C8B-B14F-4D97-AF65-F5344CB8AC3E}">
        <p14:creationId xmlns:p14="http://schemas.microsoft.com/office/powerpoint/2010/main" val="90056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20</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3005"/>
            <a:ext cx="11155680" cy="704087"/>
          </a:xfrm>
        </p:spPr>
        <p:txBody>
          <a:bodyPr/>
          <a:lstStyle/>
          <a:p>
            <a:r>
              <a:rPr lang="en-US" dirty="0"/>
              <a:t>About two-thirds of Career visitors seek “other” information on the EPA site and they are slightly less satisfied.</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74983"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8" name="Chart 17">
            <a:extLst>
              <a:ext uri="{FF2B5EF4-FFF2-40B4-BE49-F238E27FC236}">
                <a16:creationId xmlns:a16="http://schemas.microsoft.com/office/drawing/2014/main" id="{3FC4AA04-3320-468D-91E3-684083C4CC8C}"/>
              </a:ext>
            </a:extLst>
          </p:cNvPr>
          <p:cNvGraphicFramePr/>
          <p:nvPr>
            <p:extLst>
              <p:ext uri="{D42A27DB-BD31-4B8C-83A1-F6EECF244321}">
                <p14:modId xmlns:p14="http://schemas.microsoft.com/office/powerpoint/2010/main" val="1903695406"/>
              </p:ext>
            </p:extLst>
          </p:nvPr>
        </p:nvGraphicFramePr>
        <p:xfrm>
          <a:off x="1058225" y="2133600"/>
          <a:ext cx="9736775" cy="36312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BEDD9D8-CBEB-43A9-8B06-BE334AE13527}"/>
              </a:ext>
            </a:extLst>
          </p:cNvPr>
          <p:cNvSpPr txBox="1"/>
          <p:nvPr/>
        </p:nvSpPr>
        <p:spPr>
          <a:xfrm>
            <a:off x="1418856" y="1219200"/>
            <a:ext cx="9356232" cy="400110"/>
          </a:xfrm>
          <a:prstGeom prst="rect">
            <a:avLst/>
          </a:prstGeom>
          <a:noFill/>
        </p:spPr>
        <p:txBody>
          <a:bodyPr wrap="square" rtlCol="0">
            <a:spAutoFit/>
          </a:bodyPr>
          <a:lstStyle/>
          <a:p>
            <a:pPr algn="ctr"/>
            <a:r>
              <a:rPr lang="en-US" sz="2000" dirty="0">
                <a:solidFill>
                  <a:schemeClr val="accent3"/>
                </a:solidFill>
                <a:latin typeface="Arial" panose="020B0604020202020204" pitchFamily="34" charset="0"/>
                <a:cs typeface="Arial" panose="020B0604020202020204" pitchFamily="34" charset="0"/>
              </a:rPr>
              <a:t>What kind of information were you looking for today? (Please check all that apply)</a:t>
            </a:r>
          </a:p>
        </p:txBody>
      </p:sp>
      <p:grpSp>
        <p:nvGrpSpPr>
          <p:cNvPr id="8" name="Group 7">
            <a:extLst>
              <a:ext uri="{FF2B5EF4-FFF2-40B4-BE49-F238E27FC236}">
                <a16:creationId xmlns:a16="http://schemas.microsoft.com/office/drawing/2014/main" id="{608190D1-11B9-4D31-BCBB-EE9871F9137C}"/>
              </a:ext>
            </a:extLst>
          </p:cNvPr>
          <p:cNvGrpSpPr/>
          <p:nvPr/>
        </p:nvGrpSpPr>
        <p:grpSpPr>
          <a:xfrm>
            <a:off x="6959038" y="5914398"/>
            <a:ext cx="4589738" cy="646331"/>
            <a:chOff x="7564514" y="5770961"/>
            <a:chExt cx="4304022" cy="646331"/>
          </a:xfrm>
        </p:grpSpPr>
        <p:sp>
          <p:nvSpPr>
            <p:cNvPr id="9" name="TextBox 8">
              <a:extLst>
                <a:ext uri="{FF2B5EF4-FFF2-40B4-BE49-F238E27FC236}">
                  <a16:creationId xmlns:a16="http://schemas.microsoft.com/office/drawing/2014/main" id="{C82C3422-8883-4A4E-B53F-0A990D8BECEF}"/>
                </a:ext>
              </a:extLst>
            </p:cNvPr>
            <p:cNvSpPr txBox="1"/>
            <p:nvPr/>
          </p:nvSpPr>
          <p:spPr>
            <a:xfrm>
              <a:off x="8029576" y="5963702"/>
              <a:ext cx="3838960" cy="246221"/>
            </a:xfrm>
            <a:prstGeom prst="rect">
              <a:avLst/>
            </a:prstGeom>
            <a:noFill/>
          </p:spPr>
          <p:txBody>
            <a:bodyPr wrap="square" rtlCol="0" anchor="ctr">
              <a:spAutoFit/>
            </a:bodyPr>
            <a:lstStyle/>
            <a:p>
              <a:r>
                <a:rPr lang="en-US" sz="900" dirty="0">
                  <a:solidFill>
                    <a:schemeClr val="accent3"/>
                  </a:solidFill>
                </a:rPr>
                <a:t> </a:t>
              </a:r>
              <a:r>
                <a:rPr lang="en-US" sz="1000" dirty="0">
                  <a:solidFill>
                    <a:schemeClr val="accent3"/>
                  </a:solidFill>
                </a:rPr>
                <a:t>- Denotes higher/lower proportion than All Other Visitors at 90% C.I</a:t>
              </a:r>
              <a:r>
                <a:rPr lang="en-US" sz="1000" dirty="0"/>
                <a:t>.</a:t>
              </a:r>
            </a:p>
          </p:txBody>
        </p:sp>
        <p:sp>
          <p:nvSpPr>
            <p:cNvPr id="10" name="Isosceles Triangle 9">
              <a:extLst>
                <a:ext uri="{FF2B5EF4-FFF2-40B4-BE49-F238E27FC236}">
                  <a16:creationId xmlns:a16="http://schemas.microsoft.com/office/drawing/2014/main" id="{3CE71893-9022-49D6-9EED-27F0FAF8EAA2}"/>
                </a:ext>
              </a:extLst>
            </p:cNvPr>
            <p:cNvSpPr/>
            <p:nvPr/>
          </p:nvSpPr>
          <p:spPr>
            <a:xfrm>
              <a:off x="7564514" y="5953980"/>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354EE63-7D8A-40D3-A42D-751C86F4B2FD}"/>
                </a:ext>
              </a:extLst>
            </p:cNvPr>
            <p:cNvSpPr/>
            <p:nvPr/>
          </p:nvSpPr>
          <p:spPr>
            <a:xfrm rot="10800000">
              <a:off x="7928128" y="5953980"/>
              <a:ext cx="201970"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ED3EFCE-3124-47DE-B7A7-1F7DF5AA5A34}"/>
                </a:ext>
              </a:extLst>
            </p:cNvPr>
            <p:cNvSpPr/>
            <p:nvPr/>
          </p:nvSpPr>
          <p:spPr>
            <a:xfrm>
              <a:off x="7704154" y="5770961"/>
              <a:ext cx="293427" cy="646331"/>
            </a:xfrm>
            <a:prstGeom prst="rect">
              <a:avLst/>
            </a:prstGeom>
          </p:spPr>
          <p:txBody>
            <a:bodyPr wrap="none">
              <a:spAutoFit/>
            </a:bodyPr>
            <a:lstStyle/>
            <a:p>
              <a:r>
                <a:rPr lang="en-US" sz="3600" dirty="0">
                  <a:solidFill>
                    <a:schemeClr val="accent3"/>
                  </a:solidFill>
                </a:rPr>
                <a:t>/</a:t>
              </a:r>
            </a:p>
          </p:txBody>
        </p:sp>
      </p:grpSp>
      <p:sp>
        <p:nvSpPr>
          <p:cNvPr id="13" name="Isosceles Triangle 12">
            <a:extLst>
              <a:ext uri="{FF2B5EF4-FFF2-40B4-BE49-F238E27FC236}">
                <a16:creationId xmlns:a16="http://schemas.microsoft.com/office/drawing/2014/main" id="{F50AAFC0-FAD7-4037-A982-86C173E76268}"/>
              </a:ext>
            </a:extLst>
          </p:cNvPr>
          <p:cNvSpPr/>
          <p:nvPr/>
        </p:nvSpPr>
        <p:spPr>
          <a:xfrm>
            <a:off x="2716382" y="2484852"/>
            <a:ext cx="215377"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3D4969F3-DC82-48C3-ABAE-DDA4DD877E84}"/>
              </a:ext>
            </a:extLst>
          </p:cNvPr>
          <p:cNvSpPr/>
          <p:nvPr/>
        </p:nvSpPr>
        <p:spPr>
          <a:xfrm rot="10800000">
            <a:off x="4603608" y="4072551"/>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0CF5A066-1DAA-478F-9FAA-48266B92C643}"/>
              </a:ext>
            </a:extLst>
          </p:cNvPr>
          <p:cNvSpPr/>
          <p:nvPr/>
        </p:nvSpPr>
        <p:spPr>
          <a:xfrm rot="10800000">
            <a:off x="6498115" y="4633324"/>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B2D4EB59-EE77-4737-8357-E2B31A1F11B8}"/>
              </a:ext>
            </a:extLst>
          </p:cNvPr>
          <p:cNvSpPr/>
          <p:nvPr/>
        </p:nvSpPr>
        <p:spPr>
          <a:xfrm rot="10800000">
            <a:off x="10278743" y="4904719"/>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ooter Placeholder 1">
            <a:extLst>
              <a:ext uri="{FF2B5EF4-FFF2-40B4-BE49-F238E27FC236}">
                <a16:creationId xmlns:a16="http://schemas.microsoft.com/office/drawing/2014/main" id="{4E9740A8-7859-43F8-994E-6A4A983A2A54}"/>
              </a:ext>
            </a:extLst>
          </p:cNvPr>
          <p:cNvSpPr txBox="1">
            <a:spLocks/>
          </p:cNvSpPr>
          <p:nvPr/>
        </p:nvSpPr>
        <p:spPr>
          <a:xfrm>
            <a:off x="3753054" y="6128864"/>
            <a:ext cx="3193187" cy="365119"/>
          </a:xfrm>
          <a:prstGeom prst="rect">
            <a:avLst/>
          </a:prstGeom>
        </p:spPr>
        <p:txBody>
          <a:bodyPr vert="horz" lIns="91440" tIns="0" rIns="9144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dirty="0">
                <a:solidFill>
                  <a:schemeClr val="accent3"/>
                </a:solidFill>
              </a:rPr>
              <a:t>Satisfaction scores where n&lt;20 not displayed</a:t>
            </a:r>
            <a:r>
              <a:rPr lang="en-US" sz="1000" i="1" dirty="0">
                <a:solidFill>
                  <a:schemeClr val="tx1"/>
                </a:solidFill>
              </a:rPr>
              <a:t>.</a:t>
            </a:r>
          </a:p>
          <a:p>
            <a:endParaRPr lang="en-US" dirty="0"/>
          </a:p>
        </p:txBody>
      </p:sp>
      <p:sp>
        <p:nvSpPr>
          <p:cNvPr id="20" name="TextBox 19">
            <a:extLst>
              <a:ext uri="{FF2B5EF4-FFF2-40B4-BE49-F238E27FC236}">
                <a16:creationId xmlns:a16="http://schemas.microsoft.com/office/drawing/2014/main" id="{4655EEEA-EACB-4A6B-9165-57C8C7DD9CC0}"/>
              </a:ext>
            </a:extLst>
          </p:cNvPr>
          <p:cNvSpPr txBox="1"/>
          <p:nvPr/>
        </p:nvSpPr>
        <p:spPr>
          <a:xfrm>
            <a:off x="127000" y="4550753"/>
            <a:ext cx="1098550" cy="830997"/>
          </a:xfrm>
          <a:prstGeom prst="rect">
            <a:avLst/>
          </a:prstGeom>
          <a:noFill/>
        </p:spPr>
        <p:txBody>
          <a:bodyPr wrap="square" rtlCol="0">
            <a:spAutoFit/>
          </a:bodyPr>
          <a:lstStyle/>
          <a:p>
            <a:pPr algn="ctr"/>
            <a:r>
              <a:rPr lang="en-US" sz="1200" dirty="0">
                <a:solidFill>
                  <a:srgbClr val="7030A0"/>
                </a:solidFill>
                <a:latin typeface="Arial" panose="020B0604020202020204" pitchFamily="34" charset="0"/>
                <a:cs typeface="Arial" panose="020B0604020202020204" pitchFamily="34" charset="0"/>
              </a:rPr>
              <a:t>Aggregate </a:t>
            </a:r>
          </a:p>
          <a:p>
            <a:pPr algn="ctr"/>
            <a:r>
              <a:rPr lang="en-US" sz="1200" dirty="0">
                <a:solidFill>
                  <a:srgbClr val="7030A0"/>
                </a:solidFill>
                <a:cs typeface="Arial" panose="020B0604020202020204" pitchFamily="34" charset="0"/>
              </a:rPr>
              <a:t>satisfaction scores:</a:t>
            </a:r>
          </a:p>
          <a:p>
            <a:pPr algn="ctr"/>
            <a:r>
              <a:rPr lang="en-US" sz="1200" b="1" dirty="0">
                <a:solidFill>
                  <a:srgbClr val="7030A0"/>
                </a:solidFill>
                <a:latin typeface="Arial" panose="020B0604020202020204" pitchFamily="34" charset="0"/>
                <a:cs typeface="Arial" panose="020B0604020202020204" pitchFamily="34" charset="0"/>
              </a:rPr>
              <a:t>72 / 79</a:t>
            </a:r>
          </a:p>
        </p:txBody>
      </p:sp>
    </p:spTree>
    <p:extLst>
      <p:ext uri="{BB962C8B-B14F-4D97-AF65-F5344CB8AC3E}">
        <p14:creationId xmlns:p14="http://schemas.microsoft.com/office/powerpoint/2010/main" val="303344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21</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416560" y="149355"/>
            <a:ext cx="11362690" cy="704087"/>
          </a:xfrm>
        </p:spPr>
        <p:txBody>
          <a:bodyPr/>
          <a:lstStyle/>
          <a:p>
            <a:r>
              <a:rPr lang="en-US" dirty="0"/>
              <a:t>“Other” information sought by Career visitors relates to job postings/opportunities, qualifications/requirements, internships, applications and organization of the EPA.</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61538"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Table 6">
            <a:extLst>
              <a:ext uri="{FF2B5EF4-FFF2-40B4-BE49-F238E27FC236}">
                <a16:creationId xmlns:a16="http://schemas.microsoft.com/office/drawing/2014/main" id="{AD4D5CEE-5DC9-4B66-9780-49CBBFB62F57}"/>
              </a:ext>
            </a:extLst>
          </p:cNvPr>
          <p:cNvGraphicFramePr>
            <a:graphicFrameLocks/>
          </p:cNvGraphicFramePr>
          <p:nvPr>
            <p:extLst>
              <p:ext uri="{D42A27DB-BD31-4B8C-83A1-F6EECF244321}">
                <p14:modId xmlns:p14="http://schemas.microsoft.com/office/powerpoint/2010/main" val="2462621198"/>
              </p:ext>
            </p:extLst>
          </p:nvPr>
        </p:nvGraphicFramePr>
        <p:xfrm>
          <a:off x="838200" y="1359929"/>
          <a:ext cx="10512424" cy="4765553"/>
        </p:xfrm>
        <a:graphic>
          <a:graphicData uri="http://schemas.openxmlformats.org/drawingml/2006/table">
            <a:tbl>
              <a:tblPr firstRow="1" bandRow="1"/>
              <a:tblGrid>
                <a:gridCol w="5256212">
                  <a:extLst>
                    <a:ext uri="{9D8B030D-6E8A-4147-A177-3AD203B41FA5}">
                      <a16:colId xmlns:a16="http://schemas.microsoft.com/office/drawing/2014/main" val="4289653360"/>
                    </a:ext>
                  </a:extLst>
                </a:gridCol>
                <a:gridCol w="5256212">
                  <a:extLst>
                    <a:ext uri="{9D8B030D-6E8A-4147-A177-3AD203B41FA5}">
                      <a16:colId xmlns:a16="http://schemas.microsoft.com/office/drawing/2014/main" val="4208058106"/>
                    </a:ext>
                  </a:extLst>
                </a:gridCol>
              </a:tblGrid>
              <a:tr h="356872">
                <a:tc gridSpan="2">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rPr>
                        <a:t>Please tell us what information were you looking for today. (Career segment responses)</a:t>
                      </a:r>
                    </a:p>
                  </a:txBody>
                  <a:tcPr>
                    <a:lnL w="9525" cap="flat" cmpd="sng" algn="ctr">
                      <a:solidFill>
                        <a:srgbClr val="262A32">
                          <a:shade val="95000"/>
                          <a:satMod val="105000"/>
                        </a:srgbClr>
                      </a:solidFill>
                      <a:prstDash val="solid"/>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chemeClr val="tx2"/>
                    </a:solidFill>
                  </a:tcPr>
                </a:tc>
                <a:tc hMerge="1">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en-US" dirty="0"/>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rgbClr val="262A32"/>
                    </a:solidFill>
                  </a:tcPr>
                </a:tc>
                <a:extLst>
                  <a:ext uri="{0D108BD9-81ED-4DB2-BD59-A6C34878D82A}">
                    <a16:rowId xmlns:a16="http://schemas.microsoft.com/office/drawing/2014/main" val="2670269454"/>
                  </a:ext>
                </a:extLst>
              </a:tr>
              <a:tr h="439979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application.</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11/182021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opportunity recent college grads.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33, 11/152021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Employment opportunities.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11/9/2021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openings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and </a:t>
                      </a:r>
                      <a:r>
                        <a:rPr kumimoji="0" lang="en-US" sz="1400" b="1" i="0" u="none" strike="noStrike" kern="1200" cap="none" spc="0" normalizeH="0" baseline="0" noProof="0" dirty="0">
                          <a:ln>
                            <a:noFill/>
                          </a:ln>
                          <a:solidFill>
                            <a:schemeClr val="tx2"/>
                          </a:solidFill>
                          <a:effectLst/>
                          <a:uLnTx/>
                          <a:uFillTx/>
                          <a:latin typeface="+mn-lt"/>
                          <a:ea typeface="+mn-ea"/>
                          <a:cs typeface="+mn-cs"/>
                        </a:rPr>
                        <a:t>career information.</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49, 11/6/2021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Employment.</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67, 10/20/2021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“Looking at </a:t>
                      </a:r>
                      <a:r>
                        <a:rPr kumimoji="0" lang="en-US" sz="1400" b="1" i="0" u="none" strike="noStrike" kern="1200" cap="none" spc="0" normalizeH="0" baseline="0" noProof="0" dirty="0">
                          <a:ln>
                            <a:noFill/>
                          </a:ln>
                          <a:solidFill>
                            <a:schemeClr val="tx2"/>
                          </a:solidFill>
                          <a:effectLst/>
                          <a:uLnTx/>
                          <a:uFillTx/>
                          <a:latin typeface="+mn-lt"/>
                          <a:ea typeface="+mn-ea"/>
                          <a:cs typeface="+mn-cs"/>
                        </a:rPr>
                        <a:t>expected skills necessary for entry level positions.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96, 10/20/2021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Career opportunities.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44, 10/5/2021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Internships.</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100, 9/29/2021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Training.</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100, 9/28/2021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Information on Spring 2022 internships.</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29, 9/8/2021</a:t>
                      </a:r>
                    </a:p>
                  </a:txBody>
                  <a:tcPr>
                    <a:lnL w="9525" cap="flat" cmpd="sng" algn="ctr">
                      <a:solidFill>
                        <a:srgbClr val="262A32">
                          <a:shade val="95000"/>
                          <a:satMod val="105000"/>
                        </a:srgbClr>
                      </a:solidFill>
                      <a:prstDash val="solid"/>
                    </a:lnL>
                    <a:lnR>
                      <a:noFill/>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WORKING WITH THE EPA</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AGENCY.” Sat: 100, 9/3/2021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Fellowships, internships, job opportunities.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89, 8/12/2021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“I wanted to see what kind of </a:t>
                      </a:r>
                      <a:r>
                        <a:rPr kumimoji="0" lang="en-US" sz="1400" b="1" i="0" u="none" strike="noStrike" kern="1200" cap="none" spc="0" normalizeH="0" baseline="0" noProof="0" dirty="0">
                          <a:ln>
                            <a:noFill/>
                          </a:ln>
                          <a:solidFill>
                            <a:schemeClr val="tx2"/>
                          </a:solidFill>
                          <a:effectLst/>
                          <a:uLnTx/>
                          <a:uFillTx/>
                          <a:latin typeface="+mn-lt"/>
                          <a:ea typeface="+mn-ea"/>
                          <a:cs typeface="+mn-cs"/>
                        </a:rPr>
                        <a:t>careers the EPA offers.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96, 8/4/2021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“How to receive </a:t>
                      </a:r>
                      <a:r>
                        <a:rPr kumimoji="0" lang="en-US" sz="1400" b="1" i="0" u="none" strike="noStrike" kern="1200" cap="none" spc="0" normalizeH="0" baseline="0" noProof="0" dirty="0">
                          <a:ln>
                            <a:noFill/>
                          </a:ln>
                          <a:solidFill>
                            <a:schemeClr val="tx2"/>
                          </a:solidFill>
                          <a:effectLst/>
                          <a:uLnTx/>
                          <a:uFillTx/>
                          <a:latin typeface="+mn-lt"/>
                          <a:ea typeface="+mn-ea"/>
                          <a:cs typeface="+mn-cs"/>
                        </a:rPr>
                        <a:t>email notification once my job application has been completed and submitted.</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78, 7/6/2021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“I wanted to look into what </a:t>
                      </a:r>
                      <a:r>
                        <a:rPr kumimoji="0" lang="en-US" sz="1400" b="1" i="0" u="none" strike="noStrike" kern="1200" cap="none" spc="0" normalizeH="0" baseline="0" noProof="0" dirty="0">
                          <a:ln>
                            <a:noFill/>
                          </a:ln>
                          <a:solidFill>
                            <a:schemeClr val="tx2"/>
                          </a:solidFill>
                          <a:effectLst/>
                          <a:uLnTx/>
                          <a:uFillTx/>
                          <a:latin typeface="+mn-lt"/>
                          <a:ea typeface="+mn-ea"/>
                          <a:cs typeface="+mn-cs"/>
                        </a:rPr>
                        <a:t>types of jobs the EPA offers for after I graduate,</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or </a:t>
                      </a:r>
                      <a:r>
                        <a:rPr kumimoji="0" lang="en-US" sz="1400" b="1" i="0" u="none" strike="noStrike" kern="1200" cap="none" spc="0" normalizeH="0" baseline="0" noProof="0" dirty="0">
                          <a:ln>
                            <a:noFill/>
                          </a:ln>
                          <a:solidFill>
                            <a:schemeClr val="tx2"/>
                          </a:solidFill>
                          <a:effectLst/>
                          <a:uLnTx/>
                          <a:uFillTx/>
                          <a:latin typeface="+mn-lt"/>
                          <a:ea typeface="+mn-ea"/>
                          <a:cs typeface="+mn-cs"/>
                        </a:rPr>
                        <a:t>how I could get involved.</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93, 3/30/2021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Organization structure, reach, related careers/personnel, overall work.</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59, 3/23/2021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Organization, responsibilities and qualifications of regional staff.</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34, 1/17/2021</a:t>
                      </a:r>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841678367"/>
                  </a:ext>
                </a:extLst>
              </a:tr>
            </a:tbl>
          </a:graphicData>
        </a:graphic>
      </p:graphicFrame>
    </p:spTree>
    <p:extLst>
      <p:ext uri="{BB962C8B-B14F-4D97-AF65-F5344CB8AC3E}">
        <p14:creationId xmlns:p14="http://schemas.microsoft.com/office/powerpoint/2010/main" val="199487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22</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9355"/>
            <a:ext cx="11155680" cy="704087"/>
          </a:xfrm>
        </p:spPr>
        <p:txBody>
          <a:bodyPr/>
          <a:lstStyle/>
          <a:p>
            <a:r>
              <a:rPr lang="en-US" dirty="0"/>
              <a:t>More than half of Career users visit for “other” primary reasons and they are less satisfied than the aggregated segment.</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74983"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8" name="Chart 17">
            <a:extLst>
              <a:ext uri="{FF2B5EF4-FFF2-40B4-BE49-F238E27FC236}">
                <a16:creationId xmlns:a16="http://schemas.microsoft.com/office/drawing/2014/main" id="{3FC4AA04-3320-468D-91E3-684083C4CC8C}"/>
              </a:ext>
            </a:extLst>
          </p:cNvPr>
          <p:cNvGraphicFramePr/>
          <p:nvPr>
            <p:extLst>
              <p:ext uri="{D42A27DB-BD31-4B8C-83A1-F6EECF244321}">
                <p14:modId xmlns:p14="http://schemas.microsoft.com/office/powerpoint/2010/main" val="2141637355"/>
              </p:ext>
            </p:extLst>
          </p:nvPr>
        </p:nvGraphicFramePr>
        <p:xfrm>
          <a:off x="1058225" y="2133600"/>
          <a:ext cx="9736775" cy="36312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BEDD9D8-CBEB-43A9-8B06-BE334AE13527}"/>
              </a:ext>
            </a:extLst>
          </p:cNvPr>
          <p:cNvSpPr txBox="1"/>
          <p:nvPr/>
        </p:nvSpPr>
        <p:spPr>
          <a:xfrm>
            <a:off x="1418856" y="1219200"/>
            <a:ext cx="9356232" cy="707886"/>
          </a:xfrm>
          <a:prstGeom prst="rect">
            <a:avLst/>
          </a:prstGeom>
          <a:noFill/>
        </p:spPr>
        <p:txBody>
          <a:bodyPr wrap="square" rtlCol="0">
            <a:spAutoFit/>
          </a:bodyPr>
          <a:lstStyle/>
          <a:p>
            <a:pPr algn="ctr"/>
            <a:r>
              <a:rPr lang="en-US" sz="2000" dirty="0">
                <a:solidFill>
                  <a:schemeClr val="accent3"/>
                </a:solidFill>
                <a:latin typeface="Arial" panose="020B0604020202020204" pitchFamily="34" charset="0"/>
                <a:cs typeface="Arial" panose="020B0604020202020204" pitchFamily="34" charset="0"/>
              </a:rPr>
              <a:t>Which of the following topics best describes the information you wanted today?</a:t>
            </a:r>
          </a:p>
          <a:p>
            <a:pPr algn="ctr"/>
            <a:r>
              <a:rPr lang="en-US" sz="2000" dirty="0">
                <a:solidFill>
                  <a:schemeClr val="accent3"/>
                </a:solidFill>
                <a:cs typeface="Arial" panose="020B0604020202020204" pitchFamily="34" charset="0"/>
              </a:rPr>
              <a:t>(Top Mentions)</a:t>
            </a:r>
            <a:endParaRPr lang="en-US" sz="2000" dirty="0">
              <a:solidFill>
                <a:schemeClr val="accent3"/>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AB94DA3-1EF5-4132-B529-E3763A9FCC3B}"/>
              </a:ext>
            </a:extLst>
          </p:cNvPr>
          <p:cNvGrpSpPr/>
          <p:nvPr/>
        </p:nvGrpSpPr>
        <p:grpSpPr>
          <a:xfrm>
            <a:off x="6965760" y="5921123"/>
            <a:ext cx="4589738" cy="646331"/>
            <a:chOff x="7564514" y="5770961"/>
            <a:chExt cx="4304022" cy="646331"/>
          </a:xfrm>
        </p:grpSpPr>
        <p:sp>
          <p:nvSpPr>
            <p:cNvPr id="8" name="TextBox 7">
              <a:extLst>
                <a:ext uri="{FF2B5EF4-FFF2-40B4-BE49-F238E27FC236}">
                  <a16:creationId xmlns:a16="http://schemas.microsoft.com/office/drawing/2014/main" id="{C95FD876-7AED-48CF-8993-82D8F48BEDAF}"/>
                </a:ext>
              </a:extLst>
            </p:cNvPr>
            <p:cNvSpPr txBox="1"/>
            <p:nvPr/>
          </p:nvSpPr>
          <p:spPr>
            <a:xfrm>
              <a:off x="8029576" y="5963702"/>
              <a:ext cx="3838960" cy="246221"/>
            </a:xfrm>
            <a:prstGeom prst="rect">
              <a:avLst/>
            </a:prstGeom>
            <a:noFill/>
          </p:spPr>
          <p:txBody>
            <a:bodyPr wrap="square" rtlCol="0" anchor="ctr">
              <a:spAutoFit/>
            </a:bodyPr>
            <a:lstStyle/>
            <a:p>
              <a:r>
                <a:rPr lang="en-US" sz="900" dirty="0">
                  <a:solidFill>
                    <a:schemeClr val="accent3"/>
                  </a:solidFill>
                </a:rPr>
                <a:t> </a:t>
              </a:r>
              <a:r>
                <a:rPr lang="en-US" sz="1000" dirty="0">
                  <a:solidFill>
                    <a:schemeClr val="accent3"/>
                  </a:solidFill>
                </a:rPr>
                <a:t>- Denotes higher/lower proportion than All Other Visitors at 90% C.I</a:t>
              </a:r>
              <a:r>
                <a:rPr lang="en-US" sz="1000" dirty="0"/>
                <a:t>.</a:t>
              </a:r>
            </a:p>
          </p:txBody>
        </p:sp>
        <p:sp>
          <p:nvSpPr>
            <p:cNvPr id="9" name="Isosceles Triangle 8">
              <a:extLst>
                <a:ext uri="{FF2B5EF4-FFF2-40B4-BE49-F238E27FC236}">
                  <a16:creationId xmlns:a16="http://schemas.microsoft.com/office/drawing/2014/main" id="{F886A3DC-24CE-46E8-8081-E465C272A0A6}"/>
                </a:ext>
              </a:extLst>
            </p:cNvPr>
            <p:cNvSpPr/>
            <p:nvPr/>
          </p:nvSpPr>
          <p:spPr>
            <a:xfrm>
              <a:off x="7564514" y="5953980"/>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E4AF83E-2692-42D7-83E4-2ACF8F1F3F5C}"/>
                </a:ext>
              </a:extLst>
            </p:cNvPr>
            <p:cNvSpPr/>
            <p:nvPr/>
          </p:nvSpPr>
          <p:spPr>
            <a:xfrm rot="10800000">
              <a:off x="7928128" y="5953980"/>
              <a:ext cx="201970"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A81308A-5FD3-4403-920C-1FA0EF6CB7EE}"/>
                </a:ext>
              </a:extLst>
            </p:cNvPr>
            <p:cNvSpPr/>
            <p:nvPr/>
          </p:nvSpPr>
          <p:spPr>
            <a:xfrm>
              <a:off x="7704154" y="5770961"/>
              <a:ext cx="293427" cy="646331"/>
            </a:xfrm>
            <a:prstGeom prst="rect">
              <a:avLst/>
            </a:prstGeom>
          </p:spPr>
          <p:txBody>
            <a:bodyPr wrap="none">
              <a:spAutoFit/>
            </a:bodyPr>
            <a:lstStyle/>
            <a:p>
              <a:r>
                <a:rPr lang="en-US" sz="3600" dirty="0">
                  <a:solidFill>
                    <a:schemeClr val="accent3"/>
                  </a:solidFill>
                </a:rPr>
                <a:t>/</a:t>
              </a:r>
            </a:p>
          </p:txBody>
        </p:sp>
      </p:grpSp>
      <p:sp>
        <p:nvSpPr>
          <p:cNvPr id="12" name="Isosceles Triangle 11">
            <a:extLst>
              <a:ext uri="{FF2B5EF4-FFF2-40B4-BE49-F238E27FC236}">
                <a16:creationId xmlns:a16="http://schemas.microsoft.com/office/drawing/2014/main" id="{15222D6B-08DC-4FAD-8776-C2C8EA569AB9}"/>
              </a:ext>
            </a:extLst>
          </p:cNvPr>
          <p:cNvSpPr/>
          <p:nvPr/>
        </p:nvSpPr>
        <p:spPr>
          <a:xfrm>
            <a:off x="2165046" y="2324192"/>
            <a:ext cx="215377"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FC28128-7E8F-4472-8FDA-A1AAC71DC1E1}"/>
              </a:ext>
            </a:extLst>
          </p:cNvPr>
          <p:cNvSpPr/>
          <p:nvPr/>
        </p:nvSpPr>
        <p:spPr>
          <a:xfrm rot="10800000">
            <a:off x="5666886" y="4457894"/>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036A9E31-B802-419D-AE87-F27A46A28E6C}"/>
              </a:ext>
            </a:extLst>
          </p:cNvPr>
          <p:cNvSpPr/>
          <p:nvPr/>
        </p:nvSpPr>
        <p:spPr>
          <a:xfrm rot="10800000">
            <a:off x="6849164" y="4542481"/>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8001582E-9F7B-4902-8C2F-AFD189F85F8F}"/>
              </a:ext>
            </a:extLst>
          </p:cNvPr>
          <p:cNvSpPr/>
          <p:nvPr/>
        </p:nvSpPr>
        <p:spPr>
          <a:xfrm rot="10800000">
            <a:off x="8031441" y="4622203"/>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1">
            <a:extLst>
              <a:ext uri="{FF2B5EF4-FFF2-40B4-BE49-F238E27FC236}">
                <a16:creationId xmlns:a16="http://schemas.microsoft.com/office/drawing/2014/main" id="{D88B64DB-84A6-4296-AE6E-B0AA62651F04}"/>
              </a:ext>
            </a:extLst>
          </p:cNvPr>
          <p:cNvSpPr txBox="1">
            <a:spLocks/>
          </p:cNvSpPr>
          <p:nvPr/>
        </p:nvSpPr>
        <p:spPr>
          <a:xfrm>
            <a:off x="3759777" y="6128862"/>
            <a:ext cx="3193187" cy="365119"/>
          </a:xfrm>
          <a:prstGeom prst="rect">
            <a:avLst/>
          </a:prstGeom>
        </p:spPr>
        <p:txBody>
          <a:bodyPr vert="horz" lIns="91440" tIns="0" rIns="9144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dirty="0">
                <a:solidFill>
                  <a:schemeClr val="accent3"/>
                </a:solidFill>
              </a:rPr>
              <a:t>Satisfaction scores where n&lt;20 not displayed</a:t>
            </a:r>
            <a:r>
              <a:rPr lang="en-US" sz="1000" i="1" dirty="0">
                <a:solidFill>
                  <a:schemeClr val="tx1"/>
                </a:solidFill>
              </a:rPr>
              <a:t>.</a:t>
            </a:r>
          </a:p>
          <a:p>
            <a:endParaRPr lang="en-US" dirty="0"/>
          </a:p>
        </p:txBody>
      </p:sp>
      <p:sp>
        <p:nvSpPr>
          <p:cNvPr id="17" name="Isosceles Triangle 16">
            <a:extLst>
              <a:ext uri="{FF2B5EF4-FFF2-40B4-BE49-F238E27FC236}">
                <a16:creationId xmlns:a16="http://schemas.microsoft.com/office/drawing/2014/main" id="{FD3F613A-00B3-4A82-AEE9-19A59939D34B}"/>
              </a:ext>
            </a:extLst>
          </p:cNvPr>
          <p:cNvSpPr/>
          <p:nvPr/>
        </p:nvSpPr>
        <p:spPr>
          <a:xfrm>
            <a:off x="3300463" y="4380997"/>
            <a:ext cx="215377"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DF6CCB00-100B-4409-96DC-D8E3B905D160}"/>
              </a:ext>
            </a:extLst>
          </p:cNvPr>
          <p:cNvSpPr/>
          <p:nvPr/>
        </p:nvSpPr>
        <p:spPr>
          <a:xfrm rot="10800000">
            <a:off x="9212537" y="4622204"/>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E542E26-CF9D-463D-BD17-183756B1EE75}"/>
              </a:ext>
            </a:extLst>
          </p:cNvPr>
          <p:cNvSpPr txBox="1"/>
          <p:nvPr/>
        </p:nvSpPr>
        <p:spPr>
          <a:xfrm>
            <a:off x="127000" y="4239603"/>
            <a:ext cx="1098550" cy="830997"/>
          </a:xfrm>
          <a:prstGeom prst="rect">
            <a:avLst/>
          </a:prstGeom>
          <a:noFill/>
        </p:spPr>
        <p:txBody>
          <a:bodyPr wrap="square" rtlCol="0">
            <a:spAutoFit/>
          </a:bodyPr>
          <a:lstStyle/>
          <a:p>
            <a:pPr algn="ctr"/>
            <a:r>
              <a:rPr lang="en-US" sz="1200" dirty="0">
                <a:solidFill>
                  <a:srgbClr val="7030A0"/>
                </a:solidFill>
                <a:latin typeface="Arial" panose="020B0604020202020204" pitchFamily="34" charset="0"/>
                <a:cs typeface="Arial" panose="020B0604020202020204" pitchFamily="34" charset="0"/>
              </a:rPr>
              <a:t>Aggregate </a:t>
            </a:r>
          </a:p>
          <a:p>
            <a:pPr algn="ctr"/>
            <a:r>
              <a:rPr lang="en-US" sz="1200" dirty="0">
                <a:solidFill>
                  <a:srgbClr val="7030A0"/>
                </a:solidFill>
                <a:cs typeface="Arial" panose="020B0604020202020204" pitchFamily="34" charset="0"/>
              </a:rPr>
              <a:t>satisfaction scores:</a:t>
            </a:r>
          </a:p>
          <a:p>
            <a:pPr algn="ctr"/>
            <a:r>
              <a:rPr lang="en-US" sz="1200" b="1" dirty="0">
                <a:solidFill>
                  <a:srgbClr val="7030A0"/>
                </a:solidFill>
                <a:latin typeface="Arial" panose="020B0604020202020204" pitchFamily="34" charset="0"/>
                <a:cs typeface="Arial" panose="020B0604020202020204" pitchFamily="34" charset="0"/>
              </a:rPr>
              <a:t>72 / 79</a:t>
            </a:r>
          </a:p>
        </p:txBody>
      </p:sp>
    </p:spTree>
    <p:extLst>
      <p:ext uri="{BB962C8B-B14F-4D97-AF65-F5344CB8AC3E}">
        <p14:creationId xmlns:p14="http://schemas.microsoft.com/office/powerpoint/2010/main" val="410732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23</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120650" y="149355"/>
            <a:ext cx="11957050" cy="704087"/>
          </a:xfrm>
        </p:spPr>
        <p:txBody>
          <a:bodyPr/>
          <a:lstStyle/>
          <a:p>
            <a:r>
              <a:rPr lang="en-US" dirty="0"/>
              <a:t>“Other” reasons for visiting include job postings/employment/internships, qualifications/ requirements, career information, environmental justice and EPA organization interests.</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68265"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7" name="Table 6">
            <a:extLst>
              <a:ext uri="{FF2B5EF4-FFF2-40B4-BE49-F238E27FC236}">
                <a16:creationId xmlns:a16="http://schemas.microsoft.com/office/drawing/2014/main" id="{272FD546-B5BD-4595-8DBC-E1B1B6830986}"/>
              </a:ext>
            </a:extLst>
          </p:cNvPr>
          <p:cNvGraphicFramePr>
            <a:graphicFrameLocks/>
          </p:cNvGraphicFramePr>
          <p:nvPr>
            <p:extLst>
              <p:ext uri="{D42A27DB-BD31-4B8C-83A1-F6EECF244321}">
                <p14:modId xmlns:p14="http://schemas.microsoft.com/office/powerpoint/2010/main" val="1889787074"/>
              </p:ext>
            </p:extLst>
          </p:nvPr>
        </p:nvGraphicFramePr>
        <p:xfrm>
          <a:off x="838200" y="1359929"/>
          <a:ext cx="10512424" cy="4937760"/>
        </p:xfrm>
        <a:graphic>
          <a:graphicData uri="http://schemas.openxmlformats.org/drawingml/2006/table">
            <a:tbl>
              <a:tblPr firstRow="1" bandRow="1"/>
              <a:tblGrid>
                <a:gridCol w="5256212">
                  <a:extLst>
                    <a:ext uri="{9D8B030D-6E8A-4147-A177-3AD203B41FA5}">
                      <a16:colId xmlns:a16="http://schemas.microsoft.com/office/drawing/2014/main" val="4289653360"/>
                    </a:ext>
                  </a:extLst>
                </a:gridCol>
                <a:gridCol w="5256212">
                  <a:extLst>
                    <a:ext uri="{9D8B030D-6E8A-4147-A177-3AD203B41FA5}">
                      <a16:colId xmlns:a16="http://schemas.microsoft.com/office/drawing/2014/main" val="4208058106"/>
                    </a:ext>
                  </a:extLst>
                </a:gridCol>
              </a:tblGrid>
              <a:tr h="356872">
                <a:tc gridSpan="2">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rPr>
                        <a:t>What other topic best describes the reason for your visit? (Career segment responses)</a:t>
                      </a:r>
                    </a:p>
                  </a:txBody>
                  <a:tcPr>
                    <a:lnL w="9525" cap="flat" cmpd="sng" algn="ctr">
                      <a:solidFill>
                        <a:srgbClr val="262A32">
                          <a:shade val="95000"/>
                          <a:satMod val="105000"/>
                        </a:srgbClr>
                      </a:solidFill>
                      <a:prstDash val="solid"/>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chemeClr val="tx2"/>
                    </a:solidFill>
                  </a:tcPr>
                </a:tc>
                <a:tc hMerge="1">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en-US" dirty="0"/>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rgbClr val="262A32"/>
                    </a:solidFill>
                  </a:tcPr>
                </a:tc>
                <a:extLst>
                  <a:ext uri="{0D108BD9-81ED-4DB2-BD59-A6C34878D82A}">
                    <a16:rowId xmlns:a16="http://schemas.microsoft.com/office/drawing/2014/main" val="2670269454"/>
                  </a:ext>
                </a:extLst>
              </a:tr>
              <a:tr h="439979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11/18/2021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Employment opportunities.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11/9/2021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Career opportunities.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49, 11/6/2021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Benefits information.</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10/22/2021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Employment.</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67, 10/20/2021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Jobs in environmental clean up.</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44, 10/4/2021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Training.</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100, 9/28/2021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Required employment documents.</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85, 7/28/2021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“I came here </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seeking information on how to help you save the world.</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Now, please: Help me help you…” Sat: 67, 7/26/2021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Employment.</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100, 6/15/2021</a:t>
                      </a:r>
                    </a:p>
                  </a:txBody>
                  <a:tcPr>
                    <a:lnL w="9525" cap="flat" cmpd="sng" algn="ctr">
                      <a:solidFill>
                        <a:srgbClr val="262A32">
                          <a:shade val="95000"/>
                          <a:satMod val="105000"/>
                        </a:srgbClr>
                      </a:solidFill>
                      <a:prstDash val="solid"/>
                    </a:lnL>
                    <a:lnR>
                      <a:noFill/>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Career information.</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6/11/2021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Engineering opportunities.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85, 4/7/2021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Environmental Justice.</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3/27/2021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Organization structure.</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59, 3/23/2021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Announcements – Job Fair led me here.</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67, 3/15/2021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“Info about </a:t>
                      </a:r>
                      <a:r>
                        <a:rPr kumimoji="0" lang="en-US" sz="1400" b="1" i="0" u="none" strike="noStrike" kern="1200" cap="none" spc="0" normalizeH="0" baseline="0" noProof="0" dirty="0">
                          <a:ln>
                            <a:noFill/>
                          </a:ln>
                          <a:solidFill>
                            <a:schemeClr val="tx2"/>
                          </a:solidFill>
                          <a:effectLst/>
                          <a:uLnTx/>
                          <a:uFillTx/>
                          <a:latin typeface="+mn-lt"/>
                          <a:ea typeface="+mn-ea"/>
                          <a:cs typeface="+mn-cs"/>
                        </a:rPr>
                        <a:t>careers at the EPA.</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93, 2/25/2021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Internship.</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81, 2/22/2021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Listings.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93, 2/1/2021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Working at the EPA!</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70, 12/16/2020</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High school internship.</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Sat:22, 11/15/2020</a:t>
                      </a:r>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841678367"/>
                  </a:ext>
                </a:extLst>
              </a:tr>
            </a:tbl>
          </a:graphicData>
        </a:graphic>
      </p:graphicFrame>
    </p:spTree>
    <p:extLst>
      <p:ext uri="{BB962C8B-B14F-4D97-AF65-F5344CB8AC3E}">
        <p14:creationId xmlns:p14="http://schemas.microsoft.com/office/powerpoint/2010/main" val="1301455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24</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9355"/>
            <a:ext cx="11155680" cy="704087"/>
          </a:xfrm>
        </p:spPr>
        <p:txBody>
          <a:bodyPr/>
          <a:lstStyle/>
          <a:p>
            <a:r>
              <a:rPr lang="en-US" dirty="0"/>
              <a:t>About half of Career visitors do not fully find information sought on the EPA site resulting in much lower satisfaction. Successful visitors are much more satisfied.</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74979"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8" name="Chart 17">
            <a:extLst>
              <a:ext uri="{FF2B5EF4-FFF2-40B4-BE49-F238E27FC236}">
                <a16:creationId xmlns:a16="http://schemas.microsoft.com/office/drawing/2014/main" id="{3FC4AA04-3320-468D-91E3-684083C4CC8C}"/>
              </a:ext>
            </a:extLst>
          </p:cNvPr>
          <p:cNvGraphicFramePr/>
          <p:nvPr>
            <p:extLst>
              <p:ext uri="{D42A27DB-BD31-4B8C-83A1-F6EECF244321}">
                <p14:modId xmlns:p14="http://schemas.microsoft.com/office/powerpoint/2010/main" val="1405673297"/>
              </p:ext>
            </p:extLst>
          </p:nvPr>
        </p:nvGraphicFramePr>
        <p:xfrm>
          <a:off x="1058225" y="2133600"/>
          <a:ext cx="9736775" cy="36312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BEDD9D8-CBEB-43A9-8B06-BE334AE13527}"/>
              </a:ext>
            </a:extLst>
          </p:cNvPr>
          <p:cNvSpPr txBox="1"/>
          <p:nvPr/>
        </p:nvSpPr>
        <p:spPr>
          <a:xfrm>
            <a:off x="1418856" y="1219200"/>
            <a:ext cx="9356232" cy="400110"/>
          </a:xfrm>
          <a:prstGeom prst="rect">
            <a:avLst/>
          </a:prstGeom>
          <a:noFill/>
        </p:spPr>
        <p:txBody>
          <a:bodyPr wrap="square" rtlCol="0">
            <a:spAutoFit/>
          </a:bodyPr>
          <a:lstStyle/>
          <a:p>
            <a:pPr algn="ctr"/>
            <a:r>
              <a:rPr lang="en-US" sz="2000" dirty="0">
                <a:solidFill>
                  <a:schemeClr val="accent3"/>
                </a:solidFill>
                <a:latin typeface="Arial" panose="020B0604020202020204" pitchFamily="34" charset="0"/>
                <a:cs typeface="Arial" panose="020B0604020202020204" pitchFamily="34" charset="0"/>
              </a:rPr>
              <a:t>Did you find the information you were looking for today?</a:t>
            </a:r>
          </a:p>
        </p:txBody>
      </p:sp>
      <p:grpSp>
        <p:nvGrpSpPr>
          <p:cNvPr id="7" name="Group 6">
            <a:extLst>
              <a:ext uri="{FF2B5EF4-FFF2-40B4-BE49-F238E27FC236}">
                <a16:creationId xmlns:a16="http://schemas.microsoft.com/office/drawing/2014/main" id="{E35B2AC2-E5FA-4C56-9352-0DB3864A2B6D}"/>
              </a:ext>
            </a:extLst>
          </p:cNvPr>
          <p:cNvGrpSpPr/>
          <p:nvPr/>
        </p:nvGrpSpPr>
        <p:grpSpPr>
          <a:xfrm>
            <a:off x="6959034" y="5927850"/>
            <a:ext cx="4589738" cy="646331"/>
            <a:chOff x="7564514" y="5770961"/>
            <a:chExt cx="4304022" cy="646331"/>
          </a:xfrm>
        </p:grpSpPr>
        <p:sp>
          <p:nvSpPr>
            <p:cNvPr id="8" name="TextBox 7">
              <a:extLst>
                <a:ext uri="{FF2B5EF4-FFF2-40B4-BE49-F238E27FC236}">
                  <a16:creationId xmlns:a16="http://schemas.microsoft.com/office/drawing/2014/main" id="{74379776-DC22-4ECB-9E11-BB196253D2C5}"/>
                </a:ext>
              </a:extLst>
            </p:cNvPr>
            <p:cNvSpPr txBox="1"/>
            <p:nvPr/>
          </p:nvSpPr>
          <p:spPr>
            <a:xfrm>
              <a:off x="8029576" y="5963702"/>
              <a:ext cx="3838960" cy="246221"/>
            </a:xfrm>
            <a:prstGeom prst="rect">
              <a:avLst/>
            </a:prstGeom>
            <a:noFill/>
          </p:spPr>
          <p:txBody>
            <a:bodyPr wrap="square" rtlCol="0" anchor="ctr">
              <a:spAutoFit/>
            </a:bodyPr>
            <a:lstStyle/>
            <a:p>
              <a:r>
                <a:rPr lang="en-US" sz="900" dirty="0">
                  <a:solidFill>
                    <a:schemeClr val="accent3"/>
                  </a:solidFill>
                </a:rPr>
                <a:t> </a:t>
              </a:r>
              <a:r>
                <a:rPr lang="en-US" sz="1000" dirty="0">
                  <a:solidFill>
                    <a:schemeClr val="accent3"/>
                  </a:solidFill>
                </a:rPr>
                <a:t>- Denotes higher/lower proportion than All Other Visitors at 90% C.I</a:t>
              </a:r>
              <a:r>
                <a:rPr lang="en-US" sz="1000" dirty="0"/>
                <a:t>.</a:t>
              </a:r>
            </a:p>
          </p:txBody>
        </p:sp>
        <p:sp>
          <p:nvSpPr>
            <p:cNvPr id="9" name="Isosceles Triangle 8">
              <a:extLst>
                <a:ext uri="{FF2B5EF4-FFF2-40B4-BE49-F238E27FC236}">
                  <a16:creationId xmlns:a16="http://schemas.microsoft.com/office/drawing/2014/main" id="{BA2AF410-086C-464E-9D5F-E251728962BF}"/>
                </a:ext>
              </a:extLst>
            </p:cNvPr>
            <p:cNvSpPr/>
            <p:nvPr/>
          </p:nvSpPr>
          <p:spPr>
            <a:xfrm>
              <a:off x="7564514" y="5953980"/>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6142E32D-DD0A-46A6-9D6B-6A9F00FE5565}"/>
                </a:ext>
              </a:extLst>
            </p:cNvPr>
            <p:cNvSpPr/>
            <p:nvPr/>
          </p:nvSpPr>
          <p:spPr>
            <a:xfrm rot="10800000">
              <a:off x="7928128" y="5953980"/>
              <a:ext cx="201970"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755261A-61C5-41F1-9F95-DD209F8A40FA}"/>
                </a:ext>
              </a:extLst>
            </p:cNvPr>
            <p:cNvSpPr/>
            <p:nvPr/>
          </p:nvSpPr>
          <p:spPr>
            <a:xfrm>
              <a:off x="7704154" y="5770961"/>
              <a:ext cx="293427" cy="646331"/>
            </a:xfrm>
            <a:prstGeom prst="rect">
              <a:avLst/>
            </a:prstGeom>
          </p:spPr>
          <p:txBody>
            <a:bodyPr wrap="none">
              <a:spAutoFit/>
            </a:bodyPr>
            <a:lstStyle/>
            <a:p>
              <a:r>
                <a:rPr lang="en-US" sz="3600" dirty="0">
                  <a:solidFill>
                    <a:schemeClr val="accent3"/>
                  </a:solidFill>
                </a:rPr>
                <a:t>/</a:t>
              </a:r>
            </a:p>
          </p:txBody>
        </p:sp>
      </p:grpSp>
      <p:sp>
        <p:nvSpPr>
          <p:cNvPr id="12" name="Isosceles Triangle 11">
            <a:extLst>
              <a:ext uri="{FF2B5EF4-FFF2-40B4-BE49-F238E27FC236}">
                <a16:creationId xmlns:a16="http://schemas.microsoft.com/office/drawing/2014/main" id="{FE274E27-258B-4557-9249-DC2F45B1A6F0}"/>
              </a:ext>
            </a:extLst>
          </p:cNvPr>
          <p:cNvSpPr/>
          <p:nvPr/>
        </p:nvSpPr>
        <p:spPr>
          <a:xfrm>
            <a:off x="6692811" y="3547396"/>
            <a:ext cx="215377"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2BFDAE0D-4C9A-4B5B-881A-04A4D311D8EE}"/>
              </a:ext>
            </a:extLst>
          </p:cNvPr>
          <p:cNvSpPr/>
          <p:nvPr/>
        </p:nvSpPr>
        <p:spPr>
          <a:xfrm rot="10800000">
            <a:off x="3535786" y="2911015"/>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1">
            <a:extLst>
              <a:ext uri="{FF2B5EF4-FFF2-40B4-BE49-F238E27FC236}">
                <a16:creationId xmlns:a16="http://schemas.microsoft.com/office/drawing/2014/main" id="{7D06DD7B-F818-4EFA-9032-AEFF832724A5}"/>
              </a:ext>
            </a:extLst>
          </p:cNvPr>
          <p:cNvSpPr txBox="1">
            <a:spLocks/>
          </p:cNvSpPr>
          <p:nvPr/>
        </p:nvSpPr>
        <p:spPr>
          <a:xfrm>
            <a:off x="3753053" y="6122141"/>
            <a:ext cx="3193187" cy="365119"/>
          </a:xfrm>
          <a:prstGeom prst="rect">
            <a:avLst/>
          </a:prstGeom>
        </p:spPr>
        <p:txBody>
          <a:bodyPr vert="horz" lIns="91440" tIns="0" rIns="9144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dirty="0">
                <a:solidFill>
                  <a:schemeClr val="accent3"/>
                </a:solidFill>
              </a:rPr>
              <a:t>Satisfaction scores where n&lt;20 not displayed</a:t>
            </a:r>
            <a:r>
              <a:rPr lang="en-US" sz="1000" i="1" dirty="0">
                <a:solidFill>
                  <a:schemeClr val="tx1"/>
                </a:solidFill>
              </a:rPr>
              <a:t>.</a:t>
            </a:r>
          </a:p>
          <a:p>
            <a:endParaRPr lang="en-US" dirty="0"/>
          </a:p>
        </p:txBody>
      </p:sp>
      <p:sp>
        <p:nvSpPr>
          <p:cNvPr id="15" name="TextBox 14">
            <a:extLst>
              <a:ext uri="{FF2B5EF4-FFF2-40B4-BE49-F238E27FC236}">
                <a16:creationId xmlns:a16="http://schemas.microsoft.com/office/drawing/2014/main" id="{1846063E-8EE7-49BD-9BDB-4AB431FDF22E}"/>
              </a:ext>
            </a:extLst>
          </p:cNvPr>
          <p:cNvSpPr txBox="1"/>
          <p:nvPr/>
        </p:nvSpPr>
        <p:spPr>
          <a:xfrm>
            <a:off x="279400" y="4201503"/>
            <a:ext cx="1098550" cy="830997"/>
          </a:xfrm>
          <a:prstGeom prst="rect">
            <a:avLst/>
          </a:prstGeom>
          <a:noFill/>
        </p:spPr>
        <p:txBody>
          <a:bodyPr wrap="square" rtlCol="0">
            <a:spAutoFit/>
          </a:bodyPr>
          <a:lstStyle/>
          <a:p>
            <a:pPr algn="ctr"/>
            <a:r>
              <a:rPr lang="en-US" sz="1200" dirty="0">
                <a:solidFill>
                  <a:srgbClr val="7030A0"/>
                </a:solidFill>
                <a:latin typeface="Arial" panose="020B0604020202020204" pitchFamily="34" charset="0"/>
                <a:cs typeface="Arial" panose="020B0604020202020204" pitchFamily="34" charset="0"/>
              </a:rPr>
              <a:t>Aggregate </a:t>
            </a:r>
          </a:p>
          <a:p>
            <a:pPr algn="ctr"/>
            <a:r>
              <a:rPr lang="en-US" sz="1200" dirty="0">
                <a:solidFill>
                  <a:srgbClr val="7030A0"/>
                </a:solidFill>
                <a:cs typeface="Arial" panose="020B0604020202020204" pitchFamily="34" charset="0"/>
              </a:rPr>
              <a:t>satisfaction scores:</a:t>
            </a:r>
          </a:p>
          <a:p>
            <a:pPr algn="ctr"/>
            <a:r>
              <a:rPr lang="en-US" sz="1200" b="1" dirty="0">
                <a:solidFill>
                  <a:srgbClr val="7030A0"/>
                </a:solidFill>
                <a:latin typeface="Arial" panose="020B0604020202020204" pitchFamily="34" charset="0"/>
                <a:cs typeface="Arial" panose="020B0604020202020204" pitchFamily="34" charset="0"/>
              </a:rPr>
              <a:t>72 / 79</a:t>
            </a:r>
          </a:p>
        </p:txBody>
      </p:sp>
    </p:spTree>
    <p:extLst>
      <p:ext uri="{BB962C8B-B14F-4D97-AF65-F5344CB8AC3E}">
        <p14:creationId xmlns:p14="http://schemas.microsoft.com/office/powerpoint/2010/main" val="5371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25</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219710" y="143005"/>
            <a:ext cx="11762740" cy="704087"/>
          </a:xfrm>
        </p:spPr>
        <p:txBody>
          <a:bodyPr/>
          <a:lstStyle/>
          <a:p>
            <a:r>
              <a:rPr lang="en-US" dirty="0"/>
              <a:t>Information not found by Career visitors consisted of employment, local job, EPA jargon, requirements, how to help, pw/login, conservation and career/benefits content.</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68251"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7" name="Table 6">
            <a:extLst>
              <a:ext uri="{FF2B5EF4-FFF2-40B4-BE49-F238E27FC236}">
                <a16:creationId xmlns:a16="http://schemas.microsoft.com/office/drawing/2014/main" id="{A91165FB-241C-40CE-B00C-8286A5599F12}"/>
              </a:ext>
            </a:extLst>
          </p:cNvPr>
          <p:cNvGraphicFramePr>
            <a:graphicFrameLocks/>
          </p:cNvGraphicFramePr>
          <p:nvPr>
            <p:extLst>
              <p:ext uri="{D42A27DB-BD31-4B8C-83A1-F6EECF244321}">
                <p14:modId xmlns:p14="http://schemas.microsoft.com/office/powerpoint/2010/main" val="131275336"/>
              </p:ext>
            </p:extLst>
          </p:nvPr>
        </p:nvGraphicFramePr>
        <p:xfrm>
          <a:off x="838200" y="1122329"/>
          <a:ext cx="10512424" cy="5151120"/>
        </p:xfrm>
        <a:graphic>
          <a:graphicData uri="http://schemas.openxmlformats.org/drawingml/2006/table">
            <a:tbl>
              <a:tblPr firstRow="1" bandRow="1"/>
              <a:tblGrid>
                <a:gridCol w="5256212">
                  <a:extLst>
                    <a:ext uri="{9D8B030D-6E8A-4147-A177-3AD203B41FA5}">
                      <a16:colId xmlns:a16="http://schemas.microsoft.com/office/drawing/2014/main" val="4289653360"/>
                    </a:ext>
                  </a:extLst>
                </a:gridCol>
                <a:gridCol w="5256212">
                  <a:extLst>
                    <a:ext uri="{9D8B030D-6E8A-4147-A177-3AD203B41FA5}">
                      <a16:colId xmlns:a16="http://schemas.microsoft.com/office/drawing/2014/main" val="4208058106"/>
                    </a:ext>
                  </a:extLst>
                </a:gridCol>
              </a:tblGrid>
              <a:tr h="356872">
                <a:tc gridSpan="2">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rPr>
                        <a:t>Please tell us what couldn’t you find? (Career segment responses)</a:t>
                      </a:r>
                    </a:p>
                  </a:txBody>
                  <a:tcPr>
                    <a:lnL w="9525" cap="flat" cmpd="sng" algn="ctr">
                      <a:solidFill>
                        <a:srgbClr val="262A32">
                          <a:shade val="95000"/>
                          <a:satMod val="105000"/>
                        </a:srgbClr>
                      </a:solidFill>
                      <a:prstDash val="solid"/>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chemeClr val="tx2"/>
                    </a:solidFill>
                  </a:tcPr>
                </a:tc>
                <a:tc hMerge="1">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en-US" dirty="0"/>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rgbClr val="262A32"/>
                    </a:solidFill>
                  </a:tcPr>
                </a:tc>
                <a:extLst>
                  <a:ext uri="{0D108BD9-81ED-4DB2-BD59-A6C34878D82A}">
                    <a16:rowId xmlns:a16="http://schemas.microsoft.com/office/drawing/2014/main" val="2670269454"/>
                  </a:ext>
                </a:extLst>
              </a:tr>
              <a:tr h="439979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Employment was lacking greatly </a:t>
                      </a:r>
                      <a:r>
                        <a:rPr kumimoji="0" lang="en-US" sz="1400" b="0" i="0" u="none" strike="noStrike" kern="1200" cap="none" spc="0" normalizeH="0" baseline="0" noProof="0" dirty="0">
                          <a:ln>
                            <a:noFill/>
                          </a:ln>
                          <a:solidFill>
                            <a:srgbClr val="000000"/>
                          </a:solidFill>
                          <a:effectLst/>
                          <a:uLnTx/>
                          <a:uFillTx/>
                          <a:latin typeface="+mn-lt"/>
                          <a:ea typeface="+mn-ea"/>
                          <a:cs typeface="+mn-cs"/>
                        </a:rPr>
                        <a:t>- your Human Resources needs to step up very poor.” </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Sat: 0, 11/15/2021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Jobs open to non-US citizens.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11/9/2021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Environment Agency Job located in my home location.</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77, 11/8/2021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“I wish I was able to </a:t>
                      </a:r>
                      <a:r>
                        <a:rPr kumimoji="0" lang="en-US" sz="1400" b="1" i="0" u="none" strike="noStrike" kern="1200" cap="none" spc="0" normalizeH="0" baseline="0" noProof="0" dirty="0">
                          <a:ln>
                            <a:noFill/>
                          </a:ln>
                          <a:solidFill>
                            <a:schemeClr val="tx2"/>
                          </a:solidFill>
                          <a:effectLst/>
                          <a:uLnTx/>
                          <a:uFillTx/>
                          <a:latin typeface="+mn-lt"/>
                          <a:ea typeface="+mn-ea"/>
                          <a:cs typeface="+mn-cs"/>
                        </a:rPr>
                        <a:t>find a way to help out</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like the planting a tree page…” Sat: 96, 10/24/2021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“As someone who isn’t employed by the federal government, </a:t>
                      </a:r>
                      <a:r>
                        <a:rPr kumimoji="0" lang="en-US" sz="1400" b="1" i="0" u="none" strike="noStrike" kern="1200" cap="none" spc="0" normalizeH="0" baseline="0" noProof="0" dirty="0">
                          <a:ln>
                            <a:noFill/>
                          </a:ln>
                          <a:solidFill>
                            <a:schemeClr val="tx2"/>
                          </a:solidFill>
                          <a:effectLst/>
                          <a:uLnTx/>
                          <a:uFillTx/>
                          <a:latin typeface="+mn-lt"/>
                          <a:ea typeface="+mn-ea"/>
                          <a:cs typeface="+mn-cs"/>
                        </a:rPr>
                        <a:t>some of the jargon was not easy to understand</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at first</a:t>
                      </a:r>
                      <a:r>
                        <a:rPr kumimoji="0" lang="en-US" sz="1400" b="1" i="0" u="none" strike="noStrike" kern="1200" cap="none" spc="0" normalizeH="0" baseline="0" noProof="0" dirty="0">
                          <a:ln>
                            <a:noFill/>
                          </a:ln>
                          <a:solidFill>
                            <a:schemeClr val="tx2"/>
                          </a:solidFill>
                          <a:effectLst/>
                          <a:uLnTx/>
                          <a:uFillTx/>
                          <a:latin typeface="+mn-lt"/>
                          <a:ea typeface="+mn-ea"/>
                          <a:cs typeface="+mn-cs"/>
                        </a:rPr>
                        <a:t>.</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44, 10/5/2021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Precise information on requirements.</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96, 9/20/2021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“What a </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day in the life of EPA scientist</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looks like, </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salary estimates.</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96, 8/4/2021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“I wanted </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part senior jobs</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and </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could not find in my city.</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0, 7/11/2021</a:t>
                      </a:r>
                    </a:p>
                  </a:txBody>
                  <a:tcPr>
                    <a:lnL w="9525" cap="flat" cmpd="sng" algn="ctr">
                      <a:solidFill>
                        <a:srgbClr val="262A32">
                          <a:shade val="95000"/>
                          <a:satMod val="105000"/>
                        </a:srgbClr>
                      </a:solidFill>
                      <a:prstDash val="solid"/>
                    </a:lnL>
                    <a:lnR>
                      <a:noFill/>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“I was </a:t>
                      </a:r>
                      <a:r>
                        <a:rPr kumimoji="0" lang="en-US" sz="1400" b="1" i="0" u="none" strike="noStrike" kern="1200" cap="none" spc="0" normalizeH="0" baseline="0" noProof="0" dirty="0">
                          <a:ln>
                            <a:noFill/>
                          </a:ln>
                          <a:solidFill>
                            <a:schemeClr val="tx2"/>
                          </a:solidFill>
                          <a:effectLst/>
                          <a:uLnTx/>
                          <a:uFillTx/>
                          <a:latin typeface="+mn-lt"/>
                          <a:ea typeface="+mn-ea"/>
                          <a:cs typeface="+mn-cs"/>
                        </a:rPr>
                        <a:t>searching for the types of jobs/careers.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The </a:t>
                      </a:r>
                      <a:r>
                        <a:rPr kumimoji="0" lang="en-US" sz="1400" b="1" i="0" u="none" strike="noStrike" kern="1200" cap="none" spc="0" normalizeH="0" baseline="0" noProof="0" dirty="0">
                          <a:ln>
                            <a:noFill/>
                          </a:ln>
                          <a:solidFill>
                            <a:schemeClr val="tx2"/>
                          </a:solidFill>
                          <a:effectLst/>
                          <a:uLnTx/>
                          <a:uFillTx/>
                          <a:latin typeface="+mn-lt"/>
                          <a:ea typeface="+mn-ea"/>
                          <a:cs typeface="+mn-cs"/>
                        </a:rPr>
                        <a:t>requirements as well.</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6/9/2021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“No </a:t>
                      </a:r>
                      <a:r>
                        <a:rPr kumimoji="0" lang="en-US" sz="1400" b="1" i="0" u="none" strike="noStrike" kern="1200" cap="none" spc="0" normalizeH="0" baseline="0" noProof="0" dirty="0">
                          <a:ln>
                            <a:noFill/>
                          </a:ln>
                          <a:solidFill>
                            <a:schemeClr val="tx2"/>
                          </a:solidFill>
                          <a:effectLst/>
                          <a:uLnTx/>
                          <a:uFillTx/>
                          <a:latin typeface="+mn-lt"/>
                          <a:ea typeface="+mn-ea"/>
                          <a:cs typeface="+mn-cs"/>
                        </a:rPr>
                        <a:t>reset password links.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5/27/2021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Can’t log in.</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18, 5/27/2021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“I </a:t>
                      </a:r>
                      <a:r>
                        <a:rPr kumimoji="0" lang="en-US" sz="1400" b="1" i="0" u="none" strike="noStrike" kern="1200" cap="none" spc="0" normalizeH="0" baseline="0" noProof="0" dirty="0">
                          <a:ln>
                            <a:noFill/>
                          </a:ln>
                          <a:solidFill>
                            <a:schemeClr val="tx2"/>
                          </a:solidFill>
                          <a:effectLst/>
                          <a:uLnTx/>
                          <a:uFillTx/>
                          <a:latin typeface="+mn-lt"/>
                          <a:ea typeface="+mn-ea"/>
                          <a:cs typeface="+mn-cs"/>
                        </a:rPr>
                        <a:t>could not find average salaries for the jobs listed.</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81, 4/19/2021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Job Career Tab.</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67, 3/15/2021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Information about environmental conservation.</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89, 3/8/2021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“The visit was more of a job </a:t>
                      </a:r>
                      <a:r>
                        <a:rPr kumimoji="0" lang="en-US" sz="1400" b="1" i="0" u="none" strike="noStrike" kern="1200" cap="none" spc="0" normalizeH="0" baseline="0" noProof="0" dirty="0">
                          <a:ln>
                            <a:noFill/>
                          </a:ln>
                          <a:solidFill>
                            <a:schemeClr val="tx2"/>
                          </a:solidFill>
                          <a:effectLst/>
                          <a:uLnTx/>
                          <a:uFillTx/>
                          <a:latin typeface="+mn-lt"/>
                          <a:ea typeface="+mn-ea"/>
                          <a:cs typeface="+mn-cs"/>
                        </a:rPr>
                        <a:t>search for jobs in the state of Texas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Texas has plenty of areas that are environmentally challenged</a:t>
                      </a:r>
                      <a:r>
                        <a:rPr kumimoji="0" lang="en-US" sz="1400" b="1" i="0" u="none" strike="noStrike" kern="1200" cap="none" spc="0" normalizeH="0" baseline="0" noProof="0" dirty="0">
                          <a:ln>
                            <a:noFill/>
                          </a:ln>
                          <a:solidFill>
                            <a:schemeClr val="tx2"/>
                          </a:solidFill>
                          <a:effectLst/>
                          <a:uLnTx/>
                          <a:uFillTx/>
                          <a:latin typeface="+mn-lt"/>
                          <a:ea typeface="+mn-ea"/>
                          <a:cs typeface="+mn-cs"/>
                        </a:rPr>
                        <a:t>.</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100, 2/6/2021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Related careers, their jobs, and education requirements.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Sat:59, 12/14/2020</a:t>
                      </a:r>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841678367"/>
                  </a:ext>
                </a:extLst>
              </a:tr>
            </a:tbl>
          </a:graphicData>
        </a:graphic>
      </p:graphicFrame>
    </p:spTree>
    <p:extLst>
      <p:ext uri="{BB962C8B-B14F-4D97-AF65-F5344CB8AC3E}">
        <p14:creationId xmlns:p14="http://schemas.microsoft.com/office/powerpoint/2010/main" val="15658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26</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454660" y="149355"/>
            <a:ext cx="11292840" cy="704087"/>
          </a:xfrm>
        </p:spPr>
        <p:txBody>
          <a:bodyPr/>
          <a:lstStyle/>
          <a:p>
            <a:r>
              <a:rPr lang="en-US" dirty="0"/>
              <a:t>About a third of Career search users have difficulty – most often with irrelevant, too few or too many returned results. Successful visitors are much more satisfied.</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54819"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8" name="Chart 17">
            <a:extLst>
              <a:ext uri="{FF2B5EF4-FFF2-40B4-BE49-F238E27FC236}">
                <a16:creationId xmlns:a16="http://schemas.microsoft.com/office/drawing/2014/main" id="{3FC4AA04-3320-468D-91E3-684083C4CC8C}"/>
              </a:ext>
            </a:extLst>
          </p:cNvPr>
          <p:cNvGraphicFramePr/>
          <p:nvPr>
            <p:extLst>
              <p:ext uri="{D42A27DB-BD31-4B8C-83A1-F6EECF244321}">
                <p14:modId xmlns:p14="http://schemas.microsoft.com/office/powerpoint/2010/main" val="2964778547"/>
              </p:ext>
            </p:extLst>
          </p:nvPr>
        </p:nvGraphicFramePr>
        <p:xfrm>
          <a:off x="1058225" y="2133600"/>
          <a:ext cx="9736775" cy="36312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BEDD9D8-CBEB-43A9-8B06-BE334AE13527}"/>
              </a:ext>
            </a:extLst>
          </p:cNvPr>
          <p:cNvSpPr txBox="1"/>
          <p:nvPr/>
        </p:nvSpPr>
        <p:spPr>
          <a:xfrm>
            <a:off x="899865" y="1219200"/>
            <a:ext cx="10392144" cy="707886"/>
          </a:xfrm>
          <a:prstGeom prst="rect">
            <a:avLst/>
          </a:prstGeom>
          <a:noFill/>
        </p:spPr>
        <p:txBody>
          <a:bodyPr wrap="square" rtlCol="0">
            <a:spAutoFit/>
          </a:bodyPr>
          <a:lstStyle/>
          <a:p>
            <a:pPr algn="ctr"/>
            <a:r>
              <a:rPr lang="en-US" sz="2000" dirty="0">
                <a:solidFill>
                  <a:schemeClr val="accent3"/>
                </a:solidFill>
                <a:latin typeface="Arial" panose="020B0604020202020204" pitchFamily="34" charset="0"/>
                <a:cs typeface="Arial" panose="020B0604020202020204" pitchFamily="34" charset="0"/>
              </a:rPr>
              <a:t>If you used the site search tools today, which of the follow best describes your experience? (Please check all that apply)</a:t>
            </a:r>
          </a:p>
        </p:txBody>
      </p:sp>
      <p:grpSp>
        <p:nvGrpSpPr>
          <p:cNvPr id="7" name="Group 6">
            <a:extLst>
              <a:ext uri="{FF2B5EF4-FFF2-40B4-BE49-F238E27FC236}">
                <a16:creationId xmlns:a16="http://schemas.microsoft.com/office/drawing/2014/main" id="{74287AAA-284F-4984-9811-DFAACD75424D}"/>
              </a:ext>
            </a:extLst>
          </p:cNvPr>
          <p:cNvGrpSpPr/>
          <p:nvPr/>
        </p:nvGrpSpPr>
        <p:grpSpPr>
          <a:xfrm>
            <a:off x="6959040" y="5914399"/>
            <a:ext cx="4589738" cy="646331"/>
            <a:chOff x="7564514" y="5770961"/>
            <a:chExt cx="4304022" cy="646331"/>
          </a:xfrm>
        </p:grpSpPr>
        <p:sp>
          <p:nvSpPr>
            <p:cNvPr id="8" name="TextBox 7">
              <a:extLst>
                <a:ext uri="{FF2B5EF4-FFF2-40B4-BE49-F238E27FC236}">
                  <a16:creationId xmlns:a16="http://schemas.microsoft.com/office/drawing/2014/main" id="{9A1A994B-694E-49CB-9817-AAC20B452C16}"/>
                </a:ext>
              </a:extLst>
            </p:cNvPr>
            <p:cNvSpPr txBox="1"/>
            <p:nvPr/>
          </p:nvSpPr>
          <p:spPr>
            <a:xfrm>
              <a:off x="8029576" y="5963702"/>
              <a:ext cx="3838960" cy="246221"/>
            </a:xfrm>
            <a:prstGeom prst="rect">
              <a:avLst/>
            </a:prstGeom>
            <a:noFill/>
          </p:spPr>
          <p:txBody>
            <a:bodyPr wrap="square" rtlCol="0" anchor="ctr">
              <a:spAutoFit/>
            </a:bodyPr>
            <a:lstStyle/>
            <a:p>
              <a:r>
                <a:rPr lang="en-US" sz="900" dirty="0">
                  <a:solidFill>
                    <a:schemeClr val="accent3"/>
                  </a:solidFill>
                </a:rPr>
                <a:t> </a:t>
              </a:r>
              <a:r>
                <a:rPr lang="en-US" sz="1000" dirty="0">
                  <a:solidFill>
                    <a:schemeClr val="accent3"/>
                  </a:solidFill>
                </a:rPr>
                <a:t>- Denotes higher/lower proportion than All Other Visitors at 90% C.I</a:t>
              </a:r>
              <a:r>
                <a:rPr lang="en-US" sz="1000" dirty="0"/>
                <a:t>.</a:t>
              </a:r>
            </a:p>
          </p:txBody>
        </p:sp>
        <p:sp>
          <p:nvSpPr>
            <p:cNvPr id="9" name="Isosceles Triangle 8">
              <a:extLst>
                <a:ext uri="{FF2B5EF4-FFF2-40B4-BE49-F238E27FC236}">
                  <a16:creationId xmlns:a16="http://schemas.microsoft.com/office/drawing/2014/main" id="{E446A631-D8DD-4632-8FB8-D231CC10D412}"/>
                </a:ext>
              </a:extLst>
            </p:cNvPr>
            <p:cNvSpPr/>
            <p:nvPr/>
          </p:nvSpPr>
          <p:spPr>
            <a:xfrm>
              <a:off x="7564514" y="5953980"/>
              <a:ext cx="201970" cy="261378"/>
            </a:xfrm>
            <a:prstGeom prst="triangle">
              <a:avLst/>
            </a:prstGeom>
            <a:solidFill>
              <a:srgbClr val="00B050"/>
            </a:solidFill>
            <a:ln>
              <a:solidFill>
                <a:srgbClr val="09A7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85EF0621-62CA-4B40-B2FB-69B9122F610C}"/>
                </a:ext>
              </a:extLst>
            </p:cNvPr>
            <p:cNvSpPr/>
            <p:nvPr/>
          </p:nvSpPr>
          <p:spPr>
            <a:xfrm rot="10800000">
              <a:off x="7928128" y="5953980"/>
              <a:ext cx="201970"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9231A1-FFD1-4658-BC59-1F74CAE41219}"/>
                </a:ext>
              </a:extLst>
            </p:cNvPr>
            <p:cNvSpPr/>
            <p:nvPr/>
          </p:nvSpPr>
          <p:spPr>
            <a:xfrm>
              <a:off x="7704154" y="5770961"/>
              <a:ext cx="293427" cy="646331"/>
            </a:xfrm>
            <a:prstGeom prst="rect">
              <a:avLst/>
            </a:prstGeom>
          </p:spPr>
          <p:txBody>
            <a:bodyPr wrap="none">
              <a:spAutoFit/>
            </a:bodyPr>
            <a:lstStyle/>
            <a:p>
              <a:r>
                <a:rPr lang="en-US" sz="3600" dirty="0">
                  <a:solidFill>
                    <a:schemeClr val="accent3"/>
                  </a:solidFill>
                </a:rPr>
                <a:t>/</a:t>
              </a:r>
            </a:p>
          </p:txBody>
        </p:sp>
      </p:grpSp>
      <p:sp>
        <p:nvSpPr>
          <p:cNvPr id="13" name="Isosceles Triangle 12">
            <a:extLst>
              <a:ext uri="{FF2B5EF4-FFF2-40B4-BE49-F238E27FC236}">
                <a16:creationId xmlns:a16="http://schemas.microsoft.com/office/drawing/2014/main" id="{93256744-74E7-4DBC-9471-4E6CCDE48E83}"/>
              </a:ext>
            </a:extLst>
          </p:cNvPr>
          <p:cNvSpPr/>
          <p:nvPr/>
        </p:nvSpPr>
        <p:spPr>
          <a:xfrm rot="10800000">
            <a:off x="5535349" y="4501308"/>
            <a:ext cx="215377" cy="261378"/>
          </a:xfrm>
          <a:prstGeom prst="triangle">
            <a:avLst/>
          </a:prstGeom>
          <a:solidFill>
            <a:srgbClr val="FF0000"/>
          </a:solidFill>
          <a:ln>
            <a:solidFill>
              <a:srgbClr val="EE2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1">
            <a:extLst>
              <a:ext uri="{FF2B5EF4-FFF2-40B4-BE49-F238E27FC236}">
                <a16:creationId xmlns:a16="http://schemas.microsoft.com/office/drawing/2014/main" id="{8CAC2836-DB60-40EB-809A-9366F0137723}"/>
              </a:ext>
            </a:extLst>
          </p:cNvPr>
          <p:cNvSpPr txBox="1">
            <a:spLocks/>
          </p:cNvSpPr>
          <p:nvPr/>
        </p:nvSpPr>
        <p:spPr>
          <a:xfrm>
            <a:off x="3759773" y="6128866"/>
            <a:ext cx="3193187" cy="365119"/>
          </a:xfrm>
          <a:prstGeom prst="rect">
            <a:avLst/>
          </a:prstGeom>
        </p:spPr>
        <p:txBody>
          <a:bodyPr vert="horz" lIns="91440" tIns="0" rIns="9144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dirty="0">
                <a:solidFill>
                  <a:schemeClr val="accent3"/>
                </a:solidFill>
              </a:rPr>
              <a:t>Satisfaction scores where n&lt;20 not displayed</a:t>
            </a:r>
            <a:r>
              <a:rPr lang="en-US" sz="1000" i="1" dirty="0">
                <a:solidFill>
                  <a:schemeClr val="tx1"/>
                </a:solidFill>
              </a:rPr>
              <a:t>.</a:t>
            </a:r>
          </a:p>
          <a:p>
            <a:endParaRPr lang="en-US" dirty="0"/>
          </a:p>
        </p:txBody>
      </p:sp>
      <p:sp>
        <p:nvSpPr>
          <p:cNvPr id="15" name="TextBox 14">
            <a:extLst>
              <a:ext uri="{FF2B5EF4-FFF2-40B4-BE49-F238E27FC236}">
                <a16:creationId xmlns:a16="http://schemas.microsoft.com/office/drawing/2014/main" id="{C4EECCF0-1412-4430-9138-39232E6FC608}"/>
              </a:ext>
            </a:extLst>
          </p:cNvPr>
          <p:cNvSpPr txBox="1"/>
          <p:nvPr/>
        </p:nvSpPr>
        <p:spPr>
          <a:xfrm>
            <a:off x="146050" y="4201503"/>
            <a:ext cx="1098550" cy="830997"/>
          </a:xfrm>
          <a:prstGeom prst="rect">
            <a:avLst/>
          </a:prstGeom>
          <a:noFill/>
        </p:spPr>
        <p:txBody>
          <a:bodyPr wrap="square" rtlCol="0">
            <a:spAutoFit/>
          </a:bodyPr>
          <a:lstStyle/>
          <a:p>
            <a:pPr algn="ctr"/>
            <a:r>
              <a:rPr lang="en-US" sz="1200" dirty="0">
                <a:solidFill>
                  <a:srgbClr val="7030A0"/>
                </a:solidFill>
                <a:latin typeface="Arial" panose="020B0604020202020204" pitchFamily="34" charset="0"/>
                <a:cs typeface="Arial" panose="020B0604020202020204" pitchFamily="34" charset="0"/>
              </a:rPr>
              <a:t>Aggregate </a:t>
            </a:r>
          </a:p>
          <a:p>
            <a:pPr algn="ctr"/>
            <a:r>
              <a:rPr lang="en-US" sz="1200" dirty="0">
                <a:solidFill>
                  <a:srgbClr val="7030A0"/>
                </a:solidFill>
                <a:cs typeface="Arial" panose="020B0604020202020204" pitchFamily="34" charset="0"/>
              </a:rPr>
              <a:t>satisfaction scores:</a:t>
            </a:r>
          </a:p>
          <a:p>
            <a:pPr algn="ctr"/>
            <a:r>
              <a:rPr lang="en-US" sz="1200" b="1" dirty="0">
                <a:solidFill>
                  <a:srgbClr val="7030A0"/>
                </a:solidFill>
                <a:latin typeface="Arial" panose="020B0604020202020204" pitchFamily="34" charset="0"/>
                <a:cs typeface="Arial" panose="020B0604020202020204" pitchFamily="34" charset="0"/>
              </a:rPr>
              <a:t>72 / 79</a:t>
            </a:r>
          </a:p>
        </p:txBody>
      </p:sp>
      <p:pic>
        <p:nvPicPr>
          <p:cNvPr id="6" name="Picture 5">
            <a:extLst>
              <a:ext uri="{FF2B5EF4-FFF2-40B4-BE49-F238E27FC236}">
                <a16:creationId xmlns:a16="http://schemas.microsoft.com/office/drawing/2014/main" id="{E0F0D57A-D856-4008-99D1-96050F674BBA}"/>
              </a:ext>
            </a:extLst>
          </p:cNvPr>
          <p:cNvPicPr>
            <a:picLocks noChangeAspect="1"/>
          </p:cNvPicPr>
          <p:nvPr/>
        </p:nvPicPr>
        <p:blipFill>
          <a:blip r:embed="rId3"/>
          <a:stretch>
            <a:fillRect/>
          </a:stretch>
        </p:blipFill>
        <p:spPr>
          <a:xfrm>
            <a:off x="7957056" y="2273125"/>
            <a:ext cx="3828620" cy="2116714"/>
          </a:xfrm>
          <a:prstGeom prst="rect">
            <a:avLst/>
          </a:prstGeom>
        </p:spPr>
      </p:pic>
    </p:spTree>
    <p:extLst>
      <p:ext uri="{BB962C8B-B14F-4D97-AF65-F5344CB8AC3E}">
        <p14:creationId xmlns:p14="http://schemas.microsoft.com/office/powerpoint/2010/main" val="3789818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27</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3005"/>
            <a:ext cx="11155680" cy="704087"/>
          </a:xfrm>
        </p:spPr>
        <p:txBody>
          <a:bodyPr/>
          <a:lstStyle/>
          <a:p>
            <a:r>
              <a:rPr lang="en-US" dirty="0"/>
              <a:t>About a third of Career visitors experience navigation difficulty - finding sought content, “other” difficulties and link misdirection.</a:t>
            </a:r>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56299"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8" name="Chart 17">
            <a:extLst>
              <a:ext uri="{FF2B5EF4-FFF2-40B4-BE49-F238E27FC236}">
                <a16:creationId xmlns:a16="http://schemas.microsoft.com/office/drawing/2014/main" id="{3FC4AA04-3320-468D-91E3-684083C4CC8C}"/>
              </a:ext>
            </a:extLst>
          </p:cNvPr>
          <p:cNvGraphicFramePr/>
          <p:nvPr>
            <p:extLst>
              <p:ext uri="{D42A27DB-BD31-4B8C-83A1-F6EECF244321}">
                <p14:modId xmlns:p14="http://schemas.microsoft.com/office/powerpoint/2010/main" val="1314528791"/>
              </p:ext>
            </p:extLst>
          </p:nvPr>
        </p:nvGraphicFramePr>
        <p:xfrm>
          <a:off x="1058225" y="2133600"/>
          <a:ext cx="9736775" cy="36312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BEDD9D8-CBEB-43A9-8B06-BE334AE13527}"/>
              </a:ext>
            </a:extLst>
          </p:cNvPr>
          <p:cNvSpPr txBox="1"/>
          <p:nvPr/>
        </p:nvSpPr>
        <p:spPr>
          <a:xfrm>
            <a:off x="899865" y="1219200"/>
            <a:ext cx="10392144" cy="400110"/>
          </a:xfrm>
          <a:prstGeom prst="rect">
            <a:avLst/>
          </a:prstGeom>
          <a:noFill/>
        </p:spPr>
        <p:txBody>
          <a:bodyPr wrap="square" rtlCol="0">
            <a:spAutoFit/>
          </a:bodyPr>
          <a:lstStyle/>
          <a:p>
            <a:pPr algn="ctr"/>
            <a:r>
              <a:rPr lang="en-US" sz="2000" dirty="0">
                <a:solidFill>
                  <a:schemeClr val="accent3"/>
                </a:solidFill>
                <a:latin typeface="Arial" panose="020B0604020202020204" pitchFamily="34" charset="0"/>
                <a:cs typeface="Arial" panose="020B0604020202020204" pitchFamily="34" charset="0"/>
              </a:rPr>
              <a:t>How was your experience navigating epa.gov today? (Please check all that apply)</a:t>
            </a:r>
          </a:p>
        </p:txBody>
      </p:sp>
      <p:pic>
        <p:nvPicPr>
          <p:cNvPr id="6" name="Picture 5">
            <a:extLst>
              <a:ext uri="{FF2B5EF4-FFF2-40B4-BE49-F238E27FC236}">
                <a16:creationId xmlns:a16="http://schemas.microsoft.com/office/drawing/2014/main" id="{BA32085E-5284-454C-9531-83DE1E69F88B}"/>
              </a:ext>
            </a:extLst>
          </p:cNvPr>
          <p:cNvPicPr>
            <a:picLocks noChangeAspect="1"/>
          </p:cNvPicPr>
          <p:nvPr/>
        </p:nvPicPr>
        <p:blipFill>
          <a:blip r:embed="rId3"/>
          <a:stretch>
            <a:fillRect/>
          </a:stretch>
        </p:blipFill>
        <p:spPr>
          <a:xfrm>
            <a:off x="6252725" y="1927034"/>
            <a:ext cx="5345539" cy="2308790"/>
          </a:xfrm>
          <a:prstGeom prst="rect">
            <a:avLst/>
          </a:prstGeom>
        </p:spPr>
      </p:pic>
      <p:sp>
        <p:nvSpPr>
          <p:cNvPr id="8" name="TextBox 7">
            <a:extLst>
              <a:ext uri="{FF2B5EF4-FFF2-40B4-BE49-F238E27FC236}">
                <a16:creationId xmlns:a16="http://schemas.microsoft.com/office/drawing/2014/main" id="{A107D879-DA20-43A6-AC0A-2B8922BC7E31}"/>
              </a:ext>
            </a:extLst>
          </p:cNvPr>
          <p:cNvSpPr txBox="1"/>
          <p:nvPr/>
        </p:nvSpPr>
        <p:spPr>
          <a:xfrm>
            <a:off x="177800" y="4201503"/>
            <a:ext cx="1098550" cy="830997"/>
          </a:xfrm>
          <a:prstGeom prst="rect">
            <a:avLst/>
          </a:prstGeom>
          <a:noFill/>
        </p:spPr>
        <p:txBody>
          <a:bodyPr wrap="square" rtlCol="0">
            <a:spAutoFit/>
          </a:bodyPr>
          <a:lstStyle/>
          <a:p>
            <a:pPr algn="ctr"/>
            <a:r>
              <a:rPr lang="en-US" sz="1200" dirty="0">
                <a:solidFill>
                  <a:srgbClr val="7030A0"/>
                </a:solidFill>
                <a:latin typeface="Arial" panose="020B0604020202020204" pitchFamily="34" charset="0"/>
                <a:cs typeface="Arial" panose="020B0604020202020204" pitchFamily="34" charset="0"/>
              </a:rPr>
              <a:t>Aggregate </a:t>
            </a:r>
          </a:p>
          <a:p>
            <a:pPr algn="ctr"/>
            <a:r>
              <a:rPr lang="en-US" sz="1200" dirty="0">
                <a:solidFill>
                  <a:srgbClr val="7030A0"/>
                </a:solidFill>
                <a:cs typeface="Arial" panose="020B0604020202020204" pitchFamily="34" charset="0"/>
              </a:rPr>
              <a:t>satisfaction scores:</a:t>
            </a:r>
          </a:p>
          <a:p>
            <a:pPr algn="ctr"/>
            <a:r>
              <a:rPr lang="en-US" sz="1200" b="1" dirty="0">
                <a:solidFill>
                  <a:srgbClr val="7030A0"/>
                </a:solidFill>
                <a:latin typeface="Arial" panose="020B0604020202020204" pitchFamily="34" charset="0"/>
                <a:cs typeface="Arial" panose="020B0604020202020204" pitchFamily="34" charset="0"/>
              </a:rPr>
              <a:t>72 / 79</a:t>
            </a:r>
          </a:p>
        </p:txBody>
      </p:sp>
    </p:spTree>
    <p:extLst>
      <p:ext uri="{BB962C8B-B14F-4D97-AF65-F5344CB8AC3E}">
        <p14:creationId xmlns:p14="http://schemas.microsoft.com/office/powerpoint/2010/main" val="66243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mtClean="0">
                <a:solidFill>
                  <a:srgbClr val="000000"/>
                </a:solidFill>
              </a:rPr>
              <a:pPr/>
              <a:t>28</a:t>
            </a:fld>
            <a:endParaRPr lang="en-JM" dirty="0">
              <a:solidFill>
                <a:srgbClr val="000000"/>
              </a:solidFill>
            </a:endParaRPr>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18160" y="149355"/>
            <a:ext cx="11155680" cy="704087"/>
          </a:xfrm>
        </p:spPr>
        <p:txBody>
          <a:bodyPr/>
          <a:lstStyle/>
          <a:p>
            <a:r>
              <a:rPr lang="en-US" dirty="0"/>
              <a:t>Career suggestions include search, layout, navigation, public involvement, return, organization, requirement and relevance related improvements.</a:t>
            </a:r>
            <a:br>
              <a:rPr lang="en-US" dirty="0"/>
            </a:br>
            <a:endParaRPr lang="en-US" dirty="0"/>
          </a:p>
        </p:txBody>
      </p:sp>
      <p:sp>
        <p:nvSpPr>
          <p:cNvPr id="25" name="Text Placeholder 11">
            <a:extLst>
              <a:ext uri="{FF2B5EF4-FFF2-40B4-BE49-F238E27FC236}">
                <a16:creationId xmlns:a16="http://schemas.microsoft.com/office/drawing/2014/main" id="{FE02D6AA-70C1-4658-AE47-EFBA57AC45C6}"/>
              </a:ext>
            </a:extLst>
          </p:cNvPr>
          <p:cNvSpPr txBox="1">
            <a:spLocks/>
          </p:cNvSpPr>
          <p:nvPr/>
        </p:nvSpPr>
        <p:spPr bwMode="auto">
          <a:xfrm>
            <a:off x="5968999" y="6337300"/>
            <a:ext cx="548640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r">
              <a:lnSpc>
                <a:spcPct val="100000"/>
              </a:lnSpc>
              <a:spcBef>
                <a:spcPts val="0"/>
              </a:spcBef>
            </a:pPr>
            <a:r>
              <a:rPr lang="en-US" sz="1000" dirty="0">
                <a:solidFill>
                  <a:srgbClr val="000000"/>
                </a:solidFill>
              </a:rPr>
              <a:t>October 1, 2020 – November 22, 2021 </a:t>
            </a:r>
          </a:p>
          <a:p>
            <a:pPr marL="0" algn="r">
              <a:lnSpc>
                <a:spcPct val="100000"/>
              </a:lnSpc>
              <a:spcBef>
                <a:spcPts val="0"/>
              </a:spcBef>
            </a:pPr>
            <a:r>
              <a:rPr lang="en-US" sz="1000" dirty="0">
                <a:solidFill>
                  <a:srgbClr val="000000"/>
                </a:solidFill>
              </a:rPr>
              <a:t>Career Segment n=111</a:t>
            </a:r>
          </a:p>
          <a:p>
            <a:pPr marL="0" algn="r">
              <a:lnSpc>
                <a:spcPct val="100000"/>
              </a:lnSpc>
              <a:spcBef>
                <a:spcPts val="0"/>
              </a:spcBef>
            </a:pPr>
            <a:r>
              <a:rPr lang="en-US" sz="1000" dirty="0">
                <a:solidFill>
                  <a:srgbClr val="000000"/>
                </a:solidFill>
              </a:rPr>
              <a:t>All Other Visitors n=21,796</a:t>
            </a:r>
            <a:endPar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7" name="Table 6">
            <a:extLst>
              <a:ext uri="{FF2B5EF4-FFF2-40B4-BE49-F238E27FC236}">
                <a16:creationId xmlns:a16="http://schemas.microsoft.com/office/drawing/2014/main" id="{D30A0BE4-00E2-4554-A4B6-C62A6ED16677}"/>
              </a:ext>
            </a:extLst>
          </p:cNvPr>
          <p:cNvGraphicFramePr>
            <a:graphicFrameLocks/>
          </p:cNvGraphicFramePr>
          <p:nvPr>
            <p:extLst>
              <p:ext uri="{D42A27DB-BD31-4B8C-83A1-F6EECF244321}">
                <p14:modId xmlns:p14="http://schemas.microsoft.com/office/powerpoint/2010/main" val="3270577623"/>
              </p:ext>
            </p:extLst>
          </p:nvPr>
        </p:nvGraphicFramePr>
        <p:xfrm>
          <a:off x="838200" y="1359930"/>
          <a:ext cx="10512424" cy="4998720"/>
        </p:xfrm>
        <a:graphic>
          <a:graphicData uri="http://schemas.openxmlformats.org/drawingml/2006/table">
            <a:tbl>
              <a:tblPr firstRow="1" bandRow="1"/>
              <a:tblGrid>
                <a:gridCol w="5256212">
                  <a:extLst>
                    <a:ext uri="{9D8B030D-6E8A-4147-A177-3AD203B41FA5}">
                      <a16:colId xmlns:a16="http://schemas.microsoft.com/office/drawing/2014/main" val="4289653360"/>
                    </a:ext>
                  </a:extLst>
                </a:gridCol>
                <a:gridCol w="5256212">
                  <a:extLst>
                    <a:ext uri="{9D8B030D-6E8A-4147-A177-3AD203B41FA5}">
                      <a16:colId xmlns:a16="http://schemas.microsoft.com/office/drawing/2014/main" val="4208058106"/>
                    </a:ext>
                  </a:extLst>
                </a:gridCol>
              </a:tblGrid>
              <a:tr h="632588">
                <a:tc gridSpan="2">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rPr>
                        <a:t>What is the one change EPA could made to this site that would make it easier to use? (Career segment responses)</a:t>
                      </a:r>
                    </a:p>
                  </a:txBody>
                  <a:tcPr>
                    <a:lnL w="9525" cap="flat" cmpd="sng" algn="ctr">
                      <a:solidFill>
                        <a:srgbClr val="262A32">
                          <a:shade val="95000"/>
                          <a:satMod val="105000"/>
                        </a:srgbClr>
                      </a:solidFill>
                      <a:prstDash val="solid"/>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chemeClr val="tx2"/>
                    </a:solidFill>
                  </a:tcPr>
                </a:tc>
                <a:tc hMerge="1">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en-US" dirty="0"/>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solidFill>
                      <a:srgbClr val="262A32"/>
                    </a:solidFill>
                  </a:tcPr>
                </a:tc>
                <a:extLst>
                  <a:ext uri="{0D108BD9-81ED-4DB2-BD59-A6C34878D82A}">
                    <a16:rowId xmlns:a16="http://schemas.microsoft.com/office/drawing/2014/main" val="2670269454"/>
                  </a:ext>
                </a:extLst>
              </a:tr>
              <a:tr h="429398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Search job openings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in research entry level science</a:t>
                      </a:r>
                      <a:r>
                        <a:rPr kumimoji="0" lang="en-US" sz="1400" b="1" i="0" u="none" strike="noStrike" kern="1200" cap="none" spc="0" normalizeH="0" baseline="0" noProof="0" dirty="0">
                          <a:ln>
                            <a:noFill/>
                          </a:ln>
                          <a:solidFill>
                            <a:schemeClr val="tx2"/>
                          </a:solidFill>
                          <a:effectLst/>
                          <a:uLnTx/>
                          <a:uFillTx/>
                          <a:latin typeface="+mn-lt"/>
                          <a:ea typeface="+mn-ea"/>
                          <a:cs typeface="+mn-cs"/>
                        </a:rPr>
                        <a:t>.</a:t>
                      </a:r>
                      <a:r>
                        <a:rPr kumimoji="0" lang="en-US" sz="1400" b="0" i="0" u="none" strike="noStrike" kern="1200" cap="none" spc="0" normalizeH="0" baseline="0" noProof="0" dirty="0">
                          <a:ln>
                            <a:noFill/>
                          </a:ln>
                          <a:solidFill>
                            <a:srgbClr val="000000"/>
                          </a:solidFill>
                          <a:effectLst/>
                          <a:uLnTx/>
                          <a:uFillTx/>
                          <a:latin typeface="+mn-lt"/>
                          <a:ea typeface="+mn-ea"/>
                          <a:cs typeface="+mn-cs"/>
                        </a:rPr>
                        <a:t>” </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Sat: 33, 11/15/2021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“The </a:t>
                      </a:r>
                      <a:r>
                        <a:rPr kumimoji="0" lang="en-US" sz="1400" b="1" i="0" u="none" strike="noStrike" kern="1200" cap="none" spc="0" normalizeH="0" baseline="0" noProof="0" dirty="0">
                          <a:ln>
                            <a:noFill/>
                          </a:ln>
                          <a:solidFill>
                            <a:schemeClr val="tx2"/>
                          </a:solidFill>
                          <a:effectLst/>
                          <a:uLnTx/>
                          <a:uFillTx/>
                          <a:latin typeface="+mn-lt"/>
                          <a:ea typeface="+mn-ea"/>
                          <a:cs typeface="+mn-cs"/>
                        </a:rPr>
                        <a:t>page layout was distracting.</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There was a </a:t>
                      </a:r>
                      <a:r>
                        <a:rPr kumimoji="0" lang="en-US" sz="1400" b="1" i="0" u="none" strike="noStrike" kern="1200" cap="none" spc="0" normalizeH="0" baseline="0" noProof="0" dirty="0">
                          <a:ln>
                            <a:noFill/>
                          </a:ln>
                          <a:solidFill>
                            <a:schemeClr val="tx2"/>
                          </a:solidFill>
                          <a:effectLst/>
                          <a:uLnTx/>
                          <a:uFillTx/>
                          <a:latin typeface="+mn-lt"/>
                          <a:ea typeface="+mn-ea"/>
                          <a:cs typeface="+mn-cs"/>
                        </a:rPr>
                        <a:t>column on the right</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and a </a:t>
                      </a:r>
                      <a:r>
                        <a:rPr kumimoji="0" lang="en-US" sz="1400" b="1" i="0" u="none" strike="noStrike" kern="1200" cap="none" spc="0" normalizeH="0" baseline="0" noProof="0" dirty="0">
                          <a:ln>
                            <a:noFill/>
                          </a:ln>
                          <a:solidFill>
                            <a:schemeClr val="tx2"/>
                          </a:solidFill>
                          <a:effectLst/>
                          <a:uLnTx/>
                          <a:uFillTx/>
                          <a:latin typeface="+mn-lt"/>
                          <a:ea typeface="+mn-ea"/>
                          <a:cs typeface="+mn-cs"/>
                        </a:rPr>
                        <a:t>column on the left </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and </a:t>
                      </a:r>
                      <a:r>
                        <a:rPr kumimoji="0" lang="en-US" sz="1400" b="1" i="0" u="none" strike="noStrike" kern="1200" cap="none" spc="0" normalizeH="0" baseline="0" noProof="0" dirty="0">
                          <a:ln>
                            <a:noFill/>
                          </a:ln>
                          <a:solidFill>
                            <a:schemeClr val="tx2"/>
                          </a:solidFill>
                          <a:effectLst/>
                          <a:uLnTx/>
                          <a:uFillTx/>
                          <a:latin typeface="+mn-lt"/>
                          <a:ea typeface="+mn-ea"/>
                          <a:cs typeface="+mn-cs"/>
                        </a:rPr>
                        <a:t>boxes of links within the main center column</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The </a:t>
                      </a:r>
                      <a:r>
                        <a:rPr kumimoji="0" lang="en-US" sz="1400" b="1" i="0" u="none" strike="noStrike" kern="1200" cap="none" spc="0" normalizeH="0" baseline="0" noProof="0" dirty="0">
                          <a:ln>
                            <a:noFill/>
                          </a:ln>
                          <a:solidFill>
                            <a:schemeClr val="tx2"/>
                          </a:solidFill>
                          <a:effectLst/>
                          <a:uLnTx/>
                          <a:uFillTx/>
                          <a:latin typeface="+mn-lt"/>
                          <a:ea typeface="+mn-ea"/>
                          <a:cs typeface="+mn-cs"/>
                        </a:rPr>
                        <a:t>links within sentences of a paragraph are distracting while reading</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I would </a:t>
                      </a:r>
                      <a:r>
                        <a:rPr kumimoji="0" lang="en-US" sz="1400" b="1" i="0" u="none" strike="noStrike" kern="1200" cap="none" spc="0" normalizeH="0" baseline="0" noProof="0" dirty="0">
                          <a:ln>
                            <a:noFill/>
                          </a:ln>
                          <a:solidFill>
                            <a:schemeClr val="tx2"/>
                          </a:solidFill>
                          <a:effectLst/>
                          <a:uLnTx/>
                          <a:uFillTx/>
                          <a:latin typeface="+mn-lt"/>
                          <a:ea typeface="+mn-ea"/>
                          <a:cs typeface="+mn-cs"/>
                        </a:rPr>
                        <a:t>prefer links be more obvious than one blue word</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in an entire paragraph of writing.” Sat: 49, 11/6/2021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I’d put up different ways that ppl could do there part bc id think thats what most wanted to know…</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96, 10/24/2021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Make use more GUI-friendly</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and can be </a:t>
                      </a:r>
                      <a:r>
                        <a:rPr kumimoji="0" lang="en-US" sz="1400" b="1" i="0" u="none" strike="noStrike" kern="1200" cap="none" spc="0" normalizeH="0" baseline="0" noProof="0" dirty="0">
                          <a:ln>
                            <a:noFill/>
                          </a:ln>
                          <a:solidFill>
                            <a:schemeClr val="tx2"/>
                          </a:solidFill>
                          <a:effectLst/>
                          <a:uLnTx/>
                          <a:uFillTx/>
                          <a:latin typeface="+mn-lt"/>
                          <a:ea typeface="+mn-ea"/>
                          <a:cs typeface="+mn-cs"/>
                        </a:rPr>
                        <a:t>easy to browse through.</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67, 10/20/2021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“…On your site, please: </a:t>
                      </a: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when you're telling citizens how to get involved, give us more info, and direct links to information</a:t>
                      </a:r>
                      <a:r>
                        <a:rPr kumimoji="0" lang="en-US" sz="1400" b="0" i="0" u="none" strike="noStrike" kern="1200" cap="none" spc="0" normalizeH="0" baseline="0" noProof="0" dirty="0">
                          <a:ln>
                            <a:noFill/>
                          </a:ln>
                          <a:solidFill>
                            <a:schemeClr val="accent6">
                              <a:lumMod val="50000"/>
                            </a:schemeClr>
                          </a:solidFill>
                          <a:effectLst/>
                          <a:uLnTx/>
                          <a:uFillTx/>
                          <a:latin typeface="Arial" panose="020B0604020202020204"/>
                          <a:ea typeface="+mn-ea"/>
                          <a:cs typeface="+mn-cs"/>
                        </a:rPr>
                        <a:t>…” Sat: 67, 7/26/2021</a:t>
                      </a:r>
                    </a:p>
                  </a:txBody>
                  <a:tcPr>
                    <a:lnL w="9525" cap="flat" cmpd="sng" algn="ctr">
                      <a:solidFill>
                        <a:srgbClr val="262A32">
                          <a:shade val="95000"/>
                          <a:satMod val="105000"/>
                        </a:srgbClr>
                      </a:solidFill>
                      <a:prstDash val="solid"/>
                    </a:lnL>
                    <a:lnR>
                      <a:noFill/>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Going back to the original map of job locations after looking at state info.</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Every time the </a:t>
                      </a:r>
                      <a:r>
                        <a:rPr kumimoji="0" lang="en-US" sz="1400" b="1" i="0" u="none" strike="noStrike" kern="1200" cap="none" spc="0" normalizeH="0" baseline="0" noProof="0" dirty="0">
                          <a:ln>
                            <a:noFill/>
                          </a:ln>
                          <a:solidFill>
                            <a:schemeClr val="tx2"/>
                          </a:solidFill>
                          <a:effectLst/>
                          <a:uLnTx/>
                          <a:uFillTx/>
                          <a:latin typeface="+mn-lt"/>
                          <a:ea typeface="+mn-ea"/>
                          <a:cs typeface="+mn-cs"/>
                        </a:rPr>
                        <a:t>site threw me out clear to opening of site</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to start again.” Sat: 74, 6/12/2021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Balance the amount of text/white space/graphics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a little better. The web </a:t>
                      </a:r>
                      <a:r>
                        <a:rPr kumimoji="0" lang="en-US" sz="1400" b="1" i="0" u="none" strike="noStrike" kern="1200" cap="none" spc="0" normalizeH="0" baseline="0" noProof="0" dirty="0">
                          <a:ln>
                            <a:noFill/>
                          </a:ln>
                          <a:solidFill>
                            <a:schemeClr val="tx2"/>
                          </a:solidFill>
                          <a:effectLst/>
                          <a:uLnTx/>
                          <a:uFillTx/>
                          <a:latin typeface="+mn-lt"/>
                          <a:ea typeface="+mn-ea"/>
                          <a:cs typeface="+mn-cs"/>
                        </a:rPr>
                        <a:t>pages were a bit more crowded and slightly less organized</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than I would have liked...” Sat: 89, 5/27/2021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Greater division of themes, and each with its link.</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93, 5/16/2021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Clear Job Requirements and Prerequisites for Non-Government employees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would be helpful.” Sat: 85, 4/7/2021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Waterfall menu, </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where you </a:t>
                      </a:r>
                      <a:r>
                        <a:rPr kumimoji="0" lang="en-US" sz="1400" b="1" i="0" u="none" strike="noStrike" kern="1200" cap="none" spc="0" normalizeH="0" baseline="0" noProof="0" dirty="0">
                          <a:ln>
                            <a:noFill/>
                          </a:ln>
                          <a:solidFill>
                            <a:schemeClr val="tx2"/>
                          </a:solidFill>
                          <a:effectLst/>
                          <a:uLnTx/>
                          <a:uFillTx/>
                          <a:latin typeface="+mn-lt"/>
                          <a:ea typeface="+mn-ea"/>
                          <a:cs typeface="+mn-cs"/>
                        </a:rPr>
                        <a:t>don't have to access each topic page to find any of its sub-topic</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59, 3/23/2021</a:t>
                      </a:r>
                    </a:p>
                    <a:p>
                      <a:pPr marL="63500" marR="0" lvl="0" indent="-47625" algn="l" defTabSz="6094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63500" marR="0" lvl="0" indent="-47625"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a:t>
                      </a:r>
                      <a:r>
                        <a:rPr kumimoji="0" lang="en-US" sz="1400" b="1" i="0" u="none" strike="noStrike" kern="1200" cap="none" spc="0" normalizeH="0" baseline="0" noProof="0" dirty="0">
                          <a:ln>
                            <a:noFill/>
                          </a:ln>
                          <a:solidFill>
                            <a:schemeClr val="tx2"/>
                          </a:solidFill>
                          <a:effectLst/>
                          <a:uLnTx/>
                          <a:uFillTx/>
                          <a:latin typeface="+mn-lt"/>
                          <a:ea typeface="+mn-ea"/>
                          <a:cs typeface="+mn-cs"/>
                        </a:rPr>
                        <a:t>Improve search and search filters to provide relevant results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a:t>
                      </a:r>
                      <a:r>
                        <a:rPr kumimoji="0" lang="en-US" sz="1400" b="1" i="0" u="none" strike="noStrike" kern="1200" cap="none" spc="0" normalizeH="0" baseline="0" noProof="0" dirty="0">
                          <a:ln>
                            <a:noFill/>
                          </a:ln>
                          <a:solidFill>
                            <a:schemeClr val="tx2"/>
                          </a:solidFill>
                          <a:effectLst/>
                          <a:uLnTx/>
                          <a:uFillTx/>
                          <a:latin typeface="+mn-lt"/>
                          <a:ea typeface="+mn-ea"/>
                          <a:cs typeface="+mn-cs"/>
                        </a:rPr>
                        <a:t>better page layout</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that also </a:t>
                      </a:r>
                      <a:r>
                        <a:rPr kumimoji="0" lang="en-US" sz="1400" b="1" i="0" u="none" strike="noStrike" kern="1200" cap="none" spc="0" normalizeH="0" baseline="0" noProof="0" dirty="0">
                          <a:ln>
                            <a:noFill/>
                          </a:ln>
                          <a:solidFill>
                            <a:schemeClr val="tx2"/>
                          </a:solidFill>
                          <a:effectLst/>
                          <a:uLnTx/>
                          <a:uFillTx/>
                          <a:latin typeface="+mn-lt"/>
                          <a:ea typeface="+mn-ea"/>
                          <a:cs typeface="+mn-cs"/>
                        </a:rPr>
                        <a:t>lists ALL pages under relevant links/menus.</a:t>
                      </a:r>
                      <a:r>
                        <a:rPr kumimoji="0" lang="en-US" sz="1400" b="0" i="0" u="none" strike="noStrike" kern="1200" cap="none" spc="0" normalizeH="0" baseline="0" noProof="0" dirty="0">
                          <a:ln>
                            <a:noFill/>
                          </a:ln>
                          <a:solidFill>
                            <a:schemeClr val="accent6">
                              <a:lumMod val="50000"/>
                            </a:schemeClr>
                          </a:solidFill>
                          <a:effectLst/>
                          <a:uLnTx/>
                          <a:uFillTx/>
                          <a:latin typeface="+mn-lt"/>
                          <a:ea typeface="+mn-ea"/>
                          <a:cs typeface="+mn-cs"/>
                        </a:rPr>
                        <a:t>” Sat: 22, 11/14/2020</a:t>
                      </a:r>
                    </a:p>
                  </a:txBody>
                  <a:tcPr>
                    <a:lnL>
                      <a:noFill/>
                    </a:lnL>
                    <a:lnR w="9525" cap="flat" cmpd="sng" algn="ctr">
                      <a:solidFill>
                        <a:srgbClr val="262A32">
                          <a:shade val="95000"/>
                          <a:satMod val="105000"/>
                        </a:srgbClr>
                      </a:solidFill>
                      <a:prstDash val="solid"/>
                    </a:lnR>
                    <a:lnT w="9525" cap="flat" cmpd="sng" algn="ctr">
                      <a:solidFill>
                        <a:srgbClr val="262A32">
                          <a:shade val="95000"/>
                          <a:satMod val="105000"/>
                        </a:srgbClr>
                      </a:solidFill>
                      <a:prstDash val="solid"/>
                    </a:lnT>
                    <a:lnB w="9525" cap="flat" cmpd="sng" algn="ctr">
                      <a:solidFill>
                        <a:srgbClr val="262A32">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841678367"/>
                  </a:ext>
                </a:extLst>
              </a:tr>
            </a:tbl>
          </a:graphicData>
        </a:graphic>
      </p:graphicFrame>
    </p:spTree>
    <p:extLst>
      <p:ext uri="{BB962C8B-B14F-4D97-AF65-F5344CB8AC3E}">
        <p14:creationId xmlns:p14="http://schemas.microsoft.com/office/powerpoint/2010/main" val="721228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29</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a:xfrm>
            <a:off x="3343789" y="1874377"/>
            <a:ext cx="5512619" cy="3094501"/>
          </a:xfrm>
        </p:spPr>
        <p:txBody>
          <a:bodyPr/>
          <a:lstStyle/>
          <a:p>
            <a:pPr algn="ctr"/>
            <a:r>
              <a:rPr lang="en-US" sz="4000" dirty="0">
                <a:solidFill>
                  <a:schemeClr val="bg1"/>
                </a:solidFill>
                <a:latin typeface="Arial" panose="020B0604020202020204" pitchFamily="34" charset="0"/>
                <a:cs typeface="Arial" panose="020B0604020202020204" pitchFamily="34" charset="0"/>
              </a:rPr>
              <a:t>KEY FINDINGS, RECOMMENDATIONS</a:t>
            </a:r>
          </a:p>
          <a:p>
            <a:pPr algn="ctr"/>
            <a:r>
              <a:rPr lang="en-US" sz="4000" dirty="0">
                <a:solidFill>
                  <a:schemeClr val="bg1"/>
                </a:solidFill>
                <a:cs typeface="Arial" panose="020B0604020202020204" pitchFamily="34" charset="0"/>
              </a:rPr>
              <a:t>AND NEXT STEPS</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85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6BA210-5519-E64D-A241-2C726E5A4C10}"/>
              </a:ext>
            </a:extLst>
          </p:cNvPr>
          <p:cNvSpPr>
            <a:spLocks noGrp="1"/>
          </p:cNvSpPr>
          <p:nvPr>
            <p:ph type="sldNum" sz="quarter" idx="42"/>
          </p:nvPr>
        </p:nvSpPr>
        <p:spPr/>
        <p:txBody>
          <a:bodyPr/>
          <a:lstStyle/>
          <a:p>
            <a:fld id="{BD3001A6-BD31-4FBC-AA24-96121B4F2E4D}" type="slidenum">
              <a:rPr lang="en-JM" smtClean="0"/>
              <a:pPr/>
              <a:t>3</a:t>
            </a:fld>
            <a:endParaRPr lang="en-JM" dirty="0"/>
          </a:p>
        </p:txBody>
      </p:sp>
      <p:sp>
        <p:nvSpPr>
          <p:cNvPr id="2" name="Title 1">
            <a:extLst>
              <a:ext uri="{FF2B5EF4-FFF2-40B4-BE49-F238E27FC236}">
                <a16:creationId xmlns:a16="http://schemas.microsoft.com/office/drawing/2014/main" id="{41E1925E-BBC2-5749-B412-4E2B6026943C}"/>
              </a:ext>
            </a:extLst>
          </p:cNvPr>
          <p:cNvSpPr>
            <a:spLocks noGrp="1"/>
          </p:cNvSpPr>
          <p:nvPr>
            <p:ph type="title"/>
          </p:nvPr>
        </p:nvSpPr>
        <p:spPr/>
        <p:txBody>
          <a:bodyPr/>
          <a:lstStyle/>
          <a:p>
            <a:r>
              <a:rPr lang="en-US" dirty="0"/>
              <a:t>Agenda</a:t>
            </a:r>
          </a:p>
        </p:txBody>
      </p:sp>
      <p:sp>
        <p:nvSpPr>
          <p:cNvPr id="7" name="Text Placeholder 6">
            <a:extLst>
              <a:ext uri="{FF2B5EF4-FFF2-40B4-BE49-F238E27FC236}">
                <a16:creationId xmlns:a16="http://schemas.microsoft.com/office/drawing/2014/main" id="{BAD7C751-E22A-4F31-AF77-28F57CD26B35}"/>
              </a:ext>
            </a:extLst>
          </p:cNvPr>
          <p:cNvSpPr>
            <a:spLocks noGrp="1"/>
          </p:cNvSpPr>
          <p:nvPr>
            <p:ph type="body" sz="quarter" idx="46"/>
          </p:nvPr>
        </p:nvSpPr>
        <p:spPr>
          <a:xfrm>
            <a:off x="517525" y="1311216"/>
            <a:ext cx="11155363" cy="4691652"/>
          </a:xfrm>
        </p:spPr>
        <p:txBody>
          <a:bodyPr/>
          <a:lstStyle/>
          <a:p>
            <a:pPr marL="514350" indent="-514350">
              <a:buClrTx/>
              <a:buFont typeface="+mj-lt"/>
              <a:buAutoNum type="arabicPeriod"/>
            </a:pPr>
            <a:r>
              <a:rPr lang="en-US" dirty="0">
                <a:solidFill>
                  <a:schemeClr val="accent3"/>
                </a:solidFill>
              </a:rPr>
              <a:t>Methodology, Objectives and Executive Summary</a:t>
            </a:r>
          </a:p>
          <a:p>
            <a:pPr marL="514350" indent="-514350">
              <a:buClrTx/>
              <a:buFont typeface="+mj-lt"/>
              <a:buAutoNum type="arabicPeriod"/>
            </a:pPr>
            <a:r>
              <a:rPr lang="en-US" dirty="0">
                <a:solidFill>
                  <a:schemeClr val="accent3"/>
                </a:solidFill>
              </a:rPr>
              <a:t>Aggregate Performance</a:t>
            </a:r>
          </a:p>
          <a:p>
            <a:pPr marL="514350" indent="-514350">
              <a:buClrTx/>
              <a:buFont typeface="+mj-lt"/>
              <a:buAutoNum type="arabicPeriod"/>
            </a:pPr>
            <a:r>
              <a:rPr lang="en-US" dirty="0">
                <a:solidFill>
                  <a:schemeClr val="accent3"/>
                </a:solidFill>
              </a:rPr>
              <a:t>Detailed Career Segment Data</a:t>
            </a:r>
          </a:p>
          <a:p>
            <a:pPr marL="514350" indent="-514350">
              <a:buClrTx/>
              <a:buFont typeface="+mj-lt"/>
              <a:buAutoNum type="arabicPeriod"/>
            </a:pPr>
            <a:r>
              <a:rPr lang="en-US" dirty="0">
                <a:solidFill>
                  <a:schemeClr val="accent3"/>
                </a:solidFill>
              </a:rPr>
              <a:t>Key Findings, Recommendations and Next Steps</a:t>
            </a:r>
          </a:p>
          <a:p>
            <a:pPr>
              <a:buClrTx/>
            </a:pPr>
            <a:endParaRPr lang="en-US" dirty="0">
              <a:solidFill>
                <a:schemeClr val="accent3"/>
              </a:solidFill>
            </a:endParaRPr>
          </a:p>
        </p:txBody>
      </p:sp>
    </p:spTree>
    <p:extLst>
      <p:ext uri="{BB962C8B-B14F-4D97-AF65-F5344CB8AC3E}">
        <p14:creationId xmlns:p14="http://schemas.microsoft.com/office/powerpoint/2010/main" val="48998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84CEB-78E6-435A-84AE-12321F79FD5F}"/>
              </a:ext>
            </a:extLst>
          </p:cNvPr>
          <p:cNvSpPr>
            <a:spLocks noGrp="1"/>
          </p:cNvSpPr>
          <p:nvPr>
            <p:ph type="sldNum" sz="quarter" idx="10"/>
          </p:nvPr>
        </p:nvSpPr>
        <p:spPr/>
        <p:txBody>
          <a:bodyPr/>
          <a:lstStyle/>
          <a:p>
            <a:fld id="{BD3001A6-BD31-4FBC-AA24-96121B4F2E4D}" type="slidenum">
              <a:rPr lang="en-JM" smtClean="0"/>
              <a:pPr/>
              <a:t>30</a:t>
            </a:fld>
            <a:endParaRPr lang="en-JM" dirty="0"/>
          </a:p>
        </p:txBody>
      </p:sp>
      <p:sp>
        <p:nvSpPr>
          <p:cNvPr id="3" name="Title 2">
            <a:extLst>
              <a:ext uri="{FF2B5EF4-FFF2-40B4-BE49-F238E27FC236}">
                <a16:creationId xmlns:a16="http://schemas.microsoft.com/office/drawing/2014/main" id="{B153C058-F12D-41B4-B495-AB2D6BC5F8A2}"/>
              </a:ext>
            </a:extLst>
          </p:cNvPr>
          <p:cNvSpPr>
            <a:spLocks noGrp="1"/>
          </p:cNvSpPr>
          <p:nvPr>
            <p:ph type="title"/>
          </p:nvPr>
        </p:nvSpPr>
        <p:spPr/>
        <p:txBody>
          <a:bodyPr/>
          <a:lstStyle/>
          <a:p>
            <a:r>
              <a:rPr lang="en-US" dirty="0"/>
              <a:t>Key Findings &amp; Recommendations</a:t>
            </a:r>
          </a:p>
        </p:txBody>
      </p:sp>
      <p:sp>
        <p:nvSpPr>
          <p:cNvPr id="4" name="Content Placeholder 4">
            <a:extLst>
              <a:ext uri="{FF2B5EF4-FFF2-40B4-BE49-F238E27FC236}">
                <a16:creationId xmlns:a16="http://schemas.microsoft.com/office/drawing/2014/main" id="{8743C120-B3C3-48B5-AF75-16277EFC36B2}"/>
              </a:ext>
            </a:extLst>
          </p:cNvPr>
          <p:cNvSpPr txBox="1">
            <a:spLocks/>
          </p:cNvSpPr>
          <p:nvPr/>
        </p:nvSpPr>
        <p:spPr>
          <a:xfrm>
            <a:off x="2462533" y="1433720"/>
            <a:ext cx="9186847" cy="469849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rPr>
              <a:t>Career visitor satisfaction has been stable and consistent throughout 2021 but trends lower across a small sample, partially complete Q4 through mid November. </a:t>
            </a:r>
          </a:p>
          <a:p>
            <a:pPr marL="228600" marR="0" lvl="1"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rPr>
              <a:t>ID “Career” respondents and run SIR reports for these visitors in Q4’21 and Q1’22.</a:t>
            </a:r>
          </a:p>
          <a:p>
            <a:pPr marL="228600" marR="0" lvl="1"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rPr>
              <a:t>Monitor </a:t>
            </a:r>
            <a:r>
              <a:rPr lang="en-US" sz="1600" dirty="0">
                <a:solidFill>
                  <a:srgbClr val="222B3C"/>
                </a:solidFill>
                <a:latin typeface="Arial" panose="020B0604020202020204"/>
              </a:rPr>
              <a:t>satisfaction trends among the Career segment quarterly. Initiate further analysis if scores fail to rebound with a larger sample. </a:t>
            </a:r>
            <a:endPar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rPr>
              <a:t>Site information and information browsing are key drivers of satisfaction among both </a:t>
            </a:r>
            <a:r>
              <a:rPr lang="en-US" sz="1800" b="1" dirty="0">
                <a:solidFill>
                  <a:srgbClr val="222B3C"/>
                </a:solidFill>
                <a:latin typeface="Arial" panose="020B0604020202020204"/>
              </a:rPr>
              <a:t>Career and all other EPA site visitor segments.  Relevance of site information and ability to sort information are low-rated opportunities for improvement.</a:t>
            </a:r>
            <a:r>
              <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rPr>
              <a:t> </a:t>
            </a:r>
          </a:p>
          <a:p>
            <a:pPr marL="231775" marR="0" lvl="1" indent="-231775"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rPr>
              <a:t>Improve visitors’ ability to sort and find useful content that answers </a:t>
            </a:r>
            <a:r>
              <a:rPr lang="en-US" sz="1600" dirty="0">
                <a:solidFill>
                  <a:srgbClr val="222B3C"/>
                </a:solidFill>
                <a:latin typeface="Arial" panose="020B0604020202020204"/>
              </a:rPr>
              <a:t>questions and meets needs.</a:t>
            </a:r>
            <a:r>
              <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rPr>
              <a:t> </a:t>
            </a:r>
          </a:p>
          <a:p>
            <a:pPr marL="231775" marR="0" lvl="1" indent="-231775"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rPr>
              <a:t>Organize information intuitively to make it easier to find, route to and require fewer clicks to reach. Create short clear direct paths and navigation options to popular information.</a:t>
            </a:r>
          </a:p>
          <a:p>
            <a:pPr marL="231775" marR="0" lvl="1" indent="-231775"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lang="en-US" sz="1600" dirty="0">
                <a:solidFill>
                  <a:srgbClr val="222B3C"/>
                </a:solidFill>
                <a:latin typeface="Arial" panose="020B0604020202020204"/>
              </a:rPr>
              <a:t>Improve search/filtering capabilities to better find content – strengthen GUI operator capabilities.</a:t>
            </a:r>
          </a:p>
          <a:p>
            <a:pPr marL="231775" lvl="1" indent="-231775" fontAlgn="auto">
              <a:spcAft>
                <a:spcPts val="300"/>
              </a:spcAft>
              <a:buFont typeface="Wingdings" panose="05000000000000000000" pitchFamily="2" charset="2"/>
              <a:buChar char="ü"/>
              <a:defRPr/>
            </a:pPr>
            <a:r>
              <a:rPr lang="en-US" sz="1600" dirty="0">
                <a:solidFill>
                  <a:srgbClr val="222B3C"/>
                </a:solidFill>
                <a:latin typeface="Arial" panose="020B0604020202020204"/>
              </a:rPr>
              <a:t>Remove outdated, irrelevant or unnecessary material to improve routing to remaining topics.</a:t>
            </a:r>
          </a:p>
          <a:p>
            <a:pPr marL="231775" marR="0" lvl="1" indent="-231775"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lang="en-US" sz="1600" dirty="0">
                <a:solidFill>
                  <a:srgbClr val="222B3C"/>
                </a:solidFill>
                <a:latin typeface="Arial" panose="020B0604020202020204"/>
              </a:rPr>
              <a:t>Conduct a Usability review focusing on site organization, locating content, routing and searching.</a:t>
            </a:r>
            <a:endPar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endParaRPr>
          </a:p>
        </p:txBody>
      </p:sp>
      <p:sp>
        <p:nvSpPr>
          <p:cNvPr id="5" name="Arrow: Right 4">
            <a:extLst>
              <a:ext uri="{FF2B5EF4-FFF2-40B4-BE49-F238E27FC236}">
                <a16:creationId xmlns:a16="http://schemas.microsoft.com/office/drawing/2014/main" id="{4F9CA0B3-AEF1-48D3-B017-78F8B2B8F7D1}"/>
              </a:ext>
            </a:extLst>
          </p:cNvPr>
          <p:cNvSpPr/>
          <p:nvPr/>
        </p:nvSpPr>
        <p:spPr>
          <a:xfrm>
            <a:off x="654403" y="1287203"/>
            <a:ext cx="1828800" cy="914400"/>
          </a:xfrm>
          <a:prstGeom prst="rightArrow">
            <a:avLst/>
          </a:prstGeom>
          <a:gradFill rotWithShape="1">
            <a:gsLst>
              <a:gs pos="0">
                <a:srgbClr val="05CE7B">
                  <a:satMod val="103000"/>
                  <a:lumMod val="102000"/>
                  <a:tint val="94000"/>
                </a:srgbClr>
              </a:gs>
              <a:gs pos="50000">
                <a:srgbClr val="05CE7B">
                  <a:satMod val="110000"/>
                  <a:lumMod val="100000"/>
                  <a:shade val="100000"/>
                </a:srgbClr>
              </a:gs>
              <a:gs pos="100000">
                <a:srgbClr val="05CE7B">
                  <a:lumMod val="99000"/>
                  <a:satMod val="120000"/>
                  <a:shade val="78000"/>
                </a:srgbClr>
              </a:gs>
            </a:gsLst>
            <a:lin ang="5400000" scaled="0"/>
          </a:gradFill>
          <a:ln w="6350" cap="flat" cmpd="sng" algn="ctr">
            <a:solidFill>
              <a:srgbClr val="05CE7B"/>
            </a:solidFill>
            <a:prstDash val="solid"/>
            <a:miter lim="800000"/>
          </a:ln>
          <a:effectLst/>
        </p:spPr>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anose="020B0604020202020204"/>
                <a:ea typeface="+mn-ea"/>
                <a:cs typeface="+mn-cs"/>
              </a:rPr>
              <a:t>Satisfaction</a:t>
            </a:r>
          </a:p>
        </p:txBody>
      </p:sp>
      <p:sp>
        <p:nvSpPr>
          <p:cNvPr id="7" name="Arrow: Right 6">
            <a:extLst>
              <a:ext uri="{FF2B5EF4-FFF2-40B4-BE49-F238E27FC236}">
                <a16:creationId xmlns:a16="http://schemas.microsoft.com/office/drawing/2014/main" id="{DC9ACF7D-13DA-46C5-A045-0CB96AB918CE}"/>
              </a:ext>
            </a:extLst>
          </p:cNvPr>
          <p:cNvSpPr/>
          <p:nvPr/>
        </p:nvSpPr>
        <p:spPr>
          <a:xfrm>
            <a:off x="654402" y="3163938"/>
            <a:ext cx="1828800" cy="914400"/>
          </a:xfrm>
          <a:prstGeom prst="rightArrow">
            <a:avLst/>
          </a:prstGeom>
          <a:gradFill rotWithShape="1">
            <a:gsLst>
              <a:gs pos="0">
                <a:srgbClr val="05CE7B">
                  <a:satMod val="103000"/>
                  <a:lumMod val="102000"/>
                  <a:tint val="94000"/>
                </a:srgbClr>
              </a:gs>
              <a:gs pos="50000">
                <a:srgbClr val="05CE7B">
                  <a:satMod val="110000"/>
                  <a:lumMod val="100000"/>
                  <a:shade val="100000"/>
                </a:srgbClr>
              </a:gs>
              <a:gs pos="100000">
                <a:srgbClr val="05CE7B">
                  <a:lumMod val="99000"/>
                  <a:satMod val="120000"/>
                  <a:shade val="78000"/>
                </a:srgbClr>
              </a:gs>
            </a:gsLst>
            <a:lin ang="5400000" scaled="0"/>
          </a:gradFill>
          <a:ln w="6350" cap="flat" cmpd="sng" algn="ctr">
            <a:solidFill>
              <a:srgbClr val="05CE7B"/>
            </a:solidFill>
            <a:prstDash val="solid"/>
            <a:miter lim="800000"/>
          </a:ln>
          <a:effectLst/>
        </p:spPr>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anose="020B0604020202020204"/>
                <a:ea typeface="+mn-ea"/>
                <a:cs typeface="+mn-cs"/>
              </a:rPr>
              <a:t>Drivers</a:t>
            </a:r>
          </a:p>
        </p:txBody>
      </p:sp>
    </p:spTree>
    <p:extLst>
      <p:ext uri="{BB962C8B-B14F-4D97-AF65-F5344CB8AC3E}">
        <p14:creationId xmlns:p14="http://schemas.microsoft.com/office/powerpoint/2010/main" val="3006086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84CEB-78E6-435A-84AE-12321F79FD5F}"/>
              </a:ext>
            </a:extLst>
          </p:cNvPr>
          <p:cNvSpPr>
            <a:spLocks noGrp="1"/>
          </p:cNvSpPr>
          <p:nvPr>
            <p:ph type="sldNum" sz="quarter" idx="10"/>
          </p:nvPr>
        </p:nvSpPr>
        <p:spPr/>
        <p:txBody>
          <a:bodyPr/>
          <a:lstStyle/>
          <a:p>
            <a:fld id="{BD3001A6-BD31-4FBC-AA24-96121B4F2E4D}" type="slidenum">
              <a:rPr lang="en-JM" smtClean="0"/>
              <a:pPr/>
              <a:t>31</a:t>
            </a:fld>
            <a:endParaRPr lang="en-JM" dirty="0"/>
          </a:p>
        </p:txBody>
      </p:sp>
      <p:sp>
        <p:nvSpPr>
          <p:cNvPr id="3" name="Title 2">
            <a:extLst>
              <a:ext uri="{FF2B5EF4-FFF2-40B4-BE49-F238E27FC236}">
                <a16:creationId xmlns:a16="http://schemas.microsoft.com/office/drawing/2014/main" id="{B153C058-F12D-41B4-B495-AB2D6BC5F8A2}"/>
              </a:ext>
            </a:extLst>
          </p:cNvPr>
          <p:cNvSpPr>
            <a:spLocks noGrp="1"/>
          </p:cNvSpPr>
          <p:nvPr>
            <p:ph type="title"/>
          </p:nvPr>
        </p:nvSpPr>
        <p:spPr/>
        <p:txBody>
          <a:bodyPr/>
          <a:lstStyle/>
          <a:p>
            <a:r>
              <a:rPr lang="en-US" dirty="0"/>
              <a:t>Key Findings &amp; Recommendations</a:t>
            </a:r>
          </a:p>
        </p:txBody>
      </p:sp>
      <p:sp>
        <p:nvSpPr>
          <p:cNvPr id="4" name="Content Placeholder 4">
            <a:extLst>
              <a:ext uri="{FF2B5EF4-FFF2-40B4-BE49-F238E27FC236}">
                <a16:creationId xmlns:a16="http://schemas.microsoft.com/office/drawing/2014/main" id="{8743C120-B3C3-48B5-AF75-16277EFC36B2}"/>
              </a:ext>
            </a:extLst>
          </p:cNvPr>
          <p:cNvSpPr txBox="1">
            <a:spLocks/>
          </p:cNvSpPr>
          <p:nvPr/>
        </p:nvSpPr>
        <p:spPr>
          <a:xfrm>
            <a:off x="2462533" y="1433720"/>
            <a:ext cx="9186847" cy="469849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sz="1800" b="1" dirty="0">
                <a:solidFill>
                  <a:srgbClr val="222B3C"/>
                </a:solidFill>
                <a:latin typeface="Arial" panose="020B0604020202020204"/>
              </a:rPr>
              <a:t>About half of Career visitors do not fully find information sought on the EPA site resulting in much lower satisfaction.</a:t>
            </a:r>
            <a:endPar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endParaRPr>
          </a:p>
          <a:p>
            <a:pPr marL="228600" lvl="1" fontAlgn="auto">
              <a:spcAft>
                <a:spcPts val="300"/>
              </a:spcAft>
              <a:buFont typeface="Wingdings" panose="05000000000000000000" pitchFamily="2" charset="2"/>
              <a:buChar char="ü"/>
              <a:defRPr/>
            </a:pPr>
            <a:r>
              <a:rPr lang="en-US" sz="1600" dirty="0">
                <a:solidFill>
                  <a:srgbClr val="222B3C"/>
                </a:solidFill>
                <a:latin typeface="Arial" panose="020B0604020202020204"/>
              </a:rPr>
              <a:t>Enable visitors to better find information they are seeking but have difficulty finding – job postings, employment opportunities, local jobs, internships</a:t>
            </a:r>
            <a:r>
              <a:rPr lang="en-US" sz="1600" dirty="0">
                <a:solidFill>
                  <a:srgbClr val="222B3C"/>
                </a:solidFill>
              </a:rPr>
              <a:t>, specific position requirements, career/benefits content, </a:t>
            </a:r>
            <a:r>
              <a:rPr lang="en-US" sz="1600" dirty="0">
                <a:solidFill>
                  <a:srgbClr val="222B3C"/>
                </a:solidFill>
                <a:latin typeface="Arial" panose="020B0604020202020204"/>
              </a:rPr>
              <a:t>EPA jargon and organization, conservation and environmental justice initiatives.</a:t>
            </a:r>
          </a:p>
          <a:p>
            <a:pPr marL="228600" lvl="1" fontAlgn="auto">
              <a:spcAft>
                <a:spcPts val="300"/>
              </a:spcAft>
              <a:buFont typeface="Wingdings" panose="05000000000000000000" pitchFamily="2" charset="2"/>
              <a:buChar char="ü"/>
              <a:defRPr/>
            </a:pPr>
            <a:r>
              <a:rPr lang="en-US" sz="1600" dirty="0">
                <a:solidFill>
                  <a:srgbClr val="222B3C"/>
                </a:solidFill>
                <a:latin typeface="Arial" panose="020B0604020202020204"/>
              </a:rPr>
              <a:t>Develop a site usage brief for first-time visitors to set expectations, explain how the site is organized, where to find information, how best to use the site and how to obtain assistance.</a:t>
            </a:r>
          </a:p>
          <a:p>
            <a:pPr marL="228600" lvl="1" fontAlgn="auto">
              <a:spcAft>
                <a:spcPts val="300"/>
              </a:spcAft>
              <a:buFont typeface="Wingdings" panose="05000000000000000000" pitchFamily="2" charset="2"/>
              <a:buChar char="ü"/>
              <a:defRPr/>
            </a:pPr>
            <a:r>
              <a:rPr lang="en-US" sz="1600" dirty="0">
                <a:solidFill>
                  <a:srgbClr val="222B3C"/>
                </a:solidFill>
              </a:rPr>
              <a:t>Develop direction on how to involve senior citizens and other passionate visitors in EPA efforts and integrate into the site.</a:t>
            </a:r>
            <a:endParaRPr lang="en-US" sz="1800" dirty="0">
              <a:solidFill>
                <a:srgbClr val="222B3C"/>
              </a:solidFill>
            </a:endParaRPr>
          </a:p>
          <a:p>
            <a:pPr marL="228600" marR="0" lvl="1"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rPr>
              <a:t>Provide specific direction on how to </a:t>
            </a:r>
            <a:r>
              <a:rPr lang="en-US" sz="1600" dirty="0">
                <a:solidFill>
                  <a:srgbClr val="222B3C"/>
                </a:solidFill>
                <a:latin typeface="Arial" panose="020B0604020202020204"/>
              </a:rPr>
              <a:t>address password or login difficulties.</a:t>
            </a:r>
          </a:p>
        </p:txBody>
      </p:sp>
      <p:sp>
        <p:nvSpPr>
          <p:cNvPr id="6" name="Arrow: Right 5">
            <a:extLst>
              <a:ext uri="{FF2B5EF4-FFF2-40B4-BE49-F238E27FC236}">
                <a16:creationId xmlns:a16="http://schemas.microsoft.com/office/drawing/2014/main" id="{24AD758A-BDF3-4DB2-AEB9-C69D158110E2}"/>
              </a:ext>
            </a:extLst>
          </p:cNvPr>
          <p:cNvSpPr/>
          <p:nvPr/>
        </p:nvSpPr>
        <p:spPr>
          <a:xfrm>
            <a:off x="654401" y="1308607"/>
            <a:ext cx="1828800" cy="914400"/>
          </a:xfrm>
          <a:prstGeom prst="rightArrow">
            <a:avLst/>
          </a:prstGeom>
          <a:gradFill rotWithShape="1">
            <a:gsLst>
              <a:gs pos="0">
                <a:srgbClr val="05CE7B">
                  <a:satMod val="103000"/>
                  <a:lumMod val="102000"/>
                  <a:tint val="94000"/>
                </a:srgbClr>
              </a:gs>
              <a:gs pos="50000">
                <a:srgbClr val="05CE7B">
                  <a:satMod val="110000"/>
                  <a:lumMod val="100000"/>
                  <a:shade val="100000"/>
                </a:srgbClr>
              </a:gs>
              <a:gs pos="100000">
                <a:srgbClr val="05CE7B">
                  <a:lumMod val="99000"/>
                  <a:satMod val="120000"/>
                  <a:shade val="78000"/>
                </a:srgbClr>
              </a:gs>
            </a:gsLst>
            <a:lin ang="5400000" scaled="0"/>
          </a:gradFill>
          <a:ln w="6350" cap="flat" cmpd="sng" algn="ctr">
            <a:solidFill>
              <a:srgbClr val="05CE7B"/>
            </a:solidFill>
            <a:prstDash val="solid"/>
            <a:miter lim="800000"/>
          </a:ln>
          <a:effectLst/>
        </p:spPr>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r>
              <a:rPr lang="en-US" sz="2000" kern="0" dirty="0">
                <a:solidFill>
                  <a:srgbClr val="FFFFFF"/>
                </a:solidFill>
                <a:latin typeface="Arial" panose="020B0604020202020204"/>
                <a:ea typeface="+mn-ea"/>
              </a:rPr>
              <a:t>Content</a:t>
            </a:r>
            <a:endParaRPr kumimoji="0" lang="en-US" sz="20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8497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4C4B1C-6A47-49A7-A8FA-3BB75EA41C19}"/>
              </a:ext>
            </a:extLst>
          </p:cNvPr>
          <p:cNvSpPr>
            <a:spLocks noGrp="1"/>
          </p:cNvSpPr>
          <p:nvPr>
            <p:ph type="sldNum" sz="quarter" idx="42"/>
          </p:nvPr>
        </p:nvSpPr>
        <p:spPr/>
        <p:txBody>
          <a:bodyPr/>
          <a:lstStyle/>
          <a:p>
            <a:fld id="{B30B2D1E-9FFC-40D1-BD56-41383C696DDF}" type="slidenum">
              <a:rPr lang="en-JM" smtClean="0"/>
              <a:pPr/>
              <a:t>32</a:t>
            </a:fld>
            <a:endParaRPr lang="en-JM" dirty="0"/>
          </a:p>
        </p:txBody>
      </p:sp>
      <p:sp>
        <p:nvSpPr>
          <p:cNvPr id="3" name="Title 2">
            <a:extLst>
              <a:ext uri="{FF2B5EF4-FFF2-40B4-BE49-F238E27FC236}">
                <a16:creationId xmlns:a16="http://schemas.microsoft.com/office/drawing/2014/main" id="{F573E12F-0027-46D2-A992-3AB05D649F53}"/>
              </a:ext>
            </a:extLst>
          </p:cNvPr>
          <p:cNvSpPr>
            <a:spLocks noGrp="1"/>
          </p:cNvSpPr>
          <p:nvPr>
            <p:ph type="title"/>
          </p:nvPr>
        </p:nvSpPr>
        <p:spPr>
          <a:xfrm>
            <a:off x="609600" y="320040"/>
            <a:ext cx="11153087" cy="822960"/>
          </a:xfrm>
        </p:spPr>
        <p:txBody>
          <a:bodyPr/>
          <a:lstStyle/>
          <a:p>
            <a:r>
              <a:rPr lang="en-US" dirty="0"/>
              <a:t>Next Steps</a:t>
            </a:r>
          </a:p>
        </p:txBody>
      </p:sp>
      <p:graphicFrame>
        <p:nvGraphicFramePr>
          <p:cNvPr id="36" name="Table 13">
            <a:extLst>
              <a:ext uri="{FF2B5EF4-FFF2-40B4-BE49-F238E27FC236}">
                <a16:creationId xmlns:a16="http://schemas.microsoft.com/office/drawing/2014/main" id="{7DBC2727-DD06-418B-8F1A-5D2F28AC422B}"/>
              </a:ext>
            </a:extLst>
          </p:cNvPr>
          <p:cNvGraphicFramePr>
            <a:graphicFrameLocks/>
          </p:cNvGraphicFramePr>
          <p:nvPr>
            <p:extLst>
              <p:ext uri="{D42A27DB-BD31-4B8C-83A1-F6EECF244321}">
                <p14:modId xmlns:p14="http://schemas.microsoft.com/office/powerpoint/2010/main" val="1139021845"/>
              </p:ext>
            </p:extLst>
          </p:nvPr>
        </p:nvGraphicFramePr>
        <p:xfrm>
          <a:off x="838200" y="1127180"/>
          <a:ext cx="10512424" cy="4130040"/>
        </p:xfrm>
        <a:graphic>
          <a:graphicData uri="http://schemas.openxmlformats.org/drawingml/2006/table">
            <a:tbl>
              <a:tblPr bandRow="1">
                <a:tableStyleId>{5940675A-B579-460E-94D1-54222C63F5DA}</a:tableStyleId>
              </a:tblPr>
              <a:tblGrid>
                <a:gridCol w="927226">
                  <a:extLst>
                    <a:ext uri="{9D8B030D-6E8A-4147-A177-3AD203B41FA5}">
                      <a16:colId xmlns:a16="http://schemas.microsoft.com/office/drawing/2014/main" val="2003733439"/>
                    </a:ext>
                  </a:extLst>
                </a:gridCol>
                <a:gridCol w="9585198">
                  <a:extLst>
                    <a:ext uri="{9D8B030D-6E8A-4147-A177-3AD203B41FA5}">
                      <a16:colId xmlns:a16="http://schemas.microsoft.com/office/drawing/2014/main" val="3971065738"/>
                    </a:ext>
                  </a:extLst>
                </a:gridCol>
              </a:tblGrid>
              <a:tr h="370840">
                <a:tc>
                  <a:txBody>
                    <a:bodyPr/>
                    <a:lstStyle/>
                    <a:p>
                      <a:pPr algn="ctr"/>
                      <a:r>
                        <a:rPr lang="en-US" b="1" dirty="0">
                          <a:solidFill>
                            <a:schemeClr val="accent6">
                              <a:lumMod val="50000"/>
                            </a:schemeClr>
                          </a:solidFill>
                        </a:rPr>
                        <a:t>1)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b="1" dirty="0">
                          <a:solidFill>
                            <a:schemeClr val="accent6">
                              <a:lumMod val="50000"/>
                            </a:schemeClr>
                          </a:solidFill>
                        </a:rPr>
                        <a:t>Plan 2022 EPA areas of interest, supporting CXSA analyses and calendar timing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4073941"/>
                  </a:ext>
                </a:extLst>
              </a:tr>
              <a:tr h="370840">
                <a:tc>
                  <a:txBody>
                    <a:bodyPr/>
                    <a:lstStyle/>
                    <a:p>
                      <a:pPr algn="ctr"/>
                      <a:endParaRPr lang="en-US" dirty="0">
                        <a:solidFill>
                          <a:schemeClr val="accent6">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6">
                              <a:lumMod val="50000"/>
                            </a:schemeClr>
                          </a:solidFill>
                        </a:rPr>
                        <a:t>Identify future topics, segments or issues on which to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6">
                              <a:lumMod val="50000"/>
                            </a:schemeClr>
                          </a:solidFill>
                        </a:rPr>
                        <a:t>Plan and schedule analyses and timing.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5695984"/>
                  </a:ext>
                </a:extLst>
              </a:tr>
              <a:tr h="370840">
                <a:tc>
                  <a:txBody>
                    <a:bodyPr/>
                    <a:lstStyle/>
                    <a:p>
                      <a:pPr algn="ctr"/>
                      <a:r>
                        <a:rPr lang="en-US" b="1" dirty="0">
                          <a:solidFill>
                            <a:schemeClr val="accent6">
                              <a:lumMod val="50000"/>
                            </a:schemeClr>
                          </a:solidFill>
                        </a:rPr>
                        <a:t>2)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b="1" dirty="0">
                          <a:solidFill>
                            <a:schemeClr val="accent6">
                              <a:lumMod val="50000"/>
                            </a:schemeClr>
                          </a:solidFill>
                        </a:rPr>
                        <a:t>Evolve reporting/deliverables to monitor and address top concerns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44531163"/>
                  </a:ext>
                </a:extLst>
              </a:tr>
              <a:tr h="370840">
                <a:tc>
                  <a:txBody>
                    <a:bodyPr/>
                    <a:lstStyle/>
                    <a:p>
                      <a:pPr algn="ctr"/>
                      <a:endParaRPr lang="en-US" dirty="0">
                        <a:solidFill>
                          <a:schemeClr val="accent6">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6">
                              <a:lumMod val="50000"/>
                            </a:schemeClr>
                          </a:solidFill>
                        </a:rPr>
                        <a:t>Leverage data collection to develop insight, understanding and drive improvement.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6">
                              <a:lumMod val="50000"/>
                            </a:schemeClr>
                          </a:solidFill>
                        </a:rPr>
                        <a:t>Develop/evolve dashboards, reports or scorecards that can assist in monitoring performance, identifying specific concerns, understanding root causes and developing corrective actions.</a:t>
                      </a:r>
                      <a:endParaRPr lang="en-US" b="0" dirty="0">
                        <a:solidFill>
                          <a:schemeClr val="accent6">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572471"/>
                  </a:ext>
                </a:extLst>
              </a:tr>
              <a:tr h="370840">
                <a:tc>
                  <a:txBody>
                    <a:bodyPr/>
                    <a:lstStyle/>
                    <a:p>
                      <a:pPr algn="ctr"/>
                      <a:r>
                        <a:rPr lang="en-US" b="1" dirty="0">
                          <a:solidFill>
                            <a:schemeClr val="accent6">
                              <a:lumMod val="50000"/>
                            </a:schemeClr>
                          </a:solidFill>
                        </a:rPr>
                        <a:t>3)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b="1" dirty="0">
                          <a:solidFill>
                            <a:schemeClr val="accent6">
                              <a:lumMod val="50000"/>
                            </a:schemeClr>
                          </a:solidFill>
                        </a:rPr>
                        <a:t>Review survey to maximize insight and add value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697047648"/>
                  </a:ext>
                </a:extLst>
              </a:tr>
              <a:tr h="370840">
                <a:tc>
                  <a:txBody>
                    <a:bodyPr/>
                    <a:lstStyle/>
                    <a:p>
                      <a:pPr algn="ctr"/>
                      <a:endParaRPr lang="en-US" dirty="0">
                        <a:solidFill>
                          <a:schemeClr val="accent6">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6">
                              <a:lumMod val="50000"/>
                            </a:schemeClr>
                          </a:solidFill>
                        </a:rPr>
                        <a:t>Remove questions/responses not providing useful information – International Cooperation (only 3% of users visit)?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accent6">
                              <a:lumMod val="50000"/>
                            </a:schemeClr>
                          </a:solidFill>
                        </a:rPr>
                        <a:t>Add questions/responses to provide greater insight and address concerns - such as what content that can’t be found, navigation or search difficulties.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8524083"/>
                  </a:ext>
                </a:extLst>
              </a:tr>
            </a:tbl>
          </a:graphicData>
        </a:graphic>
      </p:graphicFrame>
    </p:spTree>
    <p:extLst>
      <p:ext uri="{BB962C8B-B14F-4D97-AF65-F5344CB8AC3E}">
        <p14:creationId xmlns:p14="http://schemas.microsoft.com/office/powerpoint/2010/main" val="2929136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33</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p:txBody>
          <a:bodyPr/>
          <a:lstStyle/>
          <a:p>
            <a:r>
              <a:rPr lang="en-US" dirty="0"/>
              <a:t>Thank You</a:t>
            </a:r>
          </a:p>
        </p:txBody>
      </p:sp>
    </p:spTree>
    <p:extLst>
      <p:ext uri="{BB962C8B-B14F-4D97-AF65-F5344CB8AC3E}">
        <p14:creationId xmlns:p14="http://schemas.microsoft.com/office/powerpoint/2010/main" val="4214293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34</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a:xfrm>
            <a:off x="3454400" y="3035912"/>
            <a:ext cx="5283201" cy="786177"/>
          </a:xfrm>
        </p:spPr>
        <p:txBody>
          <a:bodyPr/>
          <a:lstStyle/>
          <a:p>
            <a:r>
              <a:rPr lang="en-US" dirty="0"/>
              <a:t>Appendix</a:t>
            </a:r>
          </a:p>
        </p:txBody>
      </p:sp>
    </p:spTree>
    <p:extLst>
      <p:ext uri="{BB962C8B-B14F-4D97-AF65-F5344CB8AC3E}">
        <p14:creationId xmlns:p14="http://schemas.microsoft.com/office/powerpoint/2010/main" val="1589059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0B2D1E-9FFC-40D1-BD56-41383C696DDF}" type="slidenum">
              <a:rPr kumimoji="0" lang="en-JM" sz="1200" b="0" i="0" u="none" strike="noStrike" kern="1200" cap="none" spc="0" normalizeH="0" baseline="0" noProof="0" smtClean="0">
                <a:ln>
                  <a:noFill/>
                </a:ln>
                <a:solidFill>
                  <a:srgbClr val="262A32"/>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JM" sz="1200" b="0" i="0" u="none" strike="noStrike" kern="1200" cap="none" spc="0" normalizeH="0" baseline="0" noProof="0" dirty="0">
              <a:ln>
                <a:noFill/>
              </a:ln>
              <a:solidFill>
                <a:srgbClr val="262A32"/>
              </a:solidFill>
              <a:effectLst/>
              <a:uLnTx/>
              <a:uFillTx/>
              <a:latin typeface="Arial" pitchFamily="34" charset="0"/>
              <a:ea typeface="MS PGothic" pitchFamily="34" charset="-128"/>
              <a:cs typeface="Arial" pitchFamily="34" charset="0"/>
            </a:endParaRPr>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p:txBody>
          <a:bodyPr/>
          <a:lstStyle/>
          <a:p>
            <a:r>
              <a:rPr lang="en-US" dirty="0"/>
              <a:t>Understanding Impacts</a:t>
            </a:r>
          </a:p>
        </p:txBody>
      </p:sp>
      <p:sp>
        <p:nvSpPr>
          <p:cNvPr id="10" name="Text Box 53">
            <a:extLst>
              <a:ext uri="{FF2B5EF4-FFF2-40B4-BE49-F238E27FC236}">
                <a16:creationId xmlns:a16="http://schemas.microsoft.com/office/drawing/2014/main" id="{29308952-3383-4848-9198-28AB1E22A3F7}"/>
              </a:ext>
            </a:extLst>
          </p:cNvPr>
          <p:cNvSpPr txBox="1">
            <a:spLocks noChangeArrowheads="1"/>
          </p:cNvSpPr>
          <p:nvPr/>
        </p:nvSpPr>
        <p:spPr bwMode="auto">
          <a:xfrm>
            <a:off x="7411873" y="2490281"/>
            <a:ext cx="3938752" cy="1846659"/>
          </a:xfrm>
          <a:prstGeom prst="rect">
            <a:avLst/>
          </a:prstGeom>
          <a:solidFill>
            <a:schemeClr val="bg1">
              <a:lumMod val="95000"/>
            </a:schemeClr>
          </a:solidFill>
          <a:ln w="28575">
            <a:noFill/>
            <a:miter lim="800000"/>
            <a:headEnd/>
            <a:tailEnd/>
          </a:ln>
        </p:spPr>
        <p:txBody>
          <a:bodyPr wrap="square" lIns="182880" tIns="182880" rIns="182880" bIns="18288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62A32"/>
                </a:solidFill>
                <a:effectLst/>
                <a:uLnTx/>
                <a:uFillTx/>
                <a:latin typeface="Arial" pitchFamily="34" charset="0"/>
                <a:ea typeface="ＭＳ Ｐゴシック" pitchFamily="1" charset="-128"/>
                <a:cs typeface="Arial" pitchFamily="34" charset="0"/>
              </a:rPr>
              <a:t>The rate of change between an element and satisfaction is represented by an </a:t>
            </a:r>
            <a:r>
              <a:rPr kumimoji="0" lang="en-US" sz="1600" b="0" i="0" u="sng" strike="noStrike" kern="1200" cap="none" spc="0" normalizeH="0" baseline="0" noProof="0" dirty="0">
                <a:ln>
                  <a:noFill/>
                </a:ln>
                <a:solidFill>
                  <a:srgbClr val="262A32"/>
                </a:solidFill>
                <a:effectLst/>
                <a:uLnTx/>
                <a:uFillTx/>
                <a:latin typeface="Arial" pitchFamily="34" charset="0"/>
                <a:ea typeface="ＭＳ Ｐゴシック" pitchFamily="1" charset="-128"/>
                <a:cs typeface="Arial" pitchFamily="34" charset="0"/>
              </a:rPr>
              <a:t>Impact</a:t>
            </a:r>
            <a:r>
              <a:rPr kumimoji="0" lang="en-US" sz="1600" b="0" i="0" u="none" strike="noStrike" kern="1200" cap="none" spc="0" normalizeH="0" baseline="0" noProof="0" dirty="0">
                <a:ln>
                  <a:noFill/>
                </a:ln>
                <a:solidFill>
                  <a:srgbClr val="262A32"/>
                </a:solidFill>
                <a:effectLst/>
                <a:uLnTx/>
                <a:uFillTx/>
                <a:latin typeface="Arial" pitchFamily="34" charset="0"/>
                <a:ea typeface="ＭＳ Ｐゴシック" pitchFamily="1" charset="-128"/>
                <a:cs typeface="Arial" pitchFamily="34" charset="0"/>
              </a:rPr>
              <a:t>. In simple terms, an impact can be understood as something like a slope of a line defining the relationship between two variables.</a:t>
            </a:r>
          </a:p>
        </p:txBody>
      </p:sp>
      <p:pic>
        <p:nvPicPr>
          <p:cNvPr id="11" name="Picture 10">
            <a:extLst>
              <a:ext uri="{FF2B5EF4-FFF2-40B4-BE49-F238E27FC236}">
                <a16:creationId xmlns:a16="http://schemas.microsoft.com/office/drawing/2014/main" id="{2E0A2781-3C7E-4E77-861A-54C95CCD50BD}"/>
              </a:ext>
            </a:extLst>
          </p:cNvPr>
          <p:cNvPicPr>
            <a:picLocks noChangeAspect="1"/>
          </p:cNvPicPr>
          <p:nvPr/>
        </p:nvPicPr>
        <p:blipFill>
          <a:blip r:embed="rId2"/>
          <a:stretch>
            <a:fillRect/>
          </a:stretch>
        </p:blipFill>
        <p:spPr>
          <a:xfrm>
            <a:off x="679336" y="1196887"/>
            <a:ext cx="6519169" cy="5113377"/>
          </a:xfrm>
          <a:prstGeom prst="rect">
            <a:avLst/>
          </a:prstGeom>
        </p:spPr>
      </p:pic>
    </p:spTree>
    <p:extLst>
      <p:ext uri="{BB962C8B-B14F-4D97-AF65-F5344CB8AC3E}">
        <p14:creationId xmlns:p14="http://schemas.microsoft.com/office/powerpoint/2010/main" val="3515978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B656C-FD21-4861-91E4-6764183C409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0B2D1E-9FFC-40D1-BD56-41383C696DDF}" type="slidenum">
              <a:rPr kumimoji="0" lang="en-JM" sz="1200" b="0" i="0" u="none" strike="noStrike" kern="1200" cap="none" spc="0" normalizeH="0" baseline="0" noProof="0" smtClean="0">
                <a:ln>
                  <a:noFill/>
                </a:ln>
                <a:solidFill>
                  <a:srgbClr val="262A32"/>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JM" sz="1200" b="0" i="0" u="none" strike="noStrike" kern="1200" cap="none" spc="0" normalizeH="0" baseline="0" noProof="0" dirty="0">
              <a:ln>
                <a:noFill/>
              </a:ln>
              <a:solidFill>
                <a:srgbClr val="262A32"/>
              </a:solidFill>
              <a:effectLst/>
              <a:uLnTx/>
              <a:uFillTx/>
              <a:latin typeface="Arial" pitchFamily="34" charset="0"/>
              <a:ea typeface="MS PGothic" pitchFamily="34" charset="-128"/>
              <a:cs typeface="Arial" pitchFamily="34" charset="0"/>
            </a:endParaRPr>
          </a:p>
        </p:txBody>
      </p:sp>
      <p:sp>
        <p:nvSpPr>
          <p:cNvPr id="3" name="Title 2">
            <a:extLst>
              <a:ext uri="{FF2B5EF4-FFF2-40B4-BE49-F238E27FC236}">
                <a16:creationId xmlns:a16="http://schemas.microsoft.com/office/drawing/2014/main" id="{8E18043C-FA1A-4715-AB43-9796F7B10D4B}"/>
              </a:ext>
            </a:extLst>
          </p:cNvPr>
          <p:cNvSpPr>
            <a:spLocks noGrp="1"/>
          </p:cNvSpPr>
          <p:nvPr>
            <p:ph type="title"/>
          </p:nvPr>
        </p:nvSpPr>
        <p:spPr/>
        <p:txBody>
          <a:bodyPr/>
          <a:lstStyle/>
          <a:p>
            <a:r>
              <a:rPr lang="en-US" dirty="0"/>
              <a:t>Satisfaction Summary:</a:t>
            </a:r>
            <a:br>
              <a:rPr lang="en-US" dirty="0"/>
            </a:br>
            <a:r>
              <a:rPr lang="en-US" dirty="0"/>
              <a:t>The relationship between drivers, outcomes, and satisfaction</a:t>
            </a:r>
          </a:p>
        </p:txBody>
      </p:sp>
      <p:graphicFrame>
        <p:nvGraphicFramePr>
          <p:cNvPr id="24" name="Table 23">
            <a:extLst>
              <a:ext uri="{FF2B5EF4-FFF2-40B4-BE49-F238E27FC236}">
                <a16:creationId xmlns:a16="http://schemas.microsoft.com/office/drawing/2014/main" id="{ACEDD6D4-02EE-4BEE-8DDB-8E39C84A1CE2}"/>
              </a:ext>
            </a:extLst>
          </p:cNvPr>
          <p:cNvGraphicFramePr>
            <a:graphicFrameLocks noGrp="1"/>
          </p:cNvGraphicFramePr>
          <p:nvPr>
            <p:extLst>
              <p:ext uri="{D42A27DB-BD31-4B8C-83A1-F6EECF244321}">
                <p14:modId xmlns:p14="http://schemas.microsoft.com/office/powerpoint/2010/main" val="4260730553"/>
              </p:ext>
            </p:extLst>
          </p:nvPr>
        </p:nvGraphicFramePr>
        <p:xfrm>
          <a:off x="905440" y="1821854"/>
          <a:ext cx="3531330" cy="1708254"/>
        </p:xfrm>
        <a:graphic>
          <a:graphicData uri="http://schemas.openxmlformats.org/drawingml/2006/table">
            <a:tbl>
              <a:tblPr firstRow="1" bandRow="1"/>
              <a:tblGrid>
                <a:gridCol w="877098">
                  <a:extLst>
                    <a:ext uri="{9D8B030D-6E8A-4147-A177-3AD203B41FA5}">
                      <a16:colId xmlns:a16="http://schemas.microsoft.com/office/drawing/2014/main" val="20000"/>
                    </a:ext>
                  </a:extLst>
                </a:gridCol>
                <a:gridCol w="1718353">
                  <a:extLst>
                    <a:ext uri="{9D8B030D-6E8A-4147-A177-3AD203B41FA5}">
                      <a16:colId xmlns:a16="http://schemas.microsoft.com/office/drawing/2014/main" val="20001"/>
                    </a:ext>
                  </a:extLst>
                </a:gridCol>
                <a:gridCol w="935879">
                  <a:extLst>
                    <a:ext uri="{9D8B030D-6E8A-4147-A177-3AD203B41FA5}">
                      <a16:colId xmlns:a16="http://schemas.microsoft.com/office/drawing/2014/main" val="20002"/>
                    </a:ext>
                  </a:extLst>
                </a:gridCol>
              </a:tblGrid>
              <a:tr h="26158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kern="1200" spc="100" dirty="0">
                          <a:solidFill>
                            <a:schemeClr val="accent5"/>
                          </a:solidFill>
                          <a:latin typeface="+mn-lt"/>
                          <a:ea typeface="+mn-ea"/>
                          <a:cs typeface="+mn-cs"/>
                        </a:rPr>
                        <a:t>SCORE</a:t>
                      </a:r>
                    </a:p>
                  </a:txBody>
                  <a:tcPr marL="0" marR="0" marT="0" marB="0" anchor="ctr">
                    <a:lnL>
                      <a:noFill/>
                    </a:lnL>
                    <a:lnR>
                      <a:noFill/>
                    </a:lnR>
                    <a:lnT>
                      <a:noFill/>
                    </a:lnT>
                    <a:lnB w="19050" cap="flat" cmpd="sng" algn="ctr">
                      <a:solidFill>
                        <a:srgbClr val="009FE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US" sz="1200" dirty="0">
                        <a:solidFill>
                          <a:schemeClr val="tx1"/>
                        </a:solidFill>
                      </a:endParaRPr>
                    </a:p>
                  </a:txBody>
                  <a:tcPr marL="0" marR="0" marT="0" marB="0" anchor="ctr">
                    <a:lnL>
                      <a:noFill/>
                    </a:lnL>
                    <a:lnR>
                      <a:noFill/>
                    </a:lnR>
                    <a:lnT>
                      <a:noFill/>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ctr" defTabSz="609493" rtl="0" eaLnBrk="1" latinLnBrk="0" hangingPunct="1"/>
                      <a:r>
                        <a:rPr lang="en-US" sz="1200" b="1" kern="1200" spc="100" dirty="0">
                          <a:solidFill>
                            <a:schemeClr val="accent3"/>
                          </a:solidFill>
                          <a:latin typeface="+mn-lt"/>
                          <a:ea typeface="+mn-ea"/>
                          <a:cs typeface="+mn-cs"/>
                        </a:rPr>
                        <a:t>IMPACT</a:t>
                      </a:r>
                    </a:p>
                  </a:txBody>
                  <a:tcPr marL="0" marR="0" marT="0" marB="0" anchor="ctr">
                    <a:lnL>
                      <a:noFill/>
                    </a:lnL>
                    <a:lnR>
                      <a:noFill/>
                    </a:lnR>
                    <a:lnT>
                      <a:noFill/>
                    </a:lnT>
                    <a:lnB w="19050" cap="flat" cmpd="sng" algn="ctr">
                      <a:solidFill>
                        <a:srgbClr val="222B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33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ctr" defTabSz="914400" rtl="0" eaLnBrk="1" latinLnBrk="0" hangingPunct="1"/>
                      <a:r>
                        <a:rPr lang="en-US" sz="1200" b="1" kern="1200" dirty="0">
                          <a:solidFill>
                            <a:schemeClr val="accent3"/>
                          </a:solidFill>
                          <a:latin typeface="Arial"/>
                          <a:ea typeface="+mn-ea"/>
                          <a:cs typeface="+mn-cs"/>
                        </a:rPr>
                        <a:t>83</a:t>
                      </a:r>
                    </a:p>
                  </a:txBody>
                  <a:tcPr marL="0" marR="0" marT="0" marB="0" anchor="ctr">
                    <a:lnL>
                      <a:noFill/>
                    </a:lnL>
                    <a:lnR>
                      <a:noFill/>
                    </a:lnR>
                    <a:lnT w="19050" cap="flat" cmpd="sng" algn="ctr">
                      <a:solidFill>
                        <a:srgbClr val="009FEA"/>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Look and Feel</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0.1</a:t>
                      </a:r>
                    </a:p>
                  </a:txBody>
                  <a:tcPr marL="0" marR="0" marT="0" marB="0" anchor="ctr">
                    <a:lnL>
                      <a:noFill/>
                    </a:lnL>
                    <a:lnR>
                      <a:noFill/>
                    </a:lnR>
                    <a:lnT w="19050" cap="flat" cmpd="sng" algn="ctr">
                      <a:solidFill>
                        <a:srgbClr val="222B3C"/>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933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72</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Navigation</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2.8</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933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77</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Account Management</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2.2</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427933"/>
                  </a:ext>
                </a:extLst>
              </a:tr>
              <a:tr h="28933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70</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Site Information</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3.1</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93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r>
                        <a:rPr lang="en-US" sz="1200" b="1" kern="1200" dirty="0">
                          <a:solidFill>
                            <a:schemeClr val="accent3"/>
                          </a:solidFill>
                          <a:latin typeface="Arial"/>
                          <a:ea typeface="+mn-ea"/>
                          <a:cs typeface="+mn-cs"/>
                        </a:rPr>
                        <a:t>86</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r>
                        <a:rPr lang="en-US" sz="1200" b="1" kern="1200" dirty="0">
                          <a:solidFill>
                            <a:schemeClr val="accent3"/>
                          </a:solidFill>
                          <a:latin typeface="Arial"/>
                          <a:ea typeface="+mn-ea"/>
                          <a:cs typeface="+mn-cs"/>
                        </a:rPr>
                        <a:t>Site Performance</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r>
                        <a:rPr lang="en-US" sz="1200" b="1" kern="1200" dirty="0">
                          <a:solidFill>
                            <a:schemeClr val="accent3"/>
                          </a:solidFill>
                          <a:latin typeface="Arial"/>
                          <a:ea typeface="+mn-ea"/>
                          <a:cs typeface="+mn-cs"/>
                        </a:rPr>
                        <a:t>0.0</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65303340"/>
                  </a:ext>
                </a:extLst>
              </a:tr>
            </a:tbl>
          </a:graphicData>
        </a:graphic>
      </p:graphicFrame>
      <p:sp>
        <p:nvSpPr>
          <p:cNvPr id="25" name="Shape 409">
            <a:extLst>
              <a:ext uri="{FF2B5EF4-FFF2-40B4-BE49-F238E27FC236}">
                <a16:creationId xmlns:a16="http://schemas.microsoft.com/office/drawing/2014/main" id="{2F4B4680-8C00-46B9-B301-4B66CE9069CE}"/>
              </a:ext>
            </a:extLst>
          </p:cNvPr>
          <p:cNvSpPr txBox="1"/>
          <p:nvPr/>
        </p:nvSpPr>
        <p:spPr>
          <a:xfrm>
            <a:off x="1292670" y="1460371"/>
            <a:ext cx="2648380" cy="374461"/>
          </a:xfrm>
          <a:prstGeom prst="rect">
            <a:avLst/>
          </a:prstGeom>
          <a:noFill/>
          <a:ln>
            <a:noFill/>
          </a:ln>
        </p:spPr>
        <p:txBody>
          <a:bodyPr lIns="91425" tIns="45700" rIns="91425" bIns="45700" anchor="t" anchorCtr="0">
            <a:noAutofit/>
          </a:bodyPr>
          <a:lstStyle/>
          <a:p>
            <a:pPr algn="ctr">
              <a:lnSpc>
                <a:spcPct val="90000"/>
              </a:lnSpc>
              <a:buSzPct val="25000"/>
            </a:pPr>
            <a:r>
              <a:rPr lang="en-US" sz="2000" spc="300" dirty="0">
                <a:solidFill>
                  <a:srgbClr val="222B3C"/>
                </a:solidFill>
                <a:ea typeface="Arial"/>
                <a:cs typeface="Arial"/>
                <a:sym typeface="Arial"/>
              </a:rPr>
              <a:t>DRIVERS</a:t>
            </a:r>
          </a:p>
        </p:txBody>
      </p:sp>
      <p:graphicFrame>
        <p:nvGraphicFramePr>
          <p:cNvPr id="40" name="Chart 39">
            <a:extLst>
              <a:ext uri="{FF2B5EF4-FFF2-40B4-BE49-F238E27FC236}">
                <a16:creationId xmlns:a16="http://schemas.microsoft.com/office/drawing/2014/main" id="{2334D3F7-4936-46D3-9197-8929669AB717}"/>
              </a:ext>
            </a:extLst>
          </p:cNvPr>
          <p:cNvGraphicFramePr/>
          <p:nvPr>
            <p:extLst>
              <p:ext uri="{D42A27DB-BD31-4B8C-83A1-F6EECF244321}">
                <p14:modId xmlns:p14="http://schemas.microsoft.com/office/powerpoint/2010/main" val="142296881"/>
              </p:ext>
            </p:extLst>
          </p:nvPr>
        </p:nvGraphicFramePr>
        <p:xfrm>
          <a:off x="4801114" y="1430116"/>
          <a:ext cx="2648380" cy="2787076"/>
        </p:xfrm>
        <a:graphic>
          <a:graphicData uri="http://schemas.openxmlformats.org/drawingml/2006/chart">
            <c:chart xmlns:c="http://schemas.openxmlformats.org/drawingml/2006/chart" xmlns:r="http://schemas.openxmlformats.org/officeDocument/2006/relationships" r:id="rId2"/>
          </a:graphicData>
        </a:graphic>
      </p:graphicFrame>
      <p:sp>
        <p:nvSpPr>
          <p:cNvPr id="41" name="Isosceles Triangle 72">
            <a:extLst>
              <a:ext uri="{FF2B5EF4-FFF2-40B4-BE49-F238E27FC236}">
                <a16:creationId xmlns:a16="http://schemas.microsoft.com/office/drawing/2014/main" id="{08360A31-2D3B-4E77-9B1E-A88B11B7401C}"/>
              </a:ext>
            </a:extLst>
          </p:cNvPr>
          <p:cNvSpPr/>
          <p:nvPr/>
        </p:nvSpPr>
        <p:spPr>
          <a:xfrm rot="5400000">
            <a:off x="4651794" y="2442197"/>
            <a:ext cx="378704" cy="300594"/>
          </a:xfrm>
          <a:prstGeom prst="triangle">
            <a:avLst/>
          </a:prstGeom>
          <a:solidFill>
            <a:srgbClr val="FFFFFF">
              <a:lumMod val="95000"/>
            </a:srgbClr>
          </a:solidFill>
          <a:ln w="9525" cap="flat" cmpd="sng" algn="ctr">
            <a:noFill/>
            <a:prstDash val="solid"/>
          </a:ln>
          <a:effectLst/>
        </p:spPr>
        <p:txBody>
          <a:bodyPr lIns="68589" tIns="34295" rIns="68589" bIns="34295" rtlCol="0" anchor="ctr"/>
          <a:lstStyle/>
          <a:p>
            <a:pPr algn="ctr">
              <a:defRPr/>
            </a:pPr>
            <a:endParaRPr lang="en-US" sz="1000" kern="0" dirty="0">
              <a:solidFill>
                <a:srgbClr val="FFFFFF"/>
              </a:solidFill>
              <a:cs typeface="Arial"/>
            </a:endParaRPr>
          </a:p>
        </p:txBody>
      </p:sp>
      <p:sp>
        <p:nvSpPr>
          <p:cNvPr id="49" name="TextBox 48">
            <a:extLst>
              <a:ext uri="{FF2B5EF4-FFF2-40B4-BE49-F238E27FC236}">
                <a16:creationId xmlns:a16="http://schemas.microsoft.com/office/drawing/2014/main" id="{BAC72D54-752F-4FBA-8407-7281BBD4B2BA}"/>
              </a:ext>
            </a:extLst>
          </p:cNvPr>
          <p:cNvSpPr txBox="1"/>
          <p:nvPr/>
        </p:nvSpPr>
        <p:spPr>
          <a:xfrm>
            <a:off x="5663704" y="2067943"/>
            <a:ext cx="913713" cy="923330"/>
          </a:xfrm>
          <a:prstGeom prst="rect">
            <a:avLst/>
          </a:prstGeom>
          <a:noFill/>
        </p:spPr>
        <p:txBody>
          <a:bodyPr wrap="none" lIns="0" tIns="0" rIns="0" bIns="0" rtlCol="0">
            <a:spAutoFit/>
          </a:bodyPr>
          <a:lstStyle/>
          <a:p>
            <a:pPr algn="ctr">
              <a:defRPr/>
            </a:pPr>
            <a:r>
              <a:rPr lang="en-US" sz="6000" b="1" kern="0" spc="225" dirty="0">
                <a:solidFill>
                  <a:srgbClr val="222B3C">
                    <a:lumMod val="50000"/>
                  </a:srgbClr>
                </a:solidFill>
                <a:cs typeface="Arial"/>
              </a:rPr>
              <a:t>75</a:t>
            </a:r>
            <a:endParaRPr lang="en-US" sz="2800" b="1" kern="0" spc="225" dirty="0">
              <a:solidFill>
                <a:srgbClr val="222B3C">
                  <a:lumMod val="50000"/>
                </a:srgbClr>
              </a:solidFill>
              <a:cs typeface="Arial"/>
            </a:endParaRPr>
          </a:p>
        </p:txBody>
      </p:sp>
      <p:sp>
        <p:nvSpPr>
          <p:cNvPr id="50" name="TextBox 49">
            <a:extLst>
              <a:ext uri="{FF2B5EF4-FFF2-40B4-BE49-F238E27FC236}">
                <a16:creationId xmlns:a16="http://schemas.microsoft.com/office/drawing/2014/main" id="{8A234C2E-B46C-4AE1-8340-082EAB135361}"/>
              </a:ext>
            </a:extLst>
          </p:cNvPr>
          <p:cNvSpPr txBox="1"/>
          <p:nvPr/>
        </p:nvSpPr>
        <p:spPr>
          <a:xfrm>
            <a:off x="5191299" y="2829690"/>
            <a:ext cx="74887" cy="161583"/>
          </a:xfrm>
          <a:prstGeom prst="rect">
            <a:avLst/>
          </a:prstGeom>
          <a:noFill/>
        </p:spPr>
        <p:txBody>
          <a:bodyPr wrap="none" lIns="0" tIns="0" rIns="0" bIns="0" rtlCol="0">
            <a:spAutoFit/>
          </a:bodyPr>
          <a:lstStyle/>
          <a:p>
            <a:pPr algn="ctr">
              <a:defRPr/>
            </a:pPr>
            <a:r>
              <a:rPr lang="en-US" sz="1050" b="1" kern="0" dirty="0">
                <a:solidFill>
                  <a:srgbClr val="FFFFFF">
                    <a:lumMod val="75000"/>
                  </a:srgbClr>
                </a:solidFill>
                <a:cs typeface="Arial"/>
              </a:rPr>
              <a:t>0</a:t>
            </a:r>
          </a:p>
        </p:txBody>
      </p:sp>
      <p:sp>
        <p:nvSpPr>
          <p:cNvPr id="51" name="TextBox 50">
            <a:extLst>
              <a:ext uri="{FF2B5EF4-FFF2-40B4-BE49-F238E27FC236}">
                <a16:creationId xmlns:a16="http://schemas.microsoft.com/office/drawing/2014/main" id="{DBFF5BFD-6A04-4F7C-B0D0-E977C191EDF1}"/>
              </a:ext>
            </a:extLst>
          </p:cNvPr>
          <p:cNvSpPr txBox="1"/>
          <p:nvPr/>
        </p:nvSpPr>
        <p:spPr>
          <a:xfrm>
            <a:off x="6853480" y="2829690"/>
            <a:ext cx="224661" cy="161583"/>
          </a:xfrm>
          <a:prstGeom prst="rect">
            <a:avLst/>
          </a:prstGeom>
          <a:noFill/>
        </p:spPr>
        <p:txBody>
          <a:bodyPr wrap="none" lIns="0" tIns="0" rIns="0" bIns="0" rtlCol="0">
            <a:spAutoFit/>
          </a:bodyPr>
          <a:lstStyle/>
          <a:p>
            <a:pPr algn="ctr">
              <a:defRPr/>
            </a:pPr>
            <a:r>
              <a:rPr lang="en-US" sz="1050" b="1" kern="0" dirty="0">
                <a:solidFill>
                  <a:srgbClr val="FFFFFF">
                    <a:lumMod val="75000"/>
                  </a:srgbClr>
                </a:solidFill>
                <a:cs typeface="Arial"/>
              </a:rPr>
              <a:t>100</a:t>
            </a:r>
          </a:p>
        </p:txBody>
      </p:sp>
      <p:sp>
        <p:nvSpPr>
          <p:cNvPr id="52" name="Isosceles Triangle 71">
            <a:extLst>
              <a:ext uri="{FF2B5EF4-FFF2-40B4-BE49-F238E27FC236}">
                <a16:creationId xmlns:a16="http://schemas.microsoft.com/office/drawing/2014/main" id="{10AEF924-0BCF-445F-9E91-A2FC6FDB7A3A}"/>
              </a:ext>
            </a:extLst>
          </p:cNvPr>
          <p:cNvSpPr/>
          <p:nvPr/>
        </p:nvSpPr>
        <p:spPr>
          <a:xfrm rot="5400000">
            <a:off x="7178050" y="2426568"/>
            <a:ext cx="378706" cy="300594"/>
          </a:xfrm>
          <a:prstGeom prst="triangle">
            <a:avLst/>
          </a:prstGeom>
          <a:solidFill>
            <a:srgbClr val="FFFFFF">
              <a:lumMod val="95000"/>
            </a:srgbClr>
          </a:solidFill>
          <a:ln w="9525" cap="flat" cmpd="sng" algn="ctr">
            <a:noFill/>
            <a:prstDash val="solid"/>
          </a:ln>
          <a:effectLst/>
        </p:spPr>
        <p:txBody>
          <a:bodyPr lIns="68589" tIns="34295" rIns="68589" bIns="34295" rtlCol="0" anchor="ctr"/>
          <a:lstStyle/>
          <a:p>
            <a:pPr algn="ctr">
              <a:defRPr/>
            </a:pPr>
            <a:endParaRPr lang="en-US" sz="1000" kern="0" dirty="0">
              <a:solidFill>
                <a:srgbClr val="FFFFFF"/>
              </a:solidFill>
              <a:cs typeface="Arial"/>
            </a:endParaRPr>
          </a:p>
        </p:txBody>
      </p:sp>
      <p:sp>
        <p:nvSpPr>
          <p:cNvPr id="53" name="Shape 410">
            <a:extLst>
              <a:ext uri="{FF2B5EF4-FFF2-40B4-BE49-F238E27FC236}">
                <a16:creationId xmlns:a16="http://schemas.microsoft.com/office/drawing/2014/main" id="{5BFC5441-CC03-4D30-8F8C-2FEC0622BBAB}"/>
              </a:ext>
            </a:extLst>
          </p:cNvPr>
          <p:cNvSpPr txBox="1"/>
          <p:nvPr/>
        </p:nvSpPr>
        <p:spPr>
          <a:xfrm>
            <a:off x="7775497" y="1512831"/>
            <a:ext cx="2853098" cy="348812"/>
          </a:xfrm>
          <a:prstGeom prst="rect">
            <a:avLst/>
          </a:prstGeom>
          <a:noFill/>
          <a:ln>
            <a:noFill/>
          </a:ln>
        </p:spPr>
        <p:txBody>
          <a:bodyPr lIns="91425" tIns="45700" rIns="91425" bIns="45700" anchor="t" anchorCtr="0">
            <a:noAutofit/>
          </a:bodyPr>
          <a:lstStyle/>
          <a:p>
            <a:pPr algn="ctr">
              <a:lnSpc>
                <a:spcPct val="80000"/>
              </a:lnSpc>
              <a:buSzPct val="25000"/>
            </a:pPr>
            <a:r>
              <a:rPr lang="en-US" sz="2000" spc="300" dirty="0">
                <a:solidFill>
                  <a:srgbClr val="222B3C"/>
                </a:solidFill>
                <a:ea typeface="Arial"/>
                <a:cs typeface="Arial"/>
                <a:sym typeface="Arial"/>
              </a:rPr>
              <a:t>OUTCOMES</a:t>
            </a:r>
          </a:p>
        </p:txBody>
      </p:sp>
      <p:graphicFrame>
        <p:nvGraphicFramePr>
          <p:cNvPr id="54" name="Table 53">
            <a:extLst>
              <a:ext uri="{FF2B5EF4-FFF2-40B4-BE49-F238E27FC236}">
                <a16:creationId xmlns:a16="http://schemas.microsoft.com/office/drawing/2014/main" id="{C6F65C3D-97ED-4FA1-B422-8060501062C3}"/>
              </a:ext>
            </a:extLst>
          </p:cNvPr>
          <p:cNvGraphicFramePr>
            <a:graphicFrameLocks noGrp="1"/>
          </p:cNvGraphicFramePr>
          <p:nvPr>
            <p:extLst>
              <p:ext uri="{D42A27DB-BD31-4B8C-83A1-F6EECF244321}">
                <p14:modId xmlns:p14="http://schemas.microsoft.com/office/powerpoint/2010/main" val="2063307885"/>
              </p:ext>
            </p:extLst>
          </p:nvPr>
        </p:nvGraphicFramePr>
        <p:xfrm>
          <a:off x="7705676" y="1817146"/>
          <a:ext cx="2928470" cy="894107"/>
        </p:xfrm>
        <a:graphic>
          <a:graphicData uri="http://schemas.openxmlformats.org/drawingml/2006/table">
            <a:tbl>
              <a:tblPr firstRow="1" bandRow="1"/>
              <a:tblGrid>
                <a:gridCol w="712670">
                  <a:extLst>
                    <a:ext uri="{9D8B030D-6E8A-4147-A177-3AD203B41FA5}">
                      <a16:colId xmlns:a16="http://schemas.microsoft.com/office/drawing/2014/main" val="20000"/>
                    </a:ext>
                  </a:extLst>
                </a:gridCol>
                <a:gridCol w="1550557">
                  <a:extLst>
                    <a:ext uri="{9D8B030D-6E8A-4147-A177-3AD203B41FA5}">
                      <a16:colId xmlns:a16="http://schemas.microsoft.com/office/drawing/2014/main" val="20001"/>
                    </a:ext>
                  </a:extLst>
                </a:gridCol>
                <a:gridCol w="665243">
                  <a:extLst>
                    <a:ext uri="{9D8B030D-6E8A-4147-A177-3AD203B41FA5}">
                      <a16:colId xmlns:a16="http://schemas.microsoft.com/office/drawing/2014/main" val="20002"/>
                    </a:ext>
                  </a:extLst>
                </a:gridCol>
              </a:tblGrid>
              <a:tr h="33146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kern="1200" spc="100" dirty="0">
                          <a:solidFill>
                            <a:schemeClr val="accent3"/>
                          </a:solidFill>
                          <a:latin typeface="+mn-lt"/>
                          <a:ea typeface="+mn-ea"/>
                          <a:cs typeface="+mn-cs"/>
                        </a:rPr>
                        <a:t>IMPACT</a:t>
                      </a:r>
                    </a:p>
                  </a:txBody>
                  <a:tcPr marL="0" marR="0" marT="0" marB="0" anchor="ctr">
                    <a:lnL>
                      <a:noFill/>
                    </a:lnL>
                    <a:lnR>
                      <a:noFill/>
                    </a:lnR>
                    <a:lnT>
                      <a:noFill/>
                    </a:lnT>
                    <a:lnB w="19050" cap="flat" cmpd="sng" algn="ctr">
                      <a:solidFill>
                        <a:srgbClr val="222B3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US" sz="1200" dirty="0">
                        <a:solidFill>
                          <a:schemeClr val="tx1"/>
                        </a:solidFill>
                      </a:endParaRPr>
                    </a:p>
                  </a:txBody>
                  <a:tcPr marL="0" marR="0" marT="0" marB="0" anchor="ctr">
                    <a:lnL>
                      <a:noFill/>
                    </a:lnL>
                    <a:lnR>
                      <a:noFill/>
                    </a:lnR>
                    <a:lnT>
                      <a:noFill/>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ctr" defTabSz="609493" rtl="0" eaLnBrk="1" latinLnBrk="0" hangingPunct="1"/>
                      <a:r>
                        <a:rPr lang="en-US" sz="1200" b="1" kern="1200" spc="100" dirty="0">
                          <a:solidFill>
                            <a:schemeClr val="accent5"/>
                          </a:solidFill>
                          <a:latin typeface="+mn-lt"/>
                          <a:ea typeface="+mn-ea"/>
                          <a:cs typeface="+mn-cs"/>
                        </a:rPr>
                        <a:t>SCORE</a:t>
                      </a:r>
                    </a:p>
                  </a:txBody>
                  <a:tcPr marL="0" marR="0" marT="0" marB="0" anchor="ctr">
                    <a:lnL>
                      <a:noFill/>
                    </a:lnL>
                    <a:lnR>
                      <a:noFill/>
                    </a:lnR>
                    <a:lnT>
                      <a:noFill/>
                    </a:lnT>
                    <a:lnB w="19050" cap="flat" cmpd="sng" algn="ctr">
                      <a:solidFill>
                        <a:srgbClr val="009FE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132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5.1</a:t>
                      </a:r>
                    </a:p>
                  </a:txBody>
                  <a:tcPr marL="0" marR="0" marT="0" marB="0" anchor="ctr">
                    <a:lnL>
                      <a:noFill/>
                    </a:lnL>
                    <a:lnR>
                      <a:noFill/>
                    </a:lnR>
                    <a:lnT w="19050" cap="flat" cmpd="sng" algn="ctr">
                      <a:solidFill>
                        <a:srgbClr val="222B3C"/>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Recommend</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kern="1200" dirty="0">
                          <a:solidFill>
                            <a:schemeClr val="accent3"/>
                          </a:solidFill>
                          <a:latin typeface="Arial"/>
                          <a:ea typeface="+mn-ea"/>
                          <a:cs typeface="+mn-cs"/>
                        </a:rPr>
                        <a:t>73</a:t>
                      </a:r>
                    </a:p>
                  </a:txBody>
                  <a:tcPr marL="0" marR="0" marT="0" marB="0" anchor="ctr">
                    <a:lnL>
                      <a:noFill/>
                    </a:lnL>
                    <a:lnR>
                      <a:noFill/>
                    </a:lnR>
                    <a:lnT w="19050" cap="flat" cmpd="sng" algn="ctr">
                      <a:solidFill>
                        <a:srgbClr val="009FEA"/>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132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kern="1200" dirty="0">
                          <a:solidFill>
                            <a:schemeClr val="accent3"/>
                          </a:solidFill>
                          <a:latin typeface="Arial"/>
                          <a:ea typeface="+mn-ea"/>
                          <a:cs typeface="+mn-cs"/>
                        </a:rPr>
                        <a:t>4.6</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kern="1200" dirty="0">
                          <a:solidFill>
                            <a:schemeClr val="accent3"/>
                          </a:solidFill>
                          <a:latin typeface="Arial"/>
                          <a:ea typeface="+mn-ea"/>
                          <a:cs typeface="+mn-cs"/>
                        </a:rPr>
                        <a:t>Return</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kern="1200" dirty="0">
                          <a:solidFill>
                            <a:schemeClr val="accent3"/>
                          </a:solidFill>
                          <a:latin typeface="Arial"/>
                          <a:ea typeface="+mn-ea"/>
                          <a:cs typeface="+mn-cs"/>
                        </a:rPr>
                        <a:t>83</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216419"/>
                  </a:ext>
                </a:extLst>
              </a:tr>
            </a:tbl>
          </a:graphicData>
        </a:graphic>
      </p:graphicFrame>
      <p:sp>
        <p:nvSpPr>
          <p:cNvPr id="57" name="Right Arrow 64">
            <a:extLst>
              <a:ext uri="{FF2B5EF4-FFF2-40B4-BE49-F238E27FC236}">
                <a16:creationId xmlns:a16="http://schemas.microsoft.com/office/drawing/2014/main" id="{A2E91897-D419-4186-A9F1-6CCE244E3378}"/>
              </a:ext>
            </a:extLst>
          </p:cNvPr>
          <p:cNvSpPr/>
          <p:nvPr/>
        </p:nvSpPr>
        <p:spPr>
          <a:xfrm>
            <a:off x="2621089" y="5258548"/>
            <a:ext cx="377597" cy="171059"/>
          </a:xfrm>
          <a:prstGeom prst="rightArrow">
            <a:avLst/>
          </a:prstGeom>
          <a:solidFill>
            <a:srgbClr val="262A32">
              <a:lumMod val="25000"/>
              <a:lumOff val="75000"/>
            </a:srgbClr>
          </a:solidFill>
          <a:ln w="25400" cap="flat" cmpd="sng" algn="ctr">
            <a:noFill/>
            <a:prstDash val="solid"/>
          </a:ln>
          <a:effectLst/>
          <a:scene3d>
            <a:camera prst="orthographicFront">
              <a:rot lat="0" lon="0" rev="0"/>
            </a:camera>
            <a:lightRig rig="balanced" dir="t">
              <a:rot lat="0" lon="0" rev="8700000"/>
            </a:lightRig>
          </a:scene3d>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Arial" pitchFamily="34" charset="0"/>
            </a:endParaRPr>
          </a:p>
        </p:txBody>
      </p:sp>
      <p:sp>
        <p:nvSpPr>
          <p:cNvPr id="58" name="Text Box 18">
            <a:extLst>
              <a:ext uri="{FF2B5EF4-FFF2-40B4-BE49-F238E27FC236}">
                <a16:creationId xmlns:a16="http://schemas.microsoft.com/office/drawing/2014/main" id="{8705EFA6-1357-4B87-AECE-B3548F379850}"/>
              </a:ext>
            </a:extLst>
          </p:cNvPr>
          <p:cNvSpPr txBox="1">
            <a:spLocks noChangeArrowheads="1"/>
          </p:cNvSpPr>
          <p:nvPr/>
        </p:nvSpPr>
        <p:spPr bwMode="auto">
          <a:xfrm>
            <a:off x="235814" y="5675562"/>
            <a:ext cx="2643183"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defRPr/>
            </a:pPr>
            <a:r>
              <a:rPr lang="en-US" sz="1200" dirty="0">
                <a:solidFill>
                  <a:srgbClr val="262A32"/>
                </a:solidFill>
                <a:ea typeface="MS PGothic" pitchFamily="34" charset="-128"/>
                <a:cs typeface="Arial" pitchFamily="34" charset="0"/>
              </a:rPr>
              <a:t>Navigation = </a:t>
            </a:r>
            <a:r>
              <a:rPr lang="en-US" sz="1200" b="1" dirty="0">
                <a:solidFill>
                  <a:srgbClr val="262A32"/>
                </a:solidFill>
                <a:ea typeface="MS PGothic" pitchFamily="34" charset="-128"/>
                <a:cs typeface="Arial" pitchFamily="34" charset="0"/>
              </a:rPr>
              <a:t>72 </a:t>
            </a:r>
            <a:r>
              <a:rPr lang="en-US" sz="1200" b="1" dirty="0">
                <a:solidFill>
                  <a:srgbClr val="262A32"/>
                </a:solidFill>
                <a:ea typeface="MS PGothic" pitchFamily="34" charset="-128"/>
                <a:cs typeface="Arial" pitchFamily="34" charset="0"/>
                <a:sym typeface="Wingdings" panose="05000000000000000000" pitchFamily="2" charset="2"/>
              </a:rPr>
              <a:t></a:t>
            </a:r>
            <a:r>
              <a:rPr lang="en-US" sz="1200" dirty="0">
                <a:solidFill>
                  <a:srgbClr val="262A32"/>
                </a:solidFill>
                <a:ea typeface="MS PGothic" pitchFamily="34" charset="-128"/>
                <a:cs typeface="Arial" pitchFamily="34" charset="0"/>
              </a:rPr>
              <a:t> </a:t>
            </a:r>
            <a:r>
              <a:rPr lang="en-US" sz="1200" b="1" dirty="0">
                <a:solidFill>
                  <a:srgbClr val="262A32"/>
                </a:solidFill>
                <a:ea typeface="MS PGothic" pitchFamily="34" charset="-128"/>
                <a:cs typeface="Arial" pitchFamily="34" charset="0"/>
              </a:rPr>
              <a:t>77</a:t>
            </a:r>
          </a:p>
        </p:txBody>
      </p:sp>
      <p:grpSp>
        <p:nvGrpSpPr>
          <p:cNvPr id="59" name="Group 58">
            <a:extLst>
              <a:ext uri="{FF2B5EF4-FFF2-40B4-BE49-F238E27FC236}">
                <a16:creationId xmlns:a16="http://schemas.microsoft.com/office/drawing/2014/main" id="{91E77EE8-3AF8-47F7-9270-DE5D52A0C379}"/>
              </a:ext>
            </a:extLst>
          </p:cNvPr>
          <p:cNvGrpSpPr/>
          <p:nvPr/>
        </p:nvGrpSpPr>
        <p:grpSpPr>
          <a:xfrm>
            <a:off x="514800" y="4503758"/>
            <a:ext cx="4905928" cy="1552870"/>
            <a:chOff x="353535" y="4731747"/>
            <a:chExt cx="5398909" cy="1552870"/>
          </a:xfrm>
        </p:grpSpPr>
        <p:sp>
          <p:nvSpPr>
            <p:cNvPr id="60" name="Rectangle 59">
              <a:extLst>
                <a:ext uri="{FF2B5EF4-FFF2-40B4-BE49-F238E27FC236}">
                  <a16:creationId xmlns:a16="http://schemas.microsoft.com/office/drawing/2014/main" id="{0CF46B29-8ECE-4085-A0B4-50DDADD09EE2}"/>
                </a:ext>
              </a:extLst>
            </p:cNvPr>
            <p:cNvSpPr/>
            <p:nvPr/>
          </p:nvSpPr>
          <p:spPr>
            <a:xfrm>
              <a:off x="374001" y="4974562"/>
              <a:ext cx="5355038" cy="1310055"/>
            </a:xfrm>
            <a:prstGeom prst="rect">
              <a:avLst/>
            </a:prstGeom>
            <a:noFill/>
            <a:ln w="57150" cap="flat" cmpd="sng" algn="ctr">
              <a:solidFill>
                <a:srgbClr val="FFFFFF">
                  <a:lumMod val="7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Arial" pitchFamily="34" charset="0"/>
              </a:endParaRPr>
            </a:p>
          </p:txBody>
        </p:sp>
        <p:sp>
          <p:nvSpPr>
            <p:cNvPr id="61" name="TextBox 60">
              <a:extLst>
                <a:ext uri="{FF2B5EF4-FFF2-40B4-BE49-F238E27FC236}">
                  <a16:creationId xmlns:a16="http://schemas.microsoft.com/office/drawing/2014/main" id="{7D3260C4-EEAA-4467-AE3F-BB42E0B64C98}"/>
                </a:ext>
              </a:extLst>
            </p:cNvPr>
            <p:cNvSpPr txBox="1"/>
            <p:nvPr/>
          </p:nvSpPr>
          <p:spPr bwMode="ltGray">
            <a:xfrm>
              <a:off x="353535" y="4731747"/>
              <a:ext cx="5398909" cy="276999"/>
            </a:xfrm>
            <a:prstGeom prst="rect">
              <a:avLst/>
            </a:prstGeom>
            <a:solidFill>
              <a:srgbClr val="FFFFFF">
                <a:lumMod val="75000"/>
              </a:srgbClr>
            </a:solidFill>
          </p:spPr>
          <p:txBody>
            <a:bodyPr wrap="square" rtlCol="0"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262A32"/>
                  </a:solidFill>
                  <a:effectLst/>
                  <a:uLnTx/>
                  <a:uFillTx/>
                  <a:ea typeface="MS PGothic" pitchFamily="34" charset="-128"/>
                  <a:cs typeface="Arial" pitchFamily="34" charset="0"/>
                </a:rPr>
                <a:t>If Navigation improved </a:t>
              </a:r>
              <a:r>
                <a:rPr kumimoji="0" lang="en-US" sz="1200" b="1" i="1" u="none" strike="noStrike" kern="0" cap="none" spc="0" normalizeH="0" baseline="0" noProof="0" dirty="0">
                  <a:ln>
                    <a:noFill/>
                  </a:ln>
                  <a:solidFill>
                    <a:srgbClr val="00CE7C">
                      <a:lumMod val="50000"/>
                    </a:srgbClr>
                  </a:solidFill>
                  <a:effectLst/>
                  <a:uLnTx/>
                  <a:uFillTx/>
                  <a:ea typeface="MS PGothic" pitchFamily="34" charset="-128"/>
                  <a:cs typeface="Arial" pitchFamily="34" charset="0"/>
                </a:rPr>
                <a:t>by 5 points</a:t>
              </a:r>
            </a:p>
          </p:txBody>
        </p:sp>
      </p:grpSp>
      <p:sp>
        <p:nvSpPr>
          <p:cNvPr id="62" name="Right Arrow 64">
            <a:extLst>
              <a:ext uri="{FF2B5EF4-FFF2-40B4-BE49-F238E27FC236}">
                <a16:creationId xmlns:a16="http://schemas.microsoft.com/office/drawing/2014/main" id="{082DED34-86B1-44D5-A3A4-B1C0C7FBF49F}"/>
              </a:ext>
            </a:extLst>
          </p:cNvPr>
          <p:cNvSpPr/>
          <p:nvPr/>
        </p:nvSpPr>
        <p:spPr>
          <a:xfrm>
            <a:off x="9184236" y="5276164"/>
            <a:ext cx="345746" cy="171059"/>
          </a:xfrm>
          <a:prstGeom prst="rightArrow">
            <a:avLst/>
          </a:prstGeom>
          <a:solidFill>
            <a:srgbClr val="262A32">
              <a:lumMod val="25000"/>
              <a:lumOff val="75000"/>
            </a:srgbClr>
          </a:solidFill>
          <a:ln w="25400" cap="flat" cmpd="sng" algn="ctr">
            <a:noFill/>
            <a:prstDash val="solid"/>
          </a:ln>
          <a:effectLst/>
          <a:scene3d>
            <a:camera prst="orthographicFront">
              <a:rot lat="0" lon="0" rev="0"/>
            </a:camera>
            <a:lightRig rig="balanced" dir="t">
              <a:rot lat="0" lon="0" rev="8700000"/>
            </a:lightRig>
          </a:scene3d>
          <a:sp3d/>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Arial" pitchFamily="34" charset="0"/>
            </a:endParaRPr>
          </a:p>
        </p:txBody>
      </p:sp>
      <p:sp>
        <p:nvSpPr>
          <p:cNvPr id="63" name="Text Box 18">
            <a:extLst>
              <a:ext uri="{FF2B5EF4-FFF2-40B4-BE49-F238E27FC236}">
                <a16:creationId xmlns:a16="http://schemas.microsoft.com/office/drawing/2014/main" id="{1168C8AB-BA06-4944-B493-C78D668FE2DC}"/>
              </a:ext>
            </a:extLst>
          </p:cNvPr>
          <p:cNvSpPr txBox="1">
            <a:spLocks noChangeArrowheads="1"/>
          </p:cNvSpPr>
          <p:nvPr/>
        </p:nvSpPr>
        <p:spPr bwMode="auto">
          <a:xfrm>
            <a:off x="6588755" y="5702403"/>
            <a:ext cx="2742761"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defRPr/>
            </a:pPr>
            <a:r>
              <a:rPr lang="en-US" sz="1200" dirty="0">
                <a:solidFill>
                  <a:srgbClr val="262A32"/>
                </a:solidFill>
                <a:ea typeface="MS PGothic" pitchFamily="34" charset="-128"/>
                <a:cs typeface="Arial" pitchFamily="34" charset="0"/>
              </a:rPr>
              <a:t>Customer Satisfaction = </a:t>
            </a:r>
            <a:r>
              <a:rPr lang="en-US" sz="1200" b="1" dirty="0">
                <a:solidFill>
                  <a:srgbClr val="262A32"/>
                </a:solidFill>
                <a:ea typeface="MS PGothic" pitchFamily="34" charset="-128"/>
                <a:cs typeface="Arial" pitchFamily="34" charset="0"/>
              </a:rPr>
              <a:t>75 </a:t>
            </a:r>
            <a:r>
              <a:rPr lang="en-US" sz="1200" b="1" dirty="0">
                <a:solidFill>
                  <a:srgbClr val="262A32"/>
                </a:solidFill>
                <a:ea typeface="MS PGothic" pitchFamily="34" charset="-128"/>
                <a:cs typeface="Arial" pitchFamily="34" charset="0"/>
                <a:sym typeface="Wingdings" panose="05000000000000000000" pitchFamily="2" charset="2"/>
              </a:rPr>
              <a:t> 80</a:t>
            </a:r>
            <a:endParaRPr lang="en-US" sz="1200" b="1" dirty="0">
              <a:solidFill>
                <a:srgbClr val="262A32"/>
              </a:solidFill>
              <a:ea typeface="MS PGothic" pitchFamily="34" charset="-128"/>
              <a:cs typeface="Arial" pitchFamily="34" charset="0"/>
            </a:endParaRPr>
          </a:p>
        </p:txBody>
      </p:sp>
      <p:grpSp>
        <p:nvGrpSpPr>
          <p:cNvPr id="64" name="Group 63">
            <a:extLst>
              <a:ext uri="{FF2B5EF4-FFF2-40B4-BE49-F238E27FC236}">
                <a16:creationId xmlns:a16="http://schemas.microsoft.com/office/drawing/2014/main" id="{857244C4-1251-4683-80A1-707DB996994A}"/>
              </a:ext>
            </a:extLst>
          </p:cNvPr>
          <p:cNvGrpSpPr/>
          <p:nvPr/>
        </p:nvGrpSpPr>
        <p:grpSpPr>
          <a:xfrm>
            <a:off x="6644089" y="4501338"/>
            <a:ext cx="5127552" cy="1555290"/>
            <a:chOff x="6489290" y="4729327"/>
            <a:chExt cx="5398908" cy="1555290"/>
          </a:xfrm>
        </p:grpSpPr>
        <p:sp>
          <p:nvSpPr>
            <p:cNvPr id="65" name="Rectangle 64">
              <a:extLst>
                <a:ext uri="{FF2B5EF4-FFF2-40B4-BE49-F238E27FC236}">
                  <a16:creationId xmlns:a16="http://schemas.microsoft.com/office/drawing/2014/main" id="{F4DFDE74-523E-43CA-8039-AEE1DC5F054E}"/>
                </a:ext>
              </a:extLst>
            </p:cNvPr>
            <p:cNvSpPr/>
            <p:nvPr/>
          </p:nvSpPr>
          <p:spPr>
            <a:xfrm>
              <a:off x="6506422" y="4974562"/>
              <a:ext cx="5352391" cy="1310055"/>
            </a:xfrm>
            <a:prstGeom prst="rect">
              <a:avLst/>
            </a:prstGeom>
            <a:noFill/>
            <a:ln w="57150" cap="flat" cmpd="sng" algn="ctr">
              <a:solidFill>
                <a:srgbClr val="FFFFFF">
                  <a:lumMod val="7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Arial" pitchFamily="34" charset="0"/>
              </a:endParaRPr>
            </a:p>
          </p:txBody>
        </p:sp>
        <p:sp>
          <p:nvSpPr>
            <p:cNvPr id="66" name="TextBox 65">
              <a:extLst>
                <a:ext uri="{FF2B5EF4-FFF2-40B4-BE49-F238E27FC236}">
                  <a16:creationId xmlns:a16="http://schemas.microsoft.com/office/drawing/2014/main" id="{02CF873E-785E-4A8D-8867-0464C1863F78}"/>
                </a:ext>
              </a:extLst>
            </p:cNvPr>
            <p:cNvSpPr txBox="1"/>
            <p:nvPr/>
          </p:nvSpPr>
          <p:spPr bwMode="ltGray">
            <a:xfrm>
              <a:off x="6489290" y="4729327"/>
              <a:ext cx="5398908" cy="276999"/>
            </a:xfrm>
            <a:prstGeom prst="rect">
              <a:avLst/>
            </a:prstGeom>
            <a:solidFill>
              <a:srgbClr val="FFFFFF">
                <a:lumMod val="75000"/>
              </a:srgbClr>
            </a:solidFill>
          </p:spPr>
          <p:txBody>
            <a:bodyPr wrap="square" rtlCol="0"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262A32"/>
                  </a:solidFill>
                  <a:effectLst/>
                  <a:uLnTx/>
                  <a:uFillTx/>
                  <a:ea typeface="MS PGothic" pitchFamily="34" charset="-128"/>
                  <a:cs typeface="Arial" pitchFamily="34" charset="0"/>
                </a:rPr>
                <a:t>If Customer Satisfaction improved </a:t>
              </a:r>
              <a:r>
                <a:rPr kumimoji="0" lang="en-US" sz="1200" b="1" i="1" u="none" strike="noStrike" kern="0" cap="none" spc="0" normalizeH="0" baseline="0" noProof="0" dirty="0">
                  <a:ln>
                    <a:noFill/>
                  </a:ln>
                  <a:solidFill>
                    <a:srgbClr val="00CE7C">
                      <a:lumMod val="50000"/>
                    </a:srgbClr>
                  </a:solidFill>
                  <a:effectLst/>
                  <a:uLnTx/>
                  <a:uFillTx/>
                  <a:ea typeface="MS PGothic" pitchFamily="34" charset="-128"/>
                  <a:cs typeface="Arial" pitchFamily="34" charset="0"/>
                </a:rPr>
                <a:t>by 5 points</a:t>
              </a:r>
            </a:p>
          </p:txBody>
        </p:sp>
      </p:grpSp>
      <p:sp>
        <p:nvSpPr>
          <p:cNvPr id="67" name="Text Box 18">
            <a:extLst>
              <a:ext uri="{FF2B5EF4-FFF2-40B4-BE49-F238E27FC236}">
                <a16:creationId xmlns:a16="http://schemas.microsoft.com/office/drawing/2014/main" id="{6D8C5635-C8FF-410C-B996-1DF48598E28A}"/>
              </a:ext>
            </a:extLst>
          </p:cNvPr>
          <p:cNvSpPr txBox="1">
            <a:spLocks noChangeArrowheads="1"/>
          </p:cNvSpPr>
          <p:nvPr/>
        </p:nvSpPr>
        <p:spPr bwMode="auto">
          <a:xfrm>
            <a:off x="2885065" y="5580573"/>
            <a:ext cx="2577104" cy="461665"/>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defRPr/>
            </a:pPr>
            <a:r>
              <a:rPr lang="en-US" sz="1200" dirty="0">
                <a:solidFill>
                  <a:srgbClr val="262A32"/>
                </a:solidFill>
                <a:ea typeface="MS PGothic" pitchFamily="34" charset="-128"/>
                <a:cs typeface="Arial" pitchFamily="34" charset="0"/>
              </a:rPr>
              <a:t>Customer Satisfaction would improve </a:t>
            </a:r>
            <a:r>
              <a:rPr lang="en-US" sz="1200" b="1" dirty="0">
                <a:solidFill>
                  <a:srgbClr val="262A32"/>
                </a:solidFill>
                <a:ea typeface="MS PGothic" pitchFamily="34" charset="-128"/>
                <a:cs typeface="Arial" pitchFamily="34" charset="0"/>
              </a:rPr>
              <a:t>2.8</a:t>
            </a:r>
            <a:r>
              <a:rPr lang="en-US" sz="1200" dirty="0">
                <a:solidFill>
                  <a:srgbClr val="262A32"/>
                </a:solidFill>
                <a:ea typeface="MS PGothic" pitchFamily="34" charset="-128"/>
                <a:cs typeface="Arial" pitchFamily="34" charset="0"/>
              </a:rPr>
              <a:t> points to </a:t>
            </a:r>
            <a:r>
              <a:rPr lang="en-US" sz="1200" b="1" dirty="0">
                <a:solidFill>
                  <a:srgbClr val="262A32"/>
                </a:solidFill>
                <a:ea typeface="MS PGothic" pitchFamily="34" charset="-128"/>
                <a:cs typeface="Arial" pitchFamily="34" charset="0"/>
              </a:rPr>
              <a:t>71.8</a:t>
            </a:r>
          </a:p>
        </p:txBody>
      </p:sp>
      <p:sp>
        <p:nvSpPr>
          <p:cNvPr id="68" name="Text Box 18">
            <a:extLst>
              <a:ext uri="{FF2B5EF4-FFF2-40B4-BE49-F238E27FC236}">
                <a16:creationId xmlns:a16="http://schemas.microsoft.com/office/drawing/2014/main" id="{93C7D224-8A7D-4028-A4C7-8BE6686889FE}"/>
              </a:ext>
            </a:extLst>
          </p:cNvPr>
          <p:cNvSpPr txBox="1">
            <a:spLocks noChangeArrowheads="1"/>
          </p:cNvSpPr>
          <p:nvPr/>
        </p:nvSpPr>
        <p:spPr bwMode="auto">
          <a:xfrm>
            <a:off x="9670503" y="5531469"/>
            <a:ext cx="2078612" cy="461665"/>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defRPr/>
            </a:pPr>
            <a:r>
              <a:rPr lang="en-US" sz="1200" dirty="0">
                <a:solidFill>
                  <a:srgbClr val="262A32"/>
                </a:solidFill>
                <a:ea typeface="MS PGothic" pitchFamily="34" charset="-128"/>
                <a:cs typeface="Arial" pitchFamily="34" charset="0"/>
              </a:rPr>
              <a:t>Recommend would improve </a:t>
            </a:r>
            <a:r>
              <a:rPr lang="en-US" sz="1200" b="1" dirty="0">
                <a:solidFill>
                  <a:srgbClr val="262A32"/>
                </a:solidFill>
                <a:ea typeface="MS PGothic" pitchFamily="34" charset="-128"/>
                <a:cs typeface="Arial" pitchFamily="34" charset="0"/>
              </a:rPr>
              <a:t>5.1 </a:t>
            </a:r>
            <a:r>
              <a:rPr lang="en-US" sz="1200" dirty="0">
                <a:solidFill>
                  <a:srgbClr val="262A32"/>
                </a:solidFill>
                <a:ea typeface="MS PGothic" pitchFamily="34" charset="-128"/>
                <a:cs typeface="Arial" pitchFamily="34" charset="0"/>
              </a:rPr>
              <a:t> points to </a:t>
            </a:r>
            <a:r>
              <a:rPr lang="en-US" sz="1200" b="1" dirty="0">
                <a:solidFill>
                  <a:srgbClr val="262A32"/>
                </a:solidFill>
                <a:ea typeface="MS PGothic" pitchFamily="34" charset="-128"/>
                <a:cs typeface="Arial" pitchFamily="34" charset="0"/>
              </a:rPr>
              <a:t>78.1</a:t>
            </a:r>
          </a:p>
        </p:txBody>
      </p:sp>
      <p:pic>
        <p:nvPicPr>
          <p:cNvPr id="69" name="Graphic 68" descr="Viral">
            <a:extLst>
              <a:ext uri="{FF2B5EF4-FFF2-40B4-BE49-F238E27FC236}">
                <a16:creationId xmlns:a16="http://schemas.microsoft.com/office/drawing/2014/main" id="{E256CB93-F7CC-4306-878F-F6734C54E2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5745" y="4755400"/>
            <a:ext cx="998638" cy="914400"/>
          </a:xfrm>
          <a:prstGeom prst="rect">
            <a:avLst/>
          </a:prstGeom>
        </p:spPr>
      </p:pic>
      <p:pic>
        <p:nvPicPr>
          <p:cNvPr id="70" name="Graphic 69" descr="Viral">
            <a:extLst>
              <a:ext uri="{FF2B5EF4-FFF2-40B4-BE49-F238E27FC236}">
                <a16:creationId xmlns:a16="http://schemas.microsoft.com/office/drawing/2014/main" id="{B9840174-81D6-442C-8B13-AD3CD0C840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4709" y="4793534"/>
            <a:ext cx="914400" cy="914400"/>
          </a:xfrm>
          <a:prstGeom prst="rect">
            <a:avLst/>
          </a:prstGeom>
        </p:spPr>
      </p:pic>
      <p:pic>
        <p:nvPicPr>
          <p:cNvPr id="71" name="Graphic 70" descr="Megaphone">
            <a:extLst>
              <a:ext uri="{FF2B5EF4-FFF2-40B4-BE49-F238E27FC236}">
                <a16:creationId xmlns:a16="http://schemas.microsoft.com/office/drawing/2014/main" id="{E8073660-5242-4E0F-AF19-0E47519AF6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2609" y="4717993"/>
            <a:ext cx="914400" cy="914400"/>
          </a:xfrm>
          <a:prstGeom prst="rect">
            <a:avLst/>
          </a:prstGeom>
        </p:spPr>
      </p:pic>
      <p:pic>
        <p:nvPicPr>
          <p:cNvPr id="72" name="Graphic 71" descr="Compass">
            <a:extLst>
              <a:ext uri="{FF2B5EF4-FFF2-40B4-BE49-F238E27FC236}">
                <a16:creationId xmlns:a16="http://schemas.microsoft.com/office/drawing/2014/main" id="{E1B546E1-C7CB-4247-98CB-B3712D254A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7768" y="4909141"/>
            <a:ext cx="760659" cy="760659"/>
          </a:xfrm>
          <a:prstGeom prst="rect">
            <a:avLst/>
          </a:prstGeom>
        </p:spPr>
      </p:pic>
      <p:cxnSp>
        <p:nvCxnSpPr>
          <p:cNvPr id="77" name="Straight Connector 76">
            <a:extLst>
              <a:ext uri="{FF2B5EF4-FFF2-40B4-BE49-F238E27FC236}">
                <a16:creationId xmlns:a16="http://schemas.microsoft.com/office/drawing/2014/main" id="{258B2DA6-2F5B-4F06-93BF-8459264E6E9C}"/>
              </a:ext>
            </a:extLst>
          </p:cNvPr>
          <p:cNvCxnSpPr/>
          <p:nvPr/>
        </p:nvCxnSpPr>
        <p:spPr>
          <a:xfrm>
            <a:off x="5420480" y="4513891"/>
            <a:ext cx="0" cy="912312"/>
          </a:xfrm>
          <a:prstGeom prst="line">
            <a:avLst/>
          </a:prstGeom>
          <a:noFill/>
          <a:ln w="19050" cap="flat" cmpd="sng" algn="ctr">
            <a:solidFill>
              <a:srgbClr val="BFBFBF"/>
            </a:solidFill>
            <a:prstDash val="solid"/>
          </a:ln>
          <a:effectLst/>
        </p:spPr>
      </p:cxnSp>
      <p:cxnSp>
        <p:nvCxnSpPr>
          <p:cNvPr id="78" name="Straight Connector 77">
            <a:extLst>
              <a:ext uri="{FF2B5EF4-FFF2-40B4-BE49-F238E27FC236}">
                <a16:creationId xmlns:a16="http://schemas.microsoft.com/office/drawing/2014/main" id="{8EF22C43-DE0E-46AB-8F35-B3A3CE290982}"/>
              </a:ext>
            </a:extLst>
          </p:cNvPr>
          <p:cNvCxnSpPr/>
          <p:nvPr/>
        </p:nvCxnSpPr>
        <p:spPr>
          <a:xfrm>
            <a:off x="6644089" y="4513891"/>
            <a:ext cx="0" cy="912312"/>
          </a:xfrm>
          <a:prstGeom prst="line">
            <a:avLst/>
          </a:prstGeom>
          <a:noFill/>
          <a:ln w="19050" cap="flat" cmpd="sng" algn="ctr">
            <a:solidFill>
              <a:srgbClr val="BFBFBF"/>
            </a:solidFill>
            <a:prstDash val="solid"/>
          </a:ln>
          <a:effectLst/>
        </p:spPr>
      </p:cxnSp>
      <p:cxnSp>
        <p:nvCxnSpPr>
          <p:cNvPr id="79" name="Connector: Elbow 78">
            <a:extLst>
              <a:ext uri="{FF2B5EF4-FFF2-40B4-BE49-F238E27FC236}">
                <a16:creationId xmlns:a16="http://schemas.microsoft.com/office/drawing/2014/main" id="{40ABBF15-3209-437D-9392-D3A11033ACF7}"/>
              </a:ext>
            </a:extLst>
          </p:cNvPr>
          <p:cNvCxnSpPr>
            <a:endCxn id="60" idx="1"/>
          </p:cNvCxnSpPr>
          <p:nvPr/>
        </p:nvCxnSpPr>
        <p:spPr>
          <a:xfrm rot="5400000">
            <a:off x="-684440" y="3722390"/>
            <a:ext cx="2897048" cy="461374"/>
          </a:xfrm>
          <a:prstGeom prst="bentConnector4">
            <a:avLst>
              <a:gd name="adj1" fmla="val 38695"/>
              <a:gd name="adj2" fmla="val 149548"/>
            </a:avLst>
          </a:prstGeom>
          <a:noFill/>
          <a:ln w="9525" cap="flat" cmpd="sng" algn="ctr">
            <a:solidFill>
              <a:srgbClr val="FF0000"/>
            </a:solidFill>
            <a:prstDash val="solid"/>
            <a:tailEnd type="triangle"/>
          </a:ln>
          <a:effectLst/>
        </p:spPr>
      </p:cxnSp>
      <p:sp>
        <p:nvSpPr>
          <p:cNvPr id="80" name="Oval 79">
            <a:extLst>
              <a:ext uri="{FF2B5EF4-FFF2-40B4-BE49-F238E27FC236}">
                <a16:creationId xmlns:a16="http://schemas.microsoft.com/office/drawing/2014/main" id="{C62A38A1-6F23-42C4-B41C-42138A8E1B30}"/>
              </a:ext>
            </a:extLst>
          </p:cNvPr>
          <p:cNvSpPr/>
          <p:nvPr/>
        </p:nvSpPr>
        <p:spPr>
          <a:xfrm>
            <a:off x="926706" y="2446775"/>
            <a:ext cx="155721" cy="141525"/>
          </a:xfrm>
          <a:prstGeom prst="ellipse">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81" name="Connector: Elbow 80">
            <a:extLst>
              <a:ext uri="{FF2B5EF4-FFF2-40B4-BE49-F238E27FC236}">
                <a16:creationId xmlns:a16="http://schemas.microsoft.com/office/drawing/2014/main" id="{4CB48128-4B4D-4DBC-A75B-53BC50DC7B84}"/>
              </a:ext>
            </a:extLst>
          </p:cNvPr>
          <p:cNvCxnSpPr>
            <a:cxnSpLocks/>
            <a:endCxn id="65" idx="1"/>
          </p:cNvCxnSpPr>
          <p:nvPr/>
        </p:nvCxnSpPr>
        <p:spPr>
          <a:xfrm rot="16200000" flipH="1">
            <a:off x="5116883" y="3858124"/>
            <a:ext cx="2506434" cy="580520"/>
          </a:xfrm>
          <a:prstGeom prst="bentConnector2">
            <a:avLst/>
          </a:prstGeom>
          <a:noFill/>
          <a:ln w="9525" cap="flat" cmpd="sng" algn="ctr">
            <a:solidFill>
              <a:srgbClr val="FF0000"/>
            </a:solidFill>
            <a:prstDash val="solid"/>
            <a:tailEnd type="triangle"/>
          </a:ln>
          <a:effectLst/>
        </p:spPr>
      </p:cxnSp>
      <p:sp>
        <p:nvSpPr>
          <p:cNvPr id="82" name="Oval 81">
            <a:extLst>
              <a:ext uri="{FF2B5EF4-FFF2-40B4-BE49-F238E27FC236}">
                <a16:creationId xmlns:a16="http://schemas.microsoft.com/office/drawing/2014/main" id="{38C47962-C845-430E-BE8F-67A3FA7CFFAD}"/>
              </a:ext>
            </a:extLst>
          </p:cNvPr>
          <p:cNvSpPr/>
          <p:nvPr/>
        </p:nvSpPr>
        <p:spPr>
          <a:xfrm>
            <a:off x="6011777" y="2837389"/>
            <a:ext cx="155721" cy="141525"/>
          </a:xfrm>
          <a:prstGeom prst="ellipse">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D7770E89-9536-4A42-B42A-B4AC795E9E2F}"/>
              </a:ext>
            </a:extLst>
          </p:cNvPr>
          <p:cNvSpPr txBox="1"/>
          <p:nvPr/>
        </p:nvSpPr>
        <p:spPr>
          <a:xfrm>
            <a:off x="9579935" y="3786930"/>
            <a:ext cx="2284012" cy="707886"/>
          </a:xfrm>
          <a:prstGeom prst="rect">
            <a:avLst/>
          </a:prstGeom>
          <a:noFill/>
        </p:spPr>
        <p:txBody>
          <a:bodyPr wrap="square" rtlCol="0">
            <a:spAutoFit/>
          </a:bodyPr>
          <a:lstStyle/>
          <a:p>
            <a:pPr algn="ctr" eaLnBrk="0" fontAlgn="base" hangingPunct="0">
              <a:spcBef>
                <a:spcPct val="0"/>
              </a:spcBef>
              <a:spcAft>
                <a:spcPct val="0"/>
              </a:spcAft>
              <a:defRPr/>
            </a:pPr>
            <a:r>
              <a:rPr lang="en-US" sz="1000" dirty="0">
                <a:solidFill>
                  <a:srgbClr val="262A32"/>
                </a:solidFill>
                <a:latin typeface="Arial "/>
                <a:ea typeface="MS PGothic" pitchFamily="34" charset="-128"/>
              </a:rPr>
              <a:t>The </a:t>
            </a:r>
            <a:r>
              <a:rPr lang="en-US" sz="1000" b="1" dirty="0">
                <a:solidFill>
                  <a:srgbClr val="262A32"/>
                </a:solidFill>
                <a:latin typeface="Arial "/>
                <a:ea typeface="MS PGothic" pitchFamily="34" charset="-128"/>
              </a:rPr>
              <a:t>Score</a:t>
            </a:r>
            <a:r>
              <a:rPr lang="en-US" sz="1000" dirty="0">
                <a:solidFill>
                  <a:srgbClr val="262A32"/>
                </a:solidFill>
                <a:latin typeface="Arial "/>
                <a:ea typeface="MS PGothic" pitchFamily="34" charset="-128"/>
              </a:rPr>
              <a:t> is a </a:t>
            </a:r>
            <a:r>
              <a:rPr lang="en-US" sz="1000" b="1" i="1" dirty="0">
                <a:solidFill>
                  <a:srgbClr val="0070C0"/>
                </a:solidFill>
                <a:latin typeface="Arial "/>
                <a:ea typeface="MS PGothic" pitchFamily="34" charset="-128"/>
              </a:rPr>
              <a:t>composite of the responses to 1-4 individual questions using optimal weights </a:t>
            </a:r>
            <a:r>
              <a:rPr lang="en-US" sz="1000" dirty="0">
                <a:solidFill>
                  <a:srgbClr val="262A32"/>
                </a:solidFill>
                <a:latin typeface="Arial "/>
                <a:ea typeface="MS PGothic" pitchFamily="34" charset="-128"/>
              </a:rPr>
              <a:t>and </a:t>
            </a:r>
            <a:r>
              <a:rPr lang="en-US" sz="1000" dirty="0">
                <a:solidFill>
                  <a:srgbClr val="262A32"/>
                </a:solidFill>
                <a:latin typeface="Arial "/>
              </a:rPr>
              <a:t>converted to a 0-100 scale. </a:t>
            </a:r>
            <a:endParaRPr lang="en-US" sz="900" dirty="0">
              <a:solidFill>
                <a:srgbClr val="262A32"/>
              </a:solidFill>
              <a:ea typeface="MS PGothic" pitchFamily="34" charset="-128"/>
            </a:endParaRPr>
          </a:p>
        </p:txBody>
      </p:sp>
      <p:sp>
        <p:nvSpPr>
          <p:cNvPr id="44" name="TextBox 43">
            <a:extLst>
              <a:ext uri="{FF2B5EF4-FFF2-40B4-BE49-F238E27FC236}">
                <a16:creationId xmlns:a16="http://schemas.microsoft.com/office/drawing/2014/main" id="{0C66F33B-D772-4A89-B71E-62939980B2E5}"/>
              </a:ext>
            </a:extLst>
          </p:cNvPr>
          <p:cNvSpPr txBox="1"/>
          <p:nvPr/>
        </p:nvSpPr>
        <p:spPr>
          <a:xfrm>
            <a:off x="563853" y="3786930"/>
            <a:ext cx="2271527" cy="707886"/>
          </a:xfrm>
          <a:prstGeom prst="rect">
            <a:avLst/>
          </a:prstGeom>
          <a:noFill/>
        </p:spPr>
        <p:txBody>
          <a:bodyPr wrap="square" rtlCol="0">
            <a:spAutoFit/>
          </a:bodyPr>
          <a:lstStyle/>
          <a:p>
            <a:pPr algn="ctr" eaLnBrk="0" fontAlgn="base" hangingPunct="0">
              <a:spcBef>
                <a:spcPct val="0"/>
              </a:spcBef>
              <a:spcAft>
                <a:spcPct val="0"/>
              </a:spcAft>
              <a:defRPr/>
            </a:pPr>
            <a:r>
              <a:rPr lang="en-US" sz="1000" dirty="0">
                <a:solidFill>
                  <a:srgbClr val="262A32"/>
                </a:solidFill>
                <a:latin typeface="Arial "/>
                <a:ea typeface="MS PGothic" pitchFamily="34" charset="-128"/>
              </a:rPr>
              <a:t>The </a:t>
            </a:r>
            <a:r>
              <a:rPr lang="en-US" sz="1000" b="1" dirty="0">
                <a:solidFill>
                  <a:srgbClr val="262A32"/>
                </a:solidFill>
                <a:latin typeface="Arial "/>
                <a:ea typeface="MS PGothic" pitchFamily="34" charset="-128"/>
              </a:rPr>
              <a:t>Score</a:t>
            </a:r>
            <a:r>
              <a:rPr lang="en-US" sz="1000" dirty="0">
                <a:solidFill>
                  <a:srgbClr val="262A32"/>
                </a:solidFill>
                <a:latin typeface="Arial "/>
                <a:ea typeface="MS PGothic" pitchFamily="34" charset="-128"/>
              </a:rPr>
              <a:t> is a </a:t>
            </a:r>
            <a:r>
              <a:rPr lang="en-US" sz="1000" b="1" i="1" dirty="0">
                <a:solidFill>
                  <a:srgbClr val="0070C0"/>
                </a:solidFill>
                <a:latin typeface="Arial "/>
                <a:ea typeface="MS PGothic" pitchFamily="34" charset="-128"/>
              </a:rPr>
              <a:t>composite of the responses to 2-4 individual questions using optimal weights </a:t>
            </a:r>
            <a:r>
              <a:rPr lang="en-US" sz="1000" dirty="0">
                <a:solidFill>
                  <a:srgbClr val="262A32"/>
                </a:solidFill>
                <a:latin typeface="Arial "/>
                <a:ea typeface="MS PGothic" pitchFamily="34" charset="-128"/>
              </a:rPr>
              <a:t>and </a:t>
            </a:r>
            <a:r>
              <a:rPr lang="en-US" sz="1000" dirty="0">
                <a:solidFill>
                  <a:srgbClr val="262A32"/>
                </a:solidFill>
                <a:latin typeface="Arial "/>
              </a:rPr>
              <a:t>converted to a 0-100 scale. </a:t>
            </a:r>
            <a:endParaRPr lang="en-US" sz="900" dirty="0">
              <a:solidFill>
                <a:srgbClr val="262A32"/>
              </a:solidFill>
              <a:ea typeface="MS PGothic" pitchFamily="34" charset="-128"/>
            </a:endParaRPr>
          </a:p>
        </p:txBody>
      </p:sp>
      <p:sp>
        <p:nvSpPr>
          <p:cNvPr id="45" name="TextBox 44">
            <a:extLst>
              <a:ext uri="{FF2B5EF4-FFF2-40B4-BE49-F238E27FC236}">
                <a16:creationId xmlns:a16="http://schemas.microsoft.com/office/drawing/2014/main" id="{6B6F1286-880B-4B9F-995F-3B27DC204FEF}"/>
              </a:ext>
            </a:extLst>
          </p:cNvPr>
          <p:cNvSpPr txBox="1"/>
          <p:nvPr/>
        </p:nvSpPr>
        <p:spPr>
          <a:xfrm>
            <a:off x="3028503" y="3786930"/>
            <a:ext cx="2357946" cy="846386"/>
          </a:xfrm>
          <a:prstGeom prst="rect">
            <a:avLst/>
          </a:prstGeom>
          <a:noFill/>
        </p:spPr>
        <p:txBody>
          <a:bodyPr wrap="square" rtlCol="0">
            <a:spAutoFit/>
          </a:bodyPr>
          <a:lstStyle/>
          <a:p>
            <a:pPr algn="ctr" eaLnBrk="0" fontAlgn="base" hangingPunct="0">
              <a:spcBef>
                <a:spcPct val="0"/>
              </a:spcBef>
              <a:spcAft>
                <a:spcPct val="0"/>
              </a:spcAft>
              <a:defRPr/>
            </a:pPr>
            <a:r>
              <a:rPr lang="en-US" sz="1000" dirty="0">
                <a:solidFill>
                  <a:srgbClr val="262A32"/>
                </a:solidFill>
                <a:latin typeface="Arial "/>
                <a:ea typeface="MS PGothic" pitchFamily="34" charset="-128"/>
              </a:rPr>
              <a:t>The </a:t>
            </a:r>
            <a:r>
              <a:rPr lang="en-US" sz="1000" b="1" dirty="0">
                <a:solidFill>
                  <a:srgbClr val="262A32"/>
                </a:solidFill>
                <a:latin typeface="Arial "/>
                <a:ea typeface="MS PGothic" pitchFamily="34" charset="-128"/>
              </a:rPr>
              <a:t>Impact on Satisfaction </a:t>
            </a:r>
            <a:r>
              <a:rPr lang="en-US" sz="1000" dirty="0">
                <a:solidFill>
                  <a:srgbClr val="262A32"/>
                </a:solidFill>
                <a:latin typeface="Arial "/>
                <a:ea typeface="MS PGothic" pitchFamily="34" charset="-128"/>
              </a:rPr>
              <a:t>is the improvement to the satisfaction score we would expect </a:t>
            </a:r>
            <a:r>
              <a:rPr lang="en-US" sz="1000" b="1" i="1" dirty="0">
                <a:solidFill>
                  <a:srgbClr val="0070C0"/>
                </a:solidFill>
                <a:latin typeface="Arial "/>
                <a:ea typeface="MS PGothic" pitchFamily="34" charset="-128"/>
              </a:rPr>
              <a:t>based on improving that driver's score by 5 points</a:t>
            </a:r>
            <a:r>
              <a:rPr lang="en-US" sz="900" dirty="0">
                <a:solidFill>
                  <a:srgbClr val="262A32"/>
                </a:solidFill>
                <a:latin typeface="Arial "/>
                <a:ea typeface="MS PGothic" pitchFamily="34" charset="-128"/>
              </a:rPr>
              <a:t>.</a:t>
            </a:r>
          </a:p>
          <a:p>
            <a:pPr algn="ctr" eaLnBrk="0" fontAlgn="base" hangingPunct="0">
              <a:spcBef>
                <a:spcPct val="0"/>
              </a:spcBef>
              <a:spcAft>
                <a:spcPct val="0"/>
              </a:spcAft>
              <a:defRPr/>
            </a:pPr>
            <a:endParaRPr lang="en-US" sz="900" dirty="0">
              <a:solidFill>
                <a:srgbClr val="262A32"/>
              </a:solidFill>
              <a:ea typeface="MS PGothic" pitchFamily="34" charset="-128"/>
            </a:endParaRPr>
          </a:p>
        </p:txBody>
      </p:sp>
      <p:sp>
        <p:nvSpPr>
          <p:cNvPr id="46" name="TextBox 45">
            <a:extLst>
              <a:ext uri="{FF2B5EF4-FFF2-40B4-BE49-F238E27FC236}">
                <a16:creationId xmlns:a16="http://schemas.microsoft.com/office/drawing/2014/main" id="{9A3F8A36-D3D4-434D-9C36-734BE844063F}"/>
              </a:ext>
            </a:extLst>
          </p:cNvPr>
          <p:cNvSpPr txBox="1"/>
          <p:nvPr/>
        </p:nvSpPr>
        <p:spPr>
          <a:xfrm>
            <a:off x="6660360" y="3786930"/>
            <a:ext cx="2284012" cy="707886"/>
          </a:xfrm>
          <a:prstGeom prst="rect">
            <a:avLst/>
          </a:prstGeom>
          <a:noFill/>
        </p:spPr>
        <p:txBody>
          <a:bodyPr wrap="square" rtlCol="0">
            <a:spAutoFit/>
          </a:bodyPr>
          <a:lstStyle/>
          <a:p>
            <a:pPr algn="ctr" eaLnBrk="0" fontAlgn="base" hangingPunct="0">
              <a:spcBef>
                <a:spcPct val="0"/>
              </a:spcBef>
              <a:spcAft>
                <a:spcPct val="0"/>
              </a:spcAft>
              <a:defRPr/>
            </a:pPr>
            <a:r>
              <a:rPr lang="en-US" sz="1000" dirty="0">
                <a:solidFill>
                  <a:srgbClr val="262A32"/>
                </a:solidFill>
                <a:latin typeface="Arial "/>
                <a:ea typeface="MS PGothic" pitchFamily="34" charset="-128"/>
              </a:rPr>
              <a:t>The </a:t>
            </a:r>
            <a:r>
              <a:rPr lang="en-US" sz="1000" b="1" dirty="0">
                <a:solidFill>
                  <a:srgbClr val="262A32"/>
                </a:solidFill>
                <a:latin typeface="Arial "/>
                <a:ea typeface="MS PGothic" pitchFamily="34" charset="-128"/>
              </a:rPr>
              <a:t>Impact on Outcomes </a:t>
            </a:r>
            <a:r>
              <a:rPr lang="en-US" sz="1000" dirty="0">
                <a:solidFill>
                  <a:srgbClr val="262A32"/>
                </a:solidFill>
                <a:latin typeface="Arial "/>
                <a:ea typeface="MS PGothic" pitchFamily="34" charset="-128"/>
              </a:rPr>
              <a:t>is the improvement to that future behavior we expect </a:t>
            </a:r>
            <a:r>
              <a:rPr lang="en-US" sz="1000" b="1" i="1" dirty="0">
                <a:solidFill>
                  <a:srgbClr val="0070C0"/>
                </a:solidFill>
                <a:latin typeface="Arial "/>
                <a:ea typeface="MS PGothic" pitchFamily="34" charset="-128"/>
              </a:rPr>
              <a:t>based on improving overall satisfaction by 5 points.</a:t>
            </a:r>
          </a:p>
        </p:txBody>
      </p:sp>
    </p:spTree>
    <p:extLst>
      <p:ext uri="{BB962C8B-B14F-4D97-AF65-F5344CB8AC3E}">
        <p14:creationId xmlns:p14="http://schemas.microsoft.com/office/powerpoint/2010/main" val="2084254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0B2D1E-9FFC-40D1-BD56-41383C696DDF}" type="slidenum">
              <a:rPr kumimoji="0" lang="en-JM" sz="1200" b="0" i="0" u="none" strike="noStrike" kern="1200" cap="none" spc="0" normalizeH="0" baseline="0" noProof="0" smtClean="0">
                <a:ln>
                  <a:noFill/>
                </a:ln>
                <a:solidFill>
                  <a:srgbClr val="262A32"/>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JM" sz="1200" b="0" i="0" u="none" strike="noStrike" kern="1200" cap="none" spc="0" normalizeH="0" baseline="0" noProof="0" dirty="0">
              <a:ln>
                <a:noFill/>
              </a:ln>
              <a:solidFill>
                <a:srgbClr val="262A32"/>
              </a:solidFill>
              <a:effectLst/>
              <a:uLnTx/>
              <a:uFillTx/>
              <a:latin typeface="Arial" pitchFamily="34" charset="0"/>
              <a:ea typeface="MS PGothic" pitchFamily="34" charset="-128"/>
              <a:cs typeface="Arial" pitchFamily="34" charset="0"/>
            </a:endParaRPr>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p:txBody>
          <a:bodyPr/>
          <a:lstStyle/>
          <a:p>
            <a:r>
              <a:rPr lang="en-US" dirty="0"/>
              <a:t>How Scores Are Calculated</a:t>
            </a:r>
            <a:br>
              <a:rPr lang="en-US" dirty="0"/>
            </a:br>
            <a:r>
              <a:rPr lang="en-US" dirty="0"/>
              <a:t>(Applies to all driver, satisfaction, and outcome scores)</a:t>
            </a:r>
          </a:p>
        </p:txBody>
      </p:sp>
      <p:grpSp>
        <p:nvGrpSpPr>
          <p:cNvPr id="6" name="Group 5">
            <a:extLst>
              <a:ext uri="{FF2B5EF4-FFF2-40B4-BE49-F238E27FC236}">
                <a16:creationId xmlns:a16="http://schemas.microsoft.com/office/drawing/2014/main" id="{EF3CEA72-3D4D-4672-A3FD-B87A36C35AA4}"/>
              </a:ext>
            </a:extLst>
          </p:cNvPr>
          <p:cNvGrpSpPr/>
          <p:nvPr/>
        </p:nvGrpSpPr>
        <p:grpSpPr>
          <a:xfrm>
            <a:off x="1492239" y="2146553"/>
            <a:ext cx="2648380" cy="2787076"/>
            <a:chOff x="4727190" y="1764300"/>
            <a:chExt cx="2648380" cy="2787076"/>
          </a:xfrm>
        </p:grpSpPr>
        <p:graphicFrame>
          <p:nvGraphicFramePr>
            <p:cNvPr id="7" name="Chart 6">
              <a:extLst>
                <a:ext uri="{FF2B5EF4-FFF2-40B4-BE49-F238E27FC236}">
                  <a16:creationId xmlns:a16="http://schemas.microsoft.com/office/drawing/2014/main" id="{2052FB6E-72C8-47AA-993D-58914CD3B13E}"/>
                </a:ext>
              </a:extLst>
            </p:cNvPr>
            <p:cNvGraphicFramePr/>
            <p:nvPr/>
          </p:nvGraphicFramePr>
          <p:xfrm>
            <a:off x="4727190" y="1764300"/>
            <a:ext cx="2648380" cy="2787076"/>
          </p:xfrm>
          <a:graphic>
            <a:graphicData uri="http://schemas.openxmlformats.org/drawingml/2006/chart">
              <c:chart xmlns:c="http://schemas.openxmlformats.org/drawingml/2006/chart" xmlns:r="http://schemas.openxmlformats.org/officeDocument/2006/relationships" r:id="rId2"/>
            </a:graphicData>
          </a:graphic>
        </p:graphicFrame>
        <p:sp>
          <p:nvSpPr>
            <p:cNvPr id="9" name="Isosceles Triangle 80">
              <a:extLst>
                <a:ext uri="{FF2B5EF4-FFF2-40B4-BE49-F238E27FC236}">
                  <a16:creationId xmlns:a16="http://schemas.microsoft.com/office/drawing/2014/main" id="{36A2C095-5D2E-49C9-84EC-FF9812F1BE2E}"/>
                </a:ext>
              </a:extLst>
            </p:cNvPr>
            <p:cNvSpPr/>
            <p:nvPr/>
          </p:nvSpPr>
          <p:spPr>
            <a:xfrm rot="10800000">
              <a:off x="6585934" y="2133963"/>
              <a:ext cx="127042" cy="109490"/>
            </a:xfrm>
            <a:prstGeom prst="triangle">
              <a:avLst/>
            </a:prstGeom>
            <a:solidFill>
              <a:srgbClr val="965CC5"/>
            </a:solidFill>
            <a:ln w="6350" cap="flat" cmpd="sng" algn="ctr">
              <a:noFill/>
              <a:prstDash val="solid"/>
              <a:miter lim="800000"/>
            </a:ln>
            <a:effectLst/>
          </p:spPr>
          <p:txBody>
            <a:bodyPr lIns="68589" tIns="34295" rIns="68589" bIns="34295"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panose="020B0604020202020204"/>
                <a:ea typeface="MS PGothic" pitchFamily="34" charset="-128"/>
                <a:cs typeface="+mn-cs"/>
              </a:endParaRPr>
            </a:p>
          </p:txBody>
        </p:sp>
        <p:sp>
          <p:nvSpPr>
            <p:cNvPr id="12" name="TextBox 11">
              <a:extLst>
                <a:ext uri="{FF2B5EF4-FFF2-40B4-BE49-F238E27FC236}">
                  <a16:creationId xmlns:a16="http://schemas.microsoft.com/office/drawing/2014/main" id="{752267FA-5D92-4749-9845-3945EA93AA3E}"/>
                </a:ext>
              </a:extLst>
            </p:cNvPr>
            <p:cNvSpPr txBox="1"/>
            <p:nvPr/>
          </p:nvSpPr>
          <p:spPr>
            <a:xfrm>
              <a:off x="5327421" y="2791178"/>
              <a:ext cx="1497205" cy="923330"/>
            </a:xfrm>
            <a:prstGeom prst="rect">
              <a:avLst/>
            </a:prstGeom>
            <a:noFill/>
          </p:spPr>
          <p:txBody>
            <a:bodyPr wrap="none" lIns="0" tIns="0" rIns="0" bIns="0"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22B3C">
                      <a:lumMod val="50000"/>
                    </a:srgbClr>
                  </a:solidFill>
                  <a:effectLst/>
                  <a:uLnTx/>
                  <a:uFillTx/>
                  <a:latin typeface="Arial"/>
                  <a:ea typeface="MS PGothic" pitchFamily="34" charset="-128"/>
                  <a:cs typeface="Arial"/>
                </a:rPr>
                <a:t>74.1</a:t>
              </a:r>
              <a:endParaRPr kumimoji="0" lang="en-US" sz="2800" b="1" i="0" u="none" strike="noStrike" kern="0" cap="none" spc="225" normalizeH="0" baseline="0" noProof="0" dirty="0">
                <a:ln>
                  <a:noFill/>
                </a:ln>
                <a:solidFill>
                  <a:srgbClr val="222B3C">
                    <a:lumMod val="50000"/>
                  </a:srgbClr>
                </a:solidFill>
                <a:effectLst/>
                <a:uLnTx/>
                <a:uFillTx/>
                <a:latin typeface="Arial"/>
                <a:ea typeface="MS PGothic" pitchFamily="34" charset="-128"/>
                <a:cs typeface="Arial"/>
              </a:endParaRPr>
            </a:p>
          </p:txBody>
        </p:sp>
        <p:sp>
          <p:nvSpPr>
            <p:cNvPr id="13" name="TextBox 12">
              <a:extLst>
                <a:ext uri="{FF2B5EF4-FFF2-40B4-BE49-F238E27FC236}">
                  <a16:creationId xmlns:a16="http://schemas.microsoft.com/office/drawing/2014/main" id="{A9E84AEE-770D-4E53-8333-DFBE7211D11D}"/>
                </a:ext>
              </a:extLst>
            </p:cNvPr>
            <p:cNvSpPr txBox="1"/>
            <p:nvPr/>
          </p:nvSpPr>
          <p:spPr>
            <a:xfrm>
              <a:off x="5150162" y="3172052"/>
              <a:ext cx="74887" cy="161583"/>
            </a:xfrm>
            <a:prstGeom prst="rect">
              <a:avLst/>
            </a:prstGeom>
            <a:noFill/>
          </p:spPr>
          <p:txBody>
            <a:bodyPr wrap="none" lIns="0" tIns="0" rIns="0" bIns="0"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lumMod val="75000"/>
                    </a:srgbClr>
                  </a:solidFill>
                  <a:effectLst/>
                  <a:uLnTx/>
                  <a:uFillTx/>
                  <a:latin typeface="Arial"/>
                  <a:ea typeface="MS PGothic" pitchFamily="34" charset="-128"/>
                  <a:cs typeface="Arial"/>
                </a:rPr>
                <a:t>0</a:t>
              </a:r>
            </a:p>
          </p:txBody>
        </p:sp>
        <p:sp>
          <p:nvSpPr>
            <p:cNvPr id="14" name="TextBox 13">
              <a:extLst>
                <a:ext uri="{FF2B5EF4-FFF2-40B4-BE49-F238E27FC236}">
                  <a16:creationId xmlns:a16="http://schemas.microsoft.com/office/drawing/2014/main" id="{E5F980D0-92F2-453B-9DE8-EF6D69F862FF}"/>
                </a:ext>
              </a:extLst>
            </p:cNvPr>
            <p:cNvSpPr txBox="1"/>
            <p:nvPr/>
          </p:nvSpPr>
          <p:spPr>
            <a:xfrm>
              <a:off x="6812343" y="3172052"/>
              <a:ext cx="224661" cy="161583"/>
            </a:xfrm>
            <a:prstGeom prst="rect">
              <a:avLst/>
            </a:prstGeom>
            <a:noFill/>
          </p:spPr>
          <p:txBody>
            <a:bodyPr wrap="none" lIns="0" tIns="0" rIns="0" bIns="0"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lumMod val="75000"/>
                    </a:srgbClr>
                  </a:solidFill>
                  <a:effectLst/>
                  <a:uLnTx/>
                  <a:uFillTx/>
                  <a:latin typeface="Arial"/>
                  <a:ea typeface="MS PGothic" pitchFamily="34" charset="-128"/>
                  <a:cs typeface="Arial"/>
                </a:rPr>
                <a:t>100</a:t>
              </a:r>
            </a:p>
          </p:txBody>
        </p:sp>
        <p:sp>
          <p:nvSpPr>
            <p:cNvPr id="15" name="TextBox 14">
              <a:extLst>
                <a:ext uri="{FF2B5EF4-FFF2-40B4-BE49-F238E27FC236}">
                  <a16:creationId xmlns:a16="http://schemas.microsoft.com/office/drawing/2014/main" id="{C40BAA0F-1B95-41C2-86A1-66D195012200}"/>
                </a:ext>
              </a:extLst>
            </p:cNvPr>
            <p:cNvSpPr txBox="1"/>
            <p:nvPr/>
          </p:nvSpPr>
          <p:spPr>
            <a:xfrm>
              <a:off x="6543694" y="1892989"/>
              <a:ext cx="198773" cy="215444"/>
            </a:xfrm>
            <a:prstGeom prst="rect">
              <a:avLst/>
            </a:prstGeom>
            <a:noFill/>
          </p:spPr>
          <p:txBody>
            <a:bodyPr wrap="none" lIns="0" tIns="0" rIns="0" bIns="0"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65CC5"/>
                  </a:solidFill>
                  <a:effectLst/>
                  <a:uLnTx/>
                  <a:uFillTx/>
                  <a:latin typeface="Arial"/>
                  <a:ea typeface="MS PGothic" pitchFamily="34" charset="-128"/>
                  <a:cs typeface="Arial"/>
                </a:rPr>
                <a:t>71</a:t>
              </a:r>
              <a:endParaRPr kumimoji="0" lang="en-US" sz="1100" b="1" i="0" u="none" strike="noStrike" kern="0" cap="none" spc="0" normalizeH="0" baseline="0" noProof="0" dirty="0">
                <a:ln>
                  <a:noFill/>
                </a:ln>
                <a:solidFill>
                  <a:srgbClr val="965CC5"/>
                </a:solidFill>
                <a:effectLst/>
                <a:uLnTx/>
                <a:uFillTx/>
                <a:latin typeface="Arial"/>
                <a:ea typeface="MS PGothic" pitchFamily="34" charset="-128"/>
                <a:cs typeface="Arial"/>
              </a:endParaRPr>
            </a:p>
          </p:txBody>
        </p:sp>
      </p:grpSp>
      <p:sp>
        <p:nvSpPr>
          <p:cNvPr id="18" name="Arrow: Down 17">
            <a:extLst>
              <a:ext uri="{FF2B5EF4-FFF2-40B4-BE49-F238E27FC236}">
                <a16:creationId xmlns:a16="http://schemas.microsoft.com/office/drawing/2014/main" id="{368805C5-C152-4D38-8C53-DD8DD2D0FEE3}"/>
              </a:ext>
            </a:extLst>
          </p:cNvPr>
          <p:cNvSpPr/>
          <p:nvPr/>
        </p:nvSpPr>
        <p:spPr>
          <a:xfrm>
            <a:off x="5598368" y="3540091"/>
            <a:ext cx="289249" cy="1636808"/>
          </a:xfrm>
          <a:prstGeom prst="downArrow">
            <a:avLst>
              <a:gd name="adj1" fmla="val 19196"/>
              <a:gd name="adj2" fmla="val 61552"/>
            </a:avLst>
          </a:prstGeom>
          <a:solidFill>
            <a:schemeClr val="accent6">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Arrow: Down 18">
            <a:extLst>
              <a:ext uri="{FF2B5EF4-FFF2-40B4-BE49-F238E27FC236}">
                <a16:creationId xmlns:a16="http://schemas.microsoft.com/office/drawing/2014/main" id="{6439B27A-6634-4A02-BAC0-FF6C5AC47921}"/>
              </a:ext>
            </a:extLst>
          </p:cNvPr>
          <p:cNvSpPr/>
          <p:nvPr/>
        </p:nvSpPr>
        <p:spPr>
          <a:xfrm rot="7360813">
            <a:off x="4284989" y="3465182"/>
            <a:ext cx="289249" cy="2377440"/>
          </a:xfrm>
          <a:prstGeom prst="downArrow">
            <a:avLst>
              <a:gd name="adj1" fmla="val 19196"/>
              <a:gd name="adj2" fmla="val 61552"/>
            </a:avLst>
          </a:prstGeom>
          <a:solidFill>
            <a:schemeClr val="accent6">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6" name="Table 4">
            <a:extLst>
              <a:ext uri="{FF2B5EF4-FFF2-40B4-BE49-F238E27FC236}">
                <a16:creationId xmlns:a16="http://schemas.microsoft.com/office/drawing/2014/main" id="{ECDDF541-8958-48BC-8853-7361F5540764}"/>
              </a:ext>
            </a:extLst>
          </p:cNvPr>
          <p:cNvGraphicFramePr>
            <a:graphicFrameLocks noGrp="1"/>
          </p:cNvGraphicFramePr>
          <p:nvPr>
            <p:extLst>
              <p:ext uri="{D42A27DB-BD31-4B8C-83A1-F6EECF244321}">
                <p14:modId xmlns:p14="http://schemas.microsoft.com/office/powerpoint/2010/main" val="3611064544"/>
              </p:ext>
            </p:extLst>
          </p:nvPr>
        </p:nvGraphicFramePr>
        <p:xfrm>
          <a:off x="5331250" y="1623806"/>
          <a:ext cx="5463750" cy="4846320"/>
        </p:xfrm>
        <a:graphic>
          <a:graphicData uri="http://schemas.openxmlformats.org/drawingml/2006/table">
            <a:tbl>
              <a:tblPr bandRow="1">
                <a:tableStyleId>{2D5ABB26-0587-4C30-8999-92F81FD0307C}</a:tableStyleId>
              </a:tblPr>
              <a:tblGrid>
                <a:gridCol w="958968">
                  <a:extLst>
                    <a:ext uri="{9D8B030D-6E8A-4147-A177-3AD203B41FA5}">
                      <a16:colId xmlns:a16="http://schemas.microsoft.com/office/drawing/2014/main" val="357334476"/>
                    </a:ext>
                  </a:extLst>
                </a:gridCol>
                <a:gridCol w="242702">
                  <a:extLst>
                    <a:ext uri="{9D8B030D-6E8A-4147-A177-3AD203B41FA5}">
                      <a16:colId xmlns:a16="http://schemas.microsoft.com/office/drawing/2014/main" val="2879597158"/>
                    </a:ext>
                  </a:extLst>
                </a:gridCol>
                <a:gridCol w="4262080">
                  <a:extLst>
                    <a:ext uri="{9D8B030D-6E8A-4147-A177-3AD203B41FA5}">
                      <a16:colId xmlns:a16="http://schemas.microsoft.com/office/drawing/2014/main" val="2540857053"/>
                    </a:ext>
                  </a:extLst>
                </a:gridCol>
              </a:tblGrid>
              <a:tr h="640080">
                <a:tc>
                  <a:txBody>
                    <a:bodyPr/>
                    <a:lstStyle/>
                    <a:p>
                      <a:pPr algn="ctr" fontAlgn="ctr"/>
                      <a:r>
                        <a:rPr lang="en-US" sz="2000" b="1" u="none" strike="noStrike" dirty="0">
                          <a:effectLst/>
                        </a:rPr>
                        <a:t>7</a:t>
                      </a:r>
                      <a:endParaRPr lang="en-US" sz="2000" b="1" i="0" u="none" strike="noStrike" dirty="0">
                        <a:effectLst/>
                        <a:latin typeface="+mn-lt"/>
                      </a:endParaRPr>
                    </a:p>
                  </a:txBody>
                  <a:tcPr marL="7620" marR="7620" marT="7620" marB="0" anchor="ctr">
                    <a:solidFill>
                      <a:schemeClr val="accent6">
                        <a:lumMod val="40000"/>
                        <a:lumOff val="60000"/>
                      </a:schemeClr>
                    </a:solidFill>
                  </a:tcPr>
                </a:tc>
                <a:tc>
                  <a:txBody>
                    <a:bodyPr/>
                    <a:lstStyle/>
                    <a:p>
                      <a:pPr algn="l" fontAlgn="ctr"/>
                      <a:endParaRPr lang="en-US" sz="1800" b="0" i="0" u="none" strike="noStrike" dirty="0">
                        <a:effectLst/>
                        <a:latin typeface="+mn-lt"/>
                      </a:endParaRPr>
                    </a:p>
                  </a:txBody>
                  <a:tcPr marL="7620" marR="7620" marT="7620" marB="0" anchor="ctr"/>
                </a:tc>
                <a:tc>
                  <a:txBody>
                    <a:bodyPr/>
                    <a:lstStyle/>
                    <a:p>
                      <a:pPr algn="l" fontAlgn="ctr"/>
                      <a:r>
                        <a:rPr lang="en-US" sz="1800" b="0" u="none" strike="noStrike" dirty="0">
                          <a:effectLst/>
                        </a:rPr>
                        <a:t>What is your overall satisfaction with this site?</a:t>
                      </a:r>
                      <a:endParaRPr lang="en-US" sz="1800" b="0" i="0" u="none" strike="noStrike" dirty="0">
                        <a:effectLst/>
                        <a:latin typeface="+mn-lt"/>
                      </a:endParaRPr>
                    </a:p>
                  </a:txBody>
                  <a:tcPr marL="7620" marR="7620" marT="7620" marB="0" anchor="ctr"/>
                </a:tc>
                <a:extLst>
                  <a:ext uri="{0D108BD9-81ED-4DB2-BD59-A6C34878D82A}">
                    <a16:rowId xmlns:a16="http://schemas.microsoft.com/office/drawing/2014/main" val="388971239"/>
                  </a:ext>
                </a:extLst>
              </a:tr>
              <a:tr h="640080">
                <a:tc>
                  <a:txBody>
                    <a:bodyPr/>
                    <a:lstStyle/>
                    <a:p>
                      <a:pPr algn="ctr" fontAlgn="ctr"/>
                      <a:r>
                        <a:rPr lang="en-US" sz="2000" b="1" i="0" u="none" strike="noStrike" dirty="0">
                          <a:effectLst/>
                          <a:latin typeface="+mn-lt"/>
                        </a:rPr>
                        <a:t>8</a:t>
                      </a:r>
                    </a:p>
                  </a:txBody>
                  <a:tcPr marL="7620" marR="7620" marT="7620" marB="0" anchor="ctr">
                    <a:solidFill>
                      <a:schemeClr val="accent6">
                        <a:lumMod val="40000"/>
                        <a:lumOff val="60000"/>
                      </a:schemeClr>
                    </a:solidFill>
                  </a:tcPr>
                </a:tc>
                <a:tc>
                  <a:txBody>
                    <a:bodyPr/>
                    <a:lstStyle/>
                    <a:p>
                      <a:pPr algn="l" fontAlgn="ctr"/>
                      <a:endParaRPr lang="en-US" sz="1800" b="0" i="0" u="none" strike="noStrike" dirty="0">
                        <a:effectLst/>
                        <a:latin typeface="+mn-lt"/>
                      </a:endParaRPr>
                    </a:p>
                  </a:txBody>
                  <a:tcPr marL="7620" marR="7620" marT="7620" marB="0" anchor="ctr"/>
                </a:tc>
                <a:tc>
                  <a:txBody>
                    <a:bodyPr/>
                    <a:lstStyle/>
                    <a:p>
                      <a:pPr algn="l" fontAlgn="ctr"/>
                      <a:r>
                        <a:rPr lang="en-US" sz="1800" b="0" u="none" strike="noStrike" dirty="0">
                          <a:effectLst/>
                        </a:rPr>
                        <a:t>How well does this site meet your expectations?</a:t>
                      </a:r>
                      <a:endParaRPr lang="en-US" sz="1800" b="0" i="0" u="none" strike="noStrike" dirty="0">
                        <a:effectLst/>
                        <a:latin typeface="+mn-lt"/>
                      </a:endParaRPr>
                    </a:p>
                  </a:txBody>
                  <a:tcPr marL="7620" marR="7620" marT="7620" marB="0" anchor="ctr"/>
                </a:tc>
                <a:extLst>
                  <a:ext uri="{0D108BD9-81ED-4DB2-BD59-A6C34878D82A}">
                    <a16:rowId xmlns:a16="http://schemas.microsoft.com/office/drawing/2014/main" val="3418956540"/>
                  </a:ext>
                </a:extLst>
              </a:tr>
              <a:tr h="640080">
                <a:tc>
                  <a:txBody>
                    <a:bodyPr/>
                    <a:lstStyle/>
                    <a:p>
                      <a:pPr algn="ctr" fontAlgn="ctr"/>
                      <a:r>
                        <a:rPr lang="en-US" sz="2000" b="1" i="0" u="none" strike="noStrike" dirty="0">
                          <a:effectLst/>
                          <a:latin typeface="+mn-lt"/>
                        </a:rPr>
                        <a:t>8</a:t>
                      </a:r>
                    </a:p>
                  </a:txBody>
                  <a:tcPr marL="7620" marR="7620" marT="7620" marB="0" anchor="ctr">
                    <a:solidFill>
                      <a:schemeClr val="accent6">
                        <a:lumMod val="40000"/>
                        <a:lumOff val="60000"/>
                      </a:schemeClr>
                    </a:solidFill>
                  </a:tcPr>
                </a:tc>
                <a:tc>
                  <a:txBody>
                    <a:bodyPr/>
                    <a:lstStyle/>
                    <a:p>
                      <a:pPr algn="l" fontAlgn="ctr"/>
                      <a:endParaRPr lang="en-US" sz="1800" b="0" i="0" u="none" strike="noStrike" dirty="0">
                        <a:effectLst/>
                        <a:latin typeface="+mn-lt"/>
                      </a:endParaRPr>
                    </a:p>
                  </a:txBody>
                  <a:tcPr marL="7620" marR="7620" marT="7620" marB="0" anchor="ctr"/>
                </a:tc>
                <a:tc>
                  <a:txBody>
                    <a:bodyPr/>
                    <a:lstStyle/>
                    <a:p>
                      <a:pPr algn="l" fontAlgn="ctr"/>
                      <a:r>
                        <a:rPr lang="en-US" sz="1800" b="0" u="none" strike="noStrike" dirty="0">
                          <a:effectLst/>
                        </a:rPr>
                        <a:t>How does this site compare to your idea of an ideal website?</a:t>
                      </a:r>
                      <a:endParaRPr lang="en-US" sz="1800" b="0" i="0" u="none" strike="noStrike" dirty="0">
                        <a:effectLst/>
                        <a:latin typeface="+mn-lt"/>
                      </a:endParaRPr>
                    </a:p>
                  </a:txBody>
                  <a:tcPr marL="7620" marR="7620" marT="7620" marB="0" anchor="ctr"/>
                </a:tc>
                <a:extLst>
                  <a:ext uri="{0D108BD9-81ED-4DB2-BD59-A6C34878D82A}">
                    <a16:rowId xmlns:a16="http://schemas.microsoft.com/office/drawing/2014/main" val="3713298214"/>
                  </a:ext>
                </a:extLst>
              </a:tr>
              <a:tr h="370840">
                <a:tc>
                  <a:txBody>
                    <a:bodyPr/>
                    <a:lstStyle/>
                    <a:p>
                      <a:pPr algn="ctr"/>
                      <a:endParaRPr lang="en-US" sz="2000" dirty="0">
                        <a:latin typeface="+mn-lt"/>
                      </a:endParaRPr>
                    </a:p>
                  </a:txBody>
                  <a:tcPr/>
                </a:tc>
                <a:tc>
                  <a:txBody>
                    <a:bodyPr/>
                    <a:lstStyle/>
                    <a:p>
                      <a:endParaRPr lang="en-US" sz="1800" dirty="0">
                        <a:latin typeface="+mn-lt"/>
                      </a:endParaRPr>
                    </a:p>
                  </a:txBody>
                  <a:tcPr/>
                </a:tc>
                <a:tc>
                  <a:txBody>
                    <a:bodyPr/>
                    <a:lstStyle/>
                    <a:p>
                      <a:endParaRPr lang="en-US" sz="1800" dirty="0">
                        <a:latin typeface="+mn-lt"/>
                      </a:endParaRPr>
                    </a:p>
                  </a:txBody>
                  <a:tcPr/>
                </a:tc>
                <a:extLst>
                  <a:ext uri="{0D108BD9-81ED-4DB2-BD59-A6C34878D82A}">
                    <a16:rowId xmlns:a16="http://schemas.microsoft.com/office/drawing/2014/main" val="3841934963"/>
                  </a:ext>
                </a:extLst>
              </a:tr>
              <a:tr h="370840">
                <a:tc>
                  <a:txBody>
                    <a:bodyPr/>
                    <a:lstStyle/>
                    <a:p>
                      <a:pPr algn="ctr"/>
                      <a:endParaRPr lang="en-US" sz="2000" dirty="0">
                        <a:latin typeface="+mn-lt"/>
                      </a:endParaRPr>
                    </a:p>
                    <a:p>
                      <a:pPr algn="ctr"/>
                      <a:endParaRPr lang="en-US" sz="2000" dirty="0">
                        <a:latin typeface="+mn-lt"/>
                      </a:endParaRPr>
                    </a:p>
                    <a:p>
                      <a:pPr algn="ctr"/>
                      <a:endParaRPr lang="en-US" sz="2000" dirty="0">
                        <a:latin typeface="+mn-lt"/>
                      </a:endParaRPr>
                    </a:p>
                    <a:p>
                      <a:pPr algn="ctr"/>
                      <a:endParaRPr lang="en-US" sz="2000" dirty="0">
                        <a:latin typeface="+mn-lt"/>
                      </a:endParaRPr>
                    </a:p>
                    <a:p>
                      <a:pPr algn="ctr"/>
                      <a:r>
                        <a:rPr lang="en-US" sz="2000" dirty="0">
                          <a:latin typeface="+mn-lt"/>
                        </a:rPr>
                        <a:t>74.1</a:t>
                      </a:r>
                    </a:p>
                  </a:txBody>
                  <a:tcPr/>
                </a:tc>
                <a:tc>
                  <a:txBody>
                    <a:bodyPr/>
                    <a:lstStyle/>
                    <a:p>
                      <a:endParaRPr lang="en-US" sz="1800" dirty="0">
                        <a:latin typeface="+mn-lt"/>
                      </a:endParaRPr>
                    </a:p>
                  </a:txBody>
                  <a:tcPr/>
                </a:tc>
                <a:tc>
                  <a:txBody>
                    <a:bodyPr/>
                    <a:lstStyle/>
                    <a:p>
                      <a:r>
                        <a:rPr lang="en-US" sz="1800" dirty="0"/>
                        <a:t>A composite rating is calculated using optimal weights to average the 3 responses.</a:t>
                      </a:r>
                    </a:p>
                    <a:p>
                      <a:endParaRPr lang="en-US" sz="1800" dirty="0"/>
                    </a:p>
                    <a:p>
                      <a:r>
                        <a:rPr lang="en-US" sz="1800" dirty="0"/>
                        <a:t>This composite rating is converted from 1-10 scale into a 0-100 index score.</a:t>
                      </a:r>
                      <a:endParaRPr lang="en-US" sz="1800" dirty="0">
                        <a:latin typeface="+mn-lt"/>
                      </a:endParaRPr>
                    </a:p>
                  </a:txBody>
                  <a:tcPr/>
                </a:tc>
                <a:extLst>
                  <a:ext uri="{0D108BD9-81ED-4DB2-BD59-A6C34878D82A}">
                    <a16:rowId xmlns:a16="http://schemas.microsoft.com/office/drawing/2014/main" val="3951458532"/>
                  </a:ext>
                </a:extLst>
              </a:tr>
              <a:tr h="370840">
                <a:tc>
                  <a:txBody>
                    <a:bodyPr/>
                    <a:lstStyle/>
                    <a:p>
                      <a:pPr algn="ctr"/>
                      <a:endParaRPr lang="en-US" sz="2000" dirty="0">
                        <a:latin typeface="+mn-lt"/>
                      </a:endParaRPr>
                    </a:p>
                  </a:txBody>
                  <a:tcPr/>
                </a:tc>
                <a:tc>
                  <a:txBody>
                    <a:bodyPr/>
                    <a:lstStyle/>
                    <a:p>
                      <a:endParaRPr lang="en-US" sz="1800" dirty="0">
                        <a:latin typeface="+mn-lt"/>
                      </a:endParaRPr>
                    </a:p>
                  </a:txBody>
                  <a:tcPr/>
                </a:tc>
                <a:tc>
                  <a:txBody>
                    <a:bodyPr/>
                    <a:lstStyle/>
                    <a:p>
                      <a:pPr lvl="1"/>
                      <a:r>
                        <a:rPr lang="en-US" sz="1800" i="1" dirty="0"/>
                        <a:t>((x-1)/9)*100</a:t>
                      </a:r>
                      <a:endParaRPr lang="en-US" sz="1800" i="1" dirty="0">
                        <a:latin typeface="+mn-lt"/>
                      </a:endParaRPr>
                    </a:p>
                  </a:txBody>
                  <a:tcPr/>
                </a:tc>
                <a:extLst>
                  <a:ext uri="{0D108BD9-81ED-4DB2-BD59-A6C34878D82A}">
                    <a16:rowId xmlns:a16="http://schemas.microsoft.com/office/drawing/2014/main" val="4281885264"/>
                  </a:ext>
                </a:extLst>
              </a:tr>
              <a:tr h="370840">
                <a:tc>
                  <a:txBody>
                    <a:bodyPr/>
                    <a:lstStyle/>
                    <a:p>
                      <a:pPr algn="ctr"/>
                      <a:endParaRPr lang="en-US" sz="2000" b="1" dirty="0">
                        <a:latin typeface="+mn-lt"/>
                      </a:endParaRPr>
                    </a:p>
                  </a:txBody>
                  <a:tcPr/>
                </a:tc>
                <a:tc>
                  <a:txBody>
                    <a:bodyPr/>
                    <a:lstStyle/>
                    <a:p>
                      <a:endParaRPr lang="en-US" sz="1800" dirty="0">
                        <a:latin typeface="+mn-lt"/>
                      </a:endParaRPr>
                    </a:p>
                  </a:txBody>
                  <a:tcPr/>
                </a:tc>
                <a:tc>
                  <a:txBody>
                    <a:bodyPr/>
                    <a:lstStyle/>
                    <a:p>
                      <a:endParaRPr lang="en-US" sz="1800" dirty="0">
                        <a:latin typeface="+mn-lt"/>
                      </a:endParaRPr>
                    </a:p>
                  </a:txBody>
                  <a:tcPr/>
                </a:tc>
                <a:extLst>
                  <a:ext uri="{0D108BD9-81ED-4DB2-BD59-A6C34878D82A}">
                    <a16:rowId xmlns:a16="http://schemas.microsoft.com/office/drawing/2014/main" val="492396887"/>
                  </a:ext>
                </a:extLst>
              </a:tr>
            </a:tbl>
          </a:graphicData>
        </a:graphic>
      </p:graphicFrame>
    </p:spTree>
    <p:extLst>
      <p:ext uri="{BB962C8B-B14F-4D97-AF65-F5344CB8AC3E}">
        <p14:creationId xmlns:p14="http://schemas.microsoft.com/office/powerpoint/2010/main" val="64996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solidFill>
                  <a:srgbClr val="FFFFFF"/>
                </a:solidFill>
              </a:rPr>
              <a:pPr/>
              <a:t>4</a:t>
            </a:fld>
            <a:endParaRPr lang="en-JM" dirty="0">
              <a:solidFill>
                <a:srgbClr val="FFFFFF"/>
              </a:solidFill>
            </a:endParaRPr>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a:xfrm>
            <a:off x="3454400" y="1881750"/>
            <a:ext cx="5283201" cy="3094501"/>
          </a:xfrm>
        </p:spPr>
        <p:txBody>
          <a:bodyPr/>
          <a:lstStyle/>
          <a:p>
            <a:pPr algn="ctr"/>
            <a:r>
              <a:rPr lang="en-US" sz="4000" b="0" dirty="0">
                <a:solidFill>
                  <a:schemeClr val="bg1"/>
                </a:solidFill>
                <a:latin typeface="Arial" panose="020B0604020202020204" pitchFamily="34" charset="0"/>
                <a:cs typeface="Arial" panose="020B0604020202020204" pitchFamily="34" charset="0"/>
              </a:rPr>
              <a:t>METHODOLOGY,</a:t>
            </a:r>
            <a:endParaRPr lang="en-US" sz="4000" b="0" dirty="0">
              <a:solidFill>
                <a:schemeClr val="bg1"/>
              </a:solidFill>
              <a:cs typeface="Arial" panose="020B0604020202020204" pitchFamily="34" charset="0"/>
            </a:endParaRPr>
          </a:p>
          <a:p>
            <a:pPr algn="ctr"/>
            <a:r>
              <a:rPr lang="en-US" sz="4000" b="0" dirty="0">
                <a:solidFill>
                  <a:schemeClr val="bg1"/>
                </a:solidFill>
                <a:latin typeface="Arial" panose="020B0604020202020204" pitchFamily="34" charset="0"/>
                <a:cs typeface="Arial" panose="020B0604020202020204" pitchFamily="34" charset="0"/>
              </a:rPr>
              <a:t>OBJECTIVES AND EXECUTIVE SUMMARY</a:t>
            </a:r>
          </a:p>
        </p:txBody>
      </p:sp>
    </p:spTree>
    <p:extLst>
      <p:ext uri="{BB962C8B-B14F-4D97-AF65-F5344CB8AC3E}">
        <p14:creationId xmlns:p14="http://schemas.microsoft.com/office/powerpoint/2010/main" val="392716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DD8949-8C5B-40A2-974D-B638A789C9E3}"/>
              </a:ext>
            </a:extLst>
          </p:cNvPr>
          <p:cNvSpPr>
            <a:spLocks noGrp="1"/>
          </p:cNvSpPr>
          <p:nvPr>
            <p:ph type="sldNum" sz="quarter" idx="10"/>
          </p:nvPr>
        </p:nvSpPr>
        <p:spPr/>
        <p:txBody>
          <a:bodyPr/>
          <a:lstStyle/>
          <a:p>
            <a:fld id="{BD3001A6-BD31-4FBC-AA24-96121B4F2E4D}" type="slidenum">
              <a:rPr lang="en-JM" smtClean="0">
                <a:solidFill>
                  <a:schemeClr val="accent3"/>
                </a:solidFill>
              </a:rPr>
              <a:pPr/>
              <a:t>5</a:t>
            </a:fld>
            <a:endParaRPr lang="en-JM" dirty="0">
              <a:solidFill>
                <a:schemeClr val="accent3"/>
              </a:solidFill>
            </a:endParaRPr>
          </a:p>
        </p:txBody>
      </p:sp>
      <p:sp>
        <p:nvSpPr>
          <p:cNvPr id="3" name="Title 2">
            <a:extLst>
              <a:ext uri="{FF2B5EF4-FFF2-40B4-BE49-F238E27FC236}">
                <a16:creationId xmlns:a16="http://schemas.microsoft.com/office/drawing/2014/main" id="{57B1DF2D-560D-4C7A-8287-61E1AF7D81D6}"/>
              </a:ext>
            </a:extLst>
          </p:cNvPr>
          <p:cNvSpPr>
            <a:spLocks noGrp="1"/>
          </p:cNvSpPr>
          <p:nvPr>
            <p:ph type="title"/>
          </p:nvPr>
        </p:nvSpPr>
        <p:spPr/>
        <p:txBody>
          <a:bodyPr/>
          <a:lstStyle/>
          <a:p>
            <a:r>
              <a:rPr lang="en-US" dirty="0"/>
              <a:t>Verint Predictive Methodology</a:t>
            </a:r>
          </a:p>
        </p:txBody>
      </p:sp>
      <p:sp>
        <p:nvSpPr>
          <p:cNvPr id="40" name="Text Placeholder 3">
            <a:extLst>
              <a:ext uri="{FF2B5EF4-FFF2-40B4-BE49-F238E27FC236}">
                <a16:creationId xmlns:a16="http://schemas.microsoft.com/office/drawing/2014/main" id="{A71705C4-1B25-4B00-8422-3D46469BF7DD}"/>
              </a:ext>
            </a:extLst>
          </p:cNvPr>
          <p:cNvSpPr txBox="1">
            <a:spLocks/>
          </p:cNvSpPr>
          <p:nvPr/>
        </p:nvSpPr>
        <p:spPr bwMode="auto">
          <a:xfrm>
            <a:off x="620204" y="1161211"/>
            <a:ext cx="11153087" cy="822960"/>
          </a:xfrm>
          <a:prstGeom prst="rect">
            <a:avLst/>
          </a:prstGeom>
          <a:noFill/>
          <a:ln>
            <a:noFill/>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Clr>
                <a:schemeClr val="tx2"/>
              </a:buClr>
              <a:buSzPct val="100000"/>
              <a:buFont typeface="Courier New" panose="02070309020205020404" pitchFamily="49" charset="0"/>
              <a:buNone/>
              <a:defRPr sz="1600" b="0" i="0" kern="1200">
                <a:solidFill>
                  <a:schemeClr val="accent3"/>
                </a:solidFill>
                <a:latin typeface="Arial" panose="020B0604020202020204" pitchFamily="34" charset="0"/>
                <a:ea typeface="MS PGothic" panose="020B0600070205080204" pitchFamily="34" charset="-128"/>
                <a:cs typeface="Arial" panose="020B0604020202020204" pitchFamily="34" charset="0"/>
              </a:defRPr>
            </a:lvl1pPr>
            <a:lvl2pPr marL="365125" indent="-273050" algn="l" rtl="0" eaLnBrk="1" fontAlgn="base" hangingPunct="1">
              <a:lnSpc>
                <a:spcPct val="150000"/>
              </a:lnSpc>
              <a:spcBef>
                <a:spcPct val="20000"/>
              </a:spcBef>
              <a:spcAft>
                <a:spcPct val="0"/>
              </a:spcAft>
              <a:buClr>
                <a:schemeClr val="tx2"/>
              </a:buClr>
              <a:buSzPct val="125000"/>
              <a:buFont typeface="Arial" panose="020B0604020202020204"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2pPr>
            <a:lvl3pPr marL="639763" indent="-228600" algn="l" rtl="0" eaLnBrk="1" fontAlgn="base" hangingPunct="1">
              <a:lnSpc>
                <a:spcPct val="150000"/>
              </a:lnSpc>
              <a:spcBef>
                <a:spcPct val="20000"/>
              </a:spcBef>
              <a:spcAft>
                <a:spcPct val="0"/>
              </a:spcAft>
              <a:buClr>
                <a:schemeClr val="tx2"/>
              </a:buClr>
              <a:buSzPct val="70000"/>
              <a:buFont typeface="Courier New" panose="02070309020205020404" pitchFamily="49" charset="0"/>
              <a:buChar char="o"/>
              <a:defRPr sz="1600" kern="1200">
                <a:solidFill>
                  <a:srgbClr val="333333"/>
                </a:solidFill>
                <a:latin typeface="Arial" panose="020B0604020202020204" pitchFamily="34" charset="0"/>
                <a:ea typeface="Arial" charset="0"/>
                <a:cs typeface="Arial" panose="020B0604020202020204" pitchFamily="34" charset="0"/>
              </a:defRPr>
            </a:lvl3pPr>
            <a:lvl4pPr marL="914400" indent="-228600" algn="l" rtl="0" eaLnBrk="1" fontAlgn="base" hangingPunct="1">
              <a:lnSpc>
                <a:spcPct val="150000"/>
              </a:lnSpc>
              <a:spcBef>
                <a:spcPct val="20000"/>
              </a:spcBef>
              <a:spcAft>
                <a:spcPct val="0"/>
              </a:spcAft>
              <a:buClr>
                <a:schemeClr val="tx1">
                  <a:lumMod val="60000"/>
                  <a:lumOff val="40000"/>
                </a:schemeClr>
              </a:buClr>
              <a:buFont typeface="Wingdings" pitchFamily="2" charset="2"/>
              <a:buChar char="§"/>
              <a:defRPr sz="1600" kern="1200">
                <a:solidFill>
                  <a:srgbClr val="333333"/>
                </a:solidFill>
                <a:latin typeface="Arial" panose="020B0604020202020204" pitchFamily="34" charset="0"/>
                <a:ea typeface="Arial" charset="0"/>
                <a:cs typeface="Arial" panose="020B0604020202020204" pitchFamily="34" charset="0"/>
              </a:defRPr>
            </a:lvl4pPr>
            <a:lvl5pPr marL="1187450" indent="-228600" algn="l" rtl="0" eaLnBrk="1" fontAlgn="base" hangingPunct="1">
              <a:lnSpc>
                <a:spcPct val="150000"/>
              </a:lnSpc>
              <a:spcBef>
                <a:spcPct val="20000"/>
              </a:spcBef>
              <a:spcAft>
                <a:spcPct val="0"/>
              </a:spcAft>
              <a:buClr>
                <a:schemeClr val="tx1">
                  <a:lumMod val="40000"/>
                  <a:lumOff val="60000"/>
                </a:schemeClr>
              </a:buClr>
              <a:buFont typeface="Arial"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
                <a:srgbClr val="0079FF"/>
              </a:buClr>
              <a:buSzPct val="100000"/>
              <a:buFont typeface="Courier New" panose="02070309020205020404" pitchFamily="49" charset="0"/>
              <a:buNone/>
              <a:tabLst/>
              <a:defRPr/>
            </a:pPr>
            <a:r>
              <a:rPr kumimoji="0" lang="en-US" sz="1600" b="0" i="0" u="none" strike="noStrike" kern="1200" cap="none" spc="0" normalizeH="0" baseline="0" noProof="0" dirty="0">
                <a:ln>
                  <a:noFill/>
                </a:ln>
                <a:solidFill>
                  <a:srgbClr val="262A32"/>
                </a:solidFill>
                <a:effectLst/>
                <a:uLnTx/>
                <a:uFillTx/>
                <a:latin typeface="Arial" panose="020B0604020202020204" pitchFamily="34" charset="0"/>
                <a:ea typeface="MS PGothic" panose="020B0600070205080204" pitchFamily="34" charset="-128"/>
                <a:cs typeface="Arial" panose="020B0604020202020204" pitchFamily="34" charset="0"/>
              </a:rPr>
              <a:t>Verint applies proven science and technology to the measurement and analysis of the visitor experience through the lens of visitor satisfaction.</a:t>
            </a:r>
          </a:p>
          <a:p>
            <a:pPr marL="0" marR="0" lvl="0" indent="0" algn="l" defTabSz="914400" rtl="0" eaLnBrk="1" fontAlgn="base" latinLnBrk="0" hangingPunct="1">
              <a:lnSpc>
                <a:spcPct val="100000"/>
              </a:lnSpc>
              <a:spcBef>
                <a:spcPts val="0"/>
              </a:spcBef>
              <a:spcAft>
                <a:spcPct val="0"/>
              </a:spcAft>
              <a:buClr>
                <a:srgbClr val="0079FF"/>
              </a:buClr>
              <a:buSzPct val="100000"/>
              <a:buFont typeface="Courier New" panose="02070309020205020404" pitchFamily="49" charset="0"/>
              <a:buNone/>
              <a:tabLst/>
              <a:defRPr/>
            </a:pPr>
            <a:endParaRPr kumimoji="0" lang="en-US" sz="1600" b="0" i="0" u="none" strike="noStrike" kern="1200" cap="none" spc="0" normalizeH="0" baseline="0" noProof="0" dirty="0">
              <a:ln>
                <a:noFill/>
              </a:ln>
              <a:solidFill>
                <a:srgbClr val="262A32"/>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 name="TextBox 40">
            <a:extLst>
              <a:ext uri="{FF2B5EF4-FFF2-40B4-BE49-F238E27FC236}">
                <a16:creationId xmlns:a16="http://schemas.microsoft.com/office/drawing/2014/main" id="{C3B5BEF4-2840-4F58-BF37-1F53AF120A79}"/>
              </a:ext>
            </a:extLst>
          </p:cNvPr>
          <p:cNvSpPr txBox="1"/>
          <p:nvPr/>
        </p:nvSpPr>
        <p:spPr>
          <a:xfrm>
            <a:off x="838198" y="5120307"/>
            <a:ext cx="10512425"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62A32"/>
                </a:solidFill>
                <a:effectLst/>
                <a:uLnTx/>
                <a:uFillTx/>
              </a:rPr>
              <a:t>Analysis of the visitor experience will enable your organization to understand…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62A3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79FF"/>
                </a:solidFill>
                <a:effectLst/>
                <a:uLnTx/>
                <a:uFillTx/>
              </a:rPr>
              <a:t>How are you doing?		What should you do?		Why should you do it?</a:t>
            </a:r>
          </a:p>
        </p:txBody>
      </p:sp>
      <p:grpSp>
        <p:nvGrpSpPr>
          <p:cNvPr id="145" name="Group 144">
            <a:extLst>
              <a:ext uri="{FF2B5EF4-FFF2-40B4-BE49-F238E27FC236}">
                <a16:creationId xmlns:a16="http://schemas.microsoft.com/office/drawing/2014/main" id="{AF56E0AC-7EB3-4ED5-95D1-48D95488C1C1}"/>
              </a:ext>
            </a:extLst>
          </p:cNvPr>
          <p:cNvGrpSpPr/>
          <p:nvPr/>
        </p:nvGrpSpPr>
        <p:grpSpPr>
          <a:xfrm>
            <a:off x="3099197" y="2328789"/>
            <a:ext cx="5993607" cy="2200422"/>
            <a:chOff x="2235474" y="2362033"/>
            <a:chExt cx="5993607" cy="2200422"/>
          </a:xfrm>
        </p:grpSpPr>
        <p:sp>
          <p:nvSpPr>
            <p:cNvPr id="146" name="Pentagon 4">
              <a:extLst>
                <a:ext uri="{FF2B5EF4-FFF2-40B4-BE49-F238E27FC236}">
                  <a16:creationId xmlns:a16="http://schemas.microsoft.com/office/drawing/2014/main" id="{FE91C842-72D1-46E0-B5F4-5D1B5D48D923}"/>
                </a:ext>
              </a:extLst>
            </p:cNvPr>
            <p:cNvSpPr/>
            <p:nvPr/>
          </p:nvSpPr>
          <p:spPr>
            <a:xfrm>
              <a:off x="3982120" y="3500416"/>
              <a:ext cx="365760" cy="376238"/>
            </a:xfrm>
            <a:prstGeom prst="homePlate">
              <a:avLst/>
            </a:prstGeom>
            <a:solidFill>
              <a:srgbClr val="0D3E86"/>
            </a:solidFill>
            <a:ln>
              <a:noFill/>
            </a:ln>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grpSp>
          <p:nvGrpSpPr>
            <p:cNvPr id="147" name="Group 146">
              <a:extLst>
                <a:ext uri="{FF2B5EF4-FFF2-40B4-BE49-F238E27FC236}">
                  <a16:creationId xmlns:a16="http://schemas.microsoft.com/office/drawing/2014/main" id="{E5E80213-C22F-4051-A157-4502E8E9A48D}"/>
                </a:ext>
              </a:extLst>
            </p:cNvPr>
            <p:cNvGrpSpPr/>
            <p:nvPr/>
          </p:nvGrpSpPr>
          <p:grpSpPr>
            <a:xfrm>
              <a:off x="2235474" y="2814615"/>
              <a:ext cx="1746647" cy="1747837"/>
              <a:chOff x="1793875" y="1747838"/>
              <a:chExt cx="2328863" cy="2330450"/>
            </a:xfrm>
          </p:grpSpPr>
          <p:sp>
            <p:nvSpPr>
              <p:cNvPr id="165" name="Freeform 9">
                <a:extLst>
                  <a:ext uri="{FF2B5EF4-FFF2-40B4-BE49-F238E27FC236}">
                    <a16:creationId xmlns:a16="http://schemas.microsoft.com/office/drawing/2014/main" id="{A985A562-7327-4272-8BB6-4F1EFE2D1BE5}"/>
                  </a:ext>
                </a:extLst>
              </p:cNvPr>
              <p:cNvSpPr>
                <a:spLocks/>
              </p:cNvSpPr>
              <p:nvPr/>
            </p:nvSpPr>
            <p:spPr bwMode="auto">
              <a:xfrm>
                <a:off x="1793875" y="1747838"/>
                <a:ext cx="2328863" cy="2330450"/>
              </a:xfrm>
              <a:custGeom>
                <a:avLst/>
                <a:gdLst>
                  <a:gd name="T0" fmla="*/ 515 w 515"/>
                  <a:gd name="T1" fmla="*/ 455 h 515"/>
                  <a:gd name="T2" fmla="*/ 454 w 515"/>
                  <a:gd name="T3" fmla="*/ 515 h 515"/>
                  <a:gd name="T4" fmla="*/ 61 w 515"/>
                  <a:gd name="T5" fmla="*/ 515 h 515"/>
                  <a:gd name="T6" fmla="*/ 0 w 515"/>
                  <a:gd name="T7" fmla="*/ 455 h 515"/>
                  <a:gd name="T8" fmla="*/ 0 w 515"/>
                  <a:gd name="T9" fmla="*/ 61 h 515"/>
                  <a:gd name="T10" fmla="*/ 61 w 515"/>
                  <a:gd name="T11" fmla="*/ 0 h 515"/>
                  <a:gd name="T12" fmla="*/ 454 w 515"/>
                  <a:gd name="T13" fmla="*/ 0 h 515"/>
                  <a:gd name="T14" fmla="*/ 515 w 515"/>
                  <a:gd name="T15" fmla="*/ 61 h 515"/>
                  <a:gd name="T16" fmla="*/ 515 w 515"/>
                  <a:gd name="T17" fmla="*/ 45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515">
                    <a:moveTo>
                      <a:pt x="515" y="455"/>
                    </a:moveTo>
                    <a:cubicBezTo>
                      <a:pt x="515" y="488"/>
                      <a:pt x="488" y="515"/>
                      <a:pt x="454" y="515"/>
                    </a:cubicBezTo>
                    <a:cubicBezTo>
                      <a:pt x="61" y="515"/>
                      <a:pt x="61" y="515"/>
                      <a:pt x="61" y="515"/>
                    </a:cubicBezTo>
                    <a:cubicBezTo>
                      <a:pt x="27" y="515"/>
                      <a:pt x="0" y="488"/>
                      <a:pt x="0" y="455"/>
                    </a:cubicBezTo>
                    <a:cubicBezTo>
                      <a:pt x="0" y="61"/>
                      <a:pt x="0" y="61"/>
                      <a:pt x="0" y="61"/>
                    </a:cubicBezTo>
                    <a:cubicBezTo>
                      <a:pt x="0" y="27"/>
                      <a:pt x="27" y="0"/>
                      <a:pt x="61" y="0"/>
                    </a:cubicBezTo>
                    <a:cubicBezTo>
                      <a:pt x="454" y="0"/>
                      <a:pt x="454" y="0"/>
                      <a:pt x="454" y="0"/>
                    </a:cubicBezTo>
                    <a:cubicBezTo>
                      <a:pt x="488" y="0"/>
                      <a:pt x="515" y="27"/>
                      <a:pt x="515" y="61"/>
                    </a:cubicBezTo>
                    <a:lnTo>
                      <a:pt x="515" y="455"/>
                    </a:lnTo>
                    <a:close/>
                  </a:path>
                </a:pathLst>
              </a:custGeom>
              <a:solidFill>
                <a:srgbClr val="FFFFFF"/>
              </a:solidFill>
              <a:ln w="12700" cmpd="sng">
                <a:gradFill flip="none" rotWithShape="1">
                  <a:gsLst>
                    <a:gs pos="0">
                      <a:srgbClr val="E9ECF2"/>
                    </a:gs>
                    <a:gs pos="100000">
                      <a:srgbClr val="222B3C">
                        <a:lumMod val="20000"/>
                        <a:lumOff val="80000"/>
                      </a:srgbClr>
                    </a:gs>
                  </a:gsLst>
                  <a:lin ang="16200000" scaled="0"/>
                  <a:tileRect/>
                </a:gradFill>
                <a:round/>
                <a:headEnd/>
                <a:tailEnd/>
              </a:ln>
              <a:effectLst>
                <a:outerShdw blurRad="190500" dist="63500" dir="2700000" algn="tl" rotWithShape="0">
                  <a:srgbClr val="000000">
                    <a:alpha val="20000"/>
                  </a:srgbClr>
                </a:outerShdw>
              </a:effec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66" name="Freeform 107">
                <a:extLst>
                  <a:ext uri="{FF2B5EF4-FFF2-40B4-BE49-F238E27FC236}">
                    <a16:creationId xmlns:a16="http://schemas.microsoft.com/office/drawing/2014/main" id="{522DDAF8-E99E-420E-B6BC-B4054756F6CB}"/>
                  </a:ext>
                </a:extLst>
              </p:cNvPr>
              <p:cNvSpPr>
                <a:spLocks noEditPoints="1"/>
              </p:cNvSpPr>
              <p:nvPr/>
            </p:nvSpPr>
            <p:spPr bwMode="auto">
              <a:xfrm>
                <a:off x="2246313" y="2200276"/>
                <a:ext cx="1427163" cy="1430338"/>
              </a:xfrm>
              <a:custGeom>
                <a:avLst/>
                <a:gdLst>
                  <a:gd name="T0" fmla="*/ 158 w 316"/>
                  <a:gd name="T1" fmla="*/ 25 h 316"/>
                  <a:gd name="T2" fmla="*/ 291 w 316"/>
                  <a:gd name="T3" fmla="*/ 158 h 316"/>
                  <a:gd name="T4" fmla="*/ 158 w 316"/>
                  <a:gd name="T5" fmla="*/ 291 h 316"/>
                  <a:gd name="T6" fmla="*/ 25 w 316"/>
                  <a:gd name="T7" fmla="*/ 158 h 316"/>
                  <a:gd name="T8" fmla="*/ 158 w 316"/>
                  <a:gd name="T9" fmla="*/ 25 h 316"/>
                  <a:gd name="T10" fmla="*/ 158 w 316"/>
                  <a:gd name="T11" fmla="*/ 0 h 316"/>
                  <a:gd name="T12" fmla="*/ 0 w 316"/>
                  <a:gd name="T13" fmla="*/ 158 h 316"/>
                  <a:gd name="T14" fmla="*/ 158 w 316"/>
                  <a:gd name="T15" fmla="*/ 316 h 316"/>
                  <a:gd name="T16" fmla="*/ 316 w 316"/>
                  <a:gd name="T17" fmla="*/ 158 h 316"/>
                  <a:gd name="T18" fmla="*/ 158 w 316"/>
                  <a:gd name="T1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316">
                    <a:moveTo>
                      <a:pt x="158" y="25"/>
                    </a:moveTo>
                    <a:cubicBezTo>
                      <a:pt x="231" y="25"/>
                      <a:pt x="291" y="84"/>
                      <a:pt x="291" y="158"/>
                    </a:cubicBezTo>
                    <a:cubicBezTo>
                      <a:pt x="291" y="231"/>
                      <a:pt x="231" y="291"/>
                      <a:pt x="158" y="291"/>
                    </a:cubicBezTo>
                    <a:cubicBezTo>
                      <a:pt x="85" y="291"/>
                      <a:pt x="25" y="231"/>
                      <a:pt x="25" y="158"/>
                    </a:cubicBezTo>
                    <a:cubicBezTo>
                      <a:pt x="25" y="84"/>
                      <a:pt x="85" y="25"/>
                      <a:pt x="158" y="25"/>
                    </a:cubicBezTo>
                    <a:moveTo>
                      <a:pt x="158" y="0"/>
                    </a:moveTo>
                    <a:cubicBezTo>
                      <a:pt x="70" y="0"/>
                      <a:pt x="0" y="70"/>
                      <a:pt x="0" y="158"/>
                    </a:cubicBezTo>
                    <a:cubicBezTo>
                      <a:pt x="0" y="245"/>
                      <a:pt x="70" y="316"/>
                      <a:pt x="158" y="316"/>
                    </a:cubicBezTo>
                    <a:cubicBezTo>
                      <a:pt x="245" y="316"/>
                      <a:pt x="316" y="245"/>
                      <a:pt x="316" y="158"/>
                    </a:cubicBezTo>
                    <a:cubicBezTo>
                      <a:pt x="316" y="70"/>
                      <a:pt x="245" y="0"/>
                      <a:pt x="158" y="0"/>
                    </a:cubicBezTo>
                    <a:close/>
                  </a:path>
                </a:pathLst>
              </a:custGeom>
              <a:solidFill>
                <a:srgbClr val="0079FF"/>
              </a:solidFill>
              <a:ln>
                <a:noFill/>
              </a:ln>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62A32"/>
                  </a:solidFill>
                  <a:effectLst/>
                  <a:uLnTx/>
                  <a:uFillTx/>
                  <a:latin typeface="Arial" panose="020B0604020202020204"/>
                </a:endParaRPr>
              </a:p>
            </p:txBody>
          </p:sp>
          <p:sp>
            <p:nvSpPr>
              <p:cNvPr id="167" name="Freeform 108">
                <a:extLst>
                  <a:ext uri="{FF2B5EF4-FFF2-40B4-BE49-F238E27FC236}">
                    <a16:creationId xmlns:a16="http://schemas.microsoft.com/office/drawing/2014/main" id="{77839A40-96EA-4EC9-B48E-B1DEA41611C2}"/>
                  </a:ext>
                </a:extLst>
              </p:cNvPr>
              <p:cNvSpPr>
                <a:spLocks/>
              </p:cNvSpPr>
              <p:nvPr/>
            </p:nvSpPr>
            <p:spPr bwMode="auto">
              <a:xfrm>
                <a:off x="2679700" y="3413126"/>
                <a:ext cx="560388" cy="528638"/>
              </a:xfrm>
              <a:custGeom>
                <a:avLst/>
                <a:gdLst>
                  <a:gd name="T0" fmla="*/ 43 w 124"/>
                  <a:gd name="T1" fmla="*/ 0 h 117"/>
                  <a:gd name="T2" fmla="*/ 20 w 124"/>
                  <a:gd name="T3" fmla="*/ 15 h 117"/>
                  <a:gd name="T4" fmla="*/ 10 w 124"/>
                  <a:gd name="T5" fmla="*/ 15 h 117"/>
                  <a:gd name="T6" fmla="*/ 0 w 124"/>
                  <a:gd name="T7" fmla="*/ 15 h 117"/>
                  <a:gd name="T8" fmla="*/ 0 w 124"/>
                  <a:gd name="T9" fmla="*/ 25 h 117"/>
                  <a:gd name="T10" fmla="*/ 0 w 124"/>
                  <a:gd name="T11" fmla="*/ 95 h 117"/>
                  <a:gd name="T12" fmla="*/ 0 w 124"/>
                  <a:gd name="T13" fmla="*/ 105 h 117"/>
                  <a:gd name="T14" fmla="*/ 10 w 124"/>
                  <a:gd name="T15" fmla="*/ 105 h 117"/>
                  <a:gd name="T16" fmla="*/ 38 w 124"/>
                  <a:gd name="T17" fmla="*/ 105 h 117"/>
                  <a:gd name="T18" fmla="*/ 38 w 124"/>
                  <a:gd name="T19" fmla="*/ 107 h 117"/>
                  <a:gd name="T20" fmla="*/ 38 w 124"/>
                  <a:gd name="T21" fmla="*/ 117 h 117"/>
                  <a:gd name="T22" fmla="*/ 48 w 124"/>
                  <a:gd name="T23" fmla="*/ 117 h 117"/>
                  <a:gd name="T24" fmla="*/ 114 w 124"/>
                  <a:gd name="T25" fmla="*/ 117 h 117"/>
                  <a:gd name="T26" fmla="*/ 124 w 124"/>
                  <a:gd name="T27" fmla="*/ 117 h 117"/>
                  <a:gd name="T28" fmla="*/ 124 w 124"/>
                  <a:gd name="T29" fmla="*/ 107 h 117"/>
                  <a:gd name="T30" fmla="*/ 124 w 124"/>
                  <a:gd name="T31" fmla="*/ 56 h 117"/>
                  <a:gd name="T32" fmla="*/ 124 w 124"/>
                  <a:gd name="T33" fmla="*/ 45 h 117"/>
                  <a:gd name="T34" fmla="*/ 114 w 124"/>
                  <a:gd name="T35" fmla="*/ 45 h 117"/>
                  <a:gd name="T36" fmla="*/ 88 w 124"/>
                  <a:gd name="T37" fmla="*/ 45 h 117"/>
                  <a:gd name="T38" fmla="*/ 88 w 124"/>
                  <a:gd name="T39" fmla="*/ 25 h 117"/>
                  <a:gd name="T40" fmla="*/ 88 w 124"/>
                  <a:gd name="T41" fmla="*/ 15 h 117"/>
                  <a:gd name="T42" fmla="*/ 78 w 124"/>
                  <a:gd name="T43" fmla="*/ 15 h 117"/>
                  <a:gd name="T44" fmla="*/ 65 w 124"/>
                  <a:gd name="T45" fmla="*/ 15 h 117"/>
                  <a:gd name="T46" fmla="*/ 43 w 1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17">
                    <a:moveTo>
                      <a:pt x="43" y="0"/>
                    </a:moveTo>
                    <a:cubicBezTo>
                      <a:pt x="33" y="0"/>
                      <a:pt x="24" y="6"/>
                      <a:pt x="20" y="15"/>
                    </a:cubicBezTo>
                    <a:cubicBezTo>
                      <a:pt x="10" y="15"/>
                      <a:pt x="10" y="15"/>
                      <a:pt x="10" y="15"/>
                    </a:cubicBezTo>
                    <a:cubicBezTo>
                      <a:pt x="0" y="15"/>
                      <a:pt x="0" y="15"/>
                      <a:pt x="0" y="15"/>
                    </a:cubicBezTo>
                    <a:cubicBezTo>
                      <a:pt x="0" y="25"/>
                      <a:pt x="0" y="25"/>
                      <a:pt x="0" y="25"/>
                    </a:cubicBezTo>
                    <a:cubicBezTo>
                      <a:pt x="0" y="95"/>
                      <a:pt x="0" y="95"/>
                      <a:pt x="0" y="95"/>
                    </a:cubicBezTo>
                    <a:cubicBezTo>
                      <a:pt x="0" y="105"/>
                      <a:pt x="0" y="105"/>
                      <a:pt x="0" y="105"/>
                    </a:cubicBezTo>
                    <a:cubicBezTo>
                      <a:pt x="10" y="105"/>
                      <a:pt x="10" y="105"/>
                      <a:pt x="10" y="105"/>
                    </a:cubicBezTo>
                    <a:cubicBezTo>
                      <a:pt x="38" y="105"/>
                      <a:pt x="38" y="105"/>
                      <a:pt x="38" y="105"/>
                    </a:cubicBezTo>
                    <a:cubicBezTo>
                      <a:pt x="38" y="107"/>
                      <a:pt x="38" y="107"/>
                      <a:pt x="38" y="107"/>
                    </a:cubicBezTo>
                    <a:cubicBezTo>
                      <a:pt x="38" y="117"/>
                      <a:pt x="38" y="117"/>
                      <a:pt x="38" y="117"/>
                    </a:cubicBezTo>
                    <a:cubicBezTo>
                      <a:pt x="48" y="117"/>
                      <a:pt x="48" y="117"/>
                      <a:pt x="48" y="117"/>
                    </a:cubicBezTo>
                    <a:cubicBezTo>
                      <a:pt x="114" y="117"/>
                      <a:pt x="114" y="117"/>
                      <a:pt x="114" y="117"/>
                    </a:cubicBezTo>
                    <a:cubicBezTo>
                      <a:pt x="124" y="117"/>
                      <a:pt x="124" y="117"/>
                      <a:pt x="124" y="117"/>
                    </a:cubicBezTo>
                    <a:cubicBezTo>
                      <a:pt x="124" y="107"/>
                      <a:pt x="124" y="107"/>
                      <a:pt x="124" y="107"/>
                    </a:cubicBezTo>
                    <a:cubicBezTo>
                      <a:pt x="124" y="56"/>
                      <a:pt x="124" y="56"/>
                      <a:pt x="124" y="56"/>
                    </a:cubicBezTo>
                    <a:cubicBezTo>
                      <a:pt x="124" y="45"/>
                      <a:pt x="124" y="45"/>
                      <a:pt x="124" y="45"/>
                    </a:cubicBezTo>
                    <a:cubicBezTo>
                      <a:pt x="114" y="45"/>
                      <a:pt x="114" y="45"/>
                      <a:pt x="114" y="45"/>
                    </a:cubicBezTo>
                    <a:cubicBezTo>
                      <a:pt x="88" y="45"/>
                      <a:pt x="88" y="45"/>
                      <a:pt x="88" y="45"/>
                    </a:cubicBezTo>
                    <a:cubicBezTo>
                      <a:pt x="88" y="25"/>
                      <a:pt x="88" y="25"/>
                      <a:pt x="88" y="25"/>
                    </a:cubicBezTo>
                    <a:cubicBezTo>
                      <a:pt x="88" y="15"/>
                      <a:pt x="88" y="15"/>
                      <a:pt x="88" y="15"/>
                    </a:cubicBezTo>
                    <a:cubicBezTo>
                      <a:pt x="78" y="15"/>
                      <a:pt x="78" y="15"/>
                      <a:pt x="78" y="15"/>
                    </a:cubicBezTo>
                    <a:cubicBezTo>
                      <a:pt x="65" y="15"/>
                      <a:pt x="65" y="15"/>
                      <a:pt x="65" y="15"/>
                    </a:cubicBezTo>
                    <a:cubicBezTo>
                      <a:pt x="62" y="6"/>
                      <a:pt x="53" y="0"/>
                      <a:pt x="4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68" name="Freeform 109">
                <a:extLst>
                  <a:ext uri="{FF2B5EF4-FFF2-40B4-BE49-F238E27FC236}">
                    <a16:creationId xmlns:a16="http://schemas.microsoft.com/office/drawing/2014/main" id="{3E25D9C7-D3BA-4338-B83C-E45DEB906898}"/>
                  </a:ext>
                </a:extLst>
              </p:cNvPr>
              <p:cNvSpPr>
                <a:spLocks noEditPoints="1"/>
              </p:cNvSpPr>
              <p:nvPr/>
            </p:nvSpPr>
            <p:spPr bwMode="auto">
              <a:xfrm>
                <a:off x="2725738" y="3457576"/>
                <a:ext cx="469900" cy="439738"/>
              </a:xfrm>
              <a:custGeom>
                <a:avLst/>
                <a:gdLst>
                  <a:gd name="T0" fmla="*/ 59 w 104"/>
                  <a:gd name="T1" fmla="*/ 58 h 97"/>
                  <a:gd name="T2" fmla="*/ 58 w 104"/>
                  <a:gd name="T3" fmla="*/ 62 h 97"/>
                  <a:gd name="T4" fmla="*/ 79 w 104"/>
                  <a:gd name="T5" fmla="*/ 62 h 97"/>
                  <a:gd name="T6" fmla="*/ 78 w 104"/>
                  <a:gd name="T7" fmla="*/ 58 h 97"/>
                  <a:gd name="T8" fmla="*/ 77 w 104"/>
                  <a:gd name="T9" fmla="*/ 62 h 97"/>
                  <a:gd name="T10" fmla="*/ 60 w 104"/>
                  <a:gd name="T11" fmla="*/ 62 h 97"/>
                  <a:gd name="T12" fmla="*/ 78 w 104"/>
                  <a:gd name="T13" fmla="*/ 56 h 97"/>
                  <a:gd name="T14" fmla="*/ 81 w 104"/>
                  <a:gd name="T15" fmla="*/ 57 h 97"/>
                  <a:gd name="T16" fmla="*/ 76 w 104"/>
                  <a:gd name="T17" fmla="*/ 57 h 97"/>
                  <a:gd name="T18" fmla="*/ 78 w 104"/>
                  <a:gd name="T19" fmla="*/ 56 h 97"/>
                  <a:gd name="T20" fmla="*/ 62 w 104"/>
                  <a:gd name="T21" fmla="*/ 58 h 97"/>
                  <a:gd name="T22" fmla="*/ 59 w 104"/>
                  <a:gd name="T23" fmla="*/ 54 h 97"/>
                  <a:gd name="T24" fmla="*/ 57 w 104"/>
                  <a:gd name="T25" fmla="*/ 58 h 97"/>
                  <a:gd name="T26" fmla="*/ 68 w 104"/>
                  <a:gd name="T27" fmla="*/ 46 h 97"/>
                  <a:gd name="T28" fmla="*/ 50 w 104"/>
                  <a:gd name="T29" fmla="*/ 15 h 97"/>
                  <a:gd name="T30" fmla="*/ 52 w 104"/>
                  <a:gd name="T31" fmla="*/ 24 h 97"/>
                  <a:gd name="T32" fmla="*/ 40 w 104"/>
                  <a:gd name="T33" fmla="*/ 24 h 97"/>
                  <a:gd name="T34" fmla="*/ 42 w 104"/>
                  <a:gd name="T35" fmla="*/ 15 h 97"/>
                  <a:gd name="T36" fmla="*/ 23 w 104"/>
                  <a:gd name="T37" fmla="*/ 19 h 97"/>
                  <a:gd name="T38" fmla="*/ 20 w 104"/>
                  <a:gd name="T39" fmla="*/ 29 h 97"/>
                  <a:gd name="T40" fmla="*/ 16 w 104"/>
                  <a:gd name="T41" fmla="*/ 19 h 97"/>
                  <a:gd name="T42" fmla="*/ 0 w 104"/>
                  <a:gd name="T43" fmla="*/ 15 h 97"/>
                  <a:gd name="T44" fmla="*/ 38 w 104"/>
                  <a:gd name="T45" fmla="*/ 85 h 97"/>
                  <a:gd name="T46" fmla="*/ 104 w 104"/>
                  <a:gd name="T47" fmla="*/ 97 h 97"/>
                  <a:gd name="T48" fmla="*/ 68 w 104"/>
                  <a:gd name="T49" fmla="*/ 46 h 97"/>
                  <a:gd name="T50" fmla="*/ 41 w 104"/>
                  <a:gd name="T51" fmla="*/ 93 h 97"/>
                  <a:gd name="T52" fmla="*/ 100 w 104"/>
                  <a:gd name="T53" fmla="*/ 49 h 97"/>
                  <a:gd name="T54" fmla="*/ 20 w 104"/>
                  <a:gd name="T55" fmla="*/ 26 h 97"/>
                  <a:gd name="T56" fmla="*/ 21 w 104"/>
                  <a:gd name="T57" fmla="*/ 21 h 97"/>
                  <a:gd name="T58" fmla="*/ 33 w 104"/>
                  <a:gd name="T59" fmla="*/ 2 h 97"/>
                  <a:gd name="T60" fmla="*/ 45 w 104"/>
                  <a:gd name="T61" fmla="*/ 21 h 97"/>
                  <a:gd name="T62" fmla="*/ 46 w 104"/>
                  <a:gd name="T63" fmla="*/ 26 h 97"/>
                  <a:gd name="T64" fmla="*/ 47 w 104"/>
                  <a:gd name="T65" fmla="*/ 21 h 97"/>
                  <a:gd name="T66" fmla="*/ 33 w 104"/>
                  <a:gd name="T67" fmla="*/ 0 h 97"/>
                  <a:gd name="T68" fmla="*/ 19 w 104"/>
                  <a:gd name="T69" fmla="*/ 21 h 97"/>
                  <a:gd name="T70" fmla="*/ 20 w 104"/>
                  <a:gd name="T71"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97">
                    <a:moveTo>
                      <a:pt x="60" y="59"/>
                    </a:moveTo>
                    <a:cubicBezTo>
                      <a:pt x="60" y="58"/>
                      <a:pt x="60" y="58"/>
                      <a:pt x="59" y="58"/>
                    </a:cubicBezTo>
                    <a:cubicBezTo>
                      <a:pt x="59" y="58"/>
                      <a:pt x="58" y="58"/>
                      <a:pt x="58" y="59"/>
                    </a:cubicBezTo>
                    <a:cubicBezTo>
                      <a:pt x="58" y="62"/>
                      <a:pt x="58" y="62"/>
                      <a:pt x="58" y="62"/>
                    </a:cubicBezTo>
                    <a:cubicBezTo>
                      <a:pt x="58" y="67"/>
                      <a:pt x="63" y="72"/>
                      <a:pt x="69" y="72"/>
                    </a:cubicBezTo>
                    <a:cubicBezTo>
                      <a:pt x="75" y="72"/>
                      <a:pt x="79" y="67"/>
                      <a:pt x="79" y="62"/>
                    </a:cubicBezTo>
                    <a:cubicBezTo>
                      <a:pt x="79" y="59"/>
                      <a:pt x="79" y="59"/>
                      <a:pt x="79" y="59"/>
                    </a:cubicBezTo>
                    <a:cubicBezTo>
                      <a:pt x="79" y="58"/>
                      <a:pt x="79" y="58"/>
                      <a:pt x="78" y="58"/>
                    </a:cubicBezTo>
                    <a:cubicBezTo>
                      <a:pt x="78" y="58"/>
                      <a:pt x="77" y="58"/>
                      <a:pt x="77" y="59"/>
                    </a:cubicBezTo>
                    <a:cubicBezTo>
                      <a:pt x="77" y="62"/>
                      <a:pt x="77" y="62"/>
                      <a:pt x="77" y="62"/>
                    </a:cubicBezTo>
                    <a:cubicBezTo>
                      <a:pt x="77" y="66"/>
                      <a:pt x="74" y="70"/>
                      <a:pt x="69" y="70"/>
                    </a:cubicBezTo>
                    <a:cubicBezTo>
                      <a:pt x="64" y="70"/>
                      <a:pt x="60" y="66"/>
                      <a:pt x="60" y="62"/>
                    </a:cubicBezTo>
                    <a:lnTo>
                      <a:pt x="60" y="59"/>
                    </a:lnTo>
                    <a:close/>
                    <a:moveTo>
                      <a:pt x="78" y="56"/>
                    </a:moveTo>
                    <a:cubicBezTo>
                      <a:pt x="80" y="56"/>
                      <a:pt x="81" y="57"/>
                      <a:pt x="81" y="58"/>
                    </a:cubicBezTo>
                    <a:cubicBezTo>
                      <a:pt x="81" y="58"/>
                      <a:pt x="81" y="57"/>
                      <a:pt x="81" y="57"/>
                    </a:cubicBezTo>
                    <a:cubicBezTo>
                      <a:pt x="81" y="55"/>
                      <a:pt x="80" y="54"/>
                      <a:pt x="78" y="54"/>
                    </a:cubicBezTo>
                    <a:cubicBezTo>
                      <a:pt x="77" y="54"/>
                      <a:pt x="76" y="55"/>
                      <a:pt x="76" y="57"/>
                    </a:cubicBezTo>
                    <a:cubicBezTo>
                      <a:pt x="76" y="57"/>
                      <a:pt x="76" y="58"/>
                      <a:pt x="76" y="58"/>
                    </a:cubicBezTo>
                    <a:cubicBezTo>
                      <a:pt x="76" y="57"/>
                      <a:pt x="77" y="56"/>
                      <a:pt x="78" y="56"/>
                    </a:cubicBezTo>
                    <a:close/>
                    <a:moveTo>
                      <a:pt x="59" y="56"/>
                    </a:moveTo>
                    <a:cubicBezTo>
                      <a:pt x="61" y="56"/>
                      <a:pt x="62" y="57"/>
                      <a:pt x="62" y="58"/>
                    </a:cubicBezTo>
                    <a:cubicBezTo>
                      <a:pt x="62" y="58"/>
                      <a:pt x="62" y="57"/>
                      <a:pt x="62" y="57"/>
                    </a:cubicBezTo>
                    <a:cubicBezTo>
                      <a:pt x="62" y="55"/>
                      <a:pt x="61" y="54"/>
                      <a:pt x="59" y="54"/>
                    </a:cubicBezTo>
                    <a:cubicBezTo>
                      <a:pt x="58" y="54"/>
                      <a:pt x="57" y="55"/>
                      <a:pt x="57" y="57"/>
                    </a:cubicBezTo>
                    <a:cubicBezTo>
                      <a:pt x="57" y="57"/>
                      <a:pt x="57" y="58"/>
                      <a:pt x="57" y="58"/>
                    </a:cubicBezTo>
                    <a:cubicBezTo>
                      <a:pt x="57" y="57"/>
                      <a:pt x="58" y="56"/>
                      <a:pt x="59" y="56"/>
                    </a:cubicBezTo>
                    <a:close/>
                    <a:moveTo>
                      <a:pt x="68" y="46"/>
                    </a:moveTo>
                    <a:cubicBezTo>
                      <a:pt x="68" y="15"/>
                      <a:pt x="68" y="15"/>
                      <a:pt x="68" y="15"/>
                    </a:cubicBezTo>
                    <a:cubicBezTo>
                      <a:pt x="50" y="15"/>
                      <a:pt x="50" y="15"/>
                      <a:pt x="50" y="15"/>
                    </a:cubicBezTo>
                    <a:cubicBezTo>
                      <a:pt x="50" y="19"/>
                      <a:pt x="50" y="19"/>
                      <a:pt x="50" y="19"/>
                    </a:cubicBezTo>
                    <a:cubicBezTo>
                      <a:pt x="51" y="20"/>
                      <a:pt x="52" y="22"/>
                      <a:pt x="52" y="24"/>
                    </a:cubicBezTo>
                    <a:cubicBezTo>
                      <a:pt x="52" y="27"/>
                      <a:pt x="49" y="29"/>
                      <a:pt x="46" y="29"/>
                    </a:cubicBezTo>
                    <a:cubicBezTo>
                      <a:pt x="43" y="29"/>
                      <a:pt x="40" y="27"/>
                      <a:pt x="40" y="24"/>
                    </a:cubicBezTo>
                    <a:cubicBezTo>
                      <a:pt x="40" y="22"/>
                      <a:pt x="41" y="20"/>
                      <a:pt x="42" y="19"/>
                    </a:cubicBezTo>
                    <a:cubicBezTo>
                      <a:pt x="42" y="15"/>
                      <a:pt x="42" y="15"/>
                      <a:pt x="42" y="15"/>
                    </a:cubicBezTo>
                    <a:cubicBezTo>
                      <a:pt x="23" y="15"/>
                      <a:pt x="23" y="15"/>
                      <a:pt x="23" y="15"/>
                    </a:cubicBezTo>
                    <a:cubicBezTo>
                      <a:pt x="23" y="19"/>
                      <a:pt x="23" y="19"/>
                      <a:pt x="23" y="19"/>
                    </a:cubicBezTo>
                    <a:cubicBezTo>
                      <a:pt x="25" y="20"/>
                      <a:pt x="25" y="22"/>
                      <a:pt x="25" y="24"/>
                    </a:cubicBezTo>
                    <a:cubicBezTo>
                      <a:pt x="25" y="27"/>
                      <a:pt x="23" y="29"/>
                      <a:pt x="20" y="29"/>
                    </a:cubicBezTo>
                    <a:cubicBezTo>
                      <a:pt x="16" y="29"/>
                      <a:pt x="14" y="27"/>
                      <a:pt x="14" y="24"/>
                    </a:cubicBezTo>
                    <a:cubicBezTo>
                      <a:pt x="14" y="22"/>
                      <a:pt x="15" y="20"/>
                      <a:pt x="16" y="19"/>
                    </a:cubicBezTo>
                    <a:cubicBezTo>
                      <a:pt x="16" y="15"/>
                      <a:pt x="16" y="15"/>
                      <a:pt x="16" y="15"/>
                    </a:cubicBezTo>
                    <a:cubicBezTo>
                      <a:pt x="0" y="15"/>
                      <a:pt x="0" y="15"/>
                      <a:pt x="0" y="15"/>
                    </a:cubicBezTo>
                    <a:cubicBezTo>
                      <a:pt x="0" y="85"/>
                      <a:pt x="0" y="85"/>
                      <a:pt x="0" y="85"/>
                    </a:cubicBezTo>
                    <a:cubicBezTo>
                      <a:pt x="38" y="85"/>
                      <a:pt x="38" y="85"/>
                      <a:pt x="38" y="85"/>
                    </a:cubicBezTo>
                    <a:cubicBezTo>
                      <a:pt x="38" y="97"/>
                      <a:pt x="38" y="97"/>
                      <a:pt x="38" y="97"/>
                    </a:cubicBezTo>
                    <a:cubicBezTo>
                      <a:pt x="104" y="97"/>
                      <a:pt x="104" y="97"/>
                      <a:pt x="104" y="97"/>
                    </a:cubicBezTo>
                    <a:cubicBezTo>
                      <a:pt x="104" y="46"/>
                      <a:pt x="104" y="46"/>
                      <a:pt x="104" y="46"/>
                    </a:cubicBezTo>
                    <a:lnTo>
                      <a:pt x="68" y="46"/>
                    </a:lnTo>
                    <a:close/>
                    <a:moveTo>
                      <a:pt x="100" y="93"/>
                    </a:moveTo>
                    <a:cubicBezTo>
                      <a:pt x="41" y="93"/>
                      <a:pt x="41" y="93"/>
                      <a:pt x="41" y="93"/>
                    </a:cubicBezTo>
                    <a:cubicBezTo>
                      <a:pt x="41" y="49"/>
                      <a:pt x="41" y="49"/>
                      <a:pt x="41" y="49"/>
                    </a:cubicBezTo>
                    <a:cubicBezTo>
                      <a:pt x="100" y="49"/>
                      <a:pt x="100" y="49"/>
                      <a:pt x="100" y="49"/>
                    </a:cubicBezTo>
                    <a:lnTo>
                      <a:pt x="100" y="93"/>
                    </a:lnTo>
                    <a:close/>
                    <a:moveTo>
                      <a:pt x="20" y="26"/>
                    </a:moveTo>
                    <a:cubicBezTo>
                      <a:pt x="21" y="26"/>
                      <a:pt x="22" y="25"/>
                      <a:pt x="22" y="24"/>
                    </a:cubicBezTo>
                    <a:cubicBezTo>
                      <a:pt x="22" y="22"/>
                      <a:pt x="22" y="21"/>
                      <a:pt x="21" y="21"/>
                    </a:cubicBezTo>
                    <a:cubicBezTo>
                      <a:pt x="21" y="14"/>
                      <a:pt x="21" y="14"/>
                      <a:pt x="21" y="14"/>
                    </a:cubicBezTo>
                    <a:cubicBezTo>
                      <a:pt x="21" y="7"/>
                      <a:pt x="26" y="2"/>
                      <a:pt x="33" y="2"/>
                    </a:cubicBezTo>
                    <a:cubicBezTo>
                      <a:pt x="40" y="2"/>
                      <a:pt x="45" y="7"/>
                      <a:pt x="45" y="14"/>
                    </a:cubicBezTo>
                    <a:cubicBezTo>
                      <a:pt x="45" y="21"/>
                      <a:pt x="45" y="21"/>
                      <a:pt x="45" y="21"/>
                    </a:cubicBezTo>
                    <a:cubicBezTo>
                      <a:pt x="44" y="21"/>
                      <a:pt x="43" y="22"/>
                      <a:pt x="43" y="24"/>
                    </a:cubicBezTo>
                    <a:cubicBezTo>
                      <a:pt x="43" y="25"/>
                      <a:pt x="45" y="26"/>
                      <a:pt x="46" y="26"/>
                    </a:cubicBezTo>
                    <a:cubicBezTo>
                      <a:pt x="48" y="26"/>
                      <a:pt x="49" y="25"/>
                      <a:pt x="49" y="24"/>
                    </a:cubicBezTo>
                    <a:cubicBezTo>
                      <a:pt x="49" y="22"/>
                      <a:pt x="48" y="21"/>
                      <a:pt x="47" y="21"/>
                    </a:cubicBezTo>
                    <a:cubicBezTo>
                      <a:pt x="47" y="14"/>
                      <a:pt x="47" y="14"/>
                      <a:pt x="47" y="14"/>
                    </a:cubicBezTo>
                    <a:cubicBezTo>
                      <a:pt x="47" y="6"/>
                      <a:pt x="41" y="0"/>
                      <a:pt x="33" y="0"/>
                    </a:cubicBezTo>
                    <a:cubicBezTo>
                      <a:pt x="25" y="0"/>
                      <a:pt x="19" y="6"/>
                      <a:pt x="19" y="14"/>
                    </a:cubicBezTo>
                    <a:cubicBezTo>
                      <a:pt x="19" y="21"/>
                      <a:pt x="19" y="21"/>
                      <a:pt x="19" y="21"/>
                    </a:cubicBezTo>
                    <a:cubicBezTo>
                      <a:pt x="18" y="21"/>
                      <a:pt x="17" y="22"/>
                      <a:pt x="17" y="24"/>
                    </a:cubicBezTo>
                    <a:cubicBezTo>
                      <a:pt x="17" y="25"/>
                      <a:pt x="18" y="26"/>
                      <a:pt x="20" y="26"/>
                    </a:cubicBezTo>
                    <a:close/>
                  </a:path>
                </a:pathLst>
              </a:custGeom>
              <a:gradFill flip="none" rotWithShape="1">
                <a:gsLst>
                  <a:gs pos="0">
                    <a:srgbClr val="222B3C">
                      <a:lumMod val="50000"/>
                    </a:srgbClr>
                  </a:gs>
                  <a:gs pos="100000">
                    <a:srgbClr val="222B3C"/>
                  </a:gs>
                </a:gsLst>
                <a:lin ang="162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69" name="Freeform 110">
                <a:extLst>
                  <a:ext uri="{FF2B5EF4-FFF2-40B4-BE49-F238E27FC236}">
                    <a16:creationId xmlns:a16="http://schemas.microsoft.com/office/drawing/2014/main" id="{11D6B0C3-3274-43FA-B2F3-75EF87534403}"/>
                  </a:ext>
                </a:extLst>
              </p:cNvPr>
              <p:cNvSpPr>
                <a:spLocks/>
              </p:cNvSpPr>
              <p:nvPr/>
            </p:nvSpPr>
            <p:spPr bwMode="auto">
              <a:xfrm>
                <a:off x="2038350" y="2938463"/>
                <a:ext cx="501650" cy="555625"/>
              </a:xfrm>
              <a:custGeom>
                <a:avLst/>
                <a:gdLst>
                  <a:gd name="T0" fmla="*/ 109 w 111"/>
                  <a:gd name="T1" fmla="*/ 68 h 123"/>
                  <a:gd name="T2" fmla="*/ 104 w 111"/>
                  <a:gd name="T3" fmla="*/ 54 h 123"/>
                  <a:gd name="T4" fmla="*/ 82 w 111"/>
                  <a:gd name="T5" fmla="*/ 20 h 123"/>
                  <a:gd name="T6" fmla="*/ 77 w 111"/>
                  <a:gd name="T7" fmla="*/ 17 h 123"/>
                  <a:gd name="T8" fmla="*/ 48 w 111"/>
                  <a:gd name="T9" fmla="*/ 1 h 123"/>
                  <a:gd name="T10" fmla="*/ 42 w 111"/>
                  <a:gd name="T11" fmla="*/ 0 h 123"/>
                  <a:gd name="T12" fmla="*/ 36 w 111"/>
                  <a:gd name="T13" fmla="*/ 1 h 123"/>
                  <a:gd name="T14" fmla="*/ 0 w 111"/>
                  <a:gd name="T15" fmla="*/ 42 h 123"/>
                  <a:gd name="T16" fmla="*/ 7 w 111"/>
                  <a:gd name="T17" fmla="*/ 68 h 123"/>
                  <a:gd name="T18" fmla="*/ 8 w 111"/>
                  <a:gd name="T19" fmla="*/ 70 h 123"/>
                  <a:gd name="T20" fmla="*/ 8 w 111"/>
                  <a:gd name="T21" fmla="*/ 78 h 123"/>
                  <a:gd name="T22" fmla="*/ 17 w 111"/>
                  <a:gd name="T23" fmla="*/ 93 h 123"/>
                  <a:gd name="T24" fmla="*/ 43 w 111"/>
                  <a:gd name="T25" fmla="*/ 106 h 123"/>
                  <a:gd name="T26" fmla="*/ 49 w 111"/>
                  <a:gd name="T27" fmla="*/ 108 h 123"/>
                  <a:gd name="T28" fmla="*/ 52 w 111"/>
                  <a:gd name="T29" fmla="*/ 107 h 123"/>
                  <a:gd name="T30" fmla="*/ 60 w 111"/>
                  <a:gd name="T31" fmla="*/ 120 h 123"/>
                  <a:gd name="T32" fmla="*/ 60 w 111"/>
                  <a:gd name="T33" fmla="*/ 120 h 123"/>
                  <a:gd name="T34" fmla="*/ 60 w 111"/>
                  <a:gd name="T35" fmla="*/ 120 h 123"/>
                  <a:gd name="T36" fmla="*/ 63 w 111"/>
                  <a:gd name="T37" fmla="*/ 121 h 123"/>
                  <a:gd name="T38" fmla="*/ 69 w 111"/>
                  <a:gd name="T39" fmla="*/ 123 h 123"/>
                  <a:gd name="T40" fmla="*/ 81 w 111"/>
                  <a:gd name="T41" fmla="*/ 110 h 123"/>
                  <a:gd name="T42" fmla="*/ 81 w 111"/>
                  <a:gd name="T43" fmla="*/ 103 h 123"/>
                  <a:gd name="T44" fmla="*/ 88 w 111"/>
                  <a:gd name="T45" fmla="*/ 103 h 123"/>
                  <a:gd name="T46" fmla="*/ 104 w 111"/>
                  <a:gd name="T47" fmla="*/ 87 h 123"/>
                  <a:gd name="T48" fmla="*/ 104 w 111"/>
                  <a:gd name="T49" fmla="*/ 84 h 123"/>
                  <a:gd name="T50" fmla="*/ 108 w 111"/>
                  <a:gd name="T51" fmla="*/ 80 h 123"/>
                  <a:gd name="T52" fmla="*/ 109 w 111"/>
                  <a:gd name="T53" fmla="*/ 6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23">
                    <a:moveTo>
                      <a:pt x="109" y="68"/>
                    </a:moveTo>
                    <a:cubicBezTo>
                      <a:pt x="107" y="63"/>
                      <a:pt x="104" y="56"/>
                      <a:pt x="104" y="54"/>
                    </a:cubicBezTo>
                    <a:cubicBezTo>
                      <a:pt x="104" y="40"/>
                      <a:pt x="96" y="27"/>
                      <a:pt x="82" y="20"/>
                    </a:cubicBezTo>
                    <a:cubicBezTo>
                      <a:pt x="77" y="17"/>
                      <a:pt x="77" y="17"/>
                      <a:pt x="77" y="17"/>
                    </a:cubicBezTo>
                    <a:cubicBezTo>
                      <a:pt x="70" y="9"/>
                      <a:pt x="60" y="2"/>
                      <a:pt x="48" y="1"/>
                    </a:cubicBezTo>
                    <a:cubicBezTo>
                      <a:pt x="48" y="1"/>
                      <a:pt x="45" y="0"/>
                      <a:pt x="42" y="0"/>
                    </a:cubicBezTo>
                    <a:cubicBezTo>
                      <a:pt x="39" y="0"/>
                      <a:pt x="36" y="1"/>
                      <a:pt x="36" y="1"/>
                    </a:cubicBezTo>
                    <a:cubicBezTo>
                      <a:pt x="15" y="4"/>
                      <a:pt x="0" y="21"/>
                      <a:pt x="0" y="42"/>
                    </a:cubicBezTo>
                    <a:cubicBezTo>
                      <a:pt x="0" y="55"/>
                      <a:pt x="4" y="63"/>
                      <a:pt x="7" y="68"/>
                    </a:cubicBezTo>
                    <a:cubicBezTo>
                      <a:pt x="7" y="68"/>
                      <a:pt x="8" y="69"/>
                      <a:pt x="8" y="70"/>
                    </a:cubicBezTo>
                    <a:cubicBezTo>
                      <a:pt x="8" y="78"/>
                      <a:pt x="8" y="78"/>
                      <a:pt x="8" y="78"/>
                    </a:cubicBezTo>
                    <a:cubicBezTo>
                      <a:pt x="8" y="84"/>
                      <a:pt x="12" y="90"/>
                      <a:pt x="17" y="93"/>
                    </a:cubicBezTo>
                    <a:cubicBezTo>
                      <a:pt x="43" y="106"/>
                      <a:pt x="43" y="106"/>
                      <a:pt x="43" y="106"/>
                    </a:cubicBezTo>
                    <a:cubicBezTo>
                      <a:pt x="45" y="107"/>
                      <a:pt x="47" y="108"/>
                      <a:pt x="49" y="108"/>
                    </a:cubicBezTo>
                    <a:cubicBezTo>
                      <a:pt x="50" y="108"/>
                      <a:pt x="51" y="108"/>
                      <a:pt x="52" y="107"/>
                    </a:cubicBezTo>
                    <a:cubicBezTo>
                      <a:pt x="52" y="113"/>
                      <a:pt x="55" y="117"/>
                      <a:pt x="60" y="120"/>
                    </a:cubicBezTo>
                    <a:cubicBezTo>
                      <a:pt x="60" y="120"/>
                      <a:pt x="60" y="120"/>
                      <a:pt x="60" y="120"/>
                    </a:cubicBezTo>
                    <a:cubicBezTo>
                      <a:pt x="60" y="120"/>
                      <a:pt x="60" y="120"/>
                      <a:pt x="60" y="120"/>
                    </a:cubicBezTo>
                    <a:cubicBezTo>
                      <a:pt x="63" y="121"/>
                      <a:pt x="63" y="121"/>
                      <a:pt x="63" y="121"/>
                    </a:cubicBezTo>
                    <a:cubicBezTo>
                      <a:pt x="65" y="122"/>
                      <a:pt x="67" y="123"/>
                      <a:pt x="69" y="123"/>
                    </a:cubicBezTo>
                    <a:cubicBezTo>
                      <a:pt x="76" y="123"/>
                      <a:pt x="81" y="117"/>
                      <a:pt x="81" y="110"/>
                    </a:cubicBezTo>
                    <a:cubicBezTo>
                      <a:pt x="81" y="103"/>
                      <a:pt x="81" y="103"/>
                      <a:pt x="81" y="103"/>
                    </a:cubicBezTo>
                    <a:cubicBezTo>
                      <a:pt x="88" y="103"/>
                      <a:pt x="88" y="103"/>
                      <a:pt x="88" y="103"/>
                    </a:cubicBezTo>
                    <a:cubicBezTo>
                      <a:pt x="97" y="103"/>
                      <a:pt x="104" y="95"/>
                      <a:pt x="104" y="87"/>
                    </a:cubicBezTo>
                    <a:cubicBezTo>
                      <a:pt x="104" y="84"/>
                      <a:pt x="104" y="84"/>
                      <a:pt x="104" y="84"/>
                    </a:cubicBezTo>
                    <a:cubicBezTo>
                      <a:pt x="106" y="83"/>
                      <a:pt x="107" y="82"/>
                      <a:pt x="108" y="80"/>
                    </a:cubicBezTo>
                    <a:cubicBezTo>
                      <a:pt x="111" y="77"/>
                      <a:pt x="111" y="72"/>
                      <a:pt x="109" y="6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70" name="Freeform 111">
                <a:extLst>
                  <a:ext uri="{FF2B5EF4-FFF2-40B4-BE49-F238E27FC236}">
                    <a16:creationId xmlns:a16="http://schemas.microsoft.com/office/drawing/2014/main" id="{D6D24794-3592-45D7-8E18-F3EBB9AC12CD}"/>
                  </a:ext>
                </a:extLst>
              </p:cNvPr>
              <p:cNvSpPr>
                <a:spLocks noEditPoints="1"/>
              </p:cNvSpPr>
              <p:nvPr/>
            </p:nvSpPr>
            <p:spPr bwMode="auto">
              <a:xfrm>
                <a:off x="2082800" y="2982913"/>
                <a:ext cx="411163" cy="466725"/>
              </a:xfrm>
              <a:custGeom>
                <a:avLst/>
                <a:gdLst>
                  <a:gd name="T0" fmla="*/ 90 w 91"/>
                  <a:gd name="T1" fmla="*/ 62 h 103"/>
                  <a:gd name="T2" fmla="*/ 84 w 91"/>
                  <a:gd name="T3" fmla="*/ 44 h 103"/>
                  <a:gd name="T4" fmla="*/ 68 w 91"/>
                  <a:gd name="T5" fmla="*/ 19 h 103"/>
                  <a:gd name="T6" fmla="*/ 74 w 91"/>
                  <a:gd name="T7" fmla="*/ 37 h 103"/>
                  <a:gd name="T8" fmla="*/ 80 w 91"/>
                  <a:gd name="T9" fmla="*/ 55 h 103"/>
                  <a:gd name="T10" fmla="*/ 78 w 91"/>
                  <a:gd name="T11" fmla="*/ 58 h 103"/>
                  <a:gd name="T12" fmla="*/ 76 w 91"/>
                  <a:gd name="T13" fmla="*/ 58 h 103"/>
                  <a:gd name="T14" fmla="*/ 74 w 91"/>
                  <a:gd name="T15" fmla="*/ 60 h 103"/>
                  <a:gd name="T16" fmla="*/ 74 w 91"/>
                  <a:gd name="T17" fmla="*/ 69 h 103"/>
                  <a:gd name="T18" fmla="*/ 69 w 91"/>
                  <a:gd name="T19" fmla="*/ 75 h 103"/>
                  <a:gd name="T20" fmla="*/ 56 w 91"/>
                  <a:gd name="T21" fmla="*/ 75 h 103"/>
                  <a:gd name="T22" fmla="*/ 52 w 91"/>
                  <a:gd name="T23" fmla="*/ 79 h 103"/>
                  <a:gd name="T24" fmla="*/ 52 w 91"/>
                  <a:gd name="T25" fmla="*/ 93 h 103"/>
                  <a:gd name="T26" fmla="*/ 52 w 91"/>
                  <a:gd name="T27" fmla="*/ 93 h 103"/>
                  <a:gd name="T28" fmla="*/ 52 w 91"/>
                  <a:gd name="T29" fmla="*/ 95 h 103"/>
                  <a:gd name="T30" fmla="*/ 55 w 91"/>
                  <a:gd name="T31" fmla="*/ 101 h 103"/>
                  <a:gd name="T32" fmla="*/ 58 w 91"/>
                  <a:gd name="T33" fmla="*/ 102 h 103"/>
                  <a:gd name="T34" fmla="*/ 61 w 91"/>
                  <a:gd name="T35" fmla="*/ 100 h 103"/>
                  <a:gd name="T36" fmla="*/ 61 w 91"/>
                  <a:gd name="T37" fmla="*/ 87 h 103"/>
                  <a:gd name="T38" fmla="*/ 66 w 91"/>
                  <a:gd name="T39" fmla="*/ 82 h 103"/>
                  <a:gd name="T40" fmla="*/ 78 w 91"/>
                  <a:gd name="T41" fmla="*/ 82 h 103"/>
                  <a:gd name="T42" fmla="*/ 84 w 91"/>
                  <a:gd name="T43" fmla="*/ 76 h 103"/>
                  <a:gd name="T44" fmla="*/ 84 w 91"/>
                  <a:gd name="T45" fmla="*/ 68 h 103"/>
                  <a:gd name="T46" fmla="*/ 86 w 91"/>
                  <a:gd name="T47" fmla="*/ 66 h 103"/>
                  <a:gd name="T48" fmla="*/ 88 w 91"/>
                  <a:gd name="T49" fmla="*/ 66 h 103"/>
                  <a:gd name="T50" fmla="*/ 90 w 91"/>
                  <a:gd name="T51" fmla="*/ 62 h 103"/>
                  <a:gd name="T52" fmla="*/ 64 w 91"/>
                  <a:gd name="T53" fmla="*/ 61 h 103"/>
                  <a:gd name="T54" fmla="*/ 64 w 91"/>
                  <a:gd name="T55" fmla="*/ 53 h 103"/>
                  <a:gd name="T56" fmla="*/ 66 w 91"/>
                  <a:gd name="T57" fmla="*/ 51 h 103"/>
                  <a:gd name="T58" fmla="*/ 67 w 91"/>
                  <a:gd name="T59" fmla="*/ 51 h 103"/>
                  <a:gd name="T60" fmla="*/ 69 w 91"/>
                  <a:gd name="T61" fmla="*/ 47 h 103"/>
                  <a:gd name="T62" fmla="*/ 64 w 91"/>
                  <a:gd name="T63" fmla="*/ 29 h 103"/>
                  <a:gd name="T64" fmla="*/ 36 w 91"/>
                  <a:gd name="T65" fmla="*/ 0 h 103"/>
                  <a:gd name="T66" fmla="*/ 36 w 91"/>
                  <a:gd name="T67" fmla="*/ 35 h 103"/>
                  <a:gd name="T68" fmla="*/ 39 w 91"/>
                  <a:gd name="T69" fmla="*/ 42 h 103"/>
                  <a:gd name="T70" fmla="*/ 39 w 91"/>
                  <a:gd name="T71" fmla="*/ 44 h 103"/>
                  <a:gd name="T72" fmla="*/ 55 w 91"/>
                  <a:gd name="T73" fmla="*/ 55 h 103"/>
                  <a:gd name="T74" fmla="*/ 57 w 91"/>
                  <a:gd name="T75" fmla="*/ 55 h 103"/>
                  <a:gd name="T76" fmla="*/ 60 w 91"/>
                  <a:gd name="T77" fmla="*/ 58 h 103"/>
                  <a:gd name="T78" fmla="*/ 57 w 91"/>
                  <a:gd name="T79" fmla="*/ 60 h 103"/>
                  <a:gd name="T80" fmla="*/ 54 w 91"/>
                  <a:gd name="T81" fmla="*/ 58 h 103"/>
                  <a:gd name="T82" fmla="*/ 54 w 91"/>
                  <a:gd name="T83" fmla="*/ 57 h 103"/>
                  <a:gd name="T84" fmla="*/ 38 w 91"/>
                  <a:gd name="T85" fmla="*/ 46 h 103"/>
                  <a:gd name="T86" fmla="*/ 32 w 91"/>
                  <a:gd name="T87" fmla="*/ 49 h 103"/>
                  <a:gd name="T88" fmla="*/ 25 w 91"/>
                  <a:gd name="T89" fmla="*/ 42 h 103"/>
                  <a:gd name="T90" fmla="*/ 28 w 91"/>
                  <a:gd name="T91" fmla="*/ 35 h 103"/>
                  <a:gd name="T92" fmla="*/ 28 w 91"/>
                  <a:gd name="T93" fmla="*/ 0 h 103"/>
                  <a:gd name="T94" fmla="*/ 0 w 91"/>
                  <a:gd name="T95" fmla="*/ 32 h 103"/>
                  <a:gd name="T96" fmla="*/ 8 w 91"/>
                  <a:gd name="T97" fmla="*/ 59 h 103"/>
                  <a:gd name="T98" fmla="*/ 8 w 91"/>
                  <a:gd name="T99" fmla="*/ 68 h 103"/>
                  <a:gd name="T100" fmla="*/ 12 w 91"/>
                  <a:gd name="T101" fmla="*/ 74 h 103"/>
                  <a:gd name="T102" fmla="*/ 38 w 91"/>
                  <a:gd name="T103" fmla="*/ 87 h 103"/>
                  <a:gd name="T104" fmla="*/ 41 w 91"/>
                  <a:gd name="T105" fmla="*/ 85 h 103"/>
                  <a:gd name="T106" fmla="*/ 41 w 91"/>
                  <a:gd name="T107" fmla="*/ 72 h 103"/>
                  <a:gd name="T108" fmla="*/ 45 w 91"/>
                  <a:gd name="T109" fmla="*/ 67 h 103"/>
                  <a:gd name="T110" fmla="*/ 58 w 91"/>
                  <a:gd name="T111" fmla="*/ 67 h 103"/>
                  <a:gd name="T112" fmla="*/ 64 w 91"/>
                  <a:gd name="T113"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 h="103">
                    <a:moveTo>
                      <a:pt x="90" y="62"/>
                    </a:moveTo>
                    <a:cubicBezTo>
                      <a:pt x="90" y="62"/>
                      <a:pt x="84" y="49"/>
                      <a:pt x="84" y="44"/>
                    </a:cubicBezTo>
                    <a:cubicBezTo>
                      <a:pt x="84" y="33"/>
                      <a:pt x="77" y="24"/>
                      <a:pt x="68" y="19"/>
                    </a:cubicBezTo>
                    <a:cubicBezTo>
                      <a:pt x="72" y="24"/>
                      <a:pt x="74" y="30"/>
                      <a:pt x="74" y="37"/>
                    </a:cubicBezTo>
                    <a:cubicBezTo>
                      <a:pt x="74" y="42"/>
                      <a:pt x="80" y="55"/>
                      <a:pt x="80" y="55"/>
                    </a:cubicBezTo>
                    <a:cubicBezTo>
                      <a:pt x="81" y="57"/>
                      <a:pt x="80" y="58"/>
                      <a:pt x="78" y="58"/>
                    </a:cubicBezTo>
                    <a:cubicBezTo>
                      <a:pt x="78" y="58"/>
                      <a:pt x="78" y="58"/>
                      <a:pt x="76" y="58"/>
                    </a:cubicBezTo>
                    <a:cubicBezTo>
                      <a:pt x="75" y="58"/>
                      <a:pt x="74" y="59"/>
                      <a:pt x="74" y="60"/>
                    </a:cubicBezTo>
                    <a:cubicBezTo>
                      <a:pt x="74" y="62"/>
                      <a:pt x="74" y="69"/>
                      <a:pt x="74" y="69"/>
                    </a:cubicBezTo>
                    <a:cubicBezTo>
                      <a:pt x="74" y="72"/>
                      <a:pt x="72" y="75"/>
                      <a:pt x="69" y="75"/>
                    </a:cubicBezTo>
                    <a:cubicBezTo>
                      <a:pt x="69" y="75"/>
                      <a:pt x="59" y="75"/>
                      <a:pt x="56" y="75"/>
                    </a:cubicBezTo>
                    <a:cubicBezTo>
                      <a:pt x="53" y="75"/>
                      <a:pt x="52" y="77"/>
                      <a:pt x="52" y="79"/>
                    </a:cubicBezTo>
                    <a:cubicBezTo>
                      <a:pt x="52" y="82"/>
                      <a:pt x="52" y="93"/>
                      <a:pt x="52" y="93"/>
                    </a:cubicBezTo>
                    <a:cubicBezTo>
                      <a:pt x="52" y="93"/>
                      <a:pt x="52" y="93"/>
                      <a:pt x="52" y="93"/>
                    </a:cubicBezTo>
                    <a:cubicBezTo>
                      <a:pt x="52" y="94"/>
                      <a:pt x="52" y="95"/>
                      <a:pt x="52" y="95"/>
                    </a:cubicBezTo>
                    <a:cubicBezTo>
                      <a:pt x="52" y="97"/>
                      <a:pt x="52" y="99"/>
                      <a:pt x="55" y="101"/>
                    </a:cubicBezTo>
                    <a:cubicBezTo>
                      <a:pt x="58" y="102"/>
                      <a:pt x="58" y="102"/>
                      <a:pt x="58" y="102"/>
                    </a:cubicBezTo>
                    <a:cubicBezTo>
                      <a:pt x="60" y="103"/>
                      <a:pt x="61" y="102"/>
                      <a:pt x="61" y="100"/>
                    </a:cubicBezTo>
                    <a:cubicBezTo>
                      <a:pt x="61" y="100"/>
                      <a:pt x="61" y="89"/>
                      <a:pt x="61" y="87"/>
                    </a:cubicBezTo>
                    <a:cubicBezTo>
                      <a:pt x="61" y="85"/>
                      <a:pt x="62" y="82"/>
                      <a:pt x="66" y="82"/>
                    </a:cubicBezTo>
                    <a:cubicBezTo>
                      <a:pt x="69" y="82"/>
                      <a:pt x="78" y="82"/>
                      <a:pt x="78" y="82"/>
                    </a:cubicBezTo>
                    <a:cubicBezTo>
                      <a:pt x="82" y="82"/>
                      <a:pt x="84" y="80"/>
                      <a:pt x="84" y="76"/>
                    </a:cubicBezTo>
                    <a:cubicBezTo>
                      <a:pt x="84" y="76"/>
                      <a:pt x="84" y="69"/>
                      <a:pt x="84" y="68"/>
                    </a:cubicBezTo>
                    <a:cubicBezTo>
                      <a:pt x="84" y="66"/>
                      <a:pt x="85" y="66"/>
                      <a:pt x="86" y="66"/>
                    </a:cubicBezTo>
                    <a:cubicBezTo>
                      <a:pt x="88" y="66"/>
                      <a:pt x="88" y="66"/>
                      <a:pt x="88" y="66"/>
                    </a:cubicBezTo>
                    <a:cubicBezTo>
                      <a:pt x="90" y="66"/>
                      <a:pt x="91" y="64"/>
                      <a:pt x="90" y="62"/>
                    </a:cubicBezTo>
                    <a:close/>
                    <a:moveTo>
                      <a:pt x="64" y="61"/>
                    </a:moveTo>
                    <a:cubicBezTo>
                      <a:pt x="64" y="61"/>
                      <a:pt x="64" y="54"/>
                      <a:pt x="64" y="53"/>
                    </a:cubicBezTo>
                    <a:cubicBezTo>
                      <a:pt x="64" y="51"/>
                      <a:pt x="64" y="51"/>
                      <a:pt x="66" y="51"/>
                    </a:cubicBezTo>
                    <a:cubicBezTo>
                      <a:pt x="67" y="51"/>
                      <a:pt x="67" y="51"/>
                      <a:pt x="67" y="51"/>
                    </a:cubicBezTo>
                    <a:cubicBezTo>
                      <a:pt x="69" y="51"/>
                      <a:pt x="70" y="49"/>
                      <a:pt x="69" y="47"/>
                    </a:cubicBezTo>
                    <a:cubicBezTo>
                      <a:pt x="69" y="47"/>
                      <a:pt x="64" y="34"/>
                      <a:pt x="64" y="29"/>
                    </a:cubicBezTo>
                    <a:cubicBezTo>
                      <a:pt x="64" y="14"/>
                      <a:pt x="51" y="2"/>
                      <a:pt x="36" y="0"/>
                    </a:cubicBezTo>
                    <a:cubicBezTo>
                      <a:pt x="36" y="35"/>
                      <a:pt x="36" y="35"/>
                      <a:pt x="36" y="35"/>
                    </a:cubicBezTo>
                    <a:cubicBezTo>
                      <a:pt x="38" y="37"/>
                      <a:pt x="39" y="39"/>
                      <a:pt x="39" y="42"/>
                    </a:cubicBezTo>
                    <a:cubicBezTo>
                      <a:pt x="39" y="42"/>
                      <a:pt x="39" y="43"/>
                      <a:pt x="39" y="44"/>
                    </a:cubicBezTo>
                    <a:cubicBezTo>
                      <a:pt x="55" y="55"/>
                      <a:pt x="55" y="55"/>
                      <a:pt x="55" y="55"/>
                    </a:cubicBezTo>
                    <a:cubicBezTo>
                      <a:pt x="56" y="55"/>
                      <a:pt x="56" y="55"/>
                      <a:pt x="57" y="55"/>
                    </a:cubicBezTo>
                    <a:cubicBezTo>
                      <a:pt x="58" y="55"/>
                      <a:pt x="60" y="56"/>
                      <a:pt x="60" y="58"/>
                    </a:cubicBezTo>
                    <a:cubicBezTo>
                      <a:pt x="60" y="59"/>
                      <a:pt x="58" y="60"/>
                      <a:pt x="57" y="60"/>
                    </a:cubicBezTo>
                    <a:cubicBezTo>
                      <a:pt x="55" y="60"/>
                      <a:pt x="54" y="59"/>
                      <a:pt x="54" y="58"/>
                    </a:cubicBezTo>
                    <a:cubicBezTo>
                      <a:pt x="54" y="57"/>
                      <a:pt x="54" y="57"/>
                      <a:pt x="54" y="57"/>
                    </a:cubicBezTo>
                    <a:cubicBezTo>
                      <a:pt x="38" y="46"/>
                      <a:pt x="38" y="46"/>
                      <a:pt x="38" y="46"/>
                    </a:cubicBezTo>
                    <a:cubicBezTo>
                      <a:pt x="37" y="48"/>
                      <a:pt x="34" y="49"/>
                      <a:pt x="32" y="49"/>
                    </a:cubicBezTo>
                    <a:cubicBezTo>
                      <a:pt x="28" y="49"/>
                      <a:pt x="25" y="46"/>
                      <a:pt x="25" y="42"/>
                    </a:cubicBezTo>
                    <a:cubicBezTo>
                      <a:pt x="25" y="39"/>
                      <a:pt x="26" y="37"/>
                      <a:pt x="28" y="35"/>
                    </a:cubicBezTo>
                    <a:cubicBezTo>
                      <a:pt x="28" y="0"/>
                      <a:pt x="28" y="0"/>
                      <a:pt x="28" y="0"/>
                    </a:cubicBezTo>
                    <a:cubicBezTo>
                      <a:pt x="12" y="2"/>
                      <a:pt x="0" y="16"/>
                      <a:pt x="0" y="32"/>
                    </a:cubicBezTo>
                    <a:cubicBezTo>
                      <a:pt x="0" y="48"/>
                      <a:pt x="8" y="54"/>
                      <a:pt x="8" y="59"/>
                    </a:cubicBezTo>
                    <a:cubicBezTo>
                      <a:pt x="8" y="64"/>
                      <a:pt x="8" y="68"/>
                      <a:pt x="8" y="68"/>
                    </a:cubicBezTo>
                    <a:cubicBezTo>
                      <a:pt x="8" y="70"/>
                      <a:pt x="10" y="73"/>
                      <a:pt x="12" y="74"/>
                    </a:cubicBezTo>
                    <a:cubicBezTo>
                      <a:pt x="38" y="87"/>
                      <a:pt x="38" y="87"/>
                      <a:pt x="38" y="87"/>
                    </a:cubicBezTo>
                    <a:cubicBezTo>
                      <a:pt x="39" y="88"/>
                      <a:pt x="41" y="87"/>
                      <a:pt x="41" y="85"/>
                    </a:cubicBezTo>
                    <a:cubicBezTo>
                      <a:pt x="41" y="85"/>
                      <a:pt x="41" y="74"/>
                      <a:pt x="41" y="72"/>
                    </a:cubicBezTo>
                    <a:cubicBezTo>
                      <a:pt x="41" y="69"/>
                      <a:pt x="42" y="67"/>
                      <a:pt x="45" y="67"/>
                    </a:cubicBezTo>
                    <a:cubicBezTo>
                      <a:pt x="49" y="67"/>
                      <a:pt x="58" y="67"/>
                      <a:pt x="58" y="67"/>
                    </a:cubicBezTo>
                    <a:cubicBezTo>
                      <a:pt x="61" y="67"/>
                      <a:pt x="64" y="65"/>
                      <a:pt x="64" y="61"/>
                    </a:cubicBezTo>
                    <a:close/>
                  </a:path>
                </a:pathLst>
              </a:custGeom>
              <a:gradFill flip="none" rotWithShape="1">
                <a:gsLst>
                  <a:gs pos="0">
                    <a:srgbClr val="222B3C">
                      <a:lumMod val="50000"/>
                    </a:srgbClr>
                  </a:gs>
                  <a:gs pos="100000">
                    <a:srgbClr val="222B3C"/>
                  </a:gs>
                </a:gsLst>
                <a:lin ang="162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71" name="Freeform 112">
                <a:extLst>
                  <a:ext uri="{FF2B5EF4-FFF2-40B4-BE49-F238E27FC236}">
                    <a16:creationId xmlns:a16="http://schemas.microsoft.com/office/drawing/2014/main" id="{6304C018-29DE-4492-85EA-9166EE6D6029}"/>
                  </a:ext>
                </a:extLst>
              </p:cNvPr>
              <p:cNvSpPr>
                <a:spLocks/>
              </p:cNvSpPr>
              <p:nvPr/>
            </p:nvSpPr>
            <p:spPr bwMode="auto">
              <a:xfrm>
                <a:off x="3362325" y="2960688"/>
                <a:ext cx="565150" cy="488950"/>
              </a:xfrm>
              <a:custGeom>
                <a:avLst/>
                <a:gdLst>
                  <a:gd name="T0" fmla="*/ 109 w 125"/>
                  <a:gd name="T1" fmla="*/ 0 h 108"/>
                  <a:gd name="T2" fmla="*/ 29 w 125"/>
                  <a:gd name="T3" fmla="*/ 0 h 108"/>
                  <a:gd name="T4" fmla="*/ 14 w 125"/>
                  <a:gd name="T5" fmla="*/ 16 h 108"/>
                  <a:gd name="T6" fmla="*/ 14 w 125"/>
                  <a:gd name="T7" fmla="*/ 51 h 108"/>
                  <a:gd name="T8" fmla="*/ 6 w 125"/>
                  <a:gd name="T9" fmla="*/ 59 h 108"/>
                  <a:gd name="T10" fmla="*/ 0 w 125"/>
                  <a:gd name="T11" fmla="*/ 80 h 108"/>
                  <a:gd name="T12" fmla="*/ 0 w 125"/>
                  <a:gd name="T13" fmla="*/ 98 h 108"/>
                  <a:gd name="T14" fmla="*/ 0 w 125"/>
                  <a:gd name="T15" fmla="*/ 108 h 108"/>
                  <a:gd name="T16" fmla="*/ 10 w 125"/>
                  <a:gd name="T17" fmla="*/ 108 h 108"/>
                  <a:gd name="T18" fmla="*/ 27 w 125"/>
                  <a:gd name="T19" fmla="*/ 108 h 108"/>
                  <a:gd name="T20" fmla="*/ 37 w 125"/>
                  <a:gd name="T21" fmla="*/ 108 h 108"/>
                  <a:gd name="T22" fmla="*/ 60 w 125"/>
                  <a:gd name="T23" fmla="*/ 108 h 108"/>
                  <a:gd name="T24" fmla="*/ 70 w 125"/>
                  <a:gd name="T25" fmla="*/ 108 h 108"/>
                  <a:gd name="T26" fmla="*/ 70 w 125"/>
                  <a:gd name="T27" fmla="*/ 98 h 108"/>
                  <a:gd name="T28" fmla="*/ 70 w 125"/>
                  <a:gd name="T29" fmla="*/ 91 h 108"/>
                  <a:gd name="T30" fmla="*/ 70 w 125"/>
                  <a:gd name="T31" fmla="*/ 91 h 108"/>
                  <a:gd name="T32" fmla="*/ 70 w 125"/>
                  <a:gd name="T33" fmla="*/ 94 h 108"/>
                  <a:gd name="T34" fmla="*/ 78 w 125"/>
                  <a:gd name="T35" fmla="*/ 105 h 108"/>
                  <a:gd name="T36" fmla="*/ 82 w 125"/>
                  <a:gd name="T37" fmla="*/ 106 h 108"/>
                  <a:gd name="T38" fmla="*/ 91 w 125"/>
                  <a:gd name="T39" fmla="*/ 102 h 108"/>
                  <a:gd name="T40" fmla="*/ 101 w 125"/>
                  <a:gd name="T41" fmla="*/ 91 h 108"/>
                  <a:gd name="T42" fmla="*/ 109 w 125"/>
                  <a:gd name="T43" fmla="*/ 91 h 108"/>
                  <a:gd name="T44" fmla="*/ 125 w 125"/>
                  <a:gd name="T45" fmla="*/ 75 h 108"/>
                  <a:gd name="T46" fmla="*/ 125 w 125"/>
                  <a:gd name="T47" fmla="*/ 16 h 108"/>
                  <a:gd name="T48" fmla="*/ 109 w 125"/>
                  <a:gd name="T4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08">
                    <a:moveTo>
                      <a:pt x="109" y="0"/>
                    </a:moveTo>
                    <a:cubicBezTo>
                      <a:pt x="29" y="0"/>
                      <a:pt x="29" y="0"/>
                      <a:pt x="29" y="0"/>
                    </a:cubicBezTo>
                    <a:cubicBezTo>
                      <a:pt x="21" y="0"/>
                      <a:pt x="14" y="7"/>
                      <a:pt x="14" y="16"/>
                    </a:cubicBezTo>
                    <a:cubicBezTo>
                      <a:pt x="14" y="51"/>
                      <a:pt x="14" y="51"/>
                      <a:pt x="14" y="51"/>
                    </a:cubicBezTo>
                    <a:cubicBezTo>
                      <a:pt x="11" y="54"/>
                      <a:pt x="8" y="56"/>
                      <a:pt x="6" y="59"/>
                    </a:cubicBezTo>
                    <a:cubicBezTo>
                      <a:pt x="2" y="64"/>
                      <a:pt x="0" y="71"/>
                      <a:pt x="0" y="80"/>
                    </a:cubicBezTo>
                    <a:cubicBezTo>
                      <a:pt x="0" y="98"/>
                      <a:pt x="0" y="98"/>
                      <a:pt x="0" y="98"/>
                    </a:cubicBezTo>
                    <a:cubicBezTo>
                      <a:pt x="0" y="108"/>
                      <a:pt x="0" y="108"/>
                      <a:pt x="0" y="108"/>
                    </a:cubicBezTo>
                    <a:cubicBezTo>
                      <a:pt x="10" y="108"/>
                      <a:pt x="10" y="108"/>
                      <a:pt x="10" y="108"/>
                    </a:cubicBezTo>
                    <a:cubicBezTo>
                      <a:pt x="27" y="108"/>
                      <a:pt x="27" y="108"/>
                      <a:pt x="27" y="108"/>
                    </a:cubicBezTo>
                    <a:cubicBezTo>
                      <a:pt x="37" y="108"/>
                      <a:pt x="37" y="108"/>
                      <a:pt x="37" y="108"/>
                    </a:cubicBezTo>
                    <a:cubicBezTo>
                      <a:pt x="60" y="108"/>
                      <a:pt x="60" y="108"/>
                      <a:pt x="60" y="108"/>
                    </a:cubicBezTo>
                    <a:cubicBezTo>
                      <a:pt x="70" y="108"/>
                      <a:pt x="70" y="108"/>
                      <a:pt x="70" y="108"/>
                    </a:cubicBezTo>
                    <a:cubicBezTo>
                      <a:pt x="70" y="98"/>
                      <a:pt x="70" y="98"/>
                      <a:pt x="70" y="98"/>
                    </a:cubicBezTo>
                    <a:cubicBezTo>
                      <a:pt x="70" y="91"/>
                      <a:pt x="70" y="91"/>
                      <a:pt x="70" y="91"/>
                    </a:cubicBezTo>
                    <a:cubicBezTo>
                      <a:pt x="70" y="91"/>
                      <a:pt x="70" y="91"/>
                      <a:pt x="70" y="91"/>
                    </a:cubicBezTo>
                    <a:cubicBezTo>
                      <a:pt x="70" y="94"/>
                      <a:pt x="70" y="94"/>
                      <a:pt x="70" y="94"/>
                    </a:cubicBezTo>
                    <a:cubicBezTo>
                      <a:pt x="70" y="99"/>
                      <a:pt x="73" y="104"/>
                      <a:pt x="78" y="105"/>
                    </a:cubicBezTo>
                    <a:cubicBezTo>
                      <a:pt x="79" y="106"/>
                      <a:pt x="80" y="106"/>
                      <a:pt x="82" y="106"/>
                    </a:cubicBezTo>
                    <a:cubicBezTo>
                      <a:pt x="85" y="106"/>
                      <a:pt x="89" y="105"/>
                      <a:pt x="91" y="102"/>
                    </a:cubicBezTo>
                    <a:cubicBezTo>
                      <a:pt x="101" y="91"/>
                      <a:pt x="101" y="91"/>
                      <a:pt x="101" y="91"/>
                    </a:cubicBezTo>
                    <a:cubicBezTo>
                      <a:pt x="109" y="91"/>
                      <a:pt x="109" y="91"/>
                      <a:pt x="109" y="91"/>
                    </a:cubicBezTo>
                    <a:cubicBezTo>
                      <a:pt x="118" y="91"/>
                      <a:pt x="125" y="84"/>
                      <a:pt x="125" y="75"/>
                    </a:cubicBezTo>
                    <a:cubicBezTo>
                      <a:pt x="125" y="16"/>
                      <a:pt x="125" y="16"/>
                      <a:pt x="125" y="16"/>
                    </a:cubicBezTo>
                    <a:cubicBezTo>
                      <a:pt x="125" y="7"/>
                      <a:pt x="118" y="0"/>
                      <a:pt x="10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72" name="Freeform 113">
                <a:extLst>
                  <a:ext uri="{FF2B5EF4-FFF2-40B4-BE49-F238E27FC236}">
                    <a16:creationId xmlns:a16="http://schemas.microsoft.com/office/drawing/2014/main" id="{3D56113A-B42F-43C4-8D90-0976098B6FDF}"/>
                  </a:ext>
                </a:extLst>
              </p:cNvPr>
              <p:cNvSpPr>
                <a:spLocks noEditPoints="1"/>
              </p:cNvSpPr>
              <p:nvPr/>
            </p:nvSpPr>
            <p:spPr bwMode="auto">
              <a:xfrm>
                <a:off x="3406775" y="3005138"/>
                <a:ext cx="474663" cy="398463"/>
              </a:xfrm>
              <a:custGeom>
                <a:avLst/>
                <a:gdLst>
                  <a:gd name="T0" fmla="*/ 45 w 105"/>
                  <a:gd name="T1" fmla="*/ 45 h 88"/>
                  <a:gd name="T2" fmla="*/ 27 w 105"/>
                  <a:gd name="T3" fmla="*/ 70 h 88"/>
                  <a:gd name="T4" fmla="*/ 27 w 105"/>
                  <a:gd name="T5" fmla="*/ 71 h 88"/>
                  <a:gd name="T6" fmla="*/ 50 w 105"/>
                  <a:gd name="T7" fmla="*/ 88 h 88"/>
                  <a:gd name="T8" fmla="*/ 39 w 105"/>
                  <a:gd name="T9" fmla="*/ 66 h 88"/>
                  <a:gd name="T10" fmla="*/ 50 w 105"/>
                  <a:gd name="T11" fmla="*/ 54 h 88"/>
                  <a:gd name="T12" fmla="*/ 15 w 105"/>
                  <a:gd name="T13" fmla="*/ 60 h 88"/>
                  <a:gd name="T14" fmla="*/ 16 w 105"/>
                  <a:gd name="T15" fmla="*/ 59 h 88"/>
                  <a:gd name="T16" fmla="*/ 17 w 105"/>
                  <a:gd name="T17" fmla="*/ 57 h 88"/>
                  <a:gd name="T18" fmla="*/ 18 w 105"/>
                  <a:gd name="T19" fmla="*/ 45 h 88"/>
                  <a:gd name="T20" fmla="*/ 15 w 105"/>
                  <a:gd name="T21" fmla="*/ 46 h 88"/>
                  <a:gd name="T22" fmla="*/ 14 w 105"/>
                  <a:gd name="T23" fmla="*/ 47 h 88"/>
                  <a:gd name="T24" fmla="*/ 0 w 105"/>
                  <a:gd name="T25" fmla="*/ 70 h 88"/>
                  <a:gd name="T26" fmla="*/ 23 w 105"/>
                  <a:gd name="T27" fmla="*/ 88 h 88"/>
                  <a:gd name="T28" fmla="*/ 23 w 105"/>
                  <a:gd name="T29" fmla="*/ 67 h 88"/>
                  <a:gd name="T30" fmla="*/ 12 w 105"/>
                  <a:gd name="T31" fmla="*/ 66 h 88"/>
                  <a:gd name="T32" fmla="*/ 14 w 105"/>
                  <a:gd name="T33" fmla="*/ 62 h 88"/>
                  <a:gd name="T34" fmla="*/ 99 w 105"/>
                  <a:gd name="T35" fmla="*/ 0 h 88"/>
                  <a:gd name="T36" fmla="*/ 14 w 105"/>
                  <a:gd name="T37" fmla="*/ 6 h 88"/>
                  <a:gd name="T38" fmla="*/ 17 w 105"/>
                  <a:gd name="T39" fmla="*/ 41 h 88"/>
                  <a:gd name="T40" fmla="*/ 17 w 105"/>
                  <a:gd name="T41" fmla="*/ 6 h 88"/>
                  <a:gd name="T42" fmla="*/ 99 w 105"/>
                  <a:gd name="T43" fmla="*/ 4 h 88"/>
                  <a:gd name="T44" fmla="*/ 101 w 105"/>
                  <a:gd name="T45" fmla="*/ 65 h 88"/>
                  <a:gd name="T46" fmla="*/ 85 w 105"/>
                  <a:gd name="T47" fmla="*/ 67 h 88"/>
                  <a:gd name="T48" fmla="*/ 85 w 105"/>
                  <a:gd name="T49" fmla="*/ 67 h 88"/>
                  <a:gd name="T50" fmla="*/ 84 w 105"/>
                  <a:gd name="T51" fmla="*/ 67 h 88"/>
                  <a:gd name="T52" fmla="*/ 84 w 105"/>
                  <a:gd name="T53" fmla="*/ 67 h 88"/>
                  <a:gd name="T54" fmla="*/ 74 w 105"/>
                  <a:gd name="T55" fmla="*/ 69 h 88"/>
                  <a:gd name="T56" fmla="*/ 53 w 105"/>
                  <a:gd name="T57" fmla="*/ 67 h 88"/>
                  <a:gd name="T58" fmla="*/ 70 w 105"/>
                  <a:gd name="T59" fmla="*/ 71 h 88"/>
                  <a:gd name="T60" fmla="*/ 71 w 105"/>
                  <a:gd name="T61" fmla="*/ 86 h 88"/>
                  <a:gd name="T62" fmla="*/ 73 w 105"/>
                  <a:gd name="T63" fmla="*/ 85 h 88"/>
                  <a:gd name="T64" fmla="*/ 99 w 105"/>
                  <a:gd name="T65" fmla="*/ 71 h 88"/>
                  <a:gd name="T66" fmla="*/ 105 w 105"/>
                  <a:gd name="T6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88">
                    <a:moveTo>
                      <a:pt x="50" y="54"/>
                    </a:moveTo>
                    <a:cubicBezTo>
                      <a:pt x="45" y="45"/>
                      <a:pt x="45" y="45"/>
                      <a:pt x="45" y="45"/>
                    </a:cubicBezTo>
                    <a:cubicBezTo>
                      <a:pt x="38" y="47"/>
                      <a:pt x="33" y="51"/>
                      <a:pt x="31" y="55"/>
                    </a:cubicBezTo>
                    <a:cubicBezTo>
                      <a:pt x="28" y="58"/>
                      <a:pt x="27" y="63"/>
                      <a:pt x="27" y="70"/>
                    </a:cubicBezTo>
                    <a:cubicBezTo>
                      <a:pt x="27" y="70"/>
                      <a:pt x="27" y="70"/>
                      <a:pt x="27" y="70"/>
                    </a:cubicBezTo>
                    <a:cubicBezTo>
                      <a:pt x="27" y="71"/>
                      <a:pt x="27" y="71"/>
                      <a:pt x="27" y="71"/>
                    </a:cubicBezTo>
                    <a:cubicBezTo>
                      <a:pt x="27" y="88"/>
                      <a:pt x="27" y="88"/>
                      <a:pt x="27" y="88"/>
                    </a:cubicBezTo>
                    <a:cubicBezTo>
                      <a:pt x="50" y="88"/>
                      <a:pt x="50" y="88"/>
                      <a:pt x="50" y="88"/>
                    </a:cubicBezTo>
                    <a:cubicBezTo>
                      <a:pt x="50" y="66"/>
                      <a:pt x="50" y="66"/>
                      <a:pt x="50" y="66"/>
                    </a:cubicBezTo>
                    <a:cubicBezTo>
                      <a:pt x="39" y="66"/>
                      <a:pt x="39" y="66"/>
                      <a:pt x="39" y="66"/>
                    </a:cubicBezTo>
                    <a:cubicBezTo>
                      <a:pt x="39" y="64"/>
                      <a:pt x="40" y="62"/>
                      <a:pt x="41" y="60"/>
                    </a:cubicBezTo>
                    <a:cubicBezTo>
                      <a:pt x="43" y="58"/>
                      <a:pt x="46" y="56"/>
                      <a:pt x="50" y="54"/>
                    </a:cubicBezTo>
                    <a:close/>
                    <a:moveTo>
                      <a:pt x="14" y="61"/>
                    </a:moveTo>
                    <a:cubicBezTo>
                      <a:pt x="14" y="60"/>
                      <a:pt x="15" y="60"/>
                      <a:pt x="15" y="60"/>
                    </a:cubicBezTo>
                    <a:cubicBezTo>
                      <a:pt x="15" y="60"/>
                      <a:pt x="15" y="60"/>
                      <a:pt x="15" y="60"/>
                    </a:cubicBezTo>
                    <a:cubicBezTo>
                      <a:pt x="15" y="59"/>
                      <a:pt x="16" y="59"/>
                      <a:pt x="16" y="59"/>
                    </a:cubicBezTo>
                    <a:cubicBezTo>
                      <a:pt x="16" y="58"/>
                      <a:pt x="16" y="58"/>
                      <a:pt x="16" y="58"/>
                    </a:cubicBezTo>
                    <a:cubicBezTo>
                      <a:pt x="17" y="58"/>
                      <a:pt x="17" y="58"/>
                      <a:pt x="17" y="57"/>
                    </a:cubicBezTo>
                    <a:cubicBezTo>
                      <a:pt x="19" y="56"/>
                      <a:pt x="21" y="55"/>
                      <a:pt x="23" y="54"/>
                    </a:cubicBezTo>
                    <a:cubicBezTo>
                      <a:pt x="18" y="45"/>
                      <a:pt x="18" y="45"/>
                      <a:pt x="18" y="45"/>
                    </a:cubicBezTo>
                    <a:cubicBezTo>
                      <a:pt x="17" y="45"/>
                      <a:pt x="16" y="45"/>
                      <a:pt x="16" y="46"/>
                    </a:cubicBezTo>
                    <a:cubicBezTo>
                      <a:pt x="15" y="46"/>
                      <a:pt x="15" y="46"/>
                      <a:pt x="15" y="46"/>
                    </a:cubicBezTo>
                    <a:cubicBezTo>
                      <a:pt x="15" y="46"/>
                      <a:pt x="14" y="47"/>
                      <a:pt x="14" y="47"/>
                    </a:cubicBezTo>
                    <a:cubicBezTo>
                      <a:pt x="14" y="47"/>
                      <a:pt x="14" y="47"/>
                      <a:pt x="14" y="47"/>
                    </a:cubicBezTo>
                    <a:cubicBezTo>
                      <a:pt x="10" y="49"/>
                      <a:pt x="6" y="52"/>
                      <a:pt x="4" y="55"/>
                    </a:cubicBezTo>
                    <a:cubicBezTo>
                      <a:pt x="2" y="58"/>
                      <a:pt x="0" y="63"/>
                      <a:pt x="0" y="70"/>
                    </a:cubicBezTo>
                    <a:cubicBezTo>
                      <a:pt x="0" y="88"/>
                      <a:pt x="0" y="88"/>
                      <a:pt x="0" y="88"/>
                    </a:cubicBezTo>
                    <a:cubicBezTo>
                      <a:pt x="23" y="88"/>
                      <a:pt x="23" y="88"/>
                      <a:pt x="23" y="88"/>
                    </a:cubicBezTo>
                    <a:cubicBezTo>
                      <a:pt x="23" y="71"/>
                      <a:pt x="23" y="71"/>
                      <a:pt x="23" y="71"/>
                    </a:cubicBezTo>
                    <a:cubicBezTo>
                      <a:pt x="23" y="67"/>
                      <a:pt x="23" y="67"/>
                      <a:pt x="23" y="67"/>
                    </a:cubicBezTo>
                    <a:cubicBezTo>
                      <a:pt x="23" y="66"/>
                      <a:pt x="23" y="66"/>
                      <a:pt x="23" y="66"/>
                    </a:cubicBezTo>
                    <a:cubicBezTo>
                      <a:pt x="12" y="66"/>
                      <a:pt x="12" y="66"/>
                      <a:pt x="12" y="66"/>
                    </a:cubicBezTo>
                    <a:cubicBezTo>
                      <a:pt x="12" y="65"/>
                      <a:pt x="13" y="63"/>
                      <a:pt x="14" y="62"/>
                    </a:cubicBezTo>
                    <a:cubicBezTo>
                      <a:pt x="14" y="62"/>
                      <a:pt x="14" y="62"/>
                      <a:pt x="14" y="62"/>
                    </a:cubicBezTo>
                    <a:cubicBezTo>
                      <a:pt x="14" y="61"/>
                      <a:pt x="14" y="61"/>
                      <a:pt x="14" y="61"/>
                    </a:cubicBezTo>
                    <a:close/>
                    <a:moveTo>
                      <a:pt x="99" y="0"/>
                    </a:moveTo>
                    <a:cubicBezTo>
                      <a:pt x="19" y="0"/>
                      <a:pt x="19" y="0"/>
                      <a:pt x="19" y="0"/>
                    </a:cubicBezTo>
                    <a:cubicBezTo>
                      <a:pt x="16" y="0"/>
                      <a:pt x="14" y="3"/>
                      <a:pt x="14" y="6"/>
                    </a:cubicBezTo>
                    <a:cubicBezTo>
                      <a:pt x="14" y="43"/>
                      <a:pt x="14" y="43"/>
                      <a:pt x="14" y="43"/>
                    </a:cubicBezTo>
                    <a:cubicBezTo>
                      <a:pt x="15" y="42"/>
                      <a:pt x="16" y="42"/>
                      <a:pt x="17" y="41"/>
                    </a:cubicBezTo>
                    <a:cubicBezTo>
                      <a:pt x="17" y="41"/>
                      <a:pt x="17" y="41"/>
                      <a:pt x="17" y="41"/>
                    </a:cubicBezTo>
                    <a:cubicBezTo>
                      <a:pt x="17" y="6"/>
                      <a:pt x="17" y="6"/>
                      <a:pt x="17" y="6"/>
                    </a:cubicBezTo>
                    <a:cubicBezTo>
                      <a:pt x="17" y="5"/>
                      <a:pt x="18" y="4"/>
                      <a:pt x="19" y="4"/>
                    </a:cubicBezTo>
                    <a:cubicBezTo>
                      <a:pt x="99" y="4"/>
                      <a:pt x="99" y="4"/>
                      <a:pt x="99" y="4"/>
                    </a:cubicBezTo>
                    <a:cubicBezTo>
                      <a:pt x="100" y="4"/>
                      <a:pt x="101" y="5"/>
                      <a:pt x="101" y="6"/>
                    </a:cubicBezTo>
                    <a:cubicBezTo>
                      <a:pt x="101" y="65"/>
                      <a:pt x="101" y="65"/>
                      <a:pt x="101" y="65"/>
                    </a:cubicBezTo>
                    <a:cubicBezTo>
                      <a:pt x="101" y="66"/>
                      <a:pt x="100" y="67"/>
                      <a:pt x="99" y="67"/>
                    </a:cubicBezTo>
                    <a:cubicBezTo>
                      <a:pt x="85" y="67"/>
                      <a:pt x="85" y="67"/>
                      <a:pt x="85" y="67"/>
                    </a:cubicBezTo>
                    <a:cubicBezTo>
                      <a:pt x="85" y="67"/>
                      <a:pt x="85" y="67"/>
                      <a:pt x="85" y="67"/>
                    </a:cubicBezTo>
                    <a:cubicBezTo>
                      <a:pt x="85" y="67"/>
                      <a:pt x="85" y="67"/>
                      <a:pt x="85" y="67"/>
                    </a:cubicBezTo>
                    <a:cubicBezTo>
                      <a:pt x="85" y="67"/>
                      <a:pt x="84" y="67"/>
                      <a:pt x="84" y="67"/>
                    </a:cubicBezTo>
                    <a:cubicBezTo>
                      <a:pt x="84" y="67"/>
                      <a:pt x="84" y="67"/>
                      <a:pt x="84" y="67"/>
                    </a:cubicBezTo>
                    <a:cubicBezTo>
                      <a:pt x="84" y="67"/>
                      <a:pt x="84" y="67"/>
                      <a:pt x="84" y="67"/>
                    </a:cubicBezTo>
                    <a:cubicBezTo>
                      <a:pt x="84" y="67"/>
                      <a:pt x="84" y="67"/>
                      <a:pt x="84" y="67"/>
                    </a:cubicBezTo>
                    <a:cubicBezTo>
                      <a:pt x="74" y="79"/>
                      <a:pt x="74" y="79"/>
                      <a:pt x="74" y="79"/>
                    </a:cubicBezTo>
                    <a:cubicBezTo>
                      <a:pt x="74" y="69"/>
                      <a:pt x="74" y="69"/>
                      <a:pt x="74" y="69"/>
                    </a:cubicBezTo>
                    <a:cubicBezTo>
                      <a:pt x="74" y="68"/>
                      <a:pt x="73" y="67"/>
                      <a:pt x="72" y="67"/>
                    </a:cubicBezTo>
                    <a:cubicBezTo>
                      <a:pt x="53" y="67"/>
                      <a:pt x="53" y="67"/>
                      <a:pt x="53" y="67"/>
                    </a:cubicBezTo>
                    <a:cubicBezTo>
                      <a:pt x="53" y="71"/>
                      <a:pt x="53" y="71"/>
                      <a:pt x="53" y="71"/>
                    </a:cubicBezTo>
                    <a:cubicBezTo>
                      <a:pt x="70" y="71"/>
                      <a:pt x="70" y="71"/>
                      <a:pt x="70" y="71"/>
                    </a:cubicBezTo>
                    <a:cubicBezTo>
                      <a:pt x="70" y="84"/>
                      <a:pt x="70" y="84"/>
                      <a:pt x="70" y="84"/>
                    </a:cubicBezTo>
                    <a:cubicBezTo>
                      <a:pt x="70" y="85"/>
                      <a:pt x="70" y="86"/>
                      <a:pt x="71" y="86"/>
                    </a:cubicBezTo>
                    <a:cubicBezTo>
                      <a:pt x="71" y="86"/>
                      <a:pt x="72" y="86"/>
                      <a:pt x="72" y="86"/>
                    </a:cubicBezTo>
                    <a:cubicBezTo>
                      <a:pt x="72" y="86"/>
                      <a:pt x="73" y="86"/>
                      <a:pt x="73" y="85"/>
                    </a:cubicBezTo>
                    <a:cubicBezTo>
                      <a:pt x="86" y="71"/>
                      <a:pt x="86" y="71"/>
                      <a:pt x="86" y="71"/>
                    </a:cubicBezTo>
                    <a:cubicBezTo>
                      <a:pt x="99" y="71"/>
                      <a:pt x="99" y="71"/>
                      <a:pt x="99" y="71"/>
                    </a:cubicBezTo>
                    <a:cubicBezTo>
                      <a:pt x="102" y="71"/>
                      <a:pt x="105" y="68"/>
                      <a:pt x="105" y="65"/>
                    </a:cubicBezTo>
                    <a:cubicBezTo>
                      <a:pt x="105" y="6"/>
                      <a:pt x="105" y="6"/>
                      <a:pt x="105" y="6"/>
                    </a:cubicBezTo>
                    <a:cubicBezTo>
                      <a:pt x="105" y="3"/>
                      <a:pt x="102" y="0"/>
                      <a:pt x="99" y="0"/>
                    </a:cubicBezTo>
                    <a:close/>
                  </a:path>
                </a:pathLst>
              </a:custGeom>
              <a:gradFill flip="none" rotWithShape="1">
                <a:gsLst>
                  <a:gs pos="0">
                    <a:srgbClr val="222B3C">
                      <a:lumMod val="50000"/>
                    </a:srgbClr>
                  </a:gs>
                  <a:gs pos="100000">
                    <a:srgbClr val="222B3C"/>
                  </a:gs>
                </a:gsLst>
                <a:lin ang="162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73" name="Freeform 114">
                <a:extLst>
                  <a:ext uri="{FF2B5EF4-FFF2-40B4-BE49-F238E27FC236}">
                    <a16:creationId xmlns:a16="http://schemas.microsoft.com/office/drawing/2014/main" id="{F7F8674A-B018-4332-91BA-55B29FD892C1}"/>
                  </a:ext>
                </a:extLst>
              </p:cNvPr>
              <p:cNvSpPr>
                <a:spLocks noEditPoints="1"/>
              </p:cNvSpPr>
              <p:nvPr/>
            </p:nvSpPr>
            <p:spPr bwMode="auto">
              <a:xfrm>
                <a:off x="2192338" y="2100263"/>
                <a:ext cx="460375" cy="525463"/>
              </a:xfrm>
              <a:custGeom>
                <a:avLst/>
                <a:gdLst>
                  <a:gd name="T0" fmla="*/ 7 w 102"/>
                  <a:gd name="T1" fmla="*/ 51 h 116"/>
                  <a:gd name="T2" fmla="*/ 0 w 102"/>
                  <a:gd name="T3" fmla="*/ 108 h 116"/>
                  <a:gd name="T4" fmla="*/ 32 w 102"/>
                  <a:gd name="T5" fmla="*/ 116 h 116"/>
                  <a:gd name="T6" fmla="*/ 40 w 102"/>
                  <a:gd name="T7" fmla="*/ 59 h 116"/>
                  <a:gd name="T8" fmla="*/ 23 w 102"/>
                  <a:gd name="T9" fmla="*/ 112 h 116"/>
                  <a:gd name="T10" fmla="*/ 15 w 102"/>
                  <a:gd name="T11" fmla="*/ 110 h 116"/>
                  <a:gd name="T12" fmla="*/ 23 w 102"/>
                  <a:gd name="T13" fmla="*/ 108 h 116"/>
                  <a:gd name="T14" fmla="*/ 23 w 102"/>
                  <a:gd name="T15" fmla="*/ 112 h 116"/>
                  <a:gd name="T16" fmla="*/ 20 w 102"/>
                  <a:gd name="T17" fmla="*/ 90 h 116"/>
                  <a:gd name="T18" fmla="*/ 21 w 102"/>
                  <a:gd name="T19" fmla="*/ 92 h 116"/>
                  <a:gd name="T20" fmla="*/ 34 w 102"/>
                  <a:gd name="T21" fmla="*/ 79 h 116"/>
                  <a:gd name="T22" fmla="*/ 6 w 102"/>
                  <a:gd name="T23" fmla="*/ 104 h 116"/>
                  <a:gd name="T24" fmla="*/ 7 w 102"/>
                  <a:gd name="T25" fmla="*/ 57 h 116"/>
                  <a:gd name="T26" fmla="*/ 34 w 102"/>
                  <a:gd name="T27" fmla="*/ 59 h 116"/>
                  <a:gd name="T28" fmla="*/ 18 w 102"/>
                  <a:gd name="T29" fmla="*/ 85 h 116"/>
                  <a:gd name="T30" fmla="*/ 9 w 102"/>
                  <a:gd name="T31" fmla="*/ 95 h 116"/>
                  <a:gd name="T32" fmla="*/ 10 w 102"/>
                  <a:gd name="T33" fmla="*/ 95 h 116"/>
                  <a:gd name="T34" fmla="*/ 19 w 102"/>
                  <a:gd name="T35" fmla="*/ 85 h 116"/>
                  <a:gd name="T36" fmla="*/ 62 w 102"/>
                  <a:gd name="T37" fmla="*/ 89 h 116"/>
                  <a:gd name="T38" fmla="*/ 62 w 102"/>
                  <a:gd name="T39" fmla="*/ 93 h 116"/>
                  <a:gd name="T40" fmla="*/ 70 w 102"/>
                  <a:gd name="T41" fmla="*/ 91 h 116"/>
                  <a:gd name="T42" fmla="*/ 62 w 102"/>
                  <a:gd name="T43" fmla="*/ 89 h 116"/>
                  <a:gd name="T44" fmla="*/ 36 w 102"/>
                  <a:gd name="T45" fmla="*/ 0 h 116"/>
                  <a:gd name="T46" fmla="*/ 28 w 102"/>
                  <a:gd name="T47" fmla="*/ 49 h 116"/>
                  <a:gd name="T48" fmla="*/ 32 w 102"/>
                  <a:gd name="T49" fmla="*/ 8 h 116"/>
                  <a:gd name="T50" fmla="*/ 95 w 102"/>
                  <a:gd name="T51" fmla="*/ 4 h 116"/>
                  <a:gd name="T52" fmla="*/ 98 w 102"/>
                  <a:gd name="T53" fmla="*/ 91 h 116"/>
                  <a:gd name="T54" fmla="*/ 42 w 102"/>
                  <a:gd name="T55" fmla="*/ 95 h 116"/>
                  <a:gd name="T56" fmla="*/ 95 w 102"/>
                  <a:gd name="T57" fmla="*/ 99 h 116"/>
                  <a:gd name="T58" fmla="*/ 102 w 102"/>
                  <a:gd name="T59" fmla="*/ 8 h 116"/>
                  <a:gd name="T60" fmla="*/ 37 w 102"/>
                  <a:gd name="T61" fmla="*/ 43 h 116"/>
                  <a:gd name="T62" fmla="*/ 36 w 102"/>
                  <a:gd name="T63" fmla="*/ 50 h 116"/>
                  <a:gd name="T64" fmla="*/ 42 w 102"/>
                  <a:gd name="T65" fmla="*/ 87 h 116"/>
                  <a:gd name="T66" fmla="*/ 89 w 102"/>
                  <a:gd name="T67" fmla="*/ 87 h 116"/>
                  <a:gd name="T68" fmla="*/ 95 w 102"/>
                  <a:gd name="T69" fmla="*/ 58 h 116"/>
                  <a:gd name="T70" fmla="*/ 74 w 102"/>
                  <a:gd name="T71" fmla="*/ 79 h 116"/>
                  <a:gd name="T72" fmla="*/ 73 w 102"/>
                  <a:gd name="T73" fmla="*/ 77 h 116"/>
                  <a:gd name="T74" fmla="*/ 95 w 102"/>
                  <a:gd name="T75" fmla="*/ 56 h 116"/>
                  <a:gd name="T76" fmla="*/ 89 w 102"/>
                  <a:gd name="T77" fmla="*/ 8 h 116"/>
                  <a:gd name="T78" fmla="*/ 36 w 102"/>
                  <a:gd name="T79" fmla="*/ 14 h 116"/>
                  <a:gd name="T80" fmla="*/ 49 w 102"/>
                  <a:gd name="T81" fmla="*/ 27 h 116"/>
                  <a:gd name="T82" fmla="*/ 51 w 102"/>
                  <a:gd name="T83" fmla="*/ 28 h 116"/>
                  <a:gd name="T84" fmla="*/ 69 w 102"/>
                  <a:gd name="T85" fmla="*/ 20 h 116"/>
                  <a:gd name="T86" fmla="*/ 71 w 102"/>
                  <a:gd name="T87" fmla="*/ 21 h 116"/>
                  <a:gd name="T88" fmla="*/ 49 w 102"/>
                  <a:gd name="T89" fmla="*/ 43 h 116"/>
                  <a:gd name="T90" fmla="*/ 48 w 102"/>
                  <a:gd name="T9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16">
                    <a:moveTo>
                      <a:pt x="32" y="51"/>
                    </a:moveTo>
                    <a:cubicBezTo>
                      <a:pt x="7" y="51"/>
                      <a:pt x="7" y="51"/>
                      <a:pt x="7" y="51"/>
                    </a:cubicBezTo>
                    <a:cubicBezTo>
                      <a:pt x="3" y="51"/>
                      <a:pt x="0" y="55"/>
                      <a:pt x="0" y="59"/>
                    </a:cubicBezTo>
                    <a:cubicBezTo>
                      <a:pt x="0" y="108"/>
                      <a:pt x="0" y="108"/>
                      <a:pt x="0" y="108"/>
                    </a:cubicBezTo>
                    <a:cubicBezTo>
                      <a:pt x="0" y="112"/>
                      <a:pt x="3" y="116"/>
                      <a:pt x="7" y="116"/>
                    </a:cubicBezTo>
                    <a:cubicBezTo>
                      <a:pt x="32" y="116"/>
                      <a:pt x="32" y="116"/>
                      <a:pt x="32" y="116"/>
                    </a:cubicBezTo>
                    <a:cubicBezTo>
                      <a:pt x="36" y="116"/>
                      <a:pt x="40" y="112"/>
                      <a:pt x="40" y="108"/>
                    </a:cubicBezTo>
                    <a:cubicBezTo>
                      <a:pt x="40" y="59"/>
                      <a:pt x="40" y="59"/>
                      <a:pt x="40" y="59"/>
                    </a:cubicBezTo>
                    <a:cubicBezTo>
                      <a:pt x="40" y="55"/>
                      <a:pt x="36" y="51"/>
                      <a:pt x="32" y="51"/>
                    </a:cubicBezTo>
                    <a:close/>
                    <a:moveTo>
                      <a:pt x="23" y="112"/>
                    </a:moveTo>
                    <a:cubicBezTo>
                      <a:pt x="17" y="112"/>
                      <a:pt x="17" y="112"/>
                      <a:pt x="17" y="112"/>
                    </a:cubicBezTo>
                    <a:cubicBezTo>
                      <a:pt x="16" y="112"/>
                      <a:pt x="15" y="111"/>
                      <a:pt x="15" y="110"/>
                    </a:cubicBezTo>
                    <a:cubicBezTo>
                      <a:pt x="15" y="109"/>
                      <a:pt x="16" y="108"/>
                      <a:pt x="17" y="108"/>
                    </a:cubicBezTo>
                    <a:cubicBezTo>
                      <a:pt x="23" y="108"/>
                      <a:pt x="23" y="108"/>
                      <a:pt x="23" y="108"/>
                    </a:cubicBezTo>
                    <a:cubicBezTo>
                      <a:pt x="24" y="108"/>
                      <a:pt x="24" y="109"/>
                      <a:pt x="24" y="110"/>
                    </a:cubicBezTo>
                    <a:cubicBezTo>
                      <a:pt x="24" y="111"/>
                      <a:pt x="24" y="112"/>
                      <a:pt x="23" y="112"/>
                    </a:cubicBezTo>
                    <a:close/>
                    <a:moveTo>
                      <a:pt x="34" y="76"/>
                    </a:moveTo>
                    <a:cubicBezTo>
                      <a:pt x="20" y="90"/>
                      <a:pt x="20" y="90"/>
                      <a:pt x="20" y="90"/>
                    </a:cubicBezTo>
                    <a:cubicBezTo>
                      <a:pt x="20" y="91"/>
                      <a:pt x="20" y="91"/>
                      <a:pt x="20" y="92"/>
                    </a:cubicBezTo>
                    <a:cubicBezTo>
                      <a:pt x="20" y="92"/>
                      <a:pt x="20" y="92"/>
                      <a:pt x="21" y="92"/>
                    </a:cubicBezTo>
                    <a:cubicBezTo>
                      <a:pt x="21" y="92"/>
                      <a:pt x="21" y="92"/>
                      <a:pt x="21" y="92"/>
                    </a:cubicBezTo>
                    <a:cubicBezTo>
                      <a:pt x="34" y="79"/>
                      <a:pt x="34" y="79"/>
                      <a:pt x="34" y="79"/>
                    </a:cubicBezTo>
                    <a:cubicBezTo>
                      <a:pt x="34" y="104"/>
                      <a:pt x="34" y="104"/>
                      <a:pt x="34" y="104"/>
                    </a:cubicBezTo>
                    <a:cubicBezTo>
                      <a:pt x="6" y="104"/>
                      <a:pt x="6" y="104"/>
                      <a:pt x="6" y="104"/>
                    </a:cubicBezTo>
                    <a:cubicBezTo>
                      <a:pt x="6" y="59"/>
                      <a:pt x="6" y="59"/>
                      <a:pt x="6" y="59"/>
                    </a:cubicBezTo>
                    <a:cubicBezTo>
                      <a:pt x="6" y="58"/>
                      <a:pt x="6" y="57"/>
                      <a:pt x="7" y="57"/>
                    </a:cubicBezTo>
                    <a:cubicBezTo>
                      <a:pt x="32" y="57"/>
                      <a:pt x="32" y="57"/>
                      <a:pt x="32" y="57"/>
                    </a:cubicBezTo>
                    <a:cubicBezTo>
                      <a:pt x="33" y="57"/>
                      <a:pt x="34" y="58"/>
                      <a:pt x="34" y="59"/>
                    </a:cubicBezTo>
                    <a:lnTo>
                      <a:pt x="34" y="76"/>
                    </a:lnTo>
                    <a:close/>
                    <a:moveTo>
                      <a:pt x="18" y="85"/>
                    </a:moveTo>
                    <a:cubicBezTo>
                      <a:pt x="9" y="94"/>
                      <a:pt x="9" y="94"/>
                      <a:pt x="9" y="94"/>
                    </a:cubicBezTo>
                    <a:cubicBezTo>
                      <a:pt x="8" y="94"/>
                      <a:pt x="8" y="95"/>
                      <a:pt x="9" y="95"/>
                    </a:cubicBezTo>
                    <a:cubicBezTo>
                      <a:pt x="9" y="96"/>
                      <a:pt x="9" y="96"/>
                      <a:pt x="9" y="96"/>
                    </a:cubicBezTo>
                    <a:cubicBezTo>
                      <a:pt x="10" y="96"/>
                      <a:pt x="10" y="96"/>
                      <a:pt x="10" y="95"/>
                    </a:cubicBezTo>
                    <a:cubicBezTo>
                      <a:pt x="19" y="86"/>
                      <a:pt x="19" y="86"/>
                      <a:pt x="19" y="86"/>
                    </a:cubicBezTo>
                    <a:cubicBezTo>
                      <a:pt x="20" y="86"/>
                      <a:pt x="20" y="85"/>
                      <a:pt x="19" y="85"/>
                    </a:cubicBezTo>
                    <a:cubicBezTo>
                      <a:pt x="19" y="84"/>
                      <a:pt x="19" y="84"/>
                      <a:pt x="18" y="85"/>
                    </a:cubicBezTo>
                    <a:close/>
                    <a:moveTo>
                      <a:pt x="62" y="89"/>
                    </a:moveTo>
                    <a:cubicBezTo>
                      <a:pt x="61" y="89"/>
                      <a:pt x="61" y="90"/>
                      <a:pt x="61" y="91"/>
                    </a:cubicBezTo>
                    <a:cubicBezTo>
                      <a:pt x="61" y="92"/>
                      <a:pt x="61" y="93"/>
                      <a:pt x="62" y="93"/>
                    </a:cubicBezTo>
                    <a:cubicBezTo>
                      <a:pt x="68" y="93"/>
                      <a:pt x="68" y="93"/>
                      <a:pt x="68" y="93"/>
                    </a:cubicBezTo>
                    <a:cubicBezTo>
                      <a:pt x="69" y="93"/>
                      <a:pt x="70" y="92"/>
                      <a:pt x="70" y="91"/>
                    </a:cubicBezTo>
                    <a:cubicBezTo>
                      <a:pt x="70" y="90"/>
                      <a:pt x="69" y="89"/>
                      <a:pt x="68" y="89"/>
                    </a:cubicBezTo>
                    <a:lnTo>
                      <a:pt x="62" y="89"/>
                    </a:lnTo>
                    <a:close/>
                    <a:moveTo>
                      <a:pt x="95" y="0"/>
                    </a:moveTo>
                    <a:cubicBezTo>
                      <a:pt x="36" y="0"/>
                      <a:pt x="36" y="0"/>
                      <a:pt x="36" y="0"/>
                    </a:cubicBezTo>
                    <a:cubicBezTo>
                      <a:pt x="32" y="0"/>
                      <a:pt x="28" y="3"/>
                      <a:pt x="28" y="8"/>
                    </a:cubicBezTo>
                    <a:cubicBezTo>
                      <a:pt x="28" y="49"/>
                      <a:pt x="28" y="49"/>
                      <a:pt x="28" y="49"/>
                    </a:cubicBezTo>
                    <a:cubicBezTo>
                      <a:pt x="28" y="49"/>
                      <a:pt x="29" y="49"/>
                      <a:pt x="32" y="49"/>
                    </a:cubicBezTo>
                    <a:cubicBezTo>
                      <a:pt x="32" y="8"/>
                      <a:pt x="32" y="8"/>
                      <a:pt x="32" y="8"/>
                    </a:cubicBezTo>
                    <a:cubicBezTo>
                      <a:pt x="32" y="5"/>
                      <a:pt x="34" y="4"/>
                      <a:pt x="36" y="4"/>
                    </a:cubicBezTo>
                    <a:cubicBezTo>
                      <a:pt x="95" y="4"/>
                      <a:pt x="95" y="4"/>
                      <a:pt x="95" y="4"/>
                    </a:cubicBezTo>
                    <a:cubicBezTo>
                      <a:pt x="97" y="4"/>
                      <a:pt x="98" y="5"/>
                      <a:pt x="98" y="8"/>
                    </a:cubicBezTo>
                    <a:cubicBezTo>
                      <a:pt x="98" y="91"/>
                      <a:pt x="98" y="91"/>
                      <a:pt x="98" y="91"/>
                    </a:cubicBezTo>
                    <a:cubicBezTo>
                      <a:pt x="98" y="93"/>
                      <a:pt x="97" y="95"/>
                      <a:pt x="95" y="95"/>
                    </a:cubicBezTo>
                    <a:cubicBezTo>
                      <a:pt x="42" y="95"/>
                      <a:pt x="42" y="95"/>
                      <a:pt x="42" y="95"/>
                    </a:cubicBezTo>
                    <a:cubicBezTo>
                      <a:pt x="42" y="97"/>
                      <a:pt x="42" y="99"/>
                      <a:pt x="42" y="99"/>
                    </a:cubicBezTo>
                    <a:cubicBezTo>
                      <a:pt x="95" y="99"/>
                      <a:pt x="95" y="99"/>
                      <a:pt x="95" y="99"/>
                    </a:cubicBezTo>
                    <a:cubicBezTo>
                      <a:pt x="99" y="99"/>
                      <a:pt x="102" y="95"/>
                      <a:pt x="102" y="91"/>
                    </a:cubicBezTo>
                    <a:cubicBezTo>
                      <a:pt x="102" y="8"/>
                      <a:pt x="102" y="8"/>
                      <a:pt x="102" y="8"/>
                    </a:cubicBezTo>
                    <a:cubicBezTo>
                      <a:pt x="102" y="3"/>
                      <a:pt x="99" y="0"/>
                      <a:pt x="95" y="0"/>
                    </a:cubicBezTo>
                    <a:close/>
                    <a:moveTo>
                      <a:pt x="37" y="43"/>
                    </a:moveTo>
                    <a:cubicBezTo>
                      <a:pt x="36" y="43"/>
                      <a:pt x="36" y="43"/>
                      <a:pt x="36" y="43"/>
                    </a:cubicBezTo>
                    <a:cubicBezTo>
                      <a:pt x="36" y="50"/>
                      <a:pt x="36" y="50"/>
                      <a:pt x="36" y="50"/>
                    </a:cubicBezTo>
                    <a:cubicBezTo>
                      <a:pt x="40" y="51"/>
                      <a:pt x="42" y="54"/>
                      <a:pt x="42" y="57"/>
                    </a:cubicBezTo>
                    <a:cubicBezTo>
                      <a:pt x="42" y="87"/>
                      <a:pt x="42" y="87"/>
                      <a:pt x="42" y="87"/>
                    </a:cubicBezTo>
                    <a:cubicBezTo>
                      <a:pt x="42" y="87"/>
                      <a:pt x="42" y="87"/>
                      <a:pt x="42" y="87"/>
                    </a:cubicBezTo>
                    <a:cubicBezTo>
                      <a:pt x="89" y="87"/>
                      <a:pt x="89" y="87"/>
                      <a:pt x="89" y="87"/>
                    </a:cubicBezTo>
                    <a:cubicBezTo>
                      <a:pt x="92" y="87"/>
                      <a:pt x="95" y="84"/>
                      <a:pt x="95" y="81"/>
                    </a:cubicBezTo>
                    <a:cubicBezTo>
                      <a:pt x="95" y="58"/>
                      <a:pt x="95" y="58"/>
                      <a:pt x="95" y="58"/>
                    </a:cubicBezTo>
                    <a:cubicBezTo>
                      <a:pt x="74" y="78"/>
                      <a:pt x="74" y="78"/>
                      <a:pt x="74" y="78"/>
                    </a:cubicBezTo>
                    <a:cubicBezTo>
                      <a:pt x="74" y="79"/>
                      <a:pt x="74" y="79"/>
                      <a:pt x="74" y="79"/>
                    </a:cubicBezTo>
                    <a:cubicBezTo>
                      <a:pt x="74" y="79"/>
                      <a:pt x="73" y="79"/>
                      <a:pt x="73" y="78"/>
                    </a:cubicBezTo>
                    <a:cubicBezTo>
                      <a:pt x="73" y="78"/>
                      <a:pt x="73" y="77"/>
                      <a:pt x="73" y="77"/>
                    </a:cubicBezTo>
                    <a:cubicBezTo>
                      <a:pt x="94" y="56"/>
                      <a:pt x="94" y="56"/>
                      <a:pt x="94" y="56"/>
                    </a:cubicBezTo>
                    <a:cubicBezTo>
                      <a:pt x="94" y="56"/>
                      <a:pt x="94" y="56"/>
                      <a:pt x="95" y="56"/>
                    </a:cubicBezTo>
                    <a:cubicBezTo>
                      <a:pt x="95" y="14"/>
                      <a:pt x="95" y="14"/>
                      <a:pt x="95" y="14"/>
                    </a:cubicBezTo>
                    <a:cubicBezTo>
                      <a:pt x="95" y="10"/>
                      <a:pt x="92" y="8"/>
                      <a:pt x="89" y="8"/>
                    </a:cubicBezTo>
                    <a:cubicBezTo>
                      <a:pt x="42" y="8"/>
                      <a:pt x="42" y="8"/>
                      <a:pt x="42" y="8"/>
                    </a:cubicBezTo>
                    <a:cubicBezTo>
                      <a:pt x="39" y="8"/>
                      <a:pt x="36" y="10"/>
                      <a:pt x="36" y="14"/>
                    </a:cubicBezTo>
                    <a:cubicBezTo>
                      <a:pt x="36" y="41"/>
                      <a:pt x="36" y="41"/>
                      <a:pt x="36" y="41"/>
                    </a:cubicBezTo>
                    <a:cubicBezTo>
                      <a:pt x="49" y="27"/>
                      <a:pt x="49" y="27"/>
                      <a:pt x="49" y="27"/>
                    </a:cubicBezTo>
                    <a:cubicBezTo>
                      <a:pt x="50" y="27"/>
                      <a:pt x="50" y="27"/>
                      <a:pt x="51" y="27"/>
                    </a:cubicBezTo>
                    <a:cubicBezTo>
                      <a:pt x="51" y="27"/>
                      <a:pt x="51" y="28"/>
                      <a:pt x="51" y="28"/>
                    </a:cubicBezTo>
                    <a:lnTo>
                      <a:pt x="37" y="43"/>
                    </a:lnTo>
                    <a:close/>
                    <a:moveTo>
                      <a:pt x="69" y="20"/>
                    </a:moveTo>
                    <a:cubicBezTo>
                      <a:pt x="70" y="20"/>
                      <a:pt x="70" y="20"/>
                      <a:pt x="71" y="20"/>
                    </a:cubicBezTo>
                    <a:cubicBezTo>
                      <a:pt x="71" y="21"/>
                      <a:pt x="71" y="21"/>
                      <a:pt x="71" y="21"/>
                    </a:cubicBezTo>
                    <a:cubicBezTo>
                      <a:pt x="50" y="42"/>
                      <a:pt x="50" y="42"/>
                      <a:pt x="50" y="42"/>
                    </a:cubicBezTo>
                    <a:cubicBezTo>
                      <a:pt x="50" y="43"/>
                      <a:pt x="49" y="43"/>
                      <a:pt x="49" y="43"/>
                    </a:cubicBezTo>
                    <a:cubicBezTo>
                      <a:pt x="49" y="43"/>
                      <a:pt x="49" y="43"/>
                      <a:pt x="48" y="42"/>
                    </a:cubicBezTo>
                    <a:cubicBezTo>
                      <a:pt x="48" y="42"/>
                      <a:pt x="48" y="41"/>
                      <a:pt x="48" y="41"/>
                    </a:cubicBezTo>
                    <a:lnTo>
                      <a:pt x="69"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74" name="Freeform 115">
                <a:extLst>
                  <a:ext uri="{FF2B5EF4-FFF2-40B4-BE49-F238E27FC236}">
                    <a16:creationId xmlns:a16="http://schemas.microsoft.com/office/drawing/2014/main" id="{BE3A8425-1173-42FF-9A74-2E6844C6AD9C}"/>
                  </a:ext>
                </a:extLst>
              </p:cNvPr>
              <p:cNvSpPr>
                <a:spLocks/>
              </p:cNvSpPr>
              <p:nvPr/>
            </p:nvSpPr>
            <p:spPr bwMode="auto">
              <a:xfrm>
                <a:off x="2146300" y="2055813"/>
                <a:ext cx="550863" cy="614363"/>
              </a:xfrm>
              <a:custGeom>
                <a:avLst/>
                <a:gdLst>
                  <a:gd name="T0" fmla="*/ 105 w 122"/>
                  <a:gd name="T1" fmla="*/ 0 h 136"/>
                  <a:gd name="T2" fmla="*/ 46 w 122"/>
                  <a:gd name="T3" fmla="*/ 0 h 136"/>
                  <a:gd name="T4" fmla="*/ 28 w 122"/>
                  <a:gd name="T5" fmla="*/ 18 h 136"/>
                  <a:gd name="T6" fmla="*/ 28 w 122"/>
                  <a:gd name="T7" fmla="*/ 51 h 136"/>
                  <a:gd name="T8" fmla="*/ 17 w 122"/>
                  <a:gd name="T9" fmla="*/ 51 h 136"/>
                  <a:gd name="T10" fmla="*/ 0 w 122"/>
                  <a:gd name="T11" fmla="*/ 69 h 136"/>
                  <a:gd name="T12" fmla="*/ 0 w 122"/>
                  <a:gd name="T13" fmla="*/ 118 h 136"/>
                  <a:gd name="T14" fmla="*/ 17 w 122"/>
                  <a:gd name="T15" fmla="*/ 136 h 136"/>
                  <a:gd name="T16" fmla="*/ 42 w 122"/>
                  <a:gd name="T17" fmla="*/ 136 h 136"/>
                  <a:gd name="T18" fmla="*/ 60 w 122"/>
                  <a:gd name="T19" fmla="*/ 119 h 136"/>
                  <a:gd name="T20" fmla="*/ 105 w 122"/>
                  <a:gd name="T21" fmla="*/ 119 h 136"/>
                  <a:gd name="T22" fmla="*/ 122 w 122"/>
                  <a:gd name="T23" fmla="*/ 101 h 136"/>
                  <a:gd name="T24" fmla="*/ 122 w 122"/>
                  <a:gd name="T25" fmla="*/ 18 h 136"/>
                  <a:gd name="T26" fmla="*/ 105 w 122"/>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36">
                    <a:moveTo>
                      <a:pt x="105" y="0"/>
                    </a:moveTo>
                    <a:cubicBezTo>
                      <a:pt x="46" y="0"/>
                      <a:pt x="46" y="0"/>
                      <a:pt x="46" y="0"/>
                    </a:cubicBezTo>
                    <a:cubicBezTo>
                      <a:pt x="36" y="0"/>
                      <a:pt x="28" y="8"/>
                      <a:pt x="28" y="18"/>
                    </a:cubicBezTo>
                    <a:cubicBezTo>
                      <a:pt x="28" y="51"/>
                      <a:pt x="28" y="51"/>
                      <a:pt x="28" y="51"/>
                    </a:cubicBezTo>
                    <a:cubicBezTo>
                      <a:pt x="17" y="51"/>
                      <a:pt x="17" y="51"/>
                      <a:pt x="17" y="51"/>
                    </a:cubicBezTo>
                    <a:cubicBezTo>
                      <a:pt x="8" y="51"/>
                      <a:pt x="0" y="59"/>
                      <a:pt x="0" y="69"/>
                    </a:cubicBezTo>
                    <a:cubicBezTo>
                      <a:pt x="0" y="118"/>
                      <a:pt x="0" y="118"/>
                      <a:pt x="0" y="118"/>
                    </a:cubicBezTo>
                    <a:cubicBezTo>
                      <a:pt x="0" y="128"/>
                      <a:pt x="8" y="136"/>
                      <a:pt x="17" y="136"/>
                    </a:cubicBezTo>
                    <a:cubicBezTo>
                      <a:pt x="42" y="136"/>
                      <a:pt x="42" y="136"/>
                      <a:pt x="42" y="136"/>
                    </a:cubicBezTo>
                    <a:cubicBezTo>
                      <a:pt x="52" y="136"/>
                      <a:pt x="59" y="128"/>
                      <a:pt x="60" y="119"/>
                    </a:cubicBezTo>
                    <a:cubicBezTo>
                      <a:pt x="105" y="119"/>
                      <a:pt x="105" y="119"/>
                      <a:pt x="105" y="119"/>
                    </a:cubicBezTo>
                    <a:cubicBezTo>
                      <a:pt x="114" y="119"/>
                      <a:pt x="122" y="111"/>
                      <a:pt x="122" y="101"/>
                    </a:cubicBezTo>
                    <a:cubicBezTo>
                      <a:pt x="122" y="18"/>
                      <a:pt x="122" y="18"/>
                      <a:pt x="122" y="18"/>
                    </a:cubicBezTo>
                    <a:cubicBezTo>
                      <a:pt x="122" y="8"/>
                      <a:pt x="114" y="0"/>
                      <a:pt x="10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75" name="Freeform 116">
                <a:extLst>
                  <a:ext uri="{FF2B5EF4-FFF2-40B4-BE49-F238E27FC236}">
                    <a16:creationId xmlns:a16="http://schemas.microsoft.com/office/drawing/2014/main" id="{5B1A9996-1C18-4BCA-A553-DB63155AE892}"/>
                  </a:ext>
                </a:extLst>
              </p:cNvPr>
              <p:cNvSpPr>
                <a:spLocks noEditPoints="1"/>
              </p:cNvSpPr>
              <p:nvPr/>
            </p:nvSpPr>
            <p:spPr bwMode="auto">
              <a:xfrm>
                <a:off x="2192338" y="2100263"/>
                <a:ext cx="460375" cy="525463"/>
              </a:xfrm>
              <a:custGeom>
                <a:avLst/>
                <a:gdLst>
                  <a:gd name="T0" fmla="*/ 7 w 102"/>
                  <a:gd name="T1" fmla="*/ 51 h 116"/>
                  <a:gd name="T2" fmla="*/ 0 w 102"/>
                  <a:gd name="T3" fmla="*/ 108 h 116"/>
                  <a:gd name="T4" fmla="*/ 32 w 102"/>
                  <a:gd name="T5" fmla="*/ 116 h 116"/>
                  <a:gd name="T6" fmla="*/ 40 w 102"/>
                  <a:gd name="T7" fmla="*/ 59 h 116"/>
                  <a:gd name="T8" fmla="*/ 23 w 102"/>
                  <a:gd name="T9" fmla="*/ 112 h 116"/>
                  <a:gd name="T10" fmla="*/ 15 w 102"/>
                  <a:gd name="T11" fmla="*/ 110 h 116"/>
                  <a:gd name="T12" fmla="*/ 23 w 102"/>
                  <a:gd name="T13" fmla="*/ 108 h 116"/>
                  <a:gd name="T14" fmla="*/ 23 w 102"/>
                  <a:gd name="T15" fmla="*/ 112 h 116"/>
                  <a:gd name="T16" fmla="*/ 20 w 102"/>
                  <a:gd name="T17" fmla="*/ 90 h 116"/>
                  <a:gd name="T18" fmla="*/ 21 w 102"/>
                  <a:gd name="T19" fmla="*/ 92 h 116"/>
                  <a:gd name="T20" fmla="*/ 34 w 102"/>
                  <a:gd name="T21" fmla="*/ 79 h 116"/>
                  <a:gd name="T22" fmla="*/ 6 w 102"/>
                  <a:gd name="T23" fmla="*/ 104 h 116"/>
                  <a:gd name="T24" fmla="*/ 7 w 102"/>
                  <a:gd name="T25" fmla="*/ 57 h 116"/>
                  <a:gd name="T26" fmla="*/ 34 w 102"/>
                  <a:gd name="T27" fmla="*/ 59 h 116"/>
                  <a:gd name="T28" fmla="*/ 18 w 102"/>
                  <a:gd name="T29" fmla="*/ 85 h 116"/>
                  <a:gd name="T30" fmla="*/ 9 w 102"/>
                  <a:gd name="T31" fmla="*/ 95 h 116"/>
                  <a:gd name="T32" fmla="*/ 10 w 102"/>
                  <a:gd name="T33" fmla="*/ 95 h 116"/>
                  <a:gd name="T34" fmla="*/ 19 w 102"/>
                  <a:gd name="T35" fmla="*/ 85 h 116"/>
                  <a:gd name="T36" fmla="*/ 62 w 102"/>
                  <a:gd name="T37" fmla="*/ 89 h 116"/>
                  <a:gd name="T38" fmla="*/ 62 w 102"/>
                  <a:gd name="T39" fmla="*/ 93 h 116"/>
                  <a:gd name="T40" fmla="*/ 70 w 102"/>
                  <a:gd name="T41" fmla="*/ 91 h 116"/>
                  <a:gd name="T42" fmla="*/ 62 w 102"/>
                  <a:gd name="T43" fmla="*/ 89 h 116"/>
                  <a:gd name="T44" fmla="*/ 36 w 102"/>
                  <a:gd name="T45" fmla="*/ 0 h 116"/>
                  <a:gd name="T46" fmla="*/ 28 w 102"/>
                  <a:gd name="T47" fmla="*/ 49 h 116"/>
                  <a:gd name="T48" fmla="*/ 32 w 102"/>
                  <a:gd name="T49" fmla="*/ 8 h 116"/>
                  <a:gd name="T50" fmla="*/ 95 w 102"/>
                  <a:gd name="T51" fmla="*/ 4 h 116"/>
                  <a:gd name="T52" fmla="*/ 98 w 102"/>
                  <a:gd name="T53" fmla="*/ 91 h 116"/>
                  <a:gd name="T54" fmla="*/ 42 w 102"/>
                  <a:gd name="T55" fmla="*/ 95 h 116"/>
                  <a:gd name="T56" fmla="*/ 95 w 102"/>
                  <a:gd name="T57" fmla="*/ 99 h 116"/>
                  <a:gd name="T58" fmla="*/ 102 w 102"/>
                  <a:gd name="T59" fmla="*/ 8 h 116"/>
                  <a:gd name="T60" fmla="*/ 37 w 102"/>
                  <a:gd name="T61" fmla="*/ 43 h 116"/>
                  <a:gd name="T62" fmla="*/ 36 w 102"/>
                  <a:gd name="T63" fmla="*/ 50 h 116"/>
                  <a:gd name="T64" fmla="*/ 42 w 102"/>
                  <a:gd name="T65" fmla="*/ 87 h 116"/>
                  <a:gd name="T66" fmla="*/ 89 w 102"/>
                  <a:gd name="T67" fmla="*/ 87 h 116"/>
                  <a:gd name="T68" fmla="*/ 95 w 102"/>
                  <a:gd name="T69" fmla="*/ 58 h 116"/>
                  <a:gd name="T70" fmla="*/ 74 w 102"/>
                  <a:gd name="T71" fmla="*/ 79 h 116"/>
                  <a:gd name="T72" fmla="*/ 73 w 102"/>
                  <a:gd name="T73" fmla="*/ 77 h 116"/>
                  <a:gd name="T74" fmla="*/ 95 w 102"/>
                  <a:gd name="T75" fmla="*/ 56 h 116"/>
                  <a:gd name="T76" fmla="*/ 89 w 102"/>
                  <a:gd name="T77" fmla="*/ 8 h 116"/>
                  <a:gd name="T78" fmla="*/ 36 w 102"/>
                  <a:gd name="T79" fmla="*/ 14 h 116"/>
                  <a:gd name="T80" fmla="*/ 49 w 102"/>
                  <a:gd name="T81" fmla="*/ 27 h 116"/>
                  <a:gd name="T82" fmla="*/ 51 w 102"/>
                  <a:gd name="T83" fmla="*/ 28 h 116"/>
                  <a:gd name="T84" fmla="*/ 69 w 102"/>
                  <a:gd name="T85" fmla="*/ 20 h 116"/>
                  <a:gd name="T86" fmla="*/ 71 w 102"/>
                  <a:gd name="T87" fmla="*/ 21 h 116"/>
                  <a:gd name="T88" fmla="*/ 49 w 102"/>
                  <a:gd name="T89" fmla="*/ 43 h 116"/>
                  <a:gd name="T90" fmla="*/ 48 w 102"/>
                  <a:gd name="T9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16">
                    <a:moveTo>
                      <a:pt x="32" y="51"/>
                    </a:moveTo>
                    <a:cubicBezTo>
                      <a:pt x="7" y="51"/>
                      <a:pt x="7" y="51"/>
                      <a:pt x="7" y="51"/>
                    </a:cubicBezTo>
                    <a:cubicBezTo>
                      <a:pt x="3" y="51"/>
                      <a:pt x="0" y="55"/>
                      <a:pt x="0" y="59"/>
                    </a:cubicBezTo>
                    <a:cubicBezTo>
                      <a:pt x="0" y="108"/>
                      <a:pt x="0" y="108"/>
                      <a:pt x="0" y="108"/>
                    </a:cubicBezTo>
                    <a:cubicBezTo>
                      <a:pt x="0" y="112"/>
                      <a:pt x="3" y="116"/>
                      <a:pt x="7" y="116"/>
                    </a:cubicBezTo>
                    <a:cubicBezTo>
                      <a:pt x="32" y="116"/>
                      <a:pt x="32" y="116"/>
                      <a:pt x="32" y="116"/>
                    </a:cubicBezTo>
                    <a:cubicBezTo>
                      <a:pt x="36" y="116"/>
                      <a:pt x="40" y="112"/>
                      <a:pt x="40" y="108"/>
                    </a:cubicBezTo>
                    <a:cubicBezTo>
                      <a:pt x="40" y="59"/>
                      <a:pt x="40" y="59"/>
                      <a:pt x="40" y="59"/>
                    </a:cubicBezTo>
                    <a:cubicBezTo>
                      <a:pt x="40" y="55"/>
                      <a:pt x="36" y="51"/>
                      <a:pt x="32" y="51"/>
                    </a:cubicBezTo>
                    <a:close/>
                    <a:moveTo>
                      <a:pt x="23" y="112"/>
                    </a:moveTo>
                    <a:cubicBezTo>
                      <a:pt x="17" y="112"/>
                      <a:pt x="17" y="112"/>
                      <a:pt x="17" y="112"/>
                    </a:cubicBezTo>
                    <a:cubicBezTo>
                      <a:pt x="16" y="112"/>
                      <a:pt x="15" y="111"/>
                      <a:pt x="15" y="110"/>
                    </a:cubicBezTo>
                    <a:cubicBezTo>
                      <a:pt x="15" y="109"/>
                      <a:pt x="16" y="108"/>
                      <a:pt x="17" y="108"/>
                    </a:cubicBezTo>
                    <a:cubicBezTo>
                      <a:pt x="23" y="108"/>
                      <a:pt x="23" y="108"/>
                      <a:pt x="23" y="108"/>
                    </a:cubicBezTo>
                    <a:cubicBezTo>
                      <a:pt x="24" y="108"/>
                      <a:pt x="24" y="109"/>
                      <a:pt x="24" y="110"/>
                    </a:cubicBezTo>
                    <a:cubicBezTo>
                      <a:pt x="24" y="111"/>
                      <a:pt x="24" y="112"/>
                      <a:pt x="23" y="112"/>
                    </a:cubicBezTo>
                    <a:close/>
                    <a:moveTo>
                      <a:pt x="34" y="76"/>
                    </a:moveTo>
                    <a:cubicBezTo>
                      <a:pt x="20" y="90"/>
                      <a:pt x="20" y="90"/>
                      <a:pt x="20" y="90"/>
                    </a:cubicBezTo>
                    <a:cubicBezTo>
                      <a:pt x="20" y="91"/>
                      <a:pt x="20" y="91"/>
                      <a:pt x="20" y="92"/>
                    </a:cubicBezTo>
                    <a:cubicBezTo>
                      <a:pt x="20" y="92"/>
                      <a:pt x="20" y="92"/>
                      <a:pt x="21" y="92"/>
                    </a:cubicBezTo>
                    <a:cubicBezTo>
                      <a:pt x="21" y="92"/>
                      <a:pt x="21" y="92"/>
                      <a:pt x="21" y="92"/>
                    </a:cubicBezTo>
                    <a:cubicBezTo>
                      <a:pt x="34" y="79"/>
                      <a:pt x="34" y="79"/>
                      <a:pt x="34" y="79"/>
                    </a:cubicBezTo>
                    <a:cubicBezTo>
                      <a:pt x="34" y="104"/>
                      <a:pt x="34" y="104"/>
                      <a:pt x="34" y="104"/>
                    </a:cubicBezTo>
                    <a:cubicBezTo>
                      <a:pt x="6" y="104"/>
                      <a:pt x="6" y="104"/>
                      <a:pt x="6" y="104"/>
                    </a:cubicBezTo>
                    <a:cubicBezTo>
                      <a:pt x="6" y="59"/>
                      <a:pt x="6" y="59"/>
                      <a:pt x="6" y="59"/>
                    </a:cubicBezTo>
                    <a:cubicBezTo>
                      <a:pt x="6" y="58"/>
                      <a:pt x="6" y="57"/>
                      <a:pt x="7" y="57"/>
                    </a:cubicBezTo>
                    <a:cubicBezTo>
                      <a:pt x="32" y="57"/>
                      <a:pt x="32" y="57"/>
                      <a:pt x="32" y="57"/>
                    </a:cubicBezTo>
                    <a:cubicBezTo>
                      <a:pt x="33" y="57"/>
                      <a:pt x="34" y="58"/>
                      <a:pt x="34" y="59"/>
                    </a:cubicBezTo>
                    <a:lnTo>
                      <a:pt x="34" y="76"/>
                    </a:lnTo>
                    <a:close/>
                    <a:moveTo>
                      <a:pt x="18" y="85"/>
                    </a:moveTo>
                    <a:cubicBezTo>
                      <a:pt x="9" y="94"/>
                      <a:pt x="9" y="94"/>
                      <a:pt x="9" y="94"/>
                    </a:cubicBezTo>
                    <a:cubicBezTo>
                      <a:pt x="8" y="94"/>
                      <a:pt x="8" y="95"/>
                      <a:pt x="9" y="95"/>
                    </a:cubicBezTo>
                    <a:cubicBezTo>
                      <a:pt x="9" y="96"/>
                      <a:pt x="9" y="96"/>
                      <a:pt x="9" y="96"/>
                    </a:cubicBezTo>
                    <a:cubicBezTo>
                      <a:pt x="10" y="96"/>
                      <a:pt x="10" y="96"/>
                      <a:pt x="10" y="95"/>
                    </a:cubicBezTo>
                    <a:cubicBezTo>
                      <a:pt x="19" y="86"/>
                      <a:pt x="19" y="86"/>
                      <a:pt x="19" y="86"/>
                    </a:cubicBezTo>
                    <a:cubicBezTo>
                      <a:pt x="20" y="86"/>
                      <a:pt x="20" y="85"/>
                      <a:pt x="19" y="85"/>
                    </a:cubicBezTo>
                    <a:cubicBezTo>
                      <a:pt x="19" y="84"/>
                      <a:pt x="19" y="84"/>
                      <a:pt x="18" y="85"/>
                    </a:cubicBezTo>
                    <a:close/>
                    <a:moveTo>
                      <a:pt x="62" y="89"/>
                    </a:moveTo>
                    <a:cubicBezTo>
                      <a:pt x="61" y="89"/>
                      <a:pt x="61" y="90"/>
                      <a:pt x="61" y="91"/>
                    </a:cubicBezTo>
                    <a:cubicBezTo>
                      <a:pt x="61" y="92"/>
                      <a:pt x="61" y="93"/>
                      <a:pt x="62" y="93"/>
                    </a:cubicBezTo>
                    <a:cubicBezTo>
                      <a:pt x="68" y="93"/>
                      <a:pt x="68" y="93"/>
                      <a:pt x="68" y="93"/>
                    </a:cubicBezTo>
                    <a:cubicBezTo>
                      <a:pt x="69" y="93"/>
                      <a:pt x="70" y="92"/>
                      <a:pt x="70" y="91"/>
                    </a:cubicBezTo>
                    <a:cubicBezTo>
                      <a:pt x="70" y="90"/>
                      <a:pt x="69" y="89"/>
                      <a:pt x="68" y="89"/>
                    </a:cubicBezTo>
                    <a:lnTo>
                      <a:pt x="62" y="89"/>
                    </a:lnTo>
                    <a:close/>
                    <a:moveTo>
                      <a:pt x="95" y="0"/>
                    </a:moveTo>
                    <a:cubicBezTo>
                      <a:pt x="36" y="0"/>
                      <a:pt x="36" y="0"/>
                      <a:pt x="36" y="0"/>
                    </a:cubicBezTo>
                    <a:cubicBezTo>
                      <a:pt x="32" y="0"/>
                      <a:pt x="28" y="3"/>
                      <a:pt x="28" y="8"/>
                    </a:cubicBezTo>
                    <a:cubicBezTo>
                      <a:pt x="28" y="49"/>
                      <a:pt x="28" y="49"/>
                      <a:pt x="28" y="49"/>
                    </a:cubicBezTo>
                    <a:cubicBezTo>
                      <a:pt x="28" y="49"/>
                      <a:pt x="29" y="49"/>
                      <a:pt x="32" y="49"/>
                    </a:cubicBezTo>
                    <a:cubicBezTo>
                      <a:pt x="32" y="8"/>
                      <a:pt x="32" y="8"/>
                      <a:pt x="32" y="8"/>
                    </a:cubicBezTo>
                    <a:cubicBezTo>
                      <a:pt x="32" y="5"/>
                      <a:pt x="34" y="4"/>
                      <a:pt x="36" y="4"/>
                    </a:cubicBezTo>
                    <a:cubicBezTo>
                      <a:pt x="95" y="4"/>
                      <a:pt x="95" y="4"/>
                      <a:pt x="95" y="4"/>
                    </a:cubicBezTo>
                    <a:cubicBezTo>
                      <a:pt x="97" y="4"/>
                      <a:pt x="98" y="5"/>
                      <a:pt x="98" y="8"/>
                    </a:cubicBezTo>
                    <a:cubicBezTo>
                      <a:pt x="98" y="91"/>
                      <a:pt x="98" y="91"/>
                      <a:pt x="98" y="91"/>
                    </a:cubicBezTo>
                    <a:cubicBezTo>
                      <a:pt x="98" y="93"/>
                      <a:pt x="97" y="95"/>
                      <a:pt x="95" y="95"/>
                    </a:cubicBezTo>
                    <a:cubicBezTo>
                      <a:pt x="42" y="95"/>
                      <a:pt x="42" y="95"/>
                      <a:pt x="42" y="95"/>
                    </a:cubicBezTo>
                    <a:cubicBezTo>
                      <a:pt x="42" y="97"/>
                      <a:pt x="42" y="99"/>
                      <a:pt x="42" y="99"/>
                    </a:cubicBezTo>
                    <a:cubicBezTo>
                      <a:pt x="95" y="99"/>
                      <a:pt x="95" y="99"/>
                      <a:pt x="95" y="99"/>
                    </a:cubicBezTo>
                    <a:cubicBezTo>
                      <a:pt x="99" y="99"/>
                      <a:pt x="102" y="95"/>
                      <a:pt x="102" y="91"/>
                    </a:cubicBezTo>
                    <a:cubicBezTo>
                      <a:pt x="102" y="8"/>
                      <a:pt x="102" y="8"/>
                      <a:pt x="102" y="8"/>
                    </a:cubicBezTo>
                    <a:cubicBezTo>
                      <a:pt x="102" y="3"/>
                      <a:pt x="99" y="0"/>
                      <a:pt x="95" y="0"/>
                    </a:cubicBezTo>
                    <a:close/>
                    <a:moveTo>
                      <a:pt x="37" y="43"/>
                    </a:moveTo>
                    <a:cubicBezTo>
                      <a:pt x="36" y="43"/>
                      <a:pt x="36" y="43"/>
                      <a:pt x="36" y="43"/>
                    </a:cubicBezTo>
                    <a:cubicBezTo>
                      <a:pt x="36" y="50"/>
                      <a:pt x="36" y="50"/>
                      <a:pt x="36" y="50"/>
                    </a:cubicBezTo>
                    <a:cubicBezTo>
                      <a:pt x="40" y="51"/>
                      <a:pt x="42" y="54"/>
                      <a:pt x="42" y="57"/>
                    </a:cubicBezTo>
                    <a:cubicBezTo>
                      <a:pt x="42" y="87"/>
                      <a:pt x="42" y="87"/>
                      <a:pt x="42" y="87"/>
                    </a:cubicBezTo>
                    <a:cubicBezTo>
                      <a:pt x="42" y="87"/>
                      <a:pt x="42" y="87"/>
                      <a:pt x="42" y="87"/>
                    </a:cubicBezTo>
                    <a:cubicBezTo>
                      <a:pt x="89" y="87"/>
                      <a:pt x="89" y="87"/>
                      <a:pt x="89" y="87"/>
                    </a:cubicBezTo>
                    <a:cubicBezTo>
                      <a:pt x="92" y="87"/>
                      <a:pt x="95" y="84"/>
                      <a:pt x="95" y="81"/>
                    </a:cubicBezTo>
                    <a:cubicBezTo>
                      <a:pt x="95" y="58"/>
                      <a:pt x="95" y="58"/>
                      <a:pt x="95" y="58"/>
                    </a:cubicBezTo>
                    <a:cubicBezTo>
                      <a:pt x="74" y="78"/>
                      <a:pt x="74" y="78"/>
                      <a:pt x="74" y="78"/>
                    </a:cubicBezTo>
                    <a:cubicBezTo>
                      <a:pt x="74" y="79"/>
                      <a:pt x="74" y="79"/>
                      <a:pt x="74" y="79"/>
                    </a:cubicBezTo>
                    <a:cubicBezTo>
                      <a:pt x="74" y="79"/>
                      <a:pt x="73" y="79"/>
                      <a:pt x="73" y="78"/>
                    </a:cubicBezTo>
                    <a:cubicBezTo>
                      <a:pt x="73" y="78"/>
                      <a:pt x="73" y="77"/>
                      <a:pt x="73" y="77"/>
                    </a:cubicBezTo>
                    <a:cubicBezTo>
                      <a:pt x="94" y="56"/>
                      <a:pt x="94" y="56"/>
                      <a:pt x="94" y="56"/>
                    </a:cubicBezTo>
                    <a:cubicBezTo>
                      <a:pt x="94" y="56"/>
                      <a:pt x="94" y="56"/>
                      <a:pt x="95" y="56"/>
                    </a:cubicBezTo>
                    <a:cubicBezTo>
                      <a:pt x="95" y="14"/>
                      <a:pt x="95" y="14"/>
                      <a:pt x="95" y="14"/>
                    </a:cubicBezTo>
                    <a:cubicBezTo>
                      <a:pt x="95" y="10"/>
                      <a:pt x="92" y="8"/>
                      <a:pt x="89" y="8"/>
                    </a:cubicBezTo>
                    <a:cubicBezTo>
                      <a:pt x="42" y="8"/>
                      <a:pt x="42" y="8"/>
                      <a:pt x="42" y="8"/>
                    </a:cubicBezTo>
                    <a:cubicBezTo>
                      <a:pt x="39" y="8"/>
                      <a:pt x="36" y="10"/>
                      <a:pt x="36" y="14"/>
                    </a:cubicBezTo>
                    <a:cubicBezTo>
                      <a:pt x="36" y="41"/>
                      <a:pt x="36" y="41"/>
                      <a:pt x="36" y="41"/>
                    </a:cubicBezTo>
                    <a:cubicBezTo>
                      <a:pt x="49" y="27"/>
                      <a:pt x="49" y="27"/>
                      <a:pt x="49" y="27"/>
                    </a:cubicBezTo>
                    <a:cubicBezTo>
                      <a:pt x="50" y="27"/>
                      <a:pt x="50" y="27"/>
                      <a:pt x="51" y="27"/>
                    </a:cubicBezTo>
                    <a:cubicBezTo>
                      <a:pt x="51" y="27"/>
                      <a:pt x="51" y="28"/>
                      <a:pt x="51" y="28"/>
                    </a:cubicBezTo>
                    <a:lnTo>
                      <a:pt x="37" y="43"/>
                    </a:lnTo>
                    <a:close/>
                    <a:moveTo>
                      <a:pt x="69" y="20"/>
                    </a:moveTo>
                    <a:cubicBezTo>
                      <a:pt x="70" y="20"/>
                      <a:pt x="70" y="20"/>
                      <a:pt x="71" y="20"/>
                    </a:cubicBezTo>
                    <a:cubicBezTo>
                      <a:pt x="71" y="21"/>
                      <a:pt x="71" y="21"/>
                      <a:pt x="71" y="21"/>
                    </a:cubicBezTo>
                    <a:cubicBezTo>
                      <a:pt x="50" y="42"/>
                      <a:pt x="50" y="42"/>
                      <a:pt x="50" y="42"/>
                    </a:cubicBezTo>
                    <a:cubicBezTo>
                      <a:pt x="50" y="43"/>
                      <a:pt x="49" y="43"/>
                      <a:pt x="49" y="43"/>
                    </a:cubicBezTo>
                    <a:cubicBezTo>
                      <a:pt x="49" y="43"/>
                      <a:pt x="49" y="43"/>
                      <a:pt x="48" y="42"/>
                    </a:cubicBezTo>
                    <a:cubicBezTo>
                      <a:pt x="48" y="42"/>
                      <a:pt x="48" y="41"/>
                      <a:pt x="48" y="41"/>
                    </a:cubicBezTo>
                    <a:lnTo>
                      <a:pt x="69" y="20"/>
                    </a:lnTo>
                    <a:close/>
                  </a:path>
                </a:pathLst>
              </a:custGeom>
              <a:gradFill flip="none" rotWithShape="1">
                <a:gsLst>
                  <a:gs pos="0">
                    <a:srgbClr val="222B3C">
                      <a:lumMod val="50000"/>
                    </a:srgbClr>
                  </a:gs>
                  <a:gs pos="100000">
                    <a:srgbClr val="222B3C"/>
                  </a:gs>
                </a:gsLst>
                <a:lin ang="16200000" scaled="0"/>
                <a:tileRect/>
              </a:gradFill>
              <a:ln>
                <a:noFill/>
              </a:ln>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76" name="Freeform 117">
                <a:extLst>
                  <a:ext uri="{FF2B5EF4-FFF2-40B4-BE49-F238E27FC236}">
                    <a16:creationId xmlns:a16="http://schemas.microsoft.com/office/drawing/2014/main" id="{D1A55C7F-F455-4F30-8098-34F5D2BA2EC3}"/>
                  </a:ext>
                </a:extLst>
              </p:cNvPr>
              <p:cNvSpPr>
                <a:spLocks/>
              </p:cNvSpPr>
              <p:nvPr/>
            </p:nvSpPr>
            <p:spPr bwMode="auto">
              <a:xfrm>
                <a:off x="3132138" y="2055813"/>
                <a:ext cx="641350" cy="596900"/>
              </a:xfrm>
              <a:custGeom>
                <a:avLst/>
                <a:gdLst>
                  <a:gd name="T0" fmla="*/ 124 w 142"/>
                  <a:gd name="T1" fmla="*/ 0 h 132"/>
                  <a:gd name="T2" fmla="*/ 18 w 142"/>
                  <a:gd name="T3" fmla="*/ 0 h 132"/>
                  <a:gd name="T4" fmla="*/ 0 w 142"/>
                  <a:gd name="T5" fmla="*/ 18 h 132"/>
                  <a:gd name="T6" fmla="*/ 0 w 142"/>
                  <a:gd name="T7" fmla="*/ 93 h 132"/>
                  <a:gd name="T8" fmla="*/ 7 w 142"/>
                  <a:gd name="T9" fmla="*/ 107 h 132"/>
                  <a:gd name="T10" fmla="*/ 7 w 142"/>
                  <a:gd name="T11" fmla="*/ 107 h 132"/>
                  <a:gd name="T12" fmla="*/ 8 w 142"/>
                  <a:gd name="T13" fmla="*/ 108 h 132"/>
                  <a:gd name="T14" fmla="*/ 9 w 142"/>
                  <a:gd name="T15" fmla="*/ 108 h 132"/>
                  <a:gd name="T16" fmla="*/ 9 w 142"/>
                  <a:gd name="T17" fmla="*/ 109 h 132"/>
                  <a:gd name="T18" fmla="*/ 10 w 142"/>
                  <a:gd name="T19" fmla="*/ 109 h 132"/>
                  <a:gd name="T20" fmla="*/ 18 w 142"/>
                  <a:gd name="T21" fmla="*/ 111 h 132"/>
                  <a:gd name="T22" fmla="*/ 38 w 142"/>
                  <a:gd name="T23" fmla="*/ 111 h 132"/>
                  <a:gd name="T24" fmla="*/ 35 w 142"/>
                  <a:gd name="T25" fmla="*/ 119 h 132"/>
                  <a:gd name="T26" fmla="*/ 48 w 142"/>
                  <a:gd name="T27" fmla="*/ 132 h 132"/>
                  <a:gd name="T28" fmla="*/ 94 w 142"/>
                  <a:gd name="T29" fmla="*/ 132 h 132"/>
                  <a:gd name="T30" fmla="*/ 107 w 142"/>
                  <a:gd name="T31" fmla="*/ 119 h 132"/>
                  <a:gd name="T32" fmla="*/ 104 w 142"/>
                  <a:gd name="T33" fmla="*/ 111 h 132"/>
                  <a:gd name="T34" fmla="*/ 124 w 142"/>
                  <a:gd name="T35" fmla="*/ 111 h 132"/>
                  <a:gd name="T36" fmla="*/ 133 w 142"/>
                  <a:gd name="T37" fmla="*/ 109 h 132"/>
                  <a:gd name="T38" fmla="*/ 133 w 142"/>
                  <a:gd name="T39" fmla="*/ 109 h 132"/>
                  <a:gd name="T40" fmla="*/ 133 w 142"/>
                  <a:gd name="T41" fmla="*/ 108 h 132"/>
                  <a:gd name="T42" fmla="*/ 135 w 142"/>
                  <a:gd name="T43" fmla="*/ 108 h 132"/>
                  <a:gd name="T44" fmla="*/ 135 w 142"/>
                  <a:gd name="T45" fmla="*/ 107 h 132"/>
                  <a:gd name="T46" fmla="*/ 135 w 142"/>
                  <a:gd name="T47" fmla="*/ 107 h 132"/>
                  <a:gd name="T48" fmla="*/ 142 w 142"/>
                  <a:gd name="T49" fmla="*/ 93 h 132"/>
                  <a:gd name="T50" fmla="*/ 142 w 142"/>
                  <a:gd name="T51" fmla="*/ 18 h 132"/>
                  <a:gd name="T52" fmla="*/ 124 w 142"/>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132">
                    <a:moveTo>
                      <a:pt x="124" y="0"/>
                    </a:moveTo>
                    <a:cubicBezTo>
                      <a:pt x="18" y="0"/>
                      <a:pt x="18" y="0"/>
                      <a:pt x="18" y="0"/>
                    </a:cubicBezTo>
                    <a:cubicBezTo>
                      <a:pt x="8" y="0"/>
                      <a:pt x="0" y="8"/>
                      <a:pt x="0" y="18"/>
                    </a:cubicBezTo>
                    <a:cubicBezTo>
                      <a:pt x="0" y="93"/>
                      <a:pt x="0" y="93"/>
                      <a:pt x="0" y="93"/>
                    </a:cubicBezTo>
                    <a:cubicBezTo>
                      <a:pt x="0" y="99"/>
                      <a:pt x="3" y="104"/>
                      <a:pt x="7" y="107"/>
                    </a:cubicBezTo>
                    <a:cubicBezTo>
                      <a:pt x="7" y="107"/>
                      <a:pt x="7" y="107"/>
                      <a:pt x="7" y="107"/>
                    </a:cubicBezTo>
                    <a:cubicBezTo>
                      <a:pt x="8" y="108"/>
                      <a:pt x="8" y="108"/>
                      <a:pt x="8" y="108"/>
                    </a:cubicBezTo>
                    <a:cubicBezTo>
                      <a:pt x="9" y="108"/>
                      <a:pt x="9" y="108"/>
                      <a:pt x="9" y="108"/>
                    </a:cubicBezTo>
                    <a:cubicBezTo>
                      <a:pt x="9" y="109"/>
                      <a:pt x="9" y="109"/>
                      <a:pt x="9" y="109"/>
                    </a:cubicBezTo>
                    <a:cubicBezTo>
                      <a:pt x="10" y="109"/>
                      <a:pt x="10" y="109"/>
                      <a:pt x="10" y="109"/>
                    </a:cubicBezTo>
                    <a:cubicBezTo>
                      <a:pt x="12" y="110"/>
                      <a:pt x="15" y="111"/>
                      <a:pt x="18" y="111"/>
                    </a:cubicBezTo>
                    <a:cubicBezTo>
                      <a:pt x="38" y="111"/>
                      <a:pt x="38" y="111"/>
                      <a:pt x="38" y="111"/>
                    </a:cubicBezTo>
                    <a:cubicBezTo>
                      <a:pt x="36" y="113"/>
                      <a:pt x="35" y="116"/>
                      <a:pt x="35" y="119"/>
                    </a:cubicBezTo>
                    <a:cubicBezTo>
                      <a:pt x="35" y="126"/>
                      <a:pt x="41" y="132"/>
                      <a:pt x="48" y="132"/>
                    </a:cubicBezTo>
                    <a:cubicBezTo>
                      <a:pt x="94" y="132"/>
                      <a:pt x="94" y="132"/>
                      <a:pt x="94" y="132"/>
                    </a:cubicBezTo>
                    <a:cubicBezTo>
                      <a:pt x="101" y="132"/>
                      <a:pt x="107" y="126"/>
                      <a:pt x="107" y="119"/>
                    </a:cubicBezTo>
                    <a:cubicBezTo>
                      <a:pt x="107" y="116"/>
                      <a:pt x="106" y="113"/>
                      <a:pt x="104" y="111"/>
                    </a:cubicBezTo>
                    <a:cubicBezTo>
                      <a:pt x="124" y="111"/>
                      <a:pt x="124" y="111"/>
                      <a:pt x="124" y="111"/>
                    </a:cubicBezTo>
                    <a:cubicBezTo>
                      <a:pt x="127" y="111"/>
                      <a:pt x="130" y="110"/>
                      <a:pt x="133" y="109"/>
                    </a:cubicBezTo>
                    <a:cubicBezTo>
                      <a:pt x="133" y="109"/>
                      <a:pt x="133" y="109"/>
                      <a:pt x="133" y="109"/>
                    </a:cubicBezTo>
                    <a:cubicBezTo>
                      <a:pt x="133" y="108"/>
                      <a:pt x="133" y="108"/>
                      <a:pt x="133" y="108"/>
                    </a:cubicBezTo>
                    <a:cubicBezTo>
                      <a:pt x="135" y="108"/>
                      <a:pt x="135" y="108"/>
                      <a:pt x="135" y="108"/>
                    </a:cubicBezTo>
                    <a:cubicBezTo>
                      <a:pt x="135" y="107"/>
                      <a:pt x="135" y="107"/>
                      <a:pt x="135" y="107"/>
                    </a:cubicBezTo>
                    <a:cubicBezTo>
                      <a:pt x="135" y="107"/>
                      <a:pt x="135" y="107"/>
                      <a:pt x="135" y="107"/>
                    </a:cubicBezTo>
                    <a:cubicBezTo>
                      <a:pt x="140" y="104"/>
                      <a:pt x="142" y="99"/>
                      <a:pt x="142" y="93"/>
                    </a:cubicBezTo>
                    <a:cubicBezTo>
                      <a:pt x="142" y="18"/>
                      <a:pt x="142" y="18"/>
                      <a:pt x="142" y="18"/>
                    </a:cubicBezTo>
                    <a:cubicBezTo>
                      <a:pt x="142" y="8"/>
                      <a:pt x="134" y="0"/>
                      <a:pt x="1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77" name="Freeform 118">
                <a:extLst>
                  <a:ext uri="{FF2B5EF4-FFF2-40B4-BE49-F238E27FC236}">
                    <a16:creationId xmlns:a16="http://schemas.microsoft.com/office/drawing/2014/main" id="{59D43974-BF36-49FD-9EF1-DF814411522D}"/>
                  </a:ext>
                </a:extLst>
              </p:cNvPr>
              <p:cNvSpPr>
                <a:spLocks noEditPoints="1"/>
              </p:cNvSpPr>
              <p:nvPr/>
            </p:nvSpPr>
            <p:spPr bwMode="auto">
              <a:xfrm>
                <a:off x="3181350" y="2100263"/>
                <a:ext cx="547688" cy="506413"/>
              </a:xfrm>
              <a:custGeom>
                <a:avLst/>
                <a:gdLst>
                  <a:gd name="T0" fmla="*/ 7 w 121"/>
                  <a:gd name="T1" fmla="*/ 0 h 112"/>
                  <a:gd name="T2" fmla="*/ 0 w 121"/>
                  <a:gd name="T3" fmla="*/ 83 h 112"/>
                  <a:gd name="T4" fmla="*/ 4 w 121"/>
                  <a:gd name="T5" fmla="*/ 90 h 112"/>
                  <a:gd name="T6" fmla="*/ 47 w 121"/>
                  <a:gd name="T7" fmla="*/ 91 h 112"/>
                  <a:gd name="T8" fmla="*/ 37 w 121"/>
                  <a:gd name="T9" fmla="*/ 106 h 112"/>
                  <a:gd name="T10" fmla="*/ 37 w 121"/>
                  <a:gd name="T11" fmla="*/ 112 h 112"/>
                  <a:gd name="T12" fmla="*/ 86 w 121"/>
                  <a:gd name="T13" fmla="*/ 109 h 112"/>
                  <a:gd name="T14" fmla="*/ 73 w 121"/>
                  <a:gd name="T15" fmla="*/ 106 h 112"/>
                  <a:gd name="T16" fmla="*/ 113 w 121"/>
                  <a:gd name="T17" fmla="*/ 91 h 112"/>
                  <a:gd name="T18" fmla="*/ 118 w 121"/>
                  <a:gd name="T19" fmla="*/ 89 h 112"/>
                  <a:gd name="T20" fmla="*/ 121 w 121"/>
                  <a:gd name="T21" fmla="*/ 8 h 112"/>
                  <a:gd name="T22" fmla="*/ 115 w 121"/>
                  <a:gd name="T23" fmla="*/ 80 h 112"/>
                  <a:gd name="T24" fmla="*/ 5 w 121"/>
                  <a:gd name="T25" fmla="*/ 8 h 112"/>
                  <a:gd name="T26" fmla="*/ 113 w 121"/>
                  <a:gd name="T27" fmla="*/ 6 h 112"/>
                  <a:gd name="T28" fmla="*/ 115 w 121"/>
                  <a:gd name="T29" fmla="*/ 80 h 112"/>
                  <a:gd name="T30" fmla="*/ 44 w 121"/>
                  <a:gd name="T31" fmla="*/ 11 h 112"/>
                  <a:gd name="T32" fmla="*/ 43 w 121"/>
                  <a:gd name="T33" fmla="*/ 21 h 112"/>
                  <a:gd name="T34" fmla="*/ 16 w 121"/>
                  <a:gd name="T35" fmla="*/ 22 h 112"/>
                  <a:gd name="T36" fmla="*/ 17 w 121"/>
                  <a:gd name="T37" fmla="*/ 70 h 112"/>
                  <a:gd name="T38" fmla="*/ 83 w 121"/>
                  <a:gd name="T39" fmla="*/ 69 h 112"/>
                  <a:gd name="T40" fmla="*/ 83 w 121"/>
                  <a:gd name="T41" fmla="*/ 59 h 112"/>
                  <a:gd name="T42" fmla="*/ 109 w 121"/>
                  <a:gd name="T43" fmla="*/ 58 h 112"/>
                  <a:gd name="T44" fmla="*/ 108 w 121"/>
                  <a:gd name="T45" fmla="*/ 11 h 112"/>
                  <a:gd name="T46" fmla="*/ 18 w 121"/>
                  <a:gd name="T47" fmla="*/ 68 h 112"/>
                  <a:gd name="T48" fmla="*/ 81 w 121"/>
                  <a:gd name="T49" fmla="*/ 25 h 112"/>
                  <a:gd name="T50" fmla="*/ 107 w 121"/>
                  <a:gd name="T51" fmla="*/ 57 h 112"/>
                  <a:gd name="T52" fmla="*/ 83 w 121"/>
                  <a:gd name="T53" fmla="*/ 57 h 112"/>
                  <a:gd name="T54" fmla="*/ 82 w 121"/>
                  <a:gd name="T55" fmla="*/ 21 h 112"/>
                  <a:gd name="T56" fmla="*/ 45 w 121"/>
                  <a:gd name="T57" fmla="*/ 15 h 112"/>
                  <a:gd name="T58" fmla="*/ 107 w 121"/>
                  <a:gd name="T59" fmla="*/ 57 h 112"/>
                  <a:gd name="T60" fmla="*/ 22 w 121"/>
                  <a:gd name="T61" fmla="*/ 30 h 112"/>
                  <a:gd name="T62" fmla="*/ 56 w 121"/>
                  <a:gd name="T63" fmla="*/ 34 h 112"/>
                  <a:gd name="T64" fmla="*/ 56 w 121"/>
                  <a:gd name="T65" fmla="*/ 36 h 112"/>
                  <a:gd name="T66" fmla="*/ 22 w 121"/>
                  <a:gd name="T67" fmla="*/ 38 h 112"/>
                  <a:gd name="T68" fmla="*/ 56 w 121"/>
                  <a:gd name="T69" fmla="*/ 36 h 112"/>
                  <a:gd name="T70" fmla="*/ 22 w 121"/>
                  <a:gd name="T71" fmla="*/ 40 h 112"/>
                  <a:gd name="T72" fmla="*/ 56 w 121"/>
                  <a:gd name="T73" fmla="*/ 42 h 112"/>
                  <a:gd name="T74" fmla="*/ 56 w 121"/>
                  <a:gd name="T75" fmla="*/ 44 h 112"/>
                  <a:gd name="T76" fmla="*/ 22 w 121"/>
                  <a:gd name="T77" fmla="*/ 45 h 112"/>
                  <a:gd name="T78" fmla="*/ 56 w 121"/>
                  <a:gd name="T79" fmla="*/ 44 h 112"/>
                  <a:gd name="T80" fmla="*/ 22 w 121"/>
                  <a:gd name="T81" fmla="*/ 47 h 112"/>
                  <a:gd name="T82" fmla="*/ 56 w 121"/>
                  <a:gd name="T83" fmla="*/ 49 h 112"/>
                  <a:gd name="T84" fmla="*/ 56 w 121"/>
                  <a:gd name="T85" fmla="*/ 51 h 112"/>
                  <a:gd name="T86" fmla="*/ 22 w 121"/>
                  <a:gd name="T87" fmla="*/ 53 h 112"/>
                  <a:gd name="T88" fmla="*/ 56 w 121"/>
                  <a:gd name="T89" fmla="*/ 51 h 112"/>
                  <a:gd name="T90" fmla="*/ 22 w 121"/>
                  <a:gd name="T91" fmla="*/ 55 h 112"/>
                  <a:gd name="T92" fmla="*/ 56 w 121"/>
                  <a:gd name="T93" fmla="*/ 57 h 112"/>
                  <a:gd name="T94" fmla="*/ 56 w 121"/>
                  <a:gd name="T95" fmla="*/ 59 h 112"/>
                  <a:gd name="T96" fmla="*/ 22 w 121"/>
                  <a:gd name="T97" fmla="*/ 61 h 112"/>
                  <a:gd name="T98" fmla="*/ 56 w 121"/>
                  <a:gd name="T99" fmla="*/ 59 h 112"/>
                  <a:gd name="T100" fmla="*/ 56 w 121"/>
                  <a:gd name="T101" fmla="*/ 64 h 112"/>
                  <a:gd name="T102" fmla="*/ 22 w 121"/>
                  <a:gd name="T103"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12">
                    <a:moveTo>
                      <a:pt x="113" y="0"/>
                    </a:moveTo>
                    <a:cubicBezTo>
                      <a:pt x="7" y="0"/>
                      <a:pt x="7" y="0"/>
                      <a:pt x="7" y="0"/>
                    </a:cubicBezTo>
                    <a:cubicBezTo>
                      <a:pt x="3" y="0"/>
                      <a:pt x="0" y="3"/>
                      <a:pt x="0" y="8"/>
                    </a:cubicBezTo>
                    <a:cubicBezTo>
                      <a:pt x="0" y="83"/>
                      <a:pt x="0" y="83"/>
                      <a:pt x="0" y="83"/>
                    </a:cubicBezTo>
                    <a:cubicBezTo>
                      <a:pt x="0" y="86"/>
                      <a:pt x="1" y="88"/>
                      <a:pt x="2" y="89"/>
                    </a:cubicBezTo>
                    <a:cubicBezTo>
                      <a:pt x="4" y="90"/>
                      <a:pt x="4" y="90"/>
                      <a:pt x="4" y="90"/>
                    </a:cubicBezTo>
                    <a:cubicBezTo>
                      <a:pt x="5" y="91"/>
                      <a:pt x="6" y="91"/>
                      <a:pt x="7" y="91"/>
                    </a:cubicBezTo>
                    <a:cubicBezTo>
                      <a:pt x="47" y="91"/>
                      <a:pt x="47" y="91"/>
                      <a:pt x="47" y="91"/>
                    </a:cubicBezTo>
                    <a:cubicBezTo>
                      <a:pt x="47" y="106"/>
                      <a:pt x="47" y="106"/>
                      <a:pt x="47" y="106"/>
                    </a:cubicBezTo>
                    <a:cubicBezTo>
                      <a:pt x="37" y="106"/>
                      <a:pt x="37" y="106"/>
                      <a:pt x="37" y="106"/>
                    </a:cubicBezTo>
                    <a:cubicBezTo>
                      <a:pt x="36" y="106"/>
                      <a:pt x="35" y="107"/>
                      <a:pt x="35" y="109"/>
                    </a:cubicBezTo>
                    <a:cubicBezTo>
                      <a:pt x="35" y="111"/>
                      <a:pt x="36" y="112"/>
                      <a:pt x="37" y="112"/>
                    </a:cubicBezTo>
                    <a:cubicBezTo>
                      <a:pt x="83" y="112"/>
                      <a:pt x="83" y="112"/>
                      <a:pt x="83" y="112"/>
                    </a:cubicBezTo>
                    <a:cubicBezTo>
                      <a:pt x="85" y="112"/>
                      <a:pt x="86" y="111"/>
                      <a:pt x="86" y="109"/>
                    </a:cubicBezTo>
                    <a:cubicBezTo>
                      <a:pt x="86" y="107"/>
                      <a:pt x="85" y="106"/>
                      <a:pt x="83" y="106"/>
                    </a:cubicBezTo>
                    <a:cubicBezTo>
                      <a:pt x="73" y="106"/>
                      <a:pt x="73" y="106"/>
                      <a:pt x="73" y="106"/>
                    </a:cubicBezTo>
                    <a:cubicBezTo>
                      <a:pt x="73" y="91"/>
                      <a:pt x="73" y="91"/>
                      <a:pt x="73" y="91"/>
                    </a:cubicBezTo>
                    <a:cubicBezTo>
                      <a:pt x="113" y="91"/>
                      <a:pt x="113" y="91"/>
                      <a:pt x="113" y="91"/>
                    </a:cubicBezTo>
                    <a:cubicBezTo>
                      <a:pt x="115" y="91"/>
                      <a:pt x="116" y="91"/>
                      <a:pt x="117" y="90"/>
                    </a:cubicBezTo>
                    <a:cubicBezTo>
                      <a:pt x="118" y="89"/>
                      <a:pt x="118" y="89"/>
                      <a:pt x="118" y="89"/>
                    </a:cubicBezTo>
                    <a:cubicBezTo>
                      <a:pt x="120" y="88"/>
                      <a:pt x="121" y="86"/>
                      <a:pt x="121" y="83"/>
                    </a:cubicBezTo>
                    <a:cubicBezTo>
                      <a:pt x="121" y="8"/>
                      <a:pt x="121" y="8"/>
                      <a:pt x="121" y="8"/>
                    </a:cubicBezTo>
                    <a:cubicBezTo>
                      <a:pt x="121" y="3"/>
                      <a:pt x="117" y="0"/>
                      <a:pt x="113" y="0"/>
                    </a:cubicBezTo>
                    <a:close/>
                    <a:moveTo>
                      <a:pt x="115" y="80"/>
                    </a:moveTo>
                    <a:cubicBezTo>
                      <a:pt x="5" y="80"/>
                      <a:pt x="5" y="80"/>
                      <a:pt x="5" y="80"/>
                    </a:cubicBezTo>
                    <a:cubicBezTo>
                      <a:pt x="5" y="8"/>
                      <a:pt x="5" y="8"/>
                      <a:pt x="5" y="8"/>
                    </a:cubicBezTo>
                    <a:cubicBezTo>
                      <a:pt x="5" y="6"/>
                      <a:pt x="6" y="6"/>
                      <a:pt x="7" y="6"/>
                    </a:cubicBezTo>
                    <a:cubicBezTo>
                      <a:pt x="113" y="6"/>
                      <a:pt x="113" y="6"/>
                      <a:pt x="113" y="6"/>
                    </a:cubicBezTo>
                    <a:cubicBezTo>
                      <a:pt x="114" y="6"/>
                      <a:pt x="115" y="6"/>
                      <a:pt x="115" y="8"/>
                    </a:cubicBezTo>
                    <a:lnTo>
                      <a:pt x="115" y="80"/>
                    </a:lnTo>
                    <a:close/>
                    <a:moveTo>
                      <a:pt x="108" y="11"/>
                    </a:moveTo>
                    <a:cubicBezTo>
                      <a:pt x="44" y="11"/>
                      <a:pt x="44" y="11"/>
                      <a:pt x="44" y="11"/>
                    </a:cubicBezTo>
                    <a:cubicBezTo>
                      <a:pt x="43" y="11"/>
                      <a:pt x="43" y="12"/>
                      <a:pt x="43" y="12"/>
                    </a:cubicBezTo>
                    <a:cubicBezTo>
                      <a:pt x="43" y="21"/>
                      <a:pt x="43" y="21"/>
                      <a:pt x="43" y="21"/>
                    </a:cubicBezTo>
                    <a:cubicBezTo>
                      <a:pt x="17" y="21"/>
                      <a:pt x="17" y="21"/>
                      <a:pt x="17" y="21"/>
                    </a:cubicBezTo>
                    <a:cubicBezTo>
                      <a:pt x="17" y="21"/>
                      <a:pt x="16" y="21"/>
                      <a:pt x="16" y="22"/>
                    </a:cubicBezTo>
                    <a:cubicBezTo>
                      <a:pt x="16" y="69"/>
                      <a:pt x="16" y="69"/>
                      <a:pt x="16" y="69"/>
                    </a:cubicBezTo>
                    <a:cubicBezTo>
                      <a:pt x="16" y="70"/>
                      <a:pt x="17" y="70"/>
                      <a:pt x="17" y="70"/>
                    </a:cubicBezTo>
                    <a:cubicBezTo>
                      <a:pt x="82" y="70"/>
                      <a:pt x="82" y="70"/>
                      <a:pt x="82" y="70"/>
                    </a:cubicBezTo>
                    <a:cubicBezTo>
                      <a:pt x="82" y="70"/>
                      <a:pt x="83" y="70"/>
                      <a:pt x="83" y="69"/>
                    </a:cubicBezTo>
                    <a:cubicBezTo>
                      <a:pt x="83" y="59"/>
                      <a:pt x="83" y="59"/>
                      <a:pt x="83" y="59"/>
                    </a:cubicBezTo>
                    <a:cubicBezTo>
                      <a:pt x="83" y="59"/>
                      <a:pt x="83" y="59"/>
                      <a:pt x="83" y="59"/>
                    </a:cubicBezTo>
                    <a:cubicBezTo>
                      <a:pt x="108" y="59"/>
                      <a:pt x="108" y="59"/>
                      <a:pt x="108" y="59"/>
                    </a:cubicBezTo>
                    <a:cubicBezTo>
                      <a:pt x="109" y="59"/>
                      <a:pt x="109" y="58"/>
                      <a:pt x="109" y="58"/>
                    </a:cubicBezTo>
                    <a:cubicBezTo>
                      <a:pt x="109" y="12"/>
                      <a:pt x="109" y="12"/>
                      <a:pt x="109" y="12"/>
                    </a:cubicBezTo>
                    <a:cubicBezTo>
                      <a:pt x="109" y="12"/>
                      <a:pt x="109" y="11"/>
                      <a:pt x="108" y="11"/>
                    </a:cubicBezTo>
                    <a:close/>
                    <a:moveTo>
                      <a:pt x="81" y="68"/>
                    </a:moveTo>
                    <a:cubicBezTo>
                      <a:pt x="18" y="68"/>
                      <a:pt x="18" y="68"/>
                      <a:pt x="18" y="68"/>
                    </a:cubicBezTo>
                    <a:cubicBezTo>
                      <a:pt x="18" y="25"/>
                      <a:pt x="18" y="25"/>
                      <a:pt x="18" y="25"/>
                    </a:cubicBezTo>
                    <a:cubicBezTo>
                      <a:pt x="81" y="25"/>
                      <a:pt x="81" y="25"/>
                      <a:pt x="81" y="25"/>
                    </a:cubicBezTo>
                    <a:lnTo>
                      <a:pt x="81" y="68"/>
                    </a:lnTo>
                    <a:close/>
                    <a:moveTo>
                      <a:pt x="107" y="57"/>
                    </a:moveTo>
                    <a:cubicBezTo>
                      <a:pt x="83" y="57"/>
                      <a:pt x="83" y="57"/>
                      <a:pt x="83" y="57"/>
                    </a:cubicBezTo>
                    <a:cubicBezTo>
                      <a:pt x="83" y="57"/>
                      <a:pt x="83" y="57"/>
                      <a:pt x="83" y="57"/>
                    </a:cubicBezTo>
                    <a:cubicBezTo>
                      <a:pt x="83" y="22"/>
                      <a:pt x="83" y="22"/>
                      <a:pt x="83" y="22"/>
                    </a:cubicBezTo>
                    <a:cubicBezTo>
                      <a:pt x="83" y="21"/>
                      <a:pt x="82" y="21"/>
                      <a:pt x="82" y="21"/>
                    </a:cubicBezTo>
                    <a:cubicBezTo>
                      <a:pt x="45" y="21"/>
                      <a:pt x="45" y="21"/>
                      <a:pt x="45" y="21"/>
                    </a:cubicBezTo>
                    <a:cubicBezTo>
                      <a:pt x="45" y="15"/>
                      <a:pt x="45" y="15"/>
                      <a:pt x="45" y="15"/>
                    </a:cubicBezTo>
                    <a:cubicBezTo>
                      <a:pt x="107" y="15"/>
                      <a:pt x="107" y="15"/>
                      <a:pt x="107" y="15"/>
                    </a:cubicBezTo>
                    <a:lnTo>
                      <a:pt x="107" y="57"/>
                    </a:lnTo>
                    <a:close/>
                    <a:moveTo>
                      <a:pt x="56" y="30"/>
                    </a:moveTo>
                    <a:cubicBezTo>
                      <a:pt x="22" y="30"/>
                      <a:pt x="22" y="30"/>
                      <a:pt x="22" y="30"/>
                    </a:cubicBezTo>
                    <a:cubicBezTo>
                      <a:pt x="22" y="34"/>
                      <a:pt x="22" y="34"/>
                      <a:pt x="22" y="34"/>
                    </a:cubicBezTo>
                    <a:cubicBezTo>
                      <a:pt x="56" y="34"/>
                      <a:pt x="56" y="34"/>
                      <a:pt x="56" y="34"/>
                    </a:cubicBezTo>
                    <a:lnTo>
                      <a:pt x="56" y="30"/>
                    </a:lnTo>
                    <a:close/>
                    <a:moveTo>
                      <a:pt x="56" y="36"/>
                    </a:moveTo>
                    <a:cubicBezTo>
                      <a:pt x="22" y="36"/>
                      <a:pt x="22" y="36"/>
                      <a:pt x="22" y="36"/>
                    </a:cubicBezTo>
                    <a:cubicBezTo>
                      <a:pt x="22" y="38"/>
                      <a:pt x="22" y="38"/>
                      <a:pt x="22" y="38"/>
                    </a:cubicBezTo>
                    <a:cubicBezTo>
                      <a:pt x="56" y="38"/>
                      <a:pt x="56" y="38"/>
                      <a:pt x="56" y="38"/>
                    </a:cubicBezTo>
                    <a:lnTo>
                      <a:pt x="56" y="36"/>
                    </a:lnTo>
                    <a:close/>
                    <a:moveTo>
                      <a:pt x="56" y="40"/>
                    </a:moveTo>
                    <a:cubicBezTo>
                      <a:pt x="22" y="40"/>
                      <a:pt x="22" y="40"/>
                      <a:pt x="22" y="40"/>
                    </a:cubicBezTo>
                    <a:cubicBezTo>
                      <a:pt x="22" y="42"/>
                      <a:pt x="22" y="42"/>
                      <a:pt x="22" y="42"/>
                    </a:cubicBezTo>
                    <a:cubicBezTo>
                      <a:pt x="56" y="42"/>
                      <a:pt x="56" y="42"/>
                      <a:pt x="56" y="42"/>
                    </a:cubicBezTo>
                    <a:lnTo>
                      <a:pt x="56" y="40"/>
                    </a:lnTo>
                    <a:close/>
                    <a:moveTo>
                      <a:pt x="56" y="44"/>
                    </a:moveTo>
                    <a:cubicBezTo>
                      <a:pt x="22" y="44"/>
                      <a:pt x="22" y="44"/>
                      <a:pt x="22" y="44"/>
                    </a:cubicBezTo>
                    <a:cubicBezTo>
                      <a:pt x="22" y="45"/>
                      <a:pt x="22" y="45"/>
                      <a:pt x="22" y="45"/>
                    </a:cubicBezTo>
                    <a:cubicBezTo>
                      <a:pt x="56" y="45"/>
                      <a:pt x="56" y="45"/>
                      <a:pt x="56" y="45"/>
                    </a:cubicBezTo>
                    <a:lnTo>
                      <a:pt x="56" y="44"/>
                    </a:lnTo>
                    <a:close/>
                    <a:moveTo>
                      <a:pt x="56" y="47"/>
                    </a:moveTo>
                    <a:cubicBezTo>
                      <a:pt x="22" y="47"/>
                      <a:pt x="22" y="47"/>
                      <a:pt x="22" y="47"/>
                    </a:cubicBezTo>
                    <a:cubicBezTo>
                      <a:pt x="22" y="49"/>
                      <a:pt x="22" y="49"/>
                      <a:pt x="22" y="49"/>
                    </a:cubicBezTo>
                    <a:cubicBezTo>
                      <a:pt x="56" y="49"/>
                      <a:pt x="56" y="49"/>
                      <a:pt x="56" y="49"/>
                    </a:cubicBezTo>
                    <a:lnTo>
                      <a:pt x="56" y="47"/>
                    </a:lnTo>
                    <a:close/>
                    <a:moveTo>
                      <a:pt x="56" y="51"/>
                    </a:moveTo>
                    <a:cubicBezTo>
                      <a:pt x="22" y="51"/>
                      <a:pt x="22" y="51"/>
                      <a:pt x="22" y="51"/>
                    </a:cubicBezTo>
                    <a:cubicBezTo>
                      <a:pt x="22" y="53"/>
                      <a:pt x="22" y="53"/>
                      <a:pt x="22" y="53"/>
                    </a:cubicBezTo>
                    <a:cubicBezTo>
                      <a:pt x="56" y="53"/>
                      <a:pt x="56" y="53"/>
                      <a:pt x="56" y="53"/>
                    </a:cubicBezTo>
                    <a:lnTo>
                      <a:pt x="56" y="51"/>
                    </a:lnTo>
                    <a:close/>
                    <a:moveTo>
                      <a:pt x="56" y="55"/>
                    </a:moveTo>
                    <a:cubicBezTo>
                      <a:pt x="22" y="55"/>
                      <a:pt x="22" y="55"/>
                      <a:pt x="22" y="55"/>
                    </a:cubicBezTo>
                    <a:cubicBezTo>
                      <a:pt x="22" y="57"/>
                      <a:pt x="22" y="57"/>
                      <a:pt x="22" y="57"/>
                    </a:cubicBezTo>
                    <a:cubicBezTo>
                      <a:pt x="56" y="57"/>
                      <a:pt x="56" y="57"/>
                      <a:pt x="56" y="57"/>
                    </a:cubicBezTo>
                    <a:lnTo>
                      <a:pt x="56" y="55"/>
                    </a:lnTo>
                    <a:close/>
                    <a:moveTo>
                      <a:pt x="56" y="59"/>
                    </a:moveTo>
                    <a:cubicBezTo>
                      <a:pt x="22" y="59"/>
                      <a:pt x="22" y="59"/>
                      <a:pt x="22" y="59"/>
                    </a:cubicBezTo>
                    <a:cubicBezTo>
                      <a:pt x="22" y="61"/>
                      <a:pt x="22" y="61"/>
                      <a:pt x="22" y="61"/>
                    </a:cubicBezTo>
                    <a:cubicBezTo>
                      <a:pt x="56" y="61"/>
                      <a:pt x="56" y="61"/>
                      <a:pt x="56" y="61"/>
                    </a:cubicBezTo>
                    <a:lnTo>
                      <a:pt x="56" y="59"/>
                    </a:lnTo>
                    <a:close/>
                    <a:moveTo>
                      <a:pt x="22" y="64"/>
                    </a:moveTo>
                    <a:cubicBezTo>
                      <a:pt x="56" y="64"/>
                      <a:pt x="56" y="64"/>
                      <a:pt x="56" y="64"/>
                    </a:cubicBezTo>
                    <a:cubicBezTo>
                      <a:pt x="56" y="63"/>
                      <a:pt x="56" y="63"/>
                      <a:pt x="56" y="63"/>
                    </a:cubicBezTo>
                    <a:cubicBezTo>
                      <a:pt x="22" y="63"/>
                      <a:pt x="22" y="63"/>
                      <a:pt x="22" y="63"/>
                    </a:cubicBezTo>
                    <a:lnTo>
                      <a:pt x="22" y="64"/>
                    </a:lnTo>
                    <a:close/>
                  </a:path>
                </a:pathLst>
              </a:custGeom>
              <a:gradFill flip="none" rotWithShape="1">
                <a:gsLst>
                  <a:gs pos="0">
                    <a:srgbClr val="222B3C">
                      <a:lumMod val="50000"/>
                    </a:srgbClr>
                  </a:gs>
                  <a:gs pos="100000">
                    <a:srgbClr val="222B3C"/>
                  </a:gs>
                </a:gsLst>
                <a:lin ang="162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grpSp>
        <p:sp>
          <p:nvSpPr>
            <p:cNvPr id="148" name="TextBox 147">
              <a:extLst>
                <a:ext uri="{FF2B5EF4-FFF2-40B4-BE49-F238E27FC236}">
                  <a16:creationId xmlns:a16="http://schemas.microsoft.com/office/drawing/2014/main" id="{F2F84C06-8BC8-4E17-9D45-6482308F4E6D}"/>
                </a:ext>
              </a:extLst>
            </p:cNvPr>
            <p:cNvSpPr txBox="1"/>
            <p:nvPr/>
          </p:nvSpPr>
          <p:spPr>
            <a:xfrm>
              <a:off x="2235474" y="2362143"/>
              <a:ext cx="1746647" cy="424621"/>
            </a:xfrm>
            <a:prstGeom prst="rect">
              <a:avLst/>
            </a:prstGeom>
            <a:noFill/>
          </p:spPr>
          <p:txBody>
            <a:bodyPr wrap="square" rtlCol="0" anchor="b">
              <a:spAutoFit/>
            </a:bodyPr>
            <a:lstStyle/>
            <a:p>
              <a:pPr marL="0" marR="0" lvl="0" indent="0" algn="ctr" defTabSz="609493" eaLnBrk="1" fontAlgn="auto" latinLnBrk="0" hangingPunct="1">
                <a:lnSpc>
                  <a:spcPct val="80000"/>
                </a:lnSpc>
                <a:spcBef>
                  <a:spcPts val="0"/>
                </a:spcBef>
                <a:spcAft>
                  <a:spcPts val="0"/>
                </a:spcAft>
                <a:buClrTx/>
                <a:buSzTx/>
                <a:buFontTx/>
                <a:buNone/>
                <a:tabLst/>
                <a:defRPr/>
              </a:pPr>
              <a:r>
                <a:rPr kumimoji="0" lang="en-US" sz="1350" b="1" i="0" u="none" strike="noStrike" kern="0" cap="none" spc="75" normalizeH="0" baseline="0" noProof="0" dirty="0">
                  <a:ln>
                    <a:noFill/>
                  </a:ln>
                  <a:solidFill>
                    <a:srgbClr val="00CE7C"/>
                  </a:solidFill>
                  <a:effectLst/>
                  <a:uLnTx/>
                  <a:uFillTx/>
                  <a:latin typeface="Arial" panose="020B0604020202020204"/>
                </a:rPr>
                <a:t>EXPERIENCE &amp;</a:t>
              </a:r>
              <a:br>
                <a:rPr kumimoji="0" lang="en-US" sz="1350" b="1" i="0" u="none" strike="noStrike" kern="0" cap="none" spc="75" normalizeH="0" baseline="0" noProof="0" dirty="0">
                  <a:ln>
                    <a:noFill/>
                  </a:ln>
                  <a:solidFill>
                    <a:srgbClr val="00CE7C"/>
                  </a:solidFill>
                  <a:effectLst/>
                  <a:uLnTx/>
                  <a:uFillTx/>
                  <a:latin typeface="Arial" panose="020B0604020202020204"/>
                </a:rPr>
              </a:br>
              <a:r>
                <a:rPr kumimoji="0" lang="en-US" sz="1350" b="1" i="0" u="none" strike="noStrike" kern="0" cap="none" spc="75" normalizeH="0" baseline="0" noProof="0" dirty="0">
                  <a:ln>
                    <a:noFill/>
                  </a:ln>
                  <a:solidFill>
                    <a:srgbClr val="00CE7C"/>
                  </a:solidFill>
                  <a:effectLst/>
                  <a:uLnTx/>
                  <a:uFillTx/>
                  <a:latin typeface="Arial" panose="020B0604020202020204"/>
                </a:rPr>
                <a:t>EXPECTATIONS</a:t>
              </a:r>
            </a:p>
          </p:txBody>
        </p:sp>
        <p:grpSp>
          <p:nvGrpSpPr>
            <p:cNvPr id="149" name="Group 148">
              <a:extLst>
                <a:ext uri="{FF2B5EF4-FFF2-40B4-BE49-F238E27FC236}">
                  <a16:creationId xmlns:a16="http://schemas.microsoft.com/office/drawing/2014/main" id="{75CD200E-2D07-4412-BAD9-C4F3596EA0B5}"/>
                </a:ext>
              </a:extLst>
            </p:cNvPr>
            <p:cNvGrpSpPr/>
            <p:nvPr/>
          </p:nvGrpSpPr>
          <p:grpSpPr>
            <a:xfrm>
              <a:off x="4358953" y="2814617"/>
              <a:ext cx="1746647" cy="1747838"/>
              <a:chOff x="4625181" y="1747838"/>
              <a:chExt cx="2328863" cy="2330450"/>
            </a:xfrm>
          </p:grpSpPr>
          <p:sp>
            <p:nvSpPr>
              <p:cNvPr id="162" name="Freeform 9">
                <a:extLst>
                  <a:ext uri="{FF2B5EF4-FFF2-40B4-BE49-F238E27FC236}">
                    <a16:creationId xmlns:a16="http://schemas.microsoft.com/office/drawing/2014/main" id="{FCEFFFFF-A239-4779-8678-23A0D56F5117}"/>
                  </a:ext>
                </a:extLst>
              </p:cNvPr>
              <p:cNvSpPr>
                <a:spLocks/>
              </p:cNvSpPr>
              <p:nvPr/>
            </p:nvSpPr>
            <p:spPr bwMode="auto">
              <a:xfrm>
                <a:off x="4625181" y="1747838"/>
                <a:ext cx="2328863" cy="2330450"/>
              </a:xfrm>
              <a:custGeom>
                <a:avLst/>
                <a:gdLst>
                  <a:gd name="T0" fmla="*/ 515 w 515"/>
                  <a:gd name="T1" fmla="*/ 455 h 515"/>
                  <a:gd name="T2" fmla="*/ 454 w 515"/>
                  <a:gd name="T3" fmla="*/ 515 h 515"/>
                  <a:gd name="T4" fmla="*/ 61 w 515"/>
                  <a:gd name="T5" fmla="*/ 515 h 515"/>
                  <a:gd name="T6" fmla="*/ 0 w 515"/>
                  <a:gd name="T7" fmla="*/ 455 h 515"/>
                  <a:gd name="T8" fmla="*/ 0 w 515"/>
                  <a:gd name="T9" fmla="*/ 61 h 515"/>
                  <a:gd name="T10" fmla="*/ 61 w 515"/>
                  <a:gd name="T11" fmla="*/ 0 h 515"/>
                  <a:gd name="T12" fmla="*/ 454 w 515"/>
                  <a:gd name="T13" fmla="*/ 0 h 515"/>
                  <a:gd name="T14" fmla="*/ 515 w 515"/>
                  <a:gd name="T15" fmla="*/ 61 h 515"/>
                  <a:gd name="T16" fmla="*/ 515 w 515"/>
                  <a:gd name="T17" fmla="*/ 45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515">
                    <a:moveTo>
                      <a:pt x="515" y="455"/>
                    </a:moveTo>
                    <a:cubicBezTo>
                      <a:pt x="515" y="488"/>
                      <a:pt x="488" y="515"/>
                      <a:pt x="454" y="515"/>
                    </a:cubicBezTo>
                    <a:cubicBezTo>
                      <a:pt x="61" y="515"/>
                      <a:pt x="61" y="515"/>
                      <a:pt x="61" y="515"/>
                    </a:cubicBezTo>
                    <a:cubicBezTo>
                      <a:pt x="27" y="515"/>
                      <a:pt x="0" y="488"/>
                      <a:pt x="0" y="455"/>
                    </a:cubicBezTo>
                    <a:cubicBezTo>
                      <a:pt x="0" y="61"/>
                      <a:pt x="0" y="61"/>
                      <a:pt x="0" y="61"/>
                    </a:cubicBezTo>
                    <a:cubicBezTo>
                      <a:pt x="0" y="27"/>
                      <a:pt x="27" y="0"/>
                      <a:pt x="61" y="0"/>
                    </a:cubicBezTo>
                    <a:cubicBezTo>
                      <a:pt x="454" y="0"/>
                      <a:pt x="454" y="0"/>
                      <a:pt x="454" y="0"/>
                    </a:cubicBezTo>
                    <a:cubicBezTo>
                      <a:pt x="488" y="0"/>
                      <a:pt x="515" y="27"/>
                      <a:pt x="515" y="61"/>
                    </a:cubicBezTo>
                    <a:lnTo>
                      <a:pt x="515" y="455"/>
                    </a:lnTo>
                    <a:close/>
                  </a:path>
                </a:pathLst>
              </a:custGeom>
              <a:solidFill>
                <a:srgbClr val="FFFFFF"/>
              </a:solidFill>
              <a:ln w="12700" cmpd="sng">
                <a:gradFill flip="none" rotWithShape="1">
                  <a:gsLst>
                    <a:gs pos="0">
                      <a:srgbClr val="E9ECF2"/>
                    </a:gs>
                    <a:gs pos="100000">
                      <a:srgbClr val="222B3C">
                        <a:lumMod val="20000"/>
                        <a:lumOff val="80000"/>
                      </a:srgbClr>
                    </a:gs>
                  </a:gsLst>
                  <a:lin ang="16200000" scaled="0"/>
                  <a:tileRect/>
                </a:gradFill>
                <a:round/>
                <a:headEnd/>
                <a:tailEnd/>
              </a:ln>
              <a:effectLst>
                <a:outerShdw blurRad="190500" dist="63500" dir="2700000" algn="tl" rotWithShape="0">
                  <a:srgbClr val="000000">
                    <a:alpha val="20000"/>
                  </a:srgbClr>
                </a:outerShdw>
              </a:effec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63" name="Oval 13">
                <a:extLst>
                  <a:ext uri="{FF2B5EF4-FFF2-40B4-BE49-F238E27FC236}">
                    <a16:creationId xmlns:a16="http://schemas.microsoft.com/office/drawing/2014/main" id="{DEF5DE70-FEDC-46F2-A553-9DBC2211B4C4}"/>
                  </a:ext>
                </a:extLst>
              </p:cNvPr>
              <p:cNvSpPr>
                <a:spLocks noChangeArrowheads="1"/>
              </p:cNvSpPr>
              <p:nvPr/>
            </p:nvSpPr>
            <p:spPr bwMode="auto">
              <a:xfrm>
                <a:off x="4964906" y="2090738"/>
                <a:ext cx="1649413" cy="1647825"/>
              </a:xfrm>
              <a:prstGeom prst="ellipse">
                <a:avLst/>
              </a:prstGeom>
              <a:gradFill flip="none" rotWithShape="1">
                <a:gsLst>
                  <a:gs pos="0">
                    <a:srgbClr val="262A32"/>
                  </a:gs>
                  <a:gs pos="48000">
                    <a:srgbClr val="262A32">
                      <a:lumMod val="60000"/>
                      <a:lumOff val="40000"/>
                    </a:srgbClr>
                  </a:gs>
                  <a:gs pos="100000">
                    <a:srgbClr val="262A32">
                      <a:lumMod val="20000"/>
                      <a:lumOff val="80000"/>
                    </a:srgbClr>
                  </a:gs>
                </a:gsLst>
                <a:lin ang="16200000" scaled="1"/>
                <a:tileRect/>
              </a:gradFill>
              <a:ln>
                <a:noFill/>
              </a:ln>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64" name="Freeform 14">
                <a:extLst>
                  <a:ext uri="{FF2B5EF4-FFF2-40B4-BE49-F238E27FC236}">
                    <a16:creationId xmlns:a16="http://schemas.microsoft.com/office/drawing/2014/main" id="{BCC75F6F-207C-43A2-A537-74293F6DFB17}"/>
                  </a:ext>
                </a:extLst>
              </p:cNvPr>
              <p:cNvSpPr>
                <a:spLocks noEditPoints="1"/>
              </p:cNvSpPr>
              <p:nvPr/>
            </p:nvSpPr>
            <p:spPr bwMode="auto">
              <a:xfrm>
                <a:off x="5168106" y="2540001"/>
                <a:ext cx="1216025" cy="673100"/>
              </a:xfrm>
              <a:custGeom>
                <a:avLst/>
                <a:gdLst>
                  <a:gd name="T0" fmla="*/ 26 w 269"/>
                  <a:gd name="T1" fmla="*/ 76 h 149"/>
                  <a:gd name="T2" fmla="*/ 21 w 269"/>
                  <a:gd name="T3" fmla="*/ 57 h 149"/>
                  <a:gd name="T4" fmla="*/ 10 w 269"/>
                  <a:gd name="T5" fmla="*/ 52 h 149"/>
                  <a:gd name="T6" fmla="*/ 15 w 269"/>
                  <a:gd name="T7" fmla="*/ 63 h 149"/>
                  <a:gd name="T8" fmla="*/ 257 w 269"/>
                  <a:gd name="T9" fmla="*/ 27 h 149"/>
                  <a:gd name="T10" fmla="*/ 258 w 269"/>
                  <a:gd name="T11" fmla="*/ 15 h 149"/>
                  <a:gd name="T12" fmla="*/ 250 w 269"/>
                  <a:gd name="T13" fmla="*/ 23 h 149"/>
                  <a:gd name="T14" fmla="*/ 228 w 269"/>
                  <a:gd name="T15" fmla="*/ 86 h 149"/>
                  <a:gd name="T16" fmla="*/ 157 w 269"/>
                  <a:gd name="T17" fmla="*/ 81 h 149"/>
                  <a:gd name="T18" fmla="*/ 138 w 269"/>
                  <a:gd name="T19" fmla="*/ 31 h 149"/>
                  <a:gd name="T20" fmla="*/ 131 w 269"/>
                  <a:gd name="T21" fmla="*/ 30 h 149"/>
                  <a:gd name="T22" fmla="*/ 119 w 269"/>
                  <a:gd name="T23" fmla="*/ 62 h 149"/>
                  <a:gd name="T24" fmla="*/ 72 w 269"/>
                  <a:gd name="T25" fmla="*/ 115 h 149"/>
                  <a:gd name="T26" fmla="*/ 44 w 269"/>
                  <a:gd name="T27" fmla="*/ 96 h 149"/>
                  <a:gd name="T28" fmla="*/ 73 w 269"/>
                  <a:gd name="T29" fmla="*/ 126 h 149"/>
                  <a:gd name="T30" fmla="*/ 104 w 269"/>
                  <a:gd name="T31" fmla="*/ 84 h 149"/>
                  <a:gd name="T32" fmla="*/ 72 w 269"/>
                  <a:gd name="T33" fmla="*/ 115 h 149"/>
                  <a:gd name="T34" fmla="*/ 176 w 269"/>
                  <a:gd name="T35" fmla="*/ 98 h 149"/>
                  <a:gd name="T36" fmla="*/ 193 w 269"/>
                  <a:gd name="T37" fmla="*/ 144 h 149"/>
                  <a:gd name="T38" fmla="*/ 197 w 269"/>
                  <a:gd name="T39" fmla="*/ 146 h 149"/>
                  <a:gd name="T40" fmla="*/ 217 w 269"/>
                  <a:gd name="T41" fmla="*/ 110 h 149"/>
                  <a:gd name="T42" fmla="*/ 196 w 269"/>
                  <a:gd name="T43" fmla="*/ 133 h 149"/>
                  <a:gd name="T44" fmla="*/ 259 w 269"/>
                  <a:gd name="T45" fmla="*/ 130 h 149"/>
                  <a:gd name="T46" fmla="*/ 193 w 269"/>
                  <a:gd name="T47" fmla="*/ 64 h 149"/>
                  <a:gd name="T48" fmla="*/ 78 w 269"/>
                  <a:gd name="T49" fmla="*/ 4 h 149"/>
                  <a:gd name="T50" fmla="*/ 67 w 269"/>
                  <a:gd name="T51" fmla="*/ 4 h 149"/>
                  <a:gd name="T52" fmla="*/ 2 w 269"/>
                  <a:gd name="T53" fmla="*/ 135 h 149"/>
                  <a:gd name="T54" fmla="*/ 19 w 269"/>
                  <a:gd name="T55" fmla="*/ 143 h 149"/>
                  <a:gd name="T56" fmla="*/ 73 w 269"/>
                  <a:gd name="T57" fmla="*/ 20 h 149"/>
                  <a:gd name="T58" fmla="*/ 133 w 269"/>
                  <a:gd name="T59" fmla="*/ 118 h 149"/>
                  <a:gd name="T60" fmla="*/ 195 w 269"/>
                  <a:gd name="T61" fmla="*/ 77 h 149"/>
                  <a:gd name="T62" fmla="*/ 251 w 269"/>
                  <a:gd name="T63" fmla="*/ 145 h 149"/>
                  <a:gd name="T64" fmla="*/ 265 w 269"/>
                  <a:gd name="T65" fmla="*/ 1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149">
                    <a:moveTo>
                      <a:pt x="15" y="63"/>
                    </a:moveTo>
                    <a:cubicBezTo>
                      <a:pt x="26" y="76"/>
                      <a:pt x="26" y="76"/>
                      <a:pt x="26" y="76"/>
                    </a:cubicBezTo>
                    <a:cubicBezTo>
                      <a:pt x="30" y="68"/>
                      <a:pt x="30" y="68"/>
                      <a:pt x="30" y="68"/>
                    </a:cubicBezTo>
                    <a:cubicBezTo>
                      <a:pt x="21" y="57"/>
                      <a:pt x="21" y="57"/>
                      <a:pt x="21" y="57"/>
                    </a:cubicBezTo>
                    <a:cubicBezTo>
                      <a:pt x="21" y="56"/>
                      <a:pt x="20" y="54"/>
                      <a:pt x="19" y="52"/>
                    </a:cubicBezTo>
                    <a:cubicBezTo>
                      <a:pt x="17" y="50"/>
                      <a:pt x="13" y="50"/>
                      <a:pt x="10" y="52"/>
                    </a:cubicBezTo>
                    <a:cubicBezTo>
                      <a:pt x="8" y="54"/>
                      <a:pt x="8" y="58"/>
                      <a:pt x="10" y="61"/>
                    </a:cubicBezTo>
                    <a:cubicBezTo>
                      <a:pt x="11" y="62"/>
                      <a:pt x="13" y="63"/>
                      <a:pt x="15" y="63"/>
                    </a:cubicBezTo>
                    <a:close/>
                    <a:moveTo>
                      <a:pt x="228" y="86"/>
                    </a:moveTo>
                    <a:cubicBezTo>
                      <a:pt x="257" y="27"/>
                      <a:pt x="257" y="27"/>
                      <a:pt x="257" y="27"/>
                    </a:cubicBezTo>
                    <a:cubicBezTo>
                      <a:pt x="259" y="26"/>
                      <a:pt x="260" y="25"/>
                      <a:pt x="261" y="24"/>
                    </a:cubicBezTo>
                    <a:cubicBezTo>
                      <a:pt x="263" y="21"/>
                      <a:pt x="262" y="17"/>
                      <a:pt x="258" y="15"/>
                    </a:cubicBezTo>
                    <a:cubicBezTo>
                      <a:pt x="255" y="14"/>
                      <a:pt x="252" y="15"/>
                      <a:pt x="250" y="18"/>
                    </a:cubicBezTo>
                    <a:cubicBezTo>
                      <a:pt x="249" y="20"/>
                      <a:pt x="249" y="22"/>
                      <a:pt x="250" y="23"/>
                    </a:cubicBezTo>
                    <a:cubicBezTo>
                      <a:pt x="222" y="79"/>
                      <a:pt x="222" y="79"/>
                      <a:pt x="222" y="79"/>
                    </a:cubicBezTo>
                    <a:lnTo>
                      <a:pt x="228" y="86"/>
                    </a:lnTo>
                    <a:close/>
                    <a:moveTo>
                      <a:pt x="134" y="41"/>
                    </a:moveTo>
                    <a:cubicBezTo>
                      <a:pt x="157" y="81"/>
                      <a:pt x="157" y="81"/>
                      <a:pt x="157" y="81"/>
                    </a:cubicBezTo>
                    <a:cubicBezTo>
                      <a:pt x="164" y="76"/>
                      <a:pt x="164" y="76"/>
                      <a:pt x="164" y="76"/>
                    </a:cubicBezTo>
                    <a:cubicBezTo>
                      <a:pt x="138" y="31"/>
                      <a:pt x="138" y="31"/>
                      <a:pt x="138" y="31"/>
                    </a:cubicBezTo>
                    <a:cubicBezTo>
                      <a:pt x="137" y="30"/>
                      <a:pt x="136" y="29"/>
                      <a:pt x="135" y="29"/>
                    </a:cubicBezTo>
                    <a:cubicBezTo>
                      <a:pt x="133" y="29"/>
                      <a:pt x="132" y="29"/>
                      <a:pt x="131" y="30"/>
                    </a:cubicBezTo>
                    <a:cubicBezTo>
                      <a:pt x="115" y="54"/>
                      <a:pt x="115" y="54"/>
                      <a:pt x="115" y="54"/>
                    </a:cubicBezTo>
                    <a:cubicBezTo>
                      <a:pt x="119" y="62"/>
                      <a:pt x="119" y="62"/>
                      <a:pt x="119" y="62"/>
                    </a:cubicBezTo>
                    <a:lnTo>
                      <a:pt x="134" y="41"/>
                    </a:lnTo>
                    <a:close/>
                    <a:moveTo>
                      <a:pt x="72" y="115"/>
                    </a:moveTo>
                    <a:cubicBezTo>
                      <a:pt x="48" y="88"/>
                      <a:pt x="48" y="88"/>
                      <a:pt x="48" y="88"/>
                    </a:cubicBezTo>
                    <a:cubicBezTo>
                      <a:pt x="44" y="96"/>
                      <a:pt x="44" y="96"/>
                      <a:pt x="44" y="96"/>
                    </a:cubicBezTo>
                    <a:cubicBezTo>
                      <a:pt x="69" y="125"/>
                      <a:pt x="69" y="125"/>
                      <a:pt x="69" y="125"/>
                    </a:cubicBezTo>
                    <a:cubicBezTo>
                      <a:pt x="70" y="126"/>
                      <a:pt x="71" y="126"/>
                      <a:pt x="73" y="126"/>
                    </a:cubicBezTo>
                    <a:cubicBezTo>
                      <a:pt x="74" y="126"/>
                      <a:pt x="75" y="125"/>
                      <a:pt x="76" y="124"/>
                    </a:cubicBezTo>
                    <a:cubicBezTo>
                      <a:pt x="104" y="84"/>
                      <a:pt x="104" y="84"/>
                      <a:pt x="104" y="84"/>
                    </a:cubicBezTo>
                    <a:cubicBezTo>
                      <a:pt x="99" y="77"/>
                      <a:pt x="99" y="77"/>
                      <a:pt x="99" y="77"/>
                    </a:cubicBezTo>
                    <a:lnTo>
                      <a:pt x="72" y="115"/>
                    </a:lnTo>
                    <a:close/>
                    <a:moveTo>
                      <a:pt x="196" y="133"/>
                    </a:moveTo>
                    <a:cubicBezTo>
                      <a:pt x="176" y="98"/>
                      <a:pt x="176" y="98"/>
                      <a:pt x="176" y="98"/>
                    </a:cubicBezTo>
                    <a:cubicBezTo>
                      <a:pt x="169" y="103"/>
                      <a:pt x="169" y="103"/>
                      <a:pt x="169" y="103"/>
                    </a:cubicBezTo>
                    <a:cubicBezTo>
                      <a:pt x="193" y="144"/>
                      <a:pt x="193" y="144"/>
                      <a:pt x="193" y="144"/>
                    </a:cubicBezTo>
                    <a:cubicBezTo>
                      <a:pt x="194" y="145"/>
                      <a:pt x="195" y="146"/>
                      <a:pt x="196" y="146"/>
                    </a:cubicBezTo>
                    <a:cubicBezTo>
                      <a:pt x="197" y="146"/>
                      <a:pt x="197" y="146"/>
                      <a:pt x="197" y="146"/>
                    </a:cubicBezTo>
                    <a:cubicBezTo>
                      <a:pt x="198" y="146"/>
                      <a:pt x="199" y="145"/>
                      <a:pt x="200" y="144"/>
                    </a:cubicBezTo>
                    <a:cubicBezTo>
                      <a:pt x="217" y="110"/>
                      <a:pt x="217" y="110"/>
                      <a:pt x="217" y="110"/>
                    </a:cubicBezTo>
                    <a:cubicBezTo>
                      <a:pt x="211" y="104"/>
                      <a:pt x="211" y="104"/>
                      <a:pt x="211" y="104"/>
                    </a:cubicBezTo>
                    <a:lnTo>
                      <a:pt x="196" y="133"/>
                    </a:lnTo>
                    <a:close/>
                    <a:moveTo>
                      <a:pt x="265" y="133"/>
                    </a:moveTo>
                    <a:cubicBezTo>
                      <a:pt x="264" y="131"/>
                      <a:pt x="261" y="130"/>
                      <a:pt x="259" y="130"/>
                    </a:cubicBezTo>
                    <a:cubicBezTo>
                      <a:pt x="201" y="65"/>
                      <a:pt x="201" y="65"/>
                      <a:pt x="201" y="65"/>
                    </a:cubicBezTo>
                    <a:cubicBezTo>
                      <a:pt x="199" y="62"/>
                      <a:pt x="195" y="62"/>
                      <a:pt x="193" y="64"/>
                    </a:cubicBezTo>
                    <a:cubicBezTo>
                      <a:pt x="136" y="103"/>
                      <a:pt x="136" y="103"/>
                      <a:pt x="136" y="103"/>
                    </a:cubicBezTo>
                    <a:cubicBezTo>
                      <a:pt x="78" y="4"/>
                      <a:pt x="78" y="4"/>
                      <a:pt x="78" y="4"/>
                    </a:cubicBezTo>
                    <a:cubicBezTo>
                      <a:pt x="77" y="2"/>
                      <a:pt x="75" y="0"/>
                      <a:pt x="72" y="1"/>
                    </a:cubicBezTo>
                    <a:cubicBezTo>
                      <a:pt x="70" y="1"/>
                      <a:pt x="68" y="2"/>
                      <a:pt x="67" y="4"/>
                    </a:cubicBezTo>
                    <a:cubicBezTo>
                      <a:pt x="8" y="130"/>
                      <a:pt x="8" y="130"/>
                      <a:pt x="8" y="130"/>
                    </a:cubicBezTo>
                    <a:cubicBezTo>
                      <a:pt x="5" y="130"/>
                      <a:pt x="3" y="132"/>
                      <a:pt x="2" y="135"/>
                    </a:cubicBezTo>
                    <a:cubicBezTo>
                      <a:pt x="0" y="139"/>
                      <a:pt x="2" y="145"/>
                      <a:pt x="6" y="147"/>
                    </a:cubicBezTo>
                    <a:cubicBezTo>
                      <a:pt x="11" y="149"/>
                      <a:pt x="17" y="147"/>
                      <a:pt x="19" y="143"/>
                    </a:cubicBezTo>
                    <a:cubicBezTo>
                      <a:pt x="20" y="140"/>
                      <a:pt x="20" y="137"/>
                      <a:pt x="19" y="135"/>
                    </a:cubicBezTo>
                    <a:cubicBezTo>
                      <a:pt x="73" y="20"/>
                      <a:pt x="73" y="20"/>
                      <a:pt x="73" y="20"/>
                    </a:cubicBezTo>
                    <a:cubicBezTo>
                      <a:pt x="129" y="116"/>
                      <a:pt x="129" y="116"/>
                      <a:pt x="129" y="116"/>
                    </a:cubicBezTo>
                    <a:cubicBezTo>
                      <a:pt x="130" y="117"/>
                      <a:pt x="131" y="118"/>
                      <a:pt x="133" y="118"/>
                    </a:cubicBezTo>
                    <a:cubicBezTo>
                      <a:pt x="135" y="119"/>
                      <a:pt x="137" y="118"/>
                      <a:pt x="138" y="117"/>
                    </a:cubicBezTo>
                    <a:cubicBezTo>
                      <a:pt x="195" y="77"/>
                      <a:pt x="195" y="77"/>
                      <a:pt x="195" y="77"/>
                    </a:cubicBezTo>
                    <a:cubicBezTo>
                      <a:pt x="249" y="138"/>
                      <a:pt x="249" y="138"/>
                      <a:pt x="249" y="138"/>
                    </a:cubicBezTo>
                    <a:cubicBezTo>
                      <a:pt x="249" y="140"/>
                      <a:pt x="250" y="143"/>
                      <a:pt x="251" y="145"/>
                    </a:cubicBezTo>
                    <a:cubicBezTo>
                      <a:pt x="255" y="149"/>
                      <a:pt x="261" y="149"/>
                      <a:pt x="265" y="146"/>
                    </a:cubicBezTo>
                    <a:cubicBezTo>
                      <a:pt x="268" y="143"/>
                      <a:pt x="269" y="137"/>
                      <a:pt x="265" y="133"/>
                    </a:cubicBezTo>
                    <a:close/>
                  </a:path>
                </a:pathLst>
              </a:custGeom>
              <a:solidFill>
                <a:srgbClr val="FFFFFF"/>
              </a:solidFill>
              <a:ln>
                <a:noFill/>
              </a:ln>
              <a:effectLst>
                <a:outerShdw blurRad="50800" dist="38100" dir="2700000" algn="tl" rotWithShape="0">
                  <a:srgbClr val="EE2737">
                    <a:lumMod val="50000"/>
                    <a:alpha val="43000"/>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grpSp>
        <p:sp>
          <p:nvSpPr>
            <p:cNvPr id="150" name="TextBox 149">
              <a:extLst>
                <a:ext uri="{FF2B5EF4-FFF2-40B4-BE49-F238E27FC236}">
                  <a16:creationId xmlns:a16="http://schemas.microsoft.com/office/drawing/2014/main" id="{5F93A31C-2B0C-4ADF-9E6A-730E4FB96102}"/>
                </a:ext>
              </a:extLst>
            </p:cNvPr>
            <p:cNvSpPr txBox="1"/>
            <p:nvPr/>
          </p:nvSpPr>
          <p:spPr>
            <a:xfrm>
              <a:off x="4358953" y="2528301"/>
              <a:ext cx="1746647" cy="258465"/>
            </a:xfrm>
            <a:prstGeom prst="rect">
              <a:avLst/>
            </a:prstGeom>
            <a:noFill/>
          </p:spPr>
          <p:txBody>
            <a:bodyPr wrap="square" rtlCol="0" anchor="b">
              <a:spAutoFit/>
            </a:bodyPr>
            <a:lstStyle/>
            <a:p>
              <a:pPr marL="0" marR="0" lvl="0" indent="0" algn="ctr" defTabSz="609493" eaLnBrk="1" fontAlgn="auto" latinLnBrk="0" hangingPunct="1">
                <a:lnSpc>
                  <a:spcPct val="80000"/>
                </a:lnSpc>
                <a:spcBef>
                  <a:spcPts val="0"/>
                </a:spcBef>
                <a:spcAft>
                  <a:spcPts val="0"/>
                </a:spcAft>
                <a:buClrTx/>
                <a:buSzTx/>
                <a:buFontTx/>
                <a:buNone/>
                <a:tabLst/>
                <a:defRPr/>
              </a:pPr>
              <a:r>
                <a:rPr kumimoji="0" lang="en-US" sz="1350" b="1" i="0" u="none" strike="noStrike" kern="0" cap="none" spc="75" normalizeH="0" baseline="0" noProof="0" dirty="0">
                  <a:ln>
                    <a:noFill/>
                  </a:ln>
                  <a:solidFill>
                    <a:srgbClr val="00CE7C"/>
                  </a:solidFill>
                  <a:effectLst/>
                  <a:uLnTx/>
                  <a:uFillTx/>
                  <a:latin typeface="Arial" panose="020B0604020202020204"/>
                </a:rPr>
                <a:t>SATISFACTION</a:t>
              </a:r>
            </a:p>
          </p:txBody>
        </p:sp>
        <p:sp>
          <p:nvSpPr>
            <p:cNvPr id="151" name="TextBox 150">
              <a:extLst>
                <a:ext uri="{FF2B5EF4-FFF2-40B4-BE49-F238E27FC236}">
                  <a16:creationId xmlns:a16="http://schemas.microsoft.com/office/drawing/2014/main" id="{BD27A17D-0B0D-4BFE-A9A8-D16BE701ABD7}"/>
                </a:ext>
              </a:extLst>
            </p:cNvPr>
            <p:cNvSpPr txBox="1"/>
            <p:nvPr/>
          </p:nvSpPr>
          <p:spPr>
            <a:xfrm>
              <a:off x="6482434" y="2362033"/>
              <a:ext cx="1746647" cy="424732"/>
            </a:xfrm>
            <a:prstGeom prst="rect">
              <a:avLst/>
            </a:prstGeom>
            <a:noFill/>
          </p:spPr>
          <p:txBody>
            <a:bodyPr wrap="square" rtlCol="0" anchor="b">
              <a:spAutoFit/>
            </a:bodyPr>
            <a:lstStyle/>
            <a:p>
              <a:pPr marL="0" marR="0" lvl="0" indent="0" algn="ctr" defTabSz="609493" eaLnBrk="1" fontAlgn="auto" latinLnBrk="0" hangingPunct="1">
                <a:lnSpc>
                  <a:spcPct val="80000"/>
                </a:lnSpc>
                <a:spcBef>
                  <a:spcPts val="0"/>
                </a:spcBef>
                <a:spcAft>
                  <a:spcPts val="0"/>
                </a:spcAft>
                <a:buClrTx/>
                <a:buSzTx/>
                <a:buFontTx/>
                <a:buNone/>
                <a:tabLst/>
                <a:defRPr/>
              </a:pPr>
              <a:r>
                <a:rPr kumimoji="0" lang="en-US" sz="1350" b="1" i="0" u="none" strike="noStrike" kern="0" cap="none" spc="75" normalizeH="0" baseline="0" noProof="0" dirty="0">
                  <a:ln>
                    <a:noFill/>
                  </a:ln>
                  <a:solidFill>
                    <a:srgbClr val="00CE7C"/>
                  </a:solidFill>
                  <a:effectLst/>
                  <a:uLnTx/>
                  <a:uFillTx/>
                  <a:latin typeface="Arial" panose="020B0604020202020204"/>
                </a:rPr>
                <a:t>BUSINESS OUTCOMES</a:t>
              </a:r>
            </a:p>
          </p:txBody>
        </p:sp>
        <p:grpSp>
          <p:nvGrpSpPr>
            <p:cNvPr id="152" name="Group 151">
              <a:extLst>
                <a:ext uri="{FF2B5EF4-FFF2-40B4-BE49-F238E27FC236}">
                  <a16:creationId xmlns:a16="http://schemas.microsoft.com/office/drawing/2014/main" id="{A8EEDB0A-7743-4838-BB31-FF962BE95F3A}"/>
                </a:ext>
              </a:extLst>
            </p:cNvPr>
            <p:cNvGrpSpPr/>
            <p:nvPr/>
          </p:nvGrpSpPr>
          <p:grpSpPr>
            <a:xfrm>
              <a:off x="6482434" y="2814617"/>
              <a:ext cx="1746647" cy="1747837"/>
              <a:chOff x="7744641" y="1747838"/>
              <a:chExt cx="2328863" cy="2330450"/>
            </a:xfrm>
          </p:grpSpPr>
          <p:sp>
            <p:nvSpPr>
              <p:cNvPr id="154" name="Freeform 11">
                <a:extLst>
                  <a:ext uri="{FF2B5EF4-FFF2-40B4-BE49-F238E27FC236}">
                    <a16:creationId xmlns:a16="http://schemas.microsoft.com/office/drawing/2014/main" id="{568A1D6F-1E1A-4894-93A1-FF7D303B3ED4}"/>
                  </a:ext>
                </a:extLst>
              </p:cNvPr>
              <p:cNvSpPr>
                <a:spLocks/>
              </p:cNvSpPr>
              <p:nvPr/>
            </p:nvSpPr>
            <p:spPr bwMode="auto">
              <a:xfrm>
                <a:off x="7746229" y="1747838"/>
                <a:ext cx="2327275" cy="2330450"/>
              </a:xfrm>
              <a:custGeom>
                <a:avLst/>
                <a:gdLst>
                  <a:gd name="T0" fmla="*/ 515 w 515"/>
                  <a:gd name="T1" fmla="*/ 455 h 515"/>
                  <a:gd name="T2" fmla="*/ 454 w 515"/>
                  <a:gd name="T3" fmla="*/ 515 h 515"/>
                  <a:gd name="T4" fmla="*/ 60 w 515"/>
                  <a:gd name="T5" fmla="*/ 515 h 515"/>
                  <a:gd name="T6" fmla="*/ 0 w 515"/>
                  <a:gd name="T7" fmla="*/ 455 h 515"/>
                  <a:gd name="T8" fmla="*/ 0 w 515"/>
                  <a:gd name="T9" fmla="*/ 61 h 515"/>
                  <a:gd name="T10" fmla="*/ 60 w 515"/>
                  <a:gd name="T11" fmla="*/ 0 h 515"/>
                  <a:gd name="T12" fmla="*/ 454 w 515"/>
                  <a:gd name="T13" fmla="*/ 0 h 515"/>
                  <a:gd name="T14" fmla="*/ 515 w 515"/>
                  <a:gd name="T15" fmla="*/ 61 h 515"/>
                  <a:gd name="T16" fmla="*/ 515 w 515"/>
                  <a:gd name="T17" fmla="*/ 45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515">
                    <a:moveTo>
                      <a:pt x="515" y="455"/>
                    </a:moveTo>
                    <a:cubicBezTo>
                      <a:pt x="515" y="488"/>
                      <a:pt x="488" y="515"/>
                      <a:pt x="454" y="515"/>
                    </a:cubicBezTo>
                    <a:cubicBezTo>
                      <a:pt x="60" y="515"/>
                      <a:pt x="60" y="515"/>
                      <a:pt x="60" y="515"/>
                    </a:cubicBezTo>
                    <a:cubicBezTo>
                      <a:pt x="27" y="515"/>
                      <a:pt x="0" y="488"/>
                      <a:pt x="0" y="455"/>
                    </a:cubicBezTo>
                    <a:cubicBezTo>
                      <a:pt x="0" y="61"/>
                      <a:pt x="0" y="61"/>
                      <a:pt x="0" y="61"/>
                    </a:cubicBezTo>
                    <a:cubicBezTo>
                      <a:pt x="0" y="27"/>
                      <a:pt x="27" y="0"/>
                      <a:pt x="60" y="0"/>
                    </a:cubicBezTo>
                    <a:cubicBezTo>
                      <a:pt x="454" y="0"/>
                      <a:pt x="454" y="0"/>
                      <a:pt x="454" y="0"/>
                    </a:cubicBezTo>
                    <a:cubicBezTo>
                      <a:pt x="488" y="0"/>
                      <a:pt x="515" y="27"/>
                      <a:pt x="515" y="61"/>
                    </a:cubicBezTo>
                    <a:cubicBezTo>
                      <a:pt x="515" y="455"/>
                      <a:pt x="515" y="455"/>
                      <a:pt x="515" y="455"/>
                    </a:cubicBezTo>
                  </a:path>
                </a:pathLst>
              </a:custGeom>
              <a:solidFill>
                <a:srgbClr val="FFFFFF"/>
              </a:solidFill>
              <a:ln w="12700" cmpd="sng">
                <a:gradFill flip="none" rotWithShape="1">
                  <a:gsLst>
                    <a:gs pos="0">
                      <a:srgbClr val="E9ECF2"/>
                    </a:gs>
                    <a:gs pos="100000">
                      <a:srgbClr val="222B3C">
                        <a:lumMod val="20000"/>
                        <a:lumOff val="80000"/>
                      </a:srgbClr>
                    </a:gs>
                  </a:gsLst>
                  <a:lin ang="16200000" scaled="0"/>
                  <a:tileRect/>
                </a:gradFill>
                <a:round/>
                <a:headEnd/>
                <a:tailEnd/>
              </a:ln>
              <a:effectLst>
                <a:outerShdw blurRad="190500" dist="63500" dir="2700000" algn="tl" rotWithShape="0">
                  <a:srgbClr val="000000">
                    <a:alpha val="20000"/>
                  </a:srgbClr>
                </a:outerShdw>
              </a:effectLst>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sp>
            <p:nvSpPr>
              <p:cNvPr id="155" name="TextBox 154">
                <a:extLst>
                  <a:ext uri="{FF2B5EF4-FFF2-40B4-BE49-F238E27FC236}">
                    <a16:creationId xmlns:a16="http://schemas.microsoft.com/office/drawing/2014/main" id="{191B17BD-76CA-45F4-BFEE-8AC3B3BF12AA}"/>
                  </a:ext>
                </a:extLst>
              </p:cNvPr>
              <p:cNvSpPr txBox="1"/>
              <p:nvPr/>
            </p:nvSpPr>
            <p:spPr>
              <a:xfrm>
                <a:off x="7744641" y="2047052"/>
                <a:ext cx="2328863" cy="320005"/>
              </a:xfrm>
              <a:prstGeom prst="rect">
                <a:avLst/>
              </a:prstGeom>
              <a:noFill/>
            </p:spPr>
            <p:txBody>
              <a:bodyPr wrap="square" rtlCol="0" anchor="b">
                <a:spAutoFit/>
              </a:bodyPr>
              <a:lstStyle/>
              <a:p>
                <a:pPr marL="0" marR="0" lvl="0" indent="0" algn="ctr" defTabSz="609493" eaLnBrk="1" fontAlgn="auto" latinLnBrk="0" hangingPunct="1">
                  <a:lnSpc>
                    <a:spcPct val="80000"/>
                  </a:lnSpc>
                  <a:spcBef>
                    <a:spcPts val="0"/>
                  </a:spcBef>
                  <a:spcAft>
                    <a:spcPts val="0"/>
                  </a:spcAft>
                  <a:buClrTx/>
                  <a:buSzTx/>
                  <a:buFontTx/>
                  <a:buNone/>
                  <a:tabLst/>
                  <a:defRPr/>
                </a:pPr>
                <a:r>
                  <a:rPr kumimoji="0" lang="en-US" sz="1200" b="1" i="0" u="none" strike="noStrike" kern="0" cap="none" spc="75" normalizeH="0" baseline="0" noProof="0" dirty="0">
                    <a:ln>
                      <a:noFill/>
                    </a:ln>
                    <a:gradFill flip="none" rotWithShape="1">
                      <a:gsLst>
                        <a:gs pos="0">
                          <a:srgbClr val="222B3C">
                            <a:lumMod val="50000"/>
                          </a:srgbClr>
                        </a:gs>
                        <a:gs pos="100000">
                          <a:srgbClr val="222B3C"/>
                        </a:gs>
                      </a:gsLst>
                      <a:lin ang="16200000" scaled="0"/>
                      <a:tileRect/>
                    </a:gradFill>
                    <a:effectLst/>
                    <a:uLnTx/>
                    <a:uFillTx/>
                    <a:latin typeface="Arial" panose="020B0604020202020204"/>
                  </a:rPr>
                  <a:t>CONVERSION</a:t>
                </a:r>
              </a:p>
            </p:txBody>
          </p:sp>
          <p:sp>
            <p:nvSpPr>
              <p:cNvPr id="156" name="TextBox 155">
                <a:extLst>
                  <a:ext uri="{FF2B5EF4-FFF2-40B4-BE49-F238E27FC236}">
                    <a16:creationId xmlns:a16="http://schemas.microsoft.com/office/drawing/2014/main" id="{666869D5-5AF7-44BC-8545-467AB6FD4AE1}"/>
                  </a:ext>
                </a:extLst>
              </p:cNvPr>
              <p:cNvSpPr txBox="1"/>
              <p:nvPr/>
            </p:nvSpPr>
            <p:spPr>
              <a:xfrm>
                <a:off x="7744641" y="2510229"/>
                <a:ext cx="2328863" cy="320005"/>
              </a:xfrm>
              <a:prstGeom prst="rect">
                <a:avLst/>
              </a:prstGeom>
              <a:noFill/>
            </p:spPr>
            <p:txBody>
              <a:bodyPr wrap="square" rtlCol="0" anchor="b">
                <a:spAutoFit/>
              </a:bodyPr>
              <a:lstStyle/>
              <a:p>
                <a:pPr marL="0" marR="0" lvl="0" indent="0" algn="ctr" defTabSz="609493" eaLnBrk="1" fontAlgn="auto" latinLnBrk="0" hangingPunct="1">
                  <a:lnSpc>
                    <a:spcPct val="80000"/>
                  </a:lnSpc>
                  <a:spcBef>
                    <a:spcPts val="0"/>
                  </a:spcBef>
                  <a:spcAft>
                    <a:spcPts val="0"/>
                  </a:spcAft>
                  <a:buClrTx/>
                  <a:buSzTx/>
                  <a:buFontTx/>
                  <a:buNone/>
                  <a:tabLst/>
                  <a:defRPr/>
                </a:pPr>
                <a:r>
                  <a:rPr kumimoji="0" lang="en-US" sz="1200" b="1" i="0" u="none" strike="noStrike" kern="0" cap="none" spc="75" normalizeH="0" baseline="0" noProof="0" dirty="0">
                    <a:ln>
                      <a:noFill/>
                    </a:ln>
                    <a:gradFill flip="none" rotWithShape="1">
                      <a:gsLst>
                        <a:gs pos="0">
                          <a:srgbClr val="222B3C">
                            <a:lumMod val="50000"/>
                          </a:srgbClr>
                        </a:gs>
                        <a:gs pos="100000">
                          <a:srgbClr val="222B3C"/>
                        </a:gs>
                      </a:gsLst>
                      <a:lin ang="16200000" scaled="0"/>
                      <a:tileRect/>
                    </a:gradFill>
                    <a:effectLst/>
                    <a:uLnTx/>
                    <a:uFillTx/>
                    <a:latin typeface="Arial" panose="020B0604020202020204"/>
                  </a:rPr>
                  <a:t>RETENTION</a:t>
                </a:r>
              </a:p>
            </p:txBody>
          </p:sp>
          <p:sp>
            <p:nvSpPr>
              <p:cNvPr id="157" name="TextBox 156">
                <a:extLst>
                  <a:ext uri="{FF2B5EF4-FFF2-40B4-BE49-F238E27FC236}">
                    <a16:creationId xmlns:a16="http://schemas.microsoft.com/office/drawing/2014/main" id="{1E9AE559-4AEF-4657-A265-1CA3B0FC0D76}"/>
                  </a:ext>
                </a:extLst>
              </p:cNvPr>
              <p:cNvSpPr txBox="1"/>
              <p:nvPr/>
            </p:nvSpPr>
            <p:spPr>
              <a:xfrm>
                <a:off x="7744641" y="2973406"/>
                <a:ext cx="2328863" cy="320005"/>
              </a:xfrm>
              <a:prstGeom prst="rect">
                <a:avLst/>
              </a:prstGeom>
              <a:noFill/>
            </p:spPr>
            <p:txBody>
              <a:bodyPr wrap="square" rtlCol="0" anchor="b">
                <a:spAutoFit/>
              </a:bodyPr>
              <a:lstStyle/>
              <a:p>
                <a:pPr marL="0" marR="0" lvl="0" indent="0" algn="ctr" defTabSz="609493" eaLnBrk="1" fontAlgn="auto" latinLnBrk="0" hangingPunct="1">
                  <a:lnSpc>
                    <a:spcPct val="80000"/>
                  </a:lnSpc>
                  <a:spcBef>
                    <a:spcPts val="0"/>
                  </a:spcBef>
                  <a:spcAft>
                    <a:spcPts val="0"/>
                  </a:spcAft>
                  <a:buClrTx/>
                  <a:buSzTx/>
                  <a:buFontTx/>
                  <a:buNone/>
                  <a:tabLst/>
                  <a:defRPr/>
                </a:pPr>
                <a:r>
                  <a:rPr kumimoji="0" lang="en-US" sz="1200" b="1" i="0" u="none" strike="noStrike" kern="0" cap="none" spc="75" normalizeH="0" baseline="0" noProof="0" dirty="0">
                    <a:ln>
                      <a:noFill/>
                    </a:ln>
                    <a:gradFill flip="none" rotWithShape="1">
                      <a:gsLst>
                        <a:gs pos="0">
                          <a:srgbClr val="222B3C">
                            <a:lumMod val="50000"/>
                          </a:srgbClr>
                        </a:gs>
                        <a:gs pos="100000">
                          <a:srgbClr val="222B3C"/>
                        </a:gs>
                      </a:gsLst>
                      <a:lin ang="16200000" scaled="0"/>
                      <a:tileRect/>
                    </a:gradFill>
                    <a:effectLst/>
                    <a:uLnTx/>
                    <a:uFillTx/>
                    <a:latin typeface="Arial" panose="020B0604020202020204"/>
                  </a:rPr>
                  <a:t>LOYALTY</a:t>
                </a:r>
              </a:p>
            </p:txBody>
          </p:sp>
          <p:sp>
            <p:nvSpPr>
              <p:cNvPr id="158" name="TextBox 157">
                <a:extLst>
                  <a:ext uri="{FF2B5EF4-FFF2-40B4-BE49-F238E27FC236}">
                    <a16:creationId xmlns:a16="http://schemas.microsoft.com/office/drawing/2014/main" id="{309E0078-0AE9-4563-A39C-F80F15EEF7A5}"/>
                  </a:ext>
                </a:extLst>
              </p:cNvPr>
              <p:cNvSpPr txBox="1"/>
              <p:nvPr/>
            </p:nvSpPr>
            <p:spPr>
              <a:xfrm>
                <a:off x="7744641" y="3436580"/>
                <a:ext cx="2328863" cy="320005"/>
              </a:xfrm>
              <a:prstGeom prst="rect">
                <a:avLst/>
              </a:prstGeom>
              <a:noFill/>
            </p:spPr>
            <p:txBody>
              <a:bodyPr wrap="square" rtlCol="0" anchor="b">
                <a:spAutoFit/>
              </a:bodyPr>
              <a:lstStyle/>
              <a:p>
                <a:pPr marL="0" marR="0" lvl="0" indent="0" algn="ctr" defTabSz="609493" eaLnBrk="1" fontAlgn="auto" latinLnBrk="0" hangingPunct="1">
                  <a:lnSpc>
                    <a:spcPct val="80000"/>
                  </a:lnSpc>
                  <a:spcBef>
                    <a:spcPts val="0"/>
                  </a:spcBef>
                  <a:spcAft>
                    <a:spcPts val="0"/>
                  </a:spcAft>
                  <a:buClrTx/>
                  <a:buSzTx/>
                  <a:buFontTx/>
                  <a:buNone/>
                  <a:tabLst/>
                  <a:defRPr/>
                </a:pPr>
                <a:r>
                  <a:rPr kumimoji="0" lang="en-US" sz="1200" b="1" i="0" u="none" strike="noStrike" kern="0" cap="none" spc="75" normalizeH="0" baseline="0" noProof="0" dirty="0">
                    <a:ln>
                      <a:noFill/>
                    </a:ln>
                    <a:gradFill flip="none" rotWithShape="1">
                      <a:gsLst>
                        <a:gs pos="0">
                          <a:srgbClr val="222B3C">
                            <a:lumMod val="50000"/>
                          </a:srgbClr>
                        </a:gs>
                        <a:gs pos="100000">
                          <a:srgbClr val="222B3C"/>
                        </a:gs>
                      </a:gsLst>
                      <a:lin ang="16200000" scaled="0"/>
                      <a:tileRect/>
                    </a:gradFill>
                    <a:effectLst/>
                    <a:uLnTx/>
                    <a:uFillTx/>
                    <a:latin typeface="Arial" panose="020B0604020202020204"/>
                  </a:rPr>
                  <a:t>WORD-OF-MOUTH</a:t>
                </a:r>
              </a:p>
            </p:txBody>
          </p:sp>
          <p:cxnSp>
            <p:nvCxnSpPr>
              <p:cNvPr id="159" name="Straight Connector 158">
                <a:extLst>
                  <a:ext uri="{FF2B5EF4-FFF2-40B4-BE49-F238E27FC236}">
                    <a16:creationId xmlns:a16="http://schemas.microsoft.com/office/drawing/2014/main" id="{BA47ED80-3BF5-4022-9F35-BEFFDF4C1127}"/>
                  </a:ext>
                </a:extLst>
              </p:cNvPr>
              <p:cNvCxnSpPr/>
              <p:nvPr/>
            </p:nvCxnSpPr>
            <p:spPr>
              <a:xfrm>
                <a:off x="7900946" y="2449887"/>
                <a:ext cx="1975613" cy="0"/>
              </a:xfrm>
              <a:prstGeom prst="line">
                <a:avLst/>
              </a:prstGeom>
              <a:noFill/>
              <a:ln w="25400" cap="flat" cmpd="sng" algn="ctr">
                <a:gradFill flip="none" rotWithShape="1">
                  <a:gsLst>
                    <a:gs pos="0">
                      <a:srgbClr val="FFFFFF"/>
                    </a:gs>
                    <a:gs pos="100000">
                      <a:srgbClr val="FFFFFF"/>
                    </a:gs>
                    <a:gs pos="50000">
                      <a:srgbClr val="222B3C">
                        <a:lumMod val="20000"/>
                        <a:lumOff val="80000"/>
                      </a:srgbClr>
                    </a:gs>
                  </a:gsLst>
                  <a:lin ang="0" scaled="1"/>
                  <a:tileRect/>
                </a:gradFill>
                <a:prstDash val="solid"/>
              </a:ln>
              <a:effectLst/>
            </p:spPr>
          </p:cxnSp>
          <p:cxnSp>
            <p:nvCxnSpPr>
              <p:cNvPr id="160" name="Straight Connector 159">
                <a:extLst>
                  <a:ext uri="{FF2B5EF4-FFF2-40B4-BE49-F238E27FC236}">
                    <a16:creationId xmlns:a16="http://schemas.microsoft.com/office/drawing/2014/main" id="{C8D3E250-B606-42B3-9015-AABD329B9DEF}"/>
                  </a:ext>
                </a:extLst>
              </p:cNvPr>
              <p:cNvCxnSpPr/>
              <p:nvPr/>
            </p:nvCxnSpPr>
            <p:spPr>
              <a:xfrm>
                <a:off x="7900946" y="2913064"/>
                <a:ext cx="1975613" cy="0"/>
              </a:xfrm>
              <a:prstGeom prst="line">
                <a:avLst/>
              </a:prstGeom>
              <a:noFill/>
              <a:ln w="25400" cap="flat" cmpd="sng" algn="ctr">
                <a:gradFill flip="none" rotWithShape="1">
                  <a:gsLst>
                    <a:gs pos="0">
                      <a:srgbClr val="FFFFFF"/>
                    </a:gs>
                    <a:gs pos="100000">
                      <a:srgbClr val="FFFFFF"/>
                    </a:gs>
                    <a:gs pos="50000">
                      <a:srgbClr val="222B3C">
                        <a:lumMod val="20000"/>
                        <a:lumOff val="80000"/>
                      </a:srgbClr>
                    </a:gs>
                  </a:gsLst>
                  <a:lin ang="0" scaled="1"/>
                  <a:tileRect/>
                </a:gradFill>
                <a:prstDash val="solid"/>
              </a:ln>
              <a:effectLst/>
            </p:spPr>
          </p:cxnSp>
          <p:cxnSp>
            <p:nvCxnSpPr>
              <p:cNvPr id="161" name="Straight Connector 160">
                <a:extLst>
                  <a:ext uri="{FF2B5EF4-FFF2-40B4-BE49-F238E27FC236}">
                    <a16:creationId xmlns:a16="http://schemas.microsoft.com/office/drawing/2014/main" id="{1C6E1E08-3891-4189-B0A5-655400D3E014}"/>
                  </a:ext>
                </a:extLst>
              </p:cNvPr>
              <p:cNvCxnSpPr/>
              <p:nvPr/>
            </p:nvCxnSpPr>
            <p:spPr>
              <a:xfrm>
                <a:off x="7900946" y="3376241"/>
                <a:ext cx="1975613" cy="0"/>
              </a:xfrm>
              <a:prstGeom prst="line">
                <a:avLst/>
              </a:prstGeom>
              <a:noFill/>
              <a:ln w="25400" cap="flat" cmpd="sng" algn="ctr">
                <a:gradFill flip="none" rotWithShape="1">
                  <a:gsLst>
                    <a:gs pos="0">
                      <a:srgbClr val="FFFFFF"/>
                    </a:gs>
                    <a:gs pos="100000">
                      <a:srgbClr val="FFFFFF"/>
                    </a:gs>
                    <a:gs pos="50000">
                      <a:srgbClr val="222B3C">
                        <a:lumMod val="20000"/>
                        <a:lumOff val="80000"/>
                      </a:srgbClr>
                    </a:gs>
                  </a:gsLst>
                  <a:lin ang="0" scaled="1"/>
                  <a:tileRect/>
                </a:gradFill>
                <a:prstDash val="solid"/>
              </a:ln>
              <a:effectLst/>
            </p:spPr>
          </p:cxnSp>
        </p:grpSp>
        <p:sp>
          <p:nvSpPr>
            <p:cNvPr id="153" name="Pentagon 4">
              <a:extLst>
                <a:ext uri="{FF2B5EF4-FFF2-40B4-BE49-F238E27FC236}">
                  <a16:creationId xmlns:a16="http://schemas.microsoft.com/office/drawing/2014/main" id="{EA65427B-05FF-4631-AEC0-97CC5DDBABA5}"/>
                </a:ext>
              </a:extLst>
            </p:cNvPr>
            <p:cNvSpPr/>
            <p:nvPr/>
          </p:nvSpPr>
          <p:spPr>
            <a:xfrm>
              <a:off x="6117270" y="3500416"/>
              <a:ext cx="365760" cy="376238"/>
            </a:xfrm>
            <a:prstGeom prst="homePlate">
              <a:avLst/>
            </a:prstGeom>
            <a:solidFill>
              <a:srgbClr val="0D3E86"/>
            </a:solidFill>
            <a:ln>
              <a:noFill/>
            </a:ln>
          </p:spPr>
          <p:txBody>
            <a:bodyPr vert="horz" wrap="square" lIns="68580" tIns="34290" rIns="68580" bIns="34290" numCol="1" anchor="t" anchorCtr="0" compatLnSpc="1">
              <a:prstTxWarp prst="textNoShape">
                <a:avLst/>
              </a:prstTxWarp>
            </a:bodyPr>
            <a:lstStyle/>
            <a:p>
              <a:pPr marL="0" marR="0" lvl="0" indent="0" defTabSz="60949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ndParaRPr>
            </a:p>
          </p:txBody>
        </p:sp>
      </p:grpSp>
    </p:spTree>
    <p:extLst>
      <p:ext uri="{BB962C8B-B14F-4D97-AF65-F5344CB8AC3E}">
        <p14:creationId xmlns:p14="http://schemas.microsoft.com/office/powerpoint/2010/main" val="111825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3908A-649E-4F70-829B-C2F49D854244}"/>
              </a:ext>
            </a:extLst>
          </p:cNvPr>
          <p:cNvSpPr>
            <a:spLocks noGrp="1"/>
          </p:cNvSpPr>
          <p:nvPr>
            <p:ph type="sldNum" sz="quarter" idx="10"/>
          </p:nvPr>
        </p:nvSpPr>
        <p:spPr/>
        <p:txBody>
          <a:bodyPr/>
          <a:lstStyle/>
          <a:p>
            <a:fld id="{BD3001A6-BD31-4FBC-AA24-96121B4F2E4D}" type="slidenum">
              <a:rPr lang="en-JM" smtClean="0">
                <a:solidFill>
                  <a:schemeClr val="accent3"/>
                </a:solidFill>
              </a:rPr>
              <a:pPr/>
              <a:t>6</a:t>
            </a:fld>
            <a:endParaRPr lang="en-JM" dirty="0">
              <a:solidFill>
                <a:schemeClr val="accent3"/>
              </a:solidFill>
            </a:endParaRPr>
          </a:p>
        </p:txBody>
      </p:sp>
      <p:sp>
        <p:nvSpPr>
          <p:cNvPr id="3" name="Title 2">
            <a:extLst>
              <a:ext uri="{FF2B5EF4-FFF2-40B4-BE49-F238E27FC236}">
                <a16:creationId xmlns:a16="http://schemas.microsoft.com/office/drawing/2014/main" id="{1C29ED0D-8988-4727-A1AB-AB615C59E792}"/>
              </a:ext>
            </a:extLst>
          </p:cNvPr>
          <p:cNvSpPr>
            <a:spLocks noGrp="1"/>
          </p:cNvSpPr>
          <p:nvPr>
            <p:ph type="title"/>
          </p:nvPr>
        </p:nvSpPr>
        <p:spPr/>
        <p:txBody>
          <a:bodyPr/>
          <a:lstStyle/>
          <a:p>
            <a:r>
              <a:rPr lang="en-US" dirty="0"/>
              <a:t>Capturing The Voice of Customer</a:t>
            </a:r>
          </a:p>
        </p:txBody>
      </p:sp>
      <p:pic>
        <p:nvPicPr>
          <p:cNvPr id="4" name="Picture 3">
            <a:extLst>
              <a:ext uri="{FF2B5EF4-FFF2-40B4-BE49-F238E27FC236}">
                <a16:creationId xmlns:a16="http://schemas.microsoft.com/office/drawing/2014/main" id="{928A3E05-2E93-4AC2-B98E-0A402E9EC485}"/>
              </a:ext>
            </a:extLst>
          </p:cNvPr>
          <p:cNvPicPr>
            <a:picLocks noChangeAspect="1"/>
          </p:cNvPicPr>
          <p:nvPr/>
        </p:nvPicPr>
        <p:blipFill>
          <a:blip r:embed="rId2"/>
          <a:stretch>
            <a:fillRect/>
          </a:stretch>
        </p:blipFill>
        <p:spPr>
          <a:xfrm>
            <a:off x="5243034" y="1363617"/>
            <a:ext cx="2566817" cy="4682496"/>
          </a:xfrm>
          <a:prstGeom prst="rect">
            <a:avLst/>
          </a:prstGeom>
          <a:effectLst>
            <a:outerShdw blurRad="127000" algn="ctr" rotWithShape="0">
              <a:prstClr val="black">
                <a:alpha val="40000"/>
              </a:prstClr>
            </a:outerShdw>
          </a:effectLst>
        </p:spPr>
      </p:pic>
      <p:graphicFrame>
        <p:nvGraphicFramePr>
          <p:cNvPr id="5" name="Diagram 4">
            <a:extLst>
              <a:ext uri="{FF2B5EF4-FFF2-40B4-BE49-F238E27FC236}">
                <a16:creationId xmlns:a16="http://schemas.microsoft.com/office/drawing/2014/main" id="{D2589D41-5E7A-4788-8D0A-C3FDC2C984B4}"/>
              </a:ext>
            </a:extLst>
          </p:cNvPr>
          <p:cNvGraphicFramePr/>
          <p:nvPr>
            <p:extLst>
              <p:ext uri="{D42A27DB-BD31-4B8C-83A1-F6EECF244321}">
                <p14:modId xmlns:p14="http://schemas.microsoft.com/office/powerpoint/2010/main" val="4288203974"/>
              </p:ext>
            </p:extLst>
          </p:nvPr>
        </p:nvGraphicFramePr>
        <p:xfrm>
          <a:off x="644187" y="1177070"/>
          <a:ext cx="3997481" cy="4963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0BC5CA42-8AA2-40BA-8C47-B3D7E791A08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67567" y="4080553"/>
            <a:ext cx="376769" cy="414028"/>
          </a:xfrm>
          <a:prstGeom prst="rect">
            <a:avLst/>
          </a:prstGeom>
        </p:spPr>
      </p:pic>
      <p:sp>
        <p:nvSpPr>
          <p:cNvPr id="7" name="TextBox 6">
            <a:extLst>
              <a:ext uri="{FF2B5EF4-FFF2-40B4-BE49-F238E27FC236}">
                <a16:creationId xmlns:a16="http://schemas.microsoft.com/office/drawing/2014/main" id="{EFD0E242-6EA2-4B91-8286-ADAFD4F7DD95}"/>
              </a:ext>
            </a:extLst>
          </p:cNvPr>
          <p:cNvSpPr txBox="1"/>
          <p:nvPr/>
        </p:nvSpPr>
        <p:spPr>
          <a:xfrm>
            <a:off x="1197038" y="5980584"/>
            <a:ext cx="3659164" cy="230832"/>
          </a:xfrm>
          <a:prstGeom prst="rect">
            <a:avLst/>
          </a:prstGeom>
          <a:noFill/>
        </p:spPr>
        <p:txBody>
          <a:bodyPr wrap="square" rtlCol="0">
            <a:spAutoFit/>
          </a:bodyPr>
          <a:lstStyle/>
          <a:p>
            <a:pPr algn="ctr" defTabSz="609493" eaLnBrk="1" fontAlgn="auto" hangingPunct="1">
              <a:spcBef>
                <a:spcPts val="0"/>
              </a:spcBef>
              <a:spcAft>
                <a:spcPts val="0"/>
              </a:spcAft>
            </a:pPr>
            <a:r>
              <a:rPr lang="en-US" sz="900" dirty="0">
                <a:solidFill>
                  <a:srgbClr val="7030A0"/>
                </a:solidFill>
                <a:latin typeface="Arial" panose="020B0604020202020204"/>
                <a:ea typeface="+mn-ea"/>
              </a:rPr>
              <a:t>* Public Sector Desktop Index – Q3 2021 Completion Benchmark</a:t>
            </a:r>
          </a:p>
        </p:txBody>
      </p:sp>
      <p:grpSp>
        <p:nvGrpSpPr>
          <p:cNvPr id="8" name="Group 7">
            <a:extLst>
              <a:ext uri="{FF2B5EF4-FFF2-40B4-BE49-F238E27FC236}">
                <a16:creationId xmlns:a16="http://schemas.microsoft.com/office/drawing/2014/main" id="{755864BD-1FF1-43F6-9C36-9F06043E911B}"/>
              </a:ext>
            </a:extLst>
          </p:cNvPr>
          <p:cNvGrpSpPr/>
          <p:nvPr/>
        </p:nvGrpSpPr>
        <p:grpSpPr>
          <a:xfrm>
            <a:off x="8381174" y="1387223"/>
            <a:ext cx="3286549" cy="707886"/>
            <a:chOff x="8761412" y="1577341"/>
            <a:chExt cx="3286549" cy="707886"/>
          </a:xfrm>
        </p:grpSpPr>
        <p:sp>
          <p:nvSpPr>
            <p:cNvPr id="9" name="TextBox 8">
              <a:extLst>
                <a:ext uri="{FF2B5EF4-FFF2-40B4-BE49-F238E27FC236}">
                  <a16:creationId xmlns:a16="http://schemas.microsoft.com/office/drawing/2014/main" id="{3507E1B6-9A9B-41C9-BFB0-FB2F49EB9F8F}"/>
                </a:ext>
              </a:extLst>
            </p:cNvPr>
            <p:cNvSpPr txBox="1"/>
            <p:nvPr/>
          </p:nvSpPr>
          <p:spPr>
            <a:xfrm>
              <a:off x="9371010" y="1577341"/>
              <a:ext cx="2676951" cy="369332"/>
            </a:xfrm>
            <a:prstGeom prst="rect">
              <a:avLst/>
            </a:prstGeom>
            <a:noFill/>
          </p:spPr>
          <p:txBody>
            <a:bodyPr wrap="non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Visitor is on the EPA site</a:t>
              </a:r>
            </a:p>
          </p:txBody>
        </p:sp>
        <p:sp>
          <p:nvSpPr>
            <p:cNvPr id="10" name="TextBox 9">
              <a:extLst>
                <a:ext uri="{FF2B5EF4-FFF2-40B4-BE49-F238E27FC236}">
                  <a16:creationId xmlns:a16="http://schemas.microsoft.com/office/drawing/2014/main" id="{094285B5-6E83-4ABB-9119-F30B9738917F}"/>
                </a:ext>
              </a:extLst>
            </p:cNvPr>
            <p:cNvSpPr txBox="1"/>
            <p:nvPr/>
          </p:nvSpPr>
          <p:spPr>
            <a:xfrm>
              <a:off x="8761412" y="1577341"/>
              <a:ext cx="641522" cy="707886"/>
            </a:xfrm>
            <a:prstGeom prst="rect">
              <a:avLst/>
            </a:prstGeom>
            <a:noFill/>
          </p:spPr>
          <p:txBody>
            <a:bodyPr wrap="none" rtlCol="0">
              <a:spAutoFit/>
            </a:bodyPr>
            <a:lstStyle/>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a:t>
              </a:r>
              <a:endParaRPr lang="en-US" sz="4000" dirty="0">
                <a:solidFill>
                  <a:srgbClr val="222B3C"/>
                </a:solidFill>
                <a:latin typeface="Arial" panose="020B0604020202020204"/>
                <a:ea typeface="+mn-ea"/>
              </a:endParaRPr>
            </a:p>
          </p:txBody>
        </p:sp>
      </p:grpSp>
      <p:grpSp>
        <p:nvGrpSpPr>
          <p:cNvPr id="11" name="Group 10">
            <a:extLst>
              <a:ext uri="{FF2B5EF4-FFF2-40B4-BE49-F238E27FC236}">
                <a16:creationId xmlns:a16="http://schemas.microsoft.com/office/drawing/2014/main" id="{6CE110B9-5BFA-435C-851B-9BAB0ECC934E}"/>
              </a:ext>
            </a:extLst>
          </p:cNvPr>
          <p:cNvGrpSpPr/>
          <p:nvPr/>
        </p:nvGrpSpPr>
        <p:grpSpPr>
          <a:xfrm>
            <a:off x="8381174" y="2381174"/>
            <a:ext cx="3641827" cy="923330"/>
            <a:chOff x="8761412" y="2566694"/>
            <a:chExt cx="3641827" cy="923330"/>
          </a:xfrm>
        </p:grpSpPr>
        <p:sp>
          <p:nvSpPr>
            <p:cNvPr id="12" name="TextBox 11">
              <a:extLst>
                <a:ext uri="{FF2B5EF4-FFF2-40B4-BE49-F238E27FC236}">
                  <a16:creationId xmlns:a16="http://schemas.microsoft.com/office/drawing/2014/main" id="{0C48FC9C-D9E9-41C2-9CF9-A6EF7A6F525B}"/>
                </a:ext>
              </a:extLst>
            </p:cNvPr>
            <p:cNvSpPr txBox="1"/>
            <p:nvPr/>
          </p:nvSpPr>
          <p:spPr>
            <a:xfrm>
              <a:off x="9371010" y="2566694"/>
              <a:ext cx="3032229" cy="923330"/>
            </a:xfrm>
            <a:prstGeom prst="rect">
              <a:avLst/>
            </a:prstGeom>
            <a:noFill/>
          </p:spPr>
          <p:txBody>
            <a:bodyPr wrap="squar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Visitor is shown an invite </a:t>
              </a:r>
            </a:p>
            <a:p>
              <a:pPr marL="285750" indent="-285750" defTabSz="609493" eaLnBrk="1" fontAlgn="auto" hangingPunct="1">
                <a:spcBef>
                  <a:spcPts val="0"/>
                </a:spcBef>
                <a:spcAft>
                  <a:spcPts val="0"/>
                </a:spcAft>
                <a:buFont typeface="Arial" panose="020B0604020202020204" pitchFamily="34" charset="0"/>
                <a:buChar char="•"/>
              </a:pPr>
              <a:r>
                <a:rPr lang="en-US" dirty="0">
                  <a:solidFill>
                    <a:srgbClr val="222B3C"/>
                  </a:solidFill>
                  <a:latin typeface="Arial" panose="020B0604020202020204"/>
                  <a:ea typeface="+mn-ea"/>
                </a:rPr>
                <a:t>3 pages viewed</a:t>
              </a:r>
            </a:p>
            <a:p>
              <a:pPr marL="285750" indent="-285750" defTabSz="609493" eaLnBrk="1" fontAlgn="auto" hangingPunct="1">
                <a:spcBef>
                  <a:spcPts val="0"/>
                </a:spcBef>
                <a:spcAft>
                  <a:spcPts val="0"/>
                </a:spcAft>
                <a:buFont typeface="Arial" panose="020B0604020202020204" pitchFamily="34" charset="0"/>
                <a:buChar char="•"/>
              </a:pPr>
              <a:r>
                <a:rPr lang="en-US" dirty="0">
                  <a:solidFill>
                    <a:srgbClr val="222B3C"/>
                  </a:solidFill>
                  <a:latin typeface="Arial" panose="020B0604020202020204"/>
                  <a:ea typeface="+mn-ea"/>
                </a:rPr>
                <a:t>100% of sample invited</a:t>
              </a:r>
            </a:p>
          </p:txBody>
        </p:sp>
        <p:sp>
          <p:nvSpPr>
            <p:cNvPr id="13" name="TextBox 12">
              <a:extLst>
                <a:ext uri="{FF2B5EF4-FFF2-40B4-BE49-F238E27FC236}">
                  <a16:creationId xmlns:a16="http://schemas.microsoft.com/office/drawing/2014/main" id="{7319F321-78B1-41B9-A12B-FA9AF294DE6A}"/>
                </a:ext>
              </a:extLst>
            </p:cNvPr>
            <p:cNvSpPr txBox="1"/>
            <p:nvPr/>
          </p:nvSpPr>
          <p:spPr>
            <a:xfrm>
              <a:off x="8761412" y="2566694"/>
              <a:ext cx="641522" cy="707886"/>
            </a:xfrm>
            <a:prstGeom prst="rect">
              <a:avLst/>
            </a:prstGeom>
            <a:noFill/>
          </p:spPr>
          <p:txBody>
            <a:bodyPr wrap="none" rtlCol="0">
              <a:spAutoFit/>
            </a:bodyPr>
            <a:lstStyle/>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a:t>
              </a:r>
              <a:endParaRPr lang="en-US" sz="4000" dirty="0">
                <a:solidFill>
                  <a:srgbClr val="222B3C"/>
                </a:solidFill>
                <a:latin typeface="Arial" panose="020B0604020202020204"/>
                <a:ea typeface="+mn-ea"/>
              </a:endParaRPr>
            </a:p>
          </p:txBody>
        </p:sp>
      </p:grpSp>
      <p:grpSp>
        <p:nvGrpSpPr>
          <p:cNvPr id="14" name="Group 13">
            <a:extLst>
              <a:ext uri="{FF2B5EF4-FFF2-40B4-BE49-F238E27FC236}">
                <a16:creationId xmlns:a16="http://schemas.microsoft.com/office/drawing/2014/main" id="{8A0523FF-5278-4884-B462-5F73FAA4D504}"/>
              </a:ext>
            </a:extLst>
          </p:cNvPr>
          <p:cNvGrpSpPr/>
          <p:nvPr/>
        </p:nvGrpSpPr>
        <p:grpSpPr>
          <a:xfrm>
            <a:off x="8381174" y="3590569"/>
            <a:ext cx="3352798" cy="923330"/>
            <a:chOff x="8761412" y="3697113"/>
            <a:chExt cx="3352798" cy="923330"/>
          </a:xfrm>
        </p:grpSpPr>
        <p:sp>
          <p:nvSpPr>
            <p:cNvPr id="15" name="TextBox 14">
              <a:extLst>
                <a:ext uri="{FF2B5EF4-FFF2-40B4-BE49-F238E27FC236}">
                  <a16:creationId xmlns:a16="http://schemas.microsoft.com/office/drawing/2014/main" id="{FF67832B-62EE-4572-989F-E19BE0B61E99}"/>
                </a:ext>
              </a:extLst>
            </p:cNvPr>
            <p:cNvSpPr txBox="1"/>
            <p:nvPr/>
          </p:nvSpPr>
          <p:spPr>
            <a:xfrm>
              <a:off x="9371010" y="3697113"/>
              <a:ext cx="2743200" cy="923330"/>
            </a:xfrm>
            <a:prstGeom prst="rect">
              <a:avLst/>
            </a:prstGeom>
            <a:noFill/>
          </p:spPr>
          <p:txBody>
            <a:bodyPr wrap="squar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Accepting the invite loads hidden tracker window</a:t>
              </a:r>
            </a:p>
          </p:txBody>
        </p:sp>
        <p:sp>
          <p:nvSpPr>
            <p:cNvPr id="16" name="TextBox 15">
              <a:extLst>
                <a:ext uri="{FF2B5EF4-FFF2-40B4-BE49-F238E27FC236}">
                  <a16:creationId xmlns:a16="http://schemas.microsoft.com/office/drawing/2014/main" id="{87DEA188-40D4-4D07-A4C9-73BB86C9FDC9}"/>
                </a:ext>
              </a:extLst>
            </p:cNvPr>
            <p:cNvSpPr txBox="1"/>
            <p:nvPr/>
          </p:nvSpPr>
          <p:spPr>
            <a:xfrm>
              <a:off x="8761412" y="3697113"/>
              <a:ext cx="641522" cy="707886"/>
            </a:xfrm>
            <a:prstGeom prst="rect">
              <a:avLst/>
            </a:prstGeom>
            <a:noFill/>
          </p:spPr>
          <p:txBody>
            <a:bodyPr wrap="none" rtlCol="0">
              <a:spAutoFit/>
            </a:bodyPr>
            <a:lstStyle/>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a:t>
              </a:r>
              <a:endParaRPr lang="en-US" sz="4000" dirty="0">
                <a:solidFill>
                  <a:srgbClr val="222B3C"/>
                </a:solidFill>
                <a:latin typeface="Arial" panose="020B0604020202020204"/>
                <a:ea typeface="+mn-ea"/>
              </a:endParaRPr>
            </a:p>
          </p:txBody>
        </p:sp>
      </p:grpSp>
      <p:graphicFrame>
        <p:nvGraphicFramePr>
          <p:cNvPr id="17" name="Table 16">
            <a:extLst>
              <a:ext uri="{FF2B5EF4-FFF2-40B4-BE49-F238E27FC236}">
                <a16:creationId xmlns:a16="http://schemas.microsoft.com/office/drawing/2014/main" id="{D87053F0-AF12-43D3-9404-DC396985F2C2}"/>
              </a:ext>
            </a:extLst>
          </p:cNvPr>
          <p:cNvGraphicFramePr>
            <a:graphicFrameLocks noGrp="1"/>
          </p:cNvGraphicFramePr>
          <p:nvPr>
            <p:extLst>
              <p:ext uri="{D42A27DB-BD31-4B8C-83A1-F6EECF244321}">
                <p14:modId xmlns:p14="http://schemas.microsoft.com/office/powerpoint/2010/main" val="2634848161"/>
              </p:ext>
            </p:extLst>
          </p:nvPr>
        </p:nvGraphicFramePr>
        <p:xfrm>
          <a:off x="1742305" y="4530583"/>
          <a:ext cx="2551820" cy="457200"/>
        </p:xfrm>
        <a:graphic>
          <a:graphicData uri="http://schemas.openxmlformats.org/drawingml/2006/table">
            <a:tbl>
              <a:tblPr firstRow="1" bandRow="1"/>
              <a:tblGrid>
                <a:gridCol w="2551820">
                  <a:extLst>
                    <a:ext uri="{9D8B030D-6E8A-4147-A177-3AD203B41FA5}">
                      <a16:colId xmlns:a16="http://schemas.microsoft.com/office/drawing/2014/main" val="3453765628"/>
                    </a:ext>
                  </a:extLst>
                </a:gridCol>
              </a:tblGrid>
              <a:tr h="1623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0" i="0" dirty="0">
                          <a:solidFill>
                            <a:schemeClr val="accent3"/>
                          </a:solidFill>
                        </a:rPr>
                        <a:t>Career Segment</a:t>
                      </a:r>
                      <a:r>
                        <a:rPr lang="en-US" sz="1200" b="0" i="1" dirty="0">
                          <a:solidFill>
                            <a:schemeClr val="accent3"/>
                          </a:solidFill>
                        </a:rPr>
                        <a:t> n</a:t>
                      </a:r>
                      <a:r>
                        <a:rPr lang="en-US" sz="1200" b="0" dirty="0">
                          <a:solidFill>
                            <a:schemeClr val="accent3"/>
                          </a:solidFill>
                        </a:rPr>
                        <a:t>=111</a:t>
                      </a:r>
                    </a:p>
                    <a:p>
                      <a:pPr algn="ctr"/>
                      <a:r>
                        <a:rPr lang="en-US" sz="1200" b="0" dirty="0">
                          <a:solidFill>
                            <a:schemeClr val="accent3"/>
                          </a:solidFill>
                        </a:rPr>
                        <a:t>All Other Visitors </a:t>
                      </a:r>
                      <a:r>
                        <a:rPr lang="en-US" sz="1200" b="0" i="1" dirty="0">
                          <a:solidFill>
                            <a:schemeClr val="accent3"/>
                          </a:solidFill>
                        </a:rPr>
                        <a:t>n</a:t>
                      </a:r>
                      <a:r>
                        <a:rPr lang="en-US" sz="1200" b="0" dirty="0">
                          <a:solidFill>
                            <a:schemeClr val="accent3"/>
                          </a:solidFill>
                        </a:rPr>
                        <a:t>=21,796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4427290"/>
                  </a:ext>
                </a:extLst>
              </a:tr>
            </a:tbl>
          </a:graphicData>
        </a:graphic>
      </p:graphicFrame>
      <p:graphicFrame>
        <p:nvGraphicFramePr>
          <p:cNvPr id="18" name="Table 17">
            <a:extLst>
              <a:ext uri="{FF2B5EF4-FFF2-40B4-BE49-F238E27FC236}">
                <a16:creationId xmlns:a16="http://schemas.microsoft.com/office/drawing/2014/main" id="{87EEA189-34C3-47A3-A6E7-88840B4B570F}"/>
              </a:ext>
            </a:extLst>
          </p:cNvPr>
          <p:cNvGraphicFramePr>
            <a:graphicFrameLocks noGrp="1"/>
          </p:cNvGraphicFramePr>
          <p:nvPr>
            <p:extLst>
              <p:ext uri="{D42A27DB-BD31-4B8C-83A1-F6EECF244321}">
                <p14:modId xmlns:p14="http://schemas.microsoft.com/office/powerpoint/2010/main" val="567550844"/>
              </p:ext>
            </p:extLst>
          </p:nvPr>
        </p:nvGraphicFramePr>
        <p:xfrm>
          <a:off x="2404872" y="5505270"/>
          <a:ext cx="1142603" cy="441960"/>
        </p:xfrm>
        <a:graphic>
          <a:graphicData uri="http://schemas.openxmlformats.org/drawingml/2006/table">
            <a:tbl>
              <a:tblPr firstRow="1" bandRow="1"/>
              <a:tblGrid>
                <a:gridCol w="1142603">
                  <a:extLst>
                    <a:ext uri="{9D8B030D-6E8A-4147-A177-3AD203B41FA5}">
                      <a16:colId xmlns:a16="http://schemas.microsoft.com/office/drawing/2014/main" val="3453765628"/>
                    </a:ext>
                  </a:extLst>
                </a:gridCol>
              </a:tblGrid>
              <a:tr h="1623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0" i="0" dirty="0">
                          <a:solidFill>
                            <a:schemeClr val="accent3"/>
                          </a:solidFill>
                        </a:rPr>
                        <a:t>Desktop=35%</a:t>
                      </a:r>
                    </a:p>
                    <a:p>
                      <a:pPr algn="ctr"/>
                      <a:r>
                        <a:rPr lang="en-US" sz="1100" b="0" i="0" dirty="0">
                          <a:solidFill>
                            <a:srgbClr val="7030A0"/>
                          </a:solidFill>
                        </a:rPr>
                        <a:t>*40%</a:t>
                      </a:r>
                      <a:endParaRPr lang="en-US" sz="1200" b="0" i="0" dirty="0">
                        <a:solidFill>
                          <a:srgbClr val="7030A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4427290"/>
                  </a:ext>
                </a:extLst>
              </a:tr>
            </a:tbl>
          </a:graphicData>
        </a:graphic>
      </p:graphicFrame>
      <p:grpSp>
        <p:nvGrpSpPr>
          <p:cNvPr id="23" name="Group 22">
            <a:extLst>
              <a:ext uri="{FF2B5EF4-FFF2-40B4-BE49-F238E27FC236}">
                <a16:creationId xmlns:a16="http://schemas.microsoft.com/office/drawing/2014/main" id="{48BFA24A-DB93-4A58-8670-9F3B191175E0}"/>
              </a:ext>
            </a:extLst>
          </p:cNvPr>
          <p:cNvGrpSpPr/>
          <p:nvPr/>
        </p:nvGrpSpPr>
        <p:grpSpPr>
          <a:xfrm>
            <a:off x="8408656" y="4802920"/>
            <a:ext cx="3352798" cy="707886"/>
            <a:chOff x="8761412" y="3697113"/>
            <a:chExt cx="3352798" cy="707886"/>
          </a:xfrm>
        </p:grpSpPr>
        <p:sp>
          <p:nvSpPr>
            <p:cNvPr id="24" name="TextBox 23">
              <a:extLst>
                <a:ext uri="{FF2B5EF4-FFF2-40B4-BE49-F238E27FC236}">
                  <a16:creationId xmlns:a16="http://schemas.microsoft.com/office/drawing/2014/main" id="{F92D1D6D-6582-4C5C-999F-322FEF0E7256}"/>
                </a:ext>
              </a:extLst>
            </p:cNvPr>
            <p:cNvSpPr txBox="1"/>
            <p:nvPr/>
          </p:nvSpPr>
          <p:spPr>
            <a:xfrm>
              <a:off x="9371010" y="3697113"/>
              <a:ext cx="2743200" cy="646331"/>
            </a:xfrm>
            <a:prstGeom prst="rect">
              <a:avLst/>
            </a:prstGeom>
            <a:noFill/>
          </p:spPr>
          <p:txBody>
            <a:bodyPr wrap="squar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Survey presents to the front when site is exited</a:t>
              </a:r>
            </a:p>
          </p:txBody>
        </p:sp>
        <p:sp>
          <p:nvSpPr>
            <p:cNvPr id="25" name="TextBox 24">
              <a:extLst>
                <a:ext uri="{FF2B5EF4-FFF2-40B4-BE49-F238E27FC236}">
                  <a16:creationId xmlns:a16="http://schemas.microsoft.com/office/drawing/2014/main" id="{357AC2E6-7174-45DB-A816-C6FE43C12993}"/>
                </a:ext>
              </a:extLst>
            </p:cNvPr>
            <p:cNvSpPr txBox="1"/>
            <p:nvPr/>
          </p:nvSpPr>
          <p:spPr>
            <a:xfrm>
              <a:off x="8761412" y="3697113"/>
              <a:ext cx="641522" cy="707886"/>
            </a:xfrm>
            <a:prstGeom prst="rect">
              <a:avLst/>
            </a:prstGeom>
            <a:noFill/>
          </p:spPr>
          <p:txBody>
            <a:bodyPr wrap="none" rtlCol="0">
              <a:spAutoFit/>
            </a:bodyPr>
            <a:lstStyle/>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a:t>
              </a:r>
              <a:endParaRPr lang="en-US" sz="4000" dirty="0">
                <a:solidFill>
                  <a:srgbClr val="222B3C"/>
                </a:solidFill>
                <a:latin typeface="Arial" panose="020B0604020202020204"/>
                <a:ea typeface="+mn-ea"/>
              </a:endParaRPr>
            </a:p>
          </p:txBody>
        </p:sp>
      </p:grpSp>
    </p:spTree>
    <p:extLst>
      <p:ext uri="{BB962C8B-B14F-4D97-AF65-F5344CB8AC3E}">
        <p14:creationId xmlns:p14="http://schemas.microsoft.com/office/powerpoint/2010/main" val="98290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B7B1C6-D957-4379-8910-1131384FC850}"/>
              </a:ext>
            </a:extLst>
          </p:cNvPr>
          <p:cNvSpPr>
            <a:spLocks noGrp="1"/>
          </p:cNvSpPr>
          <p:nvPr>
            <p:ph type="sldNum" sz="quarter" idx="42"/>
          </p:nvPr>
        </p:nvSpPr>
        <p:spPr/>
        <p:txBody>
          <a:bodyPr/>
          <a:lstStyle/>
          <a:p>
            <a:fld id="{B30B2D1E-9FFC-40D1-BD56-41383C696DDF}" type="slidenum">
              <a:rPr lang="en-JM" smtClean="0"/>
              <a:pPr/>
              <a:t>7</a:t>
            </a:fld>
            <a:endParaRPr lang="en-JM" dirty="0"/>
          </a:p>
        </p:txBody>
      </p:sp>
      <p:sp>
        <p:nvSpPr>
          <p:cNvPr id="6" name="Title 5">
            <a:extLst>
              <a:ext uri="{FF2B5EF4-FFF2-40B4-BE49-F238E27FC236}">
                <a16:creationId xmlns:a16="http://schemas.microsoft.com/office/drawing/2014/main" id="{7133E2FB-C03B-4D2B-843C-75138B666C16}"/>
              </a:ext>
            </a:extLst>
          </p:cNvPr>
          <p:cNvSpPr>
            <a:spLocks noGrp="1"/>
          </p:cNvSpPr>
          <p:nvPr>
            <p:ph type="title"/>
          </p:nvPr>
        </p:nvSpPr>
        <p:spPr/>
        <p:txBody>
          <a:bodyPr/>
          <a:lstStyle/>
          <a:p>
            <a:r>
              <a:rPr lang="en-US" dirty="0"/>
              <a:t>Strategic Analysis Objectives</a:t>
            </a:r>
          </a:p>
        </p:txBody>
      </p:sp>
      <p:graphicFrame>
        <p:nvGraphicFramePr>
          <p:cNvPr id="4" name="Table 7">
            <a:extLst>
              <a:ext uri="{FF2B5EF4-FFF2-40B4-BE49-F238E27FC236}">
                <a16:creationId xmlns:a16="http://schemas.microsoft.com/office/drawing/2014/main" id="{055B8B59-8661-4A7C-8C0F-D41F9716CEBE}"/>
              </a:ext>
            </a:extLst>
          </p:cNvPr>
          <p:cNvGraphicFramePr>
            <a:graphicFrameLocks noGrp="1"/>
          </p:cNvGraphicFramePr>
          <p:nvPr>
            <p:extLst>
              <p:ext uri="{D42A27DB-BD31-4B8C-83A1-F6EECF244321}">
                <p14:modId xmlns:p14="http://schemas.microsoft.com/office/powerpoint/2010/main" val="3072424294"/>
              </p:ext>
            </p:extLst>
          </p:nvPr>
        </p:nvGraphicFramePr>
        <p:xfrm>
          <a:off x="1203960" y="1545982"/>
          <a:ext cx="9784080" cy="2712720"/>
        </p:xfrm>
        <a:graphic>
          <a:graphicData uri="http://schemas.openxmlformats.org/drawingml/2006/table">
            <a:tbl>
              <a:tblPr firstRow="1" bandRow="1">
                <a:tableStyleId>{69012ECD-51FC-41F1-AA8D-1B2483CD663E}</a:tableStyleId>
              </a:tblPr>
              <a:tblGrid>
                <a:gridCol w="3291840">
                  <a:extLst>
                    <a:ext uri="{9D8B030D-6E8A-4147-A177-3AD203B41FA5}">
                      <a16:colId xmlns:a16="http://schemas.microsoft.com/office/drawing/2014/main" val="260777420"/>
                    </a:ext>
                  </a:extLst>
                </a:gridCol>
                <a:gridCol w="3291840">
                  <a:extLst>
                    <a:ext uri="{9D8B030D-6E8A-4147-A177-3AD203B41FA5}">
                      <a16:colId xmlns:a16="http://schemas.microsoft.com/office/drawing/2014/main" val="1733066852"/>
                    </a:ext>
                  </a:extLst>
                </a:gridCol>
                <a:gridCol w="3200400">
                  <a:extLst>
                    <a:ext uri="{9D8B030D-6E8A-4147-A177-3AD203B41FA5}">
                      <a16:colId xmlns:a16="http://schemas.microsoft.com/office/drawing/2014/main" val="1770989564"/>
                    </a:ext>
                  </a:extLst>
                </a:gridCol>
              </a:tblGrid>
              <a:tr h="370840">
                <a:tc>
                  <a:txBody>
                    <a:bodyPr/>
                    <a:lstStyle/>
                    <a:p>
                      <a:pPr algn="ctr"/>
                      <a:r>
                        <a:rPr lang="en-US" sz="2000" dirty="0"/>
                        <a:t>AGGREGATE</a:t>
                      </a:r>
                    </a:p>
                    <a:p>
                      <a:pPr algn="ctr"/>
                      <a:r>
                        <a:rPr lang="en-US" sz="2000" dirty="0"/>
                        <a:t> PERFORMANCE</a:t>
                      </a:r>
                    </a:p>
                  </a:txBody>
                  <a:tcPr/>
                </a:tc>
                <a:tc>
                  <a:txBody>
                    <a:bodyPr/>
                    <a:lstStyle/>
                    <a:p>
                      <a:pPr algn="ctr"/>
                      <a:r>
                        <a:rPr lang="en-US" sz="2000" dirty="0"/>
                        <a:t>VISITOR</a:t>
                      </a:r>
                    </a:p>
                    <a:p>
                      <a:pPr algn="ctr"/>
                      <a:r>
                        <a:rPr lang="en-US" sz="2000" dirty="0"/>
                        <a:t>EXPERIENCES</a:t>
                      </a:r>
                    </a:p>
                  </a:txBody>
                  <a:tcPr/>
                </a:tc>
                <a:tc>
                  <a:txBody>
                    <a:bodyPr/>
                    <a:lstStyle/>
                    <a:p>
                      <a:pPr algn="ctr"/>
                      <a:r>
                        <a:rPr lang="en-US" sz="2000" dirty="0"/>
                        <a:t>IMPROVEMENT OPPORTUNITIES</a:t>
                      </a:r>
                    </a:p>
                  </a:txBody>
                  <a:tcPr/>
                </a:tc>
                <a:extLst>
                  <a:ext uri="{0D108BD9-81ED-4DB2-BD59-A6C34878D82A}">
                    <a16:rowId xmlns:a16="http://schemas.microsoft.com/office/drawing/2014/main" val="2352685625"/>
                  </a:ext>
                </a:extLst>
              </a:tr>
              <a:tr h="2011680">
                <a:tc>
                  <a:txBody>
                    <a:bodyPr/>
                    <a:lstStyle/>
                    <a:p>
                      <a:pPr algn="ctr"/>
                      <a:r>
                        <a:rPr lang="en-US" sz="2000" dirty="0">
                          <a:solidFill>
                            <a:schemeClr val="accent3"/>
                          </a:solidFill>
                        </a:rPr>
                        <a:t>Review the high-level performance of Career visitors and compare to all other visitors to the EPA Desktop site.</a:t>
                      </a:r>
                    </a:p>
                  </a:txBody>
                  <a:tcPr marL="182880" marR="182880" marT="182880" marB="1828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3"/>
                          </a:solidFill>
                        </a:rPr>
                        <a:t>Understand Career visitor experiences through the review of segmented custom question detailed data.</a:t>
                      </a:r>
                    </a:p>
                  </a:txBody>
                  <a:tcPr marL="182880" marR="182880" marT="182880" marB="182880"/>
                </a:tc>
                <a:tc>
                  <a:txBody>
                    <a:bodyPr/>
                    <a:lstStyle/>
                    <a:p>
                      <a:pPr algn="ctr"/>
                      <a:r>
                        <a:rPr lang="en-US" sz="2000" dirty="0">
                          <a:solidFill>
                            <a:schemeClr val="accent3"/>
                          </a:solidFill>
                        </a:rPr>
                        <a:t>Understand Career visitor pain points and improvement opportunities.</a:t>
                      </a:r>
                    </a:p>
                  </a:txBody>
                  <a:tcPr marL="182880" marR="182880" marT="182880" marB="182880"/>
                </a:tc>
                <a:extLst>
                  <a:ext uri="{0D108BD9-81ED-4DB2-BD59-A6C34878D82A}">
                    <a16:rowId xmlns:a16="http://schemas.microsoft.com/office/drawing/2014/main" val="1248617852"/>
                  </a:ext>
                </a:extLst>
              </a:tr>
            </a:tbl>
          </a:graphicData>
        </a:graphic>
      </p:graphicFrame>
    </p:spTree>
    <p:extLst>
      <p:ext uri="{BB962C8B-B14F-4D97-AF65-F5344CB8AC3E}">
        <p14:creationId xmlns:p14="http://schemas.microsoft.com/office/powerpoint/2010/main" val="168061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B7B1C6-D957-4379-8910-1131384FC850}"/>
              </a:ext>
            </a:extLst>
          </p:cNvPr>
          <p:cNvSpPr>
            <a:spLocks noGrp="1"/>
          </p:cNvSpPr>
          <p:nvPr>
            <p:ph type="sldNum" sz="quarter" idx="42"/>
          </p:nvPr>
        </p:nvSpPr>
        <p:spPr/>
        <p:txBody>
          <a:bodyPr/>
          <a:lstStyle/>
          <a:p>
            <a:fld id="{B30B2D1E-9FFC-40D1-BD56-41383C696DDF}" type="slidenum">
              <a:rPr lang="en-JM" smtClean="0"/>
              <a:pPr/>
              <a:t>8</a:t>
            </a:fld>
            <a:endParaRPr lang="en-JM" dirty="0"/>
          </a:p>
        </p:txBody>
      </p:sp>
      <p:sp>
        <p:nvSpPr>
          <p:cNvPr id="6" name="Title 5">
            <a:extLst>
              <a:ext uri="{FF2B5EF4-FFF2-40B4-BE49-F238E27FC236}">
                <a16:creationId xmlns:a16="http://schemas.microsoft.com/office/drawing/2014/main" id="{7133E2FB-C03B-4D2B-843C-75138B666C16}"/>
              </a:ext>
            </a:extLst>
          </p:cNvPr>
          <p:cNvSpPr>
            <a:spLocks noGrp="1"/>
          </p:cNvSpPr>
          <p:nvPr>
            <p:ph type="title"/>
          </p:nvPr>
        </p:nvSpPr>
        <p:spPr>
          <a:xfrm>
            <a:off x="505903" y="223474"/>
            <a:ext cx="11153087" cy="822960"/>
          </a:xfrm>
        </p:spPr>
        <p:txBody>
          <a:bodyPr/>
          <a:lstStyle/>
          <a:p>
            <a:r>
              <a:rPr lang="en-US" dirty="0"/>
              <a:t>Executive Summary</a:t>
            </a:r>
          </a:p>
        </p:txBody>
      </p:sp>
      <p:sp>
        <p:nvSpPr>
          <p:cNvPr id="15" name="Rectangle 14">
            <a:extLst>
              <a:ext uri="{FF2B5EF4-FFF2-40B4-BE49-F238E27FC236}">
                <a16:creationId xmlns:a16="http://schemas.microsoft.com/office/drawing/2014/main" id="{BC8F1241-6B77-4341-8AE0-2F14E0E628D4}"/>
              </a:ext>
            </a:extLst>
          </p:cNvPr>
          <p:cNvSpPr/>
          <p:nvPr/>
        </p:nvSpPr>
        <p:spPr>
          <a:xfrm>
            <a:off x="1257853" y="1065650"/>
            <a:ext cx="10105240" cy="1308050"/>
          </a:xfrm>
          <a:prstGeom prst="rect">
            <a:avLst/>
          </a:prstGeom>
          <a:noFill/>
        </p:spPr>
        <p:txBody>
          <a:bodyPr wrap="square">
            <a:spAutoFit/>
          </a:bodyPr>
          <a:lstStyle/>
          <a:p>
            <a:pPr defTabSz="609493" eaLnBrk="1" fontAlgn="auto" hangingPunct="1">
              <a:spcBef>
                <a:spcPts val="0"/>
              </a:spcBef>
              <a:spcAft>
                <a:spcPts val="0"/>
              </a:spcAft>
            </a:pPr>
            <a:r>
              <a:rPr lang="en-US" sz="1600" b="1" dirty="0">
                <a:solidFill>
                  <a:srgbClr val="222B3C"/>
                </a:solidFill>
                <a:latin typeface="Arial" panose="020B0604020202020204"/>
                <a:ea typeface="+mn-ea"/>
              </a:rPr>
              <a:t>Career visitor satisfaction (79) is strong and exceeds all other EPA site visitors’ satisfaction (72) as well as comparative industry segment benchmark averages (high: 73 to low: 68)</a:t>
            </a:r>
          </a:p>
          <a:p>
            <a:pPr defTabSz="609493" eaLnBrk="1" fontAlgn="auto" hangingPunct="1">
              <a:spcBef>
                <a:spcPts val="600"/>
              </a:spcBef>
              <a:spcAft>
                <a:spcPts val="0"/>
              </a:spcAft>
            </a:pPr>
            <a:r>
              <a:rPr lang="en-US" sz="1400" dirty="0">
                <a:solidFill>
                  <a:srgbClr val="222B3C"/>
                </a:solidFill>
                <a:latin typeface="Arial" panose="020B0604020202020204"/>
                <a:ea typeface="+mn-ea"/>
              </a:rPr>
              <a:t>Career segment satisfaction has been stable and consistent throughout 2021 but trends lower across a small sample, partially complete Q4 through mid November. Career net performance scores are very strongly positive as 71% recommend the EPA, while 14% are not likely to. </a:t>
            </a:r>
            <a:endParaRPr lang="en-US" sz="1600" dirty="0">
              <a:solidFill>
                <a:srgbClr val="222B3C"/>
              </a:solidFill>
              <a:latin typeface="Arial" panose="020B0604020202020204"/>
              <a:ea typeface="+mn-ea"/>
            </a:endParaRPr>
          </a:p>
        </p:txBody>
      </p:sp>
      <p:sp>
        <p:nvSpPr>
          <p:cNvPr id="16" name="Rectangle 15">
            <a:extLst>
              <a:ext uri="{FF2B5EF4-FFF2-40B4-BE49-F238E27FC236}">
                <a16:creationId xmlns:a16="http://schemas.microsoft.com/office/drawing/2014/main" id="{9EFE2346-744A-4FF0-A710-1BA32728FC30}"/>
              </a:ext>
            </a:extLst>
          </p:cNvPr>
          <p:cNvSpPr/>
          <p:nvPr/>
        </p:nvSpPr>
        <p:spPr>
          <a:xfrm>
            <a:off x="1247464" y="3690359"/>
            <a:ext cx="10383258" cy="2539157"/>
          </a:xfrm>
          <a:prstGeom prst="rect">
            <a:avLst/>
          </a:prstGeom>
          <a:noFill/>
        </p:spPr>
        <p:txBody>
          <a:bodyPr wrap="square">
            <a:spAutoFit/>
          </a:bodyPr>
          <a:lstStyle/>
          <a:p>
            <a:pPr defTabSz="609493" eaLnBrk="1" fontAlgn="auto" hangingPunct="1">
              <a:spcBef>
                <a:spcPts val="0"/>
              </a:spcBef>
              <a:spcAft>
                <a:spcPts val="0"/>
              </a:spcAft>
            </a:pPr>
            <a:r>
              <a:rPr lang="en-US" sz="1600" b="1" dirty="0">
                <a:solidFill>
                  <a:srgbClr val="222B3C"/>
                </a:solidFill>
                <a:latin typeface="Arial" panose="020B0604020202020204"/>
                <a:ea typeface="+mn-ea"/>
              </a:rPr>
              <a:t>About half of Career visitors do not fully find information sought on the EPA site resulting in much lower satisfaction. Successful visitors finding sought information are much more highly satisfied.</a:t>
            </a:r>
          </a:p>
          <a:p>
            <a:pPr defTabSz="609493" eaLnBrk="1" fontAlgn="auto" hangingPunct="1">
              <a:spcBef>
                <a:spcPts val="600"/>
              </a:spcBef>
              <a:spcAft>
                <a:spcPts val="0"/>
              </a:spcAft>
            </a:pPr>
            <a:r>
              <a:rPr lang="en-US" sz="1400" dirty="0">
                <a:solidFill>
                  <a:srgbClr val="222B3C"/>
                </a:solidFill>
                <a:latin typeface="Arial" panose="020B0604020202020204"/>
                <a:ea typeface="+mn-ea"/>
              </a:rPr>
              <a:t>Information not found by Career visitors consisted of employment, local job, EPA jargon, requirements, how to help, password/login, conservation and career/benefits content. About a third of Career visitors experience both navigation (finding sought content, “other” difficulties and link misdirection) and search (irrelevant, too few or too many returned results) difficulties. </a:t>
            </a:r>
          </a:p>
          <a:p>
            <a:pPr defTabSz="609493" eaLnBrk="1" fontAlgn="auto" hangingPunct="1">
              <a:spcBef>
                <a:spcPts val="600"/>
              </a:spcBef>
              <a:spcAft>
                <a:spcPts val="0"/>
              </a:spcAft>
            </a:pPr>
            <a:r>
              <a:rPr lang="en-US" sz="1400" dirty="0">
                <a:solidFill>
                  <a:srgbClr val="222B3C"/>
                </a:solidFill>
                <a:latin typeface="Arial" panose="020B0604020202020204"/>
                <a:ea typeface="+mn-ea"/>
              </a:rPr>
              <a:t>Almost two-thirds of Career visitors are first-time users of the EPA website and a third are students. More than half of Career users visit for “other” primary reasons, including job postings/employment/internships, qualifications/requirements, career information, environmental justice and EPA organization.</a:t>
            </a:r>
          </a:p>
          <a:p>
            <a:pPr defTabSz="609493" eaLnBrk="1" fontAlgn="auto" hangingPunct="1">
              <a:spcBef>
                <a:spcPts val="600"/>
              </a:spcBef>
              <a:spcAft>
                <a:spcPts val="0"/>
              </a:spcAft>
            </a:pPr>
            <a:r>
              <a:rPr lang="en-US" sz="1400" dirty="0">
                <a:solidFill>
                  <a:srgbClr val="222B3C"/>
                </a:solidFill>
                <a:latin typeface="Arial" panose="020B0604020202020204"/>
                <a:ea typeface="+mn-ea"/>
              </a:rPr>
              <a:t>Career visitor suggestions include search, layout, navigation, public involvement, return, organization, requirement and relevance related improvements. </a:t>
            </a:r>
          </a:p>
        </p:txBody>
      </p:sp>
      <p:sp>
        <p:nvSpPr>
          <p:cNvPr id="18" name="Rectangle 17">
            <a:extLst>
              <a:ext uri="{FF2B5EF4-FFF2-40B4-BE49-F238E27FC236}">
                <a16:creationId xmlns:a16="http://schemas.microsoft.com/office/drawing/2014/main" id="{68D1ADFE-1022-4F90-8D04-9226DC88D12C}"/>
              </a:ext>
            </a:extLst>
          </p:cNvPr>
          <p:cNvSpPr/>
          <p:nvPr/>
        </p:nvSpPr>
        <p:spPr>
          <a:xfrm>
            <a:off x="1247463" y="2389420"/>
            <a:ext cx="10260595" cy="1308050"/>
          </a:xfrm>
          <a:prstGeom prst="rect">
            <a:avLst/>
          </a:prstGeom>
          <a:noFill/>
        </p:spPr>
        <p:txBody>
          <a:bodyPr wrap="square">
            <a:spAutoFit/>
          </a:bodyPr>
          <a:lstStyle/>
          <a:p>
            <a:pPr defTabSz="609493" eaLnBrk="1" fontAlgn="auto" hangingPunct="1">
              <a:spcBef>
                <a:spcPts val="0"/>
              </a:spcBef>
              <a:spcAft>
                <a:spcPts val="0"/>
              </a:spcAft>
            </a:pPr>
            <a:r>
              <a:rPr lang="en-US" sz="1600" b="1" dirty="0">
                <a:solidFill>
                  <a:srgbClr val="222B3C"/>
                </a:solidFill>
                <a:latin typeface="Arial" panose="020B0604020202020204"/>
                <a:ea typeface="+mn-ea"/>
              </a:rPr>
              <a:t>Site information and information browsing are key drivers of satisfaction among both Career and all other EPA site visitor segments.</a:t>
            </a:r>
          </a:p>
          <a:p>
            <a:pPr defTabSz="609493" eaLnBrk="1" fontAlgn="auto" hangingPunct="1">
              <a:spcBef>
                <a:spcPts val="600"/>
              </a:spcBef>
              <a:spcAft>
                <a:spcPts val="0"/>
              </a:spcAft>
            </a:pPr>
            <a:r>
              <a:rPr lang="en-US" sz="1400" dirty="0">
                <a:solidFill>
                  <a:srgbClr val="222B3C"/>
                </a:solidFill>
                <a:latin typeface="Arial" panose="020B0604020202020204"/>
                <a:ea typeface="+mn-ea"/>
              </a:rPr>
              <a:t>Drivers for Career and all other visitor segments are similarly positioned with site information and information browsing attributes most affecting visitor satisfaction. Relevance of site information and ability to sort information are low-rated opportunities for improvement.</a:t>
            </a:r>
            <a:endParaRPr lang="en-US" sz="1400" b="1" dirty="0">
              <a:solidFill>
                <a:srgbClr val="222B3C"/>
              </a:solidFill>
              <a:latin typeface="Arial" panose="020B0604020202020204"/>
              <a:ea typeface="+mn-ea"/>
            </a:endParaRPr>
          </a:p>
        </p:txBody>
      </p:sp>
      <p:pic>
        <p:nvPicPr>
          <p:cNvPr id="5" name="Graphic 4" descr="Bar chart RTL">
            <a:extLst>
              <a:ext uri="{FF2B5EF4-FFF2-40B4-BE49-F238E27FC236}">
                <a16:creationId xmlns:a16="http://schemas.microsoft.com/office/drawing/2014/main" id="{F61CCFCB-512D-4D66-B7FE-37A0EE3B42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182" y="1050660"/>
            <a:ext cx="640080" cy="640080"/>
          </a:xfrm>
          <a:prstGeom prst="rect">
            <a:avLst/>
          </a:prstGeom>
        </p:spPr>
      </p:pic>
      <p:pic>
        <p:nvPicPr>
          <p:cNvPr id="8" name="Graphic 7" descr="Bullseye">
            <a:extLst>
              <a:ext uri="{FF2B5EF4-FFF2-40B4-BE49-F238E27FC236}">
                <a16:creationId xmlns:a16="http://schemas.microsoft.com/office/drawing/2014/main" id="{CB2E2BE5-C8A5-422D-AF98-E572330A65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182" y="2424662"/>
            <a:ext cx="640080" cy="640080"/>
          </a:xfrm>
          <a:prstGeom prst="rect">
            <a:avLst/>
          </a:prstGeom>
        </p:spPr>
      </p:pic>
      <p:pic>
        <p:nvPicPr>
          <p:cNvPr id="10" name="Graphic 9" descr="Head with gears">
            <a:extLst>
              <a:ext uri="{FF2B5EF4-FFF2-40B4-BE49-F238E27FC236}">
                <a16:creationId xmlns:a16="http://schemas.microsoft.com/office/drawing/2014/main" id="{48D4A1BA-509D-4478-AD62-C23156D04C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600" y="3691552"/>
            <a:ext cx="640080" cy="640080"/>
          </a:xfrm>
          <a:prstGeom prst="rect">
            <a:avLst/>
          </a:prstGeom>
        </p:spPr>
      </p:pic>
      <p:sp>
        <p:nvSpPr>
          <p:cNvPr id="11" name="Text Placeholder 3">
            <a:extLst>
              <a:ext uri="{FF2B5EF4-FFF2-40B4-BE49-F238E27FC236}">
                <a16:creationId xmlns:a16="http://schemas.microsoft.com/office/drawing/2014/main" id="{14FBE389-4A9A-4F8D-AA6F-BEC654579386}"/>
              </a:ext>
            </a:extLst>
          </p:cNvPr>
          <p:cNvSpPr>
            <a:spLocks noGrp="1"/>
          </p:cNvSpPr>
          <p:nvPr>
            <p:ph type="body" sz="quarter" idx="43"/>
          </p:nvPr>
        </p:nvSpPr>
        <p:spPr>
          <a:xfrm>
            <a:off x="5181599" y="6337300"/>
            <a:ext cx="5486400" cy="429768"/>
          </a:xfrm>
        </p:spPr>
        <p:txBody>
          <a:bodyPr/>
          <a:lstStyle/>
          <a:p>
            <a:r>
              <a:rPr lang="en-US" dirty="0"/>
              <a:t>October 1, 2020 – November 22, 2021 </a:t>
            </a:r>
          </a:p>
        </p:txBody>
      </p:sp>
    </p:spTree>
    <p:extLst>
      <p:ext uri="{BB962C8B-B14F-4D97-AF65-F5344CB8AC3E}">
        <p14:creationId xmlns:p14="http://schemas.microsoft.com/office/powerpoint/2010/main" val="311709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9</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a:xfrm>
            <a:off x="3454400" y="2651191"/>
            <a:ext cx="5283201" cy="1555619"/>
          </a:xfrm>
        </p:spPr>
        <p:txBody>
          <a:bodyPr/>
          <a:lstStyle/>
          <a:p>
            <a:pPr algn="ctr"/>
            <a:r>
              <a:rPr lang="en-US" sz="4000" b="0" dirty="0">
                <a:solidFill>
                  <a:schemeClr val="bg1"/>
                </a:solidFill>
                <a:latin typeface="Arial" panose="020B0604020202020204" pitchFamily="34" charset="0"/>
                <a:cs typeface="Arial" panose="020B0604020202020204" pitchFamily="34" charset="0"/>
              </a:rPr>
              <a:t>AGGREGATE</a:t>
            </a:r>
          </a:p>
          <a:p>
            <a:pPr algn="ctr"/>
            <a:r>
              <a:rPr lang="en-US" sz="4000" b="0" dirty="0">
                <a:solidFill>
                  <a:schemeClr val="bg1"/>
                </a:solidFill>
                <a:latin typeface="Arial" panose="020B0604020202020204" pitchFamily="34" charset="0"/>
                <a:cs typeface="Arial" panose="020B0604020202020204" pitchFamily="34" charset="0"/>
              </a:rPr>
              <a:t>PERFORMANCE</a:t>
            </a:r>
          </a:p>
        </p:txBody>
      </p:sp>
    </p:spTree>
    <p:extLst>
      <p:ext uri="{BB962C8B-B14F-4D97-AF65-F5344CB8AC3E}">
        <p14:creationId xmlns:p14="http://schemas.microsoft.com/office/powerpoint/2010/main" val="3780965051"/>
      </p:ext>
    </p:extLst>
  </p:cSld>
  <p:clrMapOvr>
    <a:masterClrMapping/>
  </p:clrMapOvr>
</p:sld>
</file>

<file path=ppt/theme/theme1.xml><?xml version="1.0" encoding="utf-8"?>
<a:theme xmlns:a="http://schemas.openxmlformats.org/drawingml/2006/main" name="2021_External_Confidential-Verint">
  <a:themeElements>
    <a:clrScheme name="Custom 1">
      <a:dk1>
        <a:srgbClr val="0079FF"/>
      </a:dk1>
      <a:lt1>
        <a:srgbClr val="FFFFFF"/>
      </a:lt1>
      <a:dk2>
        <a:srgbClr val="0079FF"/>
      </a:dk2>
      <a:lt2>
        <a:srgbClr val="FFFFFF"/>
      </a:lt2>
      <a:accent1>
        <a:srgbClr val="00CE7C"/>
      </a:accent1>
      <a:accent2>
        <a:srgbClr val="FA6E1E"/>
      </a:accent2>
      <a:accent3>
        <a:srgbClr val="262A32"/>
      </a:accent3>
      <a:accent4>
        <a:srgbClr val="0D7F46"/>
      </a:accent4>
      <a:accent5>
        <a:srgbClr val="0D3E86"/>
      </a:accent5>
      <a:accent6>
        <a:srgbClr val="B0B6BB"/>
      </a:accent6>
      <a:hlink>
        <a:srgbClr val="0079FF"/>
      </a:hlink>
      <a:folHlink>
        <a:srgbClr val="007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25400">
          <a:noFill/>
        </a:ln>
      </a:spPr>
      <a:bodyPr rtlCol="0" anchor="ctr"/>
      <a:lstStyle>
        <a:defPPr algn="ctr">
          <a:defRPr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25400" cap="rnd">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smtClean="0">
            <a:solidFill>
              <a:schemeClr val="accent3"/>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trategic Analysis Starter Template__JAN 2021" id="{278A73FD-3B41-4AC2-BB55-E0471A17DD45}" vid="{F9F0AD9F-093A-4902-88A0-8C79979E98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Verint-ForeSee">
    <a:dk1>
      <a:srgbClr val="262A32"/>
    </a:dk1>
    <a:lt1>
      <a:srgbClr val="FFFFFF"/>
    </a:lt1>
    <a:dk2>
      <a:srgbClr val="0079FF"/>
    </a:dk2>
    <a:lt2>
      <a:srgbClr val="FFFFFF"/>
    </a:lt2>
    <a:accent1>
      <a:srgbClr val="00CE7C"/>
    </a:accent1>
    <a:accent2>
      <a:srgbClr val="FA6E1E"/>
    </a:accent2>
    <a:accent3>
      <a:srgbClr val="262A32"/>
    </a:accent3>
    <a:accent4>
      <a:srgbClr val="0D7F46"/>
    </a:accent4>
    <a:accent5>
      <a:srgbClr val="0D3E86"/>
    </a:accent5>
    <a:accent6>
      <a:srgbClr val="B0B6BB"/>
    </a:accent6>
    <a:hlink>
      <a:srgbClr val="0079FF"/>
    </a:hlink>
    <a:folHlink>
      <a:srgbClr val="007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6bf25622-110f-4428-95d2-1bd0bc76bd00" xsi:nil="true"/>
    <MigrationWizIdSecurityGroups xmlns="6bf25622-110f-4428-95d2-1bd0bc76bd00" xsi:nil="true"/>
    <MigrationWizIdPermissionLevels xmlns="6bf25622-110f-4428-95d2-1bd0bc76bd00" xsi:nil="true"/>
    <MigrationWizId xmlns="6bf25622-110f-4428-95d2-1bd0bc76bd00" xsi:nil="true"/>
    <MigrationWizIdDocumentLibraryPermissions xmlns="6bf25622-110f-4428-95d2-1bd0bc76bd0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B63CAAD2A5924FB781EBB508C3C601" ma:contentTypeVersion="15" ma:contentTypeDescription="Create a new document." ma:contentTypeScope="" ma:versionID="db6e11880652dd8ea8fcf0584ce12b1e">
  <xsd:schema xmlns:xsd="http://www.w3.org/2001/XMLSchema" xmlns:xs="http://www.w3.org/2001/XMLSchema" xmlns:p="http://schemas.microsoft.com/office/2006/metadata/properties" xmlns:ns2="6bf25622-110f-4428-95d2-1bd0bc76bd00" targetNamespace="http://schemas.microsoft.com/office/2006/metadata/properties" ma:root="true" ma:fieldsID="571113d2eb6b410eebd8dfd4020606dd" ns2:_="">
    <xsd:import namespace="6bf25622-110f-4428-95d2-1bd0bc76bd00"/>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25622-110f-4428-95d2-1bd0bc76bd00"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055922-987A-416F-90B3-491646E3D443}">
  <ds:schemaRefs>
    <ds:schemaRef ds:uri="http://schemas.microsoft.com/office/2006/documentManagement/types"/>
    <ds:schemaRef ds:uri="http://schemas.microsoft.com/office/infopath/2007/PartnerControls"/>
    <ds:schemaRef ds:uri="http://purl.org/dc/terms/"/>
    <ds:schemaRef ds:uri="http://purl.org/dc/dcmitype/"/>
    <ds:schemaRef ds:uri="http://www.w3.org/XML/1998/namespace"/>
    <ds:schemaRef ds:uri="http://schemas.openxmlformats.org/package/2006/metadata/core-properties"/>
    <ds:schemaRef ds:uri="http://purl.org/dc/elements/1.1/"/>
    <ds:schemaRef ds:uri="http://schemas.microsoft.com/office/2006/metadata/properties"/>
    <ds:schemaRef ds:uri="6bf25622-110f-4428-95d2-1bd0bc76bd00"/>
  </ds:schemaRefs>
</ds:datastoreItem>
</file>

<file path=customXml/itemProps2.xml><?xml version="1.0" encoding="utf-8"?>
<ds:datastoreItem xmlns:ds="http://schemas.openxmlformats.org/officeDocument/2006/customXml" ds:itemID="{88C6A537-9D65-43B8-BC39-50D9C75D6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25622-110f-4428-95d2-1bd0bc76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1B32D2-9CF8-44B3-9679-2C6E436727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21_34 EPA Careers CXSA</Template>
  <TotalTime>1576</TotalTime>
  <Words>4185</Words>
  <Application>Microsoft Office PowerPoint</Application>
  <PresentationFormat>Widescreen</PresentationFormat>
  <Paragraphs>603</Paragraphs>
  <Slides>37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vt:lpstr>
      <vt:lpstr>Calibri</vt:lpstr>
      <vt:lpstr>Courier New</vt:lpstr>
      <vt:lpstr>Nexa Bold</vt:lpstr>
      <vt:lpstr>Wingdings</vt:lpstr>
      <vt:lpstr>2021_External_Confidential-Verint</vt:lpstr>
      <vt:lpstr>EPA Career Visitor CXSA</vt:lpstr>
      <vt:lpstr>Your Verint Team</vt:lpstr>
      <vt:lpstr>Agenda</vt:lpstr>
      <vt:lpstr>PowerPoint Presentation</vt:lpstr>
      <vt:lpstr>Verint Predictive Methodology</vt:lpstr>
      <vt:lpstr>Capturing The Voice of Customer</vt:lpstr>
      <vt:lpstr>Strategic Analysis Objectives</vt:lpstr>
      <vt:lpstr>Executive Summary</vt:lpstr>
      <vt:lpstr>PowerPoint Presentation</vt:lpstr>
      <vt:lpstr>Career visitors are more satisfied than other visitors with higher information browsing and recommend scores. Site information and information browsing are key drivers.</vt:lpstr>
      <vt:lpstr>Career and visitor segment drivers are similarly positioned – key areas of focus (site information, information browsing) are the same for all users.</vt:lpstr>
      <vt:lpstr>Relevance of site information and ability to sort information are low-rated opportunities for improvement.</vt:lpstr>
      <vt:lpstr> </vt:lpstr>
      <vt:lpstr>Career net performance scores are very strongly positive as 71% recommend the EPA while 14% are not likely to.</vt:lpstr>
      <vt:lpstr>Career satisfaction and key driver scores have been stable and consistent but trend lower in Q4 though mid November. </vt:lpstr>
      <vt:lpstr>PowerPoint Presentation</vt:lpstr>
      <vt:lpstr>Students, “other” roles and government employees are top Career site visitors. </vt:lpstr>
      <vt:lpstr>“Other” Career visitors include job seekers, employment researchers, senior citizens, recruiters, contractors, consultants and graduates.</vt:lpstr>
      <vt:lpstr>Almost two-thirds of Career visitors are first time users of the EPA website. First time visitors are slightly less satisfied than aggregate visitors.</vt:lpstr>
      <vt:lpstr>About two-thirds of Career visitors seek “other” information on the EPA site and they are slightly less satisfied.</vt:lpstr>
      <vt:lpstr>“Other” information sought by Career visitors relates to job postings/opportunities, qualifications/requirements, internships, applications and organization of the EPA.</vt:lpstr>
      <vt:lpstr>More than half of Career users visit for “other” primary reasons and they are less satisfied than the aggregated segment.</vt:lpstr>
      <vt:lpstr>“Other” reasons for visiting include job postings/employment/internships, qualifications/ requirements, career information, environmental justice and EPA organization interests.</vt:lpstr>
      <vt:lpstr>About half of Career visitors do not fully find information sought on the EPA site resulting in much lower satisfaction. Successful visitors are much more satisfied.</vt:lpstr>
      <vt:lpstr>Information not found by Career visitors consisted of employment, local job, EPA jargon, requirements, how to help, pw/login, conservation and career/benefits content.</vt:lpstr>
      <vt:lpstr>About a third of Career search users have difficulty – most often with irrelevant, too few or too many returned results. Successful visitors are much more satisfied.</vt:lpstr>
      <vt:lpstr>About a third of Career visitors experience navigation difficulty - finding sought content, “other” difficulties and link misdirection.</vt:lpstr>
      <vt:lpstr>Career suggestions include search, layout, navigation, public involvement, return, organization, requirement and relevance related improvements. </vt:lpstr>
      <vt:lpstr>PowerPoint Presentation</vt:lpstr>
      <vt:lpstr>Key Findings &amp; Recommendations</vt:lpstr>
      <vt:lpstr>Key Findings &amp; Recommendations</vt:lpstr>
      <vt:lpstr>Next Steps</vt:lpstr>
      <vt:lpstr>PowerPoint Presentation</vt:lpstr>
      <vt:lpstr>PowerPoint Presentation</vt:lpstr>
      <vt:lpstr>Understanding Impacts</vt:lpstr>
      <vt:lpstr>Satisfaction Summary: The relationship between drivers, outcomes, and satisfaction</vt:lpstr>
      <vt:lpstr>How Scores Are Calculated (Applies to all driver, satisfaction, and outcome scores)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 Career Visitor CXSA</dc:title>
  <dc:creator>Gonska, Phil</dc:creator>
  <cp:lastModifiedBy>Suzuki, Judy</cp:lastModifiedBy>
  <cp:revision>3</cp:revision>
  <cp:lastPrinted>2022-02-22T11:46:22Z</cp:lastPrinted>
  <dcterms:created xsi:type="dcterms:W3CDTF">2021-11-23T17:02:46Z</dcterms:created>
  <dcterms:modified xsi:type="dcterms:W3CDTF">2022-03-03T17:28:55Z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0x01010070B63CAAD2A5924FB781EBB508C3C601</vt:lpwstr>
  </property>
  <property fmtid="{D5CDD505-2E9C-101B-9397-08002B2CF9AE}" pid="3" name="Current?">
    <vt:bool>false</vt:bool>
  </property>
</Properties>
</file>