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2.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3.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0" r:id="rId4"/>
    <p:sldMasterId id="2147484019" r:id="rId5"/>
    <p:sldMasterId id="2147484049" r:id="rId6"/>
  </p:sldMasterIdLst>
  <p:notesMasterIdLst>
    <p:notesMasterId r:id="rId52"/>
  </p:notesMasterIdLst>
  <p:handoutMasterIdLst>
    <p:handoutMasterId r:id="rId53"/>
  </p:handoutMasterIdLst>
  <p:sldIdLst>
    <p:sldId id="4403" r:id="rId7"/>
    <p:sldId id="258" r:id="rId8"/>
    <p:sldId id="274" r:id="rId9"/>
    <p:sldId id="2076136677" r:id="rId10"/>
    <p:sldId id="2076136629" r:id="rId11"/>
    <p:sldId id="4537" r:id="rId12"/>
    <p:sldId id="2076136645" r:id="rId13"/>
    <p:sldId id="4536" r:id="rId14"/>
    <p:sldId id="2076136708" r:id="rId15"/>
    <p:sldId id="2076136710" r:id="rId16"/>
    <p:sldId id="2076136637" r:id="rId17"/>
    <p:sldId id="4626" r:id="rId18"/>
    <p:sldId id="2076136634" r:id="rId19"/>
    <p:sldId id="304" r:id="rId20"/>
    <p:sldId id="2076136676" r:id="rId21"/>
    <p:sldId id="2076136715" r:id="rId22"/>
    <p:sldId id="2076136712" r:id="rId23"/>
    <p:sldId id="2076136713" r:id="rId24"/>
    <p:sldId id="2076136672" r:id="rId25"/>
    <p:sldId id="2076136714" r:id="rId26"/>
    <p:sldId id="2076136717" r:id="rId27"/>
    <p:sldId id="2076136719" r:id="rId28"/>
    <p:sldId id="2076136721" r:id="rId29"/>
    <p:sldId id="2076136722" r:id="rId30"/>
    <p:sldId id="2076136720" r:id="rId31"/>
    <p:sldId id="2076136646" r:id="rId32"/>
    <p:sldId id="2076136702" r:id="rId33"/>
    <p:sldId id="2076136726" r:id="rId34"/>
    <p:sldId id="2076136723" r:id="rId35"/>
    <p:sldId id="2076136724" r:id="rId36"/>
    <p:sldId id="2076136725" r:id="rId37"/>
    <p:sldId id="2076136644" r:id="rId38"/>
    <p:sldId id="2076136647" r:id="rId39"/>
    <p:sldId id="2076136727" r:id="rId40"/>
    <p:sldId id="2076136729" r:id="rId41"/>
    <p:sldId id="2076136728" r:id="rId42"/>
    <p:sldId id="2076136679" r:id="rId43"/>
    <p:sldId id="2076136711" r:id="rId44"/>
    <p:sldId id="2076136699" r:id="rId45"/>
    <p:sldId id="2076136689" r:id="rId46"/>
    <p:sldId id="2076136688" r:id="rId47"/>
    <p:sldId id="2076136716" r:id="rId48"/>
    <p:sldId id="2076136662" r:id="rId49"/>
    <p:sldId id="4441" r:id="rId50"/>
    <p:sldId id="2076136627" r:id="rId51"/>
  </p:sldIdLst>
  <p:sldSz cx="12192000" cy="6858000"/>
  <p:notesSz cx="7099300" cy="93853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521415D9-36F7-43E2-AB2F-B90AF26B5E84}">
      <p14:sectionLst xmlns:p14="http://schemas.microsoft.com/office/powerpoint/2010/main">
        <p14:section name="Presentation" id="{90F809E5-D96D-4E55-98D3-3C944BFCA068}">
          <p14:sldIdLst>
            <p14:sldId id="4403"/>
            <p14:sldId id="258"/>
            <p14:sldId id="274"/>
            <p14:sldId id="2076136677"/>
            <p14:sldId id="2076136629"/>
            <p14:sldId id="4537"/>
            <p14:sldId id="2076136645"/>
            <p14:sldId id="4536"/>
            <p14:sldId id="2076136708"/>
            <p14:sldId id="2076136710"/>
            <p14:sldId id="2076136637"/>
            <p14:sldId id="4626"/>
            <p14:sldId id="2076136634"/>
            <p14:sldId id="304"/>
            <p14:sldId id="2076136676"/>
            <p14:sldId id="2076136715"/>
            <p14:sldId id="2076136712"/>
            <p14:sldId id="2076136713"/>
            <p14:sldId id="2076136672"/>
            <p14:sldId id="2076136714"/>
            <p14:sldId id="2076136717"/>
            <p14:sldId id="2076136719"/>
            <p14:sldId id="2076136721"/>
            <p14:sldId id="2076136722"/>
            <p14:sldId id="2076136720"/>
            <p14:sldId id="2076136646"/>
            <p14:sldId id="2076136702"/>
            <p14:sldId id="2076136726"/>
            <p14:sldId id="2076136723"/>
            <p14:sldId id="2076136724"/>
            <p14:sldId id="2076136725"/>
            <p14:sldId id="2076136644"/>
            <p14:sldId id="2076136647"/>
            <p14:sldId id="2076136727"/>
            <p14:sldId id="2076136729"/>
            <p14:sldId id="2076136728"/>
            <p14:sldId id="2076136679"/>
            <p14:sldId id="2076136711"/>
            <p14:sldId id="2076136699"/>
            <p14:sldId id="2076136689"/>
            <p14:sldId id="2076136688"/>
            <p14:sldId id="2076136716"/>
            <p14:sldId id="2076136662"/>
            <p14:sldId id="4441"/>
            <p14:sldId id="207613662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6"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puano, Dave" initials="CD" lastIdx="3" clrIdx="0"/>
  <p:cmAuthor id="7" name="Gonska, Phil" initials="GP" lastIdx="24" clrIdx="7">
    <p:extLst>
      <p:ext uri="{19B8F6BF-5375-455C-9EA6-DF929625EA0E}">
        <p15:presenceInfo xmlns:p15="http://schemas.microsoft.com/office/powerpoint/2012/main" userId="S::phil.gonska@Verint.com::6f80252d-a614-4d63-91eb-1108ce7f7192" providerId="AD"/>
      </p:ext>
    </p:extLst>
  </p:cmAuthor>
  <p:cmAuthor id="1" name="Bianchi, Marissa" initials="BM" lastIdx="1" clrIdx="1">
    <p:extLst>
      <p:ext uri="{19B8F6BF-5375-455C-9EA6-DF929625EA0E}">
        <p15:presenceInfo xmlns:p15="http://schemas.microsoft.com/office/powerpoint/2012/main" userId="S::marissa.bianchi@verint.com::e7f6a177-30e8-4056-a3c2-5a40feb1e58e" providerId="AD"/>
      </p:ext>
    </p:extLst>
  </p:cmAuthor>
  <p:cmAuthor id="8" name="Nelson, Chris" initials="NC" lastIdx="15" clrIdx="8">
    <p:extLst>
      <p:ext uri="{19B8F6BF-5375-455C-9EA6-DF929625EA0E}">
        <p15:presenceInfo xmlns:p15="http://schemas.microsoft.com/office/powerpoint/2012/main" userId="S::chris.nelson@verint.com::1cbc4080-9119-4cb1-acf9-4d74a2c3f0e6" providerId="AD"/>
      </p:ext>
    </p:extLst>
  </p:cmAuthor>
  <p:cmAuthor id="2" name="Sabor, Ellen" initials="SE" lastIdx="72" clrIdx="2">
    <p:extLst>
      <p:ext uri="{19B8F6BF-5375-455C-9EA6-DF929625EA0E}">
        <p15:presenceInfo xmlns:p15="http://schemas.microsoft.com/office/powerpoint/2012/main" userId="S::ellen.sabor@Verint.com::01fe7df1-e520-4486-8f3a-d7fbb21e8176" providerId="AD"/>
      </p:ext>
    </p:extLst>
  </p:cmAuthor>
  <p:cmAuthor id="9" name="Kortman, Cory" initials="KC" lastIdx="7" clrIdx="9">
    <p:extLst>
      <p:ext uri="{19B8F6BF-5375-455C-9EA6-DF929625EA0E}">
        <p15:presenceInfo xmlns:p15="http://schemas.microsoft.com/office/powerpoint/2012/main" userId="S::cory.kortman@verint.com::b67f576a-b8af-4d19-8129-ddfd05415a0c" providerId="AD"/>
      </p:ext>
    </p:extLst>
  </p:cmAuthor>
  <p:cmAuthor id="3" name="Ellis, Michele" initials="EM" lastIdx="8" clrIdx="3">
    <p:extLst>
      <p:ext uri="{19B8F6BF-5375-455C-9EA6-DF929625EA0E}">
        <p15:presenceInfo xmlns:p15="http://schemas.microsoft.com/office/powerpoint/2012/main" userId="S::Michele.Ellis@Verint.com::a60d5573-8c79-4e57-80fb-ef90e1c76547" providerId="AD"/>
      </p:ext>
    </p:extLst>
  </p:cmAuthor>
  <p:cmAuthor id="4" name="Bower, Brian" initials="BB" lastIdx="12" clrIdx="4">
    <p:extLst>
      <p:ext uri="{19B8F6BF-5375-455C-9EA6-DF929625EA0E}">
        <p15:presenceInfo xmlns:p15="http://schemas.microsoft.com/office/powerpoint/2012/main" userId="S::brian.bower@Verint.com::35631a8f-8847-40bb-be4a-702163c70b6f" providerId="AD"/>
      </p:ext>
    </p:extLst>
  </p:cmAuthor>
  <p:cmAuthor id="5" name="Kozmor, Matt" initials="KM" lastIdx="14" clrIdx="5">
    <p:extLst>
      <p:ext uri="{19B8F6BF-5375-455C-9EA6-DF929625EA0E}">
        <p15:presenceInfo xmlns:p15="http://schemas.microsoft.com/office/powerpoint/2012/main" userId="S::matt.kozmor@Verint.com::0cfeb455-0c35-4590-8820-1f3224a2094b" providerId="AD"/>
      </p:ext>
    </p:extLst>
  </p:cmAuthor>
  <p:cmAuthor id="6" name="Rabinowitz, Mark" initials="RM" lastIdx="10" clrIdx="6">
    <p:extLst>
      <p:ext uri="{19B8F6BF-5375-455C-9EA6-DF929625EA0E}">
        <p15:presenceInfo xmlns:p15="http://schemas.microsoft.com/office/powerpoint/2012/main" userId="S::mark.rabinowitz@Verint.com::5c30c4b5-0136-4d12-9420-bbaf46839e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270"/>
    <a:srgbClr val="EE2737"/>
    <a:srgbClr val="CFD3DB"/>
    <a:srgbClr val="FFFFFF"/>
    <a:srgbClr val="FF6161"/>
    <a:srgbClr val="B561FF"/>
    <a:srgbClr val="D5A7FF"/>
    <a:srgbClr val="FFB7B7"/>
    <a:srgbClr val="FF8F8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3387" autoAdjust="0"/>
  </p:normalViewPr>
  <p:slideViewPr>
    <p:cSldViewPr snapToGrid="0">
      <p:cViewPr varScale="1">
        <p:scale>
          <a:sx n="64" d="100"/>
          <a:sy n="64" d="100"/>
        </p:scale>
        <p:origin x="32" y="52"/>
      </p:cViewPr>
      <p:guideLst>
        <p:guide orient="horz" pos="2160"/>
        <p:guide pos="3840"/>
      </p:guideLst>
    </p:cSldViewPr>
  </p:slideViewPr>
  <p:notesTextViewPr>
    <p:cViewPr>
      <p:scale>
        <a:sx n="1" d="1"/>
        <a:sy n="1" d="1"/>
      </p:scale>
      <p:origin x="0" y="0"/>
    </p:cViewPr>
  </p:notesTextViewPr>
  <p:sorterViewPr>
    <p:cViewPr>
      <p:scale>
        <a:sx n="70" d="100"/>
        <a:sy n="70" d="100"/>
      </p:scale>
      <p:origin x="0" y="-8648"/>
    </p:cViewPr>
  </p:sorterViewPr>
  <p:notesViewPr>
    <p:cSldViewPr snapToGrid="0">
      <p:cViewPr varScale="1">
        <p:scale>
          <a:sx n="66" d="100"/>
          <a:sy n="66" d="100"/>
        </p:scale>
        <p:origin x="0" y="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34797254643894E-2"/>
          <c:y val="9.8643475904903147E-2"/>
          <c:w val="0.97453040549071224"/>
          <c:h val="0.76705621046494743"/>
        </c:manualLayout>
      </c:layout>
      <c:lineChart>
        <c:grouping val="standard"/>
        <c:varyColors val="0"/>
        <c:ser>
          <c:idx val="0"/>
          <c:order val="0"/>
          <c:tx>
            <c:strRef>
              <c:f>Sheet1!$B$1</c:f>
              <c:strCache>
                <c:ptCount val="1"/>
                <c:pt idx="0">
                  <c:v>All visitors, EPA.gov</c:v>
                </c:pt>
              </c:strCache>
            </c:strRef>
          </c:tx>
          <c:spPr>
            <a:ln w="28575" cap="rnd">
              <a:solidFill>
                <a:schemeClr val="bg1">
                  <a:lumMod val="50000"/>
                </a:schemeClr>
              </a:solidFill>
              <a:round/>
            </a:ln>
            <a:effectLst/>
          </c:spPr>
          <c:marker>
            <c:symbol val="none"/>
          </c:marker>
          <c:dPt>
            <c:idx val="0"/>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01-4CFA-488C-BC6E-4B065FCB77E3}"/>
              </c:ext>
            </c:extLst>
          </c:dPt>
          <c:dPt>
            <c:idx val="2"/>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03-4CFA-488C-BC6E-4B065FCB77E3}"/>
              </c:ext>
            </c:extLst>
          </c:dPt>
          <c:dPt>
            <c:idx val="3"/>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05-4CFA-488C-BC6E-4B065FCB77E3}"/>
              </c:ext>
            </c:extLst>
          </c:dPt>
          <c:dPt>
            <c:idx val="4"/>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07-4CFA-488C-BC6E-4B065FCB77E3}"/>
              </c:ext>
            </c:extLst>
          </c:dPt>
          <c:dPt>
            <c:idx val="6"/>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09-4CFA-488C-BC6E-4B065FCB77E3}"/>
              </c:ext>
            </c:extLst>
          </c:dPt>
          <c:dPt>
            <c:idx val="10"/>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0B-4CFA-488C-BC6E-4B065FCB77E3}"/>
              </c:ext>
            </c:extLst>
          </c:dPt>
          <c:dPt>
            <c:idx val="14"/>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0D-4CFA-488C-BC6E-4B065FCB77E3}"/>
              </c:ext>
            </c:extLst>
          </c:dPt>
          <c:dPt>
            <c:idx val="15"/>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0F-4CFA-488C-BC6E-4B065FCB77E3}"/>
              </c:ext>
            </c:extLst>
          </c:dPt>
          <c:dPt>
            <c:idx val="16"/>
            <c:marker>
              <c:symbol val="none"/>
            </c:marker>
            <c:bubble3D val="0"/>
            <c:spPr>
              <a:ln w="28575" cap="rnd">
                <a:solidFill>
                  <a:schemeClr val="bg1">
                    <a:lumMod val="50000"/>
                  </a:schemeClr>
                </a:solidFill>
                <a:round/>
              </a:ln>
              <a:effectLst/>
            </c:spPr>
            <c:extLst>
              <c:ext xmlns:c16="http://schemas.microsoft.com/office/drawing/2014/chart" uri="{C3380CC4-5D6E-409C-BE32-E72D297353CC}">
                <c16:uniqueId val="{00000011-4CFA-488C-BC6E-4B065FCB77E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strCache>
            </c:strRef>
          </c:cat>
          <c:val>
            <c:numRef>
              <c:f>Sheet1!$B$2:$B$18</c:f>
              <c:numCache>
                <c:formatCode>0</c:formatCode>
                <c:ptCount val="17"/>
                <c:pt idx="0">
                  <c:v>69.598759999999999</c:v>
                </c:pt>
                <c:pt idx="1">
                  <c:v>68.820239999999998</c:v>
                </c:pt>
                <c:pt idx="2">
                  <c:v>69.338880000000003</c:v>
                </c:pt>
                <c:pt idx="3">
                  <c:v>69.560670000000002</c:v>
                </c:pt>
                <c:pt idx="4">
                  <c:v>68.886250000000004</c:v>
                </c:pt>
                <c:pt idx="5">
                  <c:v>72.371399999999994</c:v>
                </c:pt>
                <c:pt idx="6">
                  <c:v>71.652500000000003</c:v>
                </c:pt>
                <c:pt idx="7">
                  <c:v>72.328509999999994</c:v>
                </c:pt>
                <c:pt idx="8">
                  <c:v>73.928600000000003</c:v>
                </c:pt>
                <c:pt idx="9">
                  <c:v>70.801640000000006</c:v>
                </c:pt>
                <c:pt idx="10">
                  <c:v>72.54177</c:v>
                </c:pt>
                <c:pt idx="11">
                  <c:v>70.855410000000006</c:v>
                </c:pt>
                <c:pt idx="12">
                  <c:v>71.620140000000006</c:v>
                </c:pt>
                <c:pt idx="13">
                  <c:v>74.031720000000007</c:v>
                </c:pt>
                <c:pt idx="14">
                  <c:v>73.576189999999997</c:v>
                </c:pt>
                <c:pt idx="15">
                  <c:v>73.648830000000004</c:v>
                </c:pt>
                <c:pt idx="16">
                  <c:v>73.934229999999999</c:v>
                </c:pt>
              </c:numCache>
            </c:numRef>
          </c:val>
          <c:smooth val="0"/>
          <c:extLst>
            <c:ext xmlns:c16="http://schemas.microsoft.com/office/drawing/2014/chart" uri="{C3380CC4-5D6E-409C-BE32-E72D297353CC}">
              <c16:uniqueId val="{00000012-4CFA-488C-BC6E-4B065FCB77E3}"/>
            </c:ext>
          </c:extLst>
        </c:ser>
        <c:ser>
          <c:idx val="1"/>
          <c:order val="1"/>
          <c:tx>
            <c:strRef>
              <c:f>Sheet1!$C$1</c:f>
              <c:strCache>
                <c:ptCount val="1"/>
                <c:pt idx="0">
                  <c:v>Federal Govt - Desktop</c:v>
                </c:pt>
              </c:strCache>
            </c:strRef>
          </c:tx>
          <c:spPr>
            <a:ln w="28575" cap="rnd">
              <a:solidFill>
                <a:srgbClr val="9933FF"/>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65CC5"/>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Jan 
2020</c:v>
                </c:pt>
                <c:pt idx="1">
                  <c:v>Feb 
2020</c:v>
                </c:pt>
                <c:pt idx="2">
                  <c:v>Mar 
2020</c:v>
                </c:pt>
                <c:pt idx="3">
                  <c:v>Apr 
2020</c:v>
                </c:pt>
                <c:pt idx="4">
                  <c:v>May 
2020</c:v>
                </c:pt>
                <c:pt idx="5">
                  <c:v>Jun 
2020</c:v>
                </c:pt>
                <c:pt idx="6">
                  <c:v>Jul 
2020</c:v>
                </c:pt>
                <c:pt idx="7">
                  <c:v>Aug
 2020</c:v>
                </c:pt>
                <c:pt idx="8">
                  <c:v>Sep 
2020</c:v>
                </c:pt>
                <c:pt idx="9">
                  <c:v>Oct 
2020</c:v>
                </c:pt>
                <c:pt idx="10">
                  <c:v>Nov 
2020</c:v>
                </c:pt>
                <c:pt idx="11">
                  <c:v>Dec 
2020</c:v>
                </c:pt>
                <c:pt idx="12">
                  <c:v>Jan 
2021</c:v>
                </c:pt>
                <c:pt idx="13">
                  <c:v>Feb 
2021</c:v>
                </c:pt>
                <c:pt idx="14">
                  <c:v>Mar 
2021</c:v>
                </c:pt>
                <c:pt idx="15">
                  <c:v>Apr 
2021</c:v>
                </c:pt>
                <c:pt idx="16">
                  <c:v>May 
2021</c:v>
                </c:pt>
              </c:strCache>
            </c:strRef>
          </c:cat>
          <c:val>
            <c:numRef>
              <c:f>Sheet1!$C$2:$C$18</c:f>
              <c:numCache>
                <c:formatCode>0</c:formatCode>
                <c:ptCount val="17"/>
                <c:pt idx="0">
                  <c:v>75.5</c:v>
                </c:pt>
                <c:pt idx="1">
                  <c:v>75.099999999999994</c:v>
                </c:pt>
                <c:pt idx="2">
                  <c:v>76.099999999999994</c:v>
                </c:pt>
                <c:pt idx="3">
                  <c:v>76.099999999999994</c:v>
                </c:pt>
                <c:pt idx="4">
                  <c:v>75.599999999999994</c:v>
                </c:pt>
                <c:pt idx="5">
                  <c:v>75.2</c:v>
                </c:pt>
                <c:pt idx="6">
                  <c:v>74.7</c:v>
                </c:pt>
                <c:pt idx="7">
                  <c:v>75.099999999999994</c:v>
                </c:pt>
                <c:pt idx="8">
                  <c:v>75.7</c:v>
                </c:pt>
                <c:pt idx="9">
                  <c:v>75.400000000000006</c:v>
                </c:pt>
                <c:pt idx="10">
                  <c:v>75.2</c:v>
                </c:pt>
                <c:pt idx="11">
                  <c:v>75.400000000000006</c:v>
                </c:pt>
                <c:pt idx="12">
                  <c:v>74.099999999999994</c:v>
                </c:pt>
                <c:pt idx="13">
                  <c:v>74.7</c:v>
                </c:pt>
                <c:pt idx="14">
                  <c:v>75.2</c:v>
                </c:pt>
                <c:pt idx="15">
                  <c:v>75.2</c:v>
                </c:pt>
                <c:pt idx="16">
                  <c:v>74.099999999999994</c:v>
                </c:pt>
              </c:numCache>
            </c:numRef>
          </c:val>
          <c:smooth val="0"/>
          <c:extLst>
            <c:ext xmlns:c16="http://schemas.microsoft.com/office/drawing/2014/chart" uri="{C3380CC4-5D6E-409C-BE32-E72D297353CC}">
              <c16:uniqueId val="{00000013-4CFA-488C-BC6E-4B065FCB77E3}"/>
            </c:ext>
          </c:extLst>
        </c:ser>
        <c:dLbls>
          <c:showLegendKey val="0"/>
          <c:showVal val="0"/>
          <c:showCatName val="0"/>
          <c:showSerName val="0"/>
          <c:showPercent val="0"/>
          <c:showBubbleSize val="0"/>
        </c:dLbls>
        <c:smooth val="0"/>
        <c:axId val="394661024"/>
        <c:axId val="394654792"/>
      </c:lineChart>
      <c:catAx>
        <c:axId val="39466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4654792"/>
        <c:crosses val="autoZero"/>
        <c:auto val="1"/>
        <c:lblAlgn val="ctr"/>
        <c:lblOffset val="100"/>
        <c:noMultiLvlLbl val="1"/>
      </c:catAx>
      <c:valAx>
        <c:axId val="394654792"/>
        <c:scaling>
          <c:orientation val="minMax"/>
          <c:max val="10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61024"/>
        <c:crosses val="autoZero"/>
        <c:crossBetween val="between"/>
      </c:valAx>
      <c:spPr>
        <a:noFill/>
        <a:ln w="25400">
          <a:noFill/>
        </a:ln>
        <a:effectLst/>
      </c:spPr>
    </c:plotArea>
    <c:legend>
      <c:legendPos val="t"/>
      <c:layout>
        <c:manualLayout>
          <c:xMode val="edge"/>
          <c:yMode val="edge"/>
          <c:x val="0.16088783220876979"/>
          <c:y val="0.19678702662669842"/>
          <c:w val="0.664168585811308"/>
          <c:h val="4.90792640701946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66907465393772E-3"/>
          <c:y val="0.12026180380076355"/>
          <c:w val="0.97131245351414197"/>
          <c:h val="0.615895372423793"/>
        </c:manualLayout>
      </c:layout>
      <c:barChart>
        <c:barDir val="col"/>
        <c:grouping val="clustered"/>
        <c:varyColors val="0"/>
        <c:ser>
          <c:idx val="0"/>
          <c:order val="0"/>
          <c:tx>
            <c:strRef>
              <c:f>Sheet1!$A$2</c:f>
              <c:strCache>
                <c:ptCount val="1"/>
                <c:pt idx="0">
                  <c:v>Desktop (N=5,813)</c:v>
                </c:pt>
              </c:strCache>
            </c:strRef>
          </c:tx>
          <c:spPr>
            <a:solidFill>
              <a:schemeClr val="tx2">
                <a:lumMod val="20000"/>
                <a:lumOff val="8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6-FFF4-441C-8159-752082F25D47}"/>
              </c:ext>
            </c:extLst>
          </c:dPt>
          <c:dPt>
            <c:idx val="1"/>
            <c:invertIfNegative val="0"/>
            <c:bubble3D val="0"/>
            <c:spPr>
              <a:solidFill>
                <a:schemeClr val="tx2"/>
              </a:solidFill>
              <a:ln>
                <a:noFill/>
              </a:ln>
              <a:effectLst/>
            </c:spPr>
            <c:extLst>
              <c:ext xmlns:c16="http://schemas.microsoft.com/office/drawing/2014/chart" uri="{C3380CC4-5D6E-409C-BE32-E72D297353CC}">
                <c16:uniqueId val="{00000007-FFF4-441C-8159-752082F25D47}"/>
              </c:ext>
            </c:extLst>
          </c:dPt>
          <c:dPt>
            <c:idx val="2"/>
            <c:invertIfNegative val="0"/>
            <c:bubble3D val="0"/>
            <c:spPr>
              <a:solidFill>
                <a:schemeClr val="tx2"/>
              </a:solidFill>
              <a:ln>
                <a:noFill/>
              </a:ln>
              <a:effectLst/>
            </c:spPr>
            <c:extLst>
              <c:ext xmlns:c16="http://schemas.microsoft.com/office/drawing/2014/chart" uri="{C3380CC4-5D6E-409C-BE32-E72D297353CC}">
                <c16:uniqueId val="{00000000-224B-4FA4-A1AC-897625A806DE}"/>
              </c:ext>
            </c:extLst>
          </c:dPt>
          <c:dPt>
            <c:idx val="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1-224B-4FA4-A1AC-897625A806DE}"/>
              </c:ext>
            </c:extLst>
          </c:dPt>
          <c:dPt>
            <c:idx val="5"/>
            <c:invertIfNegative val="0"/>
            <c:bubble3D val="0"/>
            <c:spPr>
              <a:solidFill>
                <a:schemeClr val="tx2"/>
              </a:solidFill>
              <a:ln>
                <a:noFill/>
              </a:ln>
              <a:effectLst/>
            </c:spPr>
            <c:extLst>
              <c:ext xmlns:c16="http://schemas.microsoft.com/office/drawing/2014/chart" uri="{C3380CC4-5D6E-409C-BE32-E72D297353CC}">
                <c16:uniqueId val="{00000005-FFF4-441C-8159-752082F25D4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7"/>
                <c:pt idx="0">
                  <c:v>Concerned citizen</c:v>
                </c:pt>
                <c:pt idx="1">
                  <c:v>Business / company</c:v>
                </c:pt>
                <c:pt idx="2">
                  <c:v>Other</c:v>
                </c:pt>
                <c:pt idx="3">
                  <c:v>Educator</c:v>
                </c:pt>
                <c:pt idx="4">
                  <c:v>Government employee</c:v>
                </c:pt>
                <c:pt idx="5">
                  <c:v>Scientist</c:v>
                </c:pt>
                <c:pt idx="6">
                  <c:v>Student</c:v>
                </c:pt>
              </c:strCache>
            </c:strRef>
          </c:cat>
          <c:val>
            <c:numRef>
              <c:f>Sheet1!$B$2:$J$2</c:f>
              <c:numCache>
                <c:formatCode>0%;\(0%\)</c:formatCode>
                <c:ptCount val="7"/>
                <c:pt idx="0">
                  <c:v>0.343275</c:v>
                </c:pt>
                <c:pt idx="1">
                  <c:v>0.21103</c:v>
                </c:pt>
                <c:pt idx="2">
                  <c:v>0.12155299999999999</c:v>
                </c:pt>
                <c:pt idx="3">
                  <c:v>0.113112</c:v>
                </c:pt>
                <c:pt idx="4">
                  <c:v>8.4974999999999995E-2</c:v>
                </c:pt>
                <c:pt idx="5">
                  <c:v>5.8526000000000002E-2</c:v>
                </c:pt>
                <c:pt idx="6">
                  <c:v>5.4586000000000003E-2</c:v>
                </c:pt>
              </c:numCache>
            </c:numRef>
          </c:val>
          <c:extLst>
            <c:ext xmlns:c16="http://schemas.microsoft.com/office/drawing/2014/chart" uri="{C3380CC4-5D6E-409C-BE32-E72D297353CC}">
              <c16:uniqueId val="{00000000-9CBF-4498-9B9B-0CA5EFD69965}"/>
            </c:ext>
          </c:extLst>
        </c:ser>
        <c:dLbls>
          <c:dLblPos val="inBase"/>
          <c:showLegendKey val="0"/>
          <c:showVal val="1"/>
          <c:showCatName val="0"/>
          <c:showSerName val="0"/>
          <c:showPercent val="0"/>
          <c:showBubbleSize val="0"/>
        </c:dLbls>
        <c:gapWidth val="75"/>
        <c:axId val="1590839904"/>
        <c:axId val="1599648080"/>
        <c:extLst>
          <c:ext xmlns:c15="http://schemas.microsoft.com/office/drawing/2012/chart" uri="{02D57815-91ED-43cb-92C2-25804820EDAC}">
            <c15:filteredBarSeries>
              <c15:ser>
                <c:idx val="3"/>
                <c:order val="1"/>
                <c:tx>
                  <c:strRef>
                    <c:extLst>
                      <c:ext uri="{02D57815-91ED-43cb-92C2-25804820EDAC}">
                        <c15:formulaRef>
                          <c15:sqref>Sheet1!$A$5</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Sheet1!$B$1:$J$1</c15:sqref>
                        </c15:formulaRef>
                      </c:ext>
                    </c:extLst>
                    <c:strCache>
                      <c:ptCount val="7"/>
                      <c:pt idx="0">
                        <c:v>Concerned citizen</c:v>
                      </c:pt>
                      <c:pt idx="1">
                        <c:v>Business / company</c:v>
                      </c:pt>
                      <c:pt idx="2">
                        <c:v>Other</c:v>
                      </c:pt>
                      <c:pt idx="3">
                        <c:v>Educator</c:v>
                      </c:pt>
                      <c:pt idx="4">
                        <c:v>Government employee</c:v>
                      </c:pt>
                      <c:pt idx="5">
                        <c:v>Scientist</c:v>
                      </c:pt>
                      <c:pt idx="6">
                        <c:v>Student</c:v>
                      </c:pt>
                    </c:strCache>
                  </c:strRef>
                </c:cat>
                <c:val>
                  <c:numRef>
                    <c:extLst>
                      <c:ext uri="{02D57815-91ED-43cb-92C2-25804820EDAC}">
                        <c15:formulaRef>
                          <c15:sqref>Sheet1!$B$5:$J$5</c15:sqref>
                        </c15:formulaRef>
                      </c:ext>
                    </c:extLst>
                    <c:numCache>
                      <c:formatCode>General</c:formatCode>
                      <c:ptCount val="7"/>
                    </c:numCache>
                  </c:numRef>
                </c:val>
                <c:extLst>
                  <c:ext xmlns:c16="http://schemas.microsoft.com/office/drawing/2014/chart" uri="{C3380CC4-5D6E-409C-BE32-E72D297353CC}">
                    <c16:uniqueId val="{00000006-9CBF-4498-9B9B-0CA5EFD69965}"/>
                  </c:ext>
                </c:extLst>
              </c15:ser>
            </c15:filteredBarSeries>
          </c:ext>
        </c:extLst>
      </c:barChart>
      <c:barChart>
        <c:barDir val="col"/>
        <c:grouping val="clustered"/>
        <c:varyColors val="0"/>
        <c:ser>
          <c:idx val="4"/>
          <c:order val="2"/>
          <c:tx>
            <c:strRef>
              <c:f>Sheet1!$A$6</c:f>
              <c:strCache>
                <c:ptCount val="1"/>
                <c:pt idx="0">
                  <c:v>Desktop</c:v>
                </c:pt>
              </c:strCache>
            </c:strRef>
          </c:tx>
          <c:spPr>
            <a:no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75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FFF4-441C-8159-752082F25D47}"/>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75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9-FFF4-441C-8159-752082F25D47}"/>
                </c:ext>
              </c:extLst>
            </c:dLbl>
            <c:dLbl>
              <c:idx val="6"/>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6">
                          <a:lumMod val="75000"/>
                        </a:schemeClr>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78AF-474B-8A1F-8CFEAFD2A0A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7"/>
                <c:pt idx="0">
                  <c:v>Concerned citizen</c:v>
                </c:pt>
                <c:pt idx="1">
                  <c:v>Business / company</c:v>
                </c:pt>
                <c:pt idx="2">
                  <c:v>Other</c:v>
                </c:pt>
                <c:pt idx="3">
                  <c:v>Educator</c:v>
                </c:pt>
                <c:pt idx="4">
                  <c:v>Government employee</c:v>
                </c:pt>
                <c:pt idx="5">
                  <c:v>Scientist</c:v>
                </c:pt>
                <c:pt idx="6">
                  <c:v>Student</c:v>
                </c:pt>
              </c:strCache>
            </c:strRef>
          </c:cat>
          <c:val>
            <c:numRef>
              <c:f>Sheet1!$B$6:$J$6</c:f>
              <c:numCache>
                <c:formatCode>#,##0;\(#,##0\)</c:formatCode>
                <c:ptCount val="7"/>
                <c:pt idx="0">
                  <c:v>67.146420000000006</c:v>
                </c:pt>
                <c:pt idx="1">
                  <c:v>74.004890000000003</c:v>
                </c:pt>
                <c:pt idx="2">
                  <c:v>73.652439999999999</c:v>
                </c:pt>
                <c:pt idx="3">
                  <c:v>79.48321</c:v>
                </c:pt>
                <c:pt idx="4">
                  <c:v>78.41413</c:v>
                </c:pt>
                <c:pt idx="5">
                  <c:v>72.396150000000006</c:v>
                </c:pt>
                <c:pt idx="6">
                  <c:v>80.209559999999996</c:v>
                </c:pt>
              </c:numCache>
            </c:numRef>
          </c:val>
          <c:extLst>
            <c:ext xmlns:c16="http://schemas.microsoft.com/office/drawing/2014/chart" uri="{C3380CC4-5D6E-409C-BE32-E72D297353CC}">
              <c16:uniqueId val="{00000003-9CBF-4498-9B9B-0CA5EFD69965}"/>
            </c:ext>
          </c:extLst>
        </c:ser>
        <c:dLbls>
          <c:dLblPos val="inBase"/>
          <c:showLegendKey val="0"/>
          <c:showVal val="1"/>
          <c:showCatName val="0"/>
          <c:showSerName val="0"/>
          <c:showPercent val="0"/>
          <c:showBubbleSize val="0"/>
        </c:dLbls>
        <c:gapWidth val="75"/>
        <c:axId val="1599721808"/>
        <c:axId val="1599652080"/>
      </c:barChart>
      <c:catAx>
        <c:axId val="159083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crossAx val="1599648080"/>
        <c:crosses val="autoZero"/>
        <c:auto val="1"/>
        <c:lblAlgn val="ctr"/>
        <c:lblOffset val="100"/>
        <c:noMultiLvlLbl val="0"/>
      </c:catAx>
      <c:valAx>
        <c:axId val="1599648080"/>
        <c:scaling>
          <c:orientation val="minMax"/>
          <c:max val="0.5"/>
          <c:min val="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0839904"/>
        <c:crosses val="autoZero"/>
        <c:crossBetween val="between"/>
      </c:valAx>
      <c:valAx>
        <c:axId val="1599652080"/>
        <c:scaling>
          <c:orientation val="minMax"/>
          <c:max val="70"/>
          <c:min val="0"/>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9721808"/>
        <c:crosses val="max"/>
        <c:crossBetween val="between"/>
      </c:valAx>
      <c:catAx>
        <c:axId val="1599721808"/>
        <c:scaling>
          <c:orientation val="minMax"/>
        </c:scaling>
        <c:delete val="1"/>
        <c:axPos val="b"/>
        <c:numFmt formatCode="General" sourceLinked="1"/>
        <c:majorTickMark val="out"/>
        <c:minorTickMark val="none"/>
        <c:tickLblPos val="nextTo"/>
        <c:crossAx val="15996520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2250162700145"/>
          <c:y val="9.9840477894328258E-3"/>
          <c:w val="0.69372798063150209"/>
          <c:h val="0.96051826000131468"/>
        </c:manualLayout>
      </c:layout>
      <c:barChart>
        <c:barDir val="bar"/>
        <c:grouping val="clustered"/>
        <c:varyColors val="0"/>
        <c:ser>
          <c:idx val="0"/>
          <c:order val="0"/>
          <c:tx>
            <c:strRef>
              <c:f>Sheet1!$A$2</c:f>
              <c:strCache>
                <c:ptCount val="1"/>
                <c:pt idx="0">
                  <c:v>Proportion</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1469-4759-8CDF-E57E83364F52}"/>
              </c:ext>
            </c:extLst>
          </c:dPt>
          <c:dPt>
            <c:idx val="2"/>
            <c:invertIfNegative val="0"/>
            <c:bubble3D val="0"/>
            <c:spPr>
              <a:solidFill>
                <a:schemeClr val="tx1"/>
              </a:solidFill>
              <a:ln>
                <a:noFill/>
              </a:ln>
              <a:effectLst/>
            </c:spPr>
            <c:extLst>
              <c:ext xmlns:c16="http://schemas.microsoft.com/office/drawing/2014/chart" uri="{C3380CC4-5D6E-409C-BE32-E72D297353CC}">
                <c16:uniqueId val="{00000002-1469-4759-8CDF-E57E83364F5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Reports or guidance documents</c:v>
                </c:pt>
                <c:pt idx="1">
                  <c:v>Other</c:v>
                </c:pt>
                <c:pt idx="2">
                  <c:v>Data or statistics</c:v>
                </c:pt>
              </c:strCache>
            </c:strRef>
          </c:cat>
          <c:val>
            <c:numRef>
              <c:f>Sheet1!$B$2:$D$2</c:f>
              <c:numCache>
                <c:formatCode>0%;\(0%\)</c:formatCode>
                <c:ptCount val="3"/>
                <c:pt idx="0">
                  <c:v>0.71</c:v>
                </c:pt>
                <c:pt idx="1">
                  <c:v>0.25</c:v>
                </c:pt>
                <c:pt idx="2">
                  <c:v>0.17</c:v>
                </c:pt>
              </c:numCache>
            </c:numRef>
          </c:val>
          <c:extLst>
            <c:ext xmlns:c16="http://schemas.microsoft.com/office/drawing/2014/chart" uri="{C3380CC4-5D6E-409C-BE32-E72D297353CC}">
              <c16:uniqueId val="{00000000-E149-4C6F-ACD3-384DD9103AD4}"/>
            </c:ext>
          </c:extLst>
        </c:ser>
        <c:dLbls>
          <c:showLegendKey val="0"/>
          <c:showVal val="0"/>
          <c:showCatName val="0"/>
          <c:showSerName val="0"/>
          <c:showPercent val="0"/>
          <c:showBubbleSize val="0"/>
        </c:dLbls>
        <c:gapWidth val="41"/>
        <c:axId val="1557424464"/>
        <c:axId val="1601318048"/>
      </c:barChart>
      <c:catAx>
        <c:axId val="155742446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0"/>
          <a:lstStyle/>
          <a:p>
            <a:pPr>
              <a:defRPr sz="1400" b="0" i="0" u="none" strike="noStrike" kern="1200" baseline="0">
                <a:solidFill>
                  <a:schemeClr val="accent3"/>
                </a:solidFill>
                <a:latin typeface="+mn-lt"/>
                <a:ea typeface="+mn-ea"/>
                <a:cs typeface="+mn-cs"/>
              </a:defRPr>
            </a:pPr>
            <a:endParaRPr lang="en-US"/>
          </a:p>
        </c:txPr>
        <c:crossAx val="1601318048"/>
        <c:crosses val="autoZero"/>
        <c:auto val="1"/>
        <c:lblAlgn val="ctr"/>
        <c:lblOffset val="100"/>
        <c:noMultiLvlLbl val="0"/>
      </c:catAx>
      <c:valAx>
        <c:axId val="1601318048"/>
        <c:scaling>
          <c:orientation val="minMax"/>
          <c:max val="0.9"/>
        </c:scaling>
        <c:delete val="0"/>
        <c:axPos val="t"/>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4244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2250162700145"/>
          <c:y val="9.9840477894328258E-3"/>
          <c:w val="0.69372798063150209"/>
          <c:h val="0.96051826000131468"/>
        </c:manualLayout>
      </c:layout>
      <c:barChart>
        <c:barDir val="bar"/>
        <c:grouping val="clustered"/>
        <c:varyColors val="0"/>
        <c:ser>
          <c:idx val="0"/>
          <c:order val="0"/>
          <c:tx>
            <c:strRef>
              <c:f>Sheet1!$A$2</c:f>
              <c:strCache>
                <c:ptCount val="1"/>
                <c:pt idx="0">
                  <c:v>Proportion</c:v>
                </c:pt>
              </c:strCache>
            </c:strRef>
          </c:tx>
          <c:spPr>
            <a:solidFill>
              <a:schemeClr val="tx1"/>
            </a:solidFill>
            <a:ln>
              <a:noFill/>
            </a:ln>
            <a:effectLst/>
          </c:spPr>
          <c:invertIfNegative val="0"/>
          <c:dPt>
            <c:idx val="1"/>
            <c:invertIfNegative val="0"/>
            <c:bubble3D val="0"/>
            <c:spPr>
              <a:solidFill>
                <a:schemeClr val="tx1"/>
              </a:solidFill>
              <a:ln>
                <a:noFill/>
              </a:ln>
              <a:effectLst/>
            </c:spPr>
            <c:extLst>
              <c:ext xmlns:c16="http://schemas.microsoft.com/office/drawing/2014/chart" uri="{C3380CC4-5D6E-409C-BE32-E72D297353CC}">
                <c16:uniqueId val="{00000001-C1CE-4FEA-ACF8-B3CA36880035}"/>
              </c:ext>
            </c:extLst>
          </c:dPt>
          <c:dPt>
            <c:idx val="2"/>
            <c:invertIfNegative val="0"/>
            <c:bubble3D val="0"/>
            <c:spPr>
              <a:solidFill>
                <a:schemeClr val="tx1"/>
              </a:solidFill>
              <a:ln>
                <a:noFill/>
              </a:ln>
              <a:effectLst/>
            </c:spPr>
            <c:extLst>
              <c:ext xmlns:c16="http://schemas.microsoft.com/office/drawing/2014/chart" uri="{C3380CC4-5D6E-409C-BE32-E72D297353CC}">
                <c16:uniqueId val="{00000003-C1CE-4FEA-ACF8-B3CA3688003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Other</c:v>
                </c:pt>
                <c:pt idx="1">
                  <c:v>Chemicals</c:v>
                </c:pt>
                <c:pt idx="2">
                  <c:v>Air pollution/quality</c:v>
                </c:pt>
              </c:strCache>
            </c:strRef>
          </c:cat>
          <c:val>
            <c:numRef>
              <c:f>Sheet1!$B$2:$D$2</c:f>
              <c:numCache>
                <c:formatCode>0%;\(0%\)</c:formatCode>
                <c:ptCount val="3"/>
                <c:pt idx="0">
                  <c:v>0.38</c:v>
                </c:pt>
                <c:pt idx="1">
                  <c:v>0.28000000000000003</c:v>
                </c:pt>
                <c:pt idx="2">
                  <c:v>0.11</c:v>
                </c:pt>
              </c:numCache>
            </c:numRef>
          </c:val>
          <c:extLst>
            <c:ext xmlns:c16="http://schemas.microsoft.com/office/drawing/2014/chart" uri="{C3380CC4-5D6E-409C-BE32-E72D297353CC}">
              <c16:uniqueId val="{00000004-C1CE-4FEA-ACF8-B3CA36880035}"/>
            </c:ext>
          </c:extLst>
        </c:ser>
        <c:dLbls>
          <c:showLegendKey val="0"/>
          <c:showVal val="0"/>
          <c:showCatName val="0"/>
          <c:showSerName val="0"/>
          <c:showPercent val="0"/>
          <c:showBubbleSize val="0"/>
        </c:dLbls>
        <c:gapWidth val="41"/>
        <c:axId val="1557424464"/>
        <c:axId val="1601318048"/>
      </c:barChart>
      <c:catAx>
        <c:axId val="155742446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0"/>
          <a:lstStyle/>
          <a:p>
            <a:pPr>
              <a:defRPr sz="1400" b="0" i="0" u="none" strike="noStrike" kern="1200" baseline="0">
                <a:solidFill>
                  <a:schemeClr val="accent3"/>
                </a:solidFill>
                <a:latin typeface="+mn-lt"/>
                <a:ea typeface="+mn-ea"/>
                <a:cs typeface="+mn-cs"/>
              </a:defRPr>
            </a:pPr>
            <a:endParaRPr lang="en-US"/>
          </a:p>
        </c:txPr>
        <c:crossAx val="1601318048"/>
        <c:crosses val="autoZero"/>
        <c:auto val="1"/>
        <c:lblAlgn val="ctr"/>
        <c:lblOffset val="100"/>
        <c:noMultiLvlLbl val="0"/>
      </c:catAx>
      <c:valAx>
        <c:axId val="1601318048"/>
        <c:scaling>
          <c:orientation val="minMax"/>
          <c:max val="0.9"/>
        </c:scaling>
        <c:delete val="0"/>
        <c:axPos val="t"/>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4244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187503996555E-2"/>
          <c:y val="4.0045815414242063E-2"/>
          <c:w val="0.97131245351414197"/>
          <c:h val="0.7124778559535323"/>
        </c:manualLayout>
      </c:layout>
      <c:barChart>
        <c:barDir val="col"/>
        <c:grouping val="clustered"/>
        <c:varyColors val="0"/>
        <c:ser>
          <c:idx val="0"/>
          <c:order val="0"/>
          <c:tx>
            <c:strRef>
              <c:f>Sheet1!$A$2</c:f>
              <c:strCache>
                <c:ptCount val="1"/>
                <c:pt idx="0">
                  <c:v>Desktop (N=5,813)</c:v>
                </c:pt>
              </c:strCache>
            </c:strRef>
          </c:tx>
          <c:spPr>
            <a:solidFill>
              <a:schemeClr val="tx2">
                <a:lumMod val="20000"/>
                <a:lumOff val="8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BFA7-481B-805F-8E2CDDE5966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Perfect!</c:v>
                </c:pt>
                <c:pt idx="1">
                  <c:v>I could not find what I was looking for</c:v>
                </c:pt>
                <c:pt idx="2">
                  <c:v>Other</c:v>
                </c:pt>
                <c:pt idx="3">
                  <c:v>Links did not take me where I expected</c:v>
                </c:pt>
              </c:strCache>
            </c:strRef>
          </c:cat>
          <c:val>
            <c:numRef>
              <c:f>Sheet1!$B$2:$E$2</c:f>
              <c:numCache>
                <c:formatCode>0%;\(0%\)</c:formatCode>
                <c:ptCount val="4"/>
                <c:pt idx="0">
                  <c:v>0.58581899999999998</c:v>
                </c:pt>
                <c:pt idx="1">
                  <c:v>0.207091</c:v>
                </c:pt>
                <c:pt idx="2">
                  <c:v>0.13055700000000001</c:v>
                </c:pt>
                <c:pt idx="3">
                  <c:v>9.9606E-2</c:v>
                </c:pt>
              </c:numCache>
            </c:numRef>
          </c:val>
          <c:extLst>
            <c:ext xmlns:c16="http://schemas.microsoft.com/office/drawing/2014/chart" uri="{C3380CC4-5D6E-409C-BE32-E72D297353CC}">
              <c16:uniqueId val="{00000001-BFA7-481B-805F-8E2CDDE59669}"/>
            </c:ext>
          </c:extLst>
        </c:ser>
        <c:dLbls>
          <c:showLegendKey val="0"/>
          <c:showVal val="0"/>
          <c:showCatName val="0"/>
          <c:showSerName val="0"/>
          <c:showPercent val="0"/>
          <c:showBubbleSize val="0"/>
        </c:dLbls>
        <c:gapWidth val="75"/>
        <c:axId val="1590839904"/>
        <c:axId val="1599648080"/>
        <c:extLst/>
      </c:barChart>
      <c:catAx>
        <c:axId val="159083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1599648080"/>
        <c:crosses val="autoZero"/>
        <c:auto val="1"/>
        <c:lblAlgn val="ctr"/>
        <c:lblOffset val="100"/>
        <c:noMultiLvlLbl val="0"/>
      </c:catAx>
      <c:valAx>
        <c:axId val="1599648080"/>
        <c:scaling>
          <c:orientation val="minMax"/>
          <c:max val="1"/>
          <c:min val="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0839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187503996555E-2"/>
          <c:y val="4.0045815414242063E-2"/>
          <c:w val="0.97131245351414197"/>
          <c:h val="0.7124778559535323"/>
        </c:manualLayout>
      </c:layout>
      <c:barChart>
        <c:barDir val="col"/>
        <c:grouping val="clustered"/>
        <c:varyColors val="0"/>
        <c:ser>
          <c:idx val="0"/>
          <c:order val="0"/>
          <c:tx>
            <c:strRef>
              <c:f>Sheet1!$A$2</c:f>
              <c:strCache>
                <c:ptCount val="1"/>
                <c:pt idx="0">
                  <c:v>Desktop (N=5,813)</c:v>
                </c:pt>
              </c:strCache>
            </c:strRef>
          </c:tx>
          <c:spPr>
            <a:solidFill>
              <a:schemeClr val="tx2">
                <a:lumMod val="20000"/>
                <a:lumOff val="80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3-BFA7-481B-805F-8E2CDDE59669}"/>
              </c:ext>
            </c:extLst>
          </c:dPt>
          <c:dPt>
            <c:idx val="1"/>
            <c:invertIfNegative val="0"/>
            <c:bubble3D val="0"/>
            <c:spPr>
              <a:solidFill>
                <a:schemeClr val="tx2"/>
              </a:solidFill>
              <a:ln>
                <a:noFill/>
              </a:ln>
              <a:effectLst/>
            </c:spPr>
            <c:extLst>
              <c:ext xmlns:c16="http://schemas.microsoft.com/office/drawing/2014/chart" uri="{C3380CC4-5D6E-409C-BE32-E72D297353CC}">
                <c16:uniqueId val="{00000000-BFA7-481B-805F-8E2CDDE5966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Didn't use   search</c:v>
                </c:pt>
                <c:pt idx="1">
                  <c:v>Search worked well</c:v>
                </c:pt>
                <c:pt idx="2">
                  <c:v>Irrelevant results</c:v>
                </c:pt>
                <c:pt idx="3">
                  <c:v>Too many results</c:v>
                </c:pt>
                <c:pt idx="4">
                  <c:v>Other</c:v>
                </c:pt>
                <c:pt idx="5">
                  <c:v>Too few results</c:v>
                </c:pt>
              </c:strCache>
            </c:strRef>
          </c:cat>
          <c:val>
            <c:numRef>
              <c:f>Sheet1!$B$2:$G$2</c:f>
              <c:numCache>
                <c:formatCode>0%;\(0%\)</c:formatCode>
                <c:ptCount val="6"/>
                <c:pt idx="0">
                  <c:v>0.236321</c:v>
                </c:pt>
                <c:pt idx="1">
                  <c:v>0.48544799999999999</c:v>
                </c:pt>
                <c:pt idx="2">
                  <c:v>0.101281</c:v>
                </c:pt>
                <c:pt idx="3">
                  <c:v>7.5669E-2</c:v>
                </c:pt>
                <c:pt idx="4">
                  <c:v>7.0430999999999994E-2</c:v>
                </c:pt>
                <c:pt idx="5">
                  <c:v>5.9371E-2</c:v>
                </c:pt>
              </c:numCache>
            </c:numRef>
          </c:val>
          <c:extLst>
            <c:ext xmlns:c16="http://schemas.microsoft.com/office/drawing/2014/chart" uri="{C3380CC4-5D6E-409C-BE32-E72D297353CC}">
              <c16:uniqueId val="{00000001-BFA7-481B-805F-8E2CDDE59669}"/>
            </c:ext>
          </c:extLst>
        </c:ser>
        <c:dLbls>
          <c:showLegendKey val="0"/>
          <c:showVal val="0"/>
          <c:showCatName val="0"/>
          <c:showSerName val="0"/>
          <c:showPercent val="0"/>
          <c:showBubbleSize val="0"/>
        </c:dLbls>
        <c:gapWidth val="75"/>
        <c:axId val="1590839904"/>
        <c:axId val="1599648080"/>
        <c:extLst/>
      </c:barChart>
      <c:catAx>
        <c:axId val="159083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1599648080"/>
        <c:crosses val="autoZero"/>
        <c:auto val="1"/>
        <c:lblAlgn val="ctr"/>
        <c:lblOffset val="100"/>
        <c:noMultiLvlLbl val="0"/>
      </c:catAx>
      <c:valAx>
        <c:axId val="1599648080"/>
        <c:scaling>
          <c:orientation val="minMax"/>
          <c:max val="1"/>
          <c:min val="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0839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415821691101428E-2"/>
          <c:y val="0.20985125525807027"/>
          <c:w val="0.90887743496298334"/>
          <c:h val="0.77430934812574825"/>
        </c:manualLayout>
      </c:layout>
      <c:barChart>
        <c:barDir val="bar"/>
        <c:grouping val="percentStacked"/>
        <c:varyColors val="0"/>
        <c:ser>
          <c:idx val="0"/>
          <c:order val="0"/>
          <c:tx>
            <c:strRef>
              <c:f>Sheet1!$B$1</c:f>
              <c:strCache>
                <c:ptCount val="1"/>
                <c:pt idx="0">
                  <c:v>Yes</c:v>
                </c:pt>
              </c:strCache>
            </c:strRef>
          </c:tx>
          <c:spPr>
            <a:solidFill>
              <a:srgbClr val="92D050"/>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01-440E-41AF-9F75-808C1A0C3C6C}"/>
              </c:ext>
            </c:extLst>
          </c:dPt>
          <c:dLbls>
            <c:dLbl>
              <c:idx val="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3"/>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3156935778590517"/>
                      <c:h val="0.48415328369670463"/>
                    </c:manualLayout>
                  </c15:layout>
                </c:ext>
                <c:ext xmlns:c16="http://schemas.microsoft.com/office/drawing/2014/chart" uri="{C3380CC4-5D6E-409C-BE32-E72D297353CC}">
                  <c16:uniqueId val="{00000002-440E-41AF-9F75-808C1A0C3C6C}"/>
                </c:ext>
              </c:extLst>
            </c:dLbl>
            <c:dLbl>
              <c:idx val="1"/>
              <c:tx>
                <c:rich>
                  <a:bodyPr/>
                  <a:lstStyle/>
                  <a:p>
                    <a:fld id="{8AF85A15-9B73-41A9-A723-9FBD919893F0}" type="VALUE">
                      <a:rPr lang="en-US" sz="1600" b="1" i="0">
                        <a:solidFill>
                          <a:schemeClr val="accent3"/>
                        </a:solidFill>
                      </a:rPr>
                      <a:pPr/>
                      <a:t>[VALUE]</a:t>
                    </a:fld>
                    <a:endParaRPr lang="en-US"/>
                  </a:p>
                </c:rich>
              </c:tx>
              <c:dLblPos val="ct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40E-41AF-9F75-808C1A0C3C6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0.59</c:v>
                </c:pt>
              </c:numCache>
            </c:numRef>
          </c:val>
          <c:extLst>
            <c:ext xmlns:c16="http://schemas.microsoft.com/office/drawing/2014/chart" uri="{C3380CC4-5D6E-409C-BE32-E72D297353CC}">
              <c16:uniqueId val="{00000004-440E-41AF-9F75-808C1A0C3C6C}"/>
            </c:ext>
          </c:extLst>
        </c:ser>
        <c:ser>
          <c:idx val="1"/>
          <c:order val="1"/>
          <c:tx>
            <c:strRef>
              <c:f>Sheet1!$C$1</c:f>
              <c:strCache>
                <c:ptCount val="1"/>
                <c:pt idx="0">
                  <c:v>Partially</c:v>
                </c:pt>
              </c:strCache>
            </c:strRef>
          </c:tx>
          <c:spPr>
            <a:solidFill>
              <a:srgbClr val="FFC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6-440E-41AF-9F75-808C1A0C3C6C}"/>
              </c:ext>
            </c:extLst>
          </c:dPt>
          <c:dLbls>
            <c:dLbl>
              <c:idx val="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accent3"/>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21870611639333856"/>
                      <c:h val="0.37742300519419819"/>
                    </c:manualLayout>
                  </c15:layout>
                </c:ext>
                <c:ext xmlns:c16="http://schemas.microsoft.com/office/drawing/2014/chart" uri="{C3380CC4-5D6E-409C-BE32-E72D297353CC}">
                  <c16:uniqueId val="{00000007-440E-41AF-9F75-808C1A0C3C6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0.26</c:v>
                </c:pt>
              </c:numCache>
            </c:numRef>
          </c:val>
          <c:extLst>
            <c:ext xmlns:c16="http://schemas.microsoft.com/office/drawing/2014/chart" uri="{C3380CC4-5D6E-409C-BE32-E72D297353CC}">
              <c16:uniqueId val="{00000008-440E-41AF-9F75-808C1A0C3C6C}"/>
            </c:ext>
          </c:extLst>
        </c:ser>
        <c:ser>
          <c:idx val="2"/>
          <c:order val="2"/>
          <c:tx>
            <c:strRef>
              <c:f>Sheet1!$D$1</c:f>
              <c:strCache>
                <c:ptCount val="1"/>
                <c:pt idx="0">
                  <c:v>No</c:v>
                </c:pt>
              </c:strCache>
            </c:strRef>
          </c:tx>
          <c:spPr>
            <a:solidFill>
              <a:srgbClr val="EE2737"/>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layout>
                    <c:manualLayout>
                      <c:w val="0.12656090649225177"/>
                      <c:h val="0.33619197069499229"/>
                    </c:manualLayout>
                  </c15:layout>
                </c:ext>
                <c:ext xmlns:c16="http://schemas.microsoft.com/office/drawing/2014/chart" uri="{C3380CC4-5D6E-409C-BE32-E72D297353CC}">
                  <c16:uniqueId val="{0000000B-440E-41AF-9F75-808C1A0C3C6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0.16</c:v>
                </c:pt>
              </c:numCache>
            </c:numRef>
          </c:val>
          <c:extLst>
            <c:ext xmlns:c16="http://schemas.microsoft.com/office/drawing/2014/chart" uri="{C3380CC4-5D6E-409C-BE32-E72D297353CC}">
              <c16:uniqueId val="{00000009-440E-41AF-9F75-808C1A0C3C6C}"/>
            </c:ext>
          </c:extLst>
        </c:ser>
        <c:dLbls>
          <c:dLblPos val="ctr"/>
          <c:showLegendKey val="0"/>
          <c:showVal val="1"/>
          <c:showCatName val="0"/>
          <c:showSerName val="0"/>
          <c:showPercent val="0"/>
          <c:showBubbleSize val="0"/>
        </c:dLbls>
        <c:gapWidth val="61"/>
        <c:overlap val="100"/>
        <c:axId val="1681814512"/>
        <c:axId val="1681683136"/>
      </c:barChart>
      <c:catAx>
        <c:axId val="16818145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681683136"/>
        <c:crosses val="autoZero"/>
        <c:auto val="1"/>
        <c:lblAlgn val="ctr"/>
        <c:lblOffset val="100"/>
        <c:noMultiLvlLbl val="0"/>
      </c:catAx>
      <c:valAx>
        <c:axId val="1681683136"/>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6818145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34190372431509"/>
          <c:y val="0.10334309113650661"/>
          <c:w val="0.69495143992038888"/>
          <c:h val="0.83979511559829279"/>
        </c:manualLayout>
      </c:layout>
      <c:barChart>
        <c:barDir val="bar"/>
        <c:grouping val="percentStacked"/>
        <c:varyColors val="0"/>
        <c:ser>
          <c:idx val="0"/>
          <c:order val="0"/>
          <c:tx>
            <c:strRef>
              <c:f>Sheet1!$B$1</c:f>
              <c:strCache>
                <c:ptCount val="1"/>
                <c:pt idx="0">
                  <c:v>Yes</c:v>
                </c:pt>
              </c:strCache>
            </c:strRef>
          </c:tx>
          <c:spPr>
            <a:solidFill>
              <a:srgbClr val="92D050"/>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01-0EAA-4066-9088-A6247370C79A}"/>
              </c:ext>
            </c:extLst>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3156935778590517"/>
                      <c:h val="0.25027549711022684"/>
                    </c:manualLayout>
                  </c15:layout>
                </c:ext>
                <c:ext xmlns:c16="http://schemas.microsoft.com/office/drawing/2014/chart" uri="{C3380CC4-5D6E-409C-BE32-E72D297353CC}">
                  <c16:uniqueId val="{00000002-0EAA-4066-9088-A6247370C79A}"/>
                </c:ext>
              </c:extLst>
            </c:dLbl>
            <c:dLbl>
              <c:idx val="1"/>
              <c:tx>
                <c:rich>
                  <a:bodyPr/>
                  <a:lstStyle/>
                  <a:p>
                    <a:fld id="{8AF85A15-9B73-41A9-A723-9FBD919893F0}" type="VALUE">
                      <a:rPr lang="en-US" sz="1200" b="1" i="0">
                        <a:solidFill>
                          <a:schemeClr val="accent3"/>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EAA-4066-9088-A6247370C7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Coronavirus AND Disinfectant pages, n=1,107</c:v>
                </c:pt>
                <c:pt idx="1">
                  <c:v>One or the other**, n=183</c:v>
                </c:pt>
                <c:pt idx="2">
                  <c:v>Didn't visit those pages, n=487</c:v>
                </c:pt>
              </c:strCache>
            </c:strRef>
          </c:cat>
          <c:val>
            <c:numRef>
              <c:f>Sheet1!$B$2:$B$4</c:f>
              <c:numCache>
                <c:formatCode>0%</c:formatCode>
                <c:ptCount val="3"/>
                <c:pt idx="0">
                  <c:v>0.56000000000000005</c:v>
                </c:pt>
                <c:pt idx="1">
                  <c:v>0.55000000000000004</c:v>
                </c:pt>
                <c:pt idx="2">
                  <c:v>0.67</c:v>
                </c:pt>
              </c:numCache>
            </c:numRef>
          </c:val>
          <c:extLst>
            <c:ext xmlns:c16="http://schemas.microsoft.com/office/drawing/2014/chart" uri="{C3380CC4-5D6E-409C-BE32-E72D297353CC}">
              <c16:uniqueId val="{00000004-0EAA-4066-9088-A6247370C79A}"/>
            </c:ext>
          </c:extLst>
        </c:ser>
        <c:ser>
          <c:idx val="1"/>
          <c:order val="1"/>
          <c:tx>
            <c:strRef>
              <c:f>Sheet1!$C$1</c:f>
              <c:strCache>
                <c:ptCount val="1"/>
                <c:pt idx="0">
                  <c:v>Partially</c:v>
                </c:pt>
              </c:strCache>
            </c:strRef>
          </c:tx>
          <c:spPr>
            <a:solidFill>
              <a:srgbClr val="FFC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6-0EAA-4066-9088-A6247370C79A}"/>
              </c:ext>
            </c:extLst>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870611639333856"/>
                      <c:h val="0.37742300519419819"/>
                    </c:manualLayout>
                  </c15:layout>
                </c:ext>
                <c:ext xmlns:c16="http://schemas.microsoft.com/office/drawing/2014/chart" uri="{C3380CC4-5D6E-409C-BE32-E72D297353CC}">
                  <c16:uniqueId val="{00000007-0EAA-4066-9088-A6247370C7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Coronavirus AND Disinfectant pages, n=1,107</c:v>
                </c:pt>
                <c:pt idx="1">
                  <c:v>One or the other**, n=183</c:v>
                </c:pt>
                <c:pt idx="2">
                  <c:v>Didn't visit those pages, n=487</c:v>
                </c:pt>
              </c:strCache>
            </c:strRef>
          </c:cat>
          <c:val>
            <c:numRef>
              <c:f>Sheet1!$C$2:$C$4</c:f>
              <c:numCache>
                <c:formatCode>0%</c:formatCode>
                <c:ptCount val="3"/>
                <c:pt idx="0">
                  <c:v>0.27</c:v>
                </c:pt>
                <c:pt idx="1">
                  <c:v>0.28000000000000003</c:v>
                </c:pt>
                <c:pt idx="2">
                  <c:v>0.21</c:v>
                </c:pt>
              </c:numCache>
            </c:numRef>
          </c:val>
          <c:extLst>
            <c:ext xmlns:c16="http://schemas.microsoft.com/office/drawing/2014/chart" uri="{C3380CC4-5D6E-409C-BE32-E72D297353CC}">
              <c16:uniqueId val="{00000008-0EAA-4066-9088-A6247370C79A}"/>
            </c:ext>
          </c:extLst>
        </c:ser>
        <c:ser>
          <c:idx val="2"/>
          <c:order val="2"/>
          <c:tx>
            <c:strRef>
              <c:f>Sheet1!$D$1</c:f>
              <c:strCache>
                <c:ptCount val="1"/>
                <c:pt idx="0">
                  <c:v>No</c:v>
                </c:pt>
              </c:strCache>
            </c:strRef>
          </c:tx>
          <c:spPr>
            <a:solidFill>
              <a:srgbClr val="EE2737"/>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2656090649225177"/>
                      <c:h val="0.33619197069499229"/>
                    </c:manualLayout>
                  </c15:layout>
                </c:ext>
                <c:ext xmlns:c16="http://schemas.microsoft.com/office/drawing/2014/chart" uri="{C3380CC4-5D6E-409C-BE32-E72D297353CC}">
                  <c16:uniqueId val="{00000009-0EAA-4066-9088-A6247370C79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Coronavirus AND Disinfectant pages, n=1,107</c:v>
                </c:pt>
                <c:pt idx="1">
                  <c:v>One or the other**, n=183</c:v>
                </c:pt>
                <c:pt idx="2">
                  <c:v>Didn't visit those pages, n=487</c:v>
                </c:pt>
              </c:strCache>
            </c:strRef>
          </c:cat>
          <c:val>
            <c:numRef>
              <c:f>Sheet1!$D$2:$D$4</c:f>
              <c:numCache>
                <c:formatCode>0%</c:formatCode>
                <c:ptCount val="3"/>
                <c:pt idx="0">
                  <c:v>0.17</c:v>
                </c:pt>
                <c:pt idx="1">
                  <c:v>0.17</c:v>
                </c:pt>
                <c:pt idx="2">
                  <c:v>0.12</c:v>
                </c:pt>
              </c:numCache>
            </c:numRef>
          </c:val>
          <c:extLst>
            <c:ext xmlns:c16="http://schemas.microsoft.com/office/drawing/2014/chart" uri="{C3380CC4-5D6E-409C-BE32-E72D297353CC}">
              <c16:uniqueId val="{0000000A-0EAA-4066-9088-A6247370C79A}"/>
            </c:ext>
          </c:extLst>
        </c:ser>
        <c:dLbls>
          <c:dLblPos val="ctr"/>
          <c:showLegendKey val="0"/>
          <c:showVal val="1"/>
          <c:showCatName val="0"/>
          <c:showSerName val="0"/>
          <c:showPercent val="0"/>
          <c:showBubbleSize val="0"/>
        </c:dLbls>
        <c:gapWidth val="61"/>
        <c:overlap val="100"/>
        <c:axId val="1681814512"/>
        <c:axId val="1681683136"/>
      </c:barChart>
      <c:catAx>
        <c:axId val="168181451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681683136"/>
        <c:crosses val="autoZero"/>
        <c:auto val="1"/>
        <c:lblAlgn val="ctr"/>
        <c:lblOffset val="100"/>
        <c:noMultiLvlLbl val="0"/>
      </c:catAx>
      <c:valAx>
        <c:axId val="1681683136"/>
        <c:scaling>
          <c:orientation val="minMax"/>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681814512"/>
        <c:crosses val="autoZero"/>
        <c:crossBetween val="between"/>
      </c:valAx>
      <c:spPr>
        <a:noFill/>
        <a:ln w="25400">
          <a:noFill/>
        </a:ln>
        <a:effectLst/>
      </c:spPr>
    </c:plotArea>
    <c:legend>
      <c:legendPos val="t"/>
      <c:layout>
        <c:manualLayout>
          <c:xMode val="edge"/>
          <c:yMode val="edge"/>
          <c:x val="0.23911293514897808"/>
          <c:y val="2.8065347325247174E-2"/>
          <c:w val="0.70955343368078683"/>
          <c:h val="8.99792714206369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34190372431509"/>
          <c:y val="0.20985125525807027"/>
          <c:w val="0.69495143992038888"/>
          <c:h val="0.77430934812574825"/>
        </c:manualLayout>
      </c:layout>
      <c:barChart>
        <c:barDir val="bar"/>
        <c:grouping val="percentStacked"/>
        <c:varyColors val="0"/>
        <c:ser>
          <c:idx val="0"/>
          <c:order val="0"/>
          <c:tx>
            <c:strRef>
              <c:f>Sheet1!$B$1</c:f>
              <c:strCache>
                <c:ptCount val="1"/>
                <c:pt idx="0">
                  <c:v>Yes</c:v>
                </c:pt>
              </c:strCache>
            </c:strRef>
          </c:tx>
          <c:spPr>
            <a:solidFill>
              <a:srgbClr val="92D050"/>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01-CEE2-4470-9C5B-A03BA34DBC4F}"/>
              </c:ext>
            </c:extLst>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3156935778590517"/>
                      <c:h val="0.25027549711022684"/>
                    </c:manualLayout>
                  </c15:layout>
                </c:ext>
                <c:ext xmlns:c16="http://schemas.microsoft.com/office/drawing/2014/chart" uri="{C3380CC4-5D6E-409C-BE32-E72D297353CC}">
                  <c16:uniqueId val="{00000002-CEE2-4470-9C5B-A03BA34DBC4F}"/>
                </c:ext>
              </c:extLst>
            </c:dLbl>
            <c:dLbl>
              <c:idx val="1"/>
              <c:tx>
                <c:rich>
                  <a:bodyPr/>
                  <a:lstStyle/>
                  <a:p>
                    <a:fld id="{8AF85A15-9B73-41A9-A723-9FBD919893F0}" type="VALUE">
                      <a:rPr lang="en-US" sz="1200" b="1" i="0">
                        <a:solidFill>
                          <a:schemeClr val="accent3"/>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EE2-4470-9C5B-A03BA34DBC4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Search worked well, n=834</c:v>
                </c:pt>
                <c:pt idx="1">
                  <c:v>Poor search experience, n=478</c:v>
                </c:pt>
                <c:pt idx="3">
                  <c:v>Didn't use search, n=406</c:v>
                </c:pt>
              </c:strCache>
            </c:strRef>
          </c:cat>
          <c:val>
            <c:numRef>
              <c:f>Sheet1!$B$2:$B$5</c:f>
              <c:numCache>
                <c:formatCode>0%</c:formatCode>
                <c:ptCount val="4"/>
                <c:pt idx="0">
                  <c:v>0.81</c:v>
                </c:pt>
                <c:pt idx="1">
                  <c:v>0.23</c:v>
                </c:pt>
                <c:pt idx="3">
                  <c:v>0.56999999999999995</c:v>
                </c:pt>
              </c:numCache>
            </c:numRef>
          </c:val>
          <c:extLst>
            <c:ext xmlns:c16="http://schemas.microsoft.com/office/drawing/2014/chart" uri="{C3380CC4-5D6E-409C-BE32-E72D297353CC}">
              <c16:uniqueId val="{00000004-CEE2-4470-9C5B-A03BA34DBC4F}"/>
            </c:ext>
          </c:extLst>
        </c:ser>
        <c:ser>
          <c:idx val="1"/>
          <c:order val="1"/>
          <c:tx>
            <c:strRef>
              <c:f>Sheet1!$C$1</c:f>
              <c:strCache>
                <c:ptCount val="1"/>
                <c:pt idx="0">
                  <c:v>Partially</c:v>
                </c:pt>
              </c:strCache>
            </c:strRef>
          </c:tx>
          <c:spPr>
            <a:solidFill>
              <a:srgbClr val="FFC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6-CEE2-4470-9C5B-A03BA34DBC4F}"/>
              </c:ext>
            </c:extLst>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870611639333856"/>
                      <c:h val="0.37742300519419819"/>
                    </c:manualLayout>
                  </c15:layout>
                </c:ext>
                <c:ext xmlns:c16="http://schemas.microsoft.com/office/drawing/2014/chart" uri="{C3380CC4-5D6E-409C-BE32-E72D297353CC}">
                  <c16:uniqueId val="{00000007-CEE2-4470-9C5B-A03BA34DBC4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Search worked well, n=834</c:v>
                </c:pt>
                <c:pt idx="1">
                  <c:v>Poor search experience, n=478</c:v>
                </c:pt>
                <c:pt idx="3">
                  <c:v>Didn't use search, n=406</c:v>
                </c:pt>
              </c:strCache>
            </c:strRef>
          </c:cat>
          <c:val>
            <c:numRef>
              <c:f>Sheet1!$C$2:$C$5</c:f>
              <c:numCache>
                <c:formatCode>0%</c:formatCode>
                <c:ptCount val="4"/>
                <c:pt idx="0">
                  <c:v>0.16</c:v>
                </c:pt>
                <c:pt idx="1">
                  <c:v>0.38</c:v>
                </c:pt>
                <c:pt idx="3">
                  <c:v>0.28000000000000003</c:v>
                </c:pt>
              </c:numCache>
            </c:numRef>
          </c:val>
          <c:extLst>
            <c:ext xmlns:c16="http://schemas.microsoft.com/office/drawing/2014/chart" uri="{C3380CC4-5D6E-409C-BE32-E72D297353CC}">
              <c16:uniqueId val="{00000008-CEE2-4470-9C5B-A03BA34DBC4F}"/>
            </c:ext>
          </c:extLst>
        </c:ser>
        <c:ser>
          <c:idx val="2"/>
          <c:order val="2"/>
          <c:tx>
            <c:strRef>
              <c:f>Sheet1!$D$1</c:f>
              <c:strCache>
                <c:ptCount val="1"/>
                <c:pt idx="0">
                  <c:v>No</c:v>
                </c:pt>
              </c:strCache>
            </c:strRef>
          </c:tx>
          <c:spPr>
            <a:solidFill>
              <a:srgbClr val="EE2737"/>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7.8148435139158812E-2"/>
                      <c:h val="0.19586518615207146"/>
                    </c:manualLayout>
                  </c15:layout>
                </c:ext>
                <c:ext xmlns:c16="http://schemas.microsoft.com/office/drawing/2014/chart" uri="{C3380CC4-5D6E-409C-BE32-E72D297353CC}">
                  <c16:uniqueId val="{00000009-CEE2-4470-9C5B-A03BA34DBC4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Search worked well, n=834</c:v>
                </c:pt>
                <c:pt idx="1">
                  <c:v>Poor search experience, n=478</c:v>
                </c:pt>
                <c:pt idx="3">
                  <c:v>Didn't use search, n=406</c:v>
                </c:pt>
              </c:strCache>
            </c:strRef>
          </c:cat>
          <c:val>
            <c:numRef>
              <c:f>Sheet1!$D$2:$D$5</c:f>
              <c:numCache>
                <c:formatCode>0%</c:formatCode>
                <c:ptCount val="4"/>
                <c:pt idx="0">
                  <c:v>0.03</c:v>
                </c:pt>
                <c:pt idx="1">
                  <c:v>0.39</c:v>
                </c:pt>
                <c:pt idx="3">
                  <c:v>0.15</c:v>
                </c:pt>
              </c:numCache>
            </c:numRef>
          </c:val>
          <c:extLst>
            <c:ext xmlns:c16="http://schemas.microsoft.com/office/drawing/2014/chart" uri="{C3380CC4-5D6E-409C-BE32-E72D297353CC}">
              <c16:uniqueId val="{0000000A-CEE2-4470-9C5B-A03BA34DBC4F}"/>
            </c:ext>
          </c:extLst>
        </c:ser>
        <c:dLbls>
          <c:dLblPos val="ctr"/>
          <c:showLegendKey val="0"/>
          <c:showVal val="1"/>
          <c:showCatName val="0"/>
          <c:showSerName val="0"/>
          <c:showPercent val="0"/>
          <c:showBubbleSize val="0"/>
        </c:dLbls>
        <c:gapWidth val="61"/>
        <c:overlap val="100"/>
        <c:axId val="1681814512"/>
        <c:axId val="1681683136"/>
      </c:barChart>
      <c:catAx>
        <c:axId val="16818145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681683136"/>
        <c:crosses val="autoZero"/>
        <c:auto val="1"/>
        <c:lblAlgn val="ctr"/>
        <c:lblOffset val="100"/>
        <c:noMultiLvlLbl val="0"/>
      </c:catAx>
      <c:valAx>
        <c:axId val="1681683136"/>
        <c:scaling>
          <c:orientation val="minMax"/>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681814512"/>
        <c:crosses val="autoZero"/>
        <c:crossBetween val="between"/>
      </c:valAx>
      <c:spPr>
        <a:noFill/>
        <a:ln w="25400">
          <a:noFill/>
        </a:ln>
        <a:effectLst/>
      </c:spPr>
    </c:plotArea>
    <c:legend>
      <c:legendPos val="t"/>
      <c:layout>
        <c:manualLayout>
          <c:xMode val="edge"/>
          <c:yMode val="edge"/>
          <c:x val="0.24414442075613452"/>
          <c:y val="2.8065347325247174E-2"/>
          <c:w val="0.70452196821207469"/>
          <c:h val="8.99792714206369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32250162700145"/>
          <c:y val="9.9840477894328258E-3"/>
          <c:w val="0.69372798063150209"/>
          <c:h val="0.99001595221056715"/>
        </c:manualLayout>
      </c:layout>
      <c:barChart>
        <c:barDir val="bar"/>
        <c:grouping val="clustered"/>
        <c:varyColors val="0"/>
        <c:ser>
          <c:idx val="0"/>
          <c:order val="0"/>
          <c:tx>
            <c:strRef>
              <c:f>Sheet1!$A$2</c:f>
              <c:strCache>
                <c:ptCount val="1"/>
                <c:pt idx="0">
                  <c:v>Proportion</c:v>
                </c:pt>
              </c:strCache>
            </c:strRef>
          </c:tx>
          <c:spPr>
            <a:solidFill>
              <a:schemeClr val="tx2">
                <a:lumMod val="20000"/>
                <a:lumOff val="8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6-5DFB-4025-B5D1-5FFEEC9D25FE}"/>
              </c:ext>
            </c:extLst>
          </c:dPt>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1-5DFB-4025-B5D1-5FFEEC9D25FE}"/>
              </c:ext>
            </c:extLst>
          </c:dPt>
          <c:dPt>
            <c:idx val="2"/>
            <c:invertIfNegative val="0"/>
            <c:bubble3D val="0"/>
            <c:spPr>
              <a:solidFill>
                <a:schemeClr val="tx2"/>
              </a:solidFill>
              <a:ln>
                <a:noFill/>
              </a:ln>
              <a:effectLst/>
            </c:spPr>
            <c:extLst>
              <c:ext xmlns:c16="http://schemas.microsoft.com/office/drawing/2014/chart" uri="{C3380CC4-5D6E-409C-BE32-E72D297353CC}">
                <c16:uniqueId val="{00000003-5DFB-4025-B5D1-5FFEEC9D25F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6-5DFB-4025-B5D1-5FFEEC9D25FE}"/>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DFB-4025-B5D1-5FFEEC9D25F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Concerned citizen</c:v>
                </c:pt>
                <c:pt idx="1">
                  <c:v>Business/company</c:v>
                </c:pt>
                <c:pt idx="2">
                  <c:v>Other</c:v>
                </c:pt>
                <c:pt idx="3">
                  <c:v>Educator</c:v>
                </c:pt>
                <c:pt idx="4">
                  <c:v>Govt. employee</c:v>
                </c:pt>
                <c:pt idx="5">
                  <c:v>Scientist</c:v>
                </c:pt>
              </c:strCache>
            </c:strRef>
          </c:cat>
          <c:val>
            <c:numRef>
              <c:f>Sheet1!$B$2:$G$2</c:f>
              <c:numCache>
                <c:formatCode>0%</c:formatCode>
                <c:ptCount val="6"/>
                <c:pt idx="0">
                  <c:v>0.5180327868852459</c:v>
                </c:pt>
                <c:pt idx="1">
                  <c:v>0.61599999999999999</c:v>
                </c:pt>
                <c:pt idx="2">
                  <c:v>0.52777777777777779</c:v>
                </c:pt>
                <c:pt idx="3">
                  <c:v>0.63681592039800994</c:v>
                </c:pt>
                <c:pt idx="4">
                  <c:v>0.68211920529801329</c:v>
                </c:pt>
                <c:pt idx="5">
                  <c:v>0.63461538461538458</c:v>
                </c:pt>
              </c:numCache>
            </c:numRef>
          </c:val>
          <c:extLst>
            <c:ext xmlns:c16="http://schemas.microsoft.com/office/drawing/2014/chart" uri="{C3380CC4-5D6E-409C-BE32-E72D297353CC}">
              <c16:uniqueId val="{00000004-5DFB-4025-B5D1-5FFEEC9D25FE}"/>
            </c:ext>
          </c:extLst>
        </c:ser>
        <c:dLbls>
          <c:showLegendKey val="0"/>
          <c:showVal val="0"/>
          <c:showCatName val="0"/>
          <c:showSerName val="0"/>
          <c:showPercent val="0"/>
          <c:showBubbleSize val="0"/>
        </c:dLbls>
        <c:gapWidth val="41"/>
        <c:axId val="1557424464"/>
        <c:axId val="1601318048"/>
      </c:barChart>
      <c:catAx>
        <c:axId val="1557424464"/>
        <c:scaling>
          <c:orientation val="maxMin"/>
        </c:scaling>
        <c:delete val="0"/>
        <c:axPos val="l"/>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0"/>
          <a:lstStyle/>
          <a:p>
            <a:pPr>
              <a:defRPr sz="1400" b="0" i="0" u="none" strike="noStrike" kern="1200" baseline="0">
                <a:solidFill>
                  <a:schemeClr val="accent3"/>
                </a:solidFill>
                <a:latin typeface="+mn-lt"/>
                <a:ea typeface="+mn-ea"/>
                <a:cs typeface="+mn-cs"/>
              </a:defRPr>
            </a:pPr>
            <a:endParaRPr lang="en-US"/>
          </a:p>
        </c:txPr>
        <c:crossAx val="1601318048"/>
        <c:crosses val="autoZero"/>
        <c:auto val="1"/>
        <c:lblAlgn val="ctr"/>
        <c:lblOffset val="100"/>
        <c:noMultiLvlLbl val="0"/>
      </c:catAx>
      <c:valAx>
        <c:axId val="1601318048"/>
        <c:scaling>
          <c:orientation val="minMax"/>
          <c:max val="0.9"/>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4244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27199947957839"/>
          <c:y val="0"/>
          <c:w val="0.69372798063150209"/>
          <c:h val="0.99001595221056715"/>
        </c:manualLayout>
      </c:layout>
      <c:barChart>
        <c:barDir val="bar"/>
        <c:grouping val="clustered"/>
        <c:varyColors val="0"/>
        <c:ser>
          <c:idx val="0"/>
          <c:order val="0"/>
          <c:tx>
            <c:strRef>
              <c:f>Sheet1!$A$2</c:f>
              <c:strCache>
                <c:ptCount val="1"/>
                <c:pt idx="0">
                  <c:v>Proportion</c:v>
                </c:pt>
              </c:strCache>
            </c:strRef>
          </c:tx>
          <c:spPr>
            <a:solidFill>
              <a:schemeClr val="tx2">
                <a:lumMod val="20000"/>
                <a:lumOff val="8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F93B-4CDD-A44F-65BCFD589100}"/>
              </c:ext>
            </c:extLst>
          </c:dPt>
          <c:dPt>
            <c:idx val="1"/>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3-F93B-4CDD-A44F-65BCFD589100}"/>
              </c:ext>
            </c:extLst>
          </c:dPt>
          <c:dPt>
            <c:idx val="2"/>
            <c:invertIfNegative val="0"/>
            <c:bubble3D val="0"/>
            <c:spPr>
              <a:solidFill>
                <a:schemeClr val="tx2"/>
              </a:solidFill>
              <a:ln>
                <a:noFill/>
              </a:ln>
              <a:effectLst/>
            </c:spPr>
            <c:extLst>
              <c:ext xmlns:c16="http://schemas.microsoft.com/office/drawing/2014/chart" uri="{C3380CC4-5D6E-409C-BE32-E72D297353CC}">
                <c16:uniqueId val="{00000005-F93B-4CDD-A44F-65BCFD589100}"/>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93B-4CDD-A44F-65BCFD589100}"/>
                </c:ext>
              </c:extLst>
            </c:dLbl>
            <c:dLbl>
              <c:idx val="2"/>
              <c:layout>
                <c:manualLayout>
                  <c:x val="-8.0922111412647657E-2"/>
                  <c:y val="-2.008575278231426E-3"/>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536717299351311E-2"/>
                      <c:h val="4.9820512650164642E-2"/>
                    </c:manualLayout>
                  </c15:layout>
                </c:ext>
                <c:ext xmlns:c16="http://schemas.microsoft.com/office/drawing/2014/chart" uri="{C3380CC4-5D6E-409C-BE32-E72D297353CC}">
                  <c16:uniqueId val="{00000005-F93B-4CDD-A44F-65BCFD58910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Concerned citizen</c:v>
                </c:pt>
                <c:pt idx="1">
                  <c:v>Business/company</c:v>
                </c:pt>
                <c:pt idx="2">
                  <c:v>Other</c:v>
                </c:pt>
                <c:pt idx="3">
                  <c:v>Educator</c:v>
                </c:pt>
                <c:pt idx="4">
                  <c:v>Govt. employee</c:v>
                </c:pt>
                <c:pt idx="5">
                  <c:v>Scientist</c:v>
                </c:pt>
              </c:strCache>
            </c:strRef>
          </c:cat>
          <c:val>
            <c:numRef>
              <c:f>Sheet1!$B$2:$G$2</c:f>
              <c:numCache>
                <c:formatCode>0%</c:formatCode>
                <c:ptCount val="6"/>
                <c:pt idx="0">
                  <c:v>0.85245901639344257</c:v>
                </c:pt>
                <c:pt idx="1">
                  <c:v>0.71733333333333338</c:v>
                </c:pt>
                <c:pt idx="2">
                  <c:v>0.79629629629629628</c:v>
                </c:pt>
                <c:pt idx="3">
                  <c:v>0.69651741293532343</c:v>
                </c:pt>
                <c:pt idx="4">
                  <c:v>0.68211920529801329</c:v>
                </c:pt>
                <c:pt idx="5">
                  <c:v>0.56730769230769229</c:v>
                </c:pt>
              </c:numCache>
            </c:numRef>
          </c:val>
          <c:extLst>
            <c:ext xmlns:c16="http://schemas.microsoft.com/office/drawing/2014/chart" uri="{C3380CC4-5D6E-409C-BE32-E72D297353CC}">
              <c16:uniqueId val="{00000006-F93B-4CDD-A44F-65BCFD589100}"/>
            </c:ext>
          </c:extLst>
        </c:ser>
        <c:dLbls>
          <c:showLegendKey val="0"/>
          <c:showVal val="0"/>
          <c:showCatName val="0"/>
          <c:showSerName val="0"/>
          <c:showPercent val="0"/>
          <c:showBubbleSize val="0"/>
        </c:dLbls>
        <c:gapWidth val="41"/>
        <c:axId val="1557424464"/>
        <c:axId val="1601318048"/>
      </c:barChart>
      <c:catAx>
        <c:axId val="1557424464"/>
        <c:scaling>
          <c:orientation val="maxMin"/>
        </c:scaling>
        <c:delete val="1"/>
        <c:axPos val="l"/>
        <c:numFmt formatCode="General" sourceLinked="1"/>
        <c:majorTickMark val="none"/>
        <c:minorTickMark val="none"/>
        <c:tickLblPos val="nextTo"/>
        <c:crossAx val="1601318048"/>
        <c:crosses val="autoZero"/>
        <c:auto val="1"/>
        <c:lblAlgn val="ctr"/>
        <c:lblOffset val="100"/>
        <c:noMultiLvlLbl val="0"/>
      </c:catAx>
      <c:valAx>
        <c:axId val="1601318048"/>
        <c:scaling>
          <c:orientation val="minMax"/>
          <c:max val="0.9"/>
        </c:scaling>
        <c:delete val="1"/>
        <c:axPos val="t"/>
        <c:numFmt formatCode="0%" sourceLinked="1"/>
        <c:majorTickMark val="out"/>
        <c:minorTickMark val="none"/>
        <c:tickLblPos val="nextTo"/>
        <c:crossAx val="15574244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187503996555E-2"/>
          <c:y val="4.0045815414242063E-2"/>
          <c:w val="0.97131245351414197"/>
          <c:h val="0.7124778559535323"/>
        </c:manualLayout>
      </c:layout>
      <c:barChart>
        <c:barDir val="col"/>
        <c:grouping val="clustered"/>
        <c:varyColors val="0"/>
        <c:ser>
          <c:idx val="0"/>
          <c:order val="0"/>
          <c:tx>
            <c:strRef>
              <c:f>Sheet1!$A$2</c:f>
              <c:strCache>
                <c:ptCount val="1"/>
                <c:pt idx="0">
                  <c:v>Desktop (N=5,813)</c:v>
                </c:pt>
              </c:strCache>
            </c:strRef>
          </c:tx>
          <c:spPr>
            <a:solidFill>
              <a:schemeClr val="tx2">
                <a:lumMod val="20000"/>
                <a:lumOff val="8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0-CBEB-48F7-A9AC-DFE609EDDC5C}"/>
              </c:ext>
            </c:extLst>
          </c:dPt>
          <c:dPt>
            <c:idx val="1"/>
            <c:invertIfNegative val="0"/>
            <c:bubble3D val="0"/>
            <c:spPr>
              <a:solidFill>
                <a:schemeClr val="tx2"/>
              </a:solidFill>
              <a:ln>
                <a:noFill/>
              </a:ln>
              <a:effectLst/>
            </c:spPr>
            <c:extLst>
              <c:ext xmlns:c16="http://schemas.microsoft.com/office/drawing/2014/chart" uri="{C3380CC4-5D6E-409C-BE32-E72D297353CC}">
                <c16:uniqueId val="{00000000-1A54-4BBA-AEBC-F93380A7646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8"/>
                <c:pt idx="0">
                  <c:v>Oct 
2020</c:v>
                </c:pt>
                <c:pt idx="1">
                  <c:v>Nov 
2020</c:v>
                </c:pt>
                <c:pt idx="2">
                  <c:v>Dec 
2020</c:v>
                </c:pt>
                <c:pt idx="3">
                  <c:v>Jan 
2021</c:v>
                </c:pt>
                <c:pt idx="4">
                  <c:v>Feb 
2021</c:v>
                </c:pt>
                <c:pt idx="5">
                  <c:v>Mar 
2021</c:v>
                </c:pt>
                <c:pt idx="6">
                  <c:v>Apr 
2021</c:v>
                </c:pt>
                <c:pt idx="7">
                  <c:v>May 
2021</c:v>
                </c:pt>
              </c:strCache>
            </c:strRef>
          </c:cat>
          <c:val>
            <c:numRef>
              <c:f>Sheet1!$B$2:$J$2</c:f>
              <c:numCache>
                <c:formatCode>0%</c:formatCode>
                <c:ptCount val="8"/>
                <c:pt idx="0">
                  <c:v>0.17935024477080552</c:v>
                </c:pt>
                <c:pt idx="1">
                  <c:v>0.21368624919302776</c:v>
                </c:pt>
                <c:pt idx="2">
                  <c:v>0.16884057971014493</c:v>
                </c:pt>
                <c:pt idx="3">
                  <c:v>0.14953846153846154</c:v>
                </c:pt>
                <c:pt idx="4">
                  <c:v>0.1182205971968312</c:v>
                </c:pt>
                <c:pt idx="5">
                  <c:v>8.2325849165227408E-2</c:v>
                </c:pt>
                <c:pt idx="6">
                  <c:v>9.4244149272612265E-2</c:v>
                </c:pt>
                <c:pt idx="7">
                  <c:v>5.5555555555555552E-2</c:v>
                </c:pt>
              </c:numCache>
            </c:numRef>
          </c:val>
          <c:extLst>
            <c:ext xmlns:c16="http://schemas.microsoft.com/office/drawing/2014/chart" uri="{C3380CC4-5D6E-409C-BE32-E72D297353CC}">
              <c16:uniqueId val="{00000000-FE7B-45D8-A3C1-86064FAFB0D7}"/>
            </c:ext>
          </c:extLst>
        </c:ser>
        <c:dLbls>
          <c:showLegendKey val="0"/>
          <c:showVal val="0"/>
          <c:showCatName val="0"/>
          <c:showSerName val="0"/>
          <c:showPercent val="0"/>
          <c:showBubbleSize val="0"/>
        </c:dLbls>
        <c:gapWidth val="75"/>
        <c:axId val="1590839904"/>
        <c:axId val="1599648080"/>
        <c:extLst/>
      </c:barChart>
      <c:catAx>
        <c:axId val="159083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1599648080"/>
        <c:crosses val="autoZero"/>
        <c:auto val="1"/>
        <c:lblAlgn val="ctr"/>
        <c:lblOffset val="100"/>
        <c:noMultiLvlLbl val="0"/>
      </c:catAx>
      <c:valAx>
        <c:axId val="1599648080"/>
        <c:scaling>
          <c:orientation val="minMax"/>
          <c:max val="0.5"/>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908399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64282989909352"/>
          <c:y val="0"/>
          <c:w val="0.50239929387334714"/>
          <c:h val="0.99988130557245491"/>
        </c:manualLayout>
      </c:layout>
      <c:doughnutChart>
        <c:varyColors val="1"/>
        <c:ser>
          <c:idx val="0"/>
          <c:order val="0"/>
          <c:tx>
            <c:strRef>
              <c:f>Sheet1!$B$1</c:f>
              <c:strCache>
                <c:ptCount val="1"/>
                <c:pt idx="0">
                  <c:v>detract</c:v>
                </c:pt>
              </c:strCache>
            </c:strRef>
          </c:tx>
          <c:spPr>
            <a:solidFill>
              <a:schemeClr val="tx1">
                <a:lumMod val="10000"/>
                <a:lumOff val="90000"/>
              </a:schemeClr>
            </a:solidFill>
          </c:spPr>
          <c:explosion val="6"/>
          <c:dPt>
            <c:idx val="0"/>
            <c:bubble3D val="0"/>
            <c:explosion val="0"/>
            <c:spPr>
              <a:solidFill>
                <a:schemeClr val="tx2"/>
              </a:solidFill>
              <a:ln w="19050">
                <a:solidFill>
                  <a:schemeClr val="lt1"/>
                </a:solidFill>
              </a:ln>
              <a:effectLst/>
            </c:spPr>
            <c:extLst>
              <c:ext xmlns:c16="http://schemas.microsoft.com/office/drawing/2014/chart" uri="{C3380CC4-5D6E-409C-BE32-E72D297353CC}">
                <c16:uniqueId val="{00000001-8C9B-417E-965A-BE2CEF914F01}"/>
              </c:ext>
            </c:extLst>
          </c:dPt>
          <c:dPt>
            <c:idx val="1"/>
            <c:bubble3D val="0"/>
            <c:explosion val="0"/>
            <c:spPr>
              <a:solidFill>
                <a:schemeClr val="bg1">
                  <a:lumMod val="85000"/>
                </a:schemeClr>
              </a:solidFill>
              <a:ln w="19050">
                <a:solidFill>
                  <a:schemeClr val="lt1"/>
                </a:solidFill>
              </a:ln>
              <a:effectLst/>
            </c:spPr>
            <c:extLst>
              <c:ext xmlns:c16="http://schemas.microsoft.com/office/drawing/2014/chart" uri="{C3380CC4-5D6E-409C-BE32-E72D297353CC}">
                <c16:uniqueId val="{00000003-8C9B-417E-965A-BE2CEF914F01}"/>
              </c:ext>
            </c:extLst>
          </c:dPt>
          <c:dPt>
            <c:idx val="2"/>
            <c:bubble3D val="0"/>
            <c:spPr>
              <a:solidFill>
                <a:schemeClr val="tx1">
                  <a:lumMod val="10000"/>
                  <a:lumOff val="90000"/>
                </a:schemeClr>
              </a:solidFill>
              <a:ln w="19050">
                <a:solidFill>
                  <a:schemeClr val="lt1"/>
                </a:solidFill>
              </a:ln>
              <a:effectLst/>
            </c:spPr>
            <c:extLst>
              <c:ext xmlns:c16="http://schemas.microsoft.com/office/drawing/2014/chart" uri="{C3380CC4-5D6E-409C-BE32-E72D297353CC}">
                <c16:uniqueId val="{00000005-8C9B-417E-965A-BE2CEF914F01}"/>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8C9B-417E-965A-BE2CEF914F01}"/>
              </c:ext>
            </c:extLst>
          </c:dPt>
          <c:dLbls>
            <c:dLbl>
              <c:idx val="0"/>
              <c:layout>
                <c:manualLayout>
                  <c:x val="0.12027979045251808"/>
                  <c:y val="-5.6018917975256682E-2"/>
                </c:manualLayout>
              </c:layout>
              <c:tx>
                <c:rich>
                  <a:bodyPr rot="0" spcFirstLastPara="1" vertOverflow="clip" horzOverflow="clip" vert="horz" wrap="square" lIns="38100" tIns="19050" rIns="38100" bIns="19050" anchor="ctr" anchorCtr="1">
                    <a:noAutofit/>
                  </a:bodyPr>
                  <a:lstStyle/>
                  <a:p>
                    <a:pPr>
                      <a:defRPr sz="1600" b="1" i="0" u="none" strike="noStrike" kern="1200" baseline="0">
                        <a:solidFill>
                          <a:schemeClr val="tx2"/>
                        </a:solidFill>
                        <a:latin typeface="+mn-lt"/>
                        <a:ea typeface="+mn-ea"/>
                        <a:cs typeface="+mn-cs"/>
                      </a:defRPr>
                    </a:pPr>
                    <a:fld id="{C58A03EA-A5B2-443C-811D-CCCD7DC3FCFF}" type="CATEGORYNAME">
                      <a:rPr lang="en-US" sz="1400" b="1">
                        <a:solidFill>
                          <a:schemeClr val="tx2"/>
                        </a:solidFill>
                      </a:rPr>
                      <a:pPr>
                        <a:defRPr sz="1600" b="1">
                          <a:solidFill>
                            <a:schemeClr val="tx2"/>
                          </a:solidFill>
                        </a:defRPr>
                      </a:pPr>
                      <a:t>[CATEGORY NAME]</a:t>
                    </a:fld>
                    <a:r>
                      <a:rPr lang="en-US" b="1" baseline="0" dirty="0">
                        <a:solidFill>
                          <a:schemeClr val="tx2"/>
                        </a:solidFill>
                      </a:rPr>
                      <a:t>, </a:t>
                    </a:r>
                    <a:fld id="{AC0F5887-BA93-4E44-BAD1-C0DE45364D45}" type="VALUE">
                      <a:rPr lang="en-US" b="1" baseline="0">
                        <a:solidFill>
                          <a:schemeClr val="tx2"/>
                        </a:solidFill>
                      </a:rPr>
                      <a:pPr>
                        <a:defRPr sz="1600" b="1">
                          <a:solidFill>
                            <a:schemeClr val="tx2"/>
                          </a:solidFill>
                        </a:defRPr>
                      </a:pPr>
                      <a:t>[VALUE]</a:t>
                    </a:fld>
                    <a:endParaRPr lang="en-US" b="1" baseline="0" dirty="0">
                      <a:solidFill>
                        <a:schemeClr val="tx2"/>
                      </a:solidFill>
                    </a:endParaRPr>
                  </a:p>
                </c:rich>
              </c:tx>
              <c:spPr>
                <a:noFill/>
                <a:ln>
                  <a:noFill/>
                </a:ln>
                <a:effectLst/>
              </c:spPr>
              <c:txPr>
                <a:bodyPr rot="0" spcFirstLastPara="1" vertOverflow="clip" horzOverflow="clip" vert="horz" wrap="square" lIns="38100" tIns="19050" rIns="38100" bIns="19050" anchor="ctr" anchorCtr="1">
                  <a:noAutofit/>
                </a:bodyPr>
                <a:lstStyle/>
                <a:p>
                  <a:pPr>
                    <a:defRPr sz="1600" b="1" i="0" u="none" strike="noStrike" kern="1200" baseline="0">
                      <a:solidFill>
                        <a:schemeClr val="tx2"/>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2910450680010284"/>
                      <c:h val="0.40736258773726464"/>
                    </c:manualLayout>
                  </c15:layout>
                  <c15:dlblFieldTable/>
                  <c15:showDataLabelsRange val="0"/>
                </c:ext>
                <c:ext xmlns:c16="http://schemas.microsoft.com/office/drawing/2014/chart" uri="{C3380CC4-5D6E-409C-BE32-E72D297353CC}">
                  <c16:uniqueId val="{00000001-8C9B-417E-965A-BE2CEF914F01}"/>
                </c:ext>
              </c:extLst>
            </c:dLbl>
            <c:dLbl>
              <c:idx val="1"/>
              <c:layout>
                <c:manualLayout>
                  <c:x val="-0.27473849652387405"/>
                  <c:y val="-0.1893040862902968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lumMod val="6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7340216514808935"/>
                      <c:h val="0.45635302262260574"/>
                    </c:manualLayout>
                  </c15:layout>
                </c:ext>
                <c:ext xmlns:c16="http://schemas.microsoft.com/office/drawing/2014/chart" uri="{C3380CC4-5D6E-409C-BE32-E72D297353CC}">
                  <c16:uniqueId val="{00000003-8C9B-417E-965A-BE2CEF914F0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Sheet1!$A$2:$A$3</c:f>
              <c:strCache>
                <c:ptCount val="2"/>
                <c:pt idx="0">
                  <c:v>CDC.gov</c:v>
                </c:pt>
                <c:pt idx="1">
                  <c:v>All other</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8-8C9B-417E-965A-BE2CEF914F01}"/>
            </c:ext>
          </c:extLst>
        </c:ser>
        <c:dLbls>
          <c:showLegendKey val="0"/>
          <c:showVal val="1"/>
          <c:showCatName val="0"/>
          <c:showSerName val="0"/>
          <c:showPercent val="0"/>
          <c:showBubbleSize val="0"/>
          <c:showLeaderLines val="0"/>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27199947957839"/>
          <c:y val="0"/>
          <c:w val="0.69372798063150209"/>
          <c:h val="0.99001595221056715"/>
        </c:manualLayout>
      </c:layout>
      <c:barChart>
        <c:barDir val="bar"/>
        <c:grouping val="clustered"/>
        <c:varyColors val="0"/>
        <c:ser>
          <c:idx val="0"/>
          <c:order val="0"/>
          <c:tx>
            <c:strRef>
              <c:f>Sheet1!$A$2</c:f>
              <c:strCache>
                <c:ptCount val="1"/>
                <c:pt idx="0">
                  <c:v>Proportion</c:v>
                </c:pt>
              </c:strCache>
            </c:strRef>
          </c:tx>
          <c:spPr>
            <a:solidFill>
              <a:schemeClr val="tx2">
                <a:lumMod val="20000"/>
                <a:lumOff val="80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5FE1-4D9D-A161-31D743EEBAAE}"/>
              </c:ext>
            </c:extLst>
          </c:dPt>
          <c:dPt>
            <c:idx val="1"/>
            <c:invertIfNegative val="0"/>
            <c:bubble3D val="0"/>
            <c:spPr>
              <a:solidFill>
                <a:schemeClr val="tx2"/>
              </a:solidFill>
              <a:ln>
                <a:noFill/>
              </a:ln>
              <a:effectLst/>
            </c:spPr>
            <c:extLst>
              <c:ext xmlns:c16="http://schemas.microsoft.com/office/drawing/2014/chart" uri="{C3380CC4-5D6E-409C-BE32-E72D297353CC}">
                <c16:uniqueId val="{00000003-5FE1-4D9D-A161-31D743EEBAAE}"/>
              </c:ext>
            </c:extLst>
          </c:dPt>
          <c:dPt>
            <c:idx val="2"/>
            <c:invertIfNegative val="0"/>
            <c:bubble3D val="0"/>
            <c:spPr>
              <a:solidFill>
                <a:schemeClr val="tx2"/>
              </a:solidFill>
              <a:ln>
                <a:noFill/>
              </a:ln>
              <a:effectLst/>
            </c:spPr>
            <c:extLst>
              <c:ext xmlns:c16="http://schemas.microsoft.com/office/drawing/2014/chart" uri="{C3380CC4-5D6E-409C-BE32-E72D297353CC}">
                <c16:uniqueId val="{00000005-5FE1-4D9D-A161-31D743EEBAAE}"/>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FE1-4D9D-A161-31D743EEBAAE}"/>
                </c:ext>
              </c:extLst>
            </c:dLbl>
            <c:dLbl>
              <c:idx val="2"/>
              <c:layout>
                <c:manualLayout>
                  <c:x val="-8.0922111412647657E-2"/>
                  <c:y val="-2.008575278231426E-3"/>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8.536717299351311E-2"/>
                      <c:h val="4.9820512650164642E-2"/>
                    </c:manualLayout>
                  </c15:layout>
                </c:ext>
                <c:ext xmlns:c16="http://schemas.microsoft.com/office/drawing/2014/chart" uri="{C3380CC4-5D6E-409C-BE32-E72D297353CC}">
                  <c16:uniqueId val="{00000005-5FE1-4D9D-A161-31D743EEBAA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All other sources
n=1,295</c:v>
                </c:pt>
                <c:pt idx="1">
                  <c:v>CDC.gov
n=482</c:v>
                </c:pt>
              </c:strCache>
            </c:strRef>
          </c:cat>
          <c:val>
            <c:numRef>
              <c:f>Sheet1!$B$2:$C$2</c:f>
              <c:numCache>
                <c:formatCode>0%</c:formatCode>
                <c:ptCount val="2"/>
                <c:pt idx="0">
                  <c:v>0.64</c:v>
                </c:pt>
                <c:pt idx="1">
                  <c:v>0.96</c:v>
                </c:pt>
              </c:numCache>
            </c:numRef>
          </c:val>
          <c:extLst>
            <c:ext xmlns:c16="http://schemas.microsoft.com/office/drawing/2014/chart" uri="{C3380CC4-5D6E-409C-BE32-E72D297353CC}">
              <c16:uniqueId val="{00000006-5FE1-4D9D-A161-31D743EEBAAE}"/>
            </c:ext>
          </c:extLst>
        </c:ser>
        <c:dLbls>
          <c:showLegendKey val="0"/>
          <c:showVal val="0"/>
          <c:showCatName val="0"/>
          <c:showSerName val="0"/>
          <c:showPercent val="0"/>
          <c:showBubbleSize val="0"/>
        </c:dLbls>
        <c:gapWidth val="41"/>
        <c:axId val="1557424464"/>
        <c:axId val="1601318048"/>
      </c:barChart>
      <c:catAx>
        <c:axId val="15574244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601318048"/>
        <c:crosses val="autoZero"/>
        <c:auto val="1"/>
        <c:lblAlgn val="ctr"/>
        <c:lblOffset val="100"/>
        <c:noMultiLvlLbl val="0"/>
      </c:catAx>
      <c:valAx>
        <c:axId val="1601318048"/>
        <c:scaling>
          <c:orientation val="minMax"/>
          <c:max val="1.05"/>
          <c:min val="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55742446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05991035113848E-2"/>
          <c:y val="0.11286553800647622"/>
          <c:w val="0.97453040549071224"/>
          <c:h val="0.76705621046494743"/>
        </c:manualLayout>
      </c:layout>
      <c:lineChart>
        <c:grouping val="standard"/>
        <c:varyColors val="0"/>
        <c:ser>
          <c:idx val="0"/>
          <c:order val="0"/>
          <c:tx>
            <c:strRef>
              <c:f>Sheet1!$B$1</c:f>
              <c:strCache>
                <c:ptCount val="1"/>
                <c:pt idx="0">
                  <c:v>Info Browsing</c:v>
                </c:pt>
              </c:strCache>
            </c:strRef>
          </c:tx>
          <c:spPr>
            <a:ln w="22225" cap="rnd">
              <a:solidFill>
                <a:schemeClr val="accent2"/>
              </a:solidFill>
              <a:round/>
            </a:ln>
            <a:effectLst/>
          </c:spPr>
          <c:marker>
            <c:symbol val="none"/>
          </c:marker>
          <c:dPt>
            <c:idx val="0"/>
            <c:marker>
              <c:symbol val="none"/>
            </c:marker>
            <c:bubble3D val="0"/>
            <c:spPr>
              <a:ln w="22225" cap="rnd">
                <a:solidFill>
                  <a:schemeClr val="accent2"/>
                </a:solidFill>
                <a:round/>
              </a:ln>
              <a:effectLst/>
            </c:spPr>
            <c:extLst>
              <c:ext xmlns:c16="http://schemas.microsoft.com/office/drawing/2014/chart" uri="{C3380CC4-5D6E-409C-BE32-E72D297353CC}">
                <c16:uniqueId val="{00000001-4CFA-488C-BC6E-4B065FCB77E3}"/>
              </c:ext>
            </c:extLst>
          </c:dPt>
          <c:dPt>
            <c:idx val="2"/>
            <c:marker>
              <c:symbol val="none"/>
            </c:marker>
            <c:bubble3D val="0"/>
            <c:spPr>
              <a:ln w="22225" cap="rnd">
                <a:solidFill>
                  <a:schemeClr val="accent2"/>
                </a:solidFill>
                <a:round/>
              </a:ln>
              <a:effectLst/>
            </c:spPr>
            <c:extLst>
              <c:ext xmlns:c16="http://schemas.microsoft.com/office/drawing/2014/chart" uri="{C3380CC4-5D6E-409C-BE32-E72D297353CC}">
                <c16:uniqueId val="{00000003-4CFA-488C-BC6E-4B065FCB77E3}"/>
              </c:ext>
            </c:extLst>
          </c:dPt>
          <c:dPt>
            <c:idx val="3"/>
            <c:marker>
              <c:symbol val="none"/>
            </c:marker>
            <c:bubble3D val="0"/>
            <c:spPr>
              <a:ln w="22225" cap="rnd">
                <a:solidFill>
                  <a:schemeClr val="accent2"/>
                </a:solidFill>
                <a:round/>
              </a:ln>
              <a:effectLst/>
            </c:spPr>
            <c:extLst>
              <c:ext xmlns:c16="http://schemas.microsoft.com/office/drawing/2014/chart" uri="{C3380CC4-5D6E-409C-BE32-E72D297353CC}">
                <c16:uniqueId val="{00000005-4CFA-488C-BC6E-4B065FCB77E3}"/>
              </c:ext>
            </c:extLst>
          </c:dPt>
          <c:dPt>
            <c:idx val="4"/>
            <c:marker>
              <c:symbol val="none"/>
            </c:marker>
            <c:bubble3D val="0"/>
            <c:spPr>
              <a:ln w="22225" cap="rnd">
                <a:solidFill>
                  <a:schemeClr val="accent2"/>
                </a:solidFill>
                <a:round/>
              </a:ln>
              <a:effectLst/>
            </c:spPr>
            <c:extLst>
              <c:ext xmlns:c16="http://schemas.microsoft.com/office/drawing/2014/chart" uri="{C3380CC4-5D6E-409C-BE32-E72D297353CC}">
                <c16:uniqueId val="{00000007-4CFA-488C-BC6E-4B065FCB77E3}"/>
              </c:ext>
            </c:extLst>
          </c:dPt>
          <c:dPt>
            <c:idx val="6"/>
            <c:marker>
              <c:symbol val="none"/>
            </c:marker>
            <c:bubble3D val="0"/>
            <c:spPr>
              <a:ln w="22225" cap="rnd">
                <a:solidFill>
                  <a:schemeClr val="accent2"/>
                </a:solidFill>
                <a:round/>
              </a:ln>
              <a:effectLst/>
            </c:spPr>
            <c:extLst>
              <c:ext xmlns:c16="http://schemas.microsoft.com/office/drawing/2014/chart" uri="{C3380CC4-5D6E-409C-BE32-E72D297353CC}">
                <c16:uniqueId val="{00000009-4CFA-488C-BC6E-4B065FCB77E3}"/>
              </c:ext>
            </c:extLst>
          </c:dPt>
          <c:dPt>
            <c:idx val="10"/>
            <c:marker>
              <c:symbol val="none"/>
            </c:marker>
            <c:bubble3D val="0"/>
            <c:spPr>
              <a:ln w="22225" cap="rnd">
                <a:solidFill>
                  <a:schemeClr val="accent2"/>
                </a:solidFill>
                <a:round/>
              </a:ln>
              <a:effectLst/>
            </c:spPr>
            <c:extLst>
              <c:ext xmlns:c16="http://schemas.microsoft.com/office/drawing/2014/chart" uri="{C3380CC4-5D6E-409C-BE32-E72D297353CC}">
                <c16:uniqueId val="{0000000B-4CFA-488C-BC6E-4B065FCB77E3}"/>
              </c:ext>
            </c:extLst>
          </c:dPt>
          <c:dPt>
            <c:idx val="14"/>
            <c:marker>
              <c:symbol val="none"/>
            </c:marker>
            <c:bubble3D val="0"/>
            <c:spPr>
              <a:ln w="22225" cap="rnd">
                <a:solidFill>
                  <a:schemeClr val="accent2"/>
                </a:solidFill>
                <a:round/>
              </a:ln>
              <a:effectLst/>
            </c:spPr>
            <c:extLst>
              <c:ext xmlns:c16="http://schemas.microsoft.com/office/drawing/2014/chart" uri="{C3380CC4-5D6E-409C-BE32-E72D297353CC}">
                <c16:uniqueId val="{0000000D-4CFA-488C-BC6E-4B065FCB77E3}"/>
              </c:ext>
            </c:extLst>
          </c:dPt>
          <c:dPt>
            <c:idx val="15"/>
            <c:marker>
              <c:symbol val="none"/>
            </c:marker>
            <c:bubble3D val="0"/>
            <c:spPr>
              <a:ln w="22225" cap="rnd">
                <a:solidFill>
                  <a:schemeClr val="accent2"/>
                </a:solidFill>
                <a:round/>
              </a:ln>
              <a:effectLst/>
            </c:spPr>
            <c:extLst>
              <c:ext xmlns:c16="http://schemas.microsoft.com/office/drawing/2014/chart" uri="{C3380CC4-5D6E-409C-BE32-E72D297353CC}">
                <c16:uniqueId val="{0000000F-4CFA-488C-BC6E-4B065FCB77E3}"/>
              </c:ext>
            </c:extLst>
          </c:dPt>
          <c:dPt>
            <c:idx val="16"/>
            <c:marker>
              <c:symbol val="none"/>
            </c:marker>
            <c:bubble3D val="0"/>
            <c:spPr>
              <a:ln w="22225" cap="rnd">
                <a:solidFill>
                  <a:schemeClr val="accent2"/>
                </a:solidFill>
                <a:round/>
              </a:ln>
              <a:effectLst/>
            </c:spPr>
            <c:extLst>
              <c:ext xmlns:c16="http://schemas.microsoft.com/office/drawing/2014/chart" uri="{C3380CC4-5D6E-409C-BE32-E72D297353CC}">
                <c16:uniqueId val="{00000011-4CFA-488C-BC6E-4B065FCB77E3}"/>
              </c:ext>
            </c:extLst>
          </c:dPt>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Sheet1!$B$2:$B$11</c:f>
              <c:numCache>
                <c:formatCode>0</c:formatCode>
                <c:ptCount val="10"/>
                <c:pt idx="0">
                  <c:v>69.332189999999997</c:v>
                </c:pt>
                <c:pt idx="1">
                  <c:v>68.768780000000007</c:v>
                </c:pt>
                <c:pt idx="2">
                  <c:v>70.870810000000006</c:v>
                </c:pt>
                <c:pt idx="3">
                  <c:v>74.023449999999997</c:v>
                </c:pt>
                <c:pt idx="4">
                  <c:v>73.607849999999999</c:v>
                </c:pt>
                <c:pt idx="5">
                  <c:v>73.583010000000002</c:v>
                </c:pt>
                <c:pt idx="6">
                  <c:v>77.800939999999997</c:v>
                </c:pt>
                <c:pt idx="7">
                  <c:v>68.186099999999996</c:v>
                </c:pt>
                <c:pt idx="8">
                  <c:v>75.8</c:v>
                </c:pt>
                <c:pt idx="9">
                  <c:v>75.2</c:v>
                </c:pt>
              </c:numCache>
            </c:numRef>
          </c:val>
          <c:smooth val="0"/>
          <c:extLst>
            <c:ext xmlns:c16="http://schemas.microsoft.com/office/drawing/2014/chart" uri="{C3380CC4-5D6E-409C-BE32-E72D297353CC}">
              <c16:uniqueId val="{00000012-4CFA-488C-BC6E-4B065FCB77E3}"/>
            </c:ext>
          </c:extLst>
        </c:ser>
        <c:ser>
          <c:idx val="1"/>
          <c:order val="1"/>
          <c:tx>
            <c:strRef>
              <c:f>Sheet1!$C$1</c:f>
              <c:strCache>
                <c:ptCount val="1"/>
                <c:pt idx="0">
                  <c:v>Site Info</c:v>
                </c:pt>
              </c:strCache>
            </c:strRef>
          </c:tx>
          <c:spPr>
            <a:ln w="28575" cap="rnd">
              <a:solidFill>
                <a:schemeClr val="accent1"/>
              </a:solidFill>
              <a:prstDash val="sysDash"/>
              <a:round/>
            </a:ln>
            <a:effectLst/>
          </c:spPr>
          <c:marker>
            <c:symbol val="none"/>
          </c:marker>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Sheet1!$C$2:$C$11</c:f>
              <c:numCache>
                <c:formatCode>0</c:formatCode>
                <c:ptCount val="10"/>
                <c:pt idx="0">
                  <c:v>73.238829999999993</c:v>
                </c:pt>
                <c:pt idx="1">
                  <c:v>72.724639999999994</c:v>
                </c:pt>
                <c:pt idx="2">
                  <c:v>74.364000000000004</c:v>
                </c:pt>
                <c:pt idx="3">
                  <c:v>80.037270000000007</c:v>
                </c:pt>
                <c:pt idx="4">
                  <c:v>75.694659999999999</c:v>
                </c:pt>
                <c:pt idx="5">
                  <c:v>76.678259999999995</c:v>
                </c:pt>
                <c:pt idx="6">
                  <c:v>81.494759999999999</c:v>
                </c:pt>
                <c:pt idx="7">
                  <c:v>71.900639999999996</c:v>
                </c:pt>
                <c:pt idx="8">
                  <c:v>78.2</c:v>
                </c:pt>
                <c:pt idx="9">
                  <c:v>77.900000000000006</c:v>
                </c:pt>
              </c:numCache>
            </c:numRef>
          </c:val>
          <c:smooth val="0"/>
          <c:extLst>
            <c:ext xmlns:c16="http://schemas.microsoft.com/office/drawing/2014/chart" uri="{C3380CC4-5D6E-409C-BE32-E72D297353CC}">
              <c16:uniqueId val="{00000013-4CFA-488C-BC6E-4B065FCB77E3}"/>
            </c:ext>
          </c:extLst>
        </c:ser>
        <c:ser>
          <c:idx val="2"/>
          <c:order val="2"/>
          <c:tx>
            <c:strRef>
              <c:f>Sheet1!$D$1</c:f>
              <c:strCache>
                <c:ptCount val="1"/>
                <c:pt idx="0">
                  <c:v>SAT</c:v>
                </c:pt>
              </c:strCache>
            </c:strRef>
          </c:tx>
          <c:spPr>
            <a:ln w="31750" cap="rnd">
              <a:solidFill>
                <a:schemeClr val="tx2"/>
              </a:solidFill>
              <a:round/>
            </a:ln>
            <a:effectLst/>
          </c:spPr>
          <c:marker>
            <c:symbol val="circle"/>
            <c:size val="7"/>
            <c:spPr>
              <a:solidFill>
                <a:schemeClr val="tx2"/>
              </a:solidFill>
              <a:ln w="9525">
                <a:noFill/>
              </a:ln>
              <a:effectLst/>
            </c:spPr>
          </c:marker>
          <c:dLbls>
            <c:dLbl>
              <c:idx val="3"/>
              <c:layout>
                <c:manualLayout>
                  <c:x val="-2.1444821656082743E-2"/>
                  <c:y val="8.2626748183418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AD2-4D30-A6C2-535A8AEF2FCD}"/>
                </c:ext>
              </c:extLst>
            </c:dLbl>
            <c:dLbl>
              <c:idx val="14"/>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C-57FD-4794-8331-220CD0AA79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Sheet1!$D$2:$D$11</c:f>
              <c:numCache>
                <c:formatCode>0</c:formatCode>
                <c:ptCount val="10"/>
                <c:pt idx="0">
                  <c:v>70.322370000000006</c:v>
                </c:pt>
                <c:pt idx="1">
                  <c:v>69.850920000000002</c:v>
                </c:pt>
                <c:pt idx="2">
                  <c:v>71.552710000000005</c:v>
                </c:pt>
                <c:pt idx="3">
                  <c:v>77.058340000000001</c:v>
                </c:pt>
                <c:pt idx="4">
                  <c:v>73.72278</c:v>
                </c:pt>
                <c:pt idx="5">
                  <c:v>75.026700000000005</c:v>
                </c:pt>
                <c:pt idx="6">
                  <c:v>79.636880000000005</c:v>
                </c:pt>
                <c:pt idx="7">
                  <c:v>69.590680000000006</c:v>
                </c:pt>
                <c:pt idx="8">
                  <c:v>76.400000000000006</c:v>
                </c:pt>
                <c:pt idx="9">
                  <c:v>75.900000000000006</c:v>
                </c:pt>
              </c:numCache>
            </c:numRef>
          </c:val>
          <c:smooth val="0"/>
          <c:extLst>
            <c:ext xmlns:c16="http://schemas.microsoft.com/office/drawing/2014/chart" uri="{C3380CC4-5D6E-409C-BE32-E72D297353CC}">
              <c16:uniqueId val="{00000000-18F5-478D-8CED-32B4A9ACFD13}"/>
            </c:ext>
          </c:extLst>
        </c:ser>
        <c:ser>
          <c:idx val="3"/>
          <c:order val="3"/>
          <c:tx>
            <c:strRef>
              <c:f>Sheet1!$E$1</c:f>
              <c:strCache>
                <c:ptCount val="1"/>
                <c:pt idx="0">
                  <c:v>Navigation</c:v>
                </c:pt>
              </c:strCache>
            </c:strRef>
          </c:tx>
          <c:spPr>
            <a:ln w="25400" cap="rnd">
              <a:solidFill>
                <a:schemeClr val="accent5"/>
              </a:solidFill>
              <a:prstDash val="lgDash"/>
              <a:round/>
            </a:ln>
            <a:effectLst/>
          </c:spPr>
          <c:marker>
            <c:symbol val="none"/>
          </c:marker>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Sheet1!$E$2:$E$11</c:f>
              <c:numCache>
                <c:formatCode>0</c:formatCode>
                <c:ptCount val="10"/>
                <c:pt idx="0">
                  <c:v>72.719210000000004</c:v>
                </c:pt>
                <c:pt idx="1">
                  <c:v>73.200270000000003</c:v>
                </c:pt>
                <c:pt idx="2">
                  <c:v>74.915469999999999</c:v>
                </c:pt>
                <c:pt idx="3">
                  <c:v>78.030090000000001</c:v>
                </c:pt>
                <c:pt idx="4">
                  <c:v>76.472629999999995</c:v>
                </c:pt>
                <c:pt idx="5">
                  <c:v>77.999260000000007</c:v>
                </c:pt>
                <c:pt idx="6">
                  <c:v>81.178569999999993</c:v>
                </c:pt>
                <c:pt idx="7">
                  <c:v>70.436369999999997</c:v>
                </c:pt>
                <c:pt idx="8">
                  <c:v>78.3</c:v>
                </c:pt>
                <c:pt idx="9">
                  <c:v>79.3</c:v>
                </c:pt>
              </c:numCache>
            </c:numRef>
          </c:val>
          <c:smooth val="0"/>
          <c:extLst>
            <c:ext xmlns:c16="http://schemas.microsoft.com/office/drawing/2014/chart" uri="{C3380CC4-5D6E-409C-BE32-E72D297353CC}">
              <c16:uniqueId val="{00000013-10C0-4A84-AACD-AFAF88439778}"/>
            </c:ext>
          </c:extLst>
        </c:ser>
        <c:dLbls>
          <c:showLegendKey val="0"/>
          <c:showVal val="0"/>
          <c:showCatName val="0"/>
          <c:showSerName val="0"/>
          <c:showPercent val="0"/>
          <c:showBubbleSize val="0"/>
        </c:dLbls>
        <c:smooth val="0"/>
        <c:axId val="394661024"/>
        <c:axId val="394654792"/>
      </c:lineChart>
      <c:catAx>
        <c:axId val="39466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4654792"/>
        <c:crosses val="autoZero"/>
        <c:auto val="1"/>
        <c:lblAlgn val="ctr"/>
        <c:lblOffset val="100"/>
        <c:noMultiLvlLbl val="1"/>
      </c:catAx>
      <c:valAx>
        <c:axId val="394654792"/>
        <c:scaling>
          <c:orientation val="minMax"/>
          <c:max val="10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61024"/>
        <c:crosses val="autoZero"/>
        <c:crossBetween val="between"/>
      </c:valAx>
      <c:spPr>
        <a:noFill/>
        <a:ln>
          <a:noFill/>
        </a:ln>
        <a:effectLst/>
      </c:spPr>
    </c:plotArea>
    <c:legend>
      <c:legendPos val="t"/>
      <c:layout>
        <c:manualLayout>
          <c:xMode val="edge"/>
          <c:yMode val="edge"/>
          <c:x val="3.2247786280970421E-2"/>
          <c:y val="0.1595471793957822"/>
          <c:w val="0.90038200886984876"/>
          <c:h val="5.875931079716946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05991035113848E-2"/>
          <c:y val="0.11286553800647622"/>
          <c:w val="0.97453040549071224"/>
          <c:h val="0.76705621046494743"/>
        </c:manualLayout>
      </c:layout>
      <c:barChart>
        <c:barDir val="col"/>
        <c:grouping val="percentStacked"/>
        <c:varyColors val="0"/>
        <c:ser>
          <c:idx val="0"/>
          <c:order val="0"/>
          <c:tx>
            <c:strRef>
              <c:f>Sheet1!$B$1</c:f>
              <c:strCache>
                <c:ptCount val="1"/>
                <c:pt idx="0">
                  <c:v>Yes</c:v>
                </c:pt>
              </c:strCache>
            </c:strRef>
          </c:tx>
          <c:spPr>
            <a:solidFill>
              <a:srgbClr val="92D050"/>
            </a:solidFill>
            <a:ln w="22225">
              <a:noFill/>
            </a:ln>
            <a:effectLst/>
          </c:spPr>
          <c:invertIfNegative val="0"/>
          <c:dPt>
            <c:idx val="0"/>
            <c:invertIfNegative val="0"/>
            <c:bubble3D val="0"/>
            <c:spPr>
              <a:solidFill>
                <a:srgbClr val="92D050"/>
              </a:solidFill>
              <a:ln w="22225" cap="rnd">
                <a:noFill/>
                <a:round/>
              </a:ln>
              <a:effectLst/>
            </c:spPr>
            <c:extLst>
              <c:ext xmlns:c16="http://schemas.microsoft.com/office/drawing/2014/chart" uri="{C3380CC4-5D6E-409C-BE32-E72D297353CC}">
                <c16:uniqueId val="{00000001-4CFA-488C-BC6E-4B065FCB77E3}"/>
              </c:ext>
            </c:extLst>
          </c:dPt>
          <c:dPt>
            <c:idx val="2"/>
            <c:invertIfNegative val="0"/>
            <c:bubble3D val="0"/>
            <c:spPr>
              <a:solidFill>
                <a:srgbClr val="92D050"/>
              </a:solidFill>
              <a:ln w="22225" cap="rnd">
                <a:noFill/>
                <a:round/>
              </a:ln>
              <a:effectLst/>
            </c:spPr>
            <c:extLst>
              <c:ext xmlns:c16="http://schemas.microsoft.com/office/drawing/2014/chart" uri="{C3380CC4-5D6E-409C-BE32-E72D297353CC}">
                <c16:uniqueId val="{00000003-4CFA-488C-BC6E-4B065FCB77E3}"/>
              </c:ext>
            </c:extLst>
          </c:dPt>
          <c:dPt>
            <c:idx val="3"/>
            <c:invertIfNegative val="0"/>
            <c:bubble3D val="0"/>
            <c:spPr>
              <a:solidFill>
                <a:srgbClr val="92D050"/>
              </a:solidFill>
              <a:ln w="22225" cap="rnd">
                <a:noFill/>
                <a:round/>
              </a:ln>
              <a:effectLst/>
            </c:spPr>
            <c:extLst>
              <c:ext xmlns:c16="http://schemas.microsoft.com/office/drawing/2014/chart" uri="{C3380CC4-5D6E-409C-BE32-E72D297353CC}">
                <c16:uniqueId val="{00000005-4CFA-488C-BC6E-4B065FCB77E3}"/>
              </c:ext>
            </c:extLst>
          </c:dPt>
          <c:dPt>
            <c:idx val="4"/>
            <c:invertIfNegative val="0"/>
            <c:bubble3D val="0"/>
            <c:spPr>
              <a:solidFill>
                <a:srgbClr val="92D050"/>
              </a:solidFill>
              <a:ln w="22225" cap="rnd">
                <a:noFill/>
                <a:round/>
              </a:ln>
              <a:effectLst/>
            </c:spPr>
            <c:extLst>
              <c:ext xmlns:c16="http://schemas.microsoft.com/office/drawing/2014/chart" uri="{C3380CC4-5D6E-409C-BE32-E72D297353CC}">
                <c16:uniqueId val="{00000007-4CFA-488C-BC6E-4B065FCB77E3}"/>
              </c:ext>
            </c:extLst>
          </c:dPt>
          <c:dPt>
            <c:idx val="6"/>
            <c:invertIfNegative val="0"/>
            <c:bubble3D val="0"/>
            <c:spPr>
              <a:solidFill>
                <a:srgbClr val="92D050"/>
              </a:solidFill>
              <a:ln w="22225" cap="rnd">
                <a:noFill/>
                <a:round/>
              </a:ln>
              <a:effectLst/>
            </c:spPr>
            <c:extLst>
              <c:ext xmlns:c16="http://schemas.microsoft.com/office/drawing/2014/chart" uri="{C3380CC4-5D6E-409C-BE32-E72D297353CC}">
                <c16:uniqueId val="{00000009-4CFA-488C-BC6E-4B065FCB77E3}"/>
              </c:ext>
            </c:extLst>
          </c:dPt>
          <c:dPt>
            <c:idx val="10"/>
            <c:invertIfNegative val="0"/>
            <c:bubble3D val="0"/>
            <c:spPr>
              <a:solidFill>
                <a:srgbClr val="92D050"/>
              </a:solidFill>
              <a:ln w="22225" cap="rnd">
                <a:noFill/>
                <a:round/>
              </a:ln>
              <a:effectLst/>
            </c:spPr>
            <c:extLst>
              <c:ext xmlns:c16="http://schemas.microsoft.com/office/drawing/2014/chart" uri="{C3380CC4-5D6E-409C-BE32-E72D297353CC}">
                <c16:uniqueId val="{0000000B-4CFA-488C-BC6E-4B065FCB77E3}"/>
              </c:ext>
            </c:extLst>
          </c:dPt>
          <c:dPt>
            <c:idx val="14"/>
            <c:invertIfNegative val="0"/>
            <c:bubble3D val="0"/>
            <c:spPr>
              <a:solidFill>
                <a:srgbClr val="92D050"/>
              </a:solidFill>
              <a:ln w="22225" cap="rnd">
                <a:noFill/>
                <a:round/>
              </a:ln>
              <a:effectLst/>
            </c:spPr>
            <c:extLst>
              <c:ext xmlns:c16="http://schemas.microsoft.com/office/drawing/2014/chart" uri="{C3380CC4-5D6E-409C-BE32-E72D297353CC}">
                <c16:uniqueId val="{0000000D-4CFA-488C-BC6E-4B065FCB77E3}"/>
              </c:ext>
            </c:extLst>
          </c:dPt>
          <c:dPt>
            <c:idx val="15"/>
            <c:invertIfNegative val="0"/>
            <c:bubble3D val="0"/>
            <c:spPr>
              <a:solidFill>
                <a:srgbClr val="92D050"/>
              </a:solidFill>
              <a:ln w="22225" cap="rnd">
                <a:noFill/>
                <a:round/>
              </a:ln>
              <a:effectLst/>
            </c:spPr>
            <c:extLst>
              <c:ext xmlns:c16="http://schemas.microsoft.com/office/drawing/2014/chart" uri="{C3380CC4-5D6E-409C-BE32-E72D297353CC}">
                <c16:uniqueId val="{0000000F-4CFA-488C-BC6E-4B065FCB77E3}"/>
              </c:ext>
            </c:extLst>
          </c:dPt>
          <c:dPt>
            <c:idx val="16"/>
            <c:invertIfNegative val="0"/>
            <c:bubble3D val="0"/>
            <c:spPr>
              <a:solidFill>
                <a:srgbClr val="92D050"/>
              </a:solidFill>
              <a:ln w="22225" cap="rnd">
                <a:noFill/>
                <a:round/>
              </a:ln>
              <a:effectLst/>
            </c:spPr>
            <c:extLst>
              <c:ext xmlns:c16="http://schemas.microsoft.com/office/drawing/2014/chart" uri="{C3380CC4-5D6E-409C-BE32-E72D297353CC}">
                <c16:uniqueId val="{00000011-4CFA-488C-BC6E-4B065FCB77E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Sheet1!$B$2:$B$11</c:f>
              <c:numCache>
                <c:formatCode>0%</c:formatCode>
                <c:ptCount val="10"/>
                <c:pt idx="0">
                  <c:v>0.55800000000000005</c:v>
                </c:pt>
                <c:pt idx="1">
                  <c:v>0.57699999999999996</c:v>
                </c:pt>
                <c:pt idx="2">
                  <c:v>0.61799999999999999</c:v>
                </c:pt>
                <c:pt idx="3">
                  <c:v>0.60099999999999998</c:v>
                </c:pt>
                <c:pt idx="4">
                  <c:v>0.54600000000000004</c:v>
                </c:pt>
                <c:pt idx="5">
                  <c:v>0.629</c:v>
                </c:pt>
                <c:pt idx="6">
                  <c:v>0.67100000000000004</c:v>
                </c:pt>
                <c:pt idx="7">
                  <c:v>0.49399999999999999</c:v>
                </c:pt>
                <c:pt idx="8">
                  <c:v>0.60799999999999998</c:v>
                </c:pt>
                <c:pt idx="9">
                  <c:v>0.69099999999999995</c:v>
                </c:pt>
              </c:numCache>
            </c:numRef>
          </c:val>
          <c:extLst>
            <c:ext xmlns:c16="http://schemas.microsoft.com/office/drawing/2014/chart" uri="{C3380CC4-5D6E-409C-BE32-E72D297353CC}">
              <c16:uniqueId val="{00000012-4CFA-488C-BC6E-4B065FCB77E3}"/>
            </c:ext>
          </c:extLst>
        </c:ser>
        <c:ser>
          <c:idx val="1"/>
          <c:order val="1"/>
          <c:tx>
            <c:strRef>
              <c:f>Sheet1!$C$1</c:f>
              <c:strCache>
                <c:ptCount val="1"/>
                <c:pt idx="0">
                  <c:v>Partially</c:v>
                </c:pt>
              </c:strCache>
            </c:strRef>
          </c:tx>
          <c:spPr>
            <a:solidFill>
              <a:srgbClr val="FFC000"/>
            </a:solidFill>
            <a:ln>
              <a:noFill/>
              <a:prstDash val="sys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Sheet1!$C$2:$C$11</c:f>
              <c:numCache>
                <c:formatCode>0%</c:formatCode>
                <c:ptCount val="10"/>
                <c:pt idx="0">
                  <c:v>0.27800000000000002</c:v>
                </c:pt>
                <c:pt idx="1">
                  <c:v>0.21099999999999999</c:v>
                </c:pt>
                <c:pt idx="2">
                  <c:v>0.245</c:v>
                </c:pt>
                <c:pt idx="3">
                  <c:v>0.27600000000000002</c:v>
                </c:pt>
                <c:pt idx="4">
                  <c:v>0.29899999999999999</c:v>
                </c:pt>
                <c:pt idx="5">
                  <c:v>0.23799999999999999</c:v>
                </c:pt>
                <c:pt idx="6">
                  <c:v>0.221</c:v>
                </c:pt>
                <c:pt idx="7">
                  <c:v>0.34599999999999997</c:v>
                </c:pt>
                <c:pt idx="8">
                  <c:v>0.30399999999999999</c:v>
                </c:pt>
                <c:pt idx="9">
                  <c:v>0.16</c:v>
                </c:pt>
              </c:numCache>
            </c:numRef>
          </c:val>
          <c:extLst>
            <c:ext xmlns:c16="http://schemas.microsoft.com/office/drawing/2014/chart" uri="{C3380CC4-5D6E-409C-BE32-E72D297353CC}">
              <c16:uniqueId val="{00000013-4CFA-488C-BC6E-4B065FCB77E3}"/>
            </c:ext>
          </c:extLst>
        </c:ser>
        <c:ser>
          <c:idx val="2"/>
          <c:order val="2"/>
          <c:tx>
            <c:strRef>
              <c:f>Sheet1!$D$1</c:f>
              <c:strCache>
                <c:ptCount val="1"/>
                <c:pt idx="0">
                  <c:v>No</c:v>
                </c:pt>
              </c:strCache>
            </c:strRef>
          </c:tx>
          <c:spPr>
            <a:solidFill>
              <a:srgbClr val="EE2737"/>
            </a:solidFill>
            <a:ln w="31750">
              <a:noFill/>
            </a:ln>
            <a:effectLst/>
          </c:spPr>
          <c:invertIfNegative val="0"/>
          <c:dLbls>
            <c:dLbl>
              <c:idx val="14"/>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C-57FD-4794-8331-220CD0AA79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Sheet1!$D$2:$D$11</c:f>
              <c:numCache>
                <c:formatCode>0%</c:formatCode>
                <c:ptCount val="10"/>
                <c:pt idx="0">
                  <c:v>0.16400000000000001</c:v>
                </c:pt>
                <c:pt idx="1">
                  <c:v>0.21099999999999999</c:v>
                </c:pt>
                <c:pt idx="2">
                  <c:v>0.13700000000000001</c:v>
                </c:pt>
                <c:pt idx="3">
                  <c:v>0.123</c:v>
                </c:pt>
                <c:pt idx="4">
                  <c:v>0.155</c:v>
                </c:pt>
                <c:pt idx="5">
                  <c:v>0.13300000000000001</c:v>
                </c:pt>
                <c:pt idx="6">
                  <c:v>0.107</c:v>
                </c:pt>
                <c:pt idx="7">
                  <c:v>0.16</c:v>
                </c:pt>
                <c:pt idx="8">
                  <c:v>8.8999999999999996E-2</c:v>
                </c:pt>
                <c:pt idx="9">
                  <c:v>0.14799999999999999</c:v>
                </c:pt>
              </c:numCache>
            </c:numRef>
          </c:val>
          <c:extLst>
            <c:ext xmlns:c16="http://schemas.microsoft.com/office/drawing/2014/chart" uri="{C3380CC4-5D6E-409C-BE32-E72D297353CC}">
              <c16:uniqueId val="{00000000-18F5-478D-8CED-32B4A9ACFD13}"/>
            </c:ext>
          </c:extLst>
        </c:ser>
        <c:dLbls>
          <c:showLegendKey val="0"/>
          <c:showVal val="0"/>
          <c:showCatName val="0"/>
          <c:showSerName val="0"/>
          <c:showPercent val="0"/>
          <c:showBubbleSize val="0"/>
        </c:dLbls>
        <c:gapWidth val="150"/>
        <c:overlap val="100"/>
        <c:axId val="394661024"/>
        <c:axId val="394654792"/>
      </c:barChart>
      <c:catAx>
        <c:axId val="39466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4654792"/>
        <c:crosses val="autoZero"/>
        <c:auto val="1"/>
        <c:lblAlgn val="ctr"/>
        <c:lblOffset val="100"/>
        <c:noMultiLvlLbl val="1"/>
      </c:catAx>
      <c:valAx>
        <c:axId val="394654792"/>
        <c:scaling>
          <c:orientation val="minMax"/>
          <c:max val="1"/>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61024"/>
        <c:crosses val="autoZero"/>
        <c:crossBetween val="between"/>
      </c:valAx>
      <c:spPr>
        <a:noFill/>
        <a:ln>
          <a:noFill/>
        </a:ln>
        <a:effectLst/>
      </c:spPr>
    </c:plotArea>
    <c:legend>
      <c:legendPos val="t"/>
      <c:layout>
        <c:manualLayout>
          <c:xMode val="edge"/>
          <c:yMode val="edge"/>
          <c:x val="0.32346359611937336"/>
          <c:y val="1.8327559670998656E-2"/>
          <c:w val="0.39088046963564022"/>
          <c:h val="5.87593107971694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05991035113848E-2"/>
          <c:y val="0.11286553800647622"/>
          <c:w val="0.97453040549071224"/>
          <c:h val="0.76705621046494743"/>
        </c:manualLayout>
      </c:layout>
      <c:lineChart>
        <c:grouping val="standard"/>
        <c:varyColors val="0"/>
        <c:ser>
          <c:idx val="0"/>
          <c:order val="0"/>
          <c:tx>
            <c:strRef>
              <c:f>Sheet1!$B$1</c:f>
              <c:strCache>
                <c:ptCount val="1"/>
                <c:pt idx="0">
                  <c:v>Perfect Navigation</c:v>
                </c:pt>
              </c:strCache>
            </c:strRef>
          </c:tx>
          <c:spPr>
            <a:ln w="22225" cap="rnd">
              <a:solidFill>
                <a:schemeClr val="accent2"/>
              </a:solidFill>
              <a:round/>
            </a:ln>
            <a:effectLst/>
          </c:spPr>
          <c:marker>
            <c:symbol val="square"/>
            <c:size val="5"/>
            <c:spPr>
              <a:solidFill>
                <a:schemeClr val="accent2">
                  <a:lumMod val="60000"/>
                  <a:lumOff val="40000"/>
                </a:schemeClr>
              </a:solidFill>
              <a:ln w="9525">
                <a:solidFill>
                  <a:schemeClr val="accent2">
                    <a:lumMod val="60000"/>
                    <a:lumOff val="40000"/>
                  </a:schemeClr>
                </a:solidFill>
              </a:ln>
              <a:effectLst/>
            </c:spPr>
          </c:marker>
          <c:dPt>
            <c:idx val="0"/>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01-4CFA-488C-BC6E-4B065FCB77E3}"/>
              </c:ext>
            </c:extLst>
          </c:dPt>
          <c:dPt>
            <c:idx val="2"/>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03-4CFA-488C-BC6E-4B065FCB77E3}"/>
              </c:ext>
            </c:extLst>
          </c:dPt>
          <c:dPt>
            <c:idx val="3"/>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05-4CFA-488C-BC6E-4B065FCB77E3}"/>
              </c:ext>
            </c:extLst>
          </c:dPt>
          <c:dPt>
            <c:idx val="4"/>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07-4CFA-488C-BC6E-4B065FCB77E3}"/>
              </c:ext>
            </c:extLst>
          </c:dPt>
          <c:dPt>
            <c:idx val="6"/>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09-4CFA-488C-BC6E-4B065FCB77E3}"/>
              </c:ext>
            </c:extLst>
          </c:dPt>
          <c:dPt>
            <c:idx val="10"/>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0B-4CFA-488C-BC6E-4B065FCB77E3}"/>
              </c:ext>
            </c:extLst>
          </c:dPt>
          <c:dPt>
            <c:idx val="14"/>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0D-4CFA-488C-BC6E-4B065FCB77E3}"/>
              </c:ext>
            </c:extLst>
          </c:dPt>
          <c:dPt>
            <c:idx val="15"/>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0F-4CFA-488C-BC6E-4B065FCB77E3}"/>
              </c:ext>
            </c:extLst>
          </c:dPt>
          <c:dPt>
            <c:idx val="16"/>
            <c:marker>
              <c:symbol val="square"/>
              <c:size val="5"/>
              <c:spPr>
                <a:solidFill>
                  <a:schemeClr val="accent2">
                    <a:lumMod val="60000"/>
                    <a:lumOff val="40000"/>
                  </a:schemeClr>
                </a:solidFill>
                <a:ln w="9525">
                  <a:solidFill>
                    <a:schemeClr val="accent2">
                      <a:lumMod val="60000"/>
                      <a:lumOff val="40000"/>
                    </a:schemeClr>
                  </a:solidFill>
                </a:ln>
                <a:effectLst/>
              </c:spPr>
            </c:marker>
            <c:bubble3D val="0"/>
            <c:spPr>
              <a:ln w="22225" cap="rnd">
                <a:solidFill>
                  <a:schemeClr val="accent2"/>
                </a:solidFill>
                <a:round/>
              </a:ln>
              <a:effectLst/>
            </c:spPr>
            <c:extLst>
              <c:ext xmlns:c16="http://schemas.microsoft.com/office/drawing/2014/chart" uri="{C3380CC4-5D6E-409C-BE32-E72D297353CC}">
                <c16:uniqueId val="{00000011-4CFA-488C-BC6E-4B065FCB77E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CA27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Sheet1!$B$2:$B$11</c:f>
              <c:numCache>
                <c:formatCode>0%</c:formatCode>
                <c:ptCount val="10"/>
                <c:pt idx="0">
                  <c:v>0.54342400000000002</c:v>
                </c:pt>
                <c:pt idx="1">
                  <c:v>0.54984900000000003</c:v>
                </c:pt>
                <c:pt idx="2">
                  <c:v>0.63090100000000005</c:v>
                </c:pt>
                <c:pt idx="3">
                  <c:v>0.62139900000000003</c:v>
                </c:pt>
                <c:pt idx="4">
                  <c:v>0.54639199999999999</c:v>
                </c:pt>
                <c:pt idx="5">
                  <c:v>0.64335699999999996</c:v>
                </c:pt>
                <c:pt idx="6">
                  <c:v>0.63758400000000004</c:v>
                </c:pt>
                <c:pt idx="7">
                  <c:v>0.60493799999999998</c:v>
                </c:pt>
                <c:pt idx="8">
                  <c:v>0.64556999999999998</c:v>
                </c:pt>
                <c:pt idx="9">
                  <c:v>0.72</c:v>
                </c:pt>
              </c:numCache>
            </c:numRef>
          </c:val>
          <c:smooth val="0"/>
          <c:extLst>
            <c:ext xmlns:c16="http://schemas.microsoft.com/office/drawing/2014/chart" uri="{C3380CC4-5D6E-409C-BE32-E72D297353CC}">
              <c16:uniqueId val="{00000012-4CFA-488C-BC6E-4B065FCB77E3}"/>
            </c:ext>
          </c:extLst>
        </c:ser>
        <c:ser>
          <c:idx val="1"/>
          <c:order val="1"/>
          <c:tx>
            <c:strRef>
              <c:f>Sheet1!$C$1</c:f>
              <c:strCache>
                <c:ptCount val="1"/>
                <c:pt idx="0">
                  <c:v>Search Worked Well</c:v>
                </c:pt>
              </c:strCache>
            </c:strRef>
          </c:tx>
          <c:spPr>
            <a:ln w="28575" cap="rnd">
              <a:solidFill>
                <a:schemeClr val="accent5"/>
              </a:solidFill>
              <a:prstDash val="sysDash"/>
              <a:round/>
            </a:ln>
            <a:effectLst/>
          </c:spPr>
          <c:marker>
            <c:symbol val="circle"/>
            <c:size val="7"/>
            <c:spPr>
              <a:solidFill>
                <a:schemeClr val="accent5"/>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Oct 
2020</c:v>
                </c:pt>
                <c:pt idx="1">
                  <c:v>Nov 
2020</c:v>
                </c:pt>
                <c:pt idx="2">
                  <c:v>Dec 
2020</c:v>
                </c:pt>
                <c:pt idx="3">
                  <c:v>Jan 
2021</c:v>
                </c:pt>
                <c:pt idx="4">
                  <c:v>Feb 
2021</c:v>
                </c:pt>
                <c:pt idx="5">
                  <c:v>Mar 
2021</c:v>
                </c:pt>
                <c:pt idx="6">
                  <c:v>Apr 
2021</c:v>
                </c:pt>
                <c:pt idx="7">
                  <c:v>May 
2021</c:v>
                </c:pt>
                <c:pt idx="8">
                  <c:v>Jun 
2021</c:v>
                </c:pt>
                <c:pt idx="9">
                  <c:v>Jul
2021</c:v>
                </c:pt>
              </c:strCache>
            </c:strRef>
          </c:cat>
          <c:val>
            <c:numRef>
              <c:f>Sheet1!$C$2:$C$11</c:f>
              <c:numCache>
                <c:formatCode>0%</c:formatCode>
                <c:ptCount val="10"/>
                <c:pt idx="0">
                  <c:v>0.46547300000000003</c:v>
                </c:pt>
                <c:pt idx="1">
                  <c:v>0.47205000000000003</c:v>
                </c:pt>
                <c:pt idx="2">
                  <c:v>0.495614</c:v>
                </c:pt>
                <c:pt idx="3">
                  <c:v>0.52401699999999996</c:v>
                </c:pt>
                <c:pt idx="4">
                  <c:v>0.478495</c:v>
                </c:pt>
                <c:pt idx="5">
                  <c:v>0.47517700000000002</c:v>
                </c:pt>
                <c:pt idx="6">
                  <c:v>0.55244800000000005</c:v>
                </c:pt>
                <c:pt idx="7">
                  <c:v>0.41025600000000001</c:v>
                </c:pt>
                <c:pt idx="8">
                  <c:v>0.52631600000000001</c:v>
                </c:pt>
                <c:pt idx="9">
                  <c:v>0.56000000000000005</c:v>
                </c:pt>
              </c:numCache>
            </c:numRef>
          </c:val>
          <c:smooth val="0"/>
          <c:extLst>
            <c:ext xmlns:c16="http://schemas.microsoft.com/office/drawing/2014/chart" uri="{C3380CC4-5D6E-409C-BE32-E72D297353CC}">
              <c16:uniqueId val="{00000013-4CFA-488C-BC6E-4B065FCB77E3}"/>
            </c:ext>
          </c:extLst>
        </c:ser>
        <c:dLbls>
          <c:showLegendKey val="0"/>
          <c:showVal val="0"/>
          <c:showCatName val="0"/>
          <c:showSerName val="0"/>
          <c:showPercent val="0"/>
          <c:showBubbleSize val="0"/>
        </c:dLbls>
        <c:marker val="1"/>
        <c:smooth val="0"/>
        <c:axId val="394661024"/>
        <c:axId val="394654792"/>
      </c:lineChart>
      <c:catAx>
        <c:axId val="39466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4654792"/>
        <c:crosses val="autoZero"/>
        <c:auto val="1"/>
        <c:lblAlgn val="ctr"/>
        <c:lblOffset val="100"/>
        <c:noMultiLvlLbl val="1"/>
      </c:catAx>
      <c:valAx>
        <c:axId val="394654792"/>
        <c:scaling>
          <c:orientation val="minMax"/>
          <c:max val="1"/>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61024"/>
        <c:crosses val="autoZero"/>
        <c:crossBetween val="between"/>
      </c:valAx>
      <c:spPr>
        <a:noFill/>
        <a:ln>
          <a:noFill/>
        </a:ln>
        <a:effectLst/>
      </c:spPr>
    </c:plotArea>
    <c:legend>
      <c:legendPos val="t"/>
      <c:layout>
        <c:manualLayout>
          <c:xMode val="edge"/>
          <c:yMode val="edge"/>
          <c:x val="0.19682269557695736"/>
          <c:y val="0.10150990710428646"/>
          <c:w val="0.62683182179678931"/>
          <c:h val="8.01414637466679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4066163640308382E-2"/>
          <c:y val="9.6031202234754653E-3"/>
          <c:w val="0.96561604443480198"/>
          <c:h val="0.96291010498687668"/>
        </c:manualLayout>
      </c:layout>
      <c:stockChart>
        <c:ser>
          <c:idx val="0"/>
          <c:order val="0"/>
          <c:tx>
            <c:strRef>
              <c:f>Sheet1!$B$1</c:f>
              <c:strCache>
                <c:ptCount val="1"/>
                <c:pt idx="0">
                  <c:v>Min</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Federal -Government - Desktop</c:v>
                </c:pt>
                <c:pt idx="1">
                  <c:v>eGov - Desktop</c:v>
                </c:pt>
                <c:pt idx="2">
                  <c:v>Agencies with Statistical Data </c:v>
                </c:pt>
                <c:pt idx="3">
                  <c:v>Regulatory - Desktop </c:v>
                </c:pt>
              </c:strCache>
            </c:strRef>
          </c:cat>
          <c:val>
            <c:numRef>
              <c:f>Sheet1!$B$2:$B$5</c:f>
              <c:numCache>
                <c:formatCode>General</c:formatCode>
                <c:ptCount val="4"/>
                <c:pt idx="0">
                  <c:v>47.3</c:v>
                </c:pt>
                <c:pt idx="1">
                  <c:v>47.3</c:v>
                </c:pt>
                <c:pt idx="2">
                  <c:v>64.900000000000006</c:v>
                </c:pt>
                <c:pt idx="3">
                  <c:v>67.599999999999994</c:v>
                </c:pt>
              </c:numCache>
            </c:numRef>
          </c:val>
          <c:smooth val="0"/>
          <c:extLst>
            <c:ext xmlns:c16="http://schemas.microsoft.com/office/drawing/2014/chart" uri="{C3380CC4-5D6E-409C-BE32-E72D297353CC}">
              <c16:uniqueId val="{00000000-AB1E-4337-97E0-78345B8CAFA7}"/>
            </c:ext>
          </c:extLst>
        </c:ser>
        <c:ser>
          <c:idx val="1"/>
          <c:order val="1"/>
          <c:tx>
            <c:strRef>
              <c:f>Sheet1!$C$1</c:f>
              <c:strCache>
                <c:ptCount val="1"/>
                <c:pt idx="0">
                  <c:v>Avg</c:v>
                </c:pt>
              </c:strCache>
            </c:strRef>
          </c:tx>
          <c:spPr>
            <a:ln w="28575" cap="rnd">
              <a:noFill/>
              <a:round/>
            </a:ln>
            <a:effectLst/>
          </c:spPr>
          <c:marker>
            <c:symbol val="circle"/>
            <c:size val="8"/>
            <c:spPr>
              <a:solidFill>
                <a:srgbClr val="B561FF"/>
              </a:solidFill>
              <a:ln w="9525">
                <a:noFill/>
              </a:ln>
              <a:effectLst/>
            </c:spPr>
          </c:marker>
          <c:dLbls>
            <c:dLbl>
              <c:idx val="0"/>
              <c:layout>
                <c:manualLayout>
                  <c:x val="6.4306032408230766E-5"/>
                  <c:y val="-5.4273208971865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1E-4337-97E0-78345B8CAFA7}"/>
                </c:ext>
              </c:extLst>
            </c:dLbl>
            <c:dLbl>
              <c:idx val="1"/>
              <c:layout>
                <c:manualLayout>
                  <c:x val="6.380364153004147E-3"/>
                  <c:y val="-2.1760686785878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49-4B08-9F32-D365B996E827}"/>
                </c:ext>
              </c:extLst>
            </c:dLbl>
            <c:dLbl>
              <c:idx val="2"/>
              <c:layout>
                <c:manualLayout>
                  <c:x val="7.9754551912551829E-3"/>
                  <c:y val="-3.79301743865701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49-4B08-9F32-D365B996E827}"/>
                </c:ext>
              </c:extLst>
            </c:dLbl>
            <c:dLbl>
              <c:idx val="3"/>
              <c:layout>
                <c:manualLayout>
                  <c:x val="-1.5629380220470383E-3"/>
                  <c:y val="-2.5112965407838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1E-4337-97E0-78345B8CAFA7}"/>
                </c:ext>
              </c:extLst>
            </c:dLbl>
            <c:dLbl>
              <c:idx val="4"/>
              <c:layout>
                <c:manualLayout>
                  <c:x val="-1.1461186121132699E-16"/>
                  <c:y val="1.5910271082205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1E-4337-97E0-78345B8CAFA7}"/>
                </c:ext>
              </c:extLst>
            </c:dLbl>
            <c:spPr>
              <a:solidFill>
                <a:srgbClr val="FFFFFF"/>
              </a:solidFill>
              <a:ln>
                <a:noFill/>
              </a:ln>
              <a:effectLst/>
            </c:spPr>
            <c:txPr>
              <a:bodyPr rot="0" spcFirstLastPara="1" vertOverflow="ellipsis" vert="horz" wrap="square" anchor="ctr" anchorCtr="1"/>
              <a:lstStyle/>
              <a:p>
                <a:pPr>
                  <a:defRPr sz="1800" b="1" i="0" u="none" strike="noStrike" kern="1200" baseline="0">
                    <a:solidFill>
                      <a:srgbClr val="B561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Federal -Government - Desktop</c:v>
                </c:pt>
                <c:pt idx="1">
                  <c:v>eGov - Desktop</c:v>
                </c:pt>
                <c:pt idx="2">
                  <c:v>Agencies with Statistical Data </c:v>
                </c:pt>
                <c:pt idx="3">
                  <c:v>Regulatory - Desktop </c:v>
                </c:pt>
              </c:strCache>
            </c:strRef>
          </c:cat>
          <c:val>
            <c:numRef>
              <c:f>Sheet1!$C$2:$C$5</c:f>
              <c:numCache>
                <c:formatCode>General</c:formatCode>
                <c:ptCount val="4"/>
                <c:pt idx="0">
                  <c:v>74.099999999999994</c:v>
                </c:pt>
                <c:pt idx="1">
                  <c:v>76.5</c:v>
                </c:pt>
                <c:pt idx="2">
                  <c:v>75.099999999999994</c:v>
                </c:pt>
                <c:pt idx="3">
                  <c:v>72.900000000000006</c:v>
                </c:pt>
              </c:numCache>
            </c:numRef>
          </c:val>
          <c:smooth val="0"/>
          <c:extLst>
            <c:ext xmlns:c16="http://schemas.microsoft.com/office/drawing/2014/chart" uri="{C3380CC4-5D6E-409C-BE32-E72D297353CC}">
              <c16:uniqueId val="{00000004-AB1E-4337-97E0-78345B8CAFA7}"/>
            </c:ext>
          </c:extLst>
        </c:ser>
        <c:ser>
          <c:idx val="2"/>
          <c:order val="2"/>
          <c:tx>
            <c:strRef>
              <c:f>Sheet1!$D$1</c:f>
              <c:strCache>
                <c:ptCount val="1"/>
                <c:pt idx="0">
                  <c:v>Max</c:v>
                </c:pt>
              </c:strCache>
            </c:strRef>
          </c:tx>
          <c:spPr>
            <a:ln w="28575" cap="rnd">
              <a:noFill/>
              <a:round/>
            </a:ln>
            <a:effectLst/>
          </c:spPr>
          <c:marker>
            <c:symbol val="dash"/>
            <c:size val="10"/>
            <c:spPr>
              <a:solidFill>
                <a:schemeClr val="bg1">
                  <a:lumMod val="75000"/>
                </a:schemeClr>
              </a:solidFill>
              <a:ln w="9525">
                <a:noFill/>
              </a:ln>
              <a:effectLst/>
            </c:spPr>
          </c:marker>
          <c:dLbls>
            <c:dLbl>
              <c:idx val="2"/>
              <c:spPr>
                <a:solidFill>
                  <a:srgbClr val="FFFFFF"/>
                </a:solid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D1A2-4A4D-9DCA-D8EF28EE668F}"/>
                </c:ext>
              </c:extLst>
            </c:dLbl>
            <c:spPr>
              <a:no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Federal -Government - Desktop</c:v>
                </c:pt>
                <c:pt idx="1">
                  <c:v>eGov - Desktop</c:v>
                </c:pt>
                <c:pt idx="2">
                  <c:v>Agencies with Statistical Data </c:v>
                </c:pt>
                <c:pt idx="3">
                  <c:v>Regulatory - Desktop </c:v>
                </c:pt>
              </c:strCache>
            </c:strRef>
          </c:cat>
          <c:val>
            <c:numRef>
              <c:f>Sheet1!$D$2:$D$5</c:f>
              <c:numCache>
                <c:formatCode>General</c:formatCode>
                <c:ptCount val="4"/>
                <c:pt idx="0">
                  <c:v>93.8</c:v>
                </c:pt>
                <c:pt idx="1">
                  <c:v>93.8</c:v>
                </c:pt>
                <c:pt idx="2">
                  <c:v>89.6</c:v>
                </c:pt>
                <c:pt idx="3">
                  <c:v>78.099999999999994</c:v>
                </c:pt>
              </c:numCache>
            </c:numRef>
          </c:val>
          <c:smooth val="0"/>
          <c:extLst>
            <c:ext xmlns:c16="http://schemas.microsoft.com/office/drawing/2014/chart" uri="{C3380CC4-5D6E-409C-BE32-E72D297353CC}">
              <c16:uniqueId val="{00000005-AB1E-4337-97E0-78345B8CAFA7}"/>
            </c:ext>
          </c:extLst>
        </c:ser>
        <c:dLbls>
          <c:showLegendKey val="0"/>
          <c:showVal val="1"/>
          <c:showCatName val="0"/>
          <c:showSerName val="0"/>
          <c:showPercent val="0"/>
          <c:showBubbleSize val="0"/>
        </c:dLbls>
        <c:hiLowLines>
          <c:spPr>
            <a:ln w="25400" cap="flat" cmpd="sng" algn="ctr">
              <a:solidFill>
                <a:schemeClr val="bg1">
                  <a:lumMod val="75000"/>
                </a:schemeClr>
              </a:solidFill>
              <a:round/>
            </a:ln>
            <a:effectLst/>
          </c:spPr>
        </c:hiLowLines>
        <c:axId val="1693321104"/>
        <c:axId val="1693190032"/>
      </c:stockChart>
      <c:catAx>
        <c:axId val="1693321104"/>
        <c:scaling>
          <c:orientation val="minMax"/>
        </c:scaling>
        <c:delete val="0"/>
        <c:axPos val="b"/>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190032"/>
        <c:crosses val="autoZero"/>
        <c:auto val="1"/>
        <c:lblAlgn val="ctr"/>
        <c:lblOffset val="100"/>
        <c:noMultiLvlLbl val="0"/>
      </c:catAx>
      <c:valAx>
        <c:axId val="1693190032"/>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32110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bg1">
              <a:lumMod val="50000"/>
            </a:schemeClr>
          </a:solidFill>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183734376980589E-3"/>
          <c:y val="2.9154363517060366E-2"/>
          <c:w val="0.96561604443480198"/>
          <c:h val="0.94554897638702795"/>
        </c:manualLayout>
      </c:layout>
      <c:stockChart>
        <c:ser>
          <c:idx val="0"/>
          <c:order val="0"/>
          <c:tx>
            <c:strRef>
              <c:f>Sheet1!$B$1</c:f>
              <c:strCache>
                <c:ptCount val="1"/>
                <c:pt idx="0">
                  <c:v>Min</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Federal Govt - D</c:v>
                </c:pt>
                <c:pt idx="1">
                  <c:v>eGOV - D</c:v>
                </c:pt>
                <c:pt idx="2">
                  <c:v>Agencies w Stats</c:v>
                </c:pt>
                <c:pt idx="3">
                  <c:v>Regulatory agencies</c:v>
                </c:pt>
              </c:strCache>
            </c:strRef>
          </c:cat>
          <c:val>
            <c:numRef>
              <c:f>Sheet1!$B$2:$B$5</c:f>
              <c:numCache>
                <c:formatCode>General</c:formatCode>
                <c:ptCount val="4"/>
                <c:pt idx="0">
                  <c:v>-10</c:v>
                </c:pt>
                <c:pt idx="1">
                  <c:v>-10</c:v>
                </c:pt>
                <c:pt idx="2">
                  <c:v>34</c:v>
                </c:pt>
                <c:pt idx="3">
                  <c:v>2</c:v>
                </c:pt>
              </c:numCache>
            </c:numRef>
          </c:val>
          <c:smooth val="0"/>
          <c:extLst>
            <c:ext xmlns:c16="http://schemas.microsoft.com/office/drawing/2014/chart" uri="{C3380CC4-5D6E-409C-BE32-E72D297353CC}">
              <c16:uniqueId val="{00000000-ACC8-48FC-8A57-D7DB40156A34}"/>
            </c:ext>
          </c:extLst>
        </c:ser>
        <c:ser>
          <c:idx val="1"/>
          <c:order val="1"/>
          <c:tx>
            <c:strRef>
              <c:f>Sheet1!$C$1</c:f>
              <c:strCache>
                <c:ptCount val="1"/>
                <c:pt idx="0">
                  <c:v>Avg</c:v>
                </c:pt>
              </c:strCache>
            </c:strRef>
          </c:tx>
          <c:spPr>
            <a:ln w="28575" cap="rnd">
              <a:noFill/>
              <a:round/>
            </a:ln>
            <a:effectLst/>
          </c:spPr>
          <c:marker>
            <c:symbol val="circle"/>
            <c:size val="8"/>
            <c:spPr>
              <a:solidFill>
                <a:schemeClr val="accent6"/>
              </a:solidFill>
              <a:ln w="9525">
                <a:noFill/>
              </a:ln>
              <a:effectLst/>
            </c:spPr>
          </c:marker>
          <c:dLbls>
            <c:dLbl>
              <c:idx val="0"/>
              <c:layout>
                <c:manualLayout>
                  <c:x val="1.8943821036034459E-3"/>
                  <c:y val="3.6078939103570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C8-48FC-8A57-D7DB40156A34}"/>
                </c:ext>
              </c:extLst>
            </c:dLbl>
            <c:dLbl>
              <c:idx val="3"/>
              <c:layout>
                <c:manualLayout>
                  <c:x val="-1.5629070711453801E-3"/>
                  <c:y val="2.3865406623308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CC8-48FC-8A57-D7DB40156A34}"/>
                </c:ext>
              </c:extLst>
            </c:dLbl>
            <c:dLbl>
              <c:idx val="4"/>
              <c:layout>
                <c:manualLayout>
                  <c:x val="-1.1461186121132699E-16"/>
                  <c:y val="1.5910271082205399E-2"/>
                </c:manualLayout>
              </c:layout>
              <c:spPr>
                <a:noFill/>
                <a:ln>
                  <a:noFill/>
                </a:ln>
                <a:effectLst/>
              </c:spPr>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8-48FC-8A57-D7DB40156A34}"/>
                </c:ext>
              </c:extLst>
            </c:dLbl>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Federal Govt - D</c:v>
                </c:pt>
                <c:pt idx="1">
                  <c:v>eGOV - D</c:v>
                </c:pt>
                <c:pt idx="2">
                  <c:v>Agencies w Stats</c:v>
                </c:pt>
                <c:pt idx="3">
                  <c:v>Regulatory agencies</c:v>
                </c:pt>
              </c:strCache>
            </c:strRef>
          </c:cat>
          <c:val>
            <c:numRef>
              <c:f>Sheet1!$C$2:$C$5</c:f>
              <c:numCache>
                <c:formatCode>General</c:formatCode>
                <c:ptCount val="4"/>
                <c:pt idx="0">
                  <c:v>41</c:v>
                </c:pt>
                <c:pt idx="1">
                  <c:v>41</c:v>
                </c:pt>
                <c:pt idx="2">
                  <c:v>44</c:v>
                </c:pt>
                <c:pt idx="3">
                  <c:v>34</c:v>
                </c:pt>
              </c:numCache>
            </c:numRef>
          </c:val>
          <c:smooth val="0"/>
          <c:extLst>
            <c:ext xmlns:c16="http://schemas.microsoft.com/office/drawing/2014/chart" uri="{C3380CC4-5D6E-409C-BE32-E72D297353CC}">
              <c16:uniqueId val="{00000004-ACC8-48FC-8A57-D7DB40156A34}"/>
            </c:ext>
          </c:extLst>
        </c:ser>
        <c:ser>
          <c:idx val="2"/>
          <c:order val="2"/>
          <c:tx>
            <c:strRef>
              <c:f>Sheet1!$D$1</c:f>
              <c:strCache>
                <c:ptCount val="1"/>
                <c:pt idx="0">
                  <c:v>Max</c:v>
                </c:pt>
              </c:strCache>
            </c:strRef>
          </c:tx>
          <c:spPr>
            <a:ln w="28575" cap="rnd">
              <a:noFill/>
              <a:round/>
            </a:ln>
            <a:effectLst/>
          </c:spPr>
          <c:marker>
            <c:symbol val="dash"/>
            <c:size val="10"/>
            <c:spPr>
              <a:solidFill>
                <a:schemeClr val="bg1">
                  <a:lumMod val="75000"/>
                </a:schemeClr>
              </a:solidFill>
              <a:ln w="9525">
                <a:noFill/>
              </a:ln>
              <a:effectLst/>
            </c:spPr>
          </c:marker>
          <c:dLbls>
            <c:spPr>
              <a:noFill/>
              <a:ln>
                <a:noFill/>
              </a:ln>
              <a:effectLst/>
            </c:spPr>
            <c:txPr>
              <a:bodyPr rot="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Federal Govt - D</c:v>
                </c:pt>
                <c:pt idx="1">
                  <c:v>eGOV - D</c:v>
                </c:pt>
                <c:pt idx="2">
                  <c:v>Agencies w Stats</c:v>
                </c:pt>
                <c:pt idx="3">
                  <c:v>Regulatory agencies</c:v>
                </c:pt>
              </c:strCache>
            </c:strRef>
          </c:cat>
          <c:val>
            <c:numRef>
              <c:f>Sheet1!$D$2:$D$5</c:f>
              <c:numCache>
                <c:formatCode>General</c:formatCode>
                <c:ptCount val="4"/>
                <c:pt idx="0">
                  <c:v>70</c:v>
                </c:pt>
                <c:pt idx="1">
                  <c:v>70</c:v>
                </c:pt>
                <c:pt idx="2">
                  <c:v>51</c:v>
                </c:pt>
                <c:pt idx="3">
                  <c:v>51</c:v>
                </c:pt>
              </c:numCache>
            </c:numRef>
          </c:val>
          <c:smooth val="0"/>
          <c:extLst>
            <c:ext xmlns:c16="http://schemas.microsoft.com/office/drawing/2014/chart" uri="{C3380CC4-5D6E-409C-BE32-E72D297353CC}">
              <c16:uniqueId val="{00000005-ACC8-48FC-8A57-D7DB40156A34}"/>
            </c:ext>
          </c:extLst>
        </c:ser>
        <c:dLbls>
          <c:showLegendKey val="0"/>
          <c:showVal val="1"/>
          <c:showCatName val="0"/>
          <c:showSerName val="0"/>
          <c:showPercent val="0"/>
          <c:showBubbleSize val="0"/>
        </c:dLbls>
        <c:hiLowLines>
          <c:spPr>
            <a:ln w="25400" cap="flat" cmpd="sng" algn="ctr">
              <a:solidFill>
                <a:schemeClr val="bg1">
                  <a:lumMod val="75000"/>
                </a:schemeClr>
              </a:solidFill>
              <a:round/>
            </a:ln>
            <a:effectLst/>
          </c:spPr>
        </c:hiLowLines>
        <c:axId val="1693321104"/>
        <c:axId val="1693190032"/>
      </c:stockChart>
      <c:catAx>
        <c:axId val="1693321104"/>
        <c:scaling>
          <c:orientation val="minMax"/>
        </c:scaling>
        <c:delete val="0"/>
        <c:axPos val="b"/>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190032"/>
        <c:crosses val="autoZero"/>
        <c:auto val="1"/>
        <c:lblAlgn val="ctr"/>
        <c:lblOffset val="100"/>
        <c:noMultiLvlLbl val="0"/>
      </c:catAx>
      <c:valAx>
        <c:axId val="1693190032"/>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600" b="1" i="0" u="none" strike="noStrike" kern="1200" baseline="0">
                <a:solidFill>
                  <a:schemeClr val="bg1">
                    <a:lumMod val="50000"/>
                  </a:schemeClr>
                </a:solidFill>
                <a:latin typeface="+mn-lt"/>
                <a:ea typeface="+mn-ea"/>
                <a:cs typeface="+mn-cs"/>
              </a:defRPr>
            </a:pPr>
            <a:endParaRPr lang="en-US"/>
          </a:p>
        </c:txPr>
        <c:crossAx val="169332110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chemeClr val="bg1">
              <a:lumMod val="50000"/>
            </a:schemeClr>
          </a:solidFill>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88050221741901E-4"/>
          <c:y val="0.20189373268035465"/>
          <c:w val="0.98682182680752195"/>
          <c:h val="0.63002360078527542"/>
        </c:manualLayout>
      </c:layout>
      <c:barChart>
        <c:barDir val="col"/>
        <c:grouping val="percentStacked"/>
        <c:varyColors val="0"/>
        <c:ser>
          <c:idx val="0"/>
          <c:order val="0"/>
          <c:tx>
            <c:strRef>
              <c:f>Sheet1!$B$1</c:f>
              <c:strCache>
                <c:ptCount val="1"/>
                <c:pt idx="0">
                  <c:v>Yes</c:v>
                </c:pt>
              </c:strCache>
            </c:strRef>
          </c:tx>
          <c:spPr>
            <a:solidFill>
              <a:srgbClr val="92D050"/>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01-FE4D-4256-8AE6-683EAF75E14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This is my first time</c:v>
                </c:pt>
                <c:pt idx="1">
                  <c:v>About once 
a year</c:v>
                </c:pt>
                <c:pt idx="2">
                  <c:v>Few times 
a year</c:v>
                </c:pt>
                <c:pt idx="3">
                  <c:v>Monthly or 
more often</c:v>
                </c:pt>
              </c:strCache>
            </c:strRef>
          </c:cat>
          <c:val>
            <c:numRef>
              <c:f>Sheet1!$B$2:$B$5</c:f>
              <c:numCache>
                <c:formatCode>0%</c:formatCode>
                <c:ptCount val="4"/>
                <c:pt idx="0">
                  <c:v>0.51</c:v>
                </c:pt>
                <c:pt idx="1">
                  <c:v>0.56999999999999995</c:v>
                </c:pt>
                <c:pt idx="2">
                  <c:v>0.61</c:v>
                </c:pt>
                <c:pt idx="3">
                  <c:v>0.7</c:v>
                </c:pt>
              </c:numCache>
            </c:numRef>
          </c:val>
          <c:extLst>
            <c:ext xmlns:c16="http://schemas.microsoft.com/office/drawing/2014/chart" uri="{C3380CC4-5D6E-409C-BE32-E72D297353CC}">
              <c16:uniqueId val="{00000002-FE4D-4256-8AE6-683EAF75E143}"/>
            </c:ext>
          </c:extLst>
        </c:ser>
        <c:ser>
          <c:idx val="1"/>
          <c:order val="1"/>
          <c:tx>
            <c:strRef>
              <c:f>Sheet1!$C$1</c:f>
              <c:strCache>
                <c:ptCount val="1"/>
                <c:pt idx="0">
                  <c:v>Partially</c:v>
                </c:pt>
              </c:strCache>
            </c:strRef>
          </c:tx>
          <c:spPr>
            <a:solidFill>
              <a:srgbClr val="FFC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4-FE4D-4256-8AE6-683EAF75E143}"/>
              </c:ext>
            </c:extLst>
          </c:dPt>
          <c:dLbls>
            <c:dLbl>
              <c:idx val="1"/>
              <c:tx>
                <c:rich>
                  <a:bodyPr/>
                  <a:lstStyle/>
                  <a:p>
                    <a:fld id="{D2E330E7-3828-465D-A9EC-1DCF678590EF}" type="VALUE">
                      <a:rPr lang="en-US" sz="1400">
                        <a:solidFill>
                          <a:schemeClr val="accent3"/>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E4D-4256-8AE6-683EAF75E143}"/>
                </c:ext>
              </c:extLst>
            </c:dLbl>
            <c:dLbl>
              <c:idx val="2"/>
              <c:layout>
                <c:manualLayout>
                  <c:x val="2.1224414970018956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4D-4256-8AE6-683EAF75E1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This is my first time</c:v>
                </c:pt>
                <c:pt idx="1">
                  <c:v>About once 
a year</c:v>
                </c:pt>
                <c:pt idx="2">
                  <c:v>Few times 
a year</c:v>
                </c:pt>
                <c:pt idx="3">
                  <c:v>Monthly or 
more often</c:v>
                </c:pt>
              </c:strCache>
            </c:strRef>
          </c:cat>
          <c:val>
            <c:numRef>
              <c:f>Sheet1!$C$2:$C$5</c:f>
              <c:numCache>
                <c:formatCode>0%</c:formatCode>
                <c:ptCount val="4"/>
                <c:pt idx="0">
                  <c:v>0.28000000000000003</c:v>
                </c:pt>
                <c:pt idx="1">
                  <c:v>0.27</c:v>
                </c:pt>
                <c:pt idx="2">
                  <c:v>0.27</c:v>
                </c:pt>
                <c:pt idx="3">
                  <c:v>0.21</c:v>
                </c:pt>
              </c:numCache>
            </c:numRef>
          </c:val>
          <c:extLst>
            <c:ext xmlns:c16="http://schemas.microsoft.com/office/drawing/2014/chart" uri="{C3380CC4-5D6E-409C-BE32-E72D297353CC}">
              <c16:uniqueId val="{00000006-FE4D-4256-8AE6-683EAF75E143}"/>
            </c:ext>
          </c:extLst>
        </c:ser>
        <c:ser>
          <c:idx val="2"/>
          <c:order val="2"/>
          <c:tx>
            <c:strRef>
              <c:f>Sheet1!$D$1</c:f>
              <c:strCache>
                <c:ptCount val="1"/>
                <c:pt idx="0">
                  <c:v>No</c:v>
                </c:pt>
              </c:strCache>
            </c:strRef>
          </c:tx>
          <c:spPr>
            <a:solidFill>
              <a:srgbClr val="EE2737"/>
            </a:solidFill>
            <a:ln>
              <a:noFill/>
            </a:ln>
            <a:effectLst/>
          </c:spPr>
          <c:invertIfNegative val="0"/>
          <c:dLbls>
            <c:dLbl>
              <c:idx val="8"/>
              <c:layout>
                <c:manualLayout>
                  <c:x val="-6.946252414779790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4D-4256-8AE6-683EAF75E1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This is my first time</c:v>
                </c:pt>
                <c:pt idx="1">
                  <c:v>About once 
a year</c:v>
                </c:pt>
                <c:pt idx="2">
                  <c:v>Few times 
a year</c:v>
                </c:pt>
                <c:pt idx="3">
                  <c:v>Monthly or 
more often</c:v>
                </c:pt>
              </c:strCache>
            </c:strRef>
          </c:cat>
          <c:val>
            <c:numRef>
              <c:f>Sheet1!$D$2:$D$5</c:f>
              <c:numCache>
                <c:formatCode>0%</c:formatCode>
                <c:ptCount val="4"/>
                <c:pt idx="0">
                  <c:v>0.21</c:v>
                </c:pt>
                <c:pt idx="1">
                  <c:v>0.16</c:v>
                </c:pt>
                <c:pt idx="2">
                  <c:v>0.12</c:v>
                </c:pt>
                <c:pt idx="3">
                  <c:v>0.09</c:v>
                </c:pt>
              </c:numCache>
            </c:numRef>
          </c:val>
          <c:extLst>
            <c:ext xmlns:c16="http://schemas.microsoft.com/office/drawing/2014/chart" uri="{C3380CC4-5D6E-409C-BE32-E72D297353CC}">
              <c16:uniqueId val="{00000008-FE4D-4256-8AE6-683EAF75E143}"/>
            </c:ext>
          </c:extLst>
        </c:ser>
        <c:dLbls>
          <c:dLblPos val="ctr"/>
          <c:showLegendKey val="0"/>
          <c:showVal val="1"/>
          <c:showCatName val="0"/>
          <c:showSerName val="0"/>
          <c:showPercent val="0"/>
          <c:showBubbleSize val="0"/>
        </c:dLbls>
        <c:gapWidth val="50"/>
        <c:overlap val="100"/>
        <c:axId val="1681814512"/>
        <c:axId val="1681683136"/>
      </c:barChart>
      <c:catAx>
        <c:axId val="168181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1681683136"/>
        <c:crosses val="autoZero"/>
        <c:auto val="1"/>
        <c:lblAlgn val="ctr"/>
        <c:lblOffset val="100"/>
        <c:noMultiLvlLbl val="0"/>
      </c:catAx>
      <c:valAx>
        <c:axId val="1681683136"/>
        <c:scaling>
          <c:orientation val="minMax"/>
        </c:scaling>
        <c:delete val="1"/>
        <c:axPos val="l"/>
        <c:numFmt formatCode="0%" sourceLinked="1"/>
        <c:majorTickMark val="none"/>
        <c:minorTickMark val="none"/>
        <c:tickLblPos val="nextTo"/>
        <c:crossAx val="1681814512"/>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75317223327448"/>
          <c:y val="9.3673627042464541E-2"/>
          <c:w val="0.75683169687300911"/>
          <c:h val="0.8877011925546221"/>
        </c:manualLayout>
      </c:layout>
      <c:doughnutChart>
        <c:varyColors val="1"/>
        <c:ser>
          <c:idx val="0"/>
          <c:order val="0"/>
          <c:tx>
            <c:strRef>
              <c:f>Sheet1!$B$1</c:f>
              <c:strCache>
                <c:ptCount val="1"/>
                <c:pt idx="0">
                  <c:v>detract</c:v>
                </c:pt>
              </c:strCache>
            </c:strRef>
          </c:tx>
          <c:spPr>
            <a:solidFill>
              <a:schemeClr val="tx1">
                <a:lumMod val="10000"/>
                <a:lumOff val="90000"/>
              </a:schemeClr>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6FF8-412F-878A-3C9AC0F0D5E5}"/>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6FF8-412F-878A-3C9AC0F0D5E5}"/>
              </c:ext>
            </c:extLst>
          </c:dPt>
          <c:dPt>
            <c:idx val="2"/>
            <c:bubble3D val="0"/>
            <c:spPr>
              <a:solidFill>
                <a:schemeClr val="tx1">
                  <a:lumMod val="10000"/>
                  <a:lumOff val="90000"/>
                </a:schemeClr>
              </a:solidFill>
              <a:ln w="19050">
                <a:solidFill>
                  <a:schemeClr val="lt1"/>
                </a:solidFill>
              </a:ln>
              <a:effectLst/>
            </c:spPr>
            <c:extLst>
              <c:ext xmlns:c16="http://schemas.microsoft.com/office/drawing/2014/chart" uri="{C3380CC4-5D6E-409C-BE32-E72D297353CC}">
                <c16:uniqueId val="{00000005-6FF8-412F-878A-3C9AC0F0D5E5}"/>
              </c:ext>
            </c:extLst>
          </c:dPt>
          <c:dPt>
            <c:idx val="3"/>
            <c:bubble3D val="0"/>
            <c:spPr>
              <a:solidFill>
                <a:schemeClr val="accent5"/>
              </a:solidFill>
              <a:ln w="19050">
                <a:solidFill>
                  <a:schemeClr val="lt1"/>
                </a:solidFill>
              </a:ln>
              <a:effectLst/>
            </c:spPr>
            <c:extLst>
              <c:ext xmlns:c16="http://schemas.microsoft.com/office/drawing/2014/chart" uri="{C3380CC4-5D6E-409C-BE32-E72D297353CC}">
                <c16:uniqueId val="{00000007-6FF8-412F-878A-3C9AC0F0D5E5}"/>
              </c:ext>
            </c:extLst>
          </c:dPt>
          <c:dLbls>
            <c:dLbl>
              <c:idx val="0"/>
              <c:layout>
                <c:manualLayout>
                  <c:x val="-2.0115042552558788E-3"/>
                  <c:y val="-1.5872995452177102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875331AF-E0FE-488A-A7B7-ECF80C142797}" type="CATEGORYNAME">
                      <a:rPr lang="en-US"/>
                      <a:pPr>
                        <a:defRPr sz="1600" b="1">
                          <a:solidFill>
                            <a:schemeClr val="bg1"/>
                          </a:solidFill>
                        </a:defRPr>
                      </a:pPr>
                      <a:t>[CATEGORY NAME]</a:t>
                    </a:fld>
                    <a:r>
                      <a:rPr lang="en-US" baseline="0" dirty="0"/>
                      <a:t>, </a:t>
                    </a:r>
                  </a:p>
                  <a:p>
                    <a:pPr>
                      <a:defRPr sz="1600" b="1">
                        <a:solidFill>
                          <a:schemeClr val="bg1"/>
                        </a:solidFill>
                      </a:defRPr>
                    </a:pPr>
                    <a:fld id="{0FDE3F4F-2FE9-415A-B65E-B82D7B27CE0D}" type="VALUE">
                      <a:rPr lang="en-US" baseline="0" smtClean="0"/>
                      <a:pPr>
                        <a:defRPr sz="16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1501318450445559"/>
                      <c:h val="0.23813256228330298"/>
                    </c:manualLayout>
                  </c15:layout>
                  <c15:dlblFieldTable/>
                  <c15:showDataLabelsRange val="0"/>
                </c:ext>
                <c:ext xmlns:c16="http://schemas.microsoft.com/office/drawing/2014/chart" uri="{C3380CC4-5D6E-409C-BE32-E72D297353CC}">
                  <c16:uniqueId val="{00000001-6FF8-412F-878A-3C9AC0F0D5E5}"/>
                </c:ext>
              </c:extLst>
            </c:dLbl>
            <c:dLbl>
              <c:idx val="1"/>
              <c:layout>
                <c:manualLayout>
                  <c:x val="0.11262879355617868"/>
                  <c:y val="3.190165895831054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F8-412F-878A-3C9AC0F0D5E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8-6FF8-412F-878A-3C9AC0F0D5E5}"/>
            </c:ext>
          </c:extLst>
        </c:ser>
        <c:dLbls>
          <c:showLegendKey val="0"/>
          <c:showVal val="1"/>
          <c:showCatName val="0"/>
          <c:showSerName val="0"/>
          <c:showPercent val="0"/>
          <c:showBubbleSize val="0"/>
          <c:showLeaderLines val="0"/>
        </c:dLbls>
        <c:firstSliceAng val="1"/>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405991035113848E-2"/>
          <c:y val="0.11286553800647622"/>
          <c:w val="0.97453040549071224"/>
          <c:h val="0.76705621046494743"/>
        </c:manualLayout>
      </c:layout>
      <c:lineChart>
        <c:grouping val="standard"/>
        <c:varyColors val="0"/>
        <c:ser>
          <c:idx val="0"/>
          <c:order val="0"/>
          <c:tx>
            <c:strRef>
              <c:f>Sheet1!$B$1</c:f>
              <c:strCache>
                <c:ptCount val="1"/>
                <c:pt idx="0">
                  <c:v>All visitors, EPA.gov</c:v>
                </c:pt>
              </c:strCache>
            </c:strRef>
          </c:tx>
          <c:spPr>
            <a:ln w="19050" cap="rnd">
              <a:solidFill>
                <a:schemeClr val="bg1">
                  <a:lumMod val="50000"/>
                </a:schemeClr>
              </a:solidFill>
              <a:round/>
            </a:ln>
            <a:effectLst/>
          </c:spPr>
          <c:marker>
            <c:symbol val="none"/>
          </c:marker>
          <c:dPt>
            <c:idx val="0"/>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01-4CFA-488C-BC6E-4B065FCB77E3}"/>
              </c:ext>
            </c:extLst>
          </c:dPt>
          <c:dPt>
            <c:idx val="2"/>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03-4CFA-488C-BC6E-4B065FCB77E3}"/>
              </c:ext>
            </c:extLst>
          </c:dPt>
          <c:dPt>
            <c:idx val="3"/>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05-4CFA-488C-BC6E-4B065FCB77E3}"/>
              </c:ext>
            </c:extLst>
          </c:dPt>
          <c:dPt>
            <c:idx val="4"/>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07-4CFA-488C-BC6E-4B065FCB77E3}"/>
              </c:ext>
            </c:extLst>
          </c:dPt>
          <c:dPt>
            <c:idx val="6"/>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09-4CFA-488C-BC6E-4B065FCB77E3}"/>
              </c:ext>
            </c:extLst>
          </c:dPt>
          <c:dPt>
            <c:idx val="10"/>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0B-4CFA-488C-BC6E-4B065FCB77E3}"/>
              </c:ext>
            </c:extLst>
          </c:dPt>
          <c:dPt>
            <c:idx val="14"/>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0D-4CFA-488C-BC6E-4B065FCB77E3}"/>
              </c:ext>
            </c:extLst>
          </c:dPt>
          <c:dPt>
            <c:idx val="15"/>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0F-4CFA-488C-BC6E-4B065FCB77E3}"/>
              </c:ext>
            </c:extLst>
          </c:dPt>
          <c:dPt>
            <c:idx val="16"/>
            <c:marker>
              <c:symbol val="none"/>
            </c:marker>
            <c:bubble3D val="0"/>
            <c:spPr>
              <a:ln w="19050" cap="rnd">
                <a:solidFill>
                  <a:schemeClr val="bg1">
                    <a:lumMod val="50000"/>
                  </a:schemeClr>
                </a:solidFill>
                <a:round/>
              </a:ln>
              <a:effectLst/>
            </c:spPr>
            <c:extLst>
              <c:ext xmlns:c16="http://schemas.microsoft.com/office/drawing/2014/chart" uri="{C3380CC4-5D6E-409C-BE32-E72D297353CC}">
                <c16:uniqueId val="{00000011-4CFA-488C-BC6E-4B065FCB77E3}"/>
              </c:ext>
            </c:extLst>
          </c:dPt>
          <c:cat>
            <c:strRef>
              <c:f>Sheet1!$A$2:$A$9</c:f>
              <c:strCache>
                <c:ptCount val="8"/>
                <c:pt idx="0">
                  <c:v>Oct 
2020</c:v>
                </c:pt>
                <c:pt idx="1">
                  <c:v>Nov 
2020</c:v>
                </c:pt>
                <c:pt idx="2">
                  <c:v>Dec 
2020</c:v>
                </c:pt>
                <c:pt idx="3">
                  <c:v>Jan 
2021</c:v>
                </c:pt>
                <c:pt idx="4">
                  <c:v>Feb 
2021</c:v>
                </c:pt>
                <c:pt idx="5">
                  <c:v>Mar 
2021</c:v>
                </c:pt>
                <c:pt idx="6">
                  <c:v>Apr 
2021</c:v>
                </c:pt>
                <c:pt idx="7">
                  <c:v>May 
2021</c:v>
                </c:pt>
              </c:strCache>
            </c:strRef>
          </c:cat>
          <c:val>
            <c:numRef>
              <c:f>Sheet1!$B$2:$B$9</c:f>
              <c:numCache>
                <c:formatCode>0</c:formatCode>
                <c:ptCount val="8"/>
                <c:pt idx="0">
                  <c:v>70.801640000000006</c:v>
                </c:pt>
                <c:pt idx="1">
                  <c:v>72.54177</c:v>
                </c:pt>
                <c:pt idx="2">
                  <c:v>70.855410000000006</c:v>
                </c:pt>
                <c:pt idx="3">
                  <c:v>71.620140000000006</c:v>
                </c:pt>
                <c:pt idx="4">
                  <c:v>74.031720000000007</c:v>
                </c:pt>
                <c:pt idx="5">
                  <c:v>73.576189999999997</c:v>
                </c:pt>
                <c:pt idx="6">
                  <c:v>73.648830000000004</c:v>
                </c:pt>
                <c:pt idx="7">
                  <c:v>73.934229999999999</c:v>
                </c:pt>
              </c:numCache>
            </c:numRef>
          </c:val>
          <c:smooth val="0"/>
          <c:extLst>
            <c:ext xmlns:c16="http://schemas.microsoft.com/office/drawing/2014/chart" uri="{C3380CC4-5D6E-409C-BE32-E72D297353CC}">
              <c16:uniqueId val="{00000012-4CFA-488C-BC6E-4B065FCB77E3}"/>
            </c:ext>
          </c:extLst>
        </c:ser>
        <c:ser>
          <c:idx val="1"/>
          <c:order val="1"/>
          <c:tx>
            <c:strRef>
              <c:f>Sheet1!$C$1</c:f>
              <c:strCache>
                <c:ptCount val="1"/>
                <c:pt idx="0">
                  <c:v>Federal Govt - Desktop</c:v>
                </c:pt>
              </c:strCache>
            </c:strRef>
          </c:tx>
          <c:spPr>
            <a:ln w="22225" cap="rnd">
              <a:solidFill>
                <a:srgbClr val="9933FF"/>
              </a:solidFill>
              <a:round/>
            </a:ln>
            <a:effectLst/>
          </c:spPr>
          <c:marker>
            <c:symbol val="none"/>
          </c:marker>
          <c:cat>
            <c:strRef>
              <c:f>Sheet1!$A$2:$A$9</c:f>
              <c:strCache>
                <c:ptCount val="8"/>
                <c:pt idx="0">
                  <c:v>Oct 
2020</c:v>
                </c:pt>
                <c:pt idx="1">
                  <c:v>Nov 
2020</c:v>
                </c:pt>
                <c:pt idx="2">
                  <c:v>Dec 
2020</c:v>
                </c:pt>
                <c:pt idx="3">
                  <c:v>Jan 
2021</c:v>
                </c:pt>
                <c:pt idx="4">
                  <c:v>Feb 
2021</c:v>
                </c:pt>
                <c:pt idx="5">
                  <c:v>Mar 
2021</c:v>
                </c:pt>
                <c:pt idx="6">
                  <c:v>Apr 
2021</c:v>
                </c:pt>
                <c:pt idx="7">
                  <c:v>May 
2021</c:v>
                </c:pt>
              </c:strCache>
            </c:strRef>
          </c:cat>
          <c:val>
            <c:numRef>
              <c:f>Sheet1!$C$2:$C$9</c:f>
              <c:numCache>
                <c:formatCode>0</c:formatCode>
                <c:ptCount val="8"/>
                <c:pt idx="0">
                  <c:v>75.400000000000006</c:v>
                </c:pt>
                <c:pt idx="1">
                  <c:v>75.2</c:v>
                </c:pt>
                <c:pt idx="2">
                  <c:v>75.400000000000006</c:v>
                </c:pt>
                <c:pt idx="3">
                  <c:v>74.099999999999994</c:v>
                </c:pt>
                <c:pt idx="4">
                  <c:v>74.7</c:v>
                </c:pt>
                <c:pt idx="5">
                  <c:v>75.2</c:v>
                </c:pt>
                <c:pt idx="6">
                  <c:v>75.2</c:v>
                </c:pt>
                <c:pt idx="7">
                  <c:v>74.099999999999994</c:v>
                </c:pt>
              </c:numCache>
            </c:numRef>
          </c:val>
          <c:smooth val="0"/>
          <c:extLst>
            <c:ext xmlns:c16="http://schemas.microsoft.com/office/drawing/2014/chart" uri="{C3380CC4-5D6E-409C-BE32-E72D297353CC}">
              <c16:uniqueId val="{00000013-4CFA-488C-BC6E-4B065FCB77E3}"/>
            </c:ext>
          </c:extLst>
        </c:ser>
        <c:ser>
          <c:idx val="2"/>
          <c:order val="2"/>
          <c:tx>
            <c:strRef>
              <c:f>Sheet1!$D$1</c:f>
              <c:strCache>
                <c:ptCount val="1"/>
                <c:pt idx="0">
                  <c:v>COVID-19 info seekers</c:v>
                </c:pt>
              </c:strCache>
            </c:strRef>
          </c:tx>
          <c:spPr>
            <a:ln w="31750" cap="rnd">
              <a:solidFill>
                <a:schemeClr val="tx2"/>
              </a:solidFill>
              <a:round/>
            </a:ln>
            <a:effectLst/>
          </c:spPr>
          <c:marker>
            <c:symbol val="circle"/>
            <c:size val="7"/>
            <c:spPr>
              <a:solidFill>
                <a:schemeClr val="tx2"/>
              </a:solidFill>
              <a:ln w="9525">
                <a:noFill/>
              </a:ln>
              <a:effectLst/>
            </c:spPr>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AD2-4D30-A6C2-535A8AEF2FCD}"/>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AD2-4D30-A6C2-535A8AEF2FCD}"/>
                </c:ext>
              </c:extLst>
            </c:dLbl>
            <c:dLbl>
              <c:idx val="14"/>
              <c:spPr>
                <a:solidFill>
                  <a:schemeClr val="bg1"/>
                </a:solid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C-57FD-4794-8331-220CD0AA79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Oct 
2020</c:v>
                </c:pt>
                <c:pt idx="1">
                  <c:v>Nov 
2020</c:v>
                </c:pt>
                <c:pt idx="2">
                  <c:v>Dec 
2020</c:v>
                </c:pt>
                <c:pt idx="3">
                  <c:v>Jan 
2021</c:v>
                </c:pt>
                <c:pt idx="4">
                  <c:v>Feb 
2021</c:v>
                </c:pt>
                <c:pt idx="5">
                  <c:v>Mar 
2021</c:v>
                </c:pt>
                <c:pt idx="6">
                  <c:v>Apr 
2021</c:v>
                </c:pt>
                <c:pt idx="7">
                  <c:v>May 
2021</c:v>
                </c:pt>
              </c:strCache>
            </c:strRef>
          </c:cat>
          <c:val>
            <c:numRef>
              <c:f>Sheet1!$D$2:$D$9</c:f>
              <c:numCache>
                <c:formatCode>0</c:formatCode>
                <c:ptCount val="8"/>
                <c:pt idx="0">
                  <c:v>70.322370000000006</c:v>
                </c:pt>
                <c:pt idx="1">
                  <c:v>69.850920000000002</c:v>
                </c:pt>
                <c:pt idx="2">
                  <c:v>71.552710000000005</c:v>
                </c:pt>
                <c:pt idx="3">
                  <c:v>77.058340000000001</c:v>
                </c:pt>
                <c:pt idx="4">
                  <c:v>73.72278</c:v>
                </c:pt>
                <c:pt idx="5">
                  <c:v>75.026700000000005</c:v>
                </c:pt>
                <c:pt idx="6">
                  <c:v>79.636880000000005</c:v>
                </c:pt>
                <c:pt idx="7">
                  <c:v>69.590680000000006</c:v>
                </c:pt>
              </c:numCache>
            </c:numRef>
          </c:val>
          <c:smooth val="0"/>
          <c:extLst>
            <c:ext xmlns:c16="http://schemas.microsoft.com/office/drawing/2014/chart" uri="{C3380CC4-5D6E-409C-BE32-E72D297353CC}">
              <c16:uniqueId val="{00000000-18F5-478D-8CED-32B4A9ACFD13}"/>
            </c:ext>
          </c:extLst>
        </c:ser>
        <c:dLbls>
          <c:showLegendKey val="0"/>
          <c:showVal val="0"/>
          <c:showCatName val="0"/>
          <c:showSerName val="0"/>
          <c:showPercent val="0"/>
          <c:showBubbleSize val="0"/>
        </c:dLbls>
        <c:smooth val="0"/>
        <c:axId val="394661024"/>
        <c:axId val="394654792"/>
      </c:lineChart>
      <c:catAx>
        <c:axId val="39466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4654792"/>
        <c:crosses val="autoZero"/>
        <c:auto val="1"/>
        <c:lblAlgn val="ctr"/>
        <c:lblOffset val="100"/>
        <c:noMultiLvlLbl val="1"/>
      </c:catAx>
      <c:valAx>
        <c:axId val="394654792"/>
        <c:scaling>
          <c:orientation val="minMax"/>
          <c:max val="10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61024"/>
        <c:crosses val="autoZero"/>
        <c:crossBetween val="between"/>
      </c:valAx>
      <c:spPr>
        <a:noFill/>
        <a:ln>
          <a:noFill/>
        </a:ln>
        <a:effectLst/>
      </c:spPr>
    </c:plotArea>
    <c:legend>
      <c:legendPos val="t"/>
      <c:layout>
        <c:manualLayout>
          <c:xMode val="edge"/>
          <c:yMode val="edge"/>
          <c:x val="0"/>
          <c:y val="0.15954708426758285"/>
          <c:w val="1"/>
          <c:h val="4.90792640701946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
          <c:y val="0"/>
          <c:w val="1"/>
          <c:h val="1"/>
        </c:manualLayout>
      </c:layout>
      <c:bubbleChart>
        <c:varyColors val="0"/>
        <c:ser>
          <c:idx val="0"/>
          <c:order val="0"/>
          <c:tx>
            <c:strRef>
              <c:f>Sheet1!$A$2</c:f>
              <c:strCache>
                <c:ptCount val="1"/>
                <c:pt idx="0">
                  <c:v>Information Browsing</c:v>
                </c:pt>
              </c:strCache>
            </c:strRef>
          </c:tx>
          <c:spPr>
            <a:solidFill>
              <a:schemeClr val="accent6"/>
            </a:solidFill>
            <a:ln>
              <a:noFill/>
            </a:ln>
            <a:effectLst>
              <a:outerShdw blurRad="127000" algn="ctr" rotWithShape="0">
                <a:prstClr val="black">
                  <a:alpha val="20000"/>
                </a:prstClr>
              </a:outerShdw>
            </a:effectLst>
          </c:spPr>
          <c:invertIfNegative val="0"/>
          <c:dPt>
            <c:idx val="0"/>
            <c:invertIfNegative val="0"/>
            <c:bubble3D val="0"/>
            <c:spPr>
              <a:solidFill>
                <a:schemeClr val="tx1"/>
              </a:solidFill>
              <a:ln>
                <a:noFill/>
              </a:ln>
              <a:effectLst>
                <a:outerShdw blurRad="127000" algn="ctr" rotWithShape="0">
                  <a:prstClr val="black">
                    <a:alpha val="20000"/>
                  </a:prstClr>
                </a:outerShdw>
              </a:effectLst>
            </c:spPr>
            <c:extLst>
              <c:ext xmlns:c16="http://schemas.microsoft.com/office/drawing/2014/chart" uri="{C3380CC4-5D6E-409C-BE32-E72D297353CC}">
                <c16:uniqueId val="{00000000-8B35-44A5-833B-3FA815392F85}"/>
              </c:ext>
            </c:extLst>
          </c:dPt>
          <c:dLbls>
            <c:dLbl>
              <c:idx val="0"/>
              <c:layout>
                <c:manualLayout>
                  <c:x val="-0.21693781345488064"/>
                  <c:y val="7.337227397574636E-2"/>
                </c:manualLayout>
              </c:layout>
              <c:tx>
                <c:rich>
                  <a:bodyPr/>
                  <a:lstStyle/>
                  <a:p>
                    <a:fld id="{39929083-7BC6-43F7-A5FE-9874D9E1AF96}" type="SERIESNAME">
                      <a:rPr lang="en-US" sz="1100" baseline="0" dirty="0"/>
                      <a:pPr/>
                      <a:t>[SERIES NAME]</a:t>
                    </a:fld>
                    <a:r>
                      <a:rPr lang="en-US" sz="1200" baseline="0" dirty="0"/>
                      <a:t>, </a:t>
                    </a:r>
                  </a:p>
                  <a:p>
                    <a:fld id="{0BC33243-56F0-421D-BCDB-1B824E4510C8}" type="XVALUE">
                      <a:rPr lang="en-US" sz="1200" baseline="0" smtClean="0"/>
                      <a:pPr/>
                      <a:t>[X VALUE]</a:t>
                    </a:fld>
                    <a:r>
                      <a:rPr lang="en-US" sz="1200" baseline="0" dirty="0"/>
                      <a:t>, </a:t>
                    </a:r>
                    <a:fld id="{F5C80BF0-CEE2-4553-B565-BC1F1C529E0C}" type="YVALUE">
                      <a:rPr lang="en-US" sz="1200" baseline="0" dirty="0"/>
                      <a:pPr/>
                      <a:t>[Y VALUE]</a:t>
                    </a:fld>
                    <a:endParaRPr lang="en-US" sz="1200" baseline="0" dirty="0"/>
                  </a:p>
                </c:rich>
              </c:tx>
              <c:dLblPos val="r"/>
              <c:showLegendKey val="0"/>
              <c:showVal val="1"/>
              <c:showCatName val="1"/>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35-44A5-833B-3FA815392F85}"/>
                </c:ext>
              </c:extLst>
            </c:dLbl>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en-US"/>
              </a:p>
            </c:txPr>
            <c:dLblPos val="t"/>
            <c:showLegendKey val="0"/>
            <c:showVal val="1"/>
            <c:showCatName val="1"/>
            <c:showSerName val="1"/>
            <c:showPercent val="0"/>
            <c:showBubbleSize val="0"/>
            <c:showLeaderLines val="0"/>
            <c:extLst>
              <c:ext xmlns:c15="http://schemas.microsoft.com/office/drawing/2012/chart" uri="{CE6537A1-D6FC-4f65-9D91-7224C49458BB}">
                <c15:showLeaderLines val="0"/>
              </c:ext>
            </c:extLst>
          </c:dLbls>
          <c:xVal>
            <c:numRef>
              <c:f>Sheet1!$C$2</c:f>
              <c:numCache>
                <c:formatCode>0.0</c:formatCode>
                <c:ptCount val="1"/>
                <c:pt idx="0">
                  <c:v>1.9</c:v>
                </c:pt>
              </c:numCache>
            </c:numRef>
          </c:xVal>
          <c:yVal>
            <c:numRef>
              <c:f>Sheet1!$B$2</c:f>
              <c:numCache>
                <c:formatCode>0</c:formatCode>
                <c:ptCount val="1"/>
                <c:pt idx="0">
                  <c:v>71.537220000000005</c:v>
                </c:pt>
              </c:numCache>
            </c:numRef>
          </c:yVal>
          <c:bubbleSize>
            <c:numRef>
              <c:f>Sheet1!$C$2</c:f>
              <c:numCache>
                <c:formatCode>0.0</c:formatCode>
                <c:ptCount val="1"/>
                <c:pt idx="0">
                  <c:v>1.9</c:v>
                </c:pt>
              </c:numCache>
            </c:numRef>
          </c:bubbleSize>
          <c:bubble3D val="0"/>
          <c:extLst>
            <c:ext xmlns:c16="http://schemas.microsoft.com/office/drawing/2014/chart" uri="{C3380CC4-5D6E-409C-BE32-E72D297353CC}">
              <c16:uniqueId val="{00000001-8B35-44A5-833B-3FA815392F85}"/>
            </c:ext>
          </c:extLst>
        </c:ser>
        <c:ser>
          <c:idx val="1"/>
          <c:order val="1"/>
          <c:tx>
            <c:strRef>
              <c:f>Sheet1!$A$3</c:f>
              <c:strCache>
                <c:ptCount val="1"/>
                <c:pt idx="0">
                  <c:v>Look and Feel</c:v>
                </c:pt>
              </c:strCache>
            </c:strRef>
          </c:tx>
          <c:spPr>
            <a:solidFill>
              <a:schemeClr val="accent6"/>
            </a:solidFill>
            <a:ln>
              <a:noFill/>
            </a:ln>
            <a:effectLst/>
          </c:spPr>
          <c:invertIfNegative val="0"/>
          <c:dPt>
            <c:idx val="0"/>
            <c:invertIfNegative val="0"/>
            <c:bubble3D val="0"/>
            <c:spPr>
              <a:solidFill>
                <a:schemeClr val="accent6"/>
              </a:solidFill>
              <a:ln>
                <a:noFill/>
              </a:ln>
              <a:effectLst>
                <a:outerShdw blurRad="127000" algn="ctr" rotWithShape="0">
                  <a:prstClr val="black">
                    <a:alpha val="20000"/>
                  </a:prstClr>
                </a:outerShdw>
              </a:effectLst>
            </c:spPr>
            <c:extLst>
              <c:ext xmlns:c16="http://schemas.microsoft.com/office/drawing/2014/chart" uri="{C3380CC4-5D6E-409C-BE32-E72D297353CC}">
                <c16:uniqueId val="{00000003-8B35-44A5-833B-3FA815392F85}"/>
              </c:ext>
            </c:extLst>
          </c:dPt>
          <c:dLbls>
            <c:dLbl>
              <c:idx val="0"/>
              <c:layout>
                <c:manualLayout>
                  <c:x val="-0.23203191342657448"/>
                  <c:y val="-0.15659409220972015"/>
                </c:manualLayout>
              </c:layout>
              <c:dLblPos val="r"/>
              <c:showLegendKey val="0"/>
              <c:showVal val="1"/>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03-8B35-44A5-833B-3FA815392F85}"/>
                </c:ext>
              </c:extLst>
            </c:dLbl>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en-US"/>
              </a:p>
            </c:txPr>
            <c:dLblPos val="b"/>
            <c:showLegendKey val="0"/>
            <c:showVal val="1"/>
            <c:showCatName val="1"/>
            <c:showSerName val="1"/>
            <c:showPercent val="0"/>
            <c:showBubbleSize val="0"/>
            <c:showLeaderLines val="0"/>
            <c:extLst>
              <c:ext xmlns:c15="http://schemas.microsoft.com/office/drawing/2012/chart" uri="{CE6537A1-D6FC-4f65-9D91-7224C49458BB}">
                <c15:showLeaderLines val="0"/>
              </c:ext>
            </c:extLst>
          </c:dLbls>
          <c:xVal>
            <c:numRef>
              <c:f>Sheet1!$C$3</c:f>
              <c:numCache>
                <c:formatCode>0.0</c:formatCode>
                <c:ptCount val="1"/>
                <c:pt idx="0">
                  <c:v>0.5</c:v>
                </c:pt>
              </c:numCache>
            </c:numRef>
          </c:xVal>
          <c:yVal>
            <c:numRef>
              <c:f>Sheet1!$B$3</c:f>
              <c:numCache>
                <c:formatCode>0</c:formatCode>
                <c:ptCount val="1"/>
                <c:pt idx="0">
                  <c:v>78.512910000000005</c:v>
                </c:pt>
              </c:numCache>
            </c:numRef>
          </c:yVal>
          <c:bubbleSize>
            <c:numRef>
              <c:f>Sheet1!$C$3</c:f>
              <c:numCache>
                <c:formatCode>0.0</c:formatCode>
                <c:ptCount val="1"/>
                <c:pt idx="0">
                  <c:v>0.5</c:v>
                </c:pt>
              </c:numCache>
            </c:numRef>
          </c:bubbleSize>
          <c:bubble3D val="0"/>
          <c:extLst>
            <c:ext xmlns:c16="http://schemas.microsoft.com/office/drawing/2014/chart" uri="{C3380CC4-5D6E-409C-BE32-E72D297353CC}">
              <c16:uniqueId val="{00000004-8B35-44A5-833B-3FA815392F85}"/>
            </c:ext>
          </c:extLst>
        </c:ser>
        <c:ser>
          <c:idx val="2"/>
          <c:order val="2"/>
          <c:tx>
            <c:strRef>
              <c:f>Sheet1!$A$4</c:f>
              <c:strCache>
                <c:ptCount val="1"/>
                <c:pt idx="0">
                  <c:v>Navigation</c:v>
                </c:pt>
              </c:strCache>
            </c:strRef>
          </c:tx>
          <c:spPr>
            <a:solidFill>
              <a:schemeClr val="accent6"/>
            </a:solidFill>
            <a:ln>
              <a:noFill/>
            </a:ln>
            <a:effectLst>
              <a:outerShdw blurRad="127000" algn="ctr" rotWithShape="0">
                <a:prstClr val="black">
                  <a:alpha val="20000"/>
                </a:prstClr>
              </a:outerShdw>
            </a:effectLst>
          </c:spPr>
          <c:invertIfNegative val="0"/>
          <c:dPt>
            <c:idx val="0"/>
            <c:invertIfNegative val="0"/>
            <c:bubble3D val="0"/>
            <c:spPr>
              <a:solidFill>
                <a:schemeClr val="accent6"/>
              </a:solidFill>
              <a:ln>
                <a:noFill/>
              </a:ln>
              <a:effectLst>
                <a:outerShdw blurRad="127000" algn="ctr" rotWithShape="0">
                  <a:prstClr val="black">
                    <a:alpha val="20000"/>
                  </a:prstClr>
                </a:outerShdw>
              </a:effectLst>
            </c:spPr>
            <c:extLst>
              <c:ext xmlns:c16="http://schemas.microsoft.com/office/drawing/2014/chart" uri="{C3380CC4-5D6E-409C-BE32-E72D297353CC}">
                <c16:uniqueId val="{00000006-8B35-44A5-833B-3FA815392F85}"/>
              </c:ext>
            </c:extLst>
          </c:dPt>
          <c:dLbls>
            <c:dLbl>
              <c:idx val="0"/>
              <c:layout>
                <c:manualLayout>
                  <c:x val="-0.2476182872571292"/>
                  <c:y val="0.10493086780978608"/>
                </c:manualLayout>
              </c:layout>
              <c:dLblPos val="r"/>
              <c:showLegendKey val="0"/>
              <c:showVal val="1"/>
              <c:showCatName val="1"/>
              <c:showSerName val="1"/>
              <c:showPercent val="0"/>
              <c:showBubbleSize val="0"/>
              <c:extLst>
                <c:ext xmlns:c15="http://schemas.microsoft.com/office/drawing/2012/chart" uri="{CE6537A1-D6FC-4f65-9D91-7224C49458BB}">
                  <c15:layout>
                    <c:manualLayout>
                      <c:w val="0.15312837950631084"/>
                      <c:h val="0.12887344649785215"/>
                    </c:manualLayout>
                  </c15:layout>
                </c:ext>
                <c:ext xmlns:c16="http://schemas.microsoft.com/office/drawing/2014/chart" uri="{C3380CC4-5D6E-409C-BE32-E72D297353CC}">
                  <c16:uniqueId val="{00000006-8B35-44A5-833B-3FA815392F85}"/>
                </c:ext>
              </c:extLst>
            </c:dLbl>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en-US"/>
              </a:p>
            </c:txPr>
            <c:dLblPos val="b"/>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Sheet1!$C$4</c:f>
              <c:numCache>
                <c:formatCode>0.0</c:formatCode>
                <c:ptCount val="1"/>
                <c:pt idx="0">
                  <c:v>1</c:v>
                </c:pt>
              </c:numCache>
            </c:numRef>
          </c:xVal>
          <c:yVal>
            <c:numRef>
              <c:f>Sheet1!$B$4</c:f>
              <c:numCache>
                <c:formatCode>0</c:formatCode>
                <c:ptCount val="1"/>
                <c:pt idx="0">
                  <c:v>75.262960000000007</c:v>
                </c:pt>
              </c:numCache>
            </c:numRef>
          </c:yVal>
          <c:bubbleSize>
            <c:numRef>
              <c:f>Sheet1!$C$4</c:f>
              <c:numCache>
                <c:formatCode>0.0</c:formatCode>
                <c:ptCount val="1"/>
                <c:pt idx="0">
                  <c:v>1</c:v>
                </c:pt>
              </c:numCache>
            </c:numRef>
          </c:bubbleSize>
          <c:bubble3D val="0"/>
          <c:extLst>
            <c:ext xmlns:c16="http://schemas.microsoft.com/office/drawing/2014/chart" uri="{C3380CC4-5D6E-409C-BE32-E72D297353CC}">
              <c16:uniqueId val="{00000007-8B35-44A5-833B-3FA815392F85}"/>
            </c:ext>
          </c:extLst>
        </c:ser>
        <c:ser>
          <c:idx val="3"/>
          <c:order val="3"/>
          <c:tx>
            <c:strRef>
              <c:f>Sheet1!$A$5</c:f>
              <c:strCache>
                <c:ptCount val="1"/>
                <c:pt idx="0">
                  <c:v>Site Information</c:v>
                </c:pt>
              </c:strCache>
            </c:strRef>
          </c:tx>
          <c:spPr>
            <a:solidFill>
              <a:schemeClr val="tx2"/>
            </a:solidFill>
            <a:ln w="3175">
              <a:solidFill>
                <a:schemeClr val="bg1">
                  <a:lumMod val="95000"/>
                </a:schemeClr>
              </a:solidFill>
            </a:ln>
            <a:effectLst>
              <a:outerShdw blurRad="127000" algn="ctr" rotWithShape="0">
                <a:prstClr val="black">
                  <a:alpha val="20000"/>
                </a:prstClr>
              </a:outerShdw>
            </a:effectLst>
          </c:spPr>
          <c:invertIfNegative val="0"/>
          <c:dLbls>
            <c:dLbl>
              <c:idx val="0"/>
              <c:layout>
                <c:manualLayout>
                  <c:x val="-0.17845045326210823"/>
                  <c:y val="-4.1740352688912317E-2"/>
                </c:manualLayout>
              </c:layout>
              <c:dLblPos val="r"/>
              <c:showLegendKey val="0"/>
              <c:showVal val="1"/>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08-8B35-44A5-833B-3FA815392F85}"/>
                </c:ext>
              </c:extLst>
            </c:dLbl>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en-US"/>
              </a:p>
            </c:txPr>
            <c:dLblPos val="t"/>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Sheet1!$C$5</c:f>
              <c:numCache>
                <c:formatCode>0.0</c:formatCode>
                <c:ptCount val="1"/>
                <c:pt idx="0">
                  <c:v>2</c:v>
                </c:pt>
              </c:numCache>
            </c:numRef>
          </c:xVal>
          <c:yVal>
            <c:numRef>
              <c:f>Sheet1!$B$5</c:f>
              <c:numCache>
                <c:formatCode>0</c:formatCode>
                <c:ptCount val="1"/>
                <c:pt idx="0">
                  <c:v>75.3964</c:v>
                </c:pt>
              </c:numCache>
            </c:numRef>
          </c:yVal>
          <c:bubbleSize>
            <c:numRef>
              <c:f>Sheet1!$C$5</c:f>
              <c:numCache>
                <c:formatCode>0.0</c:formatCode>
                <c:ptCount val="1"/>
                <c:pt idx="0">
                  <c:v>2</c:v>
                </c:pt>
              </c:numCache>
            </c:numRef>
          </c:bubbleSize>
          <c:bubble3D val="0"/>
          <c:extLst>
            <c:ext xmlns:c16="http://schemas.microsoft.com/office/drawing/2014/chart" uri="{C3380CC4-5D6E-409C-BE32-E72D297353CC}">
              <c16:uniqueId val="{00000009-8B35-44A5-833B-3FA815392F85}"/>
            </c:ext>
          </c:extLst>
        </c:ser>
        <c:ser>
          <c:idx val="4"/>
          <c:order val="4"/>
          <c:tx>
            <c:strRef>
              <c:f>Sheet1!$A$6</c:f>
              <c:strCache>
                <c:ptCount val="1"/>
                <c:pt idx="0">
                  <c:v>Site Performance</c:v>
                </c:pt>
              </c:strCache>
            </c:strRef>
          </c:tx>
          <c:spPr>
            <a:solidFill>
              <a:schemeClr val="tx2"/>
            </a:solidFill>
            <a:ln>
              <a:noFill/>
            </a:ln>
            <a:effectLst>
              <a:outerShdw blurRad="127000" algn="ctr" rotWithShape="0">
                <a:prstClr val="black">
                  <a:alpha val="20000"/>
                </a:prstClr>
              </a:outerShdw>
            </a:effectLst>
          </c:spPr>
          <c:invertIfNegative val="0"/>
          <c:dPt>
            <c:idx val="0"/>
            <c:invertIfNegative val="0"/>
            <c:bubble3D val="0"/>
            <c:spPr>
              <a:solidFill>
                <a:schemeClr val="accent6"/>
              </a:solidFill>
              <a:ln>
                <a:noFill/>
              </a:ln>
              <a:effectLst>
                <a:outerShdw blurRad="127000" algn="ctr" rotWithShape="0">
                  <a:prstClr val="black">
                    <a:alpha val="20000"/>
                  </a:prstClr>
                </a:outerShdw>
              </a:effectLst>
            </c:spPr>
            <c:extLst>
              <c:ext xmlns:c16="http://schemas.microsoft.com/office/drawing/2014/chart" uri="{C3380CC4-5D6E-409C-BE32-E72D297353CC}">
                <c16:uniqueId val="{0000000A-8B35-44A5-833B-3FA815392F85}"/>
              </c:ext>
            </c:extLst>
          </c:dPt>
          <c:dLbls>
            <c:dLbl>
              <c:idx val="0"/>
              <c:dLblPos val="b"/>
              <c:showLegendKey val="0"/>
              <c:showVal val="1"/>
              <c:showCatName val="1"/>
              <c:showSerName val="1"/>
              <c:showPercent val="0"/>
              <c:showBubbleSize val="0"/>
              <c:extLst>
                <c:ext xmlns:c15="http://schemas.microsoft.com/office/drawing/2012/chart" uri="{CE6537A1-D6FC-4f65-9D91-7224C49458BB}"/>
                <c:ext xmlns:c16="http://schemas.microsoft.com/office/drawing/2014/chart" uri="{C3380CC4-5D6E-409C-BE32-E72D297353CC}">
                  <c16:uniqueId val="{0000000A-8B35-44A5-833B-3FA815392F85}"/>
                </c:ext>
              </c:extLst>
            </c:dLbl>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en-US"/>
              </a:p>
            </c:txPr>
            <c:dLblPos val="b"/>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Sheet1!$C$6</c:f>
              <c:numCache>
                <c:formatCode>0.0</c:formatCode>
                <c:ptCount val="1"/>
                <c:pt idx="0">
                  <c:v>0</c:v>
                </c:pt>
              </c:numCache>
            </c:numRef>
          </c:xVal>
          <c:yVal>
            <c:numRef>
              <c:f>Sheet1!$B$6</c:f>
              <c:numCache>
                <c:formatCode>0</c:formatCode>
                <c:ptCount val="1"/>
                <c:pt idx="0">
                  <c:v>84.674779999999998</c:v>
                </c:pt>
              </c:numCache>
            </c:numRef>
          </c:yVal>
          <c:bubbleSize>
            <c:numRef>
              <c:f>Sheet1!$C$6</c:f>
              <c:numCache>
                <c:formatCode>0.0</c:formatCode>
                <c:ptCount val="1"/>
                <c:pt idx="0">
                  <c:v>0</c:v>
                </c:pt>
              </c:numCache>
            </c:numRef>
          </c:bubbleSize>
          <c:bubble3D val="0"/>
          <c:extLst>
            <c:ext xmlns:c16="http://schemas.microsoft.com/office/drawing/2014/chart" uri="{C3380CC4-5D6E-409C-BE32-E72D297353CC}">
              <c16:uniqueId val="{0000000B-8B35-44A5-833B-3FA815392F85}"/>
            </c:ext>
          </c:extLst>
        </c:ser>
        <c:ser>
          <c:idx val="5"/>
          <c:order val="5"/>
          <c:tx>
            <c:strRef>
              <c:f>Sheet1!$A$7</c:f>
              <c:strCache>
                <c:ptCount val="1"/>
              </c:strCache>
            </c:strRef>
          </c:tx>
          <c:spPr>
            <a:solidFill>
              <a:schemeClr val="tx1"/>
            </a:solidFill>
            <a:ln>
              <a:noFill/>
            </a:ln>
            <a:effectLst/>
          </c:spPr>
          <c:invertIfNegative val="0"/>
          <c:dPt>
            <c:idx val="0"/>
            <c:invertIfNegative val="0"/>
            <c:bubble3D val="0"/>
            <c:spPr>
              <a:solidFill>
                <a:schemeClr val="tx1"/>
              </a:solidFill>
              <a:ln>
                <a:noFill/>
              </a:ln>
              <a:effectLst>
                <a:outerShdw blurRad="127000" algn="ctr" rotWithShape="0">
                  <a:prstClr val="black">
                    <a:alpha val="20000"/>
                  </a:prstClr>
                </a:outerShdw>
              </a:effectLst>
            </c:spPr>
            <c:extLst>
              <c:ext xmlns:c16="http://schemas.microsoft.com/office/drawing/2014/chart" uri="{C3380CC4-5D6E-409C-BE32-E72D297353CC}">
                <c16:uniqueId val="{0000000D-8B35-44A5-833B-3FA815392F85}"/>
              </c:ext>
            </c:extLst>
          </c:dPt>
          <c:dLbls>
            <c:dLbl>
              <c:idx val="0"/>
              <c:layout>
                <c:manualLayout>
                  <c:x val="-3.4500903621016266E-2"/>
                  <c:y val="0.1532518663539941"/>
                </c:manualLayout>
              </c:layout>
              <c:tx>
                <c:rich>
                  <a:bodyPr/>
                  <a:lstStyle/>
                  <a:p>
                    <a:fld id="{4DA426F2-B85D-F744-9AB2-32015CF20BEA}" type="SERIESNAME">
                      <a:rPr lang="en-US" b="1" smtClean="0"/>
                      <a:pPr/>
                      <a:t>[SERIES NAME]</a:t>
                    </a:fld>
                    <a:r>
                      <a:rPr lang="en-US" baseline="0" dirty="0"/>
                      <a:t> </a:t>
                    </a:r>
                    <a:br>
                      <a:rPr lang="en-US" baseline="0" dirty="0"/>
                    </a:br>
                    <a:fld id="{6B73D991-BAF6-F347-A6BF-514130F304B6}" type="YVALUE">
                      <a:rPr lang="en-US" sz="1200" baseline="0" smtClean="0"/>
                      <a:pPr/>
                      <a:t>[Y VALUE]</a:t>
                    </a:fld>
                    <a:r>
                      <a:rPr lang="en-US" sz="1200" baseline="0" dirty="0"/>
                      <a:t>, </a:t>
                    </a:r>
                    <a:fld id="{8CCC8943-74C1-654F-9CCC-29D390D793EC}" type="BUBBLESIZE">
                      <a:rPr lang="en-US" sz="1200" baseline="0"/>
                      <a:pPr/>
                      <a:t>[BUBBLE SIZE]</a:t>
                    </a:fld>
                    <a:endParaRPr lang="en-US" sz="1200" baseline="0" dirty="0"/>
                  </a:p>
                </c:rich>
              </c:tx>
              <c:dLblPos val="r"/>
              <c:showLegendKey val="0"/>
              <c:showVal val="1"/>
              <c:showCatName val="0"/>
              <c:showSerName val="1"/>
              <c:showPercent val="0"/>
              <c:showBubbleSize val="1"/>
              <c:extLst>
                <c:ext xmlns:c15="http://schemas.microsoft.com/office/drawing/2012/chart" uri="{CE6537A1-D6FC-4f65-9D91-7224C49458BB}">
                  <c15:dlblFieldTable/>
                  <c15:showDataLabelsRange val="0"/>
                </c:ext>
                <c:ext xmlns:c16="http://schemas.microsoft.com/office/drawing/2014/chart" uri="{C3380CC4-5D6E-409C-BE32-E72D297353CC}">
                  <c16:uniqueId val="{0000000D-8B35-44A5-833B-3FA815392F85}"/>
                </c:ext>
              </c:extLst>
            </c:dLbl>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mn-lt"/>
                    <a:ea typeface="+mn-ea"/>
                    <a:cs typeface="+mn-cs"/>
                  </a:defRPr>
                </a:pPr>
                <a:endParaRPr lang="en-US"/>
              </a:p>
            </c:txPr>
            <c:dLblPos val="t"/>
            <c:showLegendKey val="0"/>
            <c:showVal val="1"/>
            <c:showCatName val="0"/>
            <c:showSerName val="1"/>
            <c:showPercent val="0"/>
            <c:showBubbleSize val="1"/>
            <c:showLeaderLines val="0"/>
            <c:extLst>
              <c:ext xmlns:c15="http://schemas.microsoft.com/office/drawing/2012/chart" uri="{CE6537A1-D6FC-4f65-9D91-7224C49458BB}">
                <c15:showLeaderLines val="0"/>
              </c:ext>
            </c:extLst>
          </c:dLbls>
          <c:xVal>
            <c:numRef>
              <c:f>Sheet1!$C$7</c:f>
              <c:numCache>
                <c:formatCode>0.0</c:formatCode>
                <c:ptCount val="1"/>
              </c:numCache>
            </c:numRef>
          </c:xVal>
          <c:yVal>
            <c:numRef>
              <c:f>Sheet1!$B$7</c:f>
              <c:numCache>
                <c:formatCode>0</c:formatCode>
                <c:ptCount val="1"/>
              </c:numCache>
            </c:numRef>
          </c:yVal>
          <c:bubbleSize>
            <c:numRef>
              <c:f>Sheet1!$C$7</c:f>
              <c:numCache>
                <c:formatCode>0.0</c:formatCode>
                <c:ptCount val="1"/>
              </c:numCache>
            </c:numRef>
          </c:bubbleSize>
          <c:bubble3D val="0"/>
          <c:extLst>
            <c:ext xmlns:c16="http://schemas.microsoft.com/office/drawing/2014/chart" uri="{C3380CC4-5D6E-409C-BE32-E72D297353CC}">
              <c16:uniqueId val="{0000000E-8B35-44A5-833B-3FA815392F85}"/>
            </c:ext>
          </c:extLst>
        </c:ser>
        <c:ser>
          <c:idx val="6"/>
          <c:order val="6"/>
          <c:tx>
            <c:strRef>
              <c:f>Sheet1!$A$8</c:f>
              <c:strCache>
                <c:ptCount val="1"/>
              </c:strCache>
            </c:strRef>
          </c:tx>
          <c:spPr>
            <a:solidFill>
              <a:schemeClr val="accent3">
                <a:tint val="62000"/>
                <a:alpha val="75000"/>
              </a:schemeClr>
            </a:solidFill>
            <a:ln>
              <a:noFill/>
            </a:ln>
            <a:effectLst/>
          </c:spPr>
          <c:invertIfNegative val="0"/>
          <c:xVal>
            <c:numRef>
              <c:f>Sheet1!$C$8</c:f>
              <c:numCache>
                <c:formatCode>0.0</c:formatCode>
                <c:ptCount val="1"/>
              </c:numCache>
            </c:numRef>
          </c:xVal>
          <c:yVal>
            <c:numRef>
              <c:f>Sheet1!$B$8</c:f>
              <c:numCache>
                <c:formatCode>0</c:formatCode>
                <c:ptCount val="1"/>
              </c:numCache>
            </c:numRef>
          </c:yVal>
          <c:bubbleSize>
            <c:numRef>
              <c:f>Sheet1!$C$8</c:f>
              <c:numCache>
                <c:formatCode>0.0</c:formatCode>
                <c:ptCount val="1"/>
              </c:numCache>
            </c:numRef>
          </c:bubbleSize>
          <c:bubble3D val="0"/>
          <c:extLst>
            <c:ext xmlns:c16="http://schemas.microsoft.com/office/drawing/2014/chart" uri="{C3380CC4-5D6E-409C-BE32-E72D297353CC}">
              <c16:uniqueId val="{0000000F-8B35-44A5-833B-3FA815392F85}"/>
            </c:ext>
          </c:extLst>
        </c:ser>
        <c:ser>
          <c:idx val="7"/>
          <c:order val="7"/>
          <c:tx>
            <c:strRef>
              <c:f>Sheet1!$A$9</c:f>
              <c:strCache>
                <c:ptCount val="1"/>
              </c:strCache>
            </c:strRef>
          </c:tx>
          <c:spPr>
            <a:solidFill>
              <a:schemeClr val="accent3">
                <a:tint val="46000"/>
                <a:alpha val="75000"/>
              </a:schemeClr>
            </a:solidFill>
            <a:ln>
              <a:noFill/>
            </a:ln>
            <a:effectLst/>
          </c:spPr>
          <c:invertIfNegative val="0"/>
          <c:xVal>
            <c:numRef>
              <c:f>Sheet1!$C$9</c:f>
              <c:numCache>
                <c:formatCode>General</c:formatCode>
                <c:ptCount val="1"/>
              </c:numCache>
            </c:numRef>
          </c:xVal>
          <c:yVal>
            <c:numRef>
              <c:f>Sheet1!$B$9</c:f>
              <c:numCache>
                <c:formatCode>General</c:formatCode>
                <c:ptCount val="1"/>
              </c:numCache>
            </c:numRef>
          </c:yVal>
          <c:bubbleSize>
            <c:numRef>
              <c:f>Sheet1!$C$9</c:f>
              <c:numCache>
                <c:formatCode>General</c:formatCode>
                <c:ptCount val="1"/>
              </c:numCache>
            </c:numRef>
          </c:bubbleSize>
          <c:bubble3D val="0"/>
          <c:extLst>
            <c:ext xmlns:c16="http://schemas.microsoft.com/office/drawing/2014/chart" uri="{C3380CC4-5D6E-409C-BE32-E72D297353CC}">
              <c16:uniqueId val="{00000010-8B35-44A5-833B-3FA815392F85}"/>
            </c:ext>
          </c:extLst>
        </c:ser>
        <c:dLbls>
          <c:showLegendKey val="0"/>
          <c:showVal val="0"/>
          <c:showCatName val="0"/>
          <c:showSerName val="0"/>
          <c:showPercent val="0"/>
          <c:showBubbleSize val="0"/>
        </c:dLbls>
        <c:bubbleScale val="100"/>
        <c:showNegBubbles val="0"/>
        <c:axId val="1701566368"/>
        <c:axId val="1701561568"/>
      </c:bubbleChart>
      <c:valAx>
        <c:axId val="1701566368"/>
        <c:scaling>
          <c:orientation val="minMax"/>
          <c:max val="2.25"/>
          <c:min val="-0.25"/>
        </c:scaling>
        <c:delete val="1"/>
        <c:axPos val="b"/>
        <c:numFmt formatCode="0.0" sourceLinked="1"/>
        <c:majorTickMark val="out"/>
        <c:minorTickMark val="none"/>
        <c:tickLblPos val="nextTo"/>
        <c:crossAx val="1701561568"/>
        <c:crossesAt val="78.11"/>
        <c:crossBetween val="midCat"/>
        <c:majorUnit val="1"/>
      </c:valAx>
      <c:valAx>
        <c:axId val="1701561568"/>
        <c:scaling>
          <c:orientation val="minMax"/>
          <c:max val="90"/>
          <c:min val="67"/>
        </c:scaling>
        <c:delete val="1"/>
        <c:axPos val="l"/>
        <c:numFmt formatCode="0" sourceLinked="1"/>
        <c:majorTickMark val="out"/>
        <c:minorTickMark val="none"/>
        <c:tickLblPos val="nextTo"/>
        <c:crossAx val="1701566368"/>
        <c:crossesAt val="1"/>
        <c:crossBetween val="midCat"/>
        <c:majorUnit val="3"/>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sz="1100">
          <a:solidFill>
            <a:schemeClr val="accent3"/>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78929438052535"/>
          <c:y val="5.2193345401872378E-3"/>
          <c:w val="0.74189397062044671"/>
          <c:h val="0.98654656998542001"/>
        </c:manualLayout>
      </c:layout>
      <c:doughnutChart>
        <c:varyColors val="1"/>
        <c:ser>
          <c:idx val="0"/>
          <c:order val="0"/>
          <c:tx>
            <c:strRef>
              <c:f>Sheet1!$B$1</c:f>
              <c:strCache>
                <c:ptCount val="1"/>
                <c:pt idx="0">
                  <c:v>Score (Blue)</c:v>
                </c:pt>
              </c:strCache>
            </c:strRef>
          </c:tx>
          <c:spPr>
            <a:effectLst/>
          </c:spPr>
          <c:dPt>
            <c:idx val="0"/>
            <c:bubble3D val="0"/>
            <c:spPr>
              <a:noFill/>
              <a:effectLst/>
            </c:spPr>
            <c:extLst>
              <c:ext xmlns:c16="http://schemas.microsoft.com/office/drawing/2014/chart" uri="{C3380CC4-5D6E-409C-BE32-E72D297353CC}">
                <c16:uniqueId val="{00000001-6543-4FB2-9659-94D624755264}"/>
              </c:ext>
            </c:extLst>
          </c:dPt>
          <c:dPt>
            <c:idx val="1"/>
            <c:bubble3D val="0"/>
            <c:spPr>
              <a:solidFill>
                <a:srgbClr val="EE2737"/>
              </a:solidFill>
              <a:effectLst/>
            </c:spPr>
            <c:extLst>
              <c:ext xmlns:c16="http://schemas.microsoft.com/office/drawing/2014/chart" uri="{C3380CC4-5D6E-409C-BE32-E72D297353CC}">
                <c16:uniqueId val="{00000003-6543-4FB2-9659-94D624755264}"/>
              </c:ext>
            </c:extLst>
          </c:dPt>
          <c:dPt>
            <c:idx val="2"/>
            <c:bubble3D val="0"/>
            <c:spPr>
              <a:solidFill>
                <a:srgbClr val="FFC000"/>
              </a:solidFill>
              <a:effectLst/>
            </c:spPr>
            <c:extLst>
              <c:ext xmlns:c16="http://schemas.microsoft.com/office/drawing/2014/chart" uri="{C3380CC4-5D6E-409C-BE32-E72D297353CC}">
                <c16:uniqueId val="{00000005-6543-4FB2-9659-94D624755264}"/>
              </c:ext>
            </c:extLst>
          </c:dPt>
          <c:dPt>
            <c:idx val="3"/>
            <c:bubble3D val="0"/>
            <c:spPr>
              <a:solidFill>
                <a:srgbClr val="83D634"/>
              </a:solidFill>
              <a:effectLst/>
            </c:spPr>
            <c:extLst>
              <c:ext xmlns:c16="http://schemas.microsoft.com/office/drawing/2014/chart" uri="{C3380CC4-5D6E-409C-BE32-E72D297353CC}">
                <c16:uniqueId val="{00000007-6543-4FB2-9659-94D624755264}"/>
              </c:ext>
            </c:extLst>
          </c:dPt>
          <c:dLbls>
            <c:dLbl>
              <c:idx val="0"/>
              <c:delete val="1"/>
              <c:extLst>
                <c:ext xmlns:c15="http://schemas.microsoft.com/office/drawing/2012/chart" uri="{CE6537A1-D6FC-4f65-9D91-7224C49458BB}"/>
                <c:ext xmlns:c16="http://schemas.microsoft.com/office/drawing/2014/chart" uri="{C3380CC4-5D6E-409C-BE32-E72D297353CC}">
                  <c16:uniqueId val="{00000001-6543-4FB2-9659-94D624755264}"/>
                </c:ext>
              </c:extLst>
            </c:dLbl>
            <c:dLbl>
              <c:idx val="1"/>
              <c:tx>
                <c:rich>
                  <a:bodyPr/>
                  <a:lstStyle/>
                  <a:p>
                    <a:fld id="{4D80458B-3198-4D82-82AE-B1D50E7AC9B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543-4FB2-9659-94D624755264}"/>
                </c:ext>
              </c:extLst>
            </c:dLbl>
            <c:dLbl>
              <c:idx val="2"/>
              <c:tx>
                <c:rich>
                  <a:bodyPr/>
                  <a:lstStyle/>
                  <a:p>
                    <a:fld id="{04A46C86-FB00-41B9-88B4-4FAE6C61C906}" type="VALUE">
                      <a:rPr lang="en-US" smtClean="0">
                        <a:solidFill>
                          <a:schemeClr val="bg1"/>
                        </a:solidFill>
                      </a:rPr>
                      <a:pPr/>
                      <a:t>[VALUE]</a:t>
                    </a:fld>
                    <a:r>
                      <a:rPr lang="en-US" dirty="0">
                        <a:solidFill>
                          <a:schemeClr val="bg1"/>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543-4FB2-9659-94D624755264}"/>
                </c:ext>
              </c:extLst>
            </c:dLbl>
            <c:dLbl>
              <c:idx val="3"/>
              <c:tx>
                <c:rich>
                  <a:bodyPr/>
                  <a:lstStyle/>
                  <a:p>
                    <a:fld id="{7496ABB0-4D26-48B0-9957-1B61DEE743B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543-4FB2-9659-94D624755264}"/>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DO NOT CHANGE (keep at 100)</c:v>
                </c:pt>
                <c:pt idx="1">
                  <c:v>Detractors</c:v>
                </c:pt>
                <c:pt idx="2">
                  <c:v>Passives</c:v>
                </c:pt>
                <c:pt idx="3">
                  <c:v>Promoters</c:v>
                </c:pt>
              </c:strCache>
            </c:strRef>
          </c:cat>
          <c:val>
            <c:numRef>
              <c:f>Sheet1!$B$2:$B$5</c:f>
              <c:numCache>
                <c:formatCode>General</c:formatCode>
                <c:ptCount val="4"/>
                <c:pt idx="0">
                  <c:v>100</c:v>
                </c:pt>
                <c:pt idx="1">
                  <c:v>20</c:v>
                </c:pt>
                <c:pt idx="2">
                  <c:v>17</c:v>
                </c:pt>
                <c:pt idx="3">
                  <c:v>63</c:v>
                </c:pt>
              </c:numCache>
            </c:numRef>
          </c:val>
          <c:extLst>
            <c:ext xmlns:c16="http://schemas.microsoft.com/office/drawing/2014/chart" uri="{C3380CC4-5D6E-409C-BE32-E72D297353CC}">
              <c16:uniqueId val="{00000008-6543-4FB2-9659-94D624755264}"/>
            </c:ext>
          </c:extLst>
        </c:ser>
        <c:dLbls>
          <c:showLegendKey val="0"/>
          <c:showVal val="1"/>
          <c:showCatName val="0"/>
          <c:showSerName val="0"/>
          <c:showPercent val="0"/>
          <c:showBubbleSize val="0"/>
          <c:showLeaderLines val="1"/>
        </c:dLbls>
        <c:firstSliceAng val="90"/>
        <c:holeSize val="65"/>
      </c:doughnutChart>
    </c:plotArea>
    <c:plotVisOnly val="1"/>
    <c:dispBlanksAs val="gap"/>
    <c:showDLblsOverMax val="0"/>
  </c:chart>
  <c:spPr>
    <a:effectLst/>
  </c:spPr>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488050221741901E-4"/>
          <c:y val="0.35310892208574379"/>
          <c:w val="0.98682182680752195"/>
          <c:h val="0.47880858357887762"/>
        </c:manualLayout>
      </c:layout>
      <c:barChart>
        <c:barDir val="col"/>
        <c:grouping val="percentStacked"/>
        <c:varyColors val="0"/>
        <c:ser>
          <c:idx val="0"/>
          <c:order val="0"/>
          <c:tx>
            <c:strRef>
              <c:f>Sheet1!$B$1</c:f>
              <c:strCache>
                <c:ptCount val="1"/>
                <c:pt idx="0">
                  <c:v>Promoters</c:v>
                </c:pt>
              </c:strCache>
            </c:strRef>
          </c:tx>
          <c:spPr>
            <a:solidFill>
              <a:srgbClr val="92D050"/>
            </a:solidFill>
            <a:ln>
              <a:noFill/>
            </a:ln>
            <a:effectLst/>
          </c:spPr>
          <c:invertIfNegative val="0"/>
          <c:dPt>
            <c:idx val="2"/>
            <c:invertIfNegative val="0"/>
            <c:bubble3D val="0"/>
            <c:spPr>
              <a:solidFill>
                <a:srgbClr val="92D050"/>
              </a:solidFill>
              <a:ln>
                <a:noFill/>
              </a:ln>
              <a:effectLst/>
            </c:spPr>
            <c:extLst>
              <c:ext xmlns:c16="http://schemas.microsoft.com/office/drawing/2014/chart" uri="{C3380CC4-5D6E-409C-BE32-E72D297353CC}">
                <c16:uniqueId val="{00000001-3F4C-4A6F-A740-03199F887B2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Oct 2020</c:v>
                </c:pt>
                <c:pt idx="1">
                  <c:v>Nov 2020</c:v>
                </c:pt>
                <c:pt idx="2">
                  <c:v>Dec 2020</c:v>
                </c:pt>
                <c:pt idx="3">
                  <c:v>Jan 2021</c:v>
                </c:pt>
                <c:pt idx="4">
                  <c:v>Feb 2021</c:v>
                </c:pt>
                <c:pt idx="5">
                  <c:v>Mar 2021</c:v>
                </c:pt>
                <c:pt idx="6">
                  <c:v>Apr 2021</c:v>
                </c:pt>
                <c:pt idx="7">
                  <c:v>May 2021</c:v>
                </c:pt>
              </c:strCache>
            </c:strRef>
          </c:cat>
          <c:val>
            <c:numRef>
              <c:f>Sheet1!$B$2:$B$9</c:f>
              <c:numCache>
                <c:formatCode>0%</c:formatCode>
                <c:ptCount val="8"/>
                <c:pt idx="0">
                  <c:v>0.59799999999999998</c:v>
                </c:pt>
                <c:pt idx="1">
                  <c:v>0.60699999999999998</c:v>
                </c:pt>
                <c:pt idx="2">
                  <c:v>0.59699999999999998</c:v>
                </c:pt>
                <c:pt idx="3">
                  <c:v>0.69099999999999995</c:v>
                </c:pt>
                <c:pt idx="4">
                  <c:v>0.63900000000000001</c:v>
                </c:pt>
                <c:pt idx="5">
                  <c:v>0.61499999999999999</c:v>
                </c:pt>
                <c:pt idx="6">
                  <c:v>0.68500000000000005</c:v>
                </c:pt>
                <c:pt idx="7">
                  <c:v>0.59299999999999997</c:v>
                </c:pt>
              </c:numCache>
            </c:numRef>
          </c:val>
          <c:extLst>
            <c:ext xmlns:c16="http://schemas.microsoft.com/office/drawing/2014/chart" uri="{C3380CC4-5D6E-409C-BE32-E72D297353CC}">
              <c16:uniqueId val="{00000002-3F4C-4A6F-A740-03199F887B2A}"/>
            </c:ext>
          </c:extLst>
        </c:ser>
        <c:ser>
          <c:idx val="1"/>
          <c:order val="1"/>
          <c:tx>
            <c:strRef>
              <c:f>Sheet1!$C$1</c:f>
              <c:strCache>
                <c:ptCount val="1"/>
                <c:pt idx="0">
                  <c:v>Passives</c:v>
                </c:pt>
              </c:strCache>
            </c:strRef>
          </c:tx>
          <c:spPr>
            <a:solidFill>
              <a:srgbClr val="FFC000"/>
            </a:solidFill>
            <a:ln>
              <a:noFill/>
            </a:ln>
            <a:effectLst/>
          </c:spPr>
          <c:invertIfNegative val="0"/>
          <c:dPt>
            <c:idx val="1"/>
            <c:invertIfNegative val="0"/>
            <c:bubble3D val="0"/>
            <c:spPr>
              <a:solidFill>
                <a:srgbClr val="FFC000"/>
              </a:solidFill>
              <a:ln>
                <a:noFill/>
              </a:ln>
              <a:effectLst/>
            </c:spPr>
            <c:extLst>
              <c:ext xmlns:c16="http://schemas.microsoft.com/office/drawing/2014/chart" uri="{C3380CC4-5D6E-409C-BE32-E72D297353CC}">
                <c16:uniqueId val="{00000004-3F4C-4A6F-A740-03199F887B2A}"/>
              </c:ext>
            </c:extLst>
          </c:dPt>
          <c:dLbls>
            <c:dLbl>
              <c:idx val="1"/>
              <c:tx>
                <c:rich>
                  <a:bodyPr/>
                  <a:lstStyle/>
                  <a:p>
                    <a:fld id="{D2E330E7-3828-465D-A9EC-1DCF678590EF}" type="VALUE">
                      <a:rPr lang="en-US" sz="1200">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F4C-4A6F-A740-03199F887B2A}"/>
                </c:ext>
              </c:extLst>
            </c:dLbl>
            <c:dLbl>
              <c:idx val="2"/>
              <c:layout>
                <c:manualLayout>
                  <c:x val="2.1224414970018956E-1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4C-4A6F-A740-03199F887B2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Oct 2020</c:v>
                </c:pt>
                <c:pt idx="1">
                  <c:v>Nov 2020</c:v>
                </c:pt>
                <c:pt idx="2">
                  <c:v>Dec 2020</c:v>
                </c:pt>
                <c:pt idx="3">
                  <c:v>Jan 2021</c:v>
                </c:pt>
                <c:pt idx="4">
                  <c:v>Feb 2021</c:v>
                </c:pt>
                <c:pt idx="5">
                  <c:v>Mar 2021</c:v>
                </c:pt>
                <c:pt idx="6">
                  <c:v>Apr 2021</c:v>
                </c:pt>
                <c:pt idx="7">
                  <c:v>May 2021</c:v>
                </c:pt>
              </c:strCache>
            </c:strRef>
          </c:cat>
          <c:val>
            <c:numRef>
              <c:f>Sheet1!$C$2:$C$9</c:f>
              <c:numCache>
                <c:formatCode>0%</c:formatCode>
                <c:ptCount val="8"/>
                <c:pt idx="0">
                  <c:v>0.16400000000000001</c:v>
                </c:pt>
                <c:pt idx="1">
                  <c:v>0.16900000000000001</c:v>
                </c:pt>
                <c:pt idx="2">
                  <c:v>0.16300000000000001</c:v>
                </c:pt>
                <c:pt idx="3">
                  <c:v>0.16900000000000001</c:v>
                </c:pt>
                <c:pt idx="4">
                  <c:v>0.186</c:v>
                </c:pt>
                <c:pt idx="5">
                  <c:v>0.19600000000000001</c:v>
                </c:pt>
                <c:pt idx="6">
                  <c:v>0.17399999999999999</c:v>
                </c:pt>
                <c:pt idx="7">
                  <c:v>0.185</c:v>
                </c:pt>
              </c:numCache>
            </c:numRef>
          </c:val>
          <c:extLst>
            <c:ext xmlns:c16="http://schemas.microsoft.com/office/drawing/2014/chart" uri="{C3380CC4-5D6E-409C-BE32-E72D297353CC}">
              <c16:uniqueId val="{00000006-3F4C-4A6F-A740-03199F887B2A}"/>
            </c:ext>
          </c:extLst>
        </c:ser>
        <c:ser>
          <c:idx val="2"/>
          <c:order val="2"/>
          <c:tx>
            <c:strRef>
              <c:f>Sheet1!$D$1</c:f>
              <c:strCache>
                <c:ptCount val="1"/>
                <c:pt idx="0">
                  <c:v>Detractors</c:v>
                </c:pt>
              </c:strCache>
            </c:strRef>
          </c:tx>
          <c:spPr>
            <a:solidFill>
              <a:srgbClr val="EE2737"/>
            </a:solidFill>
            <a:ln>
              <a:noFill/>
            </a:ln>
            <a:effectLst/>
          </c:spPr>
          <c:invertIfNegative val="0"/>
          <c:dLbls>
            <c:dLbl>
              <c:idx val="8"/>
              <c:layout>
                <c:manualLayout>
                  <c:x val="-6.946252414779790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4C-4A6F-A740-03199F887B2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Oct 2020</c:v>
                </c:pt>
                <c:pt idx="1">
                  <c:v>Nov 2020</c:v>
                </c:pt>
                <c:pt idx="2">
                  <c:v>Dec 2020</c:v>
                </c:pt>
                <c:pt idx="3">
                  <c:v>Jan 2021</c:v>
                </c:pt>
                <c:pt idx="4">
                  <c:v>Feb 2021</c:v>
                </c:pt>
                <c:pt idx="5">
                  <c:v>Mar 2021</c:v>
                </c:pt>
                <c:pt idx="6">
                  <c:v>Apr 2021</c:v>
                </c:pt>
                <c:pt idx="7">
                  <c:v>May 2021</c:v>
                </c:pt>
              </c:strCache>
            </c:strRef>
          </c:cat>
          <c:val>
            <c:numRef>
              <c:f>Sheet1!$D$2:$D$9</c:f>
              <c:numCache>
                <c:formatCode>0%</c:formatCode>
                <c:ptCount val="8"/>
                <c:pt idx="0">
                  <c:v>0.23799999999999999</c:v>
                </c:pt>
                <c:pt idx="1">
                  <c:v>0.224</c:v>
                </c:pt>
                <c:pt idx="2">
                  <c:v>0.24</c:v>
                </c:pt>
                <c:pt idx="3">
                  <c:v>0.14000000000000001</c:v>
                </c:pt>
                <c:pt idx="4">
                  <c:v>0.17499999999999999</c:v>
                </c:pt>
                <c:pt idx="5">
                  <c:v>0.189</c:v>
                </c:pt>
                <c:pt idx="6">
                  <c:v>0.14099999999999999</c:v>
                </c:pt>
                <c:pt idx="7">
                  <c:v>0.222</c:v>
                </c:pt>
              </c:numCache>
            </c:numRef>
          </c:val>
          <c:extLst>
            <c:ext xmlns:c16="http://schemas.microsoft.com/office/drawing/2014/chart" uri="{C3380CC4-5D6E-409C-BE32-E72D297353CC}">
              <c16:uniqueId val="{00000008-3F4C-4A6F-A740-03199F887B2A}"/>
            </c:ext>
          </c:extLst>
        </c:ser>
        <c:dLbls>
          <c:dLblPos val="ctr"/>
          <c:showLegendKey val="0"/>
          <c:showVal val="1"/>
          <c:showCatName val="0"/>
          <c:showSerName val="0"/>
          <c:showPercent val="0"/>
          <c:showBubbleSize val="0"/>
        </c:dLbls>
        <c:gapWidth val="50"/>
        <c:overlap val="100"/>
        <c:axId val="1681814512"/>
        <c:axId val="1681683136"/>
      </c:barChart>
      <c:catAx>
        <c:axId val="168181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crossAx val="1681683136"/>
        <c:crosses val="autoZero"/>
        <c:auto val="1"/>
        <c:lblAlgn val="ctr"/>
        <c:lblOffset val="100"/>
        <c:noMultiLvlLbl val="0"/>
      </c:catAx>
      <c:valAx>
        <c:axId val="1681683136"/>
        <c:scaling>
          <c:orientation val="minMax"/>
        </c:scaling>
        <c:delete val="1"/>
        <c:axPos val="l"/>
        <c:numFmt formatCode="0%" sourceLinked="1"/>
        <c:majorTickMark val="none"/>
        <c:minorTickMark val="none"/>
        <c:tickLblPos val="nextTo"/>
        <c:crossAx val="1681814512"/>
        <c:crosses val="autoZero"/>
        <c:crossBetween val="between"/>
      </c:valAx>
      <c:spPr>
        <a:noFill/>
        <a:ln w="25400">
          <a:noFill/>
        </a:ln>
        <a:effectLst/>
      </c:spPr>
    </c:plotArea>
    <c:legend>
      <c:legendPos val="b"/>
      <c:layout>
        <c:manualLayout>
          <c:xMode val="edge"/>
          <c:yMode val="edge"/>
          <c:x val="0.25105497905293106"/>
          <c:y val="0.92349358724565811"/>
          <c:w val="0.48010215197674355"/>
          <c:h val="5.834530369688203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accent3"/>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67249869935073E-2"/>
          <c:y val="9.6464593114953534E-2"/>
          <c:w val="0.96652095828027695"/>
          <c:h val="0.79858270469918446"/>
        </c:manualLayout>
      </c:layout>
      <c:lineChart>
        <c:grouping val="standard"/>
        <c:varyColors val="0"/>
        <c:ser>
          <c:idx val="1"/>
          <c:order val="0"/>
          <c:tx>
            <c:strRef>
              <c:f>Sheet1!$A$2</c:f>
              <c:strCache>
                <c:ptCount val="1"/>
                <c:pt idx="0">
                  <c:v>NPS</c:v>
                </c:pt>
              </c:strCache>
            </c:strRef>
          </c:tx>
          <c:spPr>
            <a:ln w="28575" cap="rnd">
              <a:solidFill>
                <a:schemeClr val="tx1"/>
              </a:solidFill>
              <a:round/>
            </a:ln>
            <a:effectLst/>
          </c:spPr>
          <c:marker>
            <c:symbol val="circle"/>
            <c:size val="7"/>
            <c:spPr>
              <a:solidFill>
                <a:schemeClr val="tx1"/>
              </a:solidFill>
              <a:ln w="9525">
                <a:noFill/>
              </a:ln>
              <a:effectLst/>
            </c:spPr>
          </c:marker>
          <c:dPt>
            <c:idx val="0"/>
            <c:marker>
              <c:symbol val="circle"/>
              <c:size val="7"/>
              <c:spPr>
                <a:solidFill>
                  <a:schemeClr val="tx1"/>
                </a:solidFill>
                <a:ln w="9525">
                  <a:noFill/>
                </a:ln>
                <a:effectLst/>
              </c:spPr>
            </c:marker>
            <c:bubble3D val="0"/>
            <c:extLst>
              <c:ext xmlns:c16="http://schemas.microsoft.com/office/drawing/2014/chart" uri="{C3380CC4-5D6E-409C-BE32-E72D297353CC}">
                <c16:uniqueId val="{00000000-A9CC-436D-9289-D16FC20FCEE0}"/>
              </c:ext>
            </c:extLst>
          </c:dPt>
          <c:dPt>
            <c:idx val="1"/>
            <c:marker>
              <c:symbol val="circle"/>
              <c:size val="7"/>
              <c:spPr>
                <a:solidFill>
                  <a:schemeClr val="tx1"/>
                </a:solidFill>
                <a:ln w="9525">
                  <a:noFill/>
                </a:ln>
                <a:effectLst/>
              </c:spPr>
            </c:marker>
            <c:bubble3D val="0"/>
            <c:extLst>
              <c:ext xmlns:c16="http://schemas.microsoft.com/office/drawing/2014/chart" uri="{C3380CC4-5D6E-409C-BE32-E72D297353CC}">
                <c16:uniqueId val="{00000001-A9CC-436D-9289-D16FC20FCEE0}"/>
              </c:ext>
            </c:extLst>
          </c:dPt>
          <c:dPt>
            <c:idx val="2"/>
            <c:marker>
              <c:symbol val="circle"/>
              <c:size val="7"/>
              <c:spPr>
                <a:solidFill>
                  <a:schemeClr val="tx1"/>
                </a:solidFill>
                <a:ln w="9525">
                  <a:noFill/>
                </a:ln>
                <a:effectLst/>
              </c:spPr>
            </c:marker>
            <c:bubble3D val="0"/>
            <c:extLst>
              <c:ext xmlns:c16="http://schemas.microsoft.com/office/drawing/2014/chart" uri="{C3380CC4-5D6E-409C-BE32-E72D297353CC}">
                <c16:uniqueId val="{00000002-A9CC-436D-9289-D16FC20FCEE0}"/>
              </c:ext>
            </c:extLst>
          </c:dPt>
          <c:dPt>
            <c:idx val="3"/>
            <c:marker>
              <c:symbol val="circle"/>
              <c:size val="7"/>
              <c:spPr>
                <a:solidFill>
                  <a:schemeClr val="tx1"/>
                </a:solidFill>
                <a:ln w="9525">
                  <a:noFill/>
                </a:ln>
                <a:effectLst/>
              </c:spPr>
            </c:marker>
            <c:bubble3D val="0"/>
            <c:extLst>
              <c:ext xmlns:c16="http://schemas.microsoft.com/office/drawing/2014/chart" uri="{C3380CC4-5D6E-409C-BE32-E72D297353CC}">
                <c16:uniqueId val="{00000003-A9CC-436D-9289-D16FC20FCEE0}"/>
              </c:ext>
            </c:extLst>
          </c:dPt>
          <c:dPt>
            <c:idx val="4"/>
            <c:marker>
              <c:symbol val="circle"/>
              <c:size val="7"/>
              <c:spPr>
                <a:solidFill>
                  <a:schemeClr val="tx1"/>
                </a:solidFill>
                <a:ln w="9525">
                  <a:noFill/>
                </a:ln>
                <a:effectLst/>
              </c:spPr>
            </c:marker>
            <c:bubble3D val="0"/>
            <c:extLst>
              <c:ext xmlns:c16="http://schemas.microsoft.com/office/drawing/2014/chart" uri="{C3380CC4-5D6E-409C-BE32-E72D297353CC}">
                <c16:uniqueId val="{00000004-A9CC-436D-9289-D16FC20FCEE0}"/>
              </c:ext>
            </c:extLst>
          </c:dPt>
          <c:dPt>
            <c:idx val="5"/>
            <c:marker>
              <c:symbol val="circle"/>
              <c:size val="7"/>
              <c:spPr>
                <a:solidFill>
                  <a:schemeClr val="tx1"/>
                </a:solidFill>
                <a:ln w="9525">
                  <a:noFill/>
                </a:ln>
                <a:effectLst/>
              </c:spPr>
            </c:marker>
            <c:bubble3D val="0"/>
            <c:extLst>
              <c:ext xmlns:c16="http://schemas.microsoft.com/office/drawing/2014/chart" uri="{C3380CC4-5D6E-409C-BE32-E72D297353CC}">
                <c16:uniqueId val="{00000005-A9CC-436D-9289-D16FC20FCEE0}"/>
              </c:ext>
            </c:extLst>
          </c:dPt>
          <c:dPt>
            <c:idx val="6"/>
            <c:marker>
              <c:symbol val="circle"/>
              <c:size val="7"/>
              <c:spPr>
                <a:solidFill>
                  <a:schemeClr val="tx1"/>
                </a:solidFill>
                <a:ln w="9525">
                  <a:noFill/>
                </a:ln>
                <a:effectLst/>
              </c:spPr>
            </c:marker>
            <c:bubble3D val="0"/>
            <c:extLst>
              <c:ext xmlns:c16="http://schemas.microsoft.com/office/drawing/2014/chart" uri="{C3380CC4-5D6E-409C-BE32-E72D297353CC}">
                <c16:uniqueId val="{00000006-A9CC-436D-9289-D16FC20FCEE0}"/>
              </c:ext>
            </c:extLst>
          </c:dPt>
          <c:dPt>
            <c:idx val="7"/>
            <c:marker>
              <c:symbol val="circle"/>
              <c:size val="7"/>
              <c:spPr>
                <a:solidFill>
                  <a:schemeClr val="tx1"/>
                </a:solidFill>
                <a:ln w="9525">
                  <a:noFill/>
                </a:ln>
                <a:effectLst/>
              </c:spPr>
            </c:marker>
            <c:bubble3D val="0"/>
            <c:extLst>
              <c:ext xmlns:c16="http://schemas.microsoft.com/office/drawing/2014/chart" uri="{C3380CC4-5D6E-409C-BE32-E72D297353CC}">
                <c16:uniqueId val="{00000007-A9CC-436D-9289-D16FC20FCEE0}"/>
              </c:ext>
            </c:extLst>
          </c:dPt>
          <c:dPt>
            <c:idx val="8"/>
            <c:marker>
              <c:symbol val="circle"/>
              <c:size val="7"/>
              <c:spPr>
                <a:solidFill>
                  <a:schemeClr val="tx1"/>
                </a:solidFill>
                <a:ln w="9525">
                  <a:noFill/>
                </a:ln>
                <a:effectLst/>
              </c:spPr>
            </c:marker>
            <c:bubble3D val="0"/>
            <c:extLst>
              <c:ext xmlns:c16="http://schemas.microsoft.com/office/drawing/2014/chart" uri="{C3380CC4-5D6E-409C-BE32-E72D297353CC}">
                <c16:uniqueId val="{00000008-A9CC-436D-9289-D16FC20FCEE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Primary Reason</c:v>
                </c:pt>
                <c:pt idx="1">
                  <c:v>Primary Reason2</c:v>
                </c:pt>
                <c:pt idx="2">
                  <c:v>Primary Reason3</c:v>
                </c:pt>
                <c:pt idx="3">
                  <c:v>Primary Reason4</c:v>
                </c:pt>
                <c:pt idx="4">
                  <c:v>Primary Reason5</c:v>
                </c:pt>
                <c:pt idx="5">
                  <c:v>Column3</c:v>
                </c:pt>
                <c:pt idx="6">
                  <c:v>Column4</c:v>
                </c:pt>
                <c:pt idx="7">
                  <c:v>Column5</c:v>
                </c:pt>
              </c:strCache>
            </c:strRef>
          </c:cat>
          <c:val>
            <c:numRef>
              <c:f>Sheet1!$B$2:$I$2</c:f>
              <c:numCache>
                <c:formatCode>0.0</c:formatCode>
                <c:ptCount val="8"/>
                <c:pt idx="0">
                  <c:v>36</c:v>
                </c:pt>
                <c:pt idx="1">
                  <c:v>38.4</c:v>
                </c:pt>
                <c:pt idx="2">
                  <c:v>35.6</c:v>
                </c:pt>
                <c:pt idx="3">
                  <c:v>55.1</c:v>
                </c:pt>
                <c:pt idx="4">
                  <c:v>46.4</c:v>
                </c:pt>
                <c:pt idx="5">
                  <c:v>42.7</c:v>
                </c:pt>
                <c:pt idx="6">
                  <c:v>54.4</c:v>
                </c:pt>
                <c:pt idx="7">
                  <c:v>37</c:v>
                </c:pt>
              </c:numCache>
            </c:numRef>
          </c:val>
          <c:smooth val="0"/>
          <c:extLst>
            <c:ext xmlns:c16="http://schemas.microsoft.com/office/drawing/2014/chart" uri="{C3380CC4-5D6E-409C-BE32-E72D297353CC}">
              <c16:uniqueId val="{00000009-A9CC-436D-9289-D16FC20FCEE0}"/>
            </c:ext>
          </c:extLst>
        </c:ser>
        <c:dLbls>
          <c:showLegendKey val="0"/>
          <c:showVal val="0"/>
          <c:showCatName val="0"/>
          <c:showSerName val="0"/>
          <c:showPercent val="0"/>
          <c:showBubbleSize val="0"/>
        </c:dLbls>
        <c:marker val="1"/>
        <c:smooth val="0"/>
        <c:axId val="1543339344"/>
        <c:axId val="1591156016"/>
      </c:lineChart>
      <c:valAx>
        <c:axId val="1591156016"/>
        <c:scaling>
          <c:orientation val="minMax"/>
          <c:max val="100"/>
        </c:scaling>
        <c:delete val="0"/>
        <c:axPos val="r"/>
        <c:numFmt formatCode="#,##0;\(#,##0\)" sourceLinked="0"/>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3339344"/>
        <c:crosses val="max"/>
        <c:crossBetween val="between"/>
      </c:valAx>
      <c:catAx>
        <c:axId val="1543339344"/>
        <c:scaling>
          <c:orientation val="minMax"/>
        </c:scaling>
        <c:delete val="1"/>
        <c:axPos val="b"/>
        <c:numFmt formatCode="General" sourceLinked="1"/>
        <c:majorTickMark val="out"/>
        <c:minorTickMark val="none"/>
        <c:tickLblPos val="nextTo"/>
        <c:crossAx val="159115601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04425102310834E-2"/>
          <c:y val="0.13744976245826551"/>
          <c:w val="0.92680200964792703"/>
          <c:h val="0.686766969656182"/>
        </c:manualLayout>
      </c:layout>
      <c:barChart>
        <c:barDir val="col"/>
        <c:grouping val="clustered"/>
        <c:varyColors val="0"/>
        <c:ser>
          <c:idx val="0"/>
          <c:order val="0"/>
          <c:tx>
            <c:strRef>
              <c:f>Sheet1!$A$2</c:f>
              <c:strCache>
                <c:ptCount val="1"/>
                <c:pt idx="0">
                  <c:v>Proportion</c:v>
                </c:pt>
              </c:strCache>
            </c:strRef>
          </c:tx>
          <c:spPr>
            <a:solidFill>
              <a:schemeClr val="tx2">
                <a:lumMod val="20000"/>
                <a:lumOff val="80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4-96A7-4A41-9614-7C55AC3A98CB}"/>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This is my first time</c:v>
                </c:pt>
                <c:pt idx="1">
                  <c:v>About once a year</c:v>
                </c:pt>
                <c:pt idx="2">
                  <c:v>A few times a year</c:v>
                </c:pt>
                <c:pt idx="3">
                  <c:v>Monthly or more often</c:v>
                </c:pt>
              </c:strCache>
            </c:strRef>
          </c:cat>
          <c:val>
            <c:numRef>
              <c:f>Sheet1!$B$2:$E$2</c:f>
              <c:numCache>
                <c:formatCode>0%;\(0%\)</c:formatCode>
                <c:ptCount val="4"/>
                <c:pt idx="0">
                  <c:v>0.42205999999999999</c:v>
                </c:pt>
                <c:pt idx="1">
                  <c:v>5.6274999999999999E-2</c:v>
                </c:pt>
                <c:pt idx="2">
                  <c:v>0.29319099999999998</c:v>
                </c:pt>
                <c:pt idx="3">
                  <c:v>0.22847500000000001</c:v>
                </c:pt>
              </c:numCache>
            </c:numRef>
          </c:val>
          <c:extLst>
            <c:ext xmlns:c16="http://schemas.microsoft.com/office/drawing/2014/chart" uri="{C3380CC4-5D6E-409C-BE32-E72D297353CC}">
              <c16:uniqueId val="{00000000-E149-4C6F-ACD3-384DD9103AD4}"/>
            </c:ext>
          </c:extLst>
        </c:ser>
        <c:dLbls>
          <c:showLegendKey val="0"/>
          <c:showVal val="0"/>
          <c:showCatName val="0"/>
          <c:showSerName val="0"/>
          <c:showPercent val="0"/>
          <c:showBubbleSize val="0"/>
        </c:dLbls>
        <c:gapWidth val="33"/>
        <c:overlap val="77"/>
        <c:axId val="1557424464"/>
        <c:axId val="1601318048"/>
      </c:barChart>
      <c:lineChart>
        <c:grouping val="standard"/>
        <c:varyColors val="0"/>
        <c:ser>
          <c:idx val="1"/>
          <c:order val="1"/>
          <c:tx>
            <c:strRef>
              <c:f>Sheet1!$A$3</c:f>
              <c:strCache>
                <c:ptCount val="1"/>
                <c:pt idx="0">
                  <c:v>Satisfaction</c:v>
                </c:pt>
              </c:strCache>
            </c:strRef>
          </c:tx>
          <c:spPr>
            <a:ln w="28575" cap="rnd">
              <a:noFill/>
              <a:round/>
            </a:ln>
            <a:effectLst/>
          </c:spPr>
          <c:marker>
            <c:symbol val="circle"/>
            <c:size val="10"/>
            <c:spPr>
              <a:solidFill>
                <a:schemeClr val="accent3"/>
              </a:solidFill>
              <a:ln w="9525">
                <a:noFill/>
              </a:ln>
              <a:effectLst/>
            </c:spPr>
          </c:marker>
          <c:dPt>
            <c:idx val="0"/>
            <c:marker>
              <c:symbol val="circle"/>
              <c:size val="10"/>
              <c:spPr>
                <a:solidFill>
                  <a:schemeClr val="accent3"/>
                </a:solidFill>
                <a:ln w="9525">
                  <a:noFill/>
                </a:ln>
                <a:effectLst/>
              </c:spPr>
            </c:marker>
            <c:bubble3D val="0"/>
            <c:extLst>
              <c:ext xmlns:c16="http://schemas.microsoft.com/office/drawing/2014/chart" uri="{C3380CC4-5D6E-409C-BE32-E72D297353CC}">
                <c16:uniqueId val="{00000000-507E-45F7-BAFC-7C417A312B7D}"/>
              </c:ext>
            </c:extLst>
          </c:dPt>
          <c:dPt>
            <c:idx val="1"/>
            <c:marker>
              <c:symbol val="circle"/>
              <c:size val="10"/>
              <c:spPr>
                <a:solidFill>
                  <a:schemeClr val="accent3"/>
                </a:solidFill>
                <a:ln w="9525">
                  <a:noFill/>
                </a:ln>
                <a:effectLst/>
              </c:spPr>
            </c:marker>
            <c:bubble3D val="0"/>
            <c:extLst>
              <c:ext xmlns:c16="http://schemas.microsoft.com/office/drawing/2014/chart" uri="{C3380CC4-5D6E-409C-BE32-E72D297353CC}">
                <c16:uniqueId val="{00000004-C7ED-45C2-9A78-9685CC564886}"/>
              </c:ext>
            </c:extLst>
          </c:dPt>
          <c:dPt>
            <c:idx val="2"/>
            <c:marker>
              <c:symbol val="circle"/>
              <c:size val="10"/>
              <c:spPr>
                <a:solidFill>
                  <a:schemeClr val="accent3"/>
                </a:solidFill>
                <a:ln w="9525">
                  <a:noFill/>
                </a:ln>
                <a:effectLst/>
              </c:spPr>
            </c:marker>
            <c:bubble3D val="0"/>
            <c:extLst>
              <c:ext xmlns:c16="http://schemas.microsoft.com/office/drawing/2014/chart" uri="{C3380CC4-5D6E-409C-BE32-E72D297353CC}">
                <c16:uniqueId val="{00000001-507E-45F7-BAFC-7C417A312B7D}"/>
              </c:ext>
            </c:extLst>
          </c:dPt>
          <c:dPt>
            <c:idx val="8"/>
            <c:marker>
              <c:symbol val="circle"/>
              <c:size val="10"/>
              <c:spPr>
                <a:solidFill>
                  <a:schemeClr val="accent3"/>
                </a:solidFill>
                <a:ln w="9525">
                  <a:noFill/>
                </a:ln>
                <a:effectLst/>
              </c:spPr>
            </c:marker>
            <c:bubble3D val="0"/>
            <c:extLst>
              <c:ext xmlns:c16="http://schemas.microsoft.com/office/drawing/2014/chart" uri="{C3380CC4-5D6E-409C-BE32-E72D297353CC}">
                <c16:uniqueId val="{00000000-7F34-42E4-AC72-CB14299B8D8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This is my first time</c:v>
                </c:pt>
                <c:pt idx="1">
                  <c:v>About once a year</c:v>
                </c:pt>
                <c:pt idx="2">
                  <c:v>A few times a year</c:v>
                </c:pt>
                <c:pt idx="3">
                  <c:v>Monthly or more often</c:v>
                </c:pt>
              </c:strCache>
            </c:strRef>
          </c:cat>
          <c:val>
            <c:numRef>
              <c:f>Sheet1!$B$3:$E$3</c:f>
              <c:numCache>
                <c:formatCode>#,##0;\(#,##0\)</c:formatCode>
                <c:ptCount val="4"/>
                <c:pt idx="0">
                  <c:v>69.282539999999997</c:v>
                </c:pt>
                <c:pt idx="1">
                  <c:v>70.064089999999993</c:v>
                </c:pt>
                <c:pt idx="2">
                  <c:v>73.735410000000002</c:v>
                </c:pt>
                <c:pt idx="3">
                  <c:v>78.834580000000003</c:v>
                </c:pt>
              </c:numCache>
            </c:numRef>
          </c:val>
          <c:smooth val="0"/>
          <c:extLst>
            <c:ext xmlns:c16="http://schemas.microsoft.com/office/drawing/2014/chart" uri="{C3380CC4-5D6E-409C-BE32-E72D297353CC}">
              <c16:uniqueId val="{00000001-0822-4B5C-A2BD-7F4B47A591D2}"/>
            </c:ext>
          </c:extLst>
        </c:ser>
        <c:dLbls>
          <c:showLegendKey val="0"/>
          <c:showVal val="0"/>
          <c:showCatName val="0"/>
          <c:showSerName val="0"/>
          <c:showPercent val="0"/>
          <c:showBubbleSize val="0"/>
        </c:dLbls>
        <c:marker val="1"/>
        <c:smooth val="0"/>
        <c:axId val="1627765776"/>
        <c:axId val="1557283488"/>
      </c:lineChart>
      <c:catAx>
        <c:axId val="155742446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crossAx val="1601318048"/>
        <c:crosses val="autoZero"/>
        <c:auto val="1"/>
        <c:lblAlgn val="ctr"/>
        <c:lblOffset val="100"/>
        <c:noMultiLvlLbl val="0"/>
      </c:catAx>
      <c:valAx>
        <c:axId val="1601318048"/>
        <c:scaling>
          <c:orientation val="minMax"/>
          <c:max val="0.9"/>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7424464"/>
        <c:crosses val="autoZero"/>
        <c:crossBetween val="between"/>
      </c:valAx>
      <c:valAx>
        <c:axId val="1557283488"/>
        <c:scaling>
          <c:orientation val="minMax"/>
          <c:max val="90"/>
        </c:scaling>
        <c:delete val="0"/>
        <c:axPos val="r"/>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27765776"/>
        <c:crosses val="max"/>
        <c:crossBetween val="between"/>
      </c:valAx>
      <c:catAx>
        <c:axId val="1627765776"/>
        <c:scaling>
          <c:orientation val="minMax"/>
        </c:scaling>
        <c:delete val="1"/>
        <c:axPos val="b"/>
        <c:numFmt formatCode="General" sourceLinked="1"/>
        <c:majorTickMark val="out"/>
        <c:minorTickMark val="none"/>
        <c:tickLblPos val="nextTo"/>
        <c:crossAx val="1557283488"/>
        <c:crosses val="autoZero"/>
        <c:auto val="1"/>
        <c:lblAlgn val="ctr"/>
        <c:lblOffset val="100"/>
        <c:noMultiLvlLbl val="0"/>
      </c:cat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BBDF5-0388-45EE-A983-23DD5CD23B38}"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7D0B4FF4-3C4E-4D1B-9B11-540E018C4DF4}">
      <dgm:prSet phldrT="[Text]" custT="1">
        <dgm:style>
          <a:lnRef idx="0">
            <a:scrgbClr r="0" g="0" b="0"/>
          </a:lnRef>
          <a:fillRef idx="0">
            <a:scrgbClr r="0" g="0" b="0"/>
          </a:fillRef>
          <a:effectRef idx="0">
            <a:scrgbClr r="0" g="0" b="0"/>
          </a:effectRef>
          <a:fontRef idx="minor">
            <a:schemeClr val="lt1"/>
          </a:fontRef>
        </dgm:style>
      </dgm:prSet>
      <dgm:spPr>
        <a:xfrm>
          <a:off x="96908" y="118968"/>
          <a:ext cx="3900572" cy="442996"/>
        </a:xfrm>
        <a:prstGeom prst="roundRect">
          <a:avLst>
            <a:gd name="adj" fmla="val 10000"/>
          </a:avLst>
        </a:prstGeom>
        <a:solidFill>
          <a:srgbClr val="0079FF"/>
        </a:solidFill>
        <a:ln>
          <a:noFill/>
        </a:ln>
        <a:effectLst/>
      </dgm:spPr>
      <dgm:t>
        <a:bodyPr/>
        <a:lstStyle/>
        <a:p>
          <a:pPr marL="0" algn="ctr" defTabSz="609493" rtl="0" eaLnBrk="1" latinLnBrk="0" hangingPunct="1">
            <a:buNone/>
          </a:pPr>
          <a:r>
            <a:rPr lang="en-US" sz="1800" b="1" kern="1200" spc="300" dirty="0">
              <a:solidFill>
                <a:srgbClr val="FFFFFF"/>
              </a:solidFill>
              <a:latin typeface="Arial" panose="020B0604020202020204"/>
              <a:ea typeface="+mn-ea"/>
              <a:cs typeface="+mn-cs"/>
            </a:rPr>
            <a:t>KEY FACTS</a:t>
          </a:r>
        </a:p>
      </dgm:t>
    </dgm:pt>
    <dgm:pt modelId="{883AEF30-95F4-4A7E-93AC-3B7DE20BA270}" type="parTrans" cxnId="{3F237A01-69FA-495C-80FE-6EAD50520EE0}">
      <dgm:prSet/>
      <dgm:spPr/>
      <dgm:t>
        <a:bodyPr/>
        <a:lstStyle/>
        <a:p>
          <a:endParaRPr lang="en-US">
            <a:latin typeface="+mn-lt"/>
          </a:endParaRPr>
        </a:p>
      </dgm:t>
    </dgm:pt>
    <dgm:pt modelId="{D62E2A14-57AF-4CC3-8B18-AAB59764DD04}" type="sibTrans" cxnId="{3F237A01-69FA-495C-80FE-6EAD50520EE0}">
      <dgm:prSet/>
      <dgm:spPr/>
      <dgm:t>
        <a:bodyPr/>
        <a:lstStyle/>
        <a:p>
          <a:endParaRPr lang="en-US">
            <a:latin typeface="+mn-lt"/>
          </a:endParaRPr>
        </a:p>
      </dgm:t>
    </dgm:pt>
    <dgm:pt modelId="{026684C6-5601-4C58-B60A-2535073D0A95}">
      <dgm:prSet phldrT="[Text]" custT="1"/>
      <dgm:spPr>
        <a:xfrm>
          <a:off x="783166" y="772804"/>
          <a:ext cx="3210575" cy="927366"/>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r>
            <a:rPr lang="en-US" sz="1400" dirty="0">
              <a:solidFill>
                <a:srgbClr val="222B3C"/>
              </a:solidFill>
              <a:latin typeface="Arial" panose="020B0604020202020204"/>
              <a:ea typeface="+mn-ea"/>
              <a:cs typeface="+mn-cs"/>
            </a:rPr>
            <a:t>Collection began: </a:t>
          </a:r>
        </a:p>
        <a:p>
          <a:pPr>
            <a:buNone/>
          </a:pPr>
          <a:r>
            <a:rPr lang="en-US" sz="1400" dirty="0">
              <a:solidFill>
                <a:srgbClr val="222B3C">
                  <a:hueOff val="0"/>
                  <a:satOff val="0"/>
                  <a:lumOff val="0"/>
                  <a:alphaOff val="0"/>
                </a:srgbClr>
              </a:solidFill>
              <a:latin typeface="Arial" panose="020B0604020202020204"/>
              <a:ea typeface="+mn-ea"/>
              <a:cs typeface="+mn-cs"/>
            </a:rPr>
            <a:t>August 2015</a:t>
          </a:r>
        </a:p>
      </dgm:t>
    </dgm:pt>
    <dgm:pt modelId="{E3D2F866-6F42-4F65-8506-7CC1576116AB}" type="parTrans" cxnId="{58B4E84F-F37F-4AB6-A558-CBBFF185F857}">
      <dgm:prSet/>
      <dgm:spPr>
        <a:xfrm>
          <a:off x="486965" y="561964"/>
          <a:ext cx="296200" cy="674523"/>
        </a:xfrm>
        <a:custGeom>
          <a:avLst/>
          <a:gdLst/>
          <a:ahLst/>
          <a:cxnLst/>
          <a:rect l="0" t="0" r="0" b="0"/>
          <a:pathLst>
            <a:path>
              <a:moveTo>
                <a:pt x="0" y="0"/>
              </a:moveTo>
              <a:lnTo>
                <a:pt x="0" y="674523"/>
              </a:lnTo>
              <a:lnTo>
                <a:pt x="296200" y="674523"/>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EBDAB223-0AB4-4182-8DA1-388BE3F376DC}" type="sibTrans" cxnId="{58B4E84F-F37F-4AB6-A558-CBBFF185F857}">
      <dgm:prSet/>
      <dgm:spPr/>
      <dgm:t>
        <a:bodyPr/>
        <a:lstStyle/>
        <a:p>
          <a:endParaRPr lang="en-US">
            <a:latin typeface="+mn-lt"/>
          </a:endParaRPr>
        </a:p>
      </dgm:t>
    </dgm:pt>
    <dgm:pt modelId="{BAC640BF-A335-42FE-9AE4-2211E9C1C49B}">
      <dgm:prSet phldrT="[Text]" custT="1"/>
      <dgm:spPr>
        <a:xfrm>
          <a:off x="783166" y="2811153"/>
          <a:ext cx="3208138" cy="1010543"/>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r>
            <a:rPr lang="en-US" sz="1400" dirty="0">
              <a:solidFill>
                <a:srgbClr val="222B3C">
                  <a:hueOff val="0"/>
                  <a:satOff val="0"/>
                  <a:lumOff val="0"/>
                  <a:alphaOff val="0"/>
                </a:srgbClr>
              </a:solidFill>
              <a:latin typeface="Arial" panose="020B0604020202020204"/>
              <a:ea typeface="+mn-ea"/>
              <a:cs typeface="+mn-cs"/>
            </a:rPr>
            <a:t>Completed Surveys:</a:t>
          </a:r>
        </a:p>
        <a:p>
          <a:pPr>
            <a:buNone/>
          </a:pPr>
          <a:r>
            <a:rPr lang="en-US" sz="1400" dirty="0">
              <a:solidFill>
                <a:srgbClr val="222B3C">
                  <a:hueOff val="0"/>
                  <a:satOff val="0"/>
                  <a:lumOff val="0"/>
                  <a:alphaOff val="0"/>
                </a:srgbClr>
              </a:solidFill>
              <a:latin typeface="Arial" panose="020B0604020202020204"/>
              <a:ea typeface="+mn-ea"/>
              <a:cs typeface="+mn-cs"/>
            </a:rPr>
            <a:t>Aggregate:  13,218</a:t>
          </a:r>
        </a:p>
        <a:p>
          <a:pPr>
            <a:buNone/>
          </a:pPr>
          <a:r>
            <a:rPr lang="en-US" sz="1400" dirty="0">
              <a:solidFill>
                <a:srgbClr val="222B3C">
                  <a:hueOff val="0"/>
                  <a:satOff val="0"/>
                  <a:lumOff val="0"/>
                  <a:alphaOff val="0"/>
                </a:srgbClr>
              </a:solidFill>
              <a:latin typeface="Arial" panose="020B0604020202020204"/>
              <a:ea typeface="+mn-ea"/>
              <a:cs typeface="+mn-cs"/>
            </a:rPr>
            <a:t>COVID-19 Info Seekers*: 1,777</a:t>
          </a:r>
        </a:p>
      </dgm:t>
    </dgm:pt>
    <dgm:pt modelId="{E2F59B15-829A-44A5-98A7-CEBF9F93215F}" type="parTrans" cxnId="{119EBC21-EA66-4296-B471-0B8FD7DA0207}">
      <dgm:prSet/>
      <dgm:spPr>
        <a:xfrm>
          <a:off x="486965" y="561964"/>
          <a:ext cx="296200" cy="2754460"/>
        </a:xfrm>
        <a:custGeom>
          <a:avLst/>
          <a:gdLst/>
          <a:ahLst/>
          <a:cxnLst/>
          <a:rect l="0" t="0" r="0" b="0"/>
          <a:pathLst>
            <a:path>
              <a:moveTo>
                <a:pt x="0" y="0"/>
              </a:moveTo>
              <a:lnTo>
                <a:pt x="0" y="2754460"/>
              </a:lnTo>
              <a:lnTo>
                <a:pt x="296200" y="2754460"/>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DA593F15-57D2-4675-8B29-673C8BE46A90}" type="sibTrans" cxnId="{119EBC21-EA66-4296-B471-0B8FD7DA0207}">
      <dgm:prSet/>
      <dgm:spPr/>
      <dgm:t>
        <a:bodyPr/>
        <a:lstStyle/>
        <a:p>
          <a:endParaRPr lang="en-US">
            <a:latin typeface="+mn-lt"/>
          </a:endParaRPr>
        </a:p>
      </dgm:t>
    </dgm:pt>
    <dgm:pt modelId="{68DFC442-769C-4AA0-94C7-5F240D75DF40}">
      <dgm:prSet phldrT="[Text]" custT="1"/>
      <dgm:spPr>
        <a:xfrm>
          <a:off x="783166" y="1849491"/>
          <a:ext cx="3184304" cy="812342"/>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lgn="ctr">
            <a:buNone/>
          </a:pPr>
          <a:r>
            <a:rPr lang="en-US" sz="1400" dirty="0">
              <a:solidFill>
                <a:srgbClr val="222B3C"/>
              </a:solidFill>
              <a:latin typeface="Arial" panose="020B0604020202020204"/>
              <a:ea typeface="+mn-ea"/>
              <a:cs typeface="+mn-cs"/>
            </a:rPr>
            <a:t>Reporting Period:</a:t>
          </a:r>
        </a:p>
        <a:p>
          <a:pPr algn="ctr">
            <a:buNone/>
          </a:pPr>
          <a:r>
            <a:rPr lang="en-US" sz="1200" dirty="0">
              <a:solidFill>
                <a:srgbClr val="222B3C"/>
              </a:solidFill>
              <a:latin typeface="Arial" panose="020B0604020202020204"/>
              <a:ea typeface="+mn-ea"/>
              <a:cs typeface="+mn-cs"/>
            </a:rPr>
            <a:t>October 1, 2020 - May 31, 2021</a:t>
          </a:r>
        </a:p>
      </dgm:t>
    </dgm:pt>
    <dgm:pt modelId="{184AA65E-913C-44CC-8FAE-2721FD390622}" type="parTrans" cxnId="{09E63CF6-C731-4C5C-B7AD-DC3F139797E1}">
      <dgm:prSet/>
      <dgm:spPr>
        <a:xfrm>
          <a:off x="486965" y="561964"/>
          <a:ext cx="296200" cy="1693697"/>
        </a:xfrm>
        <a:custGeom>
          <a:avLst/>
          <a:gdLst/>
          <a:ahLst/>
          <a:cxnLst/>
          <a:rect l="0" t="0" r="0" b="0"/>
          <a:pathLst>
            <a:path>
              <a:moveTo>
                <a:pt x="0" y="0"/>
              </a:moveTo>
              <a:lnTo>
                <a:pt x="0" y="1693697"/>
              </a:lnTo>
              <a:lnTo>
                <a:pt x="296200" y="1693697"/>
              </a:lnTo>
            </a:path>
          </a:pathLst>
        </a:custGeom>
        <a:noFill/>
        <a:ln w="12700" cap="flat" cmpd="sng" algn="ctr">
          <a:solidFill>
            <a:srgbClr val="FFFFFF">
              <a:lumMod val="75000"/>
            </a:srgbClr>
          </a:solidFill>
          <a:prstDash val="solid"/>
          <a:miter lim="800000"/>
        </a:ln>
        <a:effectLst/>
      </dgm:spPr>
      <dgm:t>
        <a:bodyPr/>
        <a:lstStyle/>
        <a:p>
          <a:endParaRPr lang="en-US">
            <a:latin typeface="+mn-lt"/>
          </a:endParaRPr>
        </a:p>
      </dgm:t>
    </dgm:pt>
    <dgm:pt modelId="{7CE3F567-1DDC-4C5E-A0F1-CD4F7572B4E9}" type="sibTrans" cxnId="{09E63CF6-C731-4C5C-B7AD-DC3F139797E1}">
      <dgm:prSet/>
      <dgm:spPr/>
      <dgm:t>
        <a:bodyPr/>
        <a:lstStyle/>
        <a:p>
          <a:endParaRPr lang="en-US">
            <a:latin typeface="+mn-lt"/>
          </a:endParaRPr>
        </a:p>
      </dgm:t>
    </dgm:pt>
    <dgm:pt modelId="{357F805D-EAC7-4F47-8873-BF2EA48274FB}">
      <dgm:prSet phldrT="[Text]" custT="1"/>
      <dgm:spPr>
        <a:xfrm>
          <a:off x="783166" y="3971017"/>
          <a:ext cx="3211263" cy="811661"/>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gm:spPr>
      <dgm:t>
        <a:bodyPr/>
        <a:lstStyle/>
        <a:p>
          <a:pPr>
            <a:buNone/>
          </a:pPr>
          <a:r>
            <a:rPr lang="en-US" sz="1400" dirty="0">
              <a:solidFill>
                <a:srgbClr val="222B3C">
                  <a:hueOff val="0"/>
                  <a:satOff val="0"/>
                  <a:lumOff val="0"/>
                  <a:alphaOff val="0"/>
                </a:srgbClr>
              </a:solidFill>
              <a:latin typeface="Arial" panose="020B0604020202020204"/>
              <a:ea typeface="+mn-ea"/>
              <a:cs typeface="+mn-cs"/>
            </a:rPr>
            <a:t>Completion Percentage:  35%</a:t>
          </a:r>
        </a:p>
        <a:p>
          <a:pPr>
            <a:buNone/>
          </a:pPr>
          <a:r>
            <a:rPr lang="en-US" sz="1200" dirty="0">
              <a:solidFill>
                <a:srgbClr val="B561FF"/>
              </a:solidFill>
              <a:latin typeface="Arial" panose="020B0604020202020204"/>
              <a:ea typeface="+mn-ea"/>
              <a:cs typeface="+mn-cs"/>
            </a:rPr>
            <a:t>Completion Rate Benchmark, Federal Govt – Desktop, 39%</a:t>
          </a:r>
        </a:p>
      </dgm:t>
    </dgm:pt>
    <dgm:pt modelId="{EF96D168-784B-468B-A1DD-DDF837B63015}" type="parTrans" cxnId="{2686BE4A-999C-4C93-91CC-2C2492142AF6}">
      <dgm:prSet/>
      <dgm:spPr>
        <a:xfrm>
          <a:off x="486965" y="561964"/>
          <a:ext cx="296200" cy="3814883"/>
        </a:xfrm>
        <a:custGeom>
          <a:avLst/>
          <a:gdLst/>
          <a:ahLst/>
          <a:cxnLst/>
          <a:rect l="0" t="0" r="0" b="0"/>
          <a:pathLst>
            <a:path>
              <a:moveTo>
                <a:pt x="0" y="0"/>
              </a:moveTo>
              <a:lnTo>
                <a:pt x="0" y="3814883"/>
              </a:lnTo>
              <a:lnTo>
                <a:pt x="296200" y="3814883"/>
              </a:lnTo>
            </a:path>
          </a:pathLst>
        </a:custGeom>
        <a:noFill/>
        <a:ln w="12700" cap="flat" cmpd="sng" algn="ctr">
          <a:solidFill>
            <a:srgbClr val="637084"/>
          </a:solidFill>
          <a:prstDash val="solid"/>
          <a:miter lim="800000"/>
        </a:ln>
        <a:effectLst/>
      </dgm:spPr>
      <dgm:t>
        <a:bodyPr/>
        <a:lstStyle/>
        <a:p>
          <a:endParaRPr lang="en-US"/>
        </a:p>
      </dgm:t>
    </dgm:pt>
    <dgm:pt modelId="{9590CB26-5874-4635-A28C-6FDA05D29F39}" type="sibTrans" cxnId="{2686BE4A-999C-4C93-91CC-2C2492142AF6}">
      <dgm:prSet/>
      <dgm:spPr/>
      <dgm:t>
        <a:bodyPr/>
        <a:lstStyle/>
        <a:p>
          <a:endParaRPr lang="en-US"/>
        </a:p>
      </dgm:t>
    </dgm:pt>
    <dgm:pt modelId="{CA0A947D-F961-4531-8ECD-60B3F55831C4}" type="pres">
      <dgm:prSet presAssocID="{268BBDF5-0388-45EE-A983-23DD5CD23B38}" presName="diagram" presStyleCnt="0">
        <dgm:presLayoutVars>
          <dgm:chPref val="1"/>
          <dgm:dir/>
          <dgm:animOne val="branch"/>
          <dgm:animLvl val="lvl"/>
          <dgm:resizeHandles/>
        </dgm:presLayoutVars>
      </dgm:prSet>
      <dgm:spPr/>
    </dgm:pt>
    <dgm:pt modelId="{039018D3-257C-47B2-8C39-EE42C9AECF52}" type="pres">
      <dgm:prSet presAssocID="{7D0B4FF4-3C4E-4D1B-9B11-540E018C4DF4}" presName="root" presStyleCnt="0"/>
      <dgm:spPr/>
    </dgm:pt>
    <dgm:pt modelId="{9744573D-2443-4417-956D-BE1E178AB16C}" type="pres">
      <dgm:prSet presAssocID="{7D0B4FF4-3C4E-4D1B-9B11-540E018C4DF4}" presName="rootComposite" presStyleCnt="0"/>
      <dgm:spPr/>
    </dgm:pt>
    <dgm:pt modelId="{29EDDB7F-1FCE-40C6-AD80-3E18A2B7E06F}" type="pres">
      <dgm:prSet presAssocID="{7D0B4FF4-3C4E-4D1B-9B11-540E018C4DF4}" presName="rootText" presStyleLbl="node1" presStyleIdx="0" presStyleCnt="1" custScaleX="326528" custScaleY="74169" custLinFactNeighborX="7857" custLinFactNeighborY="-10300"/>
      <dgm:spPr/>
    </dgm:pt>
    <dgm:pt modelId="{8E9A49FD-382D-4E42-9AF7-D902A262444E}" type="pres">
      <dgm:prSet presAssocID="{7D0B4FF4-3C4E-4D1B-9B11-540E018C4DF4}" presName="rootConnector" presStyleLbl="node1" presStyleIdx="0" presStyleCnt="1"/>
      <dgm:spPr/>
    </dgm:pt>
    <dgm:pt modelId="{C4A725F9-ED43-4B67-8EE7-8E74BC4872AF}" type="pres">
      <dgm:prSet presAssocID="{7D0B4FF4-3C4E-4D1B-9B11-540E018C4DF4}" presName="childShape" presStyleCnt="0"/>
      <dgm:spPr/>
    </dgm:pt>
    <dgm:pt modelId="{6EB8313E-654E-4C15-9A2D-3FA23158F776}" type="pres">
      <dgm:prSet presAssocID="{E3D2F866-6F42-4F65-8506-7CC1576116AB}" presName="Name13" presStyleLbl="parChTrans1D2" presStyleIdx="0" presStyleCnt="4"/>
      <dgm:spPr/>
    </dgm:pt>
    <dgm:pt modelId="{3DEC9A77-096C-4F69-A3D4-688ED772DD2B}" type="pres">
      <dgm:prSet presAssocID="{026684C6-5601-4C58-B60A-2535073D0A95}" presName="childText" presStyleLbl="bgAcc1" presStyleIdx="0" presStyleCnt="4" custScaleX="335958" custScaleY="155265">
        <dgm:presLayoutVars>
          <dgm:bulletEnabled val="1"/>
        </dgm:presLayoutVars>
      </dgm:prSet>
      <dgm:spPr/>
    </dgm:pt>
    <dgm:pt modelId="{63330818-AF3E-4EEB-BD4F-02022F0892D1}" type="pres">
      <dgm:prSet presAssocID="{184AA65E-913C-44CC-8FAE-2721FD390622}" presName="Name13" presStyleLbl="parChTrans1D2" presStyleIdx="1" presStyleCnt="4"/>
      <dgm:spPr/>
    </dgm:pt>
    <dgm:pt modelId="{808EF1DA-9CAB-497E-8CA6-CF054EB388E4}" type="pres">
      <dgm:prSet presAssocID="{68DFC442-769C-4AA0-94C7-5F240D75DF40}" presName="childText" presStyleLbl="bgAcc1" presStyleIdx="1" presStyleCnt="4" custScaleX="333209" custScaleY="136007">
        <dgm:presLayoutVars>
          <dgm:bulletEnabled val="1"/>
        </dgm:presLayoutVars>
      </dgm:prSet>
      <dgm:spPr/>
    </dgm:pt>
    <dgm:pt modelId="{C5F1041C-E729-4C1E-98AB-5217A5322A5C}" type="pres">
      <dgm:prSet presAssocID="{E2F59B15-829A-44A5-98A7-CEBF9F93215F}" presName="Name13" presStyleLbl="parChTrans1D2" presStyleIdx="2" presStyleCnt="4"/>
      <dgm:spPr/>
    </dgm:pt>
    <dgm:pt modelId="{B7A97ED0-43A3-445E-9CBA-306F162A7437}" type="pres">
      <dgm:prSet presAssocID="{BAC640BF-A335-42FE-9AE4-2211E9C1C49B}" presName="childText" presStyleLbl="bgAcc1" presStyleIdx="2" presStyleCnt="4" custScaleX="335703" custScaleY="169191" custLinFactNeighborX="3522" custLinFactNeighborY="-7318">
        <dgm:presLayoutVars>
          <dgm:bulletEnabled val="1"/>
        </dgm:presLayoutVars>
      </dgm:prSet>
      <dgm:spPr/>
    </dgm:pt>
    <dgm:pt modelId="{33EA018D-21A0-40B3-BA25-2BBF3E7F3FB4}" type="pres">
      <dgm:prSet presAssocID="{EF96D168-784B-468B-A1DD-DDF837B63015}" presName="Name13" presStyleLbl="parChTrans1D2" presStyleIdx="3" presStyleCnt="4"/>
      <dgm:spPr/>
    </dgm:pt>
    <dgm:pt modelId="{65A66F06-7A73-4DEB-AB87-6894C3AD2569}" type="pres">
      <dgm:prSet presAssocID="{357F805D-EAC7-4F47-8873-BF2EA48274FB}" presName="childText" presStyleLbl="bgAcc1" presStyleIdx="3" presStyleCnt="4" custScaleX="336030" custScaleY="135893" custLinFactNeighborY="0">
        <dgm:presLayoutVars>
          <dgm:bulletEnabled val="1"/>
        </dgm:presLayoutVars>
      </dgm:prSet>
      <dgm:spPr/>
    </dgm:pt>
  </dgm:ptLst>
  <dgm:cxnLst>
    <dgm:cxn modelId="{3F237A01-69FA-495C-80FE-6EAD50520EE0}" srcId="{268BBDF5-0388-45EE-A983-23DD5CD23B38}" destId="{7D0B4FF4-3C4E-4D1B-9B11-540E018C4DF4}" srcOrd="0" destOrd="0" parTransId="{883AEF30-95F4-4A7E-93AC-3B7DE20BA270}" sibTransId="{D62E2A14-57AF-4CC3-8B18-AAB59764DD04}"/>
    <dgm:cxn modelId="{71A2050B-BD37-EE45-B23A-CFB92CA4ED3C}" type="presOf" srcId="{7D0B4FF4-3C4E-4D1B-9B11-540E018C4DF4}" destId="{29EDDB7F-1FCE-40C6-AD80-3E18A2B7E06F}" srcOrd="0" destOrd="0" presId="urn:microsoft.com/office/officeart/2005/8/layout/hierarchy3"/>
    <dgm:cxn modelId="{142E6B1A-A041-C04F-A13B-FF291748856A}" type="presOf" srcId="{68DFC442-769C-4AA0-94C7-5F240D75DF40}" destId="{808EF1DA-9CAB-497E-8CA6-CF054EB388E4}" srcOrd="0" destOrd="0" presId="urn:microsoft.com/office/officeart/2005/8/layout/hierarchy3"/>
    <dgm:cxn modelId="{119EBC21-EA66-4296-B471-0B8FD7DA0207}" srcId="{7D0B4FF4-3C4E-4D1B-9B11-540E018C4DF4}" destId="{BAC640BF-A335-42FE-9AE4-2211E9C1C49B}" srcOrd="2" destOrd="0" parTransId="{E2F59B15-829A-44A5-98A7-CEBF9F93215F}" sibTransId="{DA593F15-57D2-4675-8B29-673C8BE46A90}"/>
    <dgm:cxn modelId="{8A648844-01F6-8646-A42F-E09BE53EEE3D}" type="presOf" srcId="{026684C6-5601-4C58-B60A-2535073D0A95}" destId="{3DEC9A77-096C-4F69-A3D4-688ED772DD2B}" srcOrd="0" destOrd="0" presId="urn:microsoft.com/office/officeart/2005/8/layout/hierarchy3"/>
    <dgm:cxn modelId="{2686BE4A-999C-4C93-91CC-2C2492142AF6}" srcId="{7D0B4FF4-3C4E-4D1B-9B11-540E018C4DF4}" destId="{357F805D-EAC7-4F47-8873-BF2EA48274FB}" srcOrd="3" destOrd="0" parTransId="{EF96D168-784B-468B-A1DD-DDF837B63015}" sibTransId="{9590CB26-5874-4635-A28C-6FDA05D29F39}"/>
    <dgm:cxn modelId="{CDB89A6C-A0D5-DA46-A736-4E9B664C3863}" type="presOf" srcId="{268BBDF5-0388-45EE-A983-23DD5CD23B38}" destId="{CA0A947D-F961-4531-8ECD-60B3F55831C4}" srcOrd="0" destOrd="0" presId="urn:microsoft.com/office/officeart/2005/8/layout/hierarchy3"/>
    <dgm:cxn modelId="{084B7E6D-68FC-C247-B98E-EA2B5634A4A2}" type="presOf" srcId="{E2F59B15-829A-44A5-98A7-CEBF9F93215F}" destId="{C5F1041C-E729-4C1E-98AB-5217A5322A5C}" srcOrd="0" destOrd="0" presId="urn:microsoft.com/office/officeart/2005/8/layout/hierarchy3"/>
    <dgm:cxn modelId="{58B4E84F-F37F-4AB6-A558-CBBFF185F857}" srcId="{7D0B4FF4-3C4E-4D1B-9B11-540E018C4DF4}" destId="{026684C6-5601-4C58-B60A-2535073D0A95}" srcOrd="0" destOrd="0" parTransId="{E3D2F866-6F42-4F65-8506-7CC1576116AB}" sibTransId="{EBDAB223-0AB4-4182-8DA1-388BE3F376DC}"/>
    <dgm:cxn modelId="{C9AC867D-24B8-3C4C-A9F4-1FD3FDDF9C8F}" type="presOf" srcId="{7D0B4FF4-3C4E-4D1B-9B11-540E018C4DF4}" destId="{8E9A49FD-382D-4E42-9AF7-D902A262444E}" srcOrd="1" destOrd="0" presId="urn:microsoft.com/office/officeart/2005/8/layout/hierarchy3"/>
    <dgm:cxn modelId="{6D5E4A84-367E-7043-9FE5-B1AC1B35DDAD}" type="presOf" srcId="{184AA65E-913C-44CC-8FAE-2721FD390622}" destId="{63330818-AF3E-4EEB-BD4F-02022F0892D1}" srcOrd="0" destOrd="0" presId="urn:microsoft.com/office/officeart/2005/8/layout/hierarchy3"/>
    <dgm:cxn modelId="{27349E91-88CF-7F4B-9B49-CC4B227B4F00}" type="presOf" srcId="{BAC640BF-A335-42FE-9AE4-2211E9C1C49B}" destId="{B7A97ED0-43A3-445E-9CBA-306F162A7437}" srcOrd="0" destOrd="0" presId="urn:microsoft.com/office/officeart/2005/8/layout/hierarchy3"/>
    <dgm:cxn modelId="{B1FEF8BA-F52C-BA4E-953A-E066F39EC79C}" type="presOf" srcId="{E3D2F866-6F42-4F65-8506-7CC1576116AB}" destId="{6EB8313E-654E-4C15-9A2D-3FA23158F776}" srcOrd="0" destOrd="0" presId="urn:microsoft.com/office/officeart/2005/8/layout/hierarchy3"/>
    <dgm:cxn modelId="{E54DD5F1-2BCB-4D58-A5B4-4488B4D28932}" type="presOf" srcId="{EF96D168-784B-468B-A1DD-DDF837B63015}" destId="{33EA018D-21A0-40B3-BA25-2BBF3E7F3FB4}" srcOrd="0" destOrd="0" presId="urn:microsoft.com/office/officeart/2005/8/layout/hierarchy3"/>
    <dgm:cxn modelId="{EB4449F2-6E98-4720-967F-1C85DAB949A3}" type="presOf" srcId="{357F805D-EAC7-4F47-8873-BF2EA48274FB}" destId="{65A66F06-7A73-4DEB-AB87-6894C3AD2569}" srcOrd="0" destOrd="0" presId="urn:microsoft.com/office/officeart/2005/8/layout/hierarchy3"/>
    <dgm:cxn modelId="{09E63CF6-C731-4C5C-B7AD-DC3F139797E1}" srcId="{7D0B4FF4-3C4E-4D1B-9B11-540E018C4DF4}" destId="{68DFC442-769C-4AA0-94C7-5F240D75DF40}" srcOrd="1" destOrd="0" parTransId="{184AA65E-913C-44CC-8FAE-2721FD390622}" sibTransId="{7CE3F567-1DDC-4C5E-A0F1-CD4F7572B4E9}"/>
    <dgm:cxn modelId="{FA6F441C-5FCB-9D40-807B-863F3440E6C5}" type="presParOf" srcId="{CA0A947D-F961-4531-8ECD-60B3F55831C4}" destId="{039018D3-257C-47B2-8C39-EE42C9AECF52}" srcOrd="0" destOrd="0" presId="urn:microsoft.com/office/officeart/2005/8/layout/hierarchy3"/>
    <dgm:cxn modelId="{F3B1C4F1-B449-634D-8905-CF034002ED3C}" type="presParOf" srcId="{039018D3-257C-47B2-8C39-EE42C9AECF52}" destId="{9744573D-2443-4417-956D-BE1E178AB16C}" srcOrd="0" destOrd="0" presId="urn:microsoft.com/office/officeart/2005/8/layout/hierarchy3"/>
    <dgm:cxn modelId="{0359FE39-93FB-184A-8842-41280E23C112}" type="presParOf" srcId="{9744573D-2443-4417-956D-BE1E178AB16C}" destId="{29EDDB7F-1FCE-40C6-AD80-3E18A2B7E06F}" srcOrd="0" destOrd="0" presId="urn:microsoft.com/office/officeart/2005/8/layout/hierarchy3"/>
    <dgm:cxn modelId="{6209DCBC-0782-5744-BE30-8E9F5F71B1A2}" type="presParOf" srcId="{9744573D-2443-4417-956D-BE1E178AB16C}" destId="{8E9A49FD-382D-4E42-9AF7-D902A262444E}" srcOrd="1" destOrd="0" presId="urn:microsoft.com/office/officeart/2005/8/layout/hierarchy3"/>
    <dgm:cxn modelId="{305CA0A1-A698-684A-B0E1-7B777FF7F961}" type="presParOf" srcId="{039018D3-257C-47B2-8C39-EE42C9AECF52}" destId="{C4A725F9-ED43-4B67-8EE7-8E74BC4872AF}" srcOrd="1" destOrd="0" presId="urn:microsoft.com/office/officeart/2005/8/layout/hierarchy3"/>
    <dgm:cxn modelId="{1022E481-F226-094E-9D83-85D7D3972D94}" type="presParOf" srcId="{C4A725F9-ED43-4B67-8EE7-8E74BC4872AF}" destId="{6EB8313E-654E-4C15-9A2D-3FA23158F776}" srcOrd="0" destOrd="0" presId="urn:microsoft.com/office/officeart/2005/8/layout/hierarchy3"/>
    <dgm:cxn modelId="{04C23FF7-616F-4A49-9593-6CD5C14598BD}" type="presParOf" srcId="{C4A725F9-ED43-4B67-8EE7-8E74BC4872AF}" destId="{3DEC9A77-096C-4F69-A3D4-688ED772DD2B}" srcOrd="1" destOrd="0" presId="urn:microsoft.com/office/officeart/2005/8/layout/hierarchy3"/>
    <dgm:cxn modelId="{6A9A9D9E-6A38-194D-81BB-9A43FCD96519}" type="presParOf" srcId="{C4A725F9-ED43-4B67-8EE7-8E74BC4872AF}" destId="{63330818-AF3E-4EEB-BD4F-02022F0892D1}" srcOrd="2" destOrd="0" presId="urn:microsoft.com/office/officeart/2005/8/layout/hierarchy3"/>
    <dgm:cxn modelId="{3322E3CF-ECB4-FB42-977F-F49C94313DFA}" type="presParOf" srcId="{C4A725F9-ED43-4B67-8EE7-8E74BC4872AF}" destId="{808EF1DA-9CAB-497E-8CA6-CF054EB388E4}" srcOrd="3" destOrd="0" presId="urn:microsoft.com/office/officeart/2005/8/layout/hierarchy3"/>
    <dgm:cxn modelId="{530FA45B-CF77-1C41-AD70-8D72BB892DC8}" type="presParOf" srcId="{C4A725F9-ED43-4B67-8EE7-8E74BC4872AF}" destId="{C5F1041C-E729-4C1E-98AB-5217A5322A5C}" srcOrd="4" destOrd="0" presId="urn:microsoft.com/office/officeart/2005/8/layout/hierarchy3"/>
    <dgm:cxn modelId="{62D97355-7DA9-0F41-9CBA-771E6C03C2CD}" type="presParOf" srcId="{C4A725F9-ED43-4B67-8EE7-8E74BC4872AF}" destId="{B7A97ED0-43A3-445E-9CBA-306F162A7437}" srcOrd="5" destOrd="0" presId="urn:microsoft.com/office/officeart/2005/8/layout/hierarchy3"/>
    <dgm:cxn modelId="{676A81DC-8CF7-4AE1-BBF7-993936DA71B0}" type="presParOf" srcId="{C4A725F9-ED43-4B67-8EE7-8E74BC4872AF}" destId="{33EA018D-21A0-40B3-BA25-2BBF3E7F3FB4}" srcOrd="6" destOrd="0" presId="urn:microsoft.com/office/officeart/2005/8/layout/hierarchy3"/>
    <dgm:cxn modelId="{5E57FA86-B9FD-4CDE-90E2-66364222E177}" type="presParOf" srcId="{C4A725F9-ED43-4B67-8EE7-8E74BC4872AF}" destId="{65A66F06-7A73-4DEB-AB87-6894C3AD2569}" srcOrd="7" destOrd="0" presId="urn:microsoft.com/office/officeart/2005/8/layout/hierarchy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13B680-743B-496B-AE2C-43D4360B7B0B}" type="doc">
      <dgm:prSet loTypeId="urn:microsoft.com/office/officeart/2005/8/layout/chevron1" loCatId="process" qsTypeId="urn:microsoft.com/office/officeart/2005/8/quickstyle/simple1" qsCatId="simple" csTypeId="urn:microsoft.com/office/officeart/2005/8/colors/accent0_1" csCatId="mainScheme" phldr="1"/>
      <dgm:spPr/>
    </dgm:pt>
    <dgm:pt modelId="{741A1229-33DA-43CF-B25A-329A7B8F92BE}">
      <dgm:prSet phldrT="[Text]" custT="1"/>
      <dgm:spPr>
        <a:xfrm>
          <a:off x="2678" y="261639"/>
          <a:ext cx="3263800" cy="1305520"/>
        </a:xfrm>
        <a:prstGeom prst="homePlate">
          <a:avLst/>
        </a:prstGeom>
        <a:solidFill>
          <a:schemeClr val="accent1"/>
        </a:solidFill>
        <a:ln w="12700" cap="flat" cmpd="sng" algn="ctr">
          <a:solidFill>
            <a:srgbClr val="222B3C">
              <a:shade val="80000"/>
              <a:hueOff val="0"/>
              <a:satOff val="0"/>
              <a:lumOff val="0"/>
              <a:alphaOff val="0"/>
            </a:srgbClr>
          </a:solidFill>
          <a:prstDash val="solid"/>
          <a:miter lim="800000"/>
        </a:ln>
        <a:effectLst/>
      </dgm:spPr>
      <dgm:t>
        <a:bodyPr/>
        <a:lstStyle/>
        <a:p>
          <a:pPr>
            <a:buNone/>
          </a:pPr>
          <a:r>
            <a:rPr lang="en-US" sz="2000" b="1" dirty="0">
              <a:solidFill>
                <a:schemeClr val="bg1"/>
              </a:solidFill>
              <a:latin typeface="Arial" panose="020B0604020202020204"/>
              <a:ea typeface="+mn-ea"/>
              <a:cs typeface="+mn-cs"/>
            </a:rPr>
            <a:t>EXPERIENCES &amp; EXPECTATIONS</a:t>
          </a:r>
        </a:p>
      </dgm:t>
    </dgm:pt>
    <dgm:pt modelId="{6D0CA251-AE23-4669-A872-E66D611C08DA}" type="parTrans" cxnId="{350DACB6-D0FC-4ADC-B75A-BDCB683FE862}">
      <dgm:prSet/>
      <dgm:spPr/>
      <dgm:t>
        <a:bodyPr/>
        <a:lstStyle/>
        <a:p>
          <a:endParaRPr lang="en-US" sz="2000" b="1">
            <a:solidFill>
              <a:schemeClr val="bg1"/>
            </a:solidFill>
          </a:endParaRPr>
        </a:p>
      </dgm:t>
    </dgm:pt>
    <dgm:pt modelId="{58D6FDE4-CC29-4F2B-B7CC-54C1C78A4CE1}" type="sibTrans" cxnId="{350DACB6-D0FC-4ADC-B75A-BDCB683FE862}">
      <dgm:prSet/>
      <dgm:spPr/>
      <dgm:t>
        <a:bodyPr/>
        <a:lstStyle/>
        <a:p>
          <a:endParaRPr lang="en-US" sz="2000" b="1">
            <a:solidFill>
              <a:schemeClr val="bg1"/>
            </a:solidFill>
          </a:endParaRPr>
        </a:p>
      </dgm:t>
    </dgm:pt>
    <dgm:pt modelId="{5E6420C8-CE36-420F-A45F-F3C788A9B334}">
      <dgm:prSet phldrT="[Text]" custT="1"/>
      <dgm:spPr>
        <a:xfrm>
          <a:off x="2940099" y="261639"/>
          <a:ext cx="3263800" cy="1305520"/>
        </a:xfrm>
        <a:prstGeom prst="chevron">
          <a:avLst/>
        </a:prstGeom>
        <a:solidFill>
          <a:schemeClr val="tx1"/>
        </a:solidFill>
        <a:ln w="12700" cap="flat" cmpd="sng" algn="ctr">
          <a:solidFill>
            <a:srgbClr val="222B3C">
              <a:shade val="80000"/>
              <a:hueOff val="0"/>
              <a:satOff val="0"/>
              <a:lumOff val="0"/>
              <a:alphaOff val="0"/>
            </a:srgbClr>
          </a:solidFill>
          <a:prstDash val="solid"/>
          <a:miter lim="800000"/>
        </a:ln>
        <a:effectLst/>
      </dgm:spPr>
      <dgm:t>
        <a:bodyPr/>
        <a:lstStyle/>
        <a:p>
          <a:pPr>
            <a:buNone/>
          </a:pPr>
          <a:r>
            <a:rPr lang="en-US" sz="2000" b="1" dirty="0">
              <a:solidFill>
                <a:schemeClr val="bg1"/>
              </a:solidFill>
              <a:latin typeface="Arial" panose="020B0604020202020204"/>
              <a:ea typeface="+mn-ea"/>
              <a:cs typeface="+mn-cs"/>
            </a:rPr>
            <a:t>SATISFACTION</a:t>
          </a:r>
        </a:p>
      </dgm:t>
    </dgm:pt>
    <dgm:pt modelId="{189B5069-07EA-4470-B581-6426B656F9BA}" type="parTrans" cxnId="{569598C3-A9EB-4B1E-A522-F983237025D8}">
      <dgm:prSet/>
      <dgm:spPr/>
      <dgm:t>
        <a:bodyPr/>
        <a:lstStyle/>
        <a:p>
          <a:endParaRPr lang="en-US" sz="2000" b="1">
            <a:solidFill>
              <a:schemeClr val="bg1"/>
            </a:solidFill>
          </a:endParaRPr>
        </a:p>
      </dgm:t>
    </dgm:pt>
    <dgm:pt modelId="{F764CAB7-FFAF-43C1-8237-AF3E857CCE2E}" type="sibTrans" cxnId="{569598C3-A9EB-4B1E-A522-F983237025D8}">
      <dgm:prSet/>
      <dgm:spPr/>
      <dgm:t>
        <a:bodyPr/>
        <a:lstStyle/>
        <a:p>
          <a:endParaRPr lang="en-US" sz="2000" b="1">
            <a:solidFill>
              <a:schemeClr val="bg1"/>
            </a:solidFill>
          </a:endParaRPr>
        </a:p>
      </dgm:t>
    </dgm:pt>
    <dgm:pt modelId="{D643EFEA-1C84-44E0-9904-A78DD94C7C8A}">
      <dgm:prSet phldrT="[Text]" custT="1"/>
      <dgm:spPr>
        <a:xfrm>
          <a:off x="5877520" y="261639"/>
          <a:ext cx="3263800" cy="1305520"/>
        </a:xfrm>
        <a:prstGeom prst="chevron">
          <a:avLst/>
        </a:prstGeom>
        <a:solidFill>
          <a:schemeClr val="accent2"/>
        </a:solidFill>
        <a:ln w="12700" cap="flat" cmpd="sng" algn="ctr">
          <a:solidFill>
            <a:srgbClr val="222B3C">
              <a:shade val="80000"/>
              <a:hueOff val="0"/>
              <a:satOff val="0"/>
              <a:lumOff val="0"/>
              <a:alphaOff val="0"/>
            </a:srgbClr>
          </a:solidFill>
          <a:prstDash val="solid"/>
          <a:miter lim="800000"/>
        </a:ln>
        <a:effectLst/>
      </dgm:spPr>
      <dgm:t>
        <a:bodyPr/>
        <a:lstStyle/>
        <a:p>
          <a:pPr>
            <a:buNone/>
          </a:pPr>
          <a:r>
            <a:rPr lang="en-US" sz="2000" b="1" dirty="0">
              <a:solidFill>
                <a:schemeClr val="bg1"/>
              </a:solidFill>
              <a:latin typeface="Arial" panose="020B0604020202020204"/>
              <a:ea typeface="+mn-ea"/>
              <a:cs typeface="+mn-cs"/>
            </a:rPr>
            <a:t>ORGANIZATION OUTCOMES</a:t>
          </a:r>
        </a:p>
      </dgm:t>
    </dgm:pt>
    <dgm:pt modelId="{A278BC2F-33D2-4E2A-9197-BE7F6A574809}" type="parTrans" cxnId="{C19A8A72-1699-499A-8728-3256FA2100ED}">
      <dgm:prSet/>
      <dgm:spPr/>
      <dgm:t>
        <a:bodyPr/>
        <a:lstStyle/>
        <a:p>
          <a:endParaRPr lang="en-US" sz="2000" b="1">
            <a:solidFill>
              <a:schemeClr val="bg1"/>
            </a:solidFill>
          </a:endParaRPr>
        </a:p>
      </dgm:t>
    </dgm:pt>
    <dgm:pt modelId="{667667B3-590D-4E3F-BE7B-16D06AF21AB3}" type="sibTrans" cxnId="{C19A8A72-1699-499A-8728-3256FA2100ED}">
      <dgm:prSet/>
      <dgm:spPr/>
      <dgm:t>
        <a:bodyPr/>
        <a:lstStyle/>
        <a:p>
          <a:endParaRPr lang="en-US" sz="2000" b="1">
            <a:solidFill>
              <a:schemeClr val="bg1"/>
            </a:solidFill>
          </a:endParaRPr>
        </a:p>
      </dgm:t>
    </dgm:pt>
    <dgm:pt modelId="{D65D722E-0BE6-45F4-A8B6-634AFBEF7BF8}" type="pres">
      <dgm:prSet presAssocID="{F413B680-743B-496B-AE2C-43D4360B7B0B}" presName="Name0" presStyleCnt="0">
        <dgm:presLayoutVars>
          <dgm:dir/>
          <dgm:animLvl val="lvl"/>
          <dgm:resizeHandles val="exact"/>
        </dgm:presLayoutVars>
      </dgm:prSet>
      <dgm:spPr/>
    </dgm:pt>
    <dgm:pt modelId="{F116C06C-21F2-4E3D-97BB-7127E770F68F}" type="pres">
      <dgm:prSet presAssocID="{741A1229-33DA-43CF-B25A-329A7B8F92BE}" presName="parTxOnly" presStyleLbl="node1" presStyleIdx="0" presStyleCnt="3">
        <dgm:presLayoutVars>
          <dgm:chMax val="0"/>
          <dgm:chPref val="0"/>
          <dgm:bulletEnabled val="1"/>
        </dgm:presLayoutVars>
      </dgm:prSet>
      <dgm:spPr>
        <a:prstGeom prst="homePlate">
          <a:avLst/>
        </a:prstGeom>
      </dgm:spPr>
    </dgm:pt>
    <dgm:pt modelId="{EB995934-3557-40B3-BBD8-125A1046714B}" type="pres">
      <dgm:prSet presAssocID="{58D6FDE4-CC29-4F2B-B7CC-54C1C78A4CE1}" presName="parTxOnlySpace" presStyleCnt="0"/>
      <dgm:spPr/>
    </dgm:pt>
    <dgm:pt modelId="{62F4EC99-9C4A-4FE5-BB6D-3E124585B9AA}" type="pres">
      <dgm:prSet presAssocID="{5E6420C8-CE36-420F-A45F-F3C788A9B334}" presName="parTxOnly" presStyleLbl="node1" presStyleIdx="1" presStyleCnt="3" custScaleX="108792">
        <dgm:presLayoutVars>
          <dgm:chMax val="0"/>
          <dgm:chPref val="0"/>
          <dgm:bulletEnabled val="1"/>
        </dgm:presLayoutVars>
      </dgm:prSet>
      <dgm:spPr/>
    </dgm:pt>
    <dgm:pt modelId="{01890CB1-D4AF-4D6F-A971-76132A2EF81A}" type="pres">
      <dgm:prSet presAssocID="{F764CAB7-FFAF-43C1-8237-AF3E857CCE2E}" presName="parTxOnlySpace" presStyleCnt="0"/>
      <dgm:spPr/>
    </dgm:pt>
    <dgm:pt modelId="{F25E0C59-3A4F-4EFC-BFF4-F1F433DDF4B3}" type="pres">
      <dgm:prSet presAssocID="{D643EFEA-1C84-44E0-9904-A78DD94C7C8A}" presName="parTxOnly" presStyleLbl="node1" presStyleIdx="2" presStyleCnt="3" custScaleX="113152">
        <dgm:presLayoutVars>
          <dgm:chMax val="0"/>
          <dgm:chPref val="0"/>
          <dgm:bulletEnabled val="1"/>
        </dgm:presLayoutVars>
      </dgm:prSet>
      <dgm:spPr/>
    </dgm:pt>
  </dgm:ptLst>
  <dgm:cxnLst>
    <dgm:cxn modelId="{01CFF82B-10CA-49B7-B1A6-643A14770300}" type="presOf" srcId="{D643EFEA-1C84-44E0-9904-A78DD94C7C8A}" destId="{F25E0C59-3A4F-4EFC-BFF4-F1F433DDF4B3}" srcOrd="0" destOrd="0" presId="urn:microsoft.com/office/officeart/2005/8/layout/chevron1"/>
    <dgm:cxn modelId="{C19A8A72-1699-499A-8728-3256FA2100ED}" srcId="{F413B680-743B-496B-AE2C-43D4360B7B0B}" destId="{D643EFEA-1C84-44E0-9904-A78DD94C7C8A}" srcOrd="2" destOrd="0" parTransId="{A278BC2F-33D2-4E2A-9197-BE7F6A574809}" sibTransId="{667667B3-590D-4E3F-BE7B-16D06AF21AB3}"/>
    <dgm:cxn modelId="{350DACB6-D0FC-4ADC-B75A-BDCB683FE862}" srcId="{F413B680-743B-496B-AE2C-43D4360B7B0B}" destId="{741A1229-33DA-43CF-B25A-329A7B8F92BE}" srcOrd="0" destOrd="0" parTransId="{6D0CA251-AE23-4669-A872-E66D611C08DA}" sibTransId="{58D6FDE4-CC29-4F2B-B7CC-54C1C78A4CE1}"/>
    <dgm:cxn modelId="{569598C3-A9EB-4B1E-A522-F983237025D8}" srcId="{F413B680-743B-496B-AE2C-43D4360B7B0B}" destId="{5E6420C8-CE36-420F-A45F-F3C788A9B334}" srcOrd="1" destOrd="0" parTransId="{189B5069-07EA-4470-B581-6426B656F9BA}" sibTransId="{F764CAB7-FFAF-43C1-8237-AF3E857CCE2E}"/>
    <dgm:cxn modelId="{05685FCC-1A27-4148-AE17-0518BE0A46CF}" type="presOf" srcId="{5E6420C8-CE36-420F-A45F-F3C788A9B334}" destId="{62F4EC99-9C4A-4FE5-BB6D-3E124585B9AA}" srcOrd="0" destOrd="0" presId="urn:microsoft.com/office/officeart/2005/8/layout/chevron1"/>
    <dgm:cxn modelId="{85FB2FE1-2309-43E0-9CD3-653BA0147C2B}" type="presOf" srcId="{741A1229-33DA-43CF-B25A-329A7B8F92BE}" destId="{F116C06C-21F2-4E3D-97BB-7127E770F68F}" srcOrd="0" destOrd="0" presId="urn:microsoft.com/office/officeart/2005/8/layout/chevron1"/>
    <dgm:cxn modelId="{2B1F0CF9-6B6C-472F-A807-0E68B3E078C1}" type="presOf" srcId="{F413B680-743B-496B-AE2C-43D4360B7B0B}" destId="{D65D722E-0BE6-45F4-A8B6-634AFBEF7BF8}" srcOrd="0" destOrd="0" presId="urn:microsoft.com/office/officeart/2005/8/layout/chevron1"/>
    <dgm:cxn modelId="{D2354685-1E40-430B-BF8A-4548D2D97220}" type="presParOf" srcId="{D65D722E-0BE6-45F4-A8B6-634AFBEF7BF8}" destId="{F116C06C-21F2-4E3D-97BB-7127E770F68F}" srcOrd="0" destOrd="0" presId="urn:microsoft.com/office/officeart/2005/8/layout/chevron1"/>
    <dgm:cxn modelId="{8795EA63-5448-4277-A0B4-F185FC70C0A6}" type="presParOf" srcId="{D65D722E-0BE6-45F4-A8B6-634AFBEF7BF8}" destId="{EB995934-3557-40B3-BBD8-125A1046714B}" srcOrd="1" destOrd="0" presId="urn:microsoft.com/office/officeart/2005/8/layout/chevron1"/>
    <dgm:cxn modelId="{F1F3C6D1-EC99-4C47-B28F-CEC7AD944EA6}" type="presParOf" srcId="{D65D722E-0BE6-45F4-A8B6-634AFBEF7BF8}" destId="{62F4EC99-9C4A-4FE5-BB6D-3E124585B9AA}" srcOrd="2" destOrd="0" presId="urn:microsoft.com/office/officeart/2005/8/layout/chevron1"/>
    <dgm:cxn modelId="{9E76F1D3-3B98-45E1-A751-960526D2B87C}" type="presParOf" srcId="{D65D722E-0BE6-45F4-A8B6-634AFBEF7BF8}" destId="{01890CB1-D4AF-4D6F-A971-76132A2EF81A}" srcOrd="3" destOrd="0" presId="urn:microsoft.com/office/officeart/2005/8/layout/chevron1"/>
    <dgm:cxn modelId="{9D8CAC73-883E-409C-89CC-D91D682D039F}" type="presParOf" srcId="{D65D722E-0BE6-45F4-A8B6-634AFBEF7BF8}" destId="{F25E0C59-3A4F-4EFC-BFF4-F1F433DDF4B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EDDB7F-1FCE-40C6-AD80-3E18A2B7E06F}">
      <dsp:nvSpPr>
        <dsp:cNvPr id="0" name=""/>
        <dsp:cNvSpPr/>
      </dsp:nvSpPr>
      <dsp:spPr>
        <a:xfrm>
          <a:off x="96908" y="118968"/>
          <a:ext cx="3900572" cy="442996"/>
        </a:xfrm>
        <a:prstGeom prst="roundRect">
          <a:avLst>
            <a:gd name="adj" fmla="val 10000"/>
          </a:avLst>
        </a:prstGeom>
        <a:solidFill>
          <a:srgbClr val="0079FF"/>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609493" rtl="0" eaLnBrk="1" latinLnBrk="0" hangingPunct="1">
            <a:lnSpc>
              <a:spcPct val="90000"/>
            </a:lnSpc>
            <a:spcBef>
              <a:spcPct val="0"/>
            </a:spcBef>
            <a:spcAft>
              <a:spcPct val="35000"/>
            </a:spcAft>
            <a:buNone/>
          </a:pPr>
          <a:r>
            <a:rPr lang="en-US" sz="1800" b="1" kern="1200" spc="300" dirty="0">
              <a:solidFill>
                <a:srgbClr val="FFFFFF"/>
              </a:solidFill>
              <a:latin typeface="Arial" panose="020B0604020202020204"/>
              <a:ea typeface="+mn-ea"/>
              <a:cs typeface="+mn-cs"/>
            </a:rPr>
            <a:t>KEY FACTS</a:t>
          </a:r>
        </a:p>
      </dsp:txBody>
      <dsp:txXfrm>
        <a:off x="109883" y="131943"/>
        <a:ext cx="3874622" cy="417046"/>
      </dsp:txXfrm>
    </dsp:sp>
    <dsp:sp modelId="{6EB8313E-654E-4C15-9A2D-3FA23158F776}">
      <dsp:nvSpPr>
        <dsp:cNvPr id="0" name=""/>
        <dsp:cNvSpPr/>
      </dsp:nvSpPr>
      <dsp:spPr>
        <a:xfrm>
          <a:off x="486965" y="561964"/>
          <a:ext cx="296200" cy="674523"/>
        </a:xfrm>
        <a:custGeom>
          <a:avLst/>
          <a:gdLst/>
          <a:ahLst/>
          <a:cxnLst/>
          <a:rect l="0" t="0" r="0" b="0"/>
          <a:pathLst>
            <a:path>
              <a:moveTo>
                <a:pt x="0" y="0"/>
              </a:moveTo>
              <a:lnTo>
                <a:pt x="0" y="674523"/>
              </a:lnTo>
              <a:lnTo>
                <a:pt x="296200" y="674523"/>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3DEC9A77-096C-4F69-A3D4-688ED772DD2B}">
      <dsp:nvSpPr>
        <dsp:cNvPr id="0" name=""/>
        <dsp:cNvSpPr/>
      </dsp:nvSpPr>
      <dsp:spPr>
        <a:xfrm>
          <a:off x="783166" y="772804"/>
          <a:ext cx="3210575" cy="927366"/>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solidFill>
              <a:latin typeface="Arial" panose="020B0604020202020204"/>
              <a:ea typeface="+mn-ea"/>
              <a:cs typeface="+mn-cs"/>
            </a:rPr>
            <a:t>Collection began: </a:t>
          </a:r>
        </a:p>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August 2015</a:t>
          </a:r>
        </a:p>
      </dsp:txBody>
      <dsp:txXfrm>
        <a:off x="810328" y="799966"/>
        <a:ext cx="3156251" cy="873042"/>
      </dsp:txXfrm>
    </dsp:sp>
    <dsp:sp modelId="{63330818-AF3E-4EEB-BD4F-02022F0892D1}">
      <dsp:nvSpPr>
        <dsp:cNvPr id="0" name=""/>
        <dsp:cNvSpPr/>
      </dsp:nvSpPr>
      <dsp:spPr>
        <a:xfrm>
          <a:off x="486965" y="561964"/>
          <a:ext cx="296200" cy="1693697"/>
        </a:xfrm>
        <a:custGeom>
          <a:avLst/>
          <a:gdLst/>
          <a:ahLst/>
          <a:cxnLst/>
          <a:rect l="0" t="0" r="0" b="0"/>
          <a:pathLst>
            <a:path>
              <a:moveTo>
                <a:pt x="0" y="0"/>
              </a:moveTo>
              <a:lnTo>
                <a:pt x="0" y="1693697"/>
              </a:lnTo>
              <a:lnTo>
                <a:pt x="296200" y="1693697"/>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808EF1DA-9CAB-497E-8CA6-CF054EB388E4}">
      <dsp:nvSpPr>
        <dsp:cNvPr id="0" name=""/>
        <dsp:cNvSpPr/>
      </dsp:nvSpPr>
      <dsp:spPr>
        <a:xfrm>
          <a:off x="783166" y="1849491"/>
          <a:ext cx="3184304" cy="812342"/>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solidFill>
              <a:latin typeface="Arial" panose="020B0604020202020204"/>
              <a:ea typeface="+mn-ea"/>
              <a:cs typeface="+mn-cs"/>
            </a:rPr>
            <a:t>Reporting Period:</a:t>
          </a:r>
        </a:p>
        <a:p>
          <a:pPr marL="0" lvl="0" indent="0" algn="ctr" defTabSz="622300">
            <a:lnSpc>
              <a:spcPct val="90000"/>
            </a:lnSpc>
            <a:spcBef>
              <a:spcPct val="0"/>
            </a:spcBef>
            <a:spcAft>
              <a:spcPct val="35000"/>
            </a:spcAft>
            <a:buNone/>
          </a:pPr>
          <a:r>
            <a:rPr lang="en-US" sz="1200" kern="1200" dirty="0">
              <a:solidFill>
                <a:srgbClr val="222B3C"/>
              </a:solidFill>
              <a:latin typeface="Arial" panose="020B0604020202020204"/>
              <a:ea typeface="+mn-ea"/>
              <a:cs typeface="+mn-cs"/>
            </a:rPr>
            <a:t>October 1, 2020 - May 31, 2021</a:t>
          </a:r>
        </a:p>
      </dsp:txBody>
      <dsp:txXfrm>
        <a:off x="806959" y="1873284"/>
        <a:ext cx="3136718" cy="764756"/>
      </dsp:txXfrm>
    </dsp:sp>
    <dsp:sp modelId="{C5F1041C-E729-4C1E-98AB-5217A5322A5C}">
      <dsp:nvSpPr>
        <dsp:cNvPr id="0" name=""/>
        <dsp:cNvSpPr/>
      </dsp:nvSpPr>
      <dsp:spPr>
        <a:xfrm>
          <a:off x="486965" y="561964"/>
          <a:ext cx="302377" cy="2710751"/>
        </a:xfrm>
        <a:custGeom>
          <a:avLst/>
          <a:gdLst/>
          <a:ahLst/>
          <a:cxnLst/>
          <a:rect l="0" t="0" r="0" b="0"/>
          <a:pathLst>
            <a:path>
              <a:moveTo>
                <a:pt x="0" y="0"/>
              </a:moveTo>
              <a:lnTo>
                <a:pt x="0" y="2754460"/>
              </a:lnTo>
              <a:lnTo>
                <a:pt x="296200" y="2754460"/>
              </a:lnTo>
            </a:path>
          </a:pathLst>
        </a:custGeom>
        <a:noFill/>
        <a:ln w="12700" cap="flat" cmpd="sng" algn="ctr">
          <a:solidFill>
            <a:srgbClr val="FFFFFF">
              <a:lumMod val="75000"/>
            </a:srgbClr>
          </a:solidFill>
          <a:prstDash val="solid"/>
          <a:miter lim="800000"/>
        </a:ln>
        <a:effectLst/>
      </dsp:spPr>
      <dsp:style>
        <a:lnRef idx="2">
          <a:scrgbClr r="0" g="0" b="0"/>
        </a:lnRef>
        <a:fillRef idx="0">
          <a:scrgbClr r="0" g="0" b="0"/>
        </a:fillRef>
        <a:effectRef idx="0">
          <a:scrgbClr r="0" g="0" b="0"/>
        </a:effectRef>
        <a:fontRef idx="minor"/>
      </dsp:style>
    </dsp:sp>
    <dsp:sp modelId="{B7A97ED0-43A3-445E-9CBA-306F162A7437}">
      <dsp:nvSpPr>
        <dsp:cNvPr id="0" name=""/>
        <dsp:cNvSpPr/>
      </dsp:nvSpPr>
      <dsp:spPr>
        <a:xfrm>
          <a:off x="789342" y="2767444"/>
          <a:ext cx="3208138" cy="1010543"/>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Completed Surveys:</a:t>
          </a:r>
        </a:p>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Aggregate:  13,218</a:t>
          </a:r>
        </a:p>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COVID-19 Info Seekers*: 1,777</a:t>
          </a:r>
        </a:p>
      </dsp:txBody>
      <dsp:txXfrm>
        <a:off x="818940" y="2797042"/>
        <a:ext cx="3148942" cy="951347"/>
      </dsp:txXfrm>
    </dsp:sp>
    <dsp:sp modelId="{33EA018D-21A0-40B3-BA25-2BBF3E7F3FB4}">
      <dsp:nvSpPr>
        <dsp:cNvPr id="0" name=""/>
        <dsp:cNvSpPr/>
      </dsp:nvSpPr>
      <dsp:spPr>
        <a:xfrm>
          <a:off x="486965" y="561964"/>
          <a:ext cx="296200" cy="3814883"/>
        </a:xfrm>
        <a:custGeom>
          <a:avLst/>
          <a:gdLst/>
          <a:ahLst/>
          <a:cxnLst/>
          <a:rect l="0" t="0" r="0" b="0"/>
          <a:pathLst>
            <a:path>
              <a:moveTo>
                <a:pt x="0" y="0"/>
              </a:moveTo>
              <a:lnTo>
                <a:pt x="0" y="3814883"/>
              </a:lnTo>
              <a:lnTo>
                <a:pt x="296200" y="3814883"/>
              </a:lnTo>
            </a:path>
          </a:pathLst>
        </a:custGeom>
        <a:noFill/>
        <a:ln w="12700" cap="flat" cmpd="sng" algn="ctr">
          <a:solidFill>
            <a:srgbClr val="637084"/>
          </a:solidFill>
          <a:prstDash val="solid"/>
          <a:miter lim="800000"/>
        </a:ln>
        <a:effectLst/>
      </dsp:spPr>
      <dsp:style>
        <a:lnRef idx="2">
          <a:scrgbClr r="0" g="0" b="0"/>
        </a:lnRef>
        <a:fillRef idx="0">
          <a:scrgbClr r="0" g="0" b="0"/>
        </a:fillRef>
        <a:effectRef idx="0">
          <a:scrgbClr r="0" g="0" b="0"/>
        </a:effectRef>
        <a:fontRef idx="minor"/>
      </dsp:style>
    </dsp:sp>
    <dsp:sp modelId="{65A66F06-7A73-4DEB-AB87-6894C3AD2569}">
      <dsp:nvSpPr>
        <dsp:cNvPr id="0" name=""/>
        <dsp:cNvSpPr/>
      </dsp:nvSpPr>
      <dsp:spPr>
        <a:xfrm>
          <a:off x="783166" y="3971017"/>
          <a:ext cx="3211263" cy="811661"/>
        </a:xfrm>
        <a:prstGeom prst="roundRect">
          <a:avLst>
            <a:gd name="adj" fmla="val 10000"/>
          </a:avLst>
        </a:prstGeom>
        <a:solidFill>
          <a:srgbClr val="FFFFFF"/>
        </a:solidFill>
        <a:ln w="12700" cap="flat" cmpd="sng" algn="ctr">
          <a:noFill/>
          <a:prstDash val="solid"/>
          <a:miter lim="800000"/>
        </a:ln>
        <a:effectLst>
          <a:outerShdw blurRad="127000" algn="c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222B3C">
                  <a:hueOff val="0"/>
                  <a:satOff val="0"/>
                  <a:lumOff val="0"/>
                  <a:alphaOff val="0"/>
                </a:srgbClr>
              </a:solidFill>
              <a:latin typeface="Arial" panose="020B0604020202020204"/>
              <a:ea typeface="+mn-ea"/>
              <a:cs typeface="+mn-cs"/>
            </a:rPr>
            <a:t>Completion Percentage:  35%</a:t>
          </a:r>
        </a:p>
        <a:p>
          <a:pPr marL="0" lvl="0" indent="0" algn="ctr" defTabSz="622300">
            <a:lnSpc>
              <a:spcPct val="90000"/>
            </a:lnSpc>
            <a:spcBef>
              <a:spcPct val="0"/>
            </a:spcBef>
            <a:spcAft>
              <a:spcPct val="35000"/>
            </a:spcAft>
            <a:buNone/>
          </a:pPr>
          <a:r>
            <a:rPr lang="en-US" sz="1200" kern="1200" dirty="0">
              <a:solidFill>
                <a:srgbClr val="B561FF"/>
              </a:solidFill>
              <a:latin typeface="Arial" panose="020B0604020202020204"/>
              <a:ea typeface="+mn-ea"/>
              <a:cs typeface="+mn-cs"/>
            </a:rPr>
            <a:t>Completion Rate Benchmark, Federal Govt – Desktop, 39%</a:t>
          </a:r>
        </a:p>
      </dsp:txBody>
      <dsp:txXfrm>
        <a:off x="806939" y="3994790"/>
        <a:ext cx="3163717" cy="764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6C06C-21F2-4E3D-97BB-7127E770F68F}">
      <dsp:nvSpPr>
        <dsp:cNvPr id="0" name=""/>
        <dsp:cNvSpPr/>
      </dsp:nvSpPr>
      <dsp:spPr>
        <a:xfrm>
          <a:off x="1829" y="308966"/>
          <a:ext cx="3027164" cy="1210865"/>
        </a:xfrm>
        <a:prstGeom prst="homePlate">
          <a:avLst/>
        </a:prstGeom>
        <a:solidFill>
          <a:schemeClr val="accent1"/>
        </a:solidFill>
        <a:ln w="12700" cap="flat" cmpd="sng" algn="ctr">
          <a:solidFill>
            <a:srgbClr val="222B3C">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Arial" panose="020B0604020202020204"/>
              <a:ea typeface="+mn-ea"/>
              <a:cs typeface="+mn-cs"/>
            </a:rPr>
            <a:t>EXPERIENCES &amp; EXPECTATIONS</a:t>
          </a:r>
        </a:p>
      </dsp:txBody>
      <dsp:txXfrm>
        <a:off x="1829" y="308966"/>
        <a:ext cx="2724448" cy="1210865"/>
      </dsp:txXfrm>
    </dsp:sp>
    <dsp:sp modelId="{62F4EC99-9C4A-4FE5-BB6D-3E124585B9AA}">
      <dsp:nvSpPr>
        <dsp:cNvPr id="0" name=""/>
        <dsp:cNvSpPr/>
      </dsp:nvSpPr>
      <dsp:spPr>
        <a:xfrm>
          <a:off x="2726277" y="308966"/>
          <a:ext cx="3293312" cy="1210865"/>
        </a:xfrm>
        <a:prstGeom prst="chevron">
          <a:avLst/>
        </a:prstGeom>
        <a:solidFill>
          <a:schemeClr val="tx1"/>
        </a:solidFill>
        <a:ln w="12700" cap="flat" cmpd="sng" algn="ctr">
          <a:solidFill>
            <a:srgbClr val="222B3C">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Arial" panose="020B0604020202020204"/>
              <a:ea typeface="+mn-ea"/>
              <a:cs typeface="+mn-cs"/>
            </a:rPr>
            <a:t>SATISFACTION</a:t>
          </a:r>
        </a:p>
      </dsp:txBody>
      <dsp:txXfrm>
        <a:off x="3331710" y="308966"/>
        <a:ext cx="2082447" cy="1210865"/>
      </dsp:txXfrm>
    </dsp:sp>
    <dsp:sp modelId="{F25E0C59-3A4F-4EFC-BFF4-F1F433DDF4B3}">
      <dsp:nvSpPr>
        <dsp:cNvPr id="0" name=""/>
        <dsp:cNvSpPr/>
      </dsp:nvSpPr>
      <dsp:spPr>
        <a:xfrm>
          <a:off x="5716873" y="308966"/>
          <a:ext cx="3425296" cy="1210865"/>
        </a:xfrm>
        <a:prstGeom prst="chevron">
          <a:avLst/>
        </a:prstGeom>
        <a:solidFill>
          <a:schemeClr val="accent2"/>
        </a:solidFill>
        <a:ln w="12700" cap="flat" cmpd="sng" algn="ctr">
          <a:solidFill>
            <a:srgbClr val="222B3C">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Arial" panose="020B0604020202020204"/>
              <a:ea typeface="+mn-ea"/>
              <a:cs typeface="+mn-cs"/>
            </a:rPr>
            <a:t>ORGANIZATION OUTCOMES</a:t>
          </a:r>
        </a:p>
      </dsp:txBody>
      <dsp:txXfrm>
        <a:off x="6322306" y="308966"/>
        <a:ext cx="2214431" cy="12108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0.35786</cdr:y>
    </cdr:from>
    <cdr:to>
      <cdr:x>0.96884</cdr:x>
      <cdr:y>0.92028</cdr:y>
    </cdr:to>
    <cdr:sp macro="" textlink="">
      <cdr:nvSpPr>
        <cdr:cNvPr id="2" name="Rectangle 1">
          <a:extLst xmlns:a="http://schemas.openxmlformats.org/drawingml/2006/main">
            <a:ext uri="{FF2B5EF4-FFF2-40B4-BE49-F238E27FC236}">
              <a16:creationId xmlns:a16="http://schemas.microsoft.com/office/drawing/2014/main" id="{476E3D05-B5FF-4954-A812-6DCEF3D6BB25}"/>
            </a:ext>
          </a:extLst>
        </cdr:cNvPr>
        <cdr:cNvSpPr/>
      </cdr:nvSpPr>
      <cdr:spPr>
        <a:xfrm xmlns:a="http://schemas.openxmlformats.org/drawingml/2006/main">
          <a:off x="0" y="1044257"/>
          <a:ext cx="5591389" cy="1641187"/>
        </a:xfrm>
        <a:prstGeom xmlns:a="http://schemas.openxmlformats.org/drawingml/2006/main" prst="rect">
          <a:avLst/>
        </a:prstGeom>
        <a:noFill xmlns:a="http://schemas.openxmlformats.org/drawingml/2006/main"/>
        <a:ln xmlns:a="http://schemas.openxmlformats.org/drawingml/2006/main" w="12700">
          <a:solidFill>
            <a:schemeClr val="accent6">
              <a:lumMod val="75000"/>
            </a:schemeClr>
          </a:solidFill>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algn="l" rtl="0" eaLnBrk="0" fontAlgn="base" hangingPunct="0">
            <a:spcBef>
              <a:spcPct val="0"/>
            </a:spcBef>
            <a:spcAft>
              <a:spcPct val="0"/>
            </a:spcAft>
            <a:defRPr kern="120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mn-lt"/>
              <a:ea typeface="+mn-ea"/>
              <a:cs typeface="+mn-cs"/>
            </a:defRPr>
          </a:lvl2pPr>
          <a:lvl3pPr marL="914400" algn="l" rtl="0" eaLnBrk="0" fontAlgn="base" hangingPunct="0">
            <a:spcBef>
              <a:spcPct val="0"/>
            </a:spcBef>
            <a:spcAft>
              <a:spcPct val="0"/>
            </a:spcAft>
            <a:defRPr kern="1200">
              <a:solidFill>
                <a:schemeClr val="tx1"/>
              </a:solidFill>
              <a:latin typeface="+mn-lt"/>
              <a:ea typeface="+mn-ea"/>
              <a:cs typeface="+mn-cs"/>
            </a:defRPr>
          </a:lvl3pPr>
          <a:lvl4pPr marL="1371600" algn="l" rtl="0" eaLnBrk="0" fontAlgn="base" hangingPunct="0">
            <a:spcBef>
              <a:spcPct val="0"/>
            </a:spcBef>
            <a:spcAft>
              <a:spcPct val="0"/>
            </a:spcAft>
            <a:defRPr kern="1200">
              <a:solidFill>
                <a:schemeClr val="tx1"/>
              </a:solidFill>
              <a:latin typeface="+mn-lt"/>
              <a:ea typeface="+mn-ea"/>
              <a:cs typeface="+mn-cs"/>
            </a:defRPr>
          </a:lvl4pPr>
          <a:lvl5pPr marL="1828800" algn="l" rtl="0" eaLnBrk="0" fontAlgn="base" hangingPunct="0">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xmlns:a="http://schemas.openxmlformats.org/drawingml/2006/main">
          <a:pPr algn="ctr"/>
          <a:endParaRPr lang="en-US"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91" tIns="47095" rIns="94191" bIns="47095"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021294" y="0"/>
            <a:ext cx="3076363" cy="470895"/>
          </a:xfrm>
          <a:prstGeom prst="rect">
            <a:avLst/>
          </a:prstGeom>
        </p:spPr>
        <p:txBody>
          <a:bodyPr vert="horz" wrap="square" lIns="94191" tIns="47095" rIns="94191" bIns="47095"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EE7616F-BA14-4CFE-BC82-2C5DC4B59B18}" type="datetimeFigureOut">
              <a:rPr lang="en-US"/>
              <a:pPr>
                <a:defRPr/>
              </a:pPr>
              <a:t>8/3/2021</a:t>
            </a:fld>
            <a:endParaRPr lang="en-US" dirty="0"/>
          </a:p>
        </p:txBody>
      </p:sp>
      <p:sp>
        <p:nvSpPr>
          <p:cNvPr id="4" name="Footer Placeholder 3"/>
          <p:cNvSpPr>
            <a:spLocks noGrp="1"/>
          </p:cNvSpPr>
          <p:nvPr>
            <p:ph type="ftr" sz="quarter" idx="2"/>
          </p:nvPr>
        </p:nvSpPr>
        <p:spPr>
          <a:xfrm>
            <a:off x="1" y="8914407"/>
            <a:ext cx="3076363" cy="470894"/>
          </a:xfrm>
          <a:prstGeom prst="rect">
            <a:avLst/>
          </a:prstGeom>
        </p:spPr>
        <p:txBody>
          <a:bodyPr vert="horz" lIns="94191" tIns="47095" rIns="94191" bIns="47095"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Tree>
    <p:extLst>
      <p:ext uri="{BB962C8B-B14F-4D97-AF65-F5344CB8AC3E}">
        <p14:creationId xmlns:p14="http://schemas.microsoft.com/office/powerpoint/2010/main" val="3250643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69265"/>
          </a:xfrm>
          <a:prstGeom prst="rect">
            <a:avLst/>
          </a:prstGeom>
        </p:spPr>
        <p:txBody>
          <a:bodyPr vert="horz" lIns="94191" tIns="47095" rIns="94191" bIns="47095" rtlCol="0"/>
          <a:lstStyle>
            <a:lvl1pPr algn="l" eaLnBrk="1" fontAlgn="auto" hangingPunct="1">
              <a:spcBef>
                <a:spcPts val="0"/>
              </a:spcBef>
              <a:spcAft>
                <a:spcPts val="0"/>
              </a:spcAft>
              <a:defRPr sz="1200">
                <a:latin typeface="+mn-lt"/>
                <a:ea typeface="+mn-ea"/>
                <a:cs typeface="+mn-cs"/>
              </a:defRPr>
            </a:lvl1pPr>
          </a:lstStyle>
          <a:p>
            <a:pPr>
              <a:defRPr/>
            </a:pPr>
            <a:endParaRPr lang="en-JM" dirty="0"/>
          </a:p>
        </p:txBody>
      </p:sp>
      <p:sp>
        <p:nvSpPr>
          <p:cNvPr id="3" name="Date Placeholder 2"/>
          <p:cNvSpPr>
            <a:spLocks noGrp="1"/>
          </p:cNvSpPr>
          <p:nvPr>
            <p:ph type="dt" idx="1"/>
          </p:nvPr>
        </p:nvSpPr>
        <p:spPr>
          <a:xfrm>
            <a:off x="4021294" y="0"/>
            <a:ext cx="3076363" cy="469265"/>
          </a:xfrm>
          <a:prstGeom prst="rect">
            <a:avLst/>
          </a:prstGeom>
        </p:spPr>
        <p:txBody>
          <a:bodyPr vert="horz" wrap="square" lIns="94191" tIns="47095" rIns="94191" bIns="47095"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5A073EB-CD31-4350-B62D-1486B5BB7423}" type="datetimeFigureOut">
              <a:rPr lang="en-JM"/>
              <a:pPr>
                <a:defRPr/>
              </a:pPr>
              <a:t>3/8/2021</a:t>
            </a:fld>
            <a:endParaRPr lang="en-JM" dirty="0"/>
          </a:p>
        </p:txBody>
      </p:sp>
      <p:sp>
        <p:nvSpPr>
          <p:cNvPr id="4" name="Slide Image Placeholder 3"/>
          <p:cNvSpPr>
            <a:spLocks noGrp="1" noRot="1" noChangeAspect="1"/>
          </p:cNvSpPr>
          <p:nvPr>
            <p:ph type="sldImg" idx="2"/>
          </p:nvPr>
        </p:nvSpPr>
        <p:spPr>
          <a:xfrm>
            <a:off x="422275" y="704850"/>
            <a:ext cx="6254750" cy="3517900"/>
          </a:xfrm>
          <a:prstGeom prst="rect">
            <a:avLst/>
          </a:prstGeom>
          <a:noFill/>
          <a:ln w="12700">
            <a:solidFill>
              <a:prstClr val="black"/>
            </a:solidFill>
          </a:ln>
        </p:spPr>
        <p:txBody>
          <a:bodyPr vert="horz" lIns="94191" tIns="47095" rIns="94191" bIns="47095" rtlCol="0" anchor="ctr"/>
          <a:lstStyle/>
          <a:p>
            <a:pPr lvl="0"/>
            <a:endParaRPr lang="en-JM" noProof="0" dirty="0"/>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1" tIns="47095" rIns="94191" bIns="4709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JM" noProof="0"/>
          </a:p>
        </p:txBody>
      </p:sp>
      <p:sp>
        <p:nvSpPr>
          <p:cNvPr id="6" name="Footer Placeholder 5"/>
          <p:cNvSpPr>
            <a:spLocks noGrp="1"/>
          </p:cNvSpPr>
          <p:nvPr>
            <p:ph type="ftr" sz="quarter" idx="4"/>
          </p:nvPr>
        </p:nvSpPr>
        <p:spPr>
          <a:xfrm>
            <a:off x="1" y="8914406"/>
            <a:ext cx="3076363" cy="469265"/>
          </a:xfrm>
          <a:prstGeom prst="rect">
            <a:avLst/>
          </a:prstGeom>
        </p:spPr>
        <p:txBody>
          <a:bodyPr vert="horz" lIns="94191" tIns="47095" rIns="94191" bIns="47095" rtlCol="0" anchor="b"/>
          <a:lstStyle>
            <a:lvl1pPr algn="l" eaLnBrk="1" fontAlgn="auto" hangingPunct="1">
              <a:spcBef>
                <a:spcPts val="0"/>
              </a:spcBef>
              <a:spcAft>
                <a:spcPts val="0"/>
              </a:spcAft>
              <a:defRPr sz="1200">
                <a:latin typeface="+mn-lt"/>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wrap="square" lIns="94191" tIns="47095" rIns="94191" bIns="47095" numCol="1" anchor="b" anchorCtr="0" compatLnSpc="1">
            <a:prstTxWarp prst="textNoShape">
              <a:avLst/>
            </a:prstTxWarp>
          </a:bodyPr>
          <a:lstStyle>
            <a:lvl1pPr algn="r" eaLnBrk="1" hangingPunct="1">
              <a:defRPr sz="1200">
                <a:latin typeface="Calibri" pitchFamily="34" charset="0"/>
              </a:defRPr>
            </a:lvl1pPr>
          </a:lstStyle>
          <a:p>
            <a:fld id="{AC7E8016-073D-46D1-A93B-C225494F2AE2}" type="slidenum">
              <a:rPr lang="en-JM"/>
              <a:pPr/>
              <a:t>‹#›</a:t>
            </a:fld>
            <a:endParaRPr lang="en-JM" dirty="0"/>
          </a:p>
        </p:txBody>
      </p:sp>
    </p:spTree>
    <p:extLst>
      <p:ext uri="{BB962C8B-B14F-4D97-AF65-F5344CB8AC3E}">
        <p14:creationId xmlns:p14="http://schemas.microsoft.com/office/powerpoint/2010/main" val="308742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1</a:t>
            </a:fld>
            <a:endParaRPr lang="en-JM" dirty="0"/>
          </a:p>
        </p:txBody>
      </p:sp>
    </p:spTree>
    <p:extLst>
      <p:ext uri="{BB962C8B-B14F-4D97-AF65-F5344CB8AC3E}">
        <p14:creationId xmlns:p14="http://schemas.microsoft.com/office/powerpoint/2010/main" val="17006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26100" cy="3165475"/>
          </a:xfrm>
        </p:spPr>
      </p:sp>
      <p:sp>
        <p:nvSpPr>
          <p:cNvPr id="3" name="Notes Placeholder 2"/>
          <p:cNvSpPr>
            <a:spLocks noGrp="1"/>
          </p:cNvSpPr>
          <p:nvPr>
            <p:ph type="body" idx="1"/>
          </p:nvPr>
        </p:nvSpPr>
        <p:spPr/>
        <p:txBody>
          <a:bodyPr/>
          <a:lstStyle/>
          <a:p>
            <a:pPr defTabSz="914034">
              <a:defRPr/>
            </a:pPr>
            <a:endParaRPr lang="en-US" i="0" dirty="0"/>
          </a:p>
        </p:txBody>
      </p:sp>
      <p:sp>
        <p:nvSpPr>
          <p:cNvPr id="4" name="Slide Number Placeholder 3"/>
          <p:cNvSpPr>
            <a:spLocks noGrp="1"/>
          </p:cNvSpPr>
          <p:nvPr>
            <p:ph type="sldNum" sz="quarter" idx="10"/>
          </p:nvPr>
        </p:nvSpPr>
        <p:spPr/>
        <p:txBody>
          <a:bodyPr/>
          <a:lstStyle/>
          <a:p>
            <a:pPr defTabSz="627581" fontAlgn="auto">
              <a:spcBef>
                <a:spcPts val="0"/>
              </a:spcBef>
              <a:spcAft>
                <a:spcPts val="0"/>
              </a:spcAft>
              <a:defRPr/>
            </a:pPr>
            <a:fld id="{333E0406-297A-8548-A1BB-4536FA1B9E1F}" type="slidenum">
              <a:rPr lang="en-US">
                <a:solidFill>
                  <a:prstClr val="black"/>
                </a:solidFill>
                <a:latin typeface="Calibri" panose="020F0502020204030204"/>
              </a:rPr>
              <a:pPr defTabSz="627581" fontAlgn="auto">
                <a:spcBef>
                  <a:spcPts val="0"/>
                </a:spcBef>
                <a:spcAft>
                  <a:spcPts val="0"/>
                </a:spcAft>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53936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11</a:t>
            </a:fld>
            <a:endParaRPr lang="en-JM" dirty="0"/>
          </a:p>
        </p:txBody>
      </p:sp>
    </p:spTree>
    <p:extLst>
      <p:ext uri="{BB962C8B-B14F-4D97-AF65-F5344CB8AC3E}">
        <p14:creationId xmlns:p14="http://schemas.microsoft.com/office/powerpoint/2010/main" val="1965093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a:p>
            <a:endParaRPr lang="en-US" i="0" dirty="0"/>
          </a:p>
          <a:p>
            <a:endParaRPr lang="en-US" i="0" dirty="0"/>
          </a:p>
          <a:p>
            <a:endParaRPr lang="en-US" i="0" dirty="0"/>
          </a:p>
          <a:p>
            <a:r>
              <a:rPr lang="en-US" i="0" dirty="0"/>
              <a:t>[NPS benchmarks are in the appendix – all visitors do better than bmk averages but covid seekers fall below in May</a:t>
            </a:r>
          </a:p>
          <a:p>
            <a:r>
              <a:rPr lang="en-US" i="0" dirty="0"/>
              <a:t>Agg NPS for the entire period is 40.1; for May it is 44.0  (agg mix for entire period is 60% Promo, 19% passive, 20% detractors)</a:t>
            </a:r>
          </a:p>
        </p:txBody>
      </p:sp>
      <p:sp>
        <p:nvSpPr>
          <p:cNvPr id="4" name="Slide Number Placeholder 3"/>
          <p:cNvSpPr>
            <a:spLocks noGrp="1"/>
          </p:cNvSpPr>
          <p:nvPr>
            <p:ph type="sldNum" sz="quarter" idx="10"/>
          </p:nvPr>
        </p:nvSpPr>
        <p:spPr/>
        <p:txBody>
          <a:bodyPr/>
          <a:lstStyle/>
          <a:p>
            <a:pPr defTabSz="914034">
              <a:defRPr/>
            </a:pPr>
            <a:fld id="{CD118D9F-2D0D-4199-A1E6-A4FCEC91E3D3}" type="slidenum">
              <a:rPr lang="en-US">
                <a:solidFill>
                  <a:prstClr val="black"/>
                </a:solidFill>
              </a:rPr>
              <a:pPr defTabSz="914034">
                <a:defRPr/>
              </a:pPr>
              <a:t>12</a:t>
            </a:fld>
            <a:endParaRPr lang="en-US" dirty="0">
              <a:solidFill>
                <a:prstClr val="black"/>
              </a:solidFill>
            </a:endParaRPr>
          </a:p>
        </p:txBody>
      </p:sp>
    </p:spTree>
    <p:extLst>
      <p:ext uri="{BB962C8B-B14F-4D97-AF65-F5344CB8AC3E}">
        <p14:creationId xmlns:p14="http://schemas.microsoft.com/office/powerpoint/2010/main" val="363460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13</a:t>
            </a:fld>
            <a:endParaRPr lang="en-JM" dirty="0"/>
          </a:p>
        </p:txBody>
      </p:sp>
    </p:spTree>
    <p:extLst>
      <p:ext uri="{BB962C8B-B14F-4D97-AF65-F5344CB8AC3E}">
        <p14:creationId xmlns:p14="http://schemas.microsoft.com/office/powerpoint/2010/main" val="78401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0" dirty="0">
              <a:solidFill>
                <a:schemeClr val="accent3"/>
              </a:solidFill>
              <a:cs typeface="Arial" panose="020B0604020202020204" pitchFamily="34" charset="0"/>
            </a:endParaRPr>
          </a:p>
        </p:txBody>
      </p:sp>
      <p:sp>
        <p:nvSpPr>
          <p:cNvPr id="4" name="Slide Number Placeholder 3"/>
          <p:cNvSpPr>
            <a:spLocks noGrp="1"/>
          </p:cNvSpPr>
          <p:nvPr>
            <p:ph type="sldNum" sz="quarter" idx="5"/>
          </p:nvPr>
        </p:nvSpPr>
        <p:spPr/>
        <p:txBody>
          <a:bodyPr/>
          <a:lstStyle/>
          <a:p>
            <a:fld id="{AC7E8016-073D-46D1-A93B-C225494F2AE2}" type="slidenum">
              <a:rPr lang="en-JM" smtClean="0"/>
              <a:pPr/>
              <a:t>14</a:t>
            </a:fld>
            <a:endParaRPr lang="en-JM" dirty="0"/>
          </a:p>
        </p:txBody>
      </p:sp>
    </p:spTree>
    <p:extLst>
      <p:ext uri="{BB962C8B-B14F-4D97-AF65-F5344CB8AC3E}">
        <p14:creationId xmlns:p14="http://schemas.microsoft.com/office/powerpoint/2010/main" val="109263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12">
              <a:defRPr/>
            </a:pPr>
            <a:endParaRPr lang="en-US" sz="1200" i="0" dirty="0"/>
          </a:p>
        </p:txBody>
      </p:sp>
      <p:sp>
        <p:nvSpPr>
          <p:cNvPr id="4" name="Slide Number Placeholder 3"/>
          <p:cNvSpPr>
            <a:spLocks noGrp="1"/>
          </p:cNvSpPr>
          <p:nvPr>
            <p:ph type="sldNum" sz="quarter" idx="10"/>
          </p:nvPr>
        </p:nvSpPr>
        <p:spPr/>
        <p:txBody>
          <a:bodyPr/>
          <a:lstStyle/>
          <a:p>
            <a:pPr defTabSz="627832" fontAlgn="auto">
              <a:spcBef>
                <a:spcPts val="0"/>
              </a:spcBef>
              <a:spcAft>
                <a:spcPts val="0"/>
              </a:spcAft>
              <a:defRPr/>
            </a:pPr>
            <a:fld id="{71711622-BE9D-1049-AE18-A29823FC9BA9}" type="slidenum">
              <a:rPr lang="en-US">
                <a:solidFill>
                  <a:prstClr val="black"/>
                </a:solidFill>
                <a:latin typeface="Calibri" panose="020F0502020204030204"/>
                <a:ea typeface="+mn-ea"/>
              </a:rPr>
              <a:pPr defTabSz="627832" fontAlgn="auto">
                <a:spcBef>
                  <a:spcPts val="0"/>
                </a:spcBef>
                <a:spcAft>
                  <a:spcPts val="0"/>
                </a:spcAft>
                <a:defRPr/>
              </a:pPr>
              <a:t>15</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322421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16</a:t>
            </a:fld>
            <a:endParaRPr lang="en-JM" dirty="0"/>
          </a:p>
        </p:txBody>
      </p:sp>
    </p:spTree>
    <p:extLst>
      <p:ext uri="{BB962C8B-B14F-4D97-AF65-F5344CB8AC3E}">
        <p14:creationId xmlns:p14="http://schemas.microsoft.com/office/powerpoint/2010/main" val="4039846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pPr defTabSz="627832" fontAlgn="auto">
              <a:spcBef>
                <a:spcPts val="0"/>
              </a:spcBef>
              <a:spcAft>
                <a:spcPts val="0"/>
              </a:spcAft>
              <a:defRPr/>
            </a:pPr>
            <a:fld id="{71711622-BE9D-1049-AE18-A29823FC9BA9}" type="slidenum">
              <a:rPr lang="en-US">
                <a:solidFill>
                  <a:prstClr val="black"/>
                </a:solidFill>
                <a:latin typeface="Calibri" panose="020F0502020204030204"/>
                <a:ea typeface="+mn-ea"/>
              </a:rPr>
              <a:pPr defTabSz="627832" fontAlgn="auto">
                <a:spcBef>
                  <a:spcPts val="0"/>
                </a:spcBef>
                <a:spcAft>
                  <a:spcPts val="0"/>
                </a:spcAft>
                <a:defRPr/>
              </a:pPr>
              <a:t>17</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2666962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pPr defTabSz="627832" fontAlgn="auto">
              <a:spcBef>
                <a:spcPts val="0"/>
              </a:spcBef>
              <a:spcAft>
                <a:spcPts val="0"/>
              </a:spcAft>
              <a:defRPr/>
            </a:pPr>
            <a:fld id="{71711622-BE9D-1049-AE18-A29823FC9BA9}" type="slidenum">
              <a:rPr lang="en-US">
                <a:solidFill>
                  <a:prstClr val="black"/>
                </a:solidFill>
                <a:latin typeface="Calibri" panose="020F0502020204030204"/>
                <a:ea typeface="+mn-ea"/>
              </a:rPr>
              <a:pPr defTabSz="627832" fontAlgn="auto">
                <a:spcBef>
                  <a:spcPts val="0"/>
                </a:spcBef>
                <a:spcAft>
                  <a:spcPts val="0"/>
                </a:spcAft>
                <a:defRPr/>
              </a:pPr>
              <a:t>18</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1691087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pPr defTabSz="627832" fontAlgn="auto">
              <a:spcBef>
                <a:spcPts val="0"/>
              </a:spcBef>
              <a:spcAft>
                <a:spcPts val="0"/>
              </a:spcAft>
              <a:defRPr/>
            </a:pPr>
            <a:fld id="{71711622-BE9D-1049-AE18-A29823FC9BA9}" type="slidenum">
              <a:rPr lang="en-US">
                <a:solidFill>
                  <a:prstClr val="black"/>
                </a:solidFill>
                <a:latin typeface="Calibri" panose="020F0502020204030204"/>
                <a:ea typeface="+mn-ea"/>
              </a:rPr>
              <a:pPr defTabSz="627832" fontAlgn="auto">
                <a:spcBef>
                  <a:spcPts val="0"/>
                </a:spcBef>
                <a:spcAft>
                  <a:spcPts val="0"/>
                </a:spcAft>
                <a:defRPr/>
              </a:pPr>
              <a:t>19</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170925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2</a:t>
            </a:fld>
            <a:endParaRPr lang="en-JM" dirty="0"/>
          </a:p>
        </p:txBody>
      </p:sp>
    </p:spTree>
    <p:extLst>
      <p:ext uri="{BB962C8B-B14F-4D97-AF65-F5344CB8AC3E}">
        <p14:creationId xmlns:p14="http://schemas.microsoft.com/office/powerpoint/2010/main" val="2790055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pPr defTabSz="627832" fontAlgn="auto">
              <a:spcBef>
                <a:spcPts val="0"/>
              </a:spcBef>
              <a:spcAft>
                <a:spcPts val="0"/>
              </a:spcAft>
              <a:defRPr/>
            </a:pPr>
            <a:fld id="{71711622-BE9D-1049-AE18-A29823FC9BA9}" type="slidenum">
              <a:rPr lang="en-US">
                <a:solidFill>
                  <a:prstClr val="black"/>
                </a:solidFill>
                <a:latin typeface="Calibri" panose="020F0502020204030204"/>
                <a:ea typeface="+mn-ea"/>
              </a:rPr>
              <a:pPr defTabSz="627832" fontAlgn="auto">
                <a:spcBef>
                  <a:spcPts val="0"/>
                </a:spcBef>
                <a:spcAft>
                  <a:spcPts val="0"/>
                </a:spcAft>
                <a:defRPr/>
              </a:pPr>
              <a:t>20</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2552577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pPr defTabSz="627832" fontAlgn="auto">
              <a:spcBef>
                <a:spcPts val="0"/>
              </a:spcBef>
              <a:spcAft>
                <a:spcPts val="0"/>
              </a:spcAft>
              <a:defRPr/>
            </a:pPr>
            <a:fld id="{71711622-BE9D-1049-AE18-A29823FC9BA9}" type="slidenum">
              <a:rPr lang="en-US">
                <a:solidFill>
                  <a:prstClr val="black"/>
                </a:solidFill>
                <a:latin typeface="Calibri" panose="020F0502020204030204"/>
                <a:ea typeface="+mn-ea"/>
              </a:rPr>
              <a:pPr defTabSz="627832" fontAlgn="auto">
                <a:spcBef>
                  <a:spcPts val="0"/>
                </a:spcBef>
                <a:spcAft>
                  <a:spcPts val="0"/>
                </a:spcAft>
                <a:defRPr/>
              </a:pPr>
              <a:t>21</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662817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pPr defTabSz="627832" fontAlgn="auto">
              <a:spcBef>
                <a:spcPts val="0"/>
              </a:spcBef>
              <a:spcAft>
                <a:spcPts val="0"/>
              </a:spcAft>
              <a:defRPr/>
            </a:pPr>
            <a:fld id="{71711622-BE9D-1049-AE18-A29823FC9BA9}" type="slidenum">
              <a:rPr lang="en-US">
                <a:solidFill>
                  <a:prstClr val="black"/>
                </a:solidFill>
                <a:latin typeface="Calibri" panose="020F0502020204030204"/>
                <a:ea typeface="+mn-ea"/>
              </a:rPr>
              <a:pPr defTabSz="627832" fontAlgn="auto">
                <a:spcBef>
                  <a:spcPts val="0"/>
                </a:spcBef>
                <a:spcAft>
                  <a:spcPts val="0"/>
                </a:spcAft>
                <a:defRPr/>
              </a:pPr>
              <a:t>22</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299693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1912">
              <a:defRPr/>
            </a:pPr>
            <a:fld id="{CD118D9F-2D0D-4199-A1E6-A4FCEC91E3D3}" type="slidenum">
              <a:rPr lang="en-US">
                <a:solidFill>
                  <a:prstClr val="black"/>
                </a:solidFill>
              </a:rPr>
              <a:pPr defTabSz="941912">
                <a:defRPr/>
              </a:pPr>
              <a:t>23</a:t>
            </a:fld>
            <a:endParaRPr lang="en-US" dirty="0">
              <a:solidFill>
                <a:prstClr val="black"/>
              </a:solidFill>
            </a:endParaRPr>
          </a:p>
        </p:txBody>
      </p:sp>
    </p:spTree>
    <p:extLst>
      <p:ext uri="{BB962C8B-B14F-4D97-AF65-F5344CB8AC3E}">
        <p14:creationId xmlns:p14="http://schemas.microsoft.com/office/powerpoint/2010/main" val="3989192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1912">
              <a:defRPr/>
            </a:pPr>
            <a:fld id="{CD118D9F-2D0D-4199-A1E6-A4FCEC91E3D3}" type="slidenum">
              <a:rPr lang="en-US">
                <a:solidFill>
                  <a:prstClr val="black"/>
                </a:solidFill>
              </a:rPr>
              <a:pPr defTabSz="941912">
                <a:defRPr/>
              </a:pPr>
              <a:t>24</a:t>
            </a:fld>
            <a:endParaRPr lang="en-US" dirty="0">
              <a:solidFill>
                <a:prstClr val="black"/>
              </a:solidFill>
            </a:endParaRPr>
          </a:p>
        </p:txBody>
      </p:sp>
    </p:spTree>
    <p:extLst>
      <p:ext uri="{BB962C8B-B14F-4D97-AF65-F5344CB8AC3E}">
        <p14:creationId xmlns:p14="http://schemas.microsoft.com/office/powerpoint/2010/main" val="3001649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1912">
              <a:defRPr/>
            </a:pPr>
            <a:fld id="{CD118D9F-2D0D-4199-A1E6-A4FCEC91E3D3}" type="slidenum">
              <a:rPr lang="en-US">
                <a:solidFill>
                  <a:prstClr val="black"/>
                </a:solidFill>
              </a:rPr>
              <a:pPr defTabSz="941912">
                <a:defRPr/>
              </a:pPr>
              <a:t>25</a:t>
            </a:fld>
            <a:endParaRPr lang="en-US" dirty="0">
              <a:solidFill>
                <a:prstClr val="black"/>
              </a:solidFill>
            </a:endParaRPr>
          </a:p>
        </p:txBody>
      </p:sp>
    </p:spTree>
    <p:extLst>
      <p:ext uri="{BB962C8B-B14F-4D97-AF65-F5344CB8AC3E}">
        <p14:creationId xmlns:p14="http://schemas.microsoft.com/office/powerpoint/2010/main" val="2366380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26</a:t>
            </a:fld>
            <a:endParaRPr lang="en-JM" dirty="0"/>
          </a:p>
        </p:txBody>
      </p:sp>
    </p:spTree>
    <p:extLst>
      <p:ext uri="{BB962C8B-B14F-4D97-AF65-F5344CB8AC3E}">
        <p14:creationId xmlns:p14="http://schemas.microsoft.com/office/powerpoint/2010/main" val="23367781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27</a:t>
            </a:fld>
            <a:endParaRPr lang="en-JM" dirty="0"/>
          </a:p>
        </p:txBody>
      </p:sp>
    </p:spTree>
    <p:extLst>
      <p:ext uri="{BB962C8B-B14F-4D97-AF65-F5344CB8AC3E}">
        <p14:creationId xmlns:p14="http://schemas.microsoft.com/office/powerpoint/2010/main" val="421903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28</a:t>
            </a:fld>
            <a:endParaRPr lang="en-JM" dirty="0"/>
          </a:p>
        </p:txBody>
      </p:sp>
    </p:spTree>
    <p:extLst>
      <p:ext uri="{BB962C8B-B14F-4D97-AF65-F5344CB8AC3E}">
        <p14:creationId xmlns:p14="http://schemas.microsoft.com/office/powerpoint/2010/main" val="388397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1912">
              <a:defRPr/>
            </a:pPr>
            <a:fld id="{CD118D9F-2D0D-4199-A1E6-A4FCEC91E3D3}" type="slidenum">
              <a:rPr lang="en-US">
                <a:solidFill>
                  <a:prstClr val="black"/>
                </a:solidFill>
              </a:rPr>
              <a:pPr defTabSz="941912">
                <a:defRPr/>
              </a:pPr>
              <a:t>29</a:t>
            </a:fld>
            <a:endParaRPr lang="en-US" dirty="0">
              <a:solidFill>
                <a:prstClr val="black"/>
              </a:solidFill>
            </a:endParaRPr>
          </a:p>
        </p:txBody>
      </p:sp>
    </p:spTree>
    <p:extLst>
      <p:ext uri="{BB962C8B-B14F-4D97-AF65-F5344CB8AC3E}">
        <p14:creationId xmlns:p14="http://schemas.microsoft.com/office/powerpoint/2010/main" val="305897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3</a:t>
            </a:fld>
            <a:endParaRPr lang="en-JM" dirty="0"/>
          </a:p>
        </p:txBody>
      </p:sp>
    </p:spTree>
    <p:extLst>
      <p:ext uri="{BB962C8B-B14F-4D97-AF65-F5344CB8AC3E}">
        <p14:creationId xmlns:p14="http://schemas.microsoft.com/office/powerpoint/2010/main" val="112925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defTabSz="941912">
              <a:defRPr/>
            </a:pPr>
            <a:fld id="{CD118D9F-2D0D-4199-A1E6-A4FCEC91E3D3}" type="slidenum">
              <a:rPr lang="en-US">
                <a:solidFill>
                  <a:prstClr val="black"/>
                </a:solidFill>
              </a:rPr>
              <a:pPr defTabSz="941912">
                <a:defRPr/>
              </a:pPr>
              <a:t>30</a:t>
            </a:fld>
            <a:endParaRPr lang="en-US" dirty="0">
              <a:solidFill>
                <a:prstClr val="black"/>
              </a:solidFill>
            </a:endParaRPr>
          </a:p>
        </p:txBody>
      </p:sp>
    </p:spTree>
    <p:extLst>
      <p:ext uri="{BB962C8B-B14F-4D97-AF65-F5344CB8AC3E}">
        <p14:creationId xmlns:p14="http://schemas.microsoft.com/office/powerpoint/2010/main" val="2651242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defTabSz="941912">
              <a:defRPr/>
            </a:pPr>
            <a:fld id="{CD118D9F-2D0D-4199-A1E6-A4FCEC91E3D3}" type="slidenum">
              <a:rPr lang="en-US">
                <a:solidFill>
                  <a:prstClr val="black"/>
                </a:solidFill>
              </a:rPr>
              <a:pPr defTabSz="941912">
                <a:defRPr/>
              </a:pPr>
              <a:t>31</a:t>
            </a:fld>
            <a:endParaRPr lang="en-US" dirty="0">
              <a:solidFill>
                <a:prstClr val="black"/>
              </a:solidFill>
            </a:endParaRPr>
          </a:p>
        </p:txBody>
      </p:sp>
    </p:spTree>
    <p:extLst>
      <p:ext uri="{BB962C8B-B14F-4D97-AF65-F5344CB8AC3E}">
        <p14:creationId xmlns:p14="http://schemas.microsoft.com/office/powerpoint/2010/main" val="45303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32</a:t>
            </a:fld>
            <a:endParaRPr lang="en-JM" dirty="0"/>
          </a:p>
        </p:txBody>
      </p:sp>
    </p:spTree>
    <p:extLst>
      <p:ext uri="{BB962C8B-B14F-4D97-AF65-F5344CB8AC3E}">
        <p14:creationId xmlns:p14="http://schemas.microsoft.com/office/powerpoint/2010/main" val="889938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33</a:t>
            </a:fld>
            <a:endParaRPr lang="en-JM" dirty="0"/>
          </a:p>
        </p:txBody>
      </p:sp>
    </p:spTree>
    <p:extLst>
      <p:ext uri="{BB962C8B-B14F-4D97-AF65-F5344CB8AC3E}">
        <p14:creationId xmlns:p14="http://schemas.microsoft.com/office/powerpoint/2010/main" val="2269338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26100" cy="3165475"/>
          </a:xfrm>
        </p:spPr>
      </p:sp>
      <p:sp>
        <p:nvSpPr>
          <p:cNvPr id="3" name="Notes Placeholder 2"/>
          <p:cNvSpPr>
            <a:spLocks noGrp="1"/>
          </p:cNvSpPr>
          <p:nvPr>
            <p:ph type="body" idx="1"/>
          </p:nvPr>
        </p:nvSpPr>
        <p:spPr/>
        <p:txBody>
          <a:bodyPr/>
          <a:lstStyle/>
          <a:p>
            <a:endParaRPr lang="en-US" i="0" dirty="0"/>
          </a:p>
          <a:p>
            <a:endParaRPr lang="en-US" i="0" dirty="0"/>
          </a:p>
        </p:txBody>
      </p:sp>
      <p:sp>
        <p:nvSpPr>
          <p:cNvPr id="4" name="Slide Number Placeholder 3"/>
          <p:cNvSpPr>
            <a:spLocks noGrp="1"/>
          </p:cNvSpPr>
          <p:nvPr>
            <p:ph type="sldNum" sz="quarter" idx="10"/>
          </p:nvPr>
        </p:nvSpPr>
        <p:spPr/>
        <p:txBody>
          <a:bodyPr/>
          <a:lstStyle/>
          <a:p>
            <a:pPr defTabSz="627581" fontAlgn="auto">
              <a:spcBef>
                <a:spcPts val="0"/>
              </a:spcBef>
              <a:spcAft>
                <a:spcPts val="0"/>
              </a:spcAft>
              <a:defRPr/>
            </a:pPr>
            <a:fld id="{333E0406-297A-8548-A1BB-4536FA1B9E1F}" type="slidenum">
              <a:rPr lang="en-US">
                <a:solidFill>
                  <a:prstClr val="black"/>
                </a:solidFill>
                <a:latin typeface="Calibri" panose="020F0502020204030204"/>
              </a:rPr>
              <a:pPr defTabSz="627581" fontAlgn="auto">
                <a:spcBef>
                  <a:spcPts val="0"/>
                </a:spcBef>
                <a:spcAft>
                  <a:spcPts val="0"/>
                </a:spcAft>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64681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26100" cy="3165475"/>
          </a:xfrm>
        </p:spPr>
      </p:sp>
      <p:sp>
        <p:nvSpPr>
          <p:cNvPr id="3" name="Notes Placeholder 2"/>
          <p:cNvSpPr>
            <a:spLocks noGrp="1"/>
          </p:cNvSpPr>
          <p:nvPr>
            <p:ph type="body" idx="1"/>
          </p:nvPr>
        </p:nvSpPr>
        <p:spPr/>
        <p:txBody>
          <a:bodyPr/>
          <a:lstStyle/>
          <a:p>
            <a:endParaRPr lang="en-US" i="0" dirty="0"/>
          </a:p>
          <a:p>
            <a:endParaRPr lang="en-US" i="0" dirty="0"/>
          </a:p>
        </p:txBody>
      </p:sp>
      <p:sp>
        <p:nvSpPr>
          <p:cNvPr id="4" name="Slide Number Placeholder 3"/>
          <p:cNvSpPr>
            <a:spLocks noGrp="1"/>
          </p:cNvSpPr>
          <p:nvPr>
            <p:ph type="sldNum" sz="quarter" idx="10"/>
          </p:nvPr>
        </p:nvSpPr>
        <p:spPr/>
        <p:txBody>
          <a:bodyPr/>
          <a:lstStyle/>
          <a:p>
            <a:pPr defTabSz="627581" fontAlgn="auto">
              <a:spcBef>
                <a:spcPts val="0"/>
              </a:spcBef>
              <a:spcAft>
                <a:spcPts val="0"/>
              </a:spcAft>
              <a:defRPr/>
            </a:pPr>
            <a:fld id="{333E0406-297A-8548-A1BB-4536FA1B9E1F}" type="slidenum">
              <a:rPr lang="en-US">
                <a:solidFill>
                  <a:prstClr val="black"/>
                </a:solidFill>
                <a:latin typeface="Calibri" panose="020F0502020204030204"/>
              </a:rPr>
              <a:pPr defTabSz="627581" fontAlgn="auto">
                <a:spcBef>
                  <a:spcPts val="0"/>
                </a:spcBef>
                <a:spcAft>
                  <a:spcPts val="0"/>
                </a:spcAft>
                <a:defRPr/>
              </a:pPr>
              <a:t>35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31063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26100" cy="3165475"/>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defTabSz="627581" fontAlgn="auto">
              <a:spcBef>
                <a:spcPts val="0"/>
              </a:spcBef>
              <a:spcAft>
                <a:spcPts val="0"/>
              </a:spcAft>
              <a:defRPr/>
            </a:pPr>
            <a:fld id="{333E0406-297A-8548-A1BB-4536FA1B9E1F}" type="slidenum">
              <a:rPr lang="en-US">
                <a:solidFill>
                  <a:prstClr val="black"/>
                </a:solidFill>
                <a:latin typeface="Calibri" panose="020F0502020204030204"/>
              </a:rPr>
              <a:pPr defTabSz="627581" fontAlgn="auto">
                <a:spcBef>
                  <a:spcPts val="0"/>
                </a:spcBef>
                <a:spcAft>
                  <a:spcPts val="0"/>
                </a:spcAft>
                <a:defRPr/>
              </a:pPr>
              <a:t>36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18401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37</a:t>
            </a:fld>
            <a:endParaRPr lang="en-JM" dirty="0"/>
          </a:p>
        </p:txBody>
      </p:sp>
    </p:spTree>
    <p:extLst>
      <p:ext uri="{BB962C8B-B14F-4D97-AF65-F5344CB8AC3E}">
        <p14:creationId xmlns:p14="http://schemas.microsoft.com/office/powerpoint/2010/main" val="41920045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4034">
              <a:defRPr/>
            </a:pPr>
            <a:fld id="{AC7E8016-073D-46D1-A93B-C225494F2AE2}" type="slidenum">
              <a:rPr lang="en-JM">
                <a:solidFill>
                  <a:prstClr val="black"/>
                </a:solidFill>
              </a:rPr>
              <a:pPr defTabSz="914034">
                <a:defRPr/>
              </a:pPr>
              <a:t>38</a:t>
            </a:fld>
            <a:endParaRPr lang="en-JM" dirty="0">
              <a:solidFill>
                <a:prstClr val="black"/>
              </a:solidFill>
            </a:endParaRPr>
          </a:p>
        </p:txBody>
      </p:sp>
    </p:spTree>
    <p:extLst>
      <p:ext uri="{BB962C8B-B14F-4D97-AF65-F5344CB8AC3E}">
        <p14:creationId xmlns:p14="http://schemas.microsoft.com/office/powerpoint/2010/main" val="1990308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39</a:t>
            </a:fld>
            <a:endParaRPr lang="en-JM" dirty="0"/>
          </a:p>
        </p:txBody>
      </p:sp>
    </p:spTree>
    <p:extLst>
      <p:ext uri="{BB962C8B-B14F-4D97-AF65-F5344CB8AC3E}">
        <p14:creationId xmlns:p14="http://schemas.microsoft.com/office/powerpoint/2010/main" val="3309187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i="1" dirty="0"/>
              <a:t>.</a:t>
            </a:r>
          </a:p>
        </p:txBody>
      </p:sp>
      <p:sp>
        <p:nvSpPr>
          <p:cNvPr id="4" name="Slide Number Placeholder 3"/>
          <p:cNvSpPr>
            <a:spLocks noGrp="1"/>
          </p:cNvSpPr>
          <p:nvPr>
            <p:ph type="sldNum" sz="quarter" idx="5"/>
          </p:nvPr>
        </p:nvSpPr>
        <p:spPr/>
        <p:txBody>
          <a:bodyPr/>
          <a:lstStyle/>
          <a:p>
            <a:fld id="{AC7E8016-073D-46D1-A93B-C225494F2AE2}" type="slidenum">
              <a:rPr lang="en-JM" smtClean="0"/>
              <a:pPr/>
              <a:t>4</a:t>
            </a:fld>
            <a:endParaRPr lang="en-JM" dirty="0"/>
          </a:p>
        </p:txBody>
      </p:sp>
    </p:spTree>
    <p:extLst>
      <p:ext uri="{BB962C8B-B14F-4D97-AF65-F5344CB8AC3E}">
        <p14:creationId xmlns:p14="http://schemas.microsoft.com/office/powerpoint/2010/main" val="2518834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40</a:t>
            </a:fld>
            <a:endParaRPr lang="en-JM" dirty="0"/>
          </a:p>
        </p:txBody>
      </p:sp>
    </p:spTree>
    <p:extLst>
      <p:ext uri="{BB962C8B-B14F-4D97-AF65-F5344CB8AC3E}">
        <p14:creationId xmlns:p14="http://schemas.microsoft.com/office/powerpoint/2010/main" val="1551001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41</a:t>
            </a:fld>
            <a:endParaRPr lang="en-JM" dirty="0"/>
          </a:p>
        </p:txBody>
      </p:sp>
    </p:spTree>
    <p:extLst>
      <p:ext uri="{BB962C8B-B14F-4D97-AF65-F5344CB8AC3E}">
        <p14:creationId xmlns:p14="http://schemas.microsoft.com/office/powerpoint/2010/main" val="414690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dirty="0"/>
          </a:p>
        </p:txBody>
      </p:sp>
      <p:sp>
        <p:nvSpPr>
          <p:cNvPr id="4" name="Slide Number Placeholder 3"/>
          <p:cNvSpPr>
            <a:spLocks noGrp="1"/>
          </p:cNvSpPr>
          <p:nvPr>
            <p:ph type="sldNum" sz="quarter" idx="10"/>
          </p:nvPr>
        </p:nvSpPr>
        <p:spPr/>
        <p:txBody>
          <a:bodyPr/>
          <a:lstStyle/>
          <a:p>
            <a:pPr defTabSz="627832" fontAlgn="auto">
              <a:spcBef>
                <a:spcPts val="0"/>
              </a:spcBef>
              <a:spcAft>
                <a:spcPts val="0"/>
              </a:spcAft>
              <a:defRPr/>
            </a:pPr>
            <a:fld id="{71711622-BE9D-1049-AE18-A29823FC9BA9}" type="slidenum">
              <a:rPr lang="en-US">
                <a:solidFill>
                  <a:prstClr val="black"/>
                </a:solidFill>
                <a:latin typeface="Calibri" panose="020F0502020204030204"/>
                <a:ea typeface="+mn-ea"/>
              </a:rPr>
              <a:pPr defTabSz="627832" fontAlgn="auto">
                <a:spcBef>
                  <a:spcPts val="0"/>
                </a:spcBef>
                <a:spcAft>
                  <a:spcPts val="0"/>
                </a:spcAft>
                <a:defRPr/>
              </a:pPr>
              <a:t>42</a:t>
            </a:fld>
            <a:endParaRPr lang="en-US" dirty="0">
              <a:solidFill>
                <a:prstClr val="black"/>
              </a:solidFill>
              <a:latin typeface="Calibri" panose="020F0502020204030204"/>
              <a:ea typeface="+mn-ea"/>
            </a:endParaRPr>
          </a:p>
        </p:txBody>
      </p:sp>
    </p:spTree>
    <p:extLst>
      <p:ext uri="{BB962C8B-B14F-4D97-AF65-F5344CB8AC3E}">
        <p14:creationId xmlns:p14="http://schemas.microsoft.com/office/powerpoint/2010/main" val="3236960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43</a:t>
            </a:fld>
            <a:endParaRPr lang="en-JM" dirty="0"/>
          </a:p>
        </p:txBody>
      </p:sp>
    </p:spTree>
    <p:extLst>
      <p:ext uri="{BB962C8B-B14F-4D97-AF65-F5344CB8AC3E}">
        <p14:creationId xmlns:p14="http://schemas.microsoft.com/office/powerpoint/2010/main" val="416461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44</a:t>
            </a:fld>
            <a:endParaRPr lang="en-JM" dirty="0"/>
          </a:p>
        </p:txBody>
      </p:sp>
    </p:spTree>
    <p:extLst>
      <p:ext uri="{BB962C8B-B14F-4D97-AF65-F5344CB8AC3E}">
        <p14:creationId xmlns:p14="http://schemas.microsoft.com/office/powerpoint/2010/main" val="13749485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45</a:t>
            </a:fld>
            <a:endParaRPr lang="en-JM" dirty="0"/>
          </a:p>
        </p:txBody>
      </p:sp>
    </p:spTree>
    <p:extLst>
      <p:ext uri="{BB962C8B-B14F-4D97-AF65-F5344CB8AC3E}">
        <p14:creationId xmlns:p14="http://schemas.microsoft.com/office/powerpoint/2010/main" val="178281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5</a:t>
            </a:fld>
            <a:endParaRPr lang="en-JM" dirty="0"/>
          </a:p>
        </p:txBody>
      </p:sp>
    </p:spTree>
    <p:extLst>
      <p:ext uri="{BB962C8B-B14F-4D97-AF65-F5344CB8AC3E}">
        <p14:creationId xmlns:p14="http://schemas.microsoft.com/office/powerpoint/2010/main" val="249100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ahead.</a:t>
            </a:r>
          </a:p>
          <a:p>
            <a:endParaRPr lang="en-US" dirty="0"/>
          </a:p>
        </p:txBody>
      </p:sp>
      <p:sp>
        <p:nvSpPr>
          <p:cNvPr id="4" name="Slide Number Placeholder 3"/>
          <p:cNvSpPr>
            <a:spLocks noGrp="1"/>
          </p:cNvSpPr>
          <p:nvPr>
            <p:ph type="sldNum" sz="quarter" idx="5"/>
          </p:nvPr>
        </p:nvSpPr>
        <p:spPr/>
        <p:txBody>
          <a:bodyPr/>
          <a:lstStyle/>
          <a:p>
            <a:pPr defTabSz="914034">
              <a:defRPr/>
            </a:pPr>
            <a:fld id="{333E0406-297A-8548-A1BB-4536FA1B9E1F}" type="slidenum">
              <a:rPr lang="en-US">
                <a:solidFill>
                  <a:prstClr val="black"/>
                </a:solidFill>
              </a:rPr>
              <a:pPr defTabSz="914034">
                <a:defRPr/>
              </a:pPr>
              <a:t>6</a:t>
            </a:fld>
            <a:endParaRPr lang="en-US" dirty="0">
              <a:solidFill>
                <a:prstClr val="black"/>
              </a:solidFill>
            </a:endParaRPr>
          </a:p>
        </p:txBody>
      </p:sp>
    </p:spTree>
    <p:extLst>
      <p:ext uri="{BB962C8B-B14F-4D97-AF65-F5344CB8AC3E}">
        <p14:creationId xmlns:p14="http://schemas.microsoft.com/office/powerpoint/2010/main" val="4237853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E8016-073D-46D1-A93B-C225494F2AE2}" type="slidenum">
              <a:rPr lang="en-JM" smtClean="0"/>
              <a:pPr/>
              <a:t>7</a:t>
            </a:fld>
            <a:endParaRPr lang="en-JM" dirty="0"/>
          </a:p>
        </p:txBody>
      </p:sp>
    </p:spTree>
    <p:extLst>
      <p:ext uri="{BB962C8B-B14F-4D97-AF65-F5344CB8AC3E}">
        <p14:creationId xmlns:p14="http://schemas.microsoft.com/office/powerpoint/2010/main" val="3926793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647700"/>
            <a:ext cx="5626100" cy="3165475"/>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pPr defTabSz="627581" fontAlgn="auto">
              <a:spcBef>
                <a:spcPts val="0"/>
              </a:spcBef>
              <a:spcAft>
                <a:spcPts val="0"/>
              </a:spcAft>
              <a:defRPr/>
            </a:pPr>
            <a:fld id="{333E0406-297A-8548-A1BB-4536FA1B9E1F}" type="slidenum">
              <a:rPr lang="en-US">
                <a:solidFill>
                  <a:prstClr val="black"/>
                </a:solidFill>
                <a:latin typeface="Calibri" panose="020F0502020204030204"/>
              </a:rPr>
              <a:pPr defTabSz="627581" fontAlgn="auto">
                <a:spcBef>
                  <a:spcPts val="0"/>
                </a:spcBef>
                <a:spcAft>
                  <a:spcPts val="0"/>
                </a:spcAft>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059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2800" y="1173163"/>
            <a:ext cx="5627688" cy="3165475"/>
          </a:xfrm>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459B1380-80AC-47DE-8CCE-5AD83970A887}" type="slidenum">
              <a:rPr lang="en-US" smtClean="0"/>
              <a:t>9</a:t>
            </a:fld>
            <a:endParaRPr lang="en-US" dirty="0"/>
          </a:p>
        </p:txBody>
      </p:sp>
    </p:spTree>
    <p:extLst>
      <p:ext uri="{BB962C8B-B14F-4D97-AF65-F5344CB8AC3E}">
        <p14:creationId xmlns:p14="http://schemas.microsoft.com/office/powerpoint/2010/main" val="1651147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lue - photo">
    <p:spTree>
      <p:nvGrpSpPr>
        <p:cNvPr id="1" name=""/>
        <p:cNvGrpSpPr/>
        <p:nvPr/>
      </p:nvGrpSpPr>
      <p:grpSpPr>
        <a:xfrm>
          <a:off x="0" y="0"/>
          <a:ext cx="0" cy="0"/>
          <a:chOff x="0" y="0"/>
          <a:chExt cx="0" cy="0"/>
        </a:xfrm>
      </p:grpSpPr>
      <p:sp>
        <p:nvSpPr>
          <p:cNvPr id="18" name="Rectangle 17"/>
          <p:cNvSpPr/>
          <p:nvPr userDrawn="1"/>
        </p:nvSpPr>
        <p:spPr>
          <a:xfrm>
            <a:off x="1524" y="1"/>
            <a:ext cx="12188952" cy="68579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hasCustomPrompt="1"/>
          </p:nvPr>
        </p:nvSpPr>
        <p:spPr>
          <a:xfrm>
            <a:off x="551969" y="3871306"/>
            <a:ext cx="5100642" cy="769441"/>
          </a:xfrm>
          <a:prstGeom prst="rect">
            <a:avLst/>
          </a:prstGeom>
        </p:spPr>
        <p:txBody>
          <a:bodyPr wrap="square" anchor="b">
            <a:spAutoFit/>
          </a:bodyPr>
          <a:lstStyle>
            <a:lvl1pPr marL="7938" indent="-7938">
              <a:lnSpc>
                <a:spcPct val="100000"/>
              </a:lnSpc>
              <a:tabLst/>
              <a:defRPr sz="2000">
                <a:solidFill>
                  <a:schemeClr val="bg1"/>
                </a:solidFill>
              </a:defRPr>
            </a:lvl1pPr>
          </a:lstStyle>
          <a:p>
            <a:pPr lvl="0"/>
            <a:r>
              <a:rPr lang="en-US"/>
              <a:t>Presenter Name</a:t>
            </a:r>
          </a:p>
          <a:p>
            <a:pPr lvl="0"/>
            <a:r>
              <a:rPr lang="en-US"/>
              <a:t>Position | Company</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hasCustomPrompt="1"/>
          </p:nvPr>
        </p:nvSpPr>
        <p:spPr>
          <a:xfrm>
            <a:off x="542449" y="1771656"/>
            <a:ext cx="5110162" cy="784225"/>
          </a:xfrm>
          <a:prstGeom prst="rect">
            <a:avLst/>
          </a:prstGeom>
        </p:spPr>
        <p:txBody>
          <a:bodyPr/>
          <a:lstStyle>
            <a:lvl1pPr marL="12700" indent="-12700">
              <a:lnSpc>
                <a:spcPct val="114000"/>
              </a:lnSpc>
              <a:spcBef>
                <a:spcPts val="0"/>
              </a:spcBef>
              <a:tabLst/>
              <a:defRPr sz="2800">
                <a:solidFill>
                  <a:schemeClr val="bg1"/>
                </a:solidFill>
              </a:defRPr>
            </a:lvl1pPr>
          </a:lstStyle>
          <a:p>
            <a:pPr lvl="0"/>
            <a:r>
              <a:rPr lang="en-US"/>
              <a:t>Subtitle Heading</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hasCustomPrompt="1"/>
          </p:nvPr>
        </p:nvSpPr>
        <p:spPr>
          <a:xfrm>
            <a:off x="551968" y="907404"/>
            <a:ext cx="5544032" cy="825299"/>
          </a:xfrm>
          <a:prstGeom prst="rect">
            <a:avLst/>
          </a:prstGeom>
        </p:spPr>
        <p:txBody>
          <a:bodyPr/>
          <a:lstStyle>
            <a:lvl1pPr>
              <a:defRPr sz="4400">
                <a:solidFill>
                  <a:schemeClr val="bg1"/>
                </a:solidFill>
              </a:defRPr>
            </a:lvl1pPr>
          </a:lstStyle>
          <a:p>
            <a:r>
              <a:rPr lang="en-US"/>
              <a:t>Title Heading</a:t>
            </a:r>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hasCustomPrompt="1"/>
          </p:nvPr>
        </p:nvSpPr>
        <p:spPr>
          <a:xfrm>
            <a:off x="551969" y="4965054"/>
            <a:ext cx="5100642" cy="307777"/>
          </a:xfrm>
          <a:prstGeom prst="rect">
            <a:avLst/>
          </a:prstGeom>
        </p:spPr>
        <p:txBody>
          <a:bodyPr wrap="square" anchor="t">
            <a:spAutoFit/>
          </a:bodyPr>
          <a:lstStyle>
            <a:lvl1pPr marL="7938" indent="-7938">
              <a:lnSpc>
                <a:spcPct val="100000"/>
              </a:lnSpc>
              <a:tabLst/>
              <a:defRPr sz="1400">
                <a:solidFill>
                  <a:schemeClr val="bg1"/>
                </a:solidFill>
              </a:defRPr>
            </a:lvl1pPr>
          </a:lstStyle>
          <a:p>
            <a:pPr lvl="0"/>
            <a:r>
              <a:rPr lang="en-US"/>
              <a:t>DATE | LOCATION</a:t>
            </a:r>
          </a:p>
        </p:txBody>
      </p:sp>
      <p:pic>
        <p:nvPicPr>
          <p:cNvPr id="8" name="Picture 7">
            <a:extLst>
              <a:ext uri="{FF2B5EF4-FFF2-40B4-BE49-F238E27FC236}">
                <a16:creationId xmlns:a16="http://schemas.microsoft.com/office/drawing/2014/main" id="{6789402F-5353-894C-A140-B416545420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4326" y="5658824"/>
            <a:ext cx="2662654" cy="691828"/>
          </a:xfrm>
          <a:prstGeom prst="rect">
            <a:avLst/>
          </a:prstGeom>
        </p:spPr>
      </p:pic>
      <p:sp>
        <p:nvSpPr>
          <p:cNvPr id="10" name="TextBox 11">
            <a:extLst>
              <a:ext uri="{FF2B5EF4-FFF2-40B4-BE49-F238E27FC236}">
                <a16:creationId xmlns:a16="http://schemas.microsoft.com/office/drawing/2014/main" id="{09D50534-E8D4-5E4F-9C4D-6C70CDF876F6}"/>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3163513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alysis -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795000" y="6337300"/>
            <a:ext cx="1016000" cy="430213"/>
          </a:xfrm>
        </p:spPr>
        <p:txBody>
          <a:bodyPr/>
          <a:lstStyle/>
          <a:p>
            <a:fld id="{BD3001A6-BD31-4FBC-AA24-96121B4F2E4D}" type="slidenum">
              <a:rPr lang="en-JM" smtClean="0"/>
              <a:pPr/>
              <a:t>‹#›</a:t>
            </a:fld>
            <a:endParaRPr lang="en-JM" dirty="0"/>
          </a:p>
        </p:txBody>
      </p:sp>
      <p:sp>
        <p:nvSpPr>
          <p:cNvPr id="5" name="Title 1">
            <a:extLst>
              <a:ext uri="{FF2B5EF4-FFF2-40B4-BE49-F238E27FC236}">
                <a16:creationId xmlns:a16="http://schemas.microsoft.com/office/drawing/2014/main" id="{8371D92E-03B5-2844-92DA-CC6A7D9571D1}"/>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2400" b="0">
                <a:solidFill>
                  <a:schemeClr val="accent3"/>
                </a:solidFill>
              </a:defRPr>
            </a:lvl1pPr>
          </a:lstStyle>
          <a:p>
            <a:r>
              <a:rPr lang="en-US"/>
              <a:t>Title Heading</a:t>
            </a:r>
            <a:endParaRPr lang="en-JM"/>
          </a:p>
        </p:txBody>
      </p:sp>
    </p:spTree>
    <p:extLst>
      <p:ext uri="{BB962C8B-B14F-4D97-AF65-F5344CB8AC3E}">
        <p14:creationId xmlns:p14="http://schemas.microsoft.com/office/powerpoint/2010/main" val="2503691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Tex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lumMod val="50000"/>
                  </a:schemeClr>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noProof="0"/>
              <a:t>Title Heading</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noProof="0"/>
              <a:t>Subtitle Heading</a:t>
            </a:r>
          </a:p>
        </p:txBody>
      </p:sp>
      <p:sp>
        <p:nvSpPr>
          <p:cNvPr id="3" name="Text Placeholder 2">
            <a:extLst>
              <a:ext uri="{FF2B5EF4-FFF2-40B4-BE49-F238E27FC236}">
                <a16:creationId xmlns:a16="http://schemas.microsoft.com/office/drawing/2014/main" id="{746A7461-7AF3-2D40-B642-6DEEAC6AD09D}"/>
              </a:ext>
            </a:extLst>
          </p:cNvPr>
          <p:cNvSpPr>
            <a:spLocks noGrp="1"/>
          </p:cNvSpPr>
          <p:nvPr>
            <p:ph type="body" sz="quarter" idx="46"/>
          </p:nvPr>
        </p:nvSpPr>
        <p:spPr>
          <a:xfrm>
            <a:off x="517525" y="1748626"/>
            <a:ext cx="11155363" cy="4254241"/>
          </a:xfrm>
          <a:prstGeom prst="rect">
            <a:avLst/>
          </a:prstGeom>
        </p:spPr>
        <p:txBody>
          <a:bodyPr/>
          <a:lstStyle>
            <a:lvl1pPr marL="12700" indent="-12700">
              <a:lnSpc>
                <a:spcPct val="125000"/>
              </a:lnSpc>
              <a:spcBef>
                <a:spcPts val="0"/>
              </a:spcBef>
              <a:spcAft>
                <a:spcPts val="400"/>
              </a:spcAft>
              <a:tabLs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221605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Only_blue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9C77717-B1F3-DE44-BF52-928ED8F3D423}"/>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solidFill>
              </a:defRPr>
            </a:lvl1pPr>
          </a:lstStyle>
          <a:p>
            <a:fld id="{B30B2D1E-9FFC-40D1-BD56-41383C696DDF}" type="slidenum">
              <a:rPr lang="en-JM" smtClean="0"/>
              <a:pPr/>
              <a:t>‹#›</a:t>
            </a:fld>
            <a:endParaRPr lang="en-JM" dirty="0"/>
          </a:p>
        </p:txBody>
      </p:sp>
      <p:pic>
        <p:nvPicPr>
          <p:cNvPr id="18" name="Graphic 17">
            <a:extLst>
              <a:ext uri="{FF2B5EF4-FFF2-40B4-BE49-F238E27FC236}">
                <a16:creationId xmlns:a16="http://schemas.microsoft.com/office/drawing/2014/main" id="{CF14B488-680C-464A-BC5A-21368A06D0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8" name="Title 1">
            <a:extLst>
              <a:ext uri="{FF2B5EF4-FFF2-40B4-BE49-F238E27FC236}">
                <a16:creationId xmlns:a16="http://schemas.microsoft.com/office/drawing/2014/main" id="{22B97701-C09C-CC4B-AD14-9F89AE578AE8}"/>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a:t>Title Heading</a:t>
            </a:r>
            <a:endParaRPr lang="en-JM"/>
          </a:p>
        </p:txBody>
      </p:sp>
      <p:sp>
        <p:nvSpPr>
          <p:cNvPr id="13" name="Text Placeholder 9">
            <a:extLst>
              <a:ext uri="{FF2B5EF4-FFF2-40B4-BE49-F238E27FC236}">
                <a16:creationId xmlns:a16="http://schemas.microsoft.com/office/drawing/2014/main" id="{2134515F-B9FB-0644-B118-6F878E19509A}"/>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a:t>Subtitle Heading</a:t>
            </a:r>
          </a:p>
        </p:txBody>
      </p:sp>
      <p:sp>
        <p:nvSpPr>
          <p:cNvPr id="14" name="Text Placeholder 2">
            <a:extLst>
              <a:ext uri="{FF2B5EF4-FFF2-40B4-BE49-F238E27FC236}">
                <a16:creationId xmlns:a16="http://schemas.microsoft.com/office/drawing/2014/main" id="{CC51EAE7-0A87-F644-B442-6C90F82CFFD4}"/>
              </a:ext>
            </a:extLst>
          </p:cNvPr>
          <p:cNvSpPr>
            <a:spLocks noGrp="1"/>
          </p:cNvSpPr>
          <p:nvPr>
            <p:ph type="body" sz="quarter" idx="46"/>
          </p:nvPr>
        </p:nvSpPr>
        <p:spPr>
          <a:xfrm>
            <a:off x="517525" y="1748626"/>
            <a:ext cx="11155363" cy="4254241"/>
          </a:xfrm>
          <a:prstGeom prst="rect">
            <a:avLst/>
          </a:prstGeom>
        </p:spPr>
        <p:txBody>
          <a:bodyPr/>
          <a:lstStyle>
            <a:lvl1pPr>
              <a:lnSpc>
                <a:spcPct val="125000"/>
              </a:lnSpc>
              <a:spcBef>
                <a:spcPts val="0"/>
              </a:spcBef>
              <a:spcAft>
                <a:spcPts val="400"/>
              </a:spcAf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827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ext Only_green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9C77717-B1F3-DE44-BF52-928ED8F3D423}"/>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solidFill>
              </a:defRPr>
            </a:lvl1pPr>
          </a:lstStyle>
          <a:p>
            <a:fld id="{B30B2D1E-9FFC-40D1-BD56-41383C696DDF}" type="slidenum">
              <a:rPr lang="en-JM" smtClean="0"/>
              <a:pPr/>
              <a:t>‹#›</a:t>
            </a:fld>
            <a:endParaRPr lang="en-JM" dirty="0"/>
          </a:p>
        </p:txBody>
      </p:sp>
      <p:pic>
        <p:nvPicPr>
          <p:cNvPr id="18" name="Graphic 17">
            <a:extLst>
              <a:ext uri="{FF2B5EF4-FFF2-40B4-BE49-F238E27FC236}">
                <a16:creationId xmlns:a16="http://schemas.microsoft.com/office/drawing/2014/main" id="{CF14B488-680C-464A-BC5A-21368A06D0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8" name="Title 1">
            <a:extLst>
              <a:ext uri="{FF2B5EF4-FFF2-40B4-BE49-F238E27FC236}">
                <a16:creationId xmlns:a16="http://schemas.microsoft.com/office/drawing/2014/main" id="{22B97701-C09C-CC4B-AD14-9F89AE578AE8}"/>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a:t>Title Heading</a:t>
            </a:r>
            <a:endParaRPr lang="en-JM"/>
          </a:p>
        </p:txBody>
      </p:sp>
      <p:sp>
        <p:nvSpPr>
          <p:cNvPr id="13" name="Text Placeholder 9">
            <a:extLst>
              <a:ext uri="{FF2B5EF4-FFF2-40B4-BE49-F238E27FC236}">
                <a16:creationId xmlns:a16="http://schemas.microsoft.com/office/drawing/2014/main" id="{2134515F-B9FB-0644-B118-6F878E19509A}"/>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a:t>Subtitle Heading</a:t>
            </a:r>
          </a:p>
        </p:txBody>
      </p:sp>
      <p:sp>
        <p:nvSpPr>
          <p:cNvPr id="14" name="Text Placeholder 2">
            <a:extLst>
              <a:ext uri="{FF2B5EF4-FFF2-40B4-BE49-F238E27FC236}">
                <a16:creationId xmlns:a16="http://schemas.microsoft.com/office/drawing/2014/main" id="{CC51EAE7-0A87-F644-B442-6C90F82CFFD4}"/>
              </a:ext>
            </a:extLst>
          </p:cNvPr>
          <p:cNvSpPr>
            <a:spLocks noGrp="1"/>
          </p:cNvSpPr>
          <p:nvPr>
            <p:ph type="body" sz="quarter" idx="46"/>
          </p:nvPr>
        </p:nvSpPr>
        <p:spPr>
          <a:xfrm>
            <a:off x="517525" y="1748626"/>
            <a:ext cx="11155363" cy="4254241"/>
          </a:xfrm>
          <a:prstGeom prst="rect">
            <a:avLst/>
          </a:prstGeom>
        </p:spPr>
        <p:txBody>
          <a:bodyPr/>
          <a:lstStyle>
            <a:lvl1pPr>
              <a:lnSpc>
                <a:spcPct val="125000"/>
              </a:lnSpc>
              <a:spcBef>
                <a:spcPts val="0"/>
              </a:spcBef>
              <a:spcAft>
                <a:spcPts val="400"/>
              </a:spcAf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593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Only_orange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9C77717-B1F3-DE44-BF52-928ED8F3D423}"/>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solidFill>
              </a:defRPr>
            </a:lvl1pPr>
          </a:lstStyle>
          <a:p>
            <a:fld id="{B30B2D1E-9FFC-40D1-BD56-41383C696DDF}" type="slidenum">
              <a:rPr lang="en-JM" smtClean="0"/>
              <a:pPr/>
              <a:t>‹#›</a:t>
            </a:fld>
            <a:endParaRPr lang="en-JM" dirty="0"/>
          </a:p>
        </p:txBody>
      </p:sp>
      <p:pic>
        <p:nvPicPr>
          <p:cNvPr id="18" name="Graphic 17">
            <a:extLst>
              <a:ext uri="{FF2B5EF4-FFF2-40B4-BE49-F238E27FC236}">
                <a16:creationId xmlns:a16="http://schemas.microsoft.com/office/drawing/2014/main" id="{CF14B488-680C-464A-BC5A-21368A06D06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8" name="Title 1">
            <a:extLst>
              <a:ext uri="{FF2B5EF4-FFF2-40B4-BE49-F238E27FC236}">
                <a16:creationId xmlns:a16="http://schemas.microsoft.com/office/drawing/2014/main" id="{22B97701-C09C-CC4B-AD14-9F89AE578AE8}"/>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a:t>Title Heading</a:t>
            </a:r>
            <a:endParaRPr lang="en-JM"/>
          </a:p>
        </p:txBody>
      </p:sp>
      <p:sp>
        <p:nvSpPr>
          <p:cNvPr id="13" name="Text Placeholder 9">
            <a:extLst>
              <a:ext uri="{FF2B5EF4-FFF2-40B4-BE49-F238E27FC236}">
                <a16:creationId xmlns:a16="http://schemas.microsoft.com/office/drawing/2014/main" id="{2134515F-B9FB-0644-B118-6F878E19509A}"/>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a:t>Subtitle Heading</a:t>
            </a:r>
          </a:p>
        </p:txBody>
      </p:sp>
      <p:sp>
        <p:nvSpPr>
          <p:cNvPr id="14" name="Text Placeholder 2">
            <a:extLst>
              <a:ext uri="{FF2B5EF4-FFF2-40B4-BE49-F238E27FC236}">
                <a16:creationId xmlns:a16="http://schemas.microsoft.com/office/drawing/2014/main" id="{CC51EAE7-0A87-F644-B442-6C90F82CFFD4}"/>
              </a:ext>
            </a:extLst>
          </p:cNvPr>
          <p:cNvSpPr>
            <a:spLocks noGrp="1"/>
          </p:cNvSpPr>
          <p:nvPr>
            <p:ph type="body" sz="quarter" idx="46"/>
          </p:nvPr>
        </p:nvSpPr>
        <p:spPr>
          <a:xfrm>
            <a:off x="517525" y="1748626"/>
            <a:ext cx="11155363" cy="4254241"/>
          </a:xfrm>
          <a:prstGeom prst="rect">
            <a:avLst/>
          </a:prstGeom>
        </p:spPr>
        <p:txBody>
          <a:bodyPr/>
          <a:lstStyle>
            <a:lvl1pPr>
              <a:lnSpc>
                <a:spcPct val="125000"/>
              </a:lnSpc>
              <a:spcBef>
                <a:spcPts val="0"/>
              </a:spcBef>
              <a:spcAft>
                <a:spcPts val="400"/>
              </a:spcAf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725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Blue Background">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2" name="Freeform 11">
            <a:extLst>
              <a:ext uri="{FF2B5EF4-FFF2-40B4-BE49-F238E27FC236}">
                <a16:creationId xmlns:a16="http://schemas.microsoft.com/office/drawing/2014/main" id="{B0580271-581A-554D-A58D-EDDC506EBCFC}"/>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01FBA213-3C68-3B44-AE71-619FB927BD3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BD3001A6-BD31-4FBC-AA24-96121B4F2E4D}" type="slidenum">
              <a:rPr lang="en-JM" smtClean="0"/>
              <a:pPr/>
              <a:t>‹#›</a:t>
            </a:fld>
            <a:endParaRPr lang="en-JM" dirty="0"/>
          </a:p>
        </p:txBody>
      </p:sp>
      <p:pic>
        <p:nvPicPr>
          <p:cNvPr id="15" name="Graphic 14">
            <a:extLst>
              <a:ext uri="{FF2B5EF4-FFF2-40B4-BE49-F238E27FC236}">
                <a16:creationId xmlns:a16="http://schemas.microsoft.com/office/drawing/2014/main" id="{7ACBC230-602B-F143-B5B5-E781AF7871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2375" y="6428947"/>
            <a:ext cx="250031" cy="253365"/>
          </a:xfrm>
          <a:prstGeom prst="rect">
            <a:avLst/>
          </a:prstGeom>
        </p:spPr>
      </p:pic>
      <p:sp>
        <p:nvSpPr>
          <p:cNvPr id="14" name="Title 1">
            <a:extLst>
              <a:ext uri="{FF2B5EF4-FFF2-40B4-BE49-F238E27FC236}">
                <a16:creationId xmlns:a16="http://schemas.microsoft.com/office/drawing/2014/main" id="{87862A19-8597-634A-AFC1-25F358E64C37}"/>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bg1"/>
                </a:solidFill>
              </a:defRPr>
            </a:lvl1pPr>
          </a:lstStyle>
          <a:p>
            <a:r>
              <a:rPr lang="en-US"/>
              <a:t>Title Heading</a:t>
            </a:r>
            <a:endParaRPr lang="en-JM"/>
          </a:p>
        </p:txBody>
      </p:sp>
      <p:sp>
        <p:nvSpPr>
          <p:cNvPr id="17" name="Text Placeholder 4">
            <a:extLst>
              <a:ext uri="{FF2B5EF4-FFF2-40B4-BE49-F238E27FC236}">
                <a16:creationId xmlns:a16="http://schemas.microsoft.com/office/drawing/2014/main" id="{FC5C162E-B1D4-8A4C-ADBE-5DFFD4ACE038}"/>
              </a:ext>
            </a:extLst>
          </p:cNvPr>
          <p:cNvSpPr>
            <a:spLocks noGrp="1"/>
          </p:cNvSpPr>
          <p:nvPr>
            <p:ph type="body" sz="quarter" idx="44"/>
          </p:nvPr>
        </p:nvSpPr>
        <p:spPr>
          <a:xfrm>
            <a:off x="518160" y="1748626"/>
            <a:ext cx="11155680" cy="4254241"/>
          </a:xfrm>
          <a:prstGeom prst="rect">
            <a:avLst/>
          </a:prstGeom>
        </p:spPr>
        <p:txBody>
          <a:bodyPr/>
          <a:lstStyle>
            <a:lvl1pPr marL="12700" indent="-12700">
              <a:lnSpc>
                <a:spcPct val="125000"/>
              </a:lnSpc>
              <a:spcBef>
                <a:spcPts val="0"/>
              </a:spcBef>
              <a:tabLst/>
              <a:defRPr sz="2000">
                <a:solidFill>
                  <a:schemeClr val="bg1"/>
                </a:solidFill>
              </a:defRPr>
            </a:lvl1pPr>
            <a:lvl2pPr>
              <a:lnSpc>
                <a:spcPct val="125000"/>
              </a:lnSpc>
              <a:spcBef>
                <a:spcPts val="0"/>
              </a:spcBef>
              <a:buClr>
                <a:schemeClr val="tx1">
                  <a:lumMod val="40000"/>
                  <a:lumOff val="60000"/>
                </a:schemeClr>
              </a:buClr>
              <a:defRPr sz="2000">
                <a:solidFill>
                  <a:schemeClr val="bg1"/>
                </a:solidFill>
              </a:defRPr>
            </a:lvl2pPr>
            <a:lvl3pPr>
              <a:lnSpc>
                <a:spcPct val="125000"/>
              </a:lnSpc>
              <a:spcBef>
                <a:spcPts val="0"/>
              </a:spcBef>
              <a:buClr>
                <a:schemeClr val="tx1">
                  <a:lumMod val="40000"/>
                  <a:lumOff val="60000"/>
                </a:schemeClr>
              </a:buClr>
              <a:buSzPct val="100000"/>
              <a:buFont typeface="Arial" panose="020B0604020202020204" pitchFamily="34" charset="0"/>
              <a:buChar char="•"/>
              <a:defRPr sz="2000">
                <a:solidFill>
                  <a:schemeClr val="bg1"/>
                </a:solidFill>
              </a:defRPr>
            </a:lvl3pPr>
            <a:lvl4pPr>
              <a:lnSpc>
                <a:spcPct val="125000"/>
              </a:lnSpc>
              <a:spcBef>
                <a:spcPts val="0"/>
              </a:spcBef>
              <a:buClr>
                <a:schemeClr val="tx1">
                  <a:lumMod val="40000"/>
                  <a:lumOff val="60000"/>
                </a:schemeClr>
              </a:buClr>
              <a:buFont typeface="Arial" panose="020B0604020202020204" pitchFamily="34" charset="0"/>
              <a:buChar char="•"/>
              <a:defRPr sz="18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9">
            <a:extLst>
              <a:ext uri="{FF2B5EF4-FFF2-40B4-BE49-F238E27FC236}">
                <a16:creationId xmlns:a16="http://schemas.microsoft.com/office/drawing/2014/main" id="{5F57D1B2-95E8-CB45-9BA1-AB9741AB80A8}"/>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bg1"/>
                </a:solidFill>
              </a:defRPr>
            </a:lvl1pPr>
          </a:lstStyle>
          <a:p>
            <a:pPr lvl="0"/>
            <a:r>
              <a:rPr lang="en-US"/>
              <a:t>Subtitle Heading</a:t>
            </a:r>
          </a:p>
        </p:txBody>
      </p:sp>
      <p:sp>
        <p:nvSpPr>
          <p:cNvPr id="11" name="TextBox 11">
            <a:extLst>
              <a:ext uri="{FF2B5EF4-FFF2-40B4-BE49-F238E27FC236}">
                <a16:creationId xmlns:a16="http://schemas.microsoft.com/office/drawing/2014/main" id="{C0A48980-14EA-AB40-8486-920518EF4C11}"/>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027843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Text_gray detail">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noProof="0"/>
              <a:t>Title Heading</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noProof="0"/>
              <a:t>Subtitle Heading</a:t>
            </a:r>
          </a:p>
        </p:txBody>
      </p:sp>
      <p:sp>
        <p:nvSpPr>
          <p:cNvPr id="3" name="Text Placeholder 2">
            <a:extLst>
              <a:ext uri="{FF2B5EF4-FFF2-40B4-BE49-F238E27FC236}">
                <a16:creationId xmlns:a16="http://schemas.microsoft.com/office/drawing/2014/main" id="{746A7461-7AF3-2D40-B642-6DEEAC6AD09D}"/>
              </a:ext>
            </a:extLst>
          </p:cNvPr>
          <p:cNvSpPr>
            <a:spLocks noGrp="1"/>
          </p:cNvSpPr>
          <p:nvPr>
            <p:ph type="body" sz="quarter" idx="46"/>
          </p:nvPr>
        </p:nvSpPr>
        <p:spPr>
          <a:xfrm>
            <a:off x="517525" y="1748626"/>
            <a:ext cx="11155363" cy="4254241"/>
          </a:xfrm>
          <a:prstGeom prst="rect">
            <a:avLst/>
          </a:prstGeom>
        </p:spPr>
        <p:txBody>
          <a:bodyPr/>
          <a:lstStyle>
            <a:lvl1pPr marL="12700" indent="-12700">
              <a:lnSpc>
                <a:spcPct val="125000"/>
              </a:lnSpc>
              <a:spcBef>
                <a:spcPts val="0"/>
              </a:spcBef>
              <a:spcAft>
                <a:spcPts val="400"/>
              </a:spcAft>
              <a:tabLs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reeform 8">
            <a:extLst>
              <a:ext uri="{FF2B5EF4-FFF2-40B4-BE49-F238E27FC236}">
                <a16:creationId xmlns:a16="http://schemas.microsoft.com/office/drawing/2014/main" id="{CC3DCF4A-3EF6-AC42-A0EA-DED7852A6F7A}"/>
              </a:ext>
            </a:extLst>
          </p:cNvPr>
          <p:cNvSpPr/>
          <p:nvPr userDrawn="1"/>
        </p:nvSpPr>
        <p:spPr>
          <a:xfrm>
            <a:off x="6735555" y="0"/>
            <a:ext cx="5464913" cy="6858000"/>
          </a:xfrm>
          <a:custGeom>
            <a:avLst/>
            <a:gdLst>
              <a:gd name="connsiteX0" fmla="*/ 4119366 w 5464913"/>
              <a:gd name="connsiteY0" fmla="*/ 0 h 6858000"/>
              <a:gd name="connsiteX1" fmla="*/ 5464913 w 5464913"/>
              <a:gd name="connsiteY1" fmla="*/ 0 h 6858000"/>
              <a:gd name="connsiteX2" fmla="*/ 5464913 w 5464913"/>
              <a:gd name="connsiteY2" fmla="*/ 6858000 h 6858000"/>
              <a:gd name="connsiteX3" fmla="*/ 0 w 5464913"/>
              <a:gd name="connsiteY3" fmla="*/ 6858000 h 6858000"/>
              <a:gd name="connsiteX4" fmla="*/ 38818 w 5464913"/>
              <a:gd name="connsiteY4" fmla="*/ 6091216 h 6858000"/>
              <a:gd name="connsiteX5" fmla="*/ 3859973 w 5464913"/>
              <a:gd name="connsiteY5" fmla="*/ 1456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13" h="6858000">
                <a:moveTo>
                  <a:pt x="4119366" y="0"/>
                </a:moveTo>
                <a:lnTo>
                  <a:pt x="5464913" y="0"/>
                </a:lnTo>
                <a:lnTo>
                  <a:pt x="5464913" y="6858000"/>
                </a:lnTo>
                <a:lnTo>
                  <a:pt x="0" y="6858000"/>
                </a:lnTo>
                <a:lnTo>
                  <a:pt x="38818" y="6091216"/>
                </a:lnTo>
                <a:cubicBezTo>
                  <a:pt x="296832" y="3557224"/>
                  <a:pt x="1766063" y="1380365"/>
                  <a:pt x="3859973" y="145654"/>
                </a:cubicBezTo>
                <a:close/>
              </a:path>
            </a:pathLst>
          </a:cu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356460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Right White Background">
    <p:spTree>
      <p:nvGrpSpPr>
        <p:cNvPr id="1" name=""/>
        <p:cNvGrpSpPr/>
        <p:nvPr/>
      </p:nvGrpSpPr>
      <p:grpSpPr>
        <a:xfrm>
          <a:off x="0" y="0"/>
          <a:ext cx="0" cy="0"/>
          <a:chOff x="0" y="0"/>
          <a:chExt cx="0" cy="0"/>
        </a:xfrm>
      </p:grpSpPr>
      <p:sp>
        <p:nvSpPr>
          <p:cNvPr id="6" name="Slide Number Placeholder 5"/>
          <p:cNvSpPr>
            <a:spLocks noGrp="1"/>
          </p:cNvSpPr>
          <p:nvPr>
            <p:ph type="sldNum" sz="quarter" idx="43"/>
          </p:nvPr>
        </p:nvSpPr>
        <p:spPr/>
        <p:txBody>
          <a:bodyPr/>
          <a:lstStyle>
            <a:lvl1pPr>
              <a:defRPr/>
            </a:lvl1pPr>
          </a:lstStyle>
          <a:p>
            <a:fld id="{C71445C6-5085-4D9F-9CB5-D205AE11F58B}" type="slidenum">
              <a:rPr lang="en-JM"/>
              <a:pPr/>
              <a:t>‹#›</a:t>
            </a:fld>
            <a:endParaRPr lang="en-JM" dirty="0"/>
          </a:p>
        </p:txBody>
      </p:sp>
      <p:sp>
        <p:nvSpPr>
          <p:cNvPr id="7" name="Title 1">
            <a:extLst>
              <a:ext uri="{FF2B5EF4-FFF2-40B4-BE49-F238E27FC236}">
                <a16:creationId xmlns:a16="http://schemas.microsoft.com/office/drawing/2014/main" id="{B0E7C06E-F9C0-7641-920B-A12D79385CA1}"/>
              </a:ext>
            </a:extLst>
          </p:cNvPr>
          <p:cNvSpPr>
            <a:spLocks noGrp="1"/>
          </p:cNvSpPr>
          <p:nvPr>
            <p:ph type="title" hasCustomPrompt="1"/>
          </p:nvPr>
        </p:nvSpPr>
        <p:spPr>
          <a:xfrm>
            <a:off x="518160" y="377955"/>
            <a:ext cx="8046720" cy="704087"/>
          </a:xfrm>
          <a:prstGeom prst="rect">
            <a:avLst/>
          </a:prstGeom>
        </p:spPr>
        <p:txBody>
          <a:bodyPr anchor="t">
            <a:noAutofit/>
          </a:bodyPr>
          <a:lstStyle>
            <a:lvl1pPr algn="l">
              <a:defRPr sz="3600">
                <a:solidFill>
                  <a:schemeClr val="accent3"/>
                </a:solidFill>
              </a:defRPr>
            </a:lvl1pPr>
          </a:lstStyle>
          <a:p>
            <a:r>
              <a:rPr lang="en-US"/>
              <a:t>Title Heading</a:t>
            </a:r>
            <a:endParaRPr lang="en-JM"/>
          </a:p>
        </p:txBody>
      </p:sp>
      <p:sp>
        <p:nvSpPr>
          <p:cNvPr id="9" name="Text Placeholder 9">
            <a:extLst>
              <a:ext uri="{FF2B5EF4-FFF2-40B4-BE49-F238E27FC236}">
                <a16:creationId xmlns:a16="http://schemas.microsoft.com/office/drawing/2014/main" id="{4C022BC4-CB5B-EB46-9B26-6FCFFFCA531B}"/>
              </a:ext>
            </a:extLst>
          </p:cNvPr>
          <p:cNvSpPr>
            <a:spLocks noGrp="1"/>
          </p:cNvSpPr>
          <p:nvPr>
            <p:ph type="body" sz="quarter" idx="45" hasCustomPrompt="1"/>
          </p:nvPr>
        </p:nvSpPr>
        <p:spPr>
          <a:xfrm>
            <a:off x="519458" y="1095294"/>
            <a:ext cx="7315200"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a:t>Subtitle Heading</a:t>
            </a:r>
          </a:p>
        </p:txBody>
      </p:sp>
      <p:sp>
        <p:nvSpPr>
          <p:cNvPr id="11" name="Text Placeholder 2">
            <a:extLst>
              <a:ext uri="{FF2B5EF4-FFF2-40B4-BE49-F238E27FC236}">
                <a16:creationId xmlns:a16="http://schemas.microsoft.com/office/drawing/2014/main" id="{C2838191-3487-6D44-B72A-B0F17FE15D19}"/>
              </a:ext>
            </a:extLst>
          </p:cNvPr>
          <p:cNvSpPr>
            <a:spLocks noGrp="1"/>
          </p:cNvSpPr>
          <p:nvPr>
            <p:ph type="body" sz="quarter" idx="46"/>
          </p:nvPr>
        </p:nvSpPr>
        <p:spPr>
          <a:xfrm>
            <a:off x="517526" y="1748626"/>
            <a:ext cx="7315200" cy="4254241"/>
          </a:xfrm>
          <a:prstGeom prst="rect">
            <a:avLst/>
          </a:prstGeom>
        </p:spPr>
        <p:txBody>
          <a:bodyPr/>
          <a:lstStyle>
            <a:lvl1pPr marL="12700" indent="-12700">
              <a:lnSpc>
                <a:spcPct val="125000"/>
              </a:lnSpc>
              <a:spcBef>
                <a:spcPts val="0"/>
              </a:spcBef>
              <a:spcAft>
                <a:spcPts val="400"/>
              </a:spcAft>
              <a:tabLs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704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Right Blu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663D07-79A6-E94B-BBE4-18F99210AC36}"/>
              </a:ext>
            </a:extLst>
          </p:cNvPr>
          <p:cNvSpPr/>
          <p:nvPr userDrawn="1"/>
        </p:nvSpPr>
        <p:spPr>
          <a:xfrm>
            <a:off x="1524" y="0"/>
            <a:ext cx="12188952" cy="68579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3"/>
          </p:nvPr>
        </p:nvSpPr>
        <p:spPr/>
        <p:txBody>
          <a:bodyPr/>
          <a:lstStyle>
            <a:lvl1pPr>
              <a:defRPr>
                <a:solidFill>
                  <a:schemeClr val="bg1">
                    <a:alpha val="50000"/>
                  </a:schemeClr>
                </a:solidFill>
              </a:defRPr>
            </a:lvl1pPr>
          </a:lstStyle>
          <a:p>
            <a:fld id="{C71445C6-5085-4D9F-9CB5-D205AE11F58B}" type="slidenum">
              <a:rPr lang="en-JM" smtClean="0"/>
              <a:pPr/>
              <a:t>‹#›</a:t>
            </a:fld>
            <a:endParaRPr lang="en-JM" dirty="0"/>
          </a:p>
        </p:txBody>
      </p:sp>
      <p:sp>
        <p:nvSpPr>
          <p:cNvPr id="7" name="Title 1">
            <a:extLst>
              <a:ext uri="{FF2B5EF4-FFF2-40B4-BE49-F238E27FC236}">
                <a16:creationId xmlns:a16="http://schemas.microsoft.com/office/drawing/2014/main" id="{B0E7C06E-F9C0-7641-920B-A12D79385CA1}"/>
              </a:ext>
            </a:extLst>
          </p:cNvPr>
          <p:cNvSpPr>
            <a:spLocks noGrp="1"/>
          </p:cNvSpPr>
          <p:nvPr>
            <p:ph type="title" hasCustomPrompt="1"/>
          </p:nvPr>
        </p:nvSpPr>
        <p:spPr>
          <a:xfrm>
            <a:off x="518160" y="377955"/>
            <a:ext cx="7315200" cy="704087"/>
          </a:xfrm>
          <a:prstGeom prst="rect">
            <a:avLst/>
          </a:prstGeom>
        </p:spPr>
        <p:txBody>
          <a:bodyPr anchor="t">
            <a:noAutofit/>
          </a:bodyPr>
          <a:lstStyle>
            <a:lvl1pPr algn="l">
              <a:defRPr sz="3600">
                <a:solidFill>
                  <a:schemeClr val="bg1"/>
                </a:solidFill>
              </a:defRPr>
            </a:lvl1pPr>
          </a:lstStyle>
          <a:p>
            <a:r>
              <a:rPr lang="en-US"/>
              <a:t>Title Heading</a:t>
            </a:r>
            <a:endParaRPr lang="en-JM"/>
          </a:p>
        </p:txBody>
      </p:sp>
      <p:sp>
        <p:nvSpPr>
          <p:cNvPr id="9" name="Text Placeholder 9">
            <a:extLst>
              <a:ext uri="{FF2B5EF4-FFF2-40B4-BE49-F238E27FC236}">
                <a16:creationId xmlns:a16="http://schemas.microsoft.com/office/drawing/2014/main" id="{4C022BC4-CB5B-EB46-9B26-6FCFFFCA531B}"/>
              </a:ext>
            </a:extLst>
          </p:cNvPr>
          <p:cNvSpPr>
            <a:spLocks noGrp="1"/>
          </p:cNvSpPr>
          <p:nvPr>
            <p:ph type="body" sz="quarter" idx="45" hasCustomPrompt="1"/>
          </p:nvPr>
        </p:nvSpPr>
        <p:spPr>
          <a:xfrm>
            <a:off x="519458" y="1095294"/>
            <a:ext cx="7315200" cy="640080"/>
          </a:xfrm>
          <a:prstGeom prst="rect">
            <a:avLst/>
          </a:prstGeom>
        </p:spPr>
        <p:txBody>
          <a:bodyPr>
            <a:noAutofit/>
          </a:bodyPr>
          <a:lstStyle>
            <a:lvl1pPr marL="0" indent="0">
              <a:lnSpc>
                <a:spcPct val="100000"/>
              </a:lnSpc>
              <a:spcBef>
                <a:spcPts val="0"/>
              </a:spcBef>
              <a:buNone/>
              <a:defRPr sz="2400" b="1" i="0">
                <a:solidFill>
                  <a:schemeClr val="bg1"/>
                </a:solidFill>
              </a:defRPr>
            </a:lvl1pPr>
          </a:lstStyle>
          <a:p>
            <a:pPr lvl="0"/>
            <a:r>
              <a:rPr lang="en-US"/>
              <a:t>Subtitle Heading</a:t>
            </a:r>
          </a:p>
        </p:txBody>
      </p:sp>
      <p:sp>
        <p:nvSpPr>
          <p:cNvPr id="11" name="Text Placeholder 2">
            <a:extLst>
              <a:ext uri="{FF2B5EF4-FFF2-40B4-BE49-F238E27FC236}">
                <a16:creationId xmlns:a16="http://schemas.microsoft.com/office/drawing/2014/main" id="{C2838191-3487-6D44-B72A-B0F17FE15D19}"/>
              </a:ext>
            </a:extLst>
          </p:cNvPr>
          <p:cNvSpPr>
            <a:spLocks noGrp="1"/>
          </p:cNvSpPr>
          <p:nvPr>
            <p:ph type="body" sz="quarter" idx="46"/>
          </p:nvPr>
        </p:nvSpPr>
        <p:spPr>
          <a:xfrm>
            <a:off x="517526" y="1748626"/>
            <a:ext cx="7315200" cy="4254241"/>
          </a:xfrm>
          <a:prstGeom prst="rect">
            <a:avLst/>
          </a:prstGeom>
        </p:spPr>
        <p:txBody>
          <a:bodyPr/>
          <a:lstStyle>
            <a:lvl1pPr marL="12700" indent="-12700">
              <a:lnSpc>
                <a:spcPct val="125000"/>
              </a:lnSpc>
              <a:spcBef>
                <a:spcPts val="0"/>
              </a:spcBef>
              <a:spcAft>
                <a:spcPts val="400"/>
              </a:spcAft>
              <a:tabLst/>
              <a:defRPr sz="2000">
                <a:solidFill>
                  <a:schemeClr val="bg1"/>
                </a:solidFill>
              </a:defRPr>
            </a:lvl1pPr>
            <a:lvl2pPr>
              <a:lnSpc>
                <a:spcPct val="125000"/>
              </a:lnSpc>
              <a:spcBef>
                <a:spcPts val="0"/>
              </a:spcBef>
              <a:spcAft>
                <a:spcPts val="400"/>
              </a:spcAft>
              <a:buClr>
                <a:schemeClr val="tx1">
                  <a:lumMod val="60000"/>
                  <a:lumOff val="40000"/>
                </a:schemeClr>
              </a:buClr>
              <a:defRPr sz="2000">
                <a:solidFill>
                  <a:schemeClr val="bg1"/>
                </a:solidFill>
              </a:defRPr>
            </a:lvl2pPr>
            <a:lvl3pPr>
              <a:lnSpc>
                <a:spcPct val="125000"/>
              </a:lnSpc>
              <a:spcBef>
                <a:spcPts val="0"/>
              </a:spcBef>
              <a:spcAft>
                <a:spcPts val="400"/>
              </a:spcAft>
              <a:buClr>
                <a:schemeClr val="tx1">
                  <a:lumMod val="60000"/>
                  <a:lumOff val="40000"/>
                </a:schemeClr>
              </a:buClr>
              <a:buSzPct val="100000"/>
              <a:buFont typeface="Arial" panose="020B0604020202020204" pitchFamily="34" charset="0"/>
              <a:buChar char="•"/>
              <a:defRPr>
                <a:solidFill>
                  <a:schemeClr val="bg1"/>
                </a:solidFill>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solidFill>
                  <a:schemeClr val="bg1"/>
                </a:solidFill>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A703E220-4533-A545-BCA6-74FDCA2DE6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3" name="TextBox 11">
            <a:extLst>
              <a:ext uri="{FF2B5EF4-FFF2-40B4-BE49-F238E27FC236}">
                <a16:creationId xmlns:a16="http://schemas.microsoft.com/office/drawing/2014/main" id="{69739779-F89C-9B43-807C-BA93230527E2}"/>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437218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518160" y="2209800"/>
            <a:ext cx="5376719" cy="3552906"/>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11" name="Content Placeholder 3"/>
          <p:cNvSpPr>
            <a:spLocks noGrp="1"/>
          </p:cNvSpPr>
          <p:nvPr>
            <p:ph sz="quarter" idx="45"/>
          </p:nvPr>
        </p:nvSpPr>
        <p:spPr>
          <a:xfrm>
            <a:off x="6297123" y="2209800"/>
            <a:ext cx="5376672" cy="3552906"/>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B8F3CC14-299C-CD43-8E0D-29C5CB3C9AF8}"/>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a:t>Title Heading</a:t>
            </a:r>
            <a:endParaRPr lang="en-JM"/>
          </a:p>
        </p:txBody>
      </p:sp>
      <p:sp>
        <p:nvSpPr>
          <p:cNvPr id="12" name="Text Placeholder 9">
            <a:extLst>
              <a:ext uri="{FF2B5EF4-FFF2-40B4-BE49-F238E27FC236}">
                <a16:creationId xmlns:a16="http://schemas.microsoft.com/office/drawing/2014/main" id="{2E75A28F-BE6A-2646-B9DB-20B80519C425}"/>
              </a:ext>
            </a:extLst>
          </p:cNvPr>
          <p:cNvSpPr>
            <a:spLocks noGrp="1"/>
          </p:cNvSpPr>
          <p:nvPr>
            <p:ph type="body" sz="quarter" idx="46"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a:t>Subtitle Heading</a:t>
            </a:r>
          </a:p>
        </p:txBody>
      </p:sp>
    </p:spTree>
    <p:extLst>
      <p:ext uri="{BB962C8B-B14F-4D97-AF65-F5344CB8AC3E}">
        <p14:creationId xmlns:p14="http://schemas.microsoft.com/office/powerpoint/2010/main" val="289928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hite - photo">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hasCustomPrompt="1"/>
          </p:nvPr>
        </p:nvSpPr>
        <p:spPr>
          <a:xfrm>
            <a:off x="551969" y="3871306"/>
            <a:ext cx="5100642" cy="769441"/>
          </a:xfrm>
          <a:prstGeom prst="rect">
            <a:avLst/>
          </a:prstGeom>
        </p:spPr>
        <p:txBody>
          <a:bodyPr wrap="square" anchor="b">
            <a:spAutoFit/>
          </a:bodyPr>
          <a:lstStyle>
            <a:lvl1pPr marL="7938" indent="-7938">
              <a:lnSpc>
                <a:spcPct val="100000"/>
              </a:lnSpc>
              <a:tabLst/>
              <a:defRPr sz="2000">
                <a:solidFill>
                  <a:schemeClr val="tx1"/>
                </a:solidFill>
              </a:defRPr>
            </a:lvl1pPr>
          </a:lstStyle>
          <a:p>
            <a:pPr lvl="0"/>
            <a:r>
              <a:rPr lang="en-US"/>
              <a:t>Presenter Name</a:t>
            </a:r>
          </a:p>
          <a:p>
            <a:pPr lvl="0"/>
            <a:r>
              <a:rPr lang="en-US"/>
              <a:t>Position | Company</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hasCustomPrompt="1"/>
          </p:nvPr>
        </p:nvSpPr>
        <p:spPr>
          <a:xfrm>
            <a:off x="542449" y="1771656"/>
            <a:ext cx="5110162" cy="784225"/>
          </a:xfrm>
          <a:prstGeom prst="rect">
            <a:avLst/>
          </a:prstGeom>
        </p:spPr>
        <p:txBody>
          <a:bodyPr/>
          <a:lstStyle>
            <a:lvl1pPr marL="12700" indent="-12700">
              <a:lnSpc>
                <a:spcPct val="114000"/>
              </a:lnSpc>
              <a:spcBef>
                <a:spcPts val="0"/>
              </a:spcBef>
              <a:tabLst/>
              <a:defRPr sz="2800">
                <a:solidFill>
                  <a:schemeClr val="tx1"/>
                </a:solidFill>
              </a:defRPr>
            </a:lvl1pPr>
          </a:lstStyle>
          <a:p>
            <a:pPr lvl="0"/>
            <a:r>
              <a:rPr lang="en-US"/>
              <a:t>Subtitle Heading</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hasCustomPrompt="1"/>
          </p:nvPr>
        </p:nvSpPr>
        <p:spPr>
          <a:xfrm>
            <a:off x="551968" y="907404"/>
            <a:ext cx="5544032" cy="825299"/>
          </a:xfrm>
          <a:prstGeom prst="rect">
            <a:avLst/>
          </a:prstGeom>
        </p:spPr>
        <p:txBody>
          <a:bodyPr/>
          <a:lstStyle>
            <a:lvl1pPr>
              <a:defRPr sz="4400">
                <a:solidFill>
                  <a:schemeClr val="tx1"/>
                </a:solidFill>
              </a:defRPr>
            </a:lvl1pPr>
          </a:lstStyle>
          <a:p>
            <a:r>
              <a:rPr lang="en-US"/>
              <a:t>Title Heading</a:t>
            </a:r>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hasCustomPrompt="1"/>
          </p:nvPr>
        </p:nvSpPr>
        <p:spPr>
          <a:xfrm>
            <a:off x="551969" y="4965054"/>
            <a:ext cx="5100642" cy="307777"/>
          </a:xfrm>
          <a:prstGeom prst="rect">
            <a:avLst/>
          </a:prstGeom>
        </p:spPr>
        <p:txBody>
          <a:bodyPr wrap="square" anchor="t">
            <a:spAutoFit/>
          </a:bodyPr>
          <a:lstStyle>
            <a:lvl1pPr marL="7938" indent="-7938">
              <a:lnSpc>
                <a:spcPct val="100000"/>
              </a:lnSpc>
              <a:tabLst/>
              <a:defRPr sz="1400">
                <a:solidFill>
                  <a:schemeClr val="tx1"/>
                </a:solidFill>
              </a:defRPr>
            </a:lvl1pPr>
          </a:lstStyle>
          <a:p>
            <a:pPr lvl="0"/>
            <a:r>
              <a:rPr lang="en-US"/>
              <a:t>DATE | LOCATION</a:t>
            </a:r>
          </a:p>
        </p:txBody>
      </p:sp>
      <p:pic>
        <p:nvPicPr>
          <p:cNvPr id="8" name="Picture 7">
            <a:extLst>
              <a:ext uri="{FF2B5EF4-FFF2-40B4-BE49-F238E27FC236}">
                <a16:creationId xmlns:a16="http://schemas.microsoft.com/office/drawing/2014/main" id="{6789402F-5353-894C-A140-B416545420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64326" y="5658824"/>
            <a:ext cx="2662654" cy="691828"/>
          </a:xfrm>
          <a:prstGeom prst="rect">
            <a:avLst/>
          </a:prstGeom>
        </p:spPr>
      </p:pic>
      <p:sp>
        <p:nvSpPr>
          <p:cNvPr id="10" name="TextBox 11">
            <a:extLst>
              <a:ext uri="{FF2B5EF4-FFF2-40B4-BE49-F238E27FC236}">
                <a16:creationId xmlns:a16="http://schemas.microsoft.com/office/drawing/2014/main" id="{09D50534-E8D4-5E4F-9C4D-6C70CDF876F6}"/>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 </a:t>
            </a:r>
          </a:p>
        </p:txBody>
      </p:sp>
    </p:spTree>
    <p:extLst>
      <p:ext uri="{BB962C8B-B14F-4D97-AF65-F5344CB8AC3E}">
        <p14:creationId xmlns:p14="http://schemas.microsoft.com/office/powerpoint/2010/main" val="1678271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518160" y="2209800"/>
            <a:ext cx="3297691" cy="3695700"/>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11" name="Content Placeholder 3"/>
          <p:cNvSpPr>
            <a:spLocks noGrp="1"/>
          </p:cNvSpPr>
          <p:nvPr>
            <p:ph sz="quarter" idx="45"/>
          </p:nvPr>
        </p:nvSpPr>
        <p:spPr>
          <a:xfrm>
            <a:off x="4446506" y="2209800"/>
            <a:ext cx="3297691" cy="3695700"/>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46"/>
          </p:nvPr>
        </p:nvSpPr>
        <p:spPr>
          <a:xfrm>
            <a:off x="8374853" y="2209800"/>
            <a:ext cx="3297691" cy="3695700"/>
          </a:xfrm>
          <a:prstGeom prst="rect">
            <a:avLst/>
          </a:prstGeo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A5CA8DAB-E6F9-B540-AEFD-70A4DC6CA993}"/>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a:t>Title Heading</a:t>
            </a:r>
            <a:endParaRPr lang="en-JM"/>
          </a:p>
        </p:txBody>
      </p:sp>
      <p:sp>
        <p:nvSpPr>
          <p:cNvPr id="13" name="Text Placeholder 9">
            <a:extLst>
              <a:ext uri="{FF2B5EF4-FFF2-40B4-BE49-F238E27FC236}">
                <a16:creationId xmlns:a16="http://schemas.microsoft.com/office/drawing/2014/main" id="{37711C7E-3994-EF48-83F5-A0773D0E2A7D}"/>
              </a:ext>
            </a:extLst>
          </p:cNvPr>
          <p:cNvSpPr>
            <a:spLocks noGrp="1"/>
          </p:cNvSpPr>
          <p:nvPr>
            <p:ph type="body" sz="quarter" idx="47" hasCustomPrompt="1"/>
          </p:nvPr>
        </p:nvSpPr>
        <p:spPr>
          <a:xfrm>
            <a:off x="519457" y="1095294"/>
            <a:ext cx="11153087" cy="640080"/>
          </a:xfrm>
          <a:prstGeom prst="rect">
            <a:avLst/>
          </a:prstGeom>
        </p:spPr>
        <p:txBody>
          <a:bodyPr>
            <a:noAutofit/>
          </a:bodyPr>
          <a:lstStyle>
            <a:lvl1pPr marL="0" indent="0">
              <a:lnSpc>
                <a:spcPct val="100000"/>
              </a:lnSpc>
              <a:spcBef>
                <a:spcPts val="0"/>
              </a:spcBef>
              <a:buNone/>
              <a:defRPr sz="2400" b="1" i="0">
                <a:solidFill>
                  <a:schemeClr val="accent3"/>
                </a:solidFill>
              </a:defRPr>
            </a:lvl1pPr>
          </a:lstStyle>
          <a:p>
            <a:pPr lvl="0"/>
            <a:r>
              <a:rPr lang="en-US"/>
              <a:t>Subtitle Heading</a:t>
            </a:r>
          </a:p>
        </p:txBody>
      </p:sp>
    </p:spTree>
    <p:extLst>
      <p:ext uri="{BB962C8B-B14F-4D97-AF65-F5344CB8AC3E}">
        <p14:creationId xmlns:p14="http://schemas.microsoft.com/office/powerpoint/2010/main" val="756896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Center align">
    <p:spTree>
      <p:nvGrpSpPr>
        <p:cNvPr id="1" name=""/>
        <p:cNvGrpSpPr/>
        <p:nvPr/>
      </p:nvGrpSpPr>
      <p:grpSpPr>
        <a:xfrm>
          <a:off x="0" y="0"/>
          <a:ext cx="0" cy="0"/>
          <a:chOff x="0" y="0"/>
          <a:chExt cx="0" cy="0"/>
        </a:xfrm>
      </p:grpSpPr>
      <p:sp>
        <p:nvSpPr>
          <p:cNvPr id="12" name="Content Placeholder 11"/>
          <p:cNvSpPr>
            <a:spLocks noGrp="1"/>
          </p:cNvSpPr>
          <p:nvPr>
            <p:ph sz="quarter" idx="41"/>
          </p:nvPr>
        </p:nvSpPr>
        <p:spPr>
          <a:xfrm>
            <a:off x="516864" y="1748626"/>
            <a:ext cx="11155679" cy="4094522"/>
          </a:xfrm>
          <a:prstGeom prst="rect">
            <a:avLst/>
          </a:prstGeom>
        </p:spPr>
        <p:txBody>
          <a:bodyPr>
            <a:noAutofit/>
          </a:bodyPr>
          <a:lstStyle>
            <a:lvl1pPr marL="0" indent="0" algn="ctr">
              <a:buNone/>
              <a:defRPr sz="2000"/>
            </a:lvl1pPr>
          </a:lstStyle>
          <a:p>
            <a:pPr lvl="0"/>
            <a:r>
              <a:rPr lang="en-US"/>
              <a:t>Click to edit Master text styles</a:t>
            </a:r>
          </a:p>
        </p:txBody>
      </p:sp>
      <p:sp>
        <p:nvSpPr>
          <p:cNvPr id="5" name="Slide Number Placeholder 5"/>
          <p:cNvSpPr>
            <a:spLocks noGrp="1"/>
          </p:cNvSpPr>
          <p:nvPr>
            <p:ph type="sldNum" sz="quarter" idx="42"/>
          </p:nvPr>
        </p:nvSpPr>
        <p:spPr/>
        <p:txBody>
          <a:bodyPr/>
          <a:lstStyle>
            <a:lvl1pPr>
              <a:defRPr/>
            </a:lvl1pPr>
          </a:lstStyle>
          <a:p>
            <a:fld id="{E6A93944-3474-4E48-BCD4-69ED9CACC019}" type="slidenum">
              <a:rPr lang="en-JM"/>
              <a:pPr/>
              <a:t>‹#›</a:t>
            </a:fld>
            <a:endParaRPr lang="en-JM" dirty="0"/>
          </a:p>
        </p:txBody>
      </p:sp>
      <p:sp>
        <p:nvSpPr>
          <p:cNvPr id="6" name="Title 1">
            <a:extLst>
              <a:ext uri="{FF2B5EF4-FFF2-40B4-BE49-F238E27FC236}">
                <a16:creationId xmlns:a16="http://schemas.microsoft.com/office/drawing/2014/main" id="{791CAE90-873D-A546-8CCC-436BEEF1375F}"/>
              </a:ext>
            </a:extLst>
          </p:cNvPr>
          <p:cNvSpPr>
            <a:spLocks noGrp="1"/>
          </p:cNvSpPr>
          <p:nvPr>
            <p:ph type="title" hasCustomPrompt="1"/>
          </p:nvPr>
        </p:nvSpPr>
        <p:spPr>
          <a:xfrm>
            <a:off x="518160" y="377955"/>
            <a:ext cx="11155680" cy="704087"/>
          </a:xfrm>
          <a:prstGeom prst="rect">
            <a:avLst/>
          </a:prstGeom>
        </p:spPr>
        <p:txBody>
          <a:bodyPr anchor="t">
            <a:noAutofit/>
          </a:bodyPr>
          <a:lstStyle>
            <a:lvl1pPr algn="ctr">
              <a:defRPr sz="3600">
                <a:solidFill>
                  <a:schemeClr val="accent3"/>
                </a:solidFill>
              </a:defRPr>
            </a:lvl1pPr>
          </a:lstStyle>
          <a:p>
            <a:r>
              <a:rPr lang="en-US"/>
              <a:t>Title Heading</a:t>
            </a:r>
            <a:endParaRPr lang="en-JM"/>
          </a:p>
        </p:txBody>
      </p:sp>
      <p:sp>
        <p:nvSpPr>
          <p:cNvPr id="7" name="Text Placeholder 9">
            <a:extLst>
              <a:ext uri="{FF2B5EF4-FFF2-40B4-BE49-F238E27FC236}">
                <a16:creationId xmlns:a16="http://schemas.microsoft.com/office/drawing/2014/main" id="{445719F4-8A94-3047-9DFF-8028D812224D}"/>
              </a:ext>
            </a:extLst>
          </p:cNvPr>
          <p:cNvSpPr>
            <a:spLocks noGrp="1"/>
          </p:cNvSpPr>
          <p:nvPr>
            <p:ph type="body" sz="quarter" idx="45" hasCustomPrompt="1"/>
          </p:nvPr>
        </p:nvSpPr>
        <p:spPr>
          <a:xfrm>
            <a:off x="519457" y="1095294"/>
            <a:ext cx="11153087" cy="640080"/>
          </a:xfrm>
          <a:prstGeom prst="rect">
            <a:avLst/>
          </a:prstGeom>
        </p:spPr>
        <p:txBody>
          <a:bodyPr>
            <a:noAutofit/>
          </a:bodyPr>
          <a:lstStyle>
            <a:lvl1pPr marL="0" indent="0" algn="ctr">
              <a:lnSpc>
                <a:spcPct val="100000"/>
              </a:lnSpc>
              <a:spcBef>
                <a:spcPts val="0"/>
              </a:spcBef>
              <a:buNone/>
              <a:defRPr sz="2400" b="1" i="0">
                <a:solidFill>
                  <a:schemeClr val="accent3"/>
                </a:solidFill>
              </a:defRPr>
            </a:lvl1pPr>
          </a:lstStyle>
          <a:p>
            <a:pPr lvl="0"/>
            <a:r>
              <a:rPr lang="en-US"/>
              <a:t>Subtitle Heading</a:t>
            </a:r>
          </a:p>
        </p:txBody>
      </p:sp>
    </p:spTree>
    <p:extLst>
      <p:ext uri="{BB962C8B-B14F-4D97-AF65-F5344CB8AC3E}">
        <p14:creationId xmlns:p14="http://schemas.microsoft.com/office/powerpoint/2010/main" val="4018362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with Full Imag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6F2202E7-C563-E84B-81B0-7A5EE14CB4E3}"/>
              </a:ext>
            </a:extLst>
          </p:cNvPr>
          <p:cNvSpPr>
            <a:spLocks noGrp="1"/>
          </p:cNvSpPr>
          <p:nvPr>
            <p:ph type="pic" sz="quarter" idx="11"/>
          </p:nvPr>
        </p:nvSpPr>
        <p:spPr>
          <a:xfrm>
            <a:off x="0" y="0"/>
            <a:ext cx="12192000" cy="6858000"/>
          </a:xfrm>
          <a:prstGeom prst="rect">
            <a:avLst/>
          </a:prstGeom>
        </p:spPr>
        <p:txBody>
          <a:bodyPr anchor="ctr" anchorCtr="0"/>
          <a:lstStyle>
            <a:lvl1pPr algn="ctr">
              <a:defRPr/>
            </a:lvl1pPr>
          </a:lstStyle>
          <a:p>
            <a:pPr lvl="0"/>
            <a:r>
              <a:rPr lang="en-US" noProof="0" dirty="0"/>
              <a:t>Click icon to add picture</a:t>
            </a:r>
            <a:endParaRPr lang="en-JM" noProof="0"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lumMod val="50000"/>
                  </a:schemeClr>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657913" y="1566333"/>
            <a:ext cx="2407019" cy="3733800"/>
          </a:xfrm>
          <a:prstGeom prst="rect">
            <a:avLst/>
          </a:prstGeom>
        </p:spPr>
        <p:txBody>
          <a:bodyPr anchor="ctr">
            <a:noAutofit/>
          </a:bodyPr>
          <a:lstStyle>
            <a:lvl1pPr algn="l">
              <a:defRPr sz="4000" b="0">
                <a:solidFill>
                  <a:schemeClr val="accent3"/>
                </a:solidFill>
              </a:defRPr>
            </a:lvl1pPr>
          </a:lstStyle>
          <a:p>
            <a:r>
              <a:rPr lang="en-US"/>
              <a:t>Section Title</a:t>
            </a:r>
            <a:endParaRPr lang="en-JM"/>
          </a:p>
        </p:txBody>
      </p:sp>
    </p:spTree>
    <p:extLst>
      <p:ext uri="{BB962C8B-B14F-4D97-AF65-F5344CB8AC3E}">
        <p14:creationId xmlns:p14="http://schemas.microsoft.com/office/powerpoint/2010/main" val="3389505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5" name="Picture Placeholder 4"/>
          <p:cNvSpPr>
            <a:spLocks noGrp="1"/>
          </p:cNvSpPr>
          <p:nvPr>
            <p:ph type="pic" sz="quarter" idx="11"/>
          </p:nvPr>
        </p:nvSpPr>
        <p:spPr>
          <a:xfrm>
            <a:off x="0" y="0"/>
            <a:ext cx="12192000" cy="6858000"/>
          </a:xfrm>
          <a:prstGeom prst="rect">
            <a:avLst/>
          </a:prstGeom>
        </p:spPr>
        <p:txBody>
          <a:bodyPr anchor="ctr" anchorCtr="0"/>
          <a:lstStyle>
            <a:lvl1pPr algn="ctr">
              <a:defRPr/>
            </a:lvl1pPr>
          </a:lstStyle>
          <a:p>
            <a:pPr lvl="0"/>
            <a:r>
              <a:rPr lang="en-US" noProof="0" dirty="0"/>
              <a:t>Click icon to add picture</a:t>
            </a:r>
            <a:endParaRPr lang="en-JM" noProof="0" dirty="0"/>
          </a:p>
        </p:txBody>
      </p:sp>
    </p:spTree>
    <p:extLst>
      <p:ext uri="{BB962C8B-B14F-4D97-AF65-F5344CB8AC3E}">
        <p14:creationId xmlns:p14="http://schemas.microsoft.com/office/powerpoint/2010/main" val="4061191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907FA9-395C-4DA9-8D15-C953066A5B88}"/>
              </a:ext>
            </a:extLst>
          </p:cNvPr>
          <p:cNvSpPr>
            <a:spLocks noGrp="1"/>
          </p:cNvSpPr>
          <p:nvPr>
            <p:ph type="sldNum" sz="quarter" idx="12"/>
          </p:nvPr>
        </p:nvSpPr>
        <p:spPr/>
        <p:txBody>
          <a:bodyPr/>
          <a:lstStyle/>
          <a:p>
            <a:fld id="{3DAAE2FD-2C30-4F1E-B9F6-E5033C3B88D9}" type="slidenum">
              <a:rPr lang="en-US" smtClean="0"/>
              <a:t>‹#›</a:t>
            </a:fld>
            <a:endParaRPr lang="en-US" dirty="0"/>
          </a:p>
        </p:txBody>
      </p:sp>
    </p:spTree>
    <p:extLst>
      <p:ext uri="{BB962C8B-B14F-4D97-AF65-F5344CB8AC3E}">
        <p14:creationId xmlns:p14="http://schemas.microsoft.com/office/powerpoint/2010/main" val="3236194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pic>
        <p:nvPicPr>
          <p:cNvPr id="6" name="Graphic 5">
            <a:extLst>
              <a:ext uri="{FF2B5EF4-FFF2-40B4-BE49-F238E27FC236}">
                <a16:creationId xmlns:a16="http://schemas.microsoft.com/office/drawing/2014/main" id="{78C751AF-E19A-A045-96D9-9CEA60B062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8" name="TextBox 11">
            <a:extLst>
              <a:ext uri="{FF2B5EF4-FFF2-40B4-BE49-F238E27FC236}">
                <a16:creationId xmlns:a16="http://schemas.microsoft.com/office/drawing/2014/main" id="{FB4C4580-A4CB-AC40-9B4B-6ED53924DD50}"/>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741730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B60267-7B2A-9E44-9201-7B7177AFC530}"/>
              </a:ext>
            </a:extLst>
          </p:cNvPr>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9" name="Freeform 18">
            <a:extLst>
              <a:ext uri="{FF2B5EF4-FFF2-40B4-BE49-F238E27FC236}">
                <a16:creationId xmlns:a16="http://schemas.microsoft.com/office/drawing/2014/main" id="{DE91796C-9E26-124D-9477-DBF91978CE75}"/>
              </a:ext>
            </a:extLst>
          </p:cNvPr>
          <p:cNvSpPr/>
          <p:nvPr userDrawn="1"/>
        </p:nvSpPr>
        <p:spPr>
          <a:xfrm flipH="1" flipV="1">
            <a:off x="-12700" y="0"/>
            <a:ext cx="9615803" cy="6858000"/>
          </a:xfrm>
          <a:custGeom>
            <a:avLst/>
            <a:gdLst>
              <a:gd name="connsiteX0" fmla="*/ 9615803 w 9615803"/>
              <a:gd name="connsiteY0" fmla="*/ 6858000 h 6858000"/>
              <a:gd name="connsiteX1" fmla="*/ 9231098 w 9615803"/>
              <a:gd name="connsiteY1" fmla="*/ 6858000 h 6858000"/>
              <a:gd name="connsiteX2" fmla="*/ 8739503 w 9615803"/>
              <a:gd name="connsiteY2" fmla="*/ 6858000 h 6858000"/>
              <a:gd name="connsiteX3" fmla="*/ 5685052 w 9615803"/>
              <a:gd name="connsiteY3" fmla="*/ 6858000 h 6858000"/>
              <a:gd name="connsiteX4" fmla="*/ 4747998 w 9615803"/>
              <a:gd name="connsiteY4" fmla="*/ 6858000 h 6858000"/>
              <a:gd name="connsiteX5" fmla="*/ 0 w 9615803"/>
              <a:gd name="connsiteY5" fmla="*/ 6858000 h 6858000"/>
              <a:gd name="connsiteX6" fmla="*/ 38818 w 9615803"/>
              <a:gd name="connsiteY6" fmla="*/ 6091216 h 6858000"/>
              <a:gd name="connsiteX7" fmla="*/ 3859973 w 9615803"/>
              <a:gd name="connsiteY7" fmla="*/ 145654 h 6858000"/>
              <a:gd name="connsiteX8" fmla="*/ 4119366 w 9615803"/>
              <a:gd name="connsiteY8" fmla="*/ 0 h 6858000"/>
              <a:gd name="connsiteX9" fmla="*/ 4747998 w 9615803"/>
              <a:gd name="connsiteY9" fmla="*/ 0 h 6858000"/>
              <a:gd name="connsiteX10" fmla="*/ 5685052 w 9615803"/>
              <a:gd name="connsiteY10" fmla="*/ 0 h 6858000"/>
              <a:gd name="connsiteX11" fmla="*/ 8739503 w 9615803"/>
              <a:gd name="connsiteY11" fmla="*/ 0 h 6858000"/>
              <a:gd name="connsiteX12" fmla="*/ 9231098 w 9615803"/>
              <a:gd name="connsiteY12" fmla="*/ 0 h 6858000"/>
              <a:gd name="connsiteX13" fmla="*/ 9615803 w 961580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15803" h="6858000">
                <a:moveTo>
                  <a:pt x="9615803" y="6858000"/>
                </a:moveTo>
                <a:lnTo>
                  <a:pt x="9231098" y="6858000"/>
                </a:lnTo>
                <a:lnTo>
                  <a:pt x="8739503" y="6858000"/>
                </a:lnTo>
                <a:lnTo>
                  <a:pt x="5685052" y="6858000"/>
                </a:lnTo>
                <a:lnTo>
                  <a:pt x="4747998" y="6858000"/>
                </a:lnTo>
                <a:lnTo>
                  <a:pt x="0" y="6858000"/>
                </a:lnTo>
                <a:lnTo>
                  <a:pt x="38818" y="6091216"/>
                </a:lnTo>
                <a:cubicBezTo>
                  <a:pt x="296832" y="3557224"/>
                  <a:pt x="1766063" y="1380365"/>
                  <a:pt x="3859973" y="145654"/>
                </a:cubicBezTo>
                <a:lnTo>
                  <a:pt x="4119366" y="0"/>
                </a:lnTo>
                <a:lnTo>
                  <a:pt x="4747998" y="0"/>
                </a:lnTo>
                <a:lnTo>
                  <a:pt x="5685052" y="0"/>
                </a:lnTo>
                <a:lnTo>
                  <a:pt x="8739503" y="0"/>
                </a:lnTo>
                <a:lnTo>
                  <a:pt x="9231098" y="0"/>
                </a:lnTo>
                <a:lnTo>
                  <a:pt x="9615803" y="0"/>
                </a:lnTo>
                <a:close/>
              </a:path>
            </a:pathLst>
          </a:custGeom>
          <a:solidFill>
            <a:schemeClr val="tx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lide Number Placeholder 5"/>
          <p:cNvSpPr>
            <a:spLocks noGrp="1"/>
          </p:cNvSpPr>
          <p:nvPr>
            <p:ph type="sldNum" sz="quarter" idx="42"/>
          </p:nvPr>
        </p:nvSpPr>
        <p:spPr>
          <a:xfrm>
            <a:off x="10795000" y="6337300"/>
            <a:ext cx="1016000" cy="430213"/>
          </a:xfrm>
        </p:spPr>
        <p:txBody>
          <a:bodyPr/>
          <a:lstStyle>
            <a:lvl1pPr>
              <a:defRPr>
                <a:solidFill>
                  <a:schemeClr val="bg1">
                    <a:alpha val="50000"/>
                  </a:schemeClr>
                </a:solidFill>
              </a:defRPr>
            </a:lvl1pPr>
          </a:lstStyle>
          <a:p>
            <a:fld id="{E6A93944-3474-4E48-BCD4-69ED9CACC019}" type="slidenum">
              <a:rPr lang="en-JM" smtClean="0"/>
              <a:pPr/>
              <a:t>‹#›</a:t>
            </a:fld>
            <a:endParaRPr lang="en-JM" dirty="0"/>
          </a:p>
        </p:txBody>
      </p:sp>
      <p:sp>
        <p:nvSpPr>
          <p:cNvPr id="18" name="Text Placeholder 17">
            <a:extLst>
              <a:ext uri="{FF2B5EF4-FFF2-40B4-BE49-F238E27FC236}">
                <a16:creationId xmlns:a16="http://schemas.microsoft.com/office/drawing/2014/main" id="{35F20791-4440-2D41-B1E2-D75D0EA15424}"/>
              </a:ext>
            </a:extLst>
          </p:cNvPr>
          <p:cNvSpPr>
            <a:spLocks noGrp="1"/>
          </p:cNvSpPr>
          <p:nvPr>
            <p:ph type="body" sz="quarter" idx="44" hasCustomPrompt="1"/>
          </p:nvPr>
        </p:nvSpPr>
        <p:spPr>
          <a:xfrm>
            <a:off x="8855605" y="4120942"/>
            <a:ext cx="2955395" cy="1881925"/>
          </a:xfrm>
          <a:prstGeom prst="rect">
            <a:avLst/>
          </a:prstGeom>
        </p:spPr>
        <p:txBody>
          <a:bodyPr anchor="t" anchorCtr="0">
            <a:spAutoFit/>
          </a:bodyPr>
          <a:lstStyle>
            <a:lvl1pPr marL="7938" indent="-7938">
              <a:lnSpc>
                <a:spcPct val="150000"/>
              </a:lnSpc>
              <a:spcBef>
                <a:spcPts val="0"/>
              </a:spcBef>
              <a:tabLst/>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Source</a:t>
            </a:r>
          </a:p>
          <a:p>
            <a:pPr lvl="0"/>
            <a:r>
              <a:rPr lang="en-US"/>
              <a:t>Name</a:t>
            </a:r>
          </a:p>
          <a:p>
            <a:pPr lvl="0"/>
            <a:r>
              <a:rPr lang="en-US"/>
              <a:t>Position</a:t>
            </a:r>
          </a:p>
          <a:p>
            <a:pPr lvl="0"/>
            <a:r>
              <a:rPr lang="en-US"/>
              <a:t>Company</a:t>
            </a:r>
          </a:p>
        </p:txBody>
      </p:sp>
      <p:pic>
        <p:nvPicPr>
          <p:cNvPr id="7" name="Graphic 6">
            <a:extLst>
              <a:ext uri="{FF2B5EF4-FFF2-40B4-BE49-F238E27FC236}">
                <a16:creationId xmlns:a16="http://schemas.microsoft.com/office/drawing/2014/main" id="{C61B10B5-F87A-CB4E-87ED-51340AC8F6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9" name="Title 1">
            <a:extLst>
              <a:ext uri="{FF2B5EF4-FFF2-40B4-BE49-F238E27FC236}">
                <a16:creationId xmlns:a16="http://schemas.microsoft.com/office/drawing/2014/main" id="{D2F284DA-9058-5444-B19B-3D0978980C45}"/>
              </a:ext>
            </a:extLst>
          </p:cNvPr>
          <p:cNvSpPr>
            <a:spLocks noGrp="1"/>
          </p:cNvSpPr>
          <p:nvPr>
            <p:ph type="title" hasCustomPrompt="1"/>
          </p:nvPr>
        </p:nvSpPr>
        <p:spPr>
          <a:xfrm>
            <a:off x="518160" y="377955"/>
            <a:ext cx="7315200" cy="704087"/>
          </a:xfrm>
          <a:prstGeom prst="rect">
            <a:avLst/>
          </a:prstGeom>
        </p:spPr>
        <p:txBody>
          <a:bodyPr anchor="t">
            <a:noAutofit/>
          </a:bodyPr>
          <a:lstStyle>
            <a:lvl1pPr algn="l">
              <a:defRPr sz="3600">
                <a:solidFill>
                  <a:schemeClr val="bg1"/>
                </a:solidFill>
              </a:defRPr>
            </a:lvl1pPr>
          </a:lstStyle>
          <a:p>
            <a:r>
              <a:rPr lang="en-US"/>
              <a:t>Title Heading</a:t>
            </a:r>
            <a:endParaRPr lang="en-JM"/>
          </a:p>
        </p:txBody>
      </p:sp>
      <p:sp>
        <p:nvSpPr>
          <p:cNvPr id="11" name="Text Placeholder 2">
            <a:extLst>
              <a:ext uri="{FF2B5EF4-FFF2-40B4-BE49-F238E27FC236}">
                <a16:creationId xmlns:a16="http://schemas.microsoft.com/office/drawing/2014/main" id="{A0216521-F002-8745-AA6A-DFEBF8E0D6DB}"/>
              </a:ext>
            </a:extLst>
          </p:cNvPr>
          <p:cNvSpPr>
            <a:spLocks noGrp="1"/>
          </p:cNvSpPr>
          <p:nvPr>
            <p:ph type="body" sz="quarter" idx="46"/>
          </p:nvPr>
        </p:nvSpPr>
        <p:spPr>
          <a:xfrm>
            <a:off x="517526" y="1468723"/>
            <a:ext cx="7315200" cy="4254241"/>
          </a:xfrm>
          <a:prstGeom prst="rect">
            <a:avLst/>
          </a:prstGeom>
        </p:spPr>
        <p:txBody>
          <a:bodyPr/>
          <a:lstStyle>
            <a:lvl1pPr marL="12700" indent="-12700">
              <a:lnSpc>
                <a:spcPct val="150000"/>
              </a:lnSpc>
              <a:spcBef>
                <a:spcPts val="0"/>
              </a:spcBef>
              <a:spcAft>
                <a:spcPts val="400"/>
              </a:spcAft>
              <a:tabLst/>
              <a:defRPr sz="2800">
                <a:solidFill>
                  <a:schemeClr val="bg1"/>
                </a:solidFill>
              </a:defRPr>
            </a:lvl1pPr>
            <a:lvl2pPr>
              <a:lnSpc>
                <a:spcPct val="125000"/>
              </a:lnSpc>
              <a:spcBef>
                <a:spcPts val="0"/>
              </a:spcBef>
              <a:spcAft>
                <a:spcPts val="400"/>
              </a:spcAft>
              <a:defRPr sz="2000">
                <a:solidFill>
                  <a:schemeClr val="bg1"/>
                </a:solidFill>
              </a:defRPr>
            </a:lvl2pPr>
            <a:lvl3pPr>
              <a:lnSpc>
                <a:spcPct val="125000"/>
              </a:lnSpc>
              <a:spcBef>
                <a:spcPts val="0"/>
              </a:spcBef>
              <a:spcAft>
                <a:spcPts val="400"/>
              </a:spcAft>
              <a:buSzPct val="100000"/>
              <a:buFont typeface="Arial" panose="020B0604020202020204" pitchFamily="34" charset="0"/>
              <a:buChar char="•"/>
              <a:defRPr>
                <a:solidFill>
                  <a:schemeClr val="bg1"/>
                </a:solidFill>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solidFill>
                  <a:schemeClr val="bg1"/>
                </a:solidFill>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solidFill>
                  <a:schemeClr val="bg1"/>
                </a:solidFill>
              </a:defRPr>
            </a:lvl5pPr>
          </a:lstStyle>
          <a:p>
            <a:pPr lvl="0"/>
            <a:r>
              <a:rPr lang="en-US" noProof="0"/>
              <a:t>Click to edit Master text styles</a:t>
            </a:r>
          </a:p>
        </p:txBody>
      </p:sp>
      <p:sp>
        <p:nvSpPr>
          <p:cNvPr id="13" name="Oval 12">
            <a:extLst>
              <a:ext uri="{FF2B5EF4-FFF2-40B4-BE49-F238E27FC236}">
                <a16:creationId xmlns:a16="http://schemas.microsoft.com/office/drawing/2014/main" id="{886DE00E-9C92-B54A-877E-7E12FD29E8B4}"/>
              </a:ext>
            </a:extLst>
          </p:cNvPr>
          <p:cNvSpPr/>
          <p:nvPr userDrawn="1"/>
        </p:nvSpPr>
        <p:spPr>
          <a:xfrm>
            <a:off x="-3594093" y="-4960612"/>
            <a:ext cx="12858670" cy="12858670"/>
          </a:xfrm>
          <a:prstGeom prst="ellipse">
            <a:avLst/>
          </a:prstGeom>
          <a:noFill/>
          <a:ln w="38100">
            <a:solidFill>
              <a:schemeClr val="accent2">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TextBox 11">
            <a:extLst>
              <a:ext uri="{FF2B5EF4-FFF2-40B4-BE49-F238E27FC236}">
                <a16:creationId xmlns:a16="http://schemas.microsoft.com/office/drawing/2014/main" id="{CC7821AB-93C4-B24F-BFE6-D4034D889FD6}"/>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3951153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ur Team Blue Background">
    <p:spTree>
      <p:nvGrpSpPr>
        <p:cNvPr id="1" name=""/>
        <p:cNvGrpSpPr/>
        <p:nvPr/>
      </p:nvGrpSpPr>
      <p:grpSpPr>
        <a:xfrm>
          <a:off x="0" y="0"/>
          <a:ext cx="0" cy="0"/>
          <a:chOff x="0" y="0"/>
          <a:chExt cx="0" cy="0"/>
        </a:xfrm>
      </p:grpSpPr>
      <p:sp>
        <p:nvSpPr>
          <p:cNvPr id="18" name="Rectangle 17"/>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4" name="Text Placeholder 3"/>
          <p:cNvSpPr>
            <a:spLocks noGrp="1"/>
          </p:cNvSpPr>
          <p:nvPr>
            <p:ph type="body" sz="quarter" idx="60" hasCustomPrompt="1"/>
          </p:nvPr>
        </p:nvSpPr>
        <p:spPr>
          <a:xfrm>
            <a:off x="4358640" y="4181538"/>
            <a:ext cx="3474720" cy="380999"/>
          </a:xfrm>
          <a:prstGeom prst="rect">
            <a:avLst/>
          </a:prstGeom>
        </p:spPr>
        <p:txBody>
          <a:bodyPr>
            <a:noAutofit/>
          </a:bodyPr>
          <a:lstStyle>
            <a:lvl1pPr marL="0" indent="0" algn="ctr">
              <a:buFontTx/>
              <a:buNone/>
              <a:defRPr sz="1800" b="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5" name="Text Placeholder 7"/>
          <p:cNvSpPr>
            <a:spLocks noGrp="1"/>
          </p:cNvSpPr>
          <p:nvPr>
            <p:ph type="body" sz="quarter" idx="64"/>
          </p:nvPr>
        </p:nvSpPr>
        <p:spPr>
          <a:xfrm>
            <a:off x="4358640" y="4742137"/>
            <a:ext cx="3474720" cy="1066801"/>
          </a:xfrm>
          <a:prstGeom prst="rect">
            <a:avLst/>
          </a:prstGeom>
        </p:spPr>
        <p:txBody>
          <a:bodyPr>
            <a:noAutofit/>
          </a:bodyPr>
          <a:lstStyle>
            <a:lvl1pPr marL="0" indent="0" algn="ctr">
              <a:lnSpc>
                <a:spcPct val="100000"/>
              </a:lnSpc>
              <a:buFontTx/>
              <a:buNone/>
              <a:defRPr sz="16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7" name="Text Placeholder 3"/>
          <p:cNvSpPr>
            <a:spLocks noGrp="1"/>
          </p:cNvSpPr>
          <p:nvPr>
            <p:ph type="body" sz="quarter" idx="65" hasCustomPrompt="1"/>
          </p:nvPr>
        </p:nvSpPr>
        <p:spPr>
          <a:xfrm>
            <a:off x="4358640" y="3842257"/>
            <a:ext cx="3474720" cy="457200"/>
          </a:xfrm>
          <a:prstGeom prst="rect">
            <a:avLst/>
          </a:prstGeom>
        </p:spPr>
        <p:txBody>
          <a:bodyPr lIns="0" tIns="0" rIns="0" bIns="0">
            <a:noAutofit/>
          </a:bodyPr>
          <a:lstStyle>
            <a:lvl1pPr marL="0" indent="0" algn="ctr">
              <a:lnSpc>
                <a:spcPct val="100000"/>
              </a:lnSpc>
              <a:spcBef>
                <a:spcPts val="0"/>
              </a:spcBef>
              <a:buFontTx/>
              <a:buNone/>
              <a:defRPr sz="20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11" name="Picture Placeholder 28"/>
          <p:cNvSpPr>
            <a:spLocks noGrp="1" noChangeAspect="1"/>
          </p:cNvSpPr>
          <p:nvPr>
            <p:ph type="pic" sz="quarter" idx="50"/>
          </p:nvPr>
        </p:nvSpPr>
        <p:spPr>
          <a:xfrm>
            <a:off x="5181600" y="1741423"/>
            <a:ext cx="1828800" cy="1828800"/>
          </a:xfrm>
          <a:prstGeom prst="ellipse">
            <a:avLst/>
          </a:prstGeom>
          <a:ln w="3810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2" name="Picture Placeholder 28"/>
          <p:cNvSpPr>
            <a:spLocks noGrp="1" noChangeAspect="1"/>
          </p:cNvSpPr>
          <p:nvPr>
            <p:ph type="pic" sz="quarter" idx="71"/>
          </p:nvPr>
        </p:nvSpPr>
        <p:spPr>
          <a:xfrm>
            <a:off x="1258570" y="1741423"/>
            <a:ext cx="1828800" cy="1828800"/>
          </a:xfrm>
          <a:prstGeom prst="ellipse">
            <a:avLst/>
          </a:prstGeom>
          <a:ln w="3810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3" name="Picture Placeholder 28"/>
          <p:cNvSpPr>
            <a:spLocks noGrp="1" noChangeAspect="1"/>
          </p:cNvSpPr>
          <p:nvPr>
            <p:ph type="pic" sz="quarter" idx="72"/>
          </p:nvPr>
        </p:nvSpPr>
        <p:spPr>
          <a:xfrm>
            <a:off x="9155430" y="1737766"/>
            <a:ext cx="1828800" cy="1828800"/>
          </a:xfrm>
          <a:prstGeom prst="ellipse">
            <a:avLst/>
          </a:prstGeom>
          <a:ln w="3810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7" name="Slide Number Placeholder 5"/>
          <p:cNvSpPr>
            <a:spLocks noGrp="1"/>
          </p:cNvSpPr>
          <p:nvPr>
            <p:ph type="sldNum" sz="quarter" idx="76"/>
          </p:nvPr>
        </p:nvSpPr>
        <p:spPr>
          <a:xfrm>
            <a:off x="10795000" y="6337300"/>
            <a:ext cx="1016000" cy="430213"/>
          </a:xfrm>
        </p:spPr>
        <p:txBody>
          <a:bodyPr/>
          <a:lstStyle>
            <a:lvl1pPr>
              <a:defRPr>
                <a:solidFill>
                  <a:schemeClr val="bg1">
                    <a:alpha val="50000"/>
                  </a:schemeClr>
                </a:solidFill>
              </a:defRPr>
            </a:lvl1pPr>
          </a:lstStyle>
          <a:p>
            <a:fld id="{5382C31D-A61E-4015-9137-2A645CCE248B}" type="slidenum">
              <a:rPr lang="en-JM" smtClean="0"/>
              <a:pPr/>
              <a:t>‹#›</a:t>
            </a:fld>
            <a:endParaRPr lang="en-JM" dirty="0"/>
          </a:p>
        </p:txBody>
      </p:sp>
      <p:sp>
        <p:nvSpPr>
          <p:cNvPr id="19" name="Title 1">
            <a:extLst>
              <a:ext uri="{FF2B5EF4-FFF2-40B4-BE49-F238E27FC236}">
                <a16:creationId xmlns:a16="http://schemas.microsoft.com/office/drawing/2014/main" id="{3BACC3A6-CDA9-4143-89C6-D8E9AD4CB574}"/>
              </a:ext>
            </a:extLst>
          </p:cNvPr>
          <p:cNvSpPr>
            <a:spLocks noGrp="1"/>
          </p:cNvSpPr>
          <p:nvPr>
            <p:ph type="title" hasCustomPrompt="1"/>
          </p:nvPr>
        </p:nvSpPr>
        <p:spPr>
          <a:xfrm>
            <a:off x="518160" y="377955"/>
            <a:ext cx="11155680" cy="704087"/>
          </a:xfrm>
          <a:prstGeom prst="rect">
            <a:avLst/>
          </a:prstGeom>
        </p:spPr>
        <p:txBody>
          <a:bodyPr anchor="t">
            <a:noAutofit/>
          </a:bodyPr>
          <a:lstStyle>
            <a:lvl1pPr algn="ctr">
              <a:defRPr sz="3600">
                <a:solidFill>
                  <a:schemeClr val="bg1"/>
                </a:solidFill>
              </a:defRPr>
            </a:lvl1pPr>
          </a:lstStyle>
          <a:p>
            <a:r>
              <a:rPr lang="en-US"/>
              <a:t>Title Heading</a:t>
            </a:r>
            <a:endParaRPr lang="en-JM"/>
          </a:p>
        </p:txBody>
      </p:sp>
      <p:sp>
        <p:nvSpPr>
          <p:cNvPr id="20" name="Text Placeholder 3">
            <a:extLst>
              <a:ext uri="{FF2B5EF4-FFF2-40B4-BE49-F238E27FC236}">
                <a16:creationId xmlns:a16="http://schemas.microsoft.com/office/drawing/2014/main" id="{A48AC413-776D-4F46-8F24-4FD25C45C033}"/>
              </a:ext>
            </a:extLst>
          </p:cNvPr>
          <p:cNvSpPr>
            <a:spLocks noGrp="1"/>
          </p:cNvSpPr>
          <p:nvPr>
            <p:ph type="body" sz="quarter" idx="77" hasCustomPrompt="1"/>
          </p:nvPr>
        </p:nvSpPr>
        <p:spPr>
          <a:xfrm>
            <a:off x="435610" y="4178973"/>
            <a:ext cx="3474720" cy="380999"/>
          </a:xfrm>
          <a:prstGeom prst="rect">
            <a:avLst/>
          </a:prstGeom>
        </p:spPr>
        <p:txBody>
          <a:bodyPr>
            <a:noAutofit/>
          </a:bodyPr>
          <a:lstStyle>
            <a:lvl1pPr marL="0" indent="0" algn="ctr">
              <a:buFontTx/>
              <a:buNone/>
              <a:defRPr sz="1800" b="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23" name="Text Placeholder 7">
            <a:extLst>
              <a:ext uri="{FF2B5EF4-FFF2-40B4-BE49-F238E27FC236}">
                <a16:creationId xmlns:a16="http://schemas.microsoft.com/office/drawing/2014/main" id="{A3AAF743-E5E0-4E48-8B3F-D6E144FFA200}"/>
              </a:ext>
            </a:extLst>
          </p:cNvPr>
          <p:cNvSpPr>
            <a:spLocks noGrp="1"/>
          </p:cNvSpPr>
          <p:nvPr>
            <p:ph type="body" sz="quarter" idx="78"/>
          </p:nvPr>
        </p:nvSpPr>
        <p:spPr>
          <a:xfrm>
            <a:off x="435610" y="4739572"/>
            <a:ext cx="3474720" cy="1066801"/>
          </a:xfrm>
          <a:prstGeom prst="rect">
            <a:avLst/>
          </a:prstGeom>
        </p:spPr>
        <p:txBody>
          <a:bodyPr>
            <a:noAutofit/>
          </a:bodyPr>
          <a:lstStyle>
            <a:lvl1pPr marL="0" indent="0" algn="ctr">
              <a:lnSpc>
                <a:spcPct val="100000"/>
              </a:lnSpc>
              <a:buFontTx/>
              <a:buNone/>
              <a:defRPr sz="16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24" name="Text Placeholder 3">
            <a:extLst>
              <a:ext uri="{FF2B5EF4-FFF2-40B4-BE49-F238E27FC236}">
                <a16:creationId xmlns:a16="http://schemas.microsoft.com/office/drawing/2014/main" id="{2C6C148D-4CC5-F048-A984-12E75F191FD6}"/>
              </a:ext>
            </a:extLst>
          </p:cNvPr>
          <p:cNvSpPr>
            <a:spLocks noGrp="1"/>
          </p:cNvSpPr>
          <p:nvPr>
            <p:ph type="body" sz="quarter" idx="79" hasCustomPrompt="1"/>
          </p:nvPr>
        </p:nvSpPr>
        <p:spPr>
          <a:xfrm>
            <a:off x="435610" y="3839692"/>
            <a:ext cx="3474720" cy="457200"/>
          </a:xfrm>
          <a:prstGeom prst="rect">
            <a:avLst/>
          </a:prstGeom>
        </p:spPr>
        <p:txBody>
          <a:bodyPr lIns="0" tIns="0" rIns="0" bIns="0">
            <a:noAutofit/>
          </a:bodyPr>
          <a:lstStyle>
            <a:lvl1pPr marL="0" indent="0" algn="ctr">
              <a:lnSpc>
                <a:spcPct val="100000"/>
              </a:lnSpc>
              <a:spcBef>
                <a:spcPts val="0"/>
              </a:spcBef>
              <a:buFontTx/>
              <a:buNone/>
              <a:defRPr sz="20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25" name="Text Placeholder 3">
            <a:extLst>
              <a:ext uri="{FF2B5EF4-FFF2-40B4-BE49-F238E27FC236}">
                <a16:creationId xmlns:a16="http://schemas.microsoft.com/office/drawing/2014/main" id="{CAAFC607-7A56-0C4F-8943-D655486EF9CC}"/>
              </a:ext>
            </a:extLst>
          </p:cNvPr>
          <p:cNvSpPr>
            <a:spLocks noGrp="1"/>
          </p:cNvSpPr>
          <p:nvPr>
            <p:ph type="body" sz="quarter" idx="80" hasCustomPrompt="1"/>
          </p:nvPr>
        </p:nvSpPr>
        <p:spPr>
          <a:xfrm>
            <a:off x="8281670" y="4178973"/>
            <a:ext cx="3474720" cy="380999"/>
          </a:xfrm>
          <a:prstGeom prst="rect">
            <a:avLst/>
          </a:prstGeom>
        </p:spPr>
        <p:txBody>
          <a:bodyPr>
            <a:noAutofit/>
          </a:bodyPr>
          <a:lstStyle>
            <a:lvl1pPr marL="0" indent="0" algn="ctr">
              <a:buFontTx/>
              <a:buNone/>
              <a:defRPr sz="1800" b="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26" name="Text Placeholder 7">
            <a:extLst>
              <a:ext uri="{FF2B5EF4-FFF2-40B4-BE49-F238E27FC236}">
                <a16:creationId xmlns:a16="http://schemas.microsoft.com/office/drawing/2014/main" id="{83C78A15-EC53-C440-BEC6-0AE38BC156DD}"/>
              </a:ext>
            </a:extLst>
          </p:cNvPr>
          <p:cNvSpPr>
            <a:spLocks noGrp="1"/>
          </p:cNvSpPr>
          <p:nvPr>
            <p:ph type="body" sz="quarter" idx="81"/>
          </p:nvPr>
        </p:nvSpPr>
        <p:spPr>
          <a:xfrm>
            <a:off x="8281670" y="4739572"/>
            <a:ext cx="3474720" cy="1066801"/>
          </a:xfrm>
          <a:prstGeom prst="rect">
            <a:avLst/>
          </a:prstGeom>
        </p:spPr>
        <p:txBody>
          <a:bodyPr>
            <a:noAutofit/>
          </a:bodyPr>
          <a:lstStyle>
            <a:lvl1pPr marL="0" indent="0" algn="ctr">
              <a:lnSpc>
                <a:spcPct val="100000"/>
              </a:lnSpc>
              <a:buFontTx/>
              <a:buNone/>
              <a:defRPr sz="16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27" name="Text Placeholder 3">
            <a:extLst>
              <a:ext uri="{FF2B5EF4-FFF2-40B4-BE49-F238E27FC236}">
                <a16:creationId xmlns:a16="http://schemas.microsoft.com/office/drawing/2014/main" id="{B043F0CA-6F9C-6B4F-84C3-D86C239F7225}"/>
              </a:ext>
            </a:extLst>
          </p:cNvPr>
          <p:cNvSpPr>
            <a:spLocks noGrp="1"/>
          </p:cNvSpPr>
          <p:nvPr>
            <p:ph type="body" sz="quarter" idx="82" hasCustomPrompt="1"/>
          </p:nvPr>
        </p:nvSpPr>
        <p:spPr>
          <a:xfrm>
            <a:off x="8281670" y="3839692"/>
            <a:ext cx="3474720" cy="457200"/>
          </a:xfrm>
          <a:prstGeom prst="rect">
            <a:avLst/>
          </a:prstGeom>
        </p:spPr>
        <p:txBody>
          <a:bodyPr lIns="0" tIns="0" rIns="0" bIns="0">
            <a:noAutofit/>
          </a:bodyPr>
          <a:lstStyle>
            <a:lvl1pPr marL="0" indent="0" algn="ctr">
              <a:lnSpc>
                <a:spcPct val="100000"/>
              </a:lnSpc>
              <a:spcBef>
                <a:spcPts val="0"/>
              </a:spcBef>
              <a:buFontTx/>
              <a:buNone/>
              <a:defRPr sz="20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pic>
        <p:nvPicPr>
          <p:cNvPr id="28" name="Graphic 27">
            <a:extLst>
              <a:ext uri="{FF2B5EF4-FFF2-40B4-BE49-F238E27FC236}">
                <a16:creationId xmlns:a16="http://schemas.microsoft.com/office/drawing/2014/main" id="{43C2707B-D69A-AF43-B7D5-3AE7933A81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21" name="TextBox 11">
            <a:extLst>
              <a:ext uri="{FF2B5EF4-FFF2-40B4-BE49-F238E27FC236}">
                <a16:creationId xmlns:a16="http://schemas.microsoft.com/office/drawing/2014/main" id="{3455722C-4A3D-A144-B287-A6ABF6B22726}"/>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4217001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gage With Us Blue">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grpSp>
        <p:nvGrpSpPr>
          <p:cNvPr id="2" name="Group 1"/>
          <p:cNvGrpSpPr/>
          <p:nvPr userDrawn="1"/>
        </p:nvGrpSpPr>
        <p:grpSpPr>
          <a:xfrm>
            <a:off x="292100" y="3450016"/>
            <a:ext cx="11607800" cy="1553784"/>
            <a:chOff x="292100" y="3450016"/>
            <a:chExt cx="11607800" cy="1553784"/>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56" y="3450016"/>
              <a:ext cx="1082388" cy="1077534"/>
            </a:xfrm>
            <a:prstGeom prst="rect">
              <a:avLst/>
            </a:prstGeom>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099" y="3450016"/>
              <a:ext cx="1082388" cy="1077534"/>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8456" y="3450016"/>
              <a:ext cx="1082388" cy="1077534"/>
            </a:xfrm>
            <a:prstGeom prst="rect">
              <a:avLst/>
            </a:prstGeom>
          </p:spPr>
        </p:pic>
        <p:pic>
          <p:nvPicPr>
            <p:cNvPr id="20" name="Picture 1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17006" y="3450016"/>
              <a:ext cx="1082388" cy="1077534"/>
            </a:xfrm>
            <a:prstGeom prst="rect">
              <a:avLst/>
            </a:prstGeom>
          </p:spPr>
        </p:pic>
        <p:grpSp>
          <p:nvGrpSpPr>
            <p:cNvPr id="21" name="Group 20"/>
            <p:cNvGrpSpPr/>
            <p:nvPr userDrawn="1"/>
          </p:nvGrpSpPr>
          <p:grpSpPr>
            <a:xfrm>
              <a:off x="10306330" y="3467100"/>
              <a:ext cx="1028140" cy="1028140"/>
              <a:chOff x="8911911" y="4097991"/>
              <a:chExt cx="1345080" cy="1345080"/>
            </a:xfrm>
          </p:grpSpPr>
          <p:pic>
            <p:nvPicPr>
              <p:cNvPr id="27" name="Picture 2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53654" y="4360126"/>
                <a:ext cx="823596" cy="795609"/>
              </a:xfrm>
              <a:prstGeom prst="rect">
                <a:avLst/>
              </a:prstGeom>
            </p:spPr>
          </p:pic>
          <p:sp>
            <p:nvSpPr>
              <p:cNvPr id="28" name="Oval 27"/>
              <p:cNvSpPr/>
              <p:nvPr userDrawn="1"/>
            </p:nvSpPr>
            <p:spPr>
              <a:xfrm>
                <a:off x="8911911" y="4097991"/>
                <a:ext cx="1345080" cy="134508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userDrawn="1"/>
          </p:nvSpPr>
          <p:spPr>
            <a:xfrm>
              <a:off x="292100" y="4673600"/>
              <a:ext cx="21209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facebook.com/verint</a:t>
              </a:r>
            </a:p>
          </p:txBody>
        </p:sp>
        <p:sp>
          <p:nvSpPr>
            <p:cNvPr id="30" name="TextBox 29"/>
            <p:cNvSpPr txBox="1"/>
            <p:nvPr userDrawn="1"/>
          </p:nvSpPr>
          <p:spPr>
            <a:xfrm>
              <a:off x="2362200" y="4673600"/>
              <a:ext cx="2755900" cy="2667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linkedin.com/company/verint</a:t>
              </a:r>
            </a:p>
          </p:txBody>
        </p:sp>
        <p:sp>
          <p:nvSpPr>
            <p:cNvPr id="31" name="TextBox 30"/>
            <p:cNvSpPr txBox="1"/>
            <p:nvPr userDrawn="1"/>
          </p:nvSpPr>
          <p:spPr>
            <a:xfrm>
              <a:off x="495935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twitter.com/verint</a:t>
              </a:r>
            </a:p>
          </p:txBody>
        </p:sp>
        <p:sp>
          <p:nvSpPr>
            <p:cNvPr id="32" name="TextBox 31"/>
            <p:cNvSpPr txBox="1"/>
            <p:nvPr userDrawn="1"/>
          </p:nvSpPr>
          <p:spPr>
            <a:xfrm>
              <a:off x="732790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youtube.com/VerintTV</a:t>
              </a:r>
            </a:p>
          </p:txBody>
        </p:sp>
        <p:sp>
          <p:nvSpPr>
            <p:cNvPr id="33" name="TextBox 32"/>
            <p:cNvSpPr txBox="1"/>
            <p:nvPr userDrawn="1"/>
          </p:nvSpPr>
          <p:spPr>
            <a:xfrm>
              <a:off x="9740900" y="4673600"/>
              <a:ext cx="21590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blog.verint.com</a:t>
              </a:r>
            </a:p>
          </p:txBody>
        </p:sp>
      </p:grpSp>
      <p:pic>
        <p:nvPicPr>
          <p:cNvPr id="35" name="Picture 3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36" name="Rectangle 18"/>
          <p:cNvSpPr>
            <a:spLocks noChangeArrowheads="1"/>
          </p:cNvSpPr>
          <p:nvPr userDrawn="1"/>
        </p:nvSpPr>
        <p:spPr bwMode="auto">
          <a:xfrm>
            <a:off x="4081667" y="6248400"/>
            <a:ext cx="4028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800" b="0" i="0" kern="1200" dirty="0">
                <a:solidFill>
                  <a:schemeClr val="bg1">
                    <a:alpha val="65000"/>
                  </a:schemeClr>
                </a:solidFill>
                <a:effectLst/>
                <a:latin typeface="Arial"/>
                <a:ea typeface="MS PGothic"/>
                <a:cs typeface="+mn-cs"/>
              </a:rPr>
              <a:t>© 2021 Verint Systems Inc. All Rights Reserved Worldwide.</a:t>
            </a:r>
          </a:p>
          <a:p>
            <a:pPr algn="ctr"/>
            <a:r>
              <a:rPr lang="en-US" sz="800" b="0" i="0" kern="1200" dirty="0">
                <a:solidFill>
                  <a:schemeClr val="bg1">
                    <a:alpha val="65000"/>
                  </a:schemeClr>
                </a:solidFill>
                <a:effectLst/>
                <a:latin typeface="Arial"/>
                <a:ea typeface="MS PGothic"/>
                <a:cs typeface="+mn-cs"/>
              </a:rPr>
              <a:t>CONFIDENTIAL AND PROPRIETARY INFORMATION OF VERINT SYSTEMS INC.</a:t>
            </a:r>
          </a:p>
        </p:txBody>
      </p:sp>
      <p:sp>
        <p:nvSpPr>
          <p:cNvPr id="37" name="TextBox 36"/>
          <p:cNvSpPr txBox="1"/>
          <p:nvPr userDrawn="1"/>
        </p:nvSpPr>
        <p:spPr>
          <a:xfrm>
            <a:off x="3175000" y="1854200"/>
            <a:ext cx="5829300" cy="850900"/>
          </a:xfrm>
          <a:prstGeom prst="rect">
            <a:avLst/>
          </a:prstGeom>
        </p:spPr>
        <p:txBody>
          <a:bodyPr vert="horz" wrap="none" lIns="91440" tIns="45720" rIns="91440" bIns="45720" rtlCol="0">
            <a:normAutofit/>
          </a:bodyPr>
          <a:lstStyle/>
          <a:p>
            <a:pPr algn="ctr"/>
            <a:r>
              <a:rPr lang="en-US" sz="4500" b="1" dirty="0">
                <a:solidFill>
                  <a:schemeClr val="bg1"/>
                </a:solidFill>
              </a:rPr>
              <a:t>Engage With Us</a:t>
            </a:r>
            <a:endParaRPr lang="en-US" sz="4500" b="1" i="0" dirty="0">
              <a:solidFill>
                <a:schemeClr val="bg1"/>
              </a:solidFill>
            </a:endParaRPr>
          </a:p>
        </p:txBody>
      </p:sp>
    </p:spTree>
    <p:extLst>
      <p:ext uri="{BB962C8B-B14F-4D97-AF65-F5344CB8AC3E}">
        <p14:creationId xmlns:p14="http://schemas.microsoft.com/office/powerpoint/2010/main" val="1182014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15" name="Rectangle 14"/>
          <p:cNvSpPr/>
          <p:nvPr/>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2" name="Title 1"/>
          <p:cNvSpPr>
            <a:spLocks noGrp="1"/>
          </p:cNvSpPr>
          <p:nvPr>
            <p:ph type="ctrTitle"/>
          </p:nvPr>
        </p:nvSpPr>
        <p:spPr>
          <a:xfrm>
            <a:off x="2336800" y="2590800"/>
            <a:ext cx="7392416" cy="838200"/>
          </a:xfrm>
          <a:prstGeom prst="rect">
            <a:avLst/>
          </a:prstGeom>
        </p:spPr>
        <p:txBody>
          <a:bodyPr anchor="t"/>
          <a:lstStyle>
            <a:lvl1pPr algn="ctr">
              <a:lnSpc>
                <a:spcPts val="4200"/>
              </a:lnSpc>
              <a:defRPr sz="3800"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JM"/>
          </a:p>
        </p:txBody>
      </p:sp>
      <p:sp>
        <p:nvSpPr>
          <p:cNvPr id="14" name="Text Placeholder 13"/>
          <p:cNvSpPr>
            <a:spLocks noGrp="1"/>
          </p:cNvSpPr>
          <p:nvPr>
            <p:ph type="body" sz="quarter" idx="10"/>
          </p:nvPr>
        </p:nvSpPr>
        <p:spPr>
          <a:xfrm>
            <a:off x="1822863" y="3352800"/>
            <a:ext cx="8534400" cy="1066800"/>
          </a:xfrm>
          <a:prstGeom prst="rect">
            <a:avLst/>
          </a:prstGeom>
        </p:spPr>
        <p:txBody>
          <a:bodyPr/>
          <a:lstStyle>
            <a:lvl1pPr algn="ctr">
              <a:defRPr>
                <a:solidFill>
                  <a:schemeClr val="bg1"/>
                </a:solidFill>
              </a:defRPr>
            </a:lvl1pPr>
          </a:lstStyle>
          <a:p>
            <a:pPr lvl="0"/>
            <a:r>
              <a:rPr lang="en-US"/>
              <a:t>Click to edit Master text styles</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7" name="Rectangle 18">
            <a:extLst>
              <a:ext uri="{FF2B5EF4-FFF2-40B4-BE49-F238E27FC236}">
                <a16:creationId xmlns:a16="http://schemas.microsoft.com/office/drawing/2014/main" id="{9A42E603-F298-5E46-ABCA-E141A24F167A}"/>
              </a:ext>
            </a:extLst>
          </p:cNvPr>
          <p:cNvSpPr>
            <a:spLocks noChangeArrowheads="1"/>
          </p:cNvSpPr>
          <p:nvPr userDrawn="1"/>
        </p:nvSpPr>
        <p:spPr bwMode="auto">
          <a:xfrm>
            <a:off x="4081667" y="6248400"/>
            <a:ext cx="40286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sz="800" b="0" i="0" kern="1200" dirty="0">
                <a:solidFill>
                  <a:schemeClr val="bg1">
                    <a:alpha val="65000"/>
                  </a:schemeClr>
                </a:solidFill>
                <a:effectLst/>
                <a:latin typeface="Arial"/>
                <a:ea typeface="MS PGothic"/>
                <a:cs typeface="+mn-cs"/>
              </a:rPr>
              <a:t>© 2021 Verint Systems Inc. All Rights Reserved Worldwide.</a:t>
            </a:r>
          </a:p>
          <a:p>
            <a:pPr algn="ctr"/>
            <a:r>
              <a:rPr lang="en-US" sz="8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67474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non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29F3D1-BA67-ED41-8A3D-98E925D2C402}"/>
              </a:ext>
            </a:extLst>
          </p:cNvPr>
          <p:cNvSpPr/>
          <p:nvPr userDrawn="1"/>
        </p:nvSpPr>
        <p:spPr>
          <a:xfrm>
            <a:off x="0" y="0"/>
            <a:ext cx="12200467" cy="685799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Freeform 11">
            <a:extLst>
              <a:ext uri="{FF2B5EF4-FFF2-40B4-BE49-F238E27FC236}">
                <a16:creationId xmlns:a16="http://schemas.microsoft.com/office/drawing/2014/main" id="{3E8230D1-0CC8-F445-9B9E-9056DB579A60}"/>
              </a:ext>
            </a:extLst>
          </p:cNvPr>
          <p:cNvSpPr/>
          <p:nvPr userDrawn="1"/>
        </p:nvSpPr>
        <p:spPr>
          <a:xfrm>
            <a:off x="6735555" y="0"/>
            <a:ext cx="5464913" cy="6858000"/>
          </a:xfrm>
          <a:custGeom>
            <a:avLst/>
            <a:gdLst>
              <a:gd name="connsiteX0" fmla="*/ 4119366 w 5464913"/>
              <a:gd name="connsiteY0" fmla="*/ 0 h 6858000"/>
              <a:gd name="connsiteX1" fmla="*/ 5464913 w 5464913"/>
              <a:gd name="connsiteY1" fmla="*/ 0 h 6858000"/>
              <a:gd name="connsiteX2" fmla="*/ 5464913 w 5464913"/>
              <a:gd name="connsiteY2" fmla="*/ 6858000 h 6858000"/>
              <a:gd name="connsiteX3" fmla="*/ 0 w 5464913"/>
              <a:gd name="connsiteY3" fmla="*/ 6858000 h 6858000"/>
              <a:gd name="connsiteX4" fmla="*/ 38818 w 5464913"/>
              <a:gd name="connsiteY4" fmla="*/ 6091216 h 6858000"/>
              <a:gd name="connsiteX5" fmla="*/ 3859973 w 5464913"/>
              <a:gd name="connsiteY5" fmla="*/ 1456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13" h="6858000">
                <a:moveTo>
                  <a:pt x="4119366" y="0"/>
                </a:moveTo>
                <a:lnTo>
                  <a:pt x="5464913" y="0"/>
                </a:lnTo>
                <a:lnTo>
                  <a:pt x="5464913" y="6858000"/>
                </a:lnTo>
                <a:lnTo>
                  <a:pt x="0" y="6858000"/>
                </a:lnTo>
                <a:lnTo>
                  <a:pt x="38818" y="6091216"/>
                </a:lnTo>
                <a:cubicBezTo>
                  <a:pt x="296832" y="3557224"/>
                  <a:pt x="1766063" y="1380365"/>
                  <a:pt x="3859973" y="145654"/>
                </a:cubicBezTo>
                <a:close/>
              </a:path>
            </a:pathLst>
          </a:custGeom>
          <a:solidFill>
            <a:schemeClr val="tx1">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10">
            <a:extLst>
              <a:ext uri="{FF2B5EF4-FFF2-40B4-BE49-F238E27FC236}">
                <a16:creationId xmlns:a16="http://schemas.microsoft.com/office/drawing/2014/main" id="{B3AC2C7B-920B-4844-B4F5-0C1F43FE9885}"/>
              </a:ext>
            </a:extLst>
          </p:cNvPr>
          <p:cNvSpPr>
            <a:spLocks noGrp="1"/>
          </p:cNvSpPr>
          <p:nvPr>
            <p:ph type="body" sz="quarter" idx="11" hasCustomPrompt="1"/>
          </p:nvPr>
        </p:nvSpPr>
        <p:spPr>
          <a:xfrm>
            <a:off x="600218" y="3554540"/>
            <a:ext cx="5029200" cy="644525"/>
          </a:xfrm>
          <a:prstGeom prst="rect">
            <a:avLst/>
          </a:prstGeom>
        </p:spPr>
        <p:txBody>
          <a:bodyPr anchor="b"/>
          <a:lstStyle>
            <a:lvl1pPr marL="7938" indent="-7938" algn="l">
              <a:lnSpc>
                <a:spcPct val="100000"/>
              </a:lnSpc>
              <a:tabLst/>
              <a:defRPr sz="2000">
                <a:solidFill>
                  <a:schemeClr val="bg1"/>
                </a:solidFill>
              </a:defRPr>
            </a:lvl1pPr>
          </a:lstStyle>
          <a:p>
            <a:pPr lvl="0"/>
            <a:r>
              <a:rPr lang="en-US"/>
              <a:t>Presenter Name</a:t>
            </a:r>
          </a:p>
          <a:p>
            <a:pPr lvl="0"/>
            <a:r>
              <a:rPr lang="en-US"/>
              <a:t>Position | Company</a:t>
            </a:r>
          </a:p>
        </p:txBody>
      </p:sp>
      <p:sp>
        <p:nvSpPr>
          <p:cNvPr id="17" name="Text Placeholder 10">
            <a:extLst>
              <a:ext uri="{FF2B5EF4-FFF2-40B4-BE49-F238E27FC236}">
                <a16:creationId xmlns:a16="http://schemas.microsoft.com/office/drawing/2014/main" id="{8910CAA0-2B70-0647-97E7-1543000B1C8C}"/>
              </a:ext>
            </a:extLst>
          </p:cNvPr>
          <p:cNvSpPr>
            <a:spLocks noGrp="1"/>
          </p:cNvSpPr>
          <p:nvPr>
            <p:ph type="body" sz="quarter" idx="13" hasCustomPrompt="1"/>
          </p:nvPr>
        </p:nvSpPr>
        <p:spPr>
          <a:xfrm>
            <a:off x="600218" y="4463446"/>
            <a:ext cx="5029200" cy="307777"/>
          </a:xfrm>
          <a:prstGeom prst="rect">
            <a:avLst/>
          </a:prstGeom>
        </p:spPr>
        <p:txBody>
          <a:bodyPr wrap="square" anchor="t">
            <a:spAutoFit/>
          </a:bodyPr>
          <a:lstStyle>
            <a:lvl1pPr marL="7938" indent="-7938" algn="l">
              <a:lnSpc>
                <a:spcPct val="100000"/>
              </a:lnSpc>
              <a:tabLst/>
              <a:defRPr sz="1400">
                <a:solidFill>
                  <a:schemeClr val="bg1"/>
                </a:solidFill>
              </a:defRPr>
            </a:lvl1pPr>
          </a:lstStyle>
          <a:p>
            <a:pPr lvl="0"/>
            <a:r>
              <a:rPr lang="en-US"/>
              <a:t>DATE | LOCATION</a:t>
            </a:r>
          </a:p>
        </p:txBody>
      </p:sp>
      <p:pic>
        <p:nvPicPr>
          <p:cNvPr id="18" name="Picture 17">
            <a:extLst>
              <a:ext uri="{FF2B5EF4-FFF2-40B4-BE49-F238E27FC236}">
                <a16:creationId xmlns:a16="http://schemas.microsoft.com/office/drawing/2014/main" id="{22801D49-8FE0-3543-B219-229ECC3D60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450931" y="5229879"/>
            <a:ext cx="2655651" cy="690009"/>
          </a:xfrm>
          <a:prstGeom prst="rect">
            <a:avLst/>
          </a:prstGeom>
        </p:spPr>
      </p:pic>
      <p:sp>
        <p:nvSpPr>
          <p:cNvPr id="19" name="TextBox 11">
            <a:extLst>
              <a:ext uri="{FF2B5EF4-FFF2-40B4-BE49-F238E27FC236}">
                <a16:creationId xmlns:a16="http://schemas.microsoft.com/office/drawing/2014/main" id="{DDB975B8-1962-6F4E-BC8B-43501BD84F03}"/>
              </a:ext>
            </a:extLst>
          </p:cNvPr>
          <p:cNvSpPr>
            <a:spLocks/>
          </p:cNvSpPr>
          <p:nvPr userDrawn="1"/>
        </p:nvSpPr>
        <p:spPr bwMode="auto">
          <a:xfrm>
            <a:off x="8575642" y="5810670"/>
            <a:ext cx="3616358"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
        <p:nvSpPr>
          <p:cNvPr id="10" name="Oval 9">
            <a:extLst>
              <a:ext uri="{FF2B5EF4-FFF2-40B4-BE49-F238E27FC236}">
                <a16:creationId xmlns:a16="http://schemas.microsoft.com/office/drawing/2014/main" id="{38BDF9EF-CD30-554C-9AB9-9BCA0B3C3A4E}"/>
              </a:ext>
            </a:extLst>
          </p:cNvPr>
          <p:cNvSpPr/>
          <p:nvPr userDrawn="1"/>
        </p:nvSpPr>
        <p:spPr>
          <a:xfrm>
            <a:off x="7429507" y="-1289507"/>
            <a:ext cx="12858670" cy="12858670"/>
          </a:xfrm>
          <a:prstGeom prst="ellipse">
            <a:avLst/>
          </a:prstGeom>
          <a:noFill/>
          <a:ln w="38100">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 name="Text Placeholder 26">
            <a:extLst>
              <a:ext uri="{FF2B5EF4-FFF2-40B4-BE49-F238E27FC236}">
                <a16:creationId xmlns:a16="http://schemas.microsoft.com/office/drawing/2014/main" id="{1817A638-7560-8245-92C3-EEE89DE9BB0D}"/>
              </a:ext>
            </a:extLst>
          </p:cNvPr>
          <p:cNvSpPr>
            <a:spLocks noGrp="1"/>
          </p:cNvSpPr>
          <p:nvPr>
            <p:ph type="body" sz="quarter" idx="12" hasCustomPrompt="1"/>
          </p:nvPr>
        </p:nvSpPr>
        <p:spPr>
          <a:xfrm>
            <a:off x="600218" y="1544769"/>
            <a:ext cx="6762965" cy="784225"/>
          </a:xfrm>
          <a:prstGeom prst="rect">
            <a:avLst/>
          </a:prstGeom>
        </p:spPr>
        <p:txBody>
          <a:bodyPr/>
          <a:lstStyle>
            <a:lvl1pPr marL="12700" indent="-12700" algn="l">
              <a:lnSpc>
                <a:spcPct val="114000"/>
              </a:lnSpc>
              <a:spcBef>
                <a:spcPts val="0"/>
              </a:spcBef>
              <a:tabLst/>
              <a:defRPr sz="2800">
                <a:solidFill>
                  <a:schemeClr val="bg1"/>
                </a:solidFill>
              </a:defRPr>
            </a:lvl1pPr>
          </a:lstStyle>
          <a:p>
            <a:pPr lvl="0"/>
            <a:r>
              <a:rPr lang="en-US"/>
              <a:t>Subtitle Heading</a:t>
            </a:r>
          </a:p>
        </p:txBody>
      </p:sp>
      <p:sp>
        <p:nvSpPr>
          <p:cNvPr id="16" name="Title 8">
            <a:extLst>
              <a:ext uri="{FF2B5EF4-FFF2-40B4-BE49-F238E27FC236}">
                <a16:creationId xmlns:a16="http://schemas.microsoft.com/office/drawing/2014/main" id="{E76285E2-C92A-A342-91CB-785AE0CD7C83}"/>
              </a:ext>
            </a:extLst>
          </p:cNvPr>
          <p:cNvSpPr>
            <a:spLocks noGrp="1"/>
          </p:cNvSpPr>
          <p:nvPr>
            <p:ph type="title" hasCustomPrompt="1"/>
          </p:nvPr>
        </p:nvSpPr>
        <p:spPr>
          <a:xfrm>
            <a:off x="600218" y="680517"/>
            <a:ext cx="6762965" cy="825299"/>
          </a:xfrm>
          <a:prstGeom prst="rect">
            <a:avLst/>
          </a:prstGeom>
        </p:spPr>
        <p:txBody>
          <a:bodyPr/>
          <a:lstStyle>
            <a:lvl1pPr algn="l">
              <a:defRPr sz="4400">
                <a:solidFill>
                  <a:schemeClr val="bg1"/>
                </a:solidFill>
              </a:defRPr>
            </a:lvl1pPr>
          </a:lstStyle>
          <a:p>
            <a:r>
              <a:rPr lang="en-US"/>
              <a:t>Title Heading</a:t>
            </a:r>
          </a:p>
        </p:txBody>
      </p:sp>
    </p:spTree>
    <p:extLst>
      <p:ext uri="{BB962C8B-B14F-4D97-AF65-F5344CB8AC3E}">
        <p14:creationId xmlns:p14="http://schemas.microsoft.com/office/powerpoint/2010/main" val="3526685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White_Title Only,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0273-3E7A-154E-93AB-7A7058A9321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558180A-00F5-2240-868C-20B0E3962DCA}"/>
              </a:ext>
            </a:extLst>
          </p:cNvPr>
          <p:cNvSpPr>
            <a:spLocks noGrp="1"/>
          </p:cNvSpPr>
          <p:nvPr>
            <p:ph type="ftr" sz="quarter" idx="11"/>
          </p:nvPr>
        </p:nvSpPr>
        <p:spPr/>
        <p:txBody>
          <a:bodyPr/>
          <a:lstStyle/>
          <a:p>
            <a:r>
              <a:rPr lang="en-US" dirty="0"/>
              <a:t>Sample footer text sample footer text.</a:t>
            </a:r>
          </a:p>
        </p:txBody>
      </p:sp>
      <p:sp>
        <p:nvSpPr>
          <p:cNvPr id="5" name="Slide Number Placeholder 4">
            <a:extLst>
              <a:ext uri="{FF2B5EF4-FFF2-40B4-BE49-F238E27FC236}">
                <a16:creationId xmlns:a16="http://schemas.microsoft.com/office/drawing/2014/main" id="{8AC70240-D485-9B48-8D3C-520AA1714ED8}"/>
              </a:ext>
            </a:extLst>
          </p:cNvPr>
          <p:cNvSpPr>
            <a:spLocks noGrp="1"/>
          </p:cNvSpPr>
          <p:nvPr>
            <p:ph type="sldNum" sz="quarter" idx="12"/>
          </p:nvPr>
        </p:nvSpPr>
        <p:spPr/>
        <p:txBody>
          <a:bodyPr/>
          <a:lstStyle/>
          <a:p>
            <a:fld id="{346445D3-372D-A145-8CC3-BC400469F873}" type="slidenum">
              <a:rPr lang="en-US" smtClean="0"/>
              <a:t>‹#›</a:t>
            </a:fld>
            <a:endParaRPr lang="en-US" dirty="0"/>
          </a:p>
        </p:txBody>
      </p:sp>
    </p:spTree>
    <p:extLst>
      <p:ext uri="{BB962C8B-B14F-4D97-AF65-F5344CB8AC3E}">
        <p14:creationId xmlns:p14="http://schemas.microsoft.com/office/powerpoint/2010/main" val="3053301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 left allign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lvl1pPr algn="l">
              <a:defRPr sz="2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431599"/>
            <a:ext cx="499961" cy="365125"/>
          </a:xfrm>
          <a:prstGeom prst="rect">
            <a:avLst/>
          </a:prstGeom>
        </p:spPr>
        <p:txBody>
          <a:bodyPr/>
          <a:lstStyle/>
          <a:p>
            <a:fld id="{C932CDCB-4B29-F641-AE31-D4360F16EBC3}" type="slidenum">
              <a:rPr lang="en-US" smtClean="0"/>
              <a:t>‹#›</a:t>
            </a:fld>
            <a:endParaRPr lang="en-US" dirty="0"/>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92404709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FS_Title Tex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3"/>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1219035"/>
            <a:ext cx="11155680" cy="50292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2">
            <a:extLst>
              <a:ext uri="{FF2B5EF4-FFF2-40B4-BE49-F238E27FC236}">
                <a16:creationId xmlns:a16="http://schemas.microsoft.com/office/drawing/2014/main" id="{531D4E18-BA62-41CC-AE08-2A2326A08983}"/>
              </a:ext>
            </a:extLst>
          </p:cNvPr>
          <p:cNvSpPr>
            <a:spLocks noGrp="1"/>
          </p:cNvSpPr>
          <p:nvPr>
            <p:ph type="body" sz="quarter" idx="46"/>
          </p:nvPr>
        </p:nvSpPr>
        <p:spPr>
          <a:xfrm>
            <a:off x="5184843" y="6337299"/>
            <a:ext cx="5486396" cy="430213"/>
          </a:xfrm>
        </p:spPr>
        <p:txBody>
          <a:bodyPr anchor="ctr"/>
          <a:lstStyle>
            <a:lvl1pPr algn="r">
              <a:defRPr sz="1000">
                <a:solidFill>
                  <a:schemeClr val="accent6">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476088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S_Title Slide-Right Image">
    <p:spTree>
      <p:nvGrpSpPr>
        <p:cNvPr id="1" name=""/>
        <p:cNvGrpSpPr/>
        <p:nvPr/>
      </p:nvGrpSpPr>
      <p:grpSpPr>
        <a:xfrm>
          <a:off x="0" y="0"/>
          <a:ext cx="0" cy="0"/>
          <a:chOff x="0" y="0"/>
          <a:chExt cx="0" cy="0"/>
        </a:xfrm>
      </p:grpSpPr>
      <p:sp>
        <p:nvSpPr>
          <p:cNvPr id="18" name="Rectangle 17"/>
          <p:cNvSpPr/>
          <p:nvPr userDrawn="1"/>
        </p:nvSpPr>
        <p:spPr>
          <a:xfrm>
            <a:off x="0" y="0"/>
            <a:ext cx="12200467" cy="685799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p:nvPr>
        </p:nvSpPr>
        <p:spPr>
          <a:xfrm>
            <a:off x="542449" y="3013073"/>
            <a:ext cx="3828596" cy="644525"/>
          </a:xfrm>
        </p:spPr>
        <p:txBody>
          <a:bodyPr anchor="b"/>
          <a:lstStyle>
            <a:lvl1pPr marL="7938" indent="-7938">
              <a:lnSpc>
                <a:spcPct val="100000"/>
              </a:lnSpc>
              <a:tabLst/>
              <a:defRPr sz="2000">
                <a:solidFill>
                  <a:schemeClr val="accent3"/>
                </a:solidFill>
              </a:defRPr>
            </a:lvl1pPr>
          </a:lstStyle>
          <a:p>
            <a:pPr lvl="0"/>
            <a:r>
              <a:rPr lang="en-US"/>
              <a:t>Click to edit Master text styles</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p:nvPr>
        </p:nvSpPr>
        <p:spPr>
          <a:xfrm>
            <a:off x="542449" y="1371600"/>
            <a:ext cx="5110162" cy="784225"/>
          </a:xfrm>
        </p:spPr>
        <p:txBody>
          <a:bodyPr/>
          <a:lstStyle>
            <a:lvl1pPr>
              <a:defRPr sz="2800">
                <a:solidFill>
                  <a:schemeClr val="accent3"/>
                </a:solidFill>
              </a:defRPr>
            </a:lvl1pPr>
          </a:lstStyle>
          <a:p>
            <a:pPr lvl="0"/>
            <a:r>
              <a:rPr lang="en-US"/>
              <a:t>Click to edit Master text styles</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p:nvPr>
        </p:nvSpPr>
        <p:spPr>
          <a:xfrm>
            <a:off x="542449" y="507348"/>
            <a:ext cx="6279969" cy="825299"/>
          </a:xfrm>
        </p:spPr>
        <p:txBody>
          <a:bodyPr/>
          <a:lstStyle>
            <a:lvl1pPr>
              <a:defRPr sz="4400">
                <a:solidFill>
                  <a:schemeClr val="accent3"/>
                </a:solidFill>
              </a:defRPr>
            </a:lvl1pPr>
          </a:lstStyle>
          <a:p>
            <a:r>
              <a:rPr lang="en-US"/>
              <a:t>Click to edit Master title style</a:t>
            </a:r>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p:nvPr>
        </p:nvSpPr>
        <p:spPr>
          <a:xfrm>
            <a:off x="542449" y="3981905"/>
            <a:ext cx="3828596" cy="644525"/>
          </a:xfrm>
        </p:spPr>
        <p:txBody>
          <a:bodyPr anchor="t"/>
          <a:lstStyle>
            <a:lvl1pPr marL="7938" indent="-7938">
              <a:lnSpc>
                <a:spcPct val="100000"/>
              </a:lnSpc>
              <a:tabLst/>
              <a:defRPr sz="1400">
                <a:solidFill>
                  <a:schemeClr val="accent3"/>
                </a:solidFill>
              </a:defRPr>
            </a:lvl1pPr>
          </a:lstStyle>
          <a:p>
            <a:pPr lvl="0"/>
            <a:r>
              <a:rPr lang="en-US"/>
              <a:t>Click to edit Master text styles</a:t>
            </a:r>
          </a:p>
        </p:txBody>
      </p:sp>
      <p:sp>
        <p:nvSpPr>
          <p:cNvPr id="34" name="Text Placeholder 33">
            <a:extLst>
              <a:ext uri="{FF2B5EF4-FFF2-40B4-BE49-F238E27FC236}">
                <a16:creationId xmlns:a16="http://schemas.microsoft.com/office/drawing/2014/main" id="{BE8F75C7-0944-D844-83FB-1C6C5BCDC957}"/>
              </a:ext>
            </a:extLst>
          </p:cNvPr>
          <p:cNvSpPr>
            <a:spLocks noGrp="1"/>
          </p:cNvSpPr>
          <p:nvPr>
            <p:ph type="body" sz="quarter" idx="14" hasCustomPrompt="1"/>
          </p:nvPr>
        </p:nvSpPr>
        <p:spPr>
          <a:xfrm>
            <a:off x="0" y="6392408"/>
            <a:ext cx="5127625" cy="465592"/>
          </a:xfrm>
        </p:spPr>
        <p:txBody>
          <a:bodyPr anchor="b"/>
          <a:lstStyle>
            <a:lvl1pPr algn="r">
              <a:lnSpc>
                <a:spcPct val="100000"/>
              </a:lnSpc>
              <a:defRPr sz="700"/>
            </a:lvl1pPr>
          </a:lstStyle>
          <a:p>
            <a:r>
              <a:rPr lang="en-US"/>
              <a:t>© 2020 Verint Systems Inc. All Rights Reserved Worldwide. CONFIDENTIAL AND PROPRIETARY INFORMATION OF VERINT SYSTEMS INC. The contents of this material are confidential and proprietary to Verint Systems Inc. and may not be reproduced, published, or disclosed to others without express authorization of Verint Systems Inc.</a:t>
            </a:r>
          </a:p>
        </p:txBody>
      </p:sp>
      <p:pic>
        <p:nvPicPr>
          <p:cNvPr id="10" name="Picture 9">
            <a:extLst>
              <a:ext uri="{FF2B5EF4-FFF2-40B4-BE49-F238E27FC236}">
                <a16:creationId xmlns:a16="http://schemas.microsoft.com/office/drawing/2014/main" id="{922D6772-7C65-4E9F-BFCE-9BDCF08FBC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4864" y="5689855"/>
            <a:ext cx="3101403" cy="805827"/>
          </a:xfrm>
          <a:prstGeom prst="rect">
            <a:avLst/>
          </a:prstGeom>
        </p:spPr>
      </p:pic>
    </p:spTree>
    <p:extLst>
      <p:ext uri="{BB962C8B-B14F-4D97-AF65-F5344CB8AC3E}">
        <p14:creationId xmlns:p14="http://schemas.microsoft.com/office/powerpoint/2010/main" val="2187026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S_Title Slide Blue-Right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B79688-1E3B-4183-A283-45BC37A08C96}"/>
              </a:ext>
            </a:extLst>
          </p:cNvPr>
          <p:cNvPicPr>
            <a:picLocks noChangeAspect="1"/>
          </p:cNvPicPr>
          <p:nvPr userDrawn="1"/>
        </p:nvPicPr>
        <p:blipFill>
          <a:blip r:embed="rId2"/>
          <a:stretch>
            <a:fillRect/>
          </a:stretch>
        </p:blipFill>
        <p:spPr>
          <a:xfrm>
            <a:off x="0" y="893"/>
            <a:ext cx="12188824" cy="6856214"/>
          </a:xfrm>
          <a:prstGeom prst="rect">
            <a:avLst/>
          </a:prstGeom>
        </p:spPr>
      </p:pic>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p:nvPr>
        </p:nvSpPr>
        <p:spPr>
          <a:xfrm>
            <a:off x="542449" y="3013073"/>
            <a:ext cx="3828596" cy="644525"/>
          </a:xfrm>
        </p:spPr>
        <p:txBody>
          <a:bodyPr anchor="b"/>
          <a:lstStyle>
            <a:lvl1pPr marL="7938" indent="-7938">
              <a:lnSpc>
                <a:spcPct val="100000"/>
              </a:lnSpc>
              <a:tabLst/>
              <a:defRPr sz="2000">
                <a:solidFill>
                  <a:schemeClr val="bg1"/>
                </a:solidFill>
              </a:defRPr>
            </a:lvl1pPr>
          </a:lstStyle>
          <a:p>
            <a:pPr lvl="0"/>
            <a:r>
              <a:rPr lang="en-US"/>
              <a:t>Click to edit Master text styles</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p:nvPr>
        </p:nvSpPr>
        <p:spPr>
          <a:xfrm>
            <a:off x="542449" y="1371600"/>
            <a:ext cx="5110162" cy="784225"/>
          </a:xfrm>
        </p:spPr>
        <p:txBody>
          <a:bodyPr/>
          <a:lstStyle>
            <a:lvl1pPr>
              <a:defRPr sz="2800">
                <a:solidFill>
                  <a:schemeClr val="bg1"/>
                </a:solidFill>
              </a:defRPr>
            </a:lvl1pPr>
          </a:lstStyle>
          <a:p>
            <a:pPr lvl="0"/>
            <a:r>
              <a:rPr lang="en-US"/>
              <a:t>Click to edit Master text styles</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p:nvPr>
        </p:nvSpPr>
        <p:spPr>
          <a:xfrm>
            <a:off x="542449" y="507348"/>
            <a:ext cx="6279969" cy="825299"/>
          </a:xfrm>
        </p:spPr>
        <p:txBody>
          <a:bodyPr/>
          <a:lstStyle>
            <a:lvl1pPr>
              <a:defRPr sz="4400" b="1">
                <a:solidFill>
                  <a:schemeClr val="bg1"/>
                </a:solidFill>
              </a:defRPr>
            </a:lvl1pPr>
          </a:lstStyle>
          <a:p>
            <a:r>
              <a:rPr lang="en-US"/>
              <a:t>Click to edit Master title style</a:t>
            </a:r>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p:nvPr>
        </p:nvSpPr>
        <p:spPr>
          <a:xfrm>
            <a:off x="542449" y="3981905"/>
            <a:ext cx="3828596" cy="644525"/>
          </a:xfrm>
        </p:spPr>
        <p:txBody>
          <a:bodyPr anchor="t"/>
          <a:lstStyle>
            <a:lvl1pPr marL="7938" indent="-7938">
              <a:lnSpc>
                <a:spcPct val="100000"/>
              </a:lnSpc>
              <a:tabLst/>
              <a:defRPr sz="1800">
                <a:solidFill>
                  <a:schemeClr val="bg1"/>
                </a:solidFill>
              </a:defRPr>
            </a:lvl1pPr>
          </a:lstStyle>
          <a:p>
            <a:pPr lvl="0"/>
            <a:r>
              <a:rPr lang="en-US"/>
              <a:t>Click to edit Master text styles</a:t>
            </a:r>
          </a:p>
        </p:txBody>
      </p:sp>
      <p:sp>
        <p:nvSpPr>
          <p:cNvPr id="34" name="Text Placeholder 33">
            <a:extLst>
              <a:ext uri="{FF2B5EF4-FFF2-40B4-BE49-F238E27FC236}">
                <a16:creationId xmlns:a16="http://schemas.microsoft.com/office/drawing/2014/main" id="{BE8F75C7-0944-D844-83FB-1C6C5BCDC957}"/>
              </a:ext>
            </a:extLst>
          </p:cNvPr>
          <p:cNvSpPr>
            <a:spLocks noGrp="1"/>
          </p:cNvSpPr>
          <p:nvPr>
            <p:ph type="body" sz="quarter" idx="14" hasCustomPrompt="1"/>
          </p:nvPr>
        </p:nvSpPr>
        <p:spPr>
          <a:xfrm>
            <a:off x="0" y="6392408"/>
            <a:ext cx="5127625" cy="465592"/>
          </a:xfrm>
        </p:spPr>
        <p:txBody>
          <a:bodyPr anchor="b"/>
          <a:lstStyle>
            <a:lvl1pPr algn="r">
              <a:lnSpc>
                <a:spcPct val="100000"/>
              </a:lnSpc>
              <a:defRPr sz="700"/>
            </a:lvl1pPr>
          </a:lstStyle>
          <a:p>
            <a:r>
              <a:rPr lang="en-US"/>
              <a:t>© 2020 Verint Systems Inc. All Rights Reserved Worldwide. CONFIDENTIAL AND PROPRIETARY INFORMATION OF VERINT SYSTEMS INC. The contents of this material are confidential and proprietary to Verint Systems Inc. and may not be reproduced, published, or disclosed to others without express authorization of Verint Systems Inc.</a:t>
            </a:r>
          </a:p>
        </p:txBody>
      </p:sp>
      <p:pic>
        <p:nvPicPr>
          <p:cNvPr id="10" name="Picture 9">
            <a:extLst>
              <a:ext uri="{FF2B5EF4-FFF2-40B4-BE49-F238E27FC236}">
                <a16:creationId xmlns:a16="http://schemas.microsoft.com/office/drawing/2014/main" id="{922D6772-7C65-4E9F-BFCE-9BDCF08FBC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4864" y="5689855"/>
            <a:ext cx="3101403" cy="805827"/>
          </a:xfrm>
          <a:prstGeom prst="rect">
            <a:avLst/>
          </a:prstGeom>
        </p:spPr>
      </p:pic>
    </p:spTree>
    <p:extLst>
      <p:ext uri="{BB962C8B-B14F-4D97-AF65-F5344CB8AC3E}">
        <p14:creationId xmlns:p14="http://schemas.microsoft.com/office/powerpoint/2010/main" val="1188270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S_Agenda">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667950-BED5-2341-89DB-5F0C8F8662FC}"/>
              </a:ext>
            </a:extLst>
          </p:cNvPr>
          <p:cNvSpPr/>
          <p:nvPr userDrawn="1"/>
        </p:nvSpPr>
        <p:spPr>
          <a:xfrm>
            <a:off x="1" y="0"/>
            <a:ext cx="6606990" cy="6858000"/>
          </a:xfrm>
          <a:custGeom>
            <a:avLst/>
            <a:gdLst>
              <a:gd name="connsiteX0" fmla="*/ 0 w 6606989"/>
              <a:gd name="connsiteY0" fmla="*/ 0 h 6858000"/>
              <a:gd name="connsiteX1" fmla="*/ 4922634 w 6606989"/>
              <a:gd name="connsiteY1" fmla="*/ 0 h 6858000"/>
              <a:gd name="connsiteX2" fmla="*/ 5067710 w 6606989"/>
              <a:gd name="connsiteY2" fmla="*/ 125668 h 6858000"/>
              <a:gd name="connsiteX3" fmla="*/ 6606989 w 6606989"/>
              <a:gd name="connsiteY3" fmla="*/ 3603458 h 6858000"/>
              <a:gd name="connsiteX4" fmla="*/ 5386448 w 6606989"/>
              <a:gd name="connsiteY4" fmla="*/ 6762511 h 6858000"/>
              <a:gd name="connsiteX5" fmla="*/ 5295407 w 6606989"/>
              <a:gd name="connsiteY5" fmla="*/ 6858000 h 6858000"/>
              <a:gd name="connsiteX6" fmla="*/ 0 w 66069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6989" h="6858000">
                <a:moveTo>
                  <a:pt x="0" y="0"/>
                </a:moveTo>
                <a:lnTo>
                  <a:pt x="4922634" y="0"/>
                </a:lnTo>
                <a:lnTo>
                  <a:pt x="5067710" y="125668"/>
                </a:lnTo>
                <a:cubicBezTo>
                  <a:pt x="6013321" y="985124"/>
                  <a:pt x="6606989" y="2224962"/>
                  <a:pt x="6606989" y="3603458"/>
                </a:cubicBezTo>
                <a:cubicBezTo>
                  <a:pt x="6606989" y="4819779"/>
                  <a:pt x="6144791" y="5928147"/>
                  <a:pt x="5386448" y="6762511"/>
                </a:cubicBezTo>
                <a:lnTo>
                  <a:pt x="5295407" y="6858000"/>
                </a:lnTo>
                <a:lnTo>
                  <a:pt x="0" y="6858000"/>
                </a:lnTo>
                <a:close/>
              </a:path>
            </a:pathLst>
          </a:custGeom>
          <a:solidFill>
            <a:schemeClr val="bg1">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1"/>
          <p:cNvSpPr>
            <a:spLocks noGrp="1"/>
          </p:cNvSpPr>
          <p:nvPr>
            <p:ph type="ctrTitle" hasCustomPrompt="1"/>
          </p:nvPr>
        </p:nvSpPr>
        <p:spPr>
          <a:xfrm>
            <a:off x="620205" y="696481"/>
            <a:ext cx="4557554" cy="580767"/>
          </a:xfrm>
        </p:spPr>
        <p:txBody>
          <a:bodyPr anchor="t"/>
          <a:lstStyle>
            <a:lvl1pPr algn="l">
              <a:lnSpc>
                <a:spcPct val="100000"/>
              </a:lnSpc>
              <a:defRPr sz="3600" b="0">
                <a:solidFill>
                  <a:schemeClr val="accent3"/>
                </a:solidFill>
                <a:latin typeface="Arial" panose="020B0604020202020204" pitchFamily="34" charset="0"/>
                <a:cs typeface="Arial" panose="020B0604020202020204" pitchFamily="34" charset="0"/>
              </a:defRPr>
            </a:lvl1pPr>
          </a:lstStyle>
          <a:p>
            <a:r>
              <a:rPr lang="en-US"/>
              <a:t>Agenda</a:t>
            </a:r>
            <a:endParaRPr lang="en-JM"/>
          </a:p>
        </p:txBody>
      </p:sp>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7" name="Text Placeholder 4"/>
          <p:cNvSpPr>
            <a:spLocks noGrp="1"/>
          </p:cNvSpPr>
          <p:nvPr>
            <p:ph type="body" sz="quarter" idx="24"/>
          </p:nvPr>
        </p:nvSpPr>
        <p:spPr>
          <a:xfrm>
            <a:off x="620205" y="1611259"/>
            <a:ext cx="6858000" cy="4572000"/>
          </a:xfrm>
        </p:spPr>
        <p:txBody>
          <a:bodyPr/>
          <a:lstStyle>
            <a:lvl1pPr marL="342900" indent="-342900" algn="l">
              <a:buClrTx/>
              <a:buFont typeface="Arial" panose="020B0604020202020204" pitchFamily="34" charset="0"/>
              <a:buChar char="•"/>
              <a:defRPr sz="2400" b="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2578929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Right White Backgroun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B9DC09-A580-6145-BFAC-947A3706CAD2}"/>
              </a:ext>
            </a:extLst>
          </p:cNvPr>
          <p:cNvSpPr>
            <a:spLocks noGrp="1"/>
          </p:cNvSpPr>
          <p:nvPr>
            <p:ph type="body" sz="quarter" idx="44"/>
          </p:nvPr>
        </p:nvSpPr>
        <p:spPr>
          <a:xfrm>
            <a:off x="616723" y="1858087"/>
            <a:ext cx="5630863" cy="4004734"/>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616723" y="377955"/>
            <a:ext cx="6157870" cy="663445"/>
          </a:xfrm>
        </p:spPr>
        <p:txBody>
          <a:bodyPr anchor="t">
            <a:noAutofit/>
          </a:bodyPr>
          <a:lstStyle>
            <a:lvl1pPr algn="l">
              <a:defRPr sz="2400"/>
            </a:lvl1pPr>
          </a:lstStyle>
          <a:p>
            <a:r>
              <a:rPr lang="en-US"/>
              <a:t>Click to edit Master title style</a:t>
            </a:r>
            <a:endParaRPr lang="en-JM"/>
          </a:p>
        </p:txBody>
      </p:sp>
      <p:sp>
        <p:nvSpPr>
          <p:cNvPr id="10" name="Text Placeholder 9"/>
          <p:cNvSpPr>
            <a:spLocks noGrp="1"/>
          </p:cNvSpPr>
          <p:nvPr>
            <p:ph type="body" sz="quarter" idx="40"/>
          </p:nvPr>
        </p:nvSpPr>
        <p:spPr>
          <a:xfrm>
            <a:off x="616723" y="1064814"/>
            <a:ext cx="5616448" cy="76563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
        <p:nvSpPr>
          <p:cNvPr id="6" name="Slide Number Placeholder 5"/>
          <p:cNvSpPr>
            <a:spLocks noGrp="1"/>
          </p:cNvSpPr>
          <p:nvPr>
            <p:ph type="sldNum" sz="quarter" idx="43"/>
          </p:nvPr>
        </p:nvSpPr>
        <p:spPr/>
        <p:txBody>
          <a:bodyPr/>
          <a:lstStyle>
            <a:lvl1pPr>
              <a:defRPr/>
            </a:lvl1pPr>
          </a:lstStyle>
          <a:p>
            <a:fld id="{C71445C6-5085-4D9F-9CB5-D205AE11F58B}" type="slidenum">
              <a:rPr lang="en-JM"/>
              <a:pPr/>
              <a:t>‹#›</a:t>
            </a:fld>
            <a:endParaRPr lang="en-JM" dirty="0"/>
          </a:p>
        </p:txBody>
      </p:sp>
    </p:spTree>
    <p:extLst>
      <p:ext uri="{BB962C8B-B14F-4D97-AF65-F5344CB8AC3E}">
        <p14:creationId xmlns:p14="http://schemas.microsoft.com/office/powerpoint/2010/main" val="2254743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Left White Backgroun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B9DC09-A580-6145-BFAC-947A3706CAD2}"/>
              </a:ext>
            </a:extLst>
          </p:cNvPr>
          <p:cNvSpPr>
            <a:spLocks noGrp="1"/>
          </p:cNvSpPr>
          <p:nvPr>
            <p:ph type="body" sz="quarter" idx="44"/>
          </p:nvPr>
        </p:nvSpPr>
        <p:spPr>
          <a:xfrm>
            <a:off x="6095999" y="1998133"/>
            <a:ext cx="5266267" cy="4004734"/>
          </a:xfrm>
        </p:spPr>
        <p:txBody>
          <a:bodyPr/>
          <a:lstStyle>
            <a:lvl1pPr>
              <a:defRPr sz="2400"/>
            </a:lvl1pPr>
            <a:lvl2pPr>
              <a:defRPr sz="2400"/>
            </a:lvl2pPr>
            <a:lvl3pPr>
              <a:defRPr sz="2000"/>
            </a:lvl3pPr>
            <a:lvl4pPr>
              <a:defRPr sz="18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a:xfrm>
            <a:off x="6104467" y="377955"/>
            <a:ext cx="5249333" cy="663445"/>
          </a:xfrm>
        </p:spPr>
        <p:txBody>
          <a:bodyPr anchor="t">
            <a:noAutofit/>
          </a:bodyPr>
          <a:lstStyle>
            <a:lvl1pPr algn="l">
              <a:defRPr sz="3600"/>
            </a:lvl1pPr>
          </a:lstStyle>
          <a:p>
            <a:r>
              <a:rPr lang="en-US"/>
              <a:t>Title Heading</a:t>
            </a:r>
            <a:endParaRPr lang="en-JM"/>
          </a:p>
        </p:txBody>
      </p:sp>
      <p:sp>
        <p:nvSpPr>
          <p:cNvPr id="10" name="Text Placeholder 9"/>
          <p:cNvSpPr>
            <a:spLocks noGrp="1"/>
          </p:cNvSpPr>
          <p:nvPr>
            <p:ph type="body" sz="quarter" idx="40" hasCustomPrompt="1"/>
          </p:nvPr>
        </p:nvSpPr>
        <p:spPr>
          <a:xfrm>
            <a:off x="6096000" y="1064814"/>
            <a:ext cx="5264427" cy="765630"/>
          </a:xfrm>
        </p:spPr>
        <p:txBody>
          <a:bodyPr>
            <a:noAutofit/>
          </a:bodyPr>
          <a:lstStyle>
            <a:lvl1pPr marL="0" indent="0" algn="l">
              <a:lnSpc>
                <a:spcPct val="100000"/>
              </a:lnSpc>
              <a:spcBef>
                <a:spcPts val="0"/>
              </a:spcBef>
              <a:buNone/>
              <a:defRPr sz="2800" b="0" i="0">
                <a:solidFill>
                  <a:schemeClr val="accent3"/>
                </a:solidFill>
              </a:defRPr>
            </a:lvl1pPr>
          </a:lstStyle>
          <a:p>
            <a:pPr lvl="0"/>
            <a:r>
              <a:rPr lang="en-US"/>
              <a:t>Subtitle Heading</a:t>
            </a:r>
          </a:p>
        </p:txBody>
      </p:sp>
      <p:sp>
        <p:nvSpPr>
          <p:cNvPr id="6" name="Slide Number Placeholder 5"/>
          <p:cNvSpPr>
            <a:spLocks noGrp="1"/>
          </p:cNvSpPr>
          <p:nvPr>
            <p:ph type="sldNum" sz="quarter" idx="43"/>
          </p:nvPr>
        </p:nvSpPr>
        <p:spPr/>
        <p:txBody>
          <a:bodyPr/>
          <a:lstStyle>
            <a:lvl1pPr>
              <a:defRPr/>
            </a:lvl1pPr>
          </a:lstStyle>
          <a:p>
            <a:fld id="{C71445C6-5085-4D9F-9CB5-D205AE11F58B}" type="slidenum">
              <a:rPr lang="en-JM"/>
              <a:pPr/>
              <a:t>‹#›</a:t>
            </a:fld>
            <a:endParaRPr lang="en-JM" dirty="0"/>
          </a:p>
        </p:txBody>
      </p:sp>
    </p:spTree>
    <p:extLst>
      <p:ext uri="{BB962C8B-B14F-4D97-AF65-F5344CB8AC3E}">
        <p14:creationId xmlns:p14="http://schemas.microsoft.com/office/powerpoint/2010/main" val="4206180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S_Title_Subtitle">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5"/>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7728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22217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ED009068-E67E-4A29-BF4C-880F3EBAB724}"/>
              </a:ext>
            </a:extLst>
          </p:cNvPr>
          <p:cNvSpPr>
            <a:spLocks noGrp="1"/>
          </p:cNvSpPr>
          <p:nvPr>
            <p:ph type="body" sz="quarter" idx="46"/>
          </p:nvPr>
        </p:nvSpPr>
        <p:spPr>
          <a:xfrm>
            <a:off x="5184843" y="6337299"/>
            <a:ext cx="5486396" cy="430213"/>
          </a:xfrm>
        </p:spPr>
        <p:txBody>
          <a:bodyPr anchor="ctr"/>
          <a:lstStyle>
            <a:lvl1pPr algn="r">
              <a:defRPr sz="1000">
                <a:solidFill>
                  <a:schemeClr val="accent6">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014815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S_Title Tex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3"/>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1219035"/>
            <a:ext cx="11155680" cy="50292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2">
            <a:extLst>
              <a:ext uri="{FF2B5EF4-FFF2-40B4-BE49-F238E27FC236}">
                <a16:creationId xmlns:a16="http://schemas.microsoft.com/office/drawing/2014/main" id="{531D4E18-BA62-41CC-AE08-2A2326A08983}"/>
              </a:ext>
            </a:extLst>
          </p:cNvPr>
          <p:cNvSpPr>
            <a:spLocks noGrp="1"/>
          </p:cNvSpPr>
          <p:nvPr>
            <p:ph type="body" sz="quarter" idx="46"/>
          </p:nvPr>
        </p:nvSpPr>
        <p:spPr>
          <a:xfrm>
            <a:off x="5184843" y="6337299"/>
            <a:ext cx="5486396" cy="430213"/>
          </a:xfrm>
        </p:spPr>
        <p:txBody>
          <a:bodyPr anchor="ctr"/>
          <a:lstStyle>
            <a:lvl1pPr algn="r">
              <a:defRPr sz="1000">
                <a:solidFill>
                  <a:schemeClr val="accent6">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5817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83B98-64D8-794B-BB46-221516947C70}"/>
              </a:ext>
            </a:extLst>
          </p:cNvPr>
          <p:cNvSpPr/>
          <p:nvPr userDrawn="1"/>
        </p:nvSpPr>
        <p:spPr>
          <a:xfrm>
            <a:off x="0" y="0"/>
            <a:ext cx="12192000"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49025FFB-C86A-594A-AE05-E2D70F341E5C}"/>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pic>
        <p:nvPicPr>
          <p:cNvPr id="12" name="Graphic 11">
            <a:extLst>
              <a:ext uri="{FF2B5EF4-FFF2-40B4-BE49-F238E27FC236}">
                <a16:creationId xmlns:a16="http://schemas.microsoft.com/office/drawing/2014/main" id="{73B95396-C48B-AB49-B396-A93A96AAC92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pic>
        <p:nvPicPr>
          <p:cNvPr id="8" name="Graphic 7">
            <a:extLst>
              <a:ext uri="{FF2B5EF4-FFF2-40B4-BE49-F238E27FC236}">
                <a16:creationId xmlns:a16="http://schemas.microsoft.com/office/drawing/2014/main" id="{599B84A6-53FE-6749-8031-16D9C770B3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2375" y="6428947"/>
            <a:ext cx="250031" cy="253365"/>
          </a:xfrm>
          <a:prstGeom prst="rect">
            <a:avLst/>
          </a:prstGeom>
        </p:spPr>
      </p:pic>
      <p:sp>
        <p:nvSpPr>
          <p:cNvPr id="10" name="Text Placeholder 16">
            <a:extLst>
              <a:ext uri="{FF2B5EF4-FFF2-40B4-BE49-F238E27FC236}">
                <a16:creationId xmlns:a16="http://schemas.microsoft.com/office/drawing/2014/main" id="{D715A17D-F22E-9248-9C96-275A900F51C1}"/>
              </a:ext>
            </a:extLst>
          </p:cNvPr>
          <p:cNvSpPr>
            <a:spLocks noGrp="1"/>
          </p:cNvSpPr>
          <p:nvPr>
            <p:ph type="body" sz="quarter" idx="12"/>
          </p:nvPr>
        </p:nvSpPr>
        <p:spPr>
          <a:xfrm>
            <a:off x="973931" y="2299056"/>
            <a:ext cx="10244138" cy="1423595"/>
          </a:xfrm>
          <a:prstGeom prst="rect">
            <a:avLst/>
          </a:prstGeom>
        </p:spPr>
        <p:txBody>
          <a:bodyPr anchor="ctr" anchorCtr="0">
            <a:spAutoFit/>
          </a:bodyPr>
          <a:lstStyle>
            <a:lvl1pPr marL="0" indent="0" algn="ctr">
              <a:lnSpc>
                <a:spcPct val="114000"/>
              </a:lnSpc>
              <a:spcBef>
                <a:spcPts val="0"/>
              </a:spcBef>
              <a:defRPr sz="4400" b="1">
                <a:solidFill>
                  <a:schemeClr val="bg1"/>
                </a:solidFill>
              </a:defRPr>
            </a:lvl1pPr>
            <a:lvl2pPr algn="ctr">
              <a:buNone/>
              <a:defRPr>
                <a:solidFill>
                  <a:schemeClr val="bg1"/>
                </a:solidFill>
              </a:defRPr>
            </a:lvl2pPr>
            <a:lvl3pPr algn="ctr">
              <a:defRPr/>
            </a:lvl3pPr>
            <a:lvl4pPr algn="ctr">
              <a:defRPr/>
            </a:lvl4pPr>
            <a:lvl5pPr algn="ctr">
              <a:defRPr/>
            </a:lvl5pPr>
          </a:lstStyle>
          <a:p>
            <a:pPr lvl="0"/>
            <a:r>
              <a:rPr lang="en-US"/>
              <a:t>Click to edit Master text styles</a:t>
            </a:r>
          </a:p>
          <a:p>
            <a:pPr lvl="1"/>
            <a:r>
              <a:rPr lang="en-US"/>
              <a:t>Second level</a:t>
            </a:r>
          </a:p>
        </p:txBody>
      </p:sp>
      <p:sp>
        <p:nvSpPr>
          <p:cNvPr id="13" name="Text Placeholder 16">
            <a:extLst>
              <a:ext uri="{FF2B5EF4-FFF2-40B4-BE49-F238E27FC236}">
                <a16:creationId xmlns:a16="http://schemas.microsoft.com/office/drawing/2014/main" id="{051C015F-D38B-C744-82DA-8627B9762450}"/>
              </a:ext>
            </a:extLst>
          </p:cNvPr>
          <p:cNvSpPr>
            <a:spLocks noGrp="1"/>
          </p:cNvSpPr>
          <p:nvPr>
            <p:ph type="body" sz="quarter" idx="13" hasCustomPrompt="1"/>
          </p:nvPr>
        </p:nvSpPr>
        <p:spPr>
          <a:xfrm>
            <a:off x="973931" y="4049816"/>
            <a:ext cx="10244138" cy="461665"/>
          </a:xfrm>
          <a:prstGeom prst="rect">
            <a:avLst/>
          </a:prstGeom>
        </p:spPr>
        <p:txBody>
          <a:bodyPr anchor="b" anchorCtr="1">
            <a:spAutoFit/>
          </a:bodyPr>
          <a:lstStyle>
            <a:lvl1pPr marL="0" indent="0" algn="ctr">
              <a:lnSpc>
                <a:spcPct val="100000"/>
              </a:lnSpc>
              <a:spcBef>
                <a:spcPts val="0"/>
              </a:spcBef>
              <a:defRPr sz="2400" b="0">
                <a:solidFill>
                  <a:schemeClr val="bg1"/>
                </a:solidFill>
              </a:defRPr>
            </a:lvl1pPr>
            <a:lvl2pPr algn="ctr">
              <a:defRPr/>
            </a:lvl2pPr>
            <a:lvl3pPr algn="ctr">
              <a:defRPr/>
            </a:lvl3pPr>
            <a:lvl4pPr algn="ctr">
              <a:defRPr/>
            </a:lvl4pPr>
            <a:lvl5pPr algn="ctr">
              <a:defRPr/>
            </a:lvl5pPr>
          </a:lstStyle>
          <a:p>
            <a:pPr lvl="0"/>
            <a:r>
              <a:rPr lang="en-US"/>
              <a:t>Sub Header text</a:t>
            </a:r>
          </a:p>
        </p:txBody>
      </p:sp>
      <p:sp>
        <p:nvSpPr>
          <p:cNvPr id="14" name="TextBox 11">
            <a:extLst>
              <a:ext uri="{FF2B5EF4-FFF2-40B4-BE49-F238E27FC236}">
                <a16:creationId xmlns:a16="http://schemas.microsoft.com/office/drawing/2014/main" id="{2D9628D5-D08F-E942-BE8A-28F57B6D8EE3}"/>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346598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S_Title Blank">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3"/>
            <a:ext cx="11153087" cy="822960"/>
          </a:xfrm>
        </p:spPr>
        <p:txBody>
          <a:bodyPr anchor="t">
            <a:noAutofit/>
          </a:bodyPr>
          <a:lstStyle>
            <a:lvl1pPr algn="l">
              <a:defRPr sz="2400"/>
            </a:lvl1pPr>
          </a:lstStyle>
          <a:p>
            <a:r>
              <a:rPr lang="en-US"/>
              <a:t>Click to edit Master title style</a:t>
            </a:r>
            <a:endParaRPr lang="en-JM"/>
          </a:p>
        </p:txBody>
      </p:sp>
      <p:sp>
        <p:nvSpPr>
          <p:cNvPr id="5" name="Text Placeholder 2">
            <a:extLst>
              <a:ext uri="{FF2B5EF4-FFF2-40B4-BE49-F238E27FC236}">
                <a16:creationId xmlns:a16="http://schemas.microsoft.com/office/drawing/2014/main" id="{531D4E18-BA62-41CC-AE08-2A2326A08983}"/>
              </a:ext>
            </a:extLst>
          </p:cNvPr>
          <p:cNvSpPr>
            <a:spLocks noGrp="1"/>
          </p:cNvSpPr>
          <p:nvPr>
            <p:ph type="body" sz="quarter" idx="46"/>
          </p:nvPr>
        </p:nvSpPr>
        <p:spPr>
          <a:xfrm>
            <a:off x="5184843" y="6337299"/>
            <a:ext cx="5486396" cy="430213"/>
          </a:xfrm>
        </p:spPr>
        <p:txBody>
          <a:bodyPr anchor="ctr"/>
          <a:lstStyle>
            <a:lvl1pPr algn="r">
              <a:defRPr sz="1000">
                <a:solidFill>
                  <a:schemeClr val="accent6">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95526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sability_Issue Text Lef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3"/>
            <a:ext cx="11153087" cy="91440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4" y="1316439"/>
            <a:ext cx="4572000" cy="4572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08BA6C0-99D7-44FA-8F9E-7748E0DE2745}"/>
              </a:ext>
            </a:extLst>
          </p:cNvPr>
          <p:cNvSpPr>
            <a:spLocks noGrp="1"/>
          </p:cNvSpPr>
          <p:nvPr>
            <p:ph type="body" sz="quarter" idx="45"/>
          </p:nvPr>
        </p:nvSpPr>
        <p:spPr>
          <a:xfrm>
            <a:off x="6096000" y="6337299"/>
            <a:ext cx="4572000" cy="430213"/>
          </a:xfrm>
        </p:spPr>
        <p:txBody>
          <a:bodyPr anchor="ctr"/>
          <a:lstStyle>
            <a:lvl1pPr algn="r">
              <a:defRPr sz="1000">
                <a:solidFill>
                  <a:schemeClr val="accent6">
                    <a:lumMod val="50000"/>
                  </a:schemeClr>
                </a:solidFill>
              </a:defRPr>
            </a:lvl1pPr>
            <a:lvl2pPr marL="92075" indent="0">
              <a:buNone/>
              <a:defRPr sz="1200">
                <a:solidFill>
                  <a:schemeClr val="accent6">
                    <a:lumMod val="50000"/>
                  </a:schemeClr>
                </a:solidFill>
              </a:defRPr>
            </a:lvl2pPr>
            <a:lvl3pPr>
              <a:defRPr sz="1200">
                <a:solidFill>
                  <a:schemeClr val="accent6">
                    <a:lumMod val="50000"/>
                  </a:schemeClr>
                </a:solidFill>
              </a:defRPr>
            </a:lvl3pPr>
            <a:lvl4pPr>
              <a:defRPr sz="1200">
                <a:solidFill>
                  <a:schemeClr val="accent6">
                    <a:lumMod val="50000"/>
                  </a:schemeClr>
                </a:solidFill>
              </a:defRPr>
            </a:lvl4pPr>
            <a:lvl5pPr marL="958850" indent="0">
              <a:buNone/>
              <a:defRPr sz="12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520642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Usability_Issue Text Righ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4"/>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7201291" y="1222169"/>
            <a:ext cx="4572000" cy="4572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08BA6C0-99D7-44FA-8F9E-7748E0DE2745}"/>
              </a:ext>
            </a:extLst>
          </p:cNvPr>
          <p:cNvSpPr>
            <a:spLocks noGrp="1"/>
          </p:cNvSpPr>
          <p:nvPr>
            <p:ph type="body" sz="quarter" idx="45"/>
          </p:nvPr>
        </p:nvSpPr>
        <p:spPr>
          <a:xfrm>
            <a:off x="6096000" y="6337299"/>
            <a:ext cx="4572000" cy="430213"/>
          </a:xfrm>
        </p:spPr>
        <p:txBody>
          <a:bodyPr anchor="ctr"/>
          <a:lstStyle>
            <a:lvl1pPr algn="r">
              <a:defRPr sz="1000">
                <a:solidFill>
                  <a:schemeClr val="accent6">
                    <a:lumMod val="50000"/>
                  </a:schemeClr>
                </a:solidFill>
              </a:defRPr>
            </a:lvl1pPr>
            <a:lvl2pPr marL="92075" indent="0">
              <a:buNone/>
              <a:defRPr sz="1200">
                <a:solidFill>
                  <a:schemeClr val="accent6">
                    <a:lumMod val="50000"/>
                  </a:schemeClr>
                </a:solidFill>
              </a:defRPr>
            </a:lvl2pPr>
            <a:lvl3pPr>
              <a:defRPr sz="1200">
                <a:solidFill>
                  <a:schemeClr val="accent6">
                    <a:lumMod val="50000"/>
                  </a:schemeClr>
                </a:solidFill>
              </a:defRPr>
            </a:lvl3pPr>
            <a:lvl4pPr>
              <a:defRPr sz="1200">
                <a:solidFill>
                  <a:schemeClr val="accent6">
                    <a:lumMod val="50000"/>
                  </a:schemeClr>
                </a:solidFill>
              </a:defRPr>
            </a:lvl4pPr>
            <a:lvl5pPr marL="958850" indent="0">
              <a:buNone/>
              <a:defRPr sz="12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931688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Usability_Issue Text Bottom">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4"/>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5179968"/>
            <a:ext cx="11153087" cy="998359"/>
          </a:xfrm>
        </p:spPr>
        <p:txBody>
          <a:bodyPr/>
          <a:lstStyle>
            <a:lvl1pPr>
              <a:defRPr sz="1200"/>
            </a:lvl1pPr>
            <a:lvl2pPr>
              <a:defRPr sz="1200"/>
            </a:lvl2pPr>
            <a:lvl3pPr>
              <a:defRPr sz="1200"/>
            </a:lvl3pPr>
            <a:lvl4pPr marL="685800" indent="0">
              <a:buNone/>
              <a:defRPr sz="1200"/>
            </a:lvl4pPr>
            <a:lvl5pPr>
              <a:defRPr sz="1200"/>
            </a:lvl5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608BA6C0-99D7-44FA-8F9E-7748E0DE2745}"/>
              </a:ext>
            </a:extLst>
          </p:cNvPr>
          <p:cNvSpPr>
            <a:spLocks noGrp="1"/>
          </p:cNvSpPr>
          <p:nvPr>
            <p:ph type="body" sz="quarter" idx="45"/>
          </p:nvPr>
        </p:nvSpPr>
        <p:spPr>
          <a:xfrm>
            <a:off x="6096000" y="6337299"/>
            <a:ext cx="4572000" cy="430213"/>
          </a:xfrm>
        </p:spPr>
        <p:txBody>
          <a:bodyPr anchor="ctr"/>
          <a:lstStyle>
            <a:lvl1pPr algn="r">
              <a:defRPr sz="1000">
                <a:solidFill>
                  <a:schemeClr val="accent6">
                    <a:lumMod val="50000"/>
                  </a:schemeClr>
                </a:solidFill>
              </a:defRPr>
            </a:lvl1pPr>
            <a:lvl2pPr marL="92075" indent="0">
              <a:buNone/>
              <a:defRPr sz="1200">
                <a:solidFill>
                  <a:schemeClr val="accent6">
                    <a:lumMod val="50000"/>
                  </a:schemeClr>
                </a:solidFill>
              </a:defRPr>
            </a:lvl2pPr>
            <a:lvl3pPr>
              <a:defRPr sz="1200">
                <a:solidFill>
                  <a:schemeClr val="accent6">
                    <a:lumMod val="50000"/>
                  </a:schemeClr>
                </a:solidFill>
              </a:defRPr>
            </a:lvl3pPr>
            <a:lvl4pPr>
              <a:defRPr sz="1200">
                <a:solidFill>
                  <a:schemeClr val="accent6">
                    <a:lumMod val="50000"/>
                  </a:schemeClr>
                </a:solidFill>
              </a:defRPr>
            </a:lvl4pPr>
            <a:lvl5pPr marL="958850" indent="0">
              <a:buNone/>
              <a:defRPr sz="12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576732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S_Title and Text Only_blue detail">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61AB71A2-D3BB-4F3F-92AB-82F47B3D013E}"/>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043125D-8A22-4784-AB7D-01DE5B87015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5"/>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7728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22217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3532149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S_Title and Text Only_green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6C4A1478-4E0D-4878-9AB8-4A7F2EC05B9A}"/>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B2F3BD71-535C-4F26-8844-7F00A4E2EF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5"/>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7728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22217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3645240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S_Title and Text Only_orange detail">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2CACBB20-A2CD-4D92-9C4A-99AA94F0E838}"/>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C9858CAA-CC9D-42F9-8806-94AFF44CE3F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5"/>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7728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22217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2077134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Blue Background">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2" name="Freeform 11">
            <a:extLst>
              <a:ext uri="{FF2B5EF4-FFF2-40B4-BE49-F238E27FC236}">
                <a16:creationId xmlns:a16="http://schemas.microsoft.com/office/drawing/2014/main" id="{B0580271-581A-554D-A58D-EDDC506EBCFC}"/>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01FBA213-3C68-3B44-AE71-619FB927BD3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2" name="Title 1"/>
          <p:cNvSpPr>
            <a:spLocks noGrp="1"/>
          </p:cNvSpPr>
          <p:nvPr>
            <p:ph type="title"/>
          </p:nvPr>
        </p:nvSpPr>
        <p:spPr>
          <a:xfrm>
            <a:off x="620132" y="359626"/>
            <a:ext cx="11144230" cy="751543"/>
          </a:xfrm>
        </p:spPr>
        <p:txBody>
          <a:bodyPr>
            <a:noAutofit/>
          </a:bodyPr>
          <a:lstStyle>
            <a:lvl1pPr>
              <a:defRPr sz="2400">
                <a:solidFill>
                  <a:schemeClr val="bg1"/>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10" name="Text Placeholder 4">
            <a:extLst>
              <a:ext uri="{FF2B5EF4-FFF2-40B4-BE49-F238E27FC236}">
                <a16:creationId xmlns:a16="http://schemas.microsoft.com/office/drawing/2014/main" id="{BF9E2FDA-DE9C-C049-8D79-4B155C60A7B2}"/>
              </a:ext>
            </a:extLst>
          </p:cNvPr>
          <p:cNvSpPr>
            <a:spLocks noGrp="1"/>
          </p:cNvSpPr>
          <p:nvPr>
            <p:ph type="body" sz="quarter" idx="44"/>
          </p:nvPr>
        </p:nvSpPr>
        <p:spPr>
          <a:xfrm>
            <a:off x="620132" y="1998133"/>
            <a:ext cx="11134197" cy="4004734"/>
          </a:xfrm>
        </p:spPr>
        <p:txBody>
          <a:bodyPr/>
          <a:lstStyle>
            <a:lvl1pPr>
              <a:buClr>
                <a:schemeClr val="tx1">
                  <a:lumMod val="40000"/>
                  <a:lumOff val="60000"/>
                </a:schemeClr>
              </a:buClr>
              <a:defRPr sz="1600">
                <a:solidFill>
                  <a:schemeClr val="bg1"/>
                </a:solidFill>
              </a:defRPr>
            </a:lvl1pPr>
            <a:lvl2pPr>
              <a:buClr>
                <a:schemeClr val="tx1">
                  <a:lumMod val="40000"/>
                  <a:lumOff val="60000"/>
                </a:schemeClr>
              </a:buClr>
              <a:defRPr sz="1600">
                <a:solidFill>
                  <a:schemeClr val="bg1"/>
                </a:solidFill>
              </a:defRPr>
            </a:lvl2pPr>
            <a:lvl3pPr>
              <a:buClr>
                <a:schemeClr val="tx1">
                  <a:lumMod val="40000"/>
                  <a:lumOff val="60000"/>
                </a:schemeClr>
              </a:buClr>
              <a:defRPr sz="1600">
                <a:solidFill>
                  <a:schemeClr val="bg1"/>
                </a:solidFill>
              </a:defRPr>
            </a:lvl3pPr>
            <a:lvl4pPr>
              <a:buClr>
                <a:schemeClr val="tx1">
                  <a:lumMod val="40000"/>
                  <a:lumOff val="60000"/>
                </a:schemeClr>
              </a:buClr>
              <a:defRPr sz="16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FB85078C-4867-CD40-BA75-32C52CDB23BF}"/>
              </a:ext>
            </a:extLst>
          </p:cNvPr>
          <p:cNvSpPr>
            <a:spLocks noGrp="1"/>
          </p:cNvSpPr>
          <p:nvPr>
            <p:ph type="body" sz="quarter" idx="45" hasCustomPrompt="1"/>
          </p:nvPr>
        </p:nvSpPr>
        <p:spPr>
          <a:xfrm>
            <a:off x="620132" y="1095294"/>
            <a:ext cx="11153087" cy="765630"/>
          </a:xfrm>
        </p:spPr>
        <p:txBody>
          <a:bodyPr>
            <a:noAutofit/>
          </a:bodyPr>
          <a:lstStyle>
            <a:lvl1pPr marL="0" indent="0">
              <a:lnSpc>
                <a:spcPct val="100000"/>
              </a:lnSpc>
              <a:spcBef>
                <a:spcPts val="0"/>
              </a:spcBef>
              <a:buNone/>
              <a:defRPr sz="1800" b="0" i="0">
                <a:solidFill>
                  <a:schemeClr val="bg1"/>
                </a:solidFill>
              </a:defRPr>
            </a:lvl1pPr>
          </a:lstStyle>
          <a:p>
            <a:pPr lvl="0"/>
            <a:r>
              <a:rPr lang="en-US"/>
              <a:t>Subtitle Heading</a:t>
            </a:r>
          </a:p>
        </p:txBody>
      </p:sp>
      <p:pic>
        <p:nvPicPr>
          <p:cNvPr id="15" name="Graphic 14">
            <a:extLst>
              <a:ext uri="{FF2B5EF4-FFF2-40B4-BE49-F238E27FC236}">
                <a16:creationId xmlns:a16="http://schemas.microsoft.com/office/drawing/2014/main" id="{7ACBC230-602B-F143-B5B5-E781AF7871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2375" y="6428947"/>
            <a:ext cx="250031" cy="253365"/>
          </a:xfrm>
          <a:prstGeom prst="rect">
            <a:avLst/>
          </a:prstGeom>
        </p:spPr>
      </p:pic>
      <p:sp>
        <p:nvSpPr>
          <p:cNvPr id="16" name="TextBox 11">
            <a:extLst>
              <a:ext uri="{FF2B5EF4-FFF2-40B4-BE49-F238E27FC236}">
                <a16:creationId xmlns:a16="http://schemas.microsoft.com/office/drawing/2014/main" id="{E8DCD9B5-E573-144C-BB9C-B2137D799848}"/>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1791577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ngle Quote with Full Image">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91D13E3-C260-2445-A556-8A9B68105040}"/>
              </a:ext>
            </a:extLst>
          </p:cNvPr>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
        <p:nvSpPr>
          <p:cNvPr id="12" name="Slide Number Placeholder 5"/>
          <p:cNvSpPr>
            <a:spLocks noGrp="1"/>
          </p:cNvSpPr>
          <p:nvPr>
            <p:ph type="sldNum" sz="quarter" idx="42"/>
          </p:nvPr>
        </p:nvSpPr>
        <p:spPr>
          <a:xfrm>
            <a:off x="10795000" y="6337300"/>
            <a:ext cx="1016000" cy="430213"/>
          </a:xfrm>
        </p:spPr>
        <p:txBody>
          <a:bodyPr/>
          <a:lstStyle>
            <a:lvl1pPr>
              <a:defRPr/>
            </a:lvl1pPr>
          </a:lstStyle>
          <a:p>
            <a:fld id="{E6A93944-3474-4E48-BCD4-69ED9CACC019}" type="slidenum">
              <a:rPr lang="en-JM"/>
              <a:pPr/>
              <a:t>‹#›</a:t>
            </a:fld>
            <a:endParaRPr lang="en-JM" dirty="0"/>
          </a:p>
        </p:txBody>
      </p:sp>
      <p:sp>
        <p:nvSpPr>
          <p:cNvPr id="13" name="Title 1"/>
          <p:cNvSpPr>
            <a:spLocks noGrp="1"/>
          </p:cNvSpPr>
          <p:nvPr>
            <p:ph type="title" hasCustomPrompt="1"/>
          </p:nvPr>
        </p:nvSpPr>
        <p:spPr>
          <a:xfrm>
            <a:off x="657913" y="377955"/>
            <a:ext cx="4650687" cy="875112"/>
          </a:xfrm>
        </p:spPr>
        <p:txBody>
          <a:bodyPr anchor="t"/>
          <a:lstStyle>
            <a:lvl1pPr algn="l">
              <a:defRPr sz="2800">
                <a:solidFill>
                  <a:schemeClr val="accent3"/>
                </a:solidFill>
              </a:defRPr>
            </a:lvl1pPr>
          </a:lstStyle>
          <a:p>
            <a:r>
              <a:rPr lang="en-US"/>
              <a:t>Quote title</a:t>
            </a:r>
            <a:endParaRPr lang="en-JM"/>
          </a:p>
        </p:txBody>
      </p:sp>
      <p:sp>
        <p:nvSpPr>
          <p:cNvPr id="3" name="Text Placeholder 2"/>
          <p:cNvSpPr>
            <a:spLocks noGrp="1"/>
          </p:cNvSpPr>
          <p:nvPr>
            <p:ph type="body" sz="quarter" idx="43" hasCustomPrompt="1"/>
          </p:nvPr>
        </p:nvSpPr>
        <p:spPr>
          <a:xfrm>
            <a:off x="791570" y="1253069"/>
            <a:ext cx="4889563" cy="3105572"/>
          </a:xfrm>
        </p:spPr>
        <p:txBody>
          <a:bodyPr anchor="ctr"/>
          <a:lstStyle>
            <a:lvl1pPr>
              <a:defRPr sz="240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7">
            <a:extLst>
              <a:ext uri="{FF2B5EF4-FFF2-40B4-BE49-F238E27FC236}">
                <a16:creationId xmlns:a16="http://schemas.microsoft.com/office/drawing/2014/main" id="{35F20791-4440-2D41-B1E2-D75D0EA15424}"/>
              </a:ext>
            </a:extLst>
          </p:cNvPr>
          <p:cNvSpPr>
            <a:spLocks noGrp="1"/>
          </p:cNvSpPr>
          <p:nvPr>
            <p:ph type="body" sz="quarter" idx="44" hasCustomPrompt="1"/>
          </p:nvPr>
        </p:nvSpPr>
        <p:spPr>
          <a:xfrm>
            <a:off x="795338" y="4563533"/>
            <a:ext cx="1939395" cy="1329796"/>
          </a:xfrm>
        </p:spPr>
        <p:txBody>
          <a:bodyPr anchor="b"/>
          <a:lstStyle>
            <a:lvl1pPr marL="7938" indent="-7938">
              <a:lnSpc>
                <a:spcPct val="100000"/>
              </a:lnSpc>
              <a:tabLst/>
              <a:defRPr sz="2000" b="1">
                <a:solidFill>
                  <a:schemeClr val="accent3"/>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Name</a:t>
            </a:r>
          </a:p>
          <a:p>
            <a:pPr lvl="0"/>
            <a:r>
              <a:rPr lang="en-US"/>
              <a:t>Position</a:t>
            </a:r>
          </a:p>
          <a:p>
            <a:pPr lvl="0"/>
            <a:r>
              <a:rPr lang="en-US"/>
              <a:t>Company</a:t>
            </a:r>
          </a:p>
        </p:txBody>
      </p:sp>
    </p:spTree>
    <p:extLst>
      <p:ext uri="{BB962C8B-B14F-4D97-AF65-F5344CB8AC3E}">
        <p14:creationId xmlns:p14="http://schemas.microsoft.com/office/powerpoint/2010/main" val="1561610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668866" y="2209800"/>
            <a:ext cx="5226013"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8" name="Title 1"/>
          <p:cNvSpPr>
            <a:spLocks noGrp="1"/>
          </p:cNvSpPr>
          <p:nvPr>
            <p:ph type="title"/>
          </p:nvPr>
        </p:nvSpPr>
        <p:spPr>
          <a:xfrm>
            <a:off x="657913" y="377955"/>
            <a:ext cx="11161554" cy="704087"/>
          </a:xfrm>
        </p:spPr>
        <p:txBody>
          <a:bodyPr anchor="t">
            <a:noAutofit/>
          </a:bodyPr>
          <a:lstStyle>
            <a:lvl1pPr algn="l">
              <a:defRPr sz="2800"/>
            </a:lvl1pPr>
          </a:lstStyle>
          <a:p>
            <a:r>
              <a:rPr lang="en-US"/>
              <a:t>Click to edit Master title style</a:t>
            </a:r>
            <a:endParaRPr lang="en-JM"/>
          </a:p>
        </p:txBody>
      </p:sp>
      <p:sp>
        <p:nvSpPr>
          <p:cNvPr id="9" name="Text Placeholder 9"/>
          <p:cNvSpPr>
            <a:spLocks noGrp="1"/>
          </p:cNvSpPr>
          <p:nvPr>
            <p:ph type="body" sz="quarter" idx="40"/>
          </p:nvPr>
        </p:nvSpPr>
        <p:spPr>
          <a:xfrm>
            <a:off x="657912" y="1095294"/>
            <a:ext cx="11170021" cy="765630"/>
          </a:xfrm>
        </p:spPr>
        <p:txBody>
          <a:bodyPr>
            <a:noAutofit/>
          </a:bodyPr>
          <a:lstStyle>
            <a:lvl1pPr marL="0" indent="0">
              <a:buNone/>
              <a:defRPr sz="2400" b="0" i="0">
                <a:solidFill>
                  <a:schemeClr val="accent3"/>
                </a:solidFill>
              </a:defRPr>
            </a:lvl1pPr>
          </a:lstStyle>
          <a:p>
            <a:pPr lvl="0"/>
            <a:r>
              <a:rPr lang="en-US"/>
              <a:t>Click to edit Master text styles</a:t>
            </a:r>
          </a:p>
        </p:txBody>
      </p:sp>
      <p:sp>
        <p:nvSpPr>
          <p:cNvPr id="11" name="Content Placeholder 3"/>
          <p:cNvSpPr>
            <a:spLocks noGrp="1"/>
          </p:cNvSpPr>
          <p:nvPr>
            <p:ph sz="quarter" idx="45"/>
          </p:nvPr>
        </p:nvSpPr>
        <p:spPr>
          <a:xfrm>
            <a:off x="6330987" y="2209800"/>
            <a:ext cx="5226013"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885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83B98-64D8-794B-BB46-221516947C70}"/>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pic>
        <p:nvPicPr>
          <p:cNvPr id="8" name="Graphic 7">
            <a:extLst>
              <a:ext uri="{FF2B5EF4-FFF2-40B4-BE49-F238E27FC236}">
                <a16:creationId xmlns:a16="http://schemas.microsoft.com/office/drawing/2014/main" id="{599B84A6-53FE-6749-8031-16D9C770B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0" name="Text Placeholder 16">
            <a:extLst>
              <a:ext uri="{FF2B5EF4-FFF2-40B4-BE49-F238E27FC236}">
                <a16:creationId xmlns:a16="http://schemas.microsoft.com/office/drawing/2014/main" id="{D715A17D-F22E-9248-9C96-275A900F51C1}"/>
              </a:ext>
            </a:extLst>
          </p:cNvPr>
          <p:cNvSpPr>
            <a:spLocks noGrp="1"/>
          </p:cNvSpPr>
          <p:nvPr>
            <p:ph type="body" sz="quarter" idx="12"/>
          </p:nvPr>
        </p:nvSpPr>
        <p:spPr>
          <a:xfrm>
            <a:off x="3454400" y="2651191"/>
            <a:ext cx="5283201" cy="1555619"/>
          </a:xfrm>
          <a:prstGeom prst="rect">
            <a:avLst/>
          </a:prstGeom>
        </p:spPr>
        <p:txBody>
          <a:bodyPr wrap="square" anchor="ctr" anchorCtr="0">
            <a:spAutoFit/>
          </a:bodyPr>
          <a:lstStyle>
            <a:lvl1pPr marL="0" indent="0" algn="ctr">
              <a:lnSpc>
                <a:spcPct val="125000"/>
              </a:lnSpc>
              <a:spcBef>
                <a:spcPts val="0"/>
              </a:spcBef>
              <a:defRPr sz="4000" b="1" cap="none" baseline="0">
                <a:solidFill>
                  <a:schemeClr val="bg1"/>
                </a:solidFill>
              </a:defRPr>
            </a:lvl1pPr>
            <a:lvl2pPr algn="ctr">
              <a:buNone/>
              <a:defRPr>
                <a:solidFill>
                  <a:schemeClr val="bg1"/>
                </a:solidFill>
              </a:defRPr>
            </a:lvl2pPr>
            <a:lvl3pPr algn="ctr">
              <a:defRPr/>
            </a:lvl3pPr>
            <a:lvl4pPr algn="ctr">
              <a:defRPr/>
            </a:lvl4pPr>
            <a:lvl5pPr algn="ctr">
              <a:defRPr/>
            </a:lvl5pPr>
          </a:lstStyle>
          <a:p>
            <a:pPr lvl="0"/>
            <a:r>
              <a:rPr lang="en-US"/>
              <a:t>Click to edit Master text styles</a:t>
            </a:r>
          </a:p>
        </p:txBody>
      </p:sp>
      <p:sp>
        <p:nvSpPr>
          <p:cNvPr id="4" name="Oval 3">
            <a:extLst>
              <a:ext uri="{FF2B5EF4-FFF2-40B4-BE49-F238E27FC236}">
                <a16:creationId xmlns:a16="http://schemas.microsoft.com/office/drawing/2014/main" id="{E5A23D6E-8701-9942-A387-C3B6736C5329}"/>
              </a:ext>
            </a:extLst>
          </p:cNvPr>
          <p:cNvSpPr/>
          <p:nvPr userDrawn="1"/>
        </p:nvSpPr>
        <p:spPr>
          <a:xfrm>
            <a:off x="3121025" y="454025"/>
            <a:ext cx="5949950" cy="5949950"/>
          </a:xfrm>
          <a:prstGeom prst="ellipse">
            <a:avLst/>
          </a:prstGeom>
          <a:noFill/>
          <a:ln w="38100">
            <a:solidFill>
              <a:schemeClr val="accent1">
                <a:lumMod val="40000"/>
                <a:lumOff val="6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1">
            <a:extLst>
              <a:ext uri="{FF2B5EF4-FFF2-40B4-BE49-F238E27FC236}">
                <a16:creationId xmlns:a16="http://schemas.microsoft.com/office/drawing/2014/main" id="{FB6BBD85-B4CC-7D42-BAA8-B1565268AA5A}"/>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92488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668867"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8" name="Title 1"/>
          <p:cNvSpPr>
            <a:spLocks noGrp="1"/>
          </p:cNvSpPr>
          <p:nvPr>
            <p:ph type="title"/>
          </p:nvPr>
        </p:nvSpPr>
        <p:spPr>
          <a:xfrm>
            <a:off x="657913" y="377955"/>
            <a:ext cx="11161554" cy="704087"/>
          </a:xfrm>
        </p:spPr>
        <p:txBody>
          <a:bodyPr anchor="t">
            <a:noAutofit/>
          </a:bodyPr>
          <a:lstStyle>
            <a:lvl1pPr algn="l">
              <a:defRPr sz="2800"/>
            </a:lvl1pPr>
          </a:lstStyle>
          <a:p>
            <a:r>
              <a:rPr lang="en-US"/>
              <a:t>Click to edit Master title style</a:t>
            </a:r>
            <a:endParaRPr lang="en-JM"/>
          </a:p>
        </p:txBody>
      </p:sp>
      <p:sp>
        <p:nvSpPr>
          <p:cNvPr id="9" name="Text Placeholder 9"/>
          <p:cNvSpPr>
            <a:spLocks noGrp="1"/>
          </p:cNvSpPr>
          <p:nvPr>
            <p:ph type="body" sz="quarter" idx="40"/>
          </p:nvPr>
        </p:nvSpPr>
        <p:spPr>
          <a:xfrm>
            <a:off x="657912" y="1095294"/>
            <a:ext cx="11170021" cy="765630"/>
          </a:xfrm>
        </p:spPr>
        <p:txBody>
          <a:bodyPr>
            <a:noAutofit/>
          </a:bodyPr>
          <a:lstStyle>
            <a:lvl1pPr marL="0" indent="0">
              <a:buNone/>
              <a:defRPr sz="2400" b="0" i="0">
                <a:solidFill>
                  <a:schemeClr val="accent3"/>
                </a:solidFill>
              </a:defRPr>
            </a:lvl1pPr>
          </a:lstStyle>
          <a:p>
            <a:pPr lvl="0"/>
            <a:r>
              <a:rPr lang="en-US"/>
              <a:t>Click to edit Master text styles</a:t>
            </a:r>
          </a:p>
        </p:txBody>
      </p:sp>
      <p:sp>
        <p:nvSpPr>
          <p:cNvPr id="11" name="Content Placeholder 3"/>
          <p:cNvSpPr>
            <a:spLocks noGrp="1"/>
          </p:cNvSpPr>
          <p:nvPr>
            <p:ph sz="quarter" idx="45"/>
          </p:nvPr>
        </p:nvSpPr>
        <p:spPr>
          <a:xfrm>
            <a:off x="4476787"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46"/>
          </p:nvPr>
        </p:nvSpPr>
        <p:spPr>
          <a:xfrm>
            <a:off x="8284708"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14502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 Center align">
    <p:spTree>
      <p:nvGrpSpPr>
        <p:cNvPr id="1" name=""/>
        <p:cNvGrpSpPr/>
        <p:nvPr/>
      </p:nvGrpSpPr>
      <p:grpSpPr>
        <a:xfrm>
          <a:off x="0" y="0"/>
          <a:ext cx="0" cy="0"/>
          <a:chOff x="0" y="0"/>
          <a:chExt cx="0" cy="0"/>
        </a:xfrm>
      </p:grpSpPr>
      <p:sp>
        <p:nvSpPr>
          <p:cNvPr id="2" name="Title 1"/>
          <p:cNvSpPr>
            <a:spLocks noGrp="1"/>
          </p:cNvSpPr>
          <p:nvPr>
            <p:ph type="title"/>
          </p:nvPr>
        </p:nvSpPr>
        <p:spPr>
          <a:xfrm>
            <a:off x="896113" y="533400"/>
            <a:ext cx="10464800" cy="567267"/>
          </a:xfrm>
        </p:spPr>
        <p:txBody>
          <a:bodyPr anchor="t">
            <a:noAutofit/>
          </a:bodyPr>
          <a:lstStyle>
            <a:lvl1pPr algn="ctr">
              <a:defRPr sz="2800"/>
            </a:lvl1pPr>
          </a:lstStyle>
          <a:p>
            <a:r>
              <a:rPr lang="en-US"/>
              <a:t>Click to edit Master title style</a:t>
            </a:r>
            <a:endParaRPr lang="en-JM"/>
          </a:p>
        </p:txBody>
      </p:sp>
      <p:sp>
        <p:nvSpPr>
          <p:cNvPr id="10" name="Text Placeholder 9"/>
          <p:cNvSpPr>
            <a:spLocks noGrp="1"/>
          </p:cNvSpPr>
          <p:nvPr>
            <p:ph type="body" sz="quarter" idx="40"/>
          </p:nvPr>
        </p:nvSpPr>
        <p:spPr>
          <a:xfrm>
            <a:off x="896113" y="1115614"/>
            <a:ext cx="10464801" cy="920305"/>
          </a:xfrm>
        </p:spPr>
        <p:txBody>
          <a:bodyPr>
            <a:noAutofit/>
          </a:bodyPr>
          <a:lstStyle>
            <a:lvl1pPr marL="0" indent="0" algn="ctr">
              <a:lnSpc>
                <a:spcPct val="100000"/>
              </a:lnSpc>
              <a:buNone/>
              <a:defRPr sz="2400" b="0" i="0">
                <a:solidFill>
                  <a:schemeClr val="accent3"/>
                </a:solidFill>
              </a:defRPr>
            </a:lvl1pPr>
          </a:lstStyle>
          <a:p>
            <a:pPr lvl="0"/>
            <a:r>
              <a:rPr lang="en-US"/>
              <a:t>Click to edit Master text styles</a:t>
            </a:r>
          </a:p>
        </p:txBody>
      </p:sp>
      <p:sp>
        <p:nvSpPr>
          <p:cNvPr id="12" name="Content Placeholder 11"/>
          <p:cNvSpPr>
            <a:spLocks noGrp="1"/>
          </p:cNvSpPr>
          <p:nvPr>
            <p:ph sz="quarter" idx="41"/>
          </p:nvPr>
        </p:nvSpPr>
        <p:spPr>
          <a:xfrm>
            <a:off x="896113" y="2438400"/>
            <a:ext cx="10464800" cy="3404748"/>
          </a:xfrm>
        </p:spPr>
        <p:txBody>
          <a:bodyPr>
            <a:noAutofit/>
          </a:bodyPr>
          <a:lstStyle>
            <a:lvl1pPr marL="0" indent="0" algn="ctr">
              <a:buNone/>
              <a:defRPr sz="2000"/>
            </a:lvl1pPr>
          </a:lstStyle>
          <a:p>
            <a:pPr lvl="0"/>
            <a:r>
              <a:rPr lang="en-US"/>
              <a:t>Click to edit Master text styles</a:t>
            </a:r>
          </a:p>
        </p:txBody>
      </p:sp>
      <p:sp>
        <p:nvSpPr>
          <p:cNvPr id="5" name="Slide Number Placeholder 5"/>
          <p:cNvSpPr>
            <a:spLocks noGrp="1"/>
          </p:cNvSpPr>
          <p:nvPr>
            <p:ph type="sldNum" sz="quarter" idx="42"/>
          </p:nvPr>
        </p:nvSpPr>
        <p:spPr/>
        <p:txBody>
          <a:bodyPr/>
          <a:lstStyle>
            <a:lvl1pPr>
              <a:defRPr/>
            </a:lvl1pPr>
          </a:lstStyle>
          <a:p>
            <a:fld id="{E6A93944-3474-4E48-BCD4-69ED9CACC019}" type="slidenum">
              <a:rPr lang="en-JM"/>
              <a:pPr/>
              <a:t>‹#›</a:t>
            </a:fld>
            <a:endParaRPr lang="en-JM" dirty="0"/>
          </a:p>
        </p:txBody>
      </p:sp>
    </p:spTree>
    <p:extLst>
      <p:ext uri="{BB962C8B-B14F-4D97-AF65-F5344CB8AC3E}">
        <p14:creationId xmlns:p14="http://schemas.microsoft.com/office/powerpoint/2010/main" val="16977385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 with Full Imag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6F2202E7-C563-E84B-81B0-7A5EE14CB4E3}"/>
              </a:ext>
            </a:extLst>
          </p:cNvPr>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657913" y="1566333"/>
            <a:ext cx="2407019" cy="3733800"/>
          </a:xfrm>
        </p:spPr>
        <p:txBody>
          <a:bodyPr anchor="ctr">
            <a:noAutofit/>
          </a:bodyPr>
          <a:lstStyle>
            <a:lvl1pPr algn="l">
              <a:defRPr sz="4000">
                <a:solidFill>
                  <a:schemeClr val="accent3"/>
                </a:solidFill>
              </a:defRPr>
            </a:lvl1pPr>
          </a:lstStyle>
          <a:p>
            <a:r>
              <a:rPr lang="en-US"/>
              <a:t>Section Title</a:t>
            </a:r>
            <a:endParaRPr lang="en-JM"/>
          </a:p>
        </p:txBody>
      </p:sp>
    </p:spTree>
    <p:extLst>
      <p:ext uri="{BB962C8B-B14F-4D97-AF65-F5344CB8AC3E}">
        <p14:creationId xmlns:p14="http://schemas.microsoft.com/office/powerpoint/2010/main" val="3253121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5" name="Picture Placeholder 4"/>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Tree>
    <p:extLst>
      <p:ext uri="{BB962C8B-B14F-4D97-AF65-F5344CB8AC3E}">
        <p14:creationId xmlns:p14="http://schemas.microsoft.com/office/powerpoint/2010/main" val="42398356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ngle 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B60267-7B2A-9E44-9201-7B7177AFC530}"/>
              </a:ext>
            </a:extLst>
          </p:cNvPr>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2" name="Slide Number Placeholder 5"/>
          <p:cNvSpPr>
            <a:spLocks noGrp="1"/>
          </p:cNvSpPr>
          <p:nvPr>
            <p:ph type="sldNum" sz="quarter" idx="42"/>
          </p:nvPr>
        </p:nvSpPr>
        <p:spPr>
          <a:xfrm>
            <a:off x="10795000" y="6337300"/>
            <a:ext cx="1016000" cy="430213"/>
          </a:xfrm>
        </p:spPr>
        <p:txBody>
          <a:bodyPr/>
          <a:lstStyle>
            <a:lvl1pPr>
              <a:defRPr/>
            </a:lvl1pPr>
          </a:lstStyle>
          <a:p>
            <a:fld id="{E6A93944-3474-4E48-BCD4-69ED9CACC019}" type="slidenum">
              <a:rPr lang="en-JM"/>
              <a:pPr/>
              <a:t>‹#›</a:t>
            </a:fld>
            <a:endParaRPr lang="en-JM" dirty="0"/>
          </a:p>
        </p:txBody>
      </p:sp>
      <p:sp>
        <p:nvSpPr>
          <p:cNvPr id="13" name="Title 1"/>
          <p:cNvSpPr>
            <a:spLocks noGrp="1"/>
          </p:cNvSpPr>
          <p:nvPr>
            <p:ph type="title" hasCustomPrompt="1"/>
          </p:nvPr>
        </p:nvSpPr>
        <p:spPr>
          <a:xfrm>
            <a:off x="657913" y="377955"/>
            <a:ext cx="11026087" cy="704087"/>
          </a:xfrm>
        </p:spPr>
        <p:txBody>
          <a:bodyPr anchor="t"/>
          <a:lstStyle>
            <a:lvl1pPr algn="l">
              <a:defRPr sz="3600">
                <a:solidFill>
                  <a:schemeClr val="bg1"/>
                </a:solidFill>
              </a:defRPr>
            </a:lvl1pPr>
          </a:lstStyle>
          <a:p>
            <a:r>
              <a:rPr lang="en-US"/>
              <a:t>Quote title</a:t>
            </a:r>
            <a:endParaRPr lang="en-JM"/>
          </a:p>
        </p:txBody>
      </p:sp>
      <p:sp>
        <p:nvSpPr>
          <p:cNvPr id="3" name="Text Placeholder 2"/>
          <p:cNvSpPr>
            <a:spLocks noGrp="1"/>
          </p:cNvSpPr>
          <p:nvPr>
            <p:ph type="body" sz="quarter" idx="43" hasCustomPrompt="1"/>
          </p:nvPr>
        </p:nvSpPr>
        <p:spPr>
          <a:xfrm>
            <a:off x="791570" y="1986976"/>
            <a:ext cx="7421098" cy="3033757"/>
          </a:xfrm>
        </p:spPr>
        <p:txBody>
          <a:bodyPr anchor="ct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7">
            <a:extLst>
              <a:ext uri="{FF2B5EF4-FFF2-40B4-BE49-F238E27FC236}">
                <a16:creationId xmlns:a16="http://schemas.microsoft.com/office/drawing/2014/main" id="{35F20791-4440-2D41-B1E2-D75D0EA15424}"/>
              </a:ext>
            </a:extLst>
          </p:cNvPr>
          <p:cNvSpPr>
            <a:spLocks noGrp="1"/>
          </p:cNvSpPr>
          <p:nvPr>
            <p:ph type="body" sz="quarter" idx="44" hasCustomPrompt="1"/>
          </p:nvPr>
        </p:nvSpPr>
        <p:spPr>
          <a:xfrm>
            <a:off x="9558338" y="4114800"/>
            <a:ext cx="1939395" cy="1778529"/>
          </a:xfrm>
        </p:spPr>
        <p:txBody>
          <a:bodyPr anchor="b"/>
          <a:lstStyle>
            <a:lvl1pPr marL="7938" indent="-7938">
              <a:lnSpc>
                <a:spcPct val="100000"/>
              </a:lnSpc>
              <a:tabLst/>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Quote credit</a:t>
            </a:r>
          </a:p>
          <a:p>
            <a:pPr lvl="0"/>
            <a:r>
              <a:rPr lang="en-US"/>
              <a:t>Name</a:t>
            </a:r>
          </a:p>
          <a:p>
            <a:pPr lvl="0"/>
            <a:r>
              <a:rPr lang="en-US"/>
              <a:t>Position</a:t>
            </a:r>
          </a:p>
          <a:p>
            <a:pPr lvl="0"/>
            <a:r>
              <a:rPr lang="en-US"/>
              <a:t>Company</a:t>
            </a:r>
          </a:p>
        </p:txBody>
      </p:sp>
      <p:pic>
        <p:nvPicPr>
          <p:cNvPr id="7" name="Graphic 6">
            <a:extLst>
              <a:ext uri="{FF2B5EF4-FFF2-40B4-BE49-F238E27FC236}">
                <a16:creationId xmlns:a16="http://schemas.microsoft.com/office/drawing/2014/main" id="{C61B10B5-F87A-CB4E-87ED-51340AC8F6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8" name="TextBox 11">
            <a:extLst>
              <a:ext uri="{FF2B5EF4-FFF2-40B4-BE49-F238E27FC236}">
                <a16:creationId xmlns:a16="http://schemas.microsoft.com/office/drawing/2014/main" id="{1D773E58-55C1-5D4F-95BE-6DD744F3C558}"/>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240937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ur Team Blue Background">
    <p:spTree>
      <p:nvGrpSpPr>
        <p:cNvPr id="1" name=""/>
        <p:cNvGrpSpPr/>
        <p:nvPr/>
      </p:nvGrpSpPr>
      <p:grpSpPr>
        <a:xfrm>
          <a:off x="0" y="0"/>
          <a:ext cx="0" cy="0"/>
          <a:chOff x="0" y="0"/>
          <a:chExt cx="0" cy="0"/>
        </a:xfrm>
      </p:grpSpPr>
      <p:sp>
        <p:nvSpPr>
          <p:cNvPr id="18" name="Rectangle 17"/>
          <p:cNvSpPr/>
          <p:nvPr userDrawn="1"/>
        </p:nvSpPr>
        <p:spPr>
          <a:xfrm>
            <a:off x="-12700" y="0"/>
            <a:ext cx="12204700" cy="6858000"/>
          </a:xfrm>
          <a:prstGeom prst="rect">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4" name="Text Placeholder 3"/>
          <p:cNvSpPr>
            <a:spLocks noGrp="1"/>
          </p:cNvSpPr>
          <p:nvPr>
            <p:ph type="body" sz="quarter" idx="60" hasCustomPrompt="1"/>
          </p:nvPr>
        </p:nvSpPr>
        <p:spPr>
          <a:xfrm>
            <a:off x="47447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5" name="Text Placeholder 7"/>
          <p:cNvSpPr>
            <a:spLocks noGrp="1"/>
          </p:cNvSpPr>
          <p:nvPr>
            <p:ph type="body" sz="quarter" idx="64"/>
          </p:nvPr>
        </p:nvSpPr>
        <p:spPr>
          <a:xfrm>
            <a:off x="4856480" y="4742137"/>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6" name="Title 1"/>
          <p:cNvSpPr>
            <a:spLocks noGrp="1"/>
          </p:cNvSpPr>
          <p:nvPr>
            <p:ph type="title"/>
          </p:nvPr>
        </p:nvSpPr>
        <p:spPr>
          <a:xfrm>
            <a:off x="877824" y="301752"/>
            <a:ext cx="10464800" cy="1105219"/>
          </a:xfrm>
        </p:spPr>
        <p:txBody>
          <a:bodyPr anchor="t">
            <a:noAutofit/>
          </a:bodyPr>
          <a:lstStyle>
            <a:lvl1pPr algn="ctr">
              <a:defRPr sz="3600">
                <a:solidFill>
                  <a:schemeClr val="bg1"/>
                </a:solidFill>
              </a:defRPr>
            </a:lvl1pPr>
          </a:lstStyle>
          <a:p>
            <a:r>
              <a:rPr lang="en-US"/>
              <a:t>Click to edit Master title style</a:t>
            </a:r>
            <a:endParaRPr lang="en-JM"/>
          </a:p>
        </p:txBody>
      </p:sp>
      <p:sp>
        <p:nvSpPr>
          <p:cNvPr id="7" name="Text Placeholder 3"/>
          <p:cNvSpPr>
            <a:spLocks noGrp="1"/>
          </p:cNvSpPr>
          <p:nvPr>
            <p:ph type="body" sz="quarter" idx="65" hasCustomPrompt="1"/>
          </p:nvPr>
        </p:nvSpPr>
        <p:spPr>
          <a:xfrm>
            <a:off x="4368800" y="3842257"/>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8" name="Text Placeholder 3"/>
          <p:cNvSpPr>
            <a:spLocks noGrp="1"/>
          </p:cNvSpPr>
          <p:nvPr>
            <p:ph type="body" sz="quarter" idx="67" hasCustomPrompt="1"/>
          </p:nvPr>
        </p:nvSpPr>
        <p:spPr>
          <a:xfrm>
            <a:off x="81737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9" name="Text Placeholder 7"/>
          <p:cNvSpPr>
            <a:spLocks noGrp="1"/>
          </p:cNvSpPr>
          <p:nvPr>
            <p:ph type="body" sz="quarter" idx="68"/>
          </p:nvPr>
        </p:nvSpPr>
        <p:spPr>
          <a:xfrm>
            <a:off x="8285480" y="4746095"/>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10" name="Text Placeholder 3"/>
          <p:cNvSpPr>
            <a:spLocks noGrp="1"/>
          </p:cNvSpPr>
          <p:nvPr>
            <p:ph type="body" sz="quarter" idx="69" hasCustomPrompt="1"/>
          </p:nvPr>
        </p:nvSpPr>
        <p:spPr>
          <a:xfrm>
            <a:off x="7797800" y="3846215"/>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11" name="Picture Placeholder 28"/>
          <p:cNvSpPr>
            <a:spLocks noGrp="1" noChangeAspect="1"/>
          </p:cNvSpPr>
          <p:nvPr>
            <p:ph type="pic" sz="quarter" idx="50"/>
          </p:nvPr>
        </p:nvSpPr>
        <p:spPr>
          <a:xfrm>
            <a:off x="5085969" y="1525523"/>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2" name="Picture Placeholder 28"/>
          <p:cNvSpPr>
            <a:spLocks noGrp="1" noChangeAspect="1"/>
          </p:cNvSpPr>
          <p:nvPr>
            <p:ph type="pic" sz="quarter" idx="71"/>
          </p:nvPr>
        </p:nvSpPr>
        <p:spPr>
          <a:xfrm>
            <a:off x="1555369" y="1525523"/>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3" name="Picture Placeholder 28"/>
          <p:cNvSpPr>
            <a:spLocks noGrp="1" noChangeAspect="1"/>
          </p:cNvSpPr>
          <p:nvPr>
            <p:ph type="pic" sz="quarter" idx="72"/>
          </p:nvPr>
        </p:nvSpPr>
        <p:spPr>
          <a:xfrm>
            <a:off x="8514969" y="1521866"/>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4" name="Text Placeholder 3"/>
          <p:cNvSpPr>
            <a:spLocks noGrp="1"/>
          </p:cNvSpPr>
          <p:nvPr>
            <p:ph type="body" sz="quarter" idx="73" hasCustomPrompt="1"/>
          </p:nvPr>
        </p:nvSpPr>
        <p:spPr>
          <a:xfrm>
            <a:off x="12141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15" name="Text Placeholder 7"/>
          <p:cNvSpPr>
            <a:spLocks noGrp="1"/>
          </p:cNvSpPr>
          <p:nvPr>
            <p:ph type="body" sz="quarter" idx="74"/>
          </p:nvPr>
        </p:nvSpPr>
        <p:spPr>
          <a:xfrm>
            <a:off x="1325880" y="4737246"/>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16" name="Text Placeholder 3"/>
          <p:cNvSpPr>
            <a:spLocks noGrp="1"/>
          </p:cNvSpPr>
          <p:nvPr>
            <p:ph type="body" sz="quarter" idx="75" hasCustomPrompt="1"/>
          </p:nvPr>
        </p:nvSpPr>
        <p:spPr>
          <a:xfrm>
            <a:off x="838200" y="3837366"/>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17" name="Slide Number Placeholder 5"/>
          <p:cNvSpPr>
            <a:spLocks noGrp="1"/>
          </p:cNvSpPr>
          <p:nvPr>
            <p:ph type="sldNum" sz="quarter" idx="76"/>
          </p:nvPr>
        </p:nvSpPr>
        <p:spPr>
          <a:xfrm>
            <a:off x="10795000" y="6337300"/>
            <a:ext cx="1016000" cy="430213"/>
          </a:xfrm>
        </p:spPr>
        <p:txBody>
          <a:bodyPr/>
          <a:lstStyle>
            <a:lvl1pPr>
              <a:defRPr/>
            </a:lvl1pPr>
          </a:lstStyle>
          <a:p>
            <a:fld id="{5382C31D-A61E-4015-9137-2A645CCE248B}" type="slidenum">
              <a:rPr lang="en-JM"/>
              <a:pPr/>
              <a:t>‹#›</a:t>
            </a:fld>
            <a:endParaRPr lang="en-JM" dirty="0"/>
          </a:p>
        </p:txBody>
      </p:sp>
      <p:pic>
        <p:nvPicPr>
          <p:cNvPr id="21" name="Graphic 20">
            <a:extLst>
              <a:ext uri="{FF2B5EF4-FFF2-40B4-BE49-F238E27FC236}">
                <a16:creationId xmlns:a16="http://schemas.microsoft.com/office/drawing/2014/main" id="{512A126E-F111-7049-83DC-D314FB2A7C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22" name="TextBox 11">
            <a:extLst>
              <a:ext uri="{FF2B5EF4-FFF2-40B4-BE49-F238E27FC236}">
                <a16:creationId xmlns:a16="http://schemas.microsoft.com/office/drawing/2014/main" id="{AC41E60B-E88E-A147-A989-3CA3E6A40B1A}"/>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583572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gage With Us + Presenter Blue">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47" name="Text Placeholder 3"/>
          <p:cNvSpPr>
            <a:spLocks noGrp="1"/>
          </p:cNvSpPr>
          <p:nvPr>
            <p:ph type="body" sz="quarter" idx="73" hasCustomPrompt="1"/>
          </p:nvPr>
        </p:nvSpPr>
        <p:spPr>
          <a:xfrm>
            <a:off x="3111500" y="2406674"/>
            <a:ext cx="2804160" cy="304800"/>
          </a:xfrm>
        </p:spPr>
        <p:txBody>
          <a:bodyPr lIns="0" rIns="0">
            <a:noAutofit/>
          </a:bodyPr>
          <a:lstStyle>
            <a:lvl1pPr marL="0" indent="0" algn="l">
              <a:lnSpc>
                <a:spcPct val="100000"/>
              </a:lnSpc>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48" name="Text Placeholder 3"/>
          <p:cNvSpPr>
            <a:spLocks noGrp="1"/>
          </p:cNvSpPr>
          <p:nvPr>
            <p:ph type="body" sz="quarter" idx="75" hasCustomPrompt="1"/>
          </p:nvPr>
        </p:nvSpPr>
        <p:spPr>
          <a:xfrm>
            <a:off x="3111500" y="2035515"/>
            <a:ext cx="2806700" cy="441960"/>
          </a:xfrm>
        </p:spPr>
        <p:txBody>
          <a:bodyPr lIns="0" tIns="0" rIns="0" bIns="0">
            <a:noAutofit/>
          </a:bodyPr>
          <a:lstStyle>
            <a:lvl1pPr marL="0" indent="0" algn="l">
              <a:lnSpc>
                <a:spcPct val="100000"/>
              </a:lnSpc>
              <a:spcBef>
                <a:spcPts val="0"/>
              </a:spcBef>
              <a:buFontTx/>
              <a:buNone/>
              <a:defRPr sz="2500" b="1" baseline="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49" name="Picture Placeholder 28"/>
          <p:cNvSpPr>
            <a:spLocks noGrp="1" noChangeAspect="1"/>
          </p:cNvSpPr>
          <p:nvPr>
            <p:ph type="pic" sz="quarter" idx="50"/>
          </p:nvPr>
        </p:nvSpPr>
        <p:spPr>
          <a:xfrm>
            <a:off x="6533769" y="1628362"/>
            <a:ext cx="2121662" cy="2121662"/>
          </a:xfrm>
          <a:prstGeom prst="ellipse">
            <a:avLst/>
          </a:prstGeom>
          <a:ln w="82550" cap="sq">
            <a:solidFill>
              <a:schemeClr val="accent1">
                <a:lumMod val="60000"/>
                <a:lumOff val="40000"/>
              </a:schemeClr>
            </a:solidFill>
            <a:miter lim="800000"/>
          </a:ln>
          <a:effectLst/>
        </p:spPr>
        <p:txBody>
          <a:bodyPr rtlCol="0">
            <a:norm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50" name="Picture Placeholder 28"/>
          <p:cNvSpPr>
            <a:spLocks noGrp="1" noChangeAspect="1"/>
          </p:cNvSpPr>
          <p:nvPr>
            <p:ph type="pic" sz="quarter" idx="71"/>
          </p:nvPr>
        </p:nvSpPr>
        <p:spPr>
          <a:xfrm>
            <a:off x="818769" y="1628362"/>
            <a:ext cx="2121662" cy="2121662"/>
          </a:xfrm>
          <a:prstGeom prst="ellipse">
            <a:avLst/>
          </a:prstGeom>
          <a:ln w="82550" cap="sq">
            <a:solidFill>
              <a:schemeClr val="accent1">
                <a:lumMod val="60000"/>
                <a:lumOff val="40000"/>
              </a:schemeClr>
            </a:solidFill>
            <a:miter lim="800000"/>
          </a:ln>
          <a:effectLst/>
        </p:spPr>
        <p:txBody>
          <a:bodyPr rtlCol="0">
            <a:norm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51" name="Text Placeholder 3"/>
          <p:cNvSpPr>
            <a:spLocks noGrp="1"/>
          </p:cNvSpPr>
          <p:nvPr>
            <p:ph type="body" sz="quarter" idx="76" hasCustomPrompt="1"/>
          </p:nvPr>
        </p:nvSpPr>
        <p:spPr>
          <a:xfrm>
            <a:off x="8839200" y="2428976"/>
            <a:ext cx="2804160" cy="304800"/>
          </a:xfrm>
        </p:spPr>
        <p:txBody>
          <a:bodyPr lIns="0" rIns="0">
            <a:noAutofit/>
          </a:bodyPr>
          <a:lstStyle>
            <a:lvl1pPr marL="0" indent="0" algn="l">
              <a:lnSpc>
                <a:spcPct val="100000"/>
              </a:lnSpc>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52" name="Text Placeholder 3"/>
          <p:cNvSpPr>
            <a:spLocks noGrp="1"/>
          </p:cNvSpPr>
          <p:nvPr>
            <p:ph type="body" sz="quarter" idx="77" hasCustomPrompt="1"/>
          </p:nvPr>
        </p:nvSpPr>
        <p:spPr>
          <a:xfrm>
            <a:off x="8839200" y="2057817"/>
            <a:ext cx="2819400" cy="441960"/>
          </a:xfrm>
        </p:spPr>
        <p:txBody>
          <a:bodyPr lIns="0" tIns="0" rIns="0" bIns="0">
            <a:noAutofit/>
          </a:bodyPr>
          <a:lstStyle>
            <a:lvl1pPr marL="0" indent="0" algn="l">
              <a:lnSpc>
                <a:spcPct val="100000"/>
              </a:lnSpc>
              <a:spcBef>
                <a:spcPts val="0"/>
              </a:spcBef>
              <a:buFontTx/>
              <a:buNone/>
              <a:defRPr sz="2500" b="1" baseline="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pic>
        <p:nvPicPr>
          <p:cNvPr id="65" name="Picture 6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66" name="Rectangle 18"/>
          <p:cNvSpPr>
            <a:spLocks noChangeArrowheads="1"/>
          </p:cNvSpPr>
          <p:nvPr userDrawn="1"/>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67" name="TextBox 66"/>
          <p:cNvSpPr txBox="1"/>
          <p:nvPr userDrawn="1"/>
        </p:nvSpPr>
        <p:spPr>
          <a:xfrm>
            <a:off x="3175000" y="584200"/>
            <a:ext cx="5829300" cy="850900"/>
          </a:xfrm>
          <a:prstGeom prst="rect">
            <a:avLst/>
          </a:prstGeom>
        </p:spPr>
        <p:txBody>
          <a:bodyPr vert="horz" wrap="none" lIns="91440" tIns="45720" rIns="91440" bIns="45720" rtlCol="0">
            <a:normAutofit/>
          </a:bodyPr>
          <a:lstStyle/>
          <a:p>
            <a:pPr algn="ctr"/>
            <a:r>
              <a:rPr lang="en-US" sz="3200" b="1" dirty="0">
                <a:solidFill>
                  <a:schemeClr val="bg1"/>
                </a:solidFill>
              </a:rPr>
              <a:t>Engage With Us</a:t>
            </a:r>
            <a:endParaRPr lang="en-US" sz="3200" b="1" i="0" dirty="0">
              <a:solidFill>
                <a:schemeClr val="bg1"/>
              </a:solidFill>
            </a:endParaRPr>
          </a:p>
        </p:txBody>
      </p:sp>
      <p:sp>
        <p:nvSpPr>
          <p:cNvPr id="69" name="TextBox 68"/>
          <p:cNvSpPr txBox="1"/>
          <p:nvPr userDrawn="1"/>
        </p:nvSpPr>
        <p:spPr>
          <a:xfrm>
            <a:off x="3111500" y="3257264"/>
            <a:ext cx="2159000" cy="330200"/>
          </a:xfrm>
          <a:prstGeom prst="rect">
            <a:avLst/>
          </a:prstGeom>
        </p:spPr>
        <p:txBody>
          <a:bodyPr vert="horz" wrap="square" lIns="0" tIns="45720" rIns="0" bIns="45720" rtlCol="0">
            <a:noAutofit/>
          </a:bodyPr>
          <a:lstStyle/>
          <a:p>
            <a:pPr marL="0" marR="0" lvl="0" indent="0" algn="l" defTabSz="914400" rtl="0" eaLnBrk="0" fontAlgn="base" latinLnBrk="0" hangingPunct="0">
              <a:lnSpc>
                <a:spcPct val="110000"/>
              </a:lnSpc>
              <a:spcBef>
                <a:spcPct val="0"/>
              </a:spcBef>
              <a:spcAft>
                <a:spcPct val="0"/>
              </a:spcAft>
              <a:buClrTx/>
              <a:buSzTx/>
              <a:buFontTx/>
              <a:buNone/>
              <a:tabLst/>
              <a:defRPr/>
            </a:pPr>
            <a:endParaRPr lang="en-US" sz="1600" dirty="0">
              <a:solidFill>
                <a:schemeClr val="bg1"/>
              </a:solidFill>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2078" y="4187338"/>
            <a:ext cx="788245" cy="784711"/>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23978" y="4187338"/>
            <a:ext cx="788245" cy="784711"/>
          </a:xfrm>
          <a:prstGeom prst="rect">
            <a:avLst/>
          </a:prstGeom>
        </p:spPr>
      </p:pic>
      <p:pic>
        <p:nvPicPr>
          <p:cNvPr id="28" name="Picture 2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95528" y="4187338"/>
            <a:ext cx="788245" cy="784711"/>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067778" y="4187338"/>
            <a:ext cx="788245" cy="784711"/>
          </a:xfrm>
          <a:prstGeom prst="rect">
            <a:avLst/>
          </a:prstGeom>
        </p:spPr>
      </p:pic>
      <p:grpSp>
        <p:nvGrpSpPr>
          <p:cNvPr id="30" name="Group 29"/>
          <p:cNvGrpSpPr/>
          <p:nvPr userDrawn="1"/>
        </p:nvGrpSpPr>
        <p:grpSpPr>
          <a:xfrm>
            <a:off x="10439680" y="4191000"/>
            <a:ext cx="748740" cy="748740"/>
            <a:chOff x="8911911" y="4097991"/>
            <a:chExt cx="1345080" cy="1345080"/>
          </a:xfrm>
        </p:grpSpPr>
        <p:pic>
          <p:nvPicPr>
            <p:cNvPr id="31" name="Picture 3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53654" y="4360126"/>
              <a:ext cx="823596" cy="795609"/>
            </a:xfrm>
            <a:prstGeom prst="rect">
              <a:avLst/>
            </a:prstGeom>
          </p:spPr>
        </p:pic>
        <p:sp>
          <p:nvSpPr>
            <p:cNvPr id="32" name="Oval 31"/>
            <p:cNvSpPr/>
            <p:nvPr userDrawn="1"/>
          </p:nvSpPr>
          <p:spPr>
            <a:xfrm>
              <a:off x="8911911" y="4097991"/>
              <a:ext cx="1345080" cy="134508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p:cNvSpPr txBox="1"/>
          <p:nvPr userDrawn="1"/>
        </p:nvSpPr>
        <p:spPr>
          <a:xfrm>
            <a:off x="285750" y="4978400"/>
            <a:ext cx="21209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facebook.com/verint</a:t>
            </a:r>
          </a:p>
        </p:txBody>
      </p:sp>
      <p:sp>
        <p:nvSpPr>
          <p:cNvPr id="34" name="TextBox 33"/>
          <p:cNvSpPr txBox="1"/>
          <p:nvPr userDrawn="1"/>
        </p:nvSpPr>
        <p:spPr>
          <a:xfrm>
            <a:off x="2482850" y="4978400"/>
            <a:ext cx="259715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linkedin.com/company/verint</a:t>
            </a:r>
          </a:p>
        </p:txBody>
      </p:sp>
      <p:sp>
        <p:nvSpPr>
          <p:cNvPr id="35" name="TextBox 34"/>
          <p:cNvSpPr txBox="1"/>
          <p:nvPr userDrawn="1"/>
        </p:nvSpPr>
        <p:spPr>
          <a:xfrm>
            <a:off x="4959350" y="49784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twitter.com/verint</a:t>
            </a:r>
          </a:p>
        </p:txBody>
      </p:sp>
      <p:sp>
        <p:nvSpPr>
          <p:cNvPr id="36" name="TextBox 35"/>
          <p:cNvSpPr txBox="1"/>
          <p:nvPr userDrawn="1"/>
        </p:nvSpPr>
        <p:spPr>
          <a:xfrm>
            <a:off x="7321550" y="49784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youtube.com/VerintTV</a:t>
            </a:r>
          </a:p>
        </p:txBody>
      </p:sp>
      <p:sp>
        <p:nvSpPr>
          <p:cNvPr id="37" name="TextBox 36"/>
          <p:cNvSpPr txBox="1"/>
          <p:nvPr userDrawn="1"/>
        </p:nvSpPr>
        <p:spPr>
          <a:xfrm>
            <a:off x="9734550" y="4978400"/>
            <a:ext cx="21590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blog.verint.com</a:t>
            </a:r>
          </a:p>
        </p:txBody>
      </p:sp>
      <p:sp>
        <p:nvSpPr>
          <p:cNvPr id="6" name="Text Placeholder 5"/>
          <p:cNvSpPr>
            <a:spLocks noGrp="1"/>
          </p:cNvSpPr>
          <p:nvPr>
            <p:ph type="body" sz="quarter" idx="78"/>
          </p:nvPr>
        </p:nvSpPr>
        <p:spPr>
          <a:xfrm>
            <a:off x="3124201" y="2935654"/>
            <a:ext cx="3225800" cy="412262"/>
          </a:xfrm>
        </p:spPr>
        <p:txBody>
          <a:bodyPr lIns="0" rIns="0"/>
          <a:lstStyle>
            <a:lvl1pPr>
              <a:defRPr sz="1600">
                <a:solidFill>
                  <a:schemeClr val="bg1"/>
                </a:solidFill>
              </a:defRPr>
            </a:lvl1pPr>
          </a:lstStyle>
          <a:p>
            <a:pPr lvl="0"/>
            <a:r>
              <a:rPr lang="en-US"/>
              <a:t>Click to edit Master text styles</a:t>
            </a:r>
          </a:p>
        </p:txBody>
      </p:sp>
      <p:sp>
        <p:nvSpPr>
          <p:cNvPr id="38" name="Text Placeholder 5"/>
          <p:cNvSpPr>
            <a:spLocks noGrp="1"/>
          </p:cNvSpPr>
          <p:nvPr>
            <p:ph type="body" sz="quarter" idx="79"/>
          </p:nvPr>
        </p:nvSpPr>
        <p:spPr>
          <a:xfrm>
            <a:off x="8859002" y="2957956"/>
            <a:ext cx="3225800" cy="412262"/>
          </a:xfrm>
        </p:spPr>
        <p:txBody>
          <a:bodyPr lIns="0" rIns="0"/>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96565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gage With Us Blue">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grpSp>
        <p:nvGrpSpPr>
          <p:cNvPr id="2" name="Group 1"/>
          <p:cNvGrpSpPr/>
          <p:nvPr userDrawn="1"/>
        </p:nvGrpSpPr>
        <p:grpSpPr>
          <a:xfrm>
            <a:off x="292100" y="3450016"/>
            <a:ext cx="11607800" cy="1553784"/>
            <a:chOff x="292100" y="3450016"/>
            <a:chExt cx="11607800" cy="1553784"/>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56" y="3450016"/>
              <a:ext cx="1082388" cy="1077534"/>
            </a:xfrm>
            <a:prstGeom prst="rect">
              <a:avLst/>
            </a:prstGeom>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099" y="3450016"/>
              <a:ext cx="1082388" cy="1077534"/>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8456" y="3450016"/>
              <a:ext cx="1082388" cy="1077534"/>
            </a:xfrm>
            <a:prstGeom prst="rect">
              <a:avLst/>
            </a:prstGeom>
          </p:spPr>
        </p:pic>
        <p:pic>
          <p:nvPicPr>
            <p:cNvPr id="20" name="Picture 1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17006" y="3450016"/>
              <a:ext cx="1082388" cy="1077534"/>
            </a:xfrm>
            <a:prstGeom prst="rect">
              <a:avLst/>
            </a:prstGeom>
          </p:spPr>
        </p:pic>
        <p:grpSp>
          <p:nvGrpSpPr>
            <p:cNvPr id="21" name="Group 20"/>
            <p:cNvGrpSpPr/>
            <p:nvPr userDrawn="1"/>
          </p:nvGrpSpPr>
          <p:grpSpPr>
            <a:xfrm>
              <a:off x="10306330" y="3467100"/>
              <a:ext cx="1028140" cy="1028140"/>
              <a:chOff x="8911911" y="4097991"/>
              <a:chExt cx="1345080" cy="1345080"/>
            </a:xfrm>
          </p:grpSpPr>
          <p:pic>
            <p:nvPicPr>
              <p:cNvPr id="27" name="Picture 2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53654" y="4360126"/>
                <a:ext cx="823596" cy="795609"/>
              </a:xfrm>
              <a:prstGeom prst="rect">
                <a:avLst/>
              </a:prstGeom>
            </p:spPr>
          </p:pic>
          <p:sp>
            <p:nvSpPr>
              <p:cNvPr id="28" name="Oval 27"/>
              <p:cNvSpPr/>
              <p:nvPr userDrawn="1"/>
            </p:nvSpPr>
            <p:spPr>
              <a:xfrm>
                <a:off x="8911911" y="4097991"/>
                <a:ext cx="1345080" cy="134508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userDrawn="1"/>
          </p:nvSpPr>
          <p:spPr>
            <a:xfrm>
              <a:off x="292100" y="4673600"/>
              <a:ext cx="21209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facebook.com/verint</a:t>
              </a:r>
            </a:p>
          </p:txBody>
        </p:sp>
        <p:sp>
          <p:nvSpPr>
            <p:cNvPr id="30" name="TextBox 29"/>
            <p:cNvSpPr txBox="1"/>
            <p:nvPr userDrawn="1"/>
          </p:nvSpPr>
          <p:spPr>
            <a:xfrm>
              <a:off x="2362200" y="4673600"/>
              <a:ext cx="2755900" cy="2667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linkedin.com/company/verint</a:t>
              </a:r>
            </a:p>
          </p:txBody>
        </p:sp>
        <p:sp>
          <p:nvSpPr>
            <p:cNvPr id="31" name="TextBox 30"/>
            <p:cNvSpPr txBox="1"/>
            <p:nvPr userDrawn="1"/>
          </p:nvSpPr>
          <p:spPr>
            <a:xfrm>
              <a:off x="495935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twitter.com/verint</a:t>
              </a:r>
            </a:p>
          </p:txBody>
        </p:sp>
        <p:sp>
          <p:nvSpPr>
            <p:cNvPr id="32" name="TextBox 31"/>
            <p:cNvSpPr txBox="1"/>
            <p:nvPr userDrawn="1"/>
          </p:nvSpPr>
          <p:spPr>
            <a:xfrm>
              <a:off x="732790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youtube.com/VerintTV</a:t>
              </a:r>
            </a:p>
          </p:txBody>
        </p:sp>
        <p:sp>
          <p:nvSpPr>
            <p:cNvPr id="33" name="TextBox 32"/>
            <p:cNvSpPr txBox="1"/>
            <p:nvPr userDrawn="1"/>
          </p:nvSpPr>
          <p:spPr>
            <a:xfrm>
              <a:off x="9740900" y="4673600"/>
              <a:ext cx="21590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blog.verint.com</a:t>
              </a:r>
            </a:p>
          </p:txBody>
        </p:sp>
      </p:grpSp>
      <p:pic>
        <p:nvPicPr>
          <p:cNvPr id="35" name="Picture 3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36" name="Rectangle 18"/>
          <p:cNvSpPr>
            <a:spLocks noChangeArrowheads="1"/>
          </p:cNvSpPr>
          <p:nvPr userDrawn="1"/>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37" name="TextBox 36"/>
          <p:cNvSpPr txBox="1"/>
          <p:nvPr userDrawn="1"/>
        </p:nvSpPr>
        <p:spPr>
          <a:xfrm>
            <a:off x="3175000" y="1854200"/>
            <a:ext cx="5829300" cy="850900"/>
          </a:xfrm>
          <a:prstGeom prst="rect">
            <a:avLst/>
          </a:prstGeom>
        </p:spPr>
        <p:txBody>
          <a:bodyPr vert="horz" wrap="none" lIns="91440" tIns="45720" rIns="91440" bIns="45720" rtlCol="0">
            <a:normAutofit/>
          </a:bodyPr>
          <a:lstStyle/>
          <a:p>
            <a:pPr algn="ctr"/>
            <a:r>
              <a:rPr lang="en-US" sz="4500" b="1" dirty="0">
                <a:solidFill>
                  <a:schemeClr val="bg1"/>
                </a:solidFill>
              </a:rPr>
              <a:t>Engage With Us</a:t>
            </a:r>
            <a:endParaRPr lang="en-US" sz="4500" b="1" i="0" dirty="0">
              <a:solidFill>
                <a:schemeClr val="bg1"/>
              </a:solidFill>
            </a:endParaRPr>
          </a:p>
        </p:txBody>
      </p:sp>
    </p:spTree>
    <p:extLst>
      <p:ext uri="{BB962C8B-B14F-4D97-AF65-F5344CB8AC3E}">
        <p14:creationId xmlns:p14="http://schemas.microsoft.com/office/powerpoint/2010/main" val="3665821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15" name="Rectangle 14"/>
          <p:cNvSpPr/>
          <p:nvPr/>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6" name="Rectangle 18"/>
          <p:cNvSpPr>
            <a:spLocks noChangeArrowheads="1"/>
          </p:cNvSpPr>
          <p:nvPr/>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2" name="Title 1"/>
          <p:cNvSpPr>
            <a:spLocks noGrp="1"/>
          </p:cNvSpPr>
          <p:nvPr>
            <p:ph type="ctrTitle"/>
          </p:nvPr>
        </p:nvSpPr>
        <p:spPr>
          <a:xfrm>
            <a:off x="2336800" y="2590800"/>
            <a:ext cx="7392416" cy="838200"/>
          </a:xfrm>
        </p:spPr>
        <p:txBody>
          <a:bodyPr anchor="t"/>
          <a:lstStyle>
            <a:lvl1pPr algn="ctr">
              <a:lnSpc>
                <a:spcPts val="4200"/>
              </a:lnSpc>
              <a:defRPr sz="3800"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JM"/>
          </a:p>
        </p:txBody>
      </p:sp>
      <p:sp>
        <p:nvSpPr>
          <p:cNvPr id="14" name="Text Placeholder 13"/>
          <p:cNvSpPr>
            <a:spLocks noGrp="1"/>
          </p:cNvSpPr>
          <p:nvPr>
            <p:ph type="body" sz="quarter" idx="10"/>
          </p:nvPr>
        </p:nvSpPr>
        <p:spPr>
          <a:xfrm>
            <a:off x="1822863" y="3352800"/>
            <a:ext cx="8534400" cy="1066800"/>
          </a:xfrm>
        </p:spPr>
        <p:txBody>
          <a:bodyPr/>
          <a:lstStyle>
            <a:lvl1pPr algn="ctr">
              <a:defRPr>
                <a:solidFill>
                  <a:schemeClr val="bg1"/>
                </a:solidFill>
              </a:defRPr>
            </a:lvl1pPr>
          </a:lstStyle>
          <a:p>
            <a:pPr lvl="0"/>
            <a:r>
              <a:rPr lang="en-US"/>
              <a:t>Click to edit Master text styles</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Tree>
    <p:extLst>
      <p:ext uri="{BB962C8B-B14F-4D97-AF65-F5344CB8AC3E}">
        <p14:creationId xmlns:p14="http://schemas.microsoft.com/office/powerpoint/2010/main" val="1357504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erint Color Palette">
    <p:spTree>
      <p:nvGrpSpPr>
        <p:cNvPr id="1" name=""/>
        <p:cNvGrpSpPr/>
        <p:nvPr/>
      </p:nvGrpSpPr>
      <p:grpSpPr>
        <a:xfrm>
          <a:off x="0" y="0"/>
          <a:ext cx="0" cy="0"/>
          <a:chOff x="0" y="0"/>
          <a:chExt cx="0" cy="0"/>
        </a:xfrm>
      </p:grpSpPr>
      <p:sp>
        <p:nvSpPr>
          <p:cNvPr id="3" name="Slide Number Placeholder 2"/>
          <p:cNvSpPr>
            <a:spLocks noGrp="1"/>
          </p:cNvSpPr>
          <p:nvPr userDrawn="1">
            <p:ph type="sldNum" sz="quarter" idx="10"/>
          </p:nvPr>
        </p:nvSpPr>
        <p:spPr/>
        <p:txBody>
          <a:bodyPr/>
          <a:lstStyle/>
          <a:p>
            <a:fld id="{BD3001A6-BD31-4FBC-AA24-96121B4F2E4D}" type="slidenum">
              <a:rPr lang="en-JM" smtClean="0"/>
              <a:pPr/>
              <a:t>‹#›</a:t>
            </a:fld>
            <a:endParaRPr lang="en-JM" dirty="0"/>
          </a:p>
        </p:txBody>
      </p:sp>
      <p:sp>
        <p:nvSpPr>
          <p:cNvPr id="40" name="TextBox 39">
            <a:extLst>
              <a:ext uri="{FF2B5EF4-FFF2-40B4-BE49-F238E27FC236}">
                <a16:creationId xmlns:a16="http://schemas.microsoft.com/office/drawing/2014/main" id="{C0F1AECB-50F9-6F44-867C-0838F2A49BE9}"/>
              </a:ext>
            </a:extLst>
          </p:cNvPr>
          <p:cNvSpPr txBox="1"/>
          <p:nvPr userDrawn="1"/>
        </p:nvSpPr>
        <p:spPr>
          <a:xfrm>
            <a:off x="940722" y="1108911"/>
            <a:ext cx="2320957" cy="369332"/>
          </a:xfrm>
          <a:prstGeom prst="rect">
            <a:avLst/>
          </a:prstGeom>
          <a:noFill/>
        </p:spPr>
        <p:txBody>
          <a:bodyPr wrap="square" rtlCol="0">
            <a:spAutoFit/>
          </a:bodyPr>
          <a:lstStyle/>
          <a:p>
            <a:r>
              <a:rPr lang="da-DK">
                <a:solidFill>
                  <a:schemeClr val="accent3"/>
                </a:solidFill>
                <a:latin typeface="Arial" panose="020B0604020202020204" pitchFamily="34" charset="0"/>
                <a:cs typeface="Arial" panose="020B0604020202020204" pitchFamily="34" charset="0"/>
              </a:rPr>
              <a:t>PRIMARY COLORS</a:t>
            </a:r>
            <a:endParaRPr lang="en-US" dirty="0">
              <a:solidFill>
                <a:schemeClr val="accent3"/>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13C7BA40-292F-7D47-8DD1-F7A898DA0FCC}"/>
              </a:ext>
            </a:extLst>
          </p:cNvPr>
          <p:cNvGrpSpPr/>
          <p:nvPr userDrawn="1"/>
        </p:nvGrpSpPr>
        <p:grpSpPr>
          <a:xfrm>
            <a:off x="1018100" y="1574274"/>
            <a:ext cx="3016571" cy="1112365"/>
            <a:chOff x="735291" y="1640264"/>
            <a:chExt cx="2224725" cy="1461156"/>
          </a:xfrm>
          <a:solidFill>
            <a:schemeClr val="tx1"/>
          </a:solidFill>
        </p:grpSpPr>
        <p:sp>
          <p:nvSpPr>
            <p:cNvPr id="46" name="Rectangle 45">
              <a:extLst>
                <a:ext uri="{FF2B5EF4-FFF2-40B4-BE49-F238E27FC236}">
                  <a16:creationId xmlns:a16="http://schemas.microsoft.com/office/drawing/2014/main" id="{A2131F45-E74E-2C47-B78B-3470444A5D28}"/>
                </a:ext>
              </a:extLst>
            </p:cNvPr>
            <p:cNvSpPr/>
            <p:nvPr/>
          </p:nvSpPr>
          <p:spPr>
            <a:xfrm>
              <a:off x="735291" y="1640264"/>
              <a:ext cx="2224725" cy="14611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9AE5D9B6-0F73-E84F-8410-A2CF642A9A2A}"/>
                </a:ext>
              </a:extLst>
            </p:cNvPr>
            <p:cNvSpPr txBox="1"/>
            <p:nvPr/>
          </p:nvSpPr>
          <p:spPr>
            <a:xfrm>
              <a:off x="820132" y="1703296"/>
              <a:ext cx="2092750" cy="1273489"/>
            </a:xfrm>
            <a:prstGeom prst="rect">
              <a:avLst/>
            </a:prstGeom>
            <a:grpFill/>
          </p:spPr>
          <p:txBody>
            <a:bodyPr wrap="square" rtlCol="0">
              <a:spAutoFit/>
            </a:bodyPr>
            <a:lstStyle/>
            <a:p>
              <a:pPr>
                <a:spcAft>
                  <a:spcPts val="600"/>
                </a:spcAft>
              </a:pPr>
              <a:r>
                <a:rPr lang="en-US" sz="1600" dirty="0">
                  <a:solidFill>
                    <a:schemeClr val="bg1"/>
                  </a:solidFill>
                </a:rPr>
                <a:t>Verint Blue</a:t>
              </a:r>
              <a:endParaRPr lang="en-US" sz="1200" dirty="0">
                <a:solidFill>
                  <a:schemeClr val="bg1"/>
                </a:solidFill>
              </a:endParaRPr>
            </a:p>
            <a:p>
              <a:pPr>
                <a:spcAft>
                  <a:spcPts val="600"/>
                </a:spcAft>
                <a:tabLst>
                  <a:tab pos="798513" algn="l"/>
                </a:tabLst>
              </a:pPr>
              <a:r>
                <a:rPr lang="en-US" sz="1200" dirty="0">
                  <a:solidFill>
                    <a:schemeClr val="bg1"/>
                  </a:solidFill>
                </a:rPr>
                <a:t>R: 0</a:t>
              </a:r>
              <a:br>
                <a:rPr lang="en-US" sz="1200" dirty="0">
                  <a:solidFill>
                    <a:schemeClr val="bg1"/>
                  </a:solidFill>
                </a:rPr>
              </a:br>
              <a:r>
                <a:rPr lang="en-US" sz="1200" dirty="0">
                  <a:solidFill>
                    <a:schemeClr val="bg1"/>
                  </a:solidFill>
                </a:rPr>
                <a:t>G: 122</a:t>
              </a:r>
              <a:br>
                <a:rPr lang="en-US" sz="1200" dirty="0">
                  <a:solidFill>
                    <a:schemeClr val="bg1"/>
                  </a:solidFill>
                </a:rPr>
              </a:br>
              <a:r>
                <a:rPr lang="en-US" sz="1200" dirty="0">
                  <a:solidFill>
                    <a:schemeClr val="bg1"/>
                  </a:solidFill>
                </a:rPr>
                <a:t>B: 255	Hex: #007AFF</a:t>
              </a:r>
              <a:endParaRPr lang="en-US" sz="1600" dirty="0">
                <a:solidFill>
                  <a:schemeClr val="bg1"/>
                </a:solidFill>
              </a:endParaRPr>
            </a:p>
          </p:txBody>
        </p:sp>
      </p:grpSp>
      <p:grpSp>
        <p:nvGrpSpPr>
          <p:cNvPr id="48" name="Group 47">
            <a:extLst>
              <a:ext uri="{FF2B5EF4-FFF2-40B4-BE49-F238E27FC236}">
                <a16:creationId xmlns:a16="http://schemas.microsoft.com/office/drawing/2014/main" id="{D49A3ACD-F865-FE4B-8A7D-F61C445E8C6B}"/>
              </a:ext>
            </a:extLst>
          </p:cNvPr>
          <p:cNvGrpSpPr/>
          <p:nvPr userDrawn="1"/>
        </p:nvGrpSpPr>
        <p:grpSpPr>
          <a:xfrm>
            <a:off x="1018100" y="2772000"/>
            <a:ext cx="3016571" cy="1112366"/>
            <a:chOff x="735291" y="1640264"/>
            <a:chExt cx="2224725" cy="1461156"/>
          </a:xfrm>
        </p:grpSpPr>
        <p:sp>
          <p:nvSpPr>
            <p:cNvPr id="49" name="Rectangle 48">
              <a:extLst>
                <a:ext uri="{FF2B5EF4-FFF2-40B4-BE49-F238E27FC236}">
                  <a16:creationId xmlns:a16="http://schemas.microsoft.com/office/drawing/2014/main" id="{79FE2E27-D6FC-584E-BF7F-90424E3EB153}"/>
                </a:ext>
              </a:extLst>
            </p:cNvPr>
            <p:cNvSpPr/>
            <p:nvPr/>
          </p:nvSpPr>
          <p:spPr>
            <a:xfrm>
              <a:off x="735291" y="1640264"/>
              <a:ext cx="2224725" cy="1461156"/>
            </a:xfrm>
            <a:prstGeom prst="rect">
              <a:avLst/>
            </a:prstGeom>
            <a:solidFill>
              <a:srgbClr val="00C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B4E3131C-00A9-8840-A504-783255A16F79}"/>
                </a:ext>
              </a:extLst>
            </p:cNvPr>
            <p:cNvSpPr txBox="1"/>
            <p:nvPr/>
          </p:nvSpPr>
          <p:spPr>
            <a:xfrm>
              <a:off x="820132" y="1703296"/>
              <a:ext cx="2036190" cy="1273488"/>
            </a:xfrm>
            <a:prstGeom prst="rect">
              <a:avLst/>
            </a:prstGeom>
            <a:noFill/>
          </p:spPr>
          <p:txBody>
            <a:bodyPr wrap="square" rtlCol="0">
              <a:spAutoFit/>
            </a:bodyPr>
            <a:lstStyle/>
            <a:p>
              <a:pPr>
                <a:spcAft>
                  <a:spcPts val="600"/>
                </a:spcAft>
              </a:pPr>
              <a:r>
                <a:rPr lang="en-US" sz="1600" dirty="0">
                  <a:solidFill>
                    <a:schemeClr val="bg1"/>
                  </a:solidFill>
                </a:rPr>
                <a:t>Verint Green</a:t>
              </a:r>
              <a:endParaRPr lang="en-US" sz="1200" dirty="0">
                <a:solidFill>
                  <a:schemeClr val="bg1"/>
                </a:solidFill>
              </a:endParaRPr>
            </a:p>
            <a:p>
              <a:pPr>
                <a:spcAft>
                  <a:spcPts val="600"/>
                </a:spcAft>
                <a:tabLst>
                  <a:tab pos="798513" algn="l"/>
                </a:tabLst>
              </a:pPr>
              <a:r>
                <a:rPr lang="en-US" sz="1200" dirty="0">
                  <a:solidFill>
                    <a:schemeClr val="bg1"/>
                  </a:solidFill>
                </a:rPr>
                <a:t>R: 0</a:t>
              </a:r>
              <a:br>
                <a:rPr lang="en-US" sz="1200" dirty="0">
                  <a:solidFill>
                    <a:schemeClr val="bg1"/>
                  </a:solidFill>
                </a:rPr>
              </a:br>
              <a:r>
                <a:rPr lang="en-US" sz="1200" dirty="0">
                  <a:solidFill>
                    <a:schemeClr val="bg1"/>
                  </a:solidFill>
                </a:rPr>
                <a:t>G: 206</a:t>
              </a:r>
              <a:br>
                <a:rPr lang="en-US" sz="1200" dirty="0">
                  <a:solidFill>
                    <a:schemeClr val="bg1"/>
                  </a:solidFill>
                </a:rPr>
              </a:br>
              <a:r>
                <a:rPr lang="en-US" sz="1200" dirty="0">
                  <a:solidFill>
                    <a:schemeClr val="bg1"/>
                  </a:solidFill>
                </a:rPr>
                <a:t>B: 124	Hex: #00CE7C</a:t>
              </a:r>
              <a:endParaRPr lang="en-US" sz="1600" dirty="0">
                <a:solidFill>
                  <a:schemeClr val="bg1"/>
                </a:solidFill>
              </a:endParaRPr>
            </a:p>
          </p:txBody>
        </p:sp>
      </p:grpSp>
      <p:grpSp>
        <p:nvGrpSpPr>
          <p:cNvPr id="55" name="Group 54">
            <a:extLst>
              <a:ext uri="{FF2B5EF4-FFF2-40B4-BE49-F238E27FC236}">
                <a16:creationId xmlns:a16="http://schemas.microsoft.com/office/drawing/2014/main" id="{D4B67555-7784-F94D-9E45-CFA96790CA4C}"/>
              </a:ext>
            </a:extLst>
          </p:cNvPr>
          <p:cNvGrpSpPr/>
          <p:nvPr userDrawn="1"/>
        </p:nvGrpSpPr>
        <p:grpSpPr>
          <a:xfrm>
            <a:off x="1018100" y="3969727"/>
            <a:ext cx="3016571" cy="1112366"/>
            <a:chOff x="735291" y="1640264"/>
            <a:chExt cx="2224725" cy="1461156"/>
          </a:xfrm>
        </p:grpSpPr>
        <p:sp>
          <p:nvSpPr>
            <p:cNvPr id="56" name="Rectangle 55">
              <a:extLst>
                <a:ext uri="{FF2B5EF4-FFF2-40B4-BE49-F238E27FC236}">
                  <a16:creationId xmlns:a16="http://schemas.microsoft.com/office/drawing/2014/main" id="{35D831E0-D800-3A42-8521-655E2183DAC2}"/>
                </a:ext>
              </a:extLst>
            </p:cNvPr>
            <p:cNvSpPr/>
            <p:nvPr/>
          </p:nvSpPr>
          <p:spPr>
            <a:xfrm>
              <a:off x="735291" y="1640264"/>
              <a:ext cx="2224725" cy="1461156"/>
            </a:xfrm>
            <a:prstGeom prst="rect">
              <a:avLst/>
            </a:prstGeom>
            <a:solidFill>
              <a:srgbClr val="FA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CFE25E0E-B0A1-7546-B6A4-79E421054837}"/>
                </a:ext>
              </a:extLst>
            </p:cNvPr>
            <p:cNvSpPr txBox="1"/>
            <p:nvPr/>
          </p:nvSpPr>
          <p:spPr>
            <a:xfrm>
              <a:off x="820132" y="1690913"/>
              <a:ext cx="2036190" cy="1273488"/>
            </a:xfrm>
            <a:prstGeom prst="rect">
              <a:avLst/>
            </a:prstGeom>
            <a:noFill/>
          </p:spPr>
          <p:txBody>
            <a:bodyPr wrap="square" rtlCol="0">
              <a:spAutoFit/>
            </a:bodyPr>
            <a:lstStyle/>
            <a:p>
              <a:pPr>
                <a:spcAft>
                  <a:spcPts val="600"/>
                </a:spcAft>
              </a:pPr>
              <a:r>
                <a:rPr lang="en-US" sz="1600" dirty="0">
                  <a:solidFill>
                    <a:schemeClr val="bg1"/>
                  </a:solidFill>
                </a:rPr>
                <a:t>Verint Orange</a:t>
              </a:r>
              <a:endParaRPr lang="en-US" sz="1200" dirty="0">
                <a:solidFill>
                  <a:schemeClr val="bg1"/>
                </a:solidFill>
              </a:endParaRPr>
            </a:p>
            <a:p>
              <a:pPr>
                <a:spcAft>
                  <a:spcPts val="600"/>
                </a:spcAft>
                <a:tabLst>
                  <a:tab pos="798513" algn="l"/>
                </a:tabLst>
              </a:pPr>
              <a:r>
                <a:rPr lang="en-US" sz="1200" dirty="0">
                  <a:solidFill>
                    <a:schemeClr val="bg1"/>
                  </a:solidFill>
                </a:rPr>
                <a:t>R: 250</a:t>
              </a:r>
              <a:br>
                <a:rPr lang="en-US" sz="1200" dirty="0">
                  <a:solidFill>
                    <a:schemeClr val="bg1"/>
                  </a:solidFill>
                </a:rPr>
              </a:br>
              <a:r>
                <a:rPr lang="en-US" sz="1200" dirty="0">
                  <a:solidFill>
                    <a:schemeClr val="bg1"/>
                  </a:solidFill>
                </a:rPr>
                <a:t>G: 110</a:t>
              </a:r>
              <a:br>
                <a:rPr lang="en-US" sz="1200" dirty="0">
                  <a:solidFill>
                    <a:schemeClr val="bg1"/>
                  </a:solidFill>
                </a:rPr>
              </a:br>
              <a:r>
                <a:rPr lang="en-US" sz="1200" dirty="0">
                  <a:solidFill>
                    <a:schemeClr val="bg1"/>
                  </a:solidFill>
                </a:rPr>
                <a:t>B: 30</a:t>
              </a:r>
              <a:r>
                <a:rPr lang="en-US" sz="1200" dirty="0">
                  <a:solidFill>
                    <a:prstClr val="white"/>
                  </a:solidFill>
                </a:rPr>
                <a:t>	</a:t>
              </a:r>
              <a:r>
                <a:rPr lang="en-US" sz="1200" dirty="0">
                  <a:solidFill>
                    <a:schemeClr val="bg1"/>
                  </a:solidFill>
                </a:rPr>
                <a:t>Hex: #FA6E1E</a:t>
              </a:r>
              <a:endParaRPr lang="en-US" sz="1600" dirty="0">
                <a:solidFill>
                  <a:schemeClr val="bg1"/>
                </a:solidFill>
              </a:endParaRPr>
            </a:p>
          </p:txBody>
        </p:sp>
      </p:grpSp>
      <p:sp>
        <p:nvSpPr>
          <p:cNvPr id="58" name="TextBox 57">
            <a:extLst>
              <a:ext uri="{FF2B5EF4-FFF2-40B4-BE49-F238E27FC236}">
                <a16:creationId xmlns:a16="http://schemas.microsoft.com/office/drawing/2014/main" id="{53939AA3-74B6-D74B-B10E-BEC7F0E445DC}"/>
              </a:ext>
            </a:extLst>
          </p:cNvPr>
          <p:cNvSpPr txBox="1"/>
          <p:nvPr userDrawn="1"/>
        </p:nvSpPr>
        <p:spPr>
          <a:xfrm>
            <a:off x="4656459" y="1108911"/>
            <a:ext cx="3309200" cy="369332"/>
          </a:xfrm>
          <a:prstGeom prst="rect">
            <a:avLst/>
          </a:prstGeom>
          <a:noFill/>
        </p:spPr>
        <p:txBody>
          <a:bodyPr wrap="square" rtlCol="0">
            <a:spAutoFit/>
          </a:bodyPr>
          <a:lstStyle/>
          <a:p>
            <a:r>
              <a:rPr lang="da-DK" err="1">
                <a:solidFill>
                  <a:schemeClr val="accent3"/>
                </a:solidFill>
                <a:latin typeface="Arial" panose="020B0604020202020204" pitchFamily="34" charset="0"/>
                <a:cs typeface="Arial" panose="020B0604020202020204" pitchFamily="34" charset="0"/>
              </a:rPr>
              <a:t>Supplementary</a:t>
            </a:r>
            <a:r>
              <a:rPr lang="da-DK">
                <a:solidFill>
                  <a:schemeClr val="accent3"/>
                </a:solidFill>
                <a:latin typeface="Arial" panose="020B0604020202020204" pitchFamily="34" charset="0"/>
                <a:cs typeface="Arial" panose="020B0604020202020204" pitchFamily="34" charset="0"/>
              </a:rPr>
              <a:t> Values</a:t>
            </a:r>
            <a:endParaRPr lang="en-US" dirty="0">
              <a:solidFill>
                <a:schemeClr val="accent3"/>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787D6881-39C4-484C-A4D6-2CA89550746D}"/>
              </a:ext>
            </a:extLst>
          </p:cNvPr>
          <p:cNvGrpSpPr/>
          <p:nvPr userDrawn="1"/>
        </p:nvGrpSpPr>
        <p:grpSpPr>
          <a:xfrm>
            <a:off x="1019671" y="5167455"/>
            <a:ext cx="3016571" cy="1112366"/>
            <a:chOff x="735291" y="1640264"/>
            <a:chExt cx="2224725" cy="1461156"/>
          </a:xfrm>
        </p:grpSpPr>
        <p:sp>
          <p:nvSpPr>
            <p:cNvPr id="60" name="Rectangle 59">
              <a:extLst>
                <a:ext uri="{FF2B5EF4-FFF2-40B4-BE49-F238E27FC236}">
                  <a16:creationId xmlns:a16="http://schemas.microsoft.com/office/drawing/2014/main" id="{3C1E422E-8B3E-314B-A620-D33737C65691}"/>
                </a:ext>
              </a:extLst>
            </p:cNvPr>
            <p:cNvSpPr/>
            <p:nvPr/>
          </p:nvSpPr>
          <p:spPr>
            <a:xfrm>
              <a:off x="735291" y="1640264"/>
              <a:ext cx="2224725" cy="1461156"/>
            </a:xfrm>
            <a:prstGeom prst="rect">
              <a:avLst/>
            </a:prstGeom>
            <a:solidFill>
              <a:srgbClr val="B0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8F862FA-FC58-6449-8E9C-9EA2847BEF84}"/>
                </a:ext>
              </a:extLst>
            </p:cNvPr>
            <p:cNvSpPr txBox="1"/>
            <p:nvPr/>
          </p:nvSpPr>
          <p:spPr>
            <a:xfrm>
              <a:off x="820132" y="1703296"/>
              <a:ext cx="2036190" cy="1273488"/>
            </a:xfrm>
            <a:prstGeom prst="rect">
              <a:avLst/>
            </a:prstGeom>
            <a:noFill/>
          </p:spPr>
          <p:txBody>
            <a:bodyPr wrap="square" rtlCol="0">
              <a:spAutoFit/>
            </a:bodyPr>
            <a:lstStyle/>
            <a:p>
              <a:pPr>
                <a:spcAft>
                  <a:spcPts val="600"/>
                </a:spcAft>
              </a:pPr>
              <a:r>
                <a:rPr lang="en-US" sz="1600" dirty="0">
                  <a:solidFill>
                    <a:schemeClr val="bg1"/>
                  </a:solidFill>
                </a:rPr>
                <a:t>Verint Gray</a:t>
              </a:r>
              <a:endParaRPr lang="en-US" sz="1200" dirty="0">
                <a:solidFill>
                  <a:schemeClr val="bg1"/>
                </a:solidFill>
              </a:endParaRPr>
            </a:p>
            <a:p>
              <a:pPr>
                <a:spcAft>
                  <a:spcPts val="600"/>
                </a:spcAft>
                <a:tabLst>
                  <a:tab pos="798513" algn="l"/>
                </a:tabLst>
              </a:pPr>
              <a:r>
                <a:rPr lang="en-US" sz="1200" dirty="0">
                  <a:solidFill>
                    <a:schemeClr val="bg1"/>
                  </a:solidFill>
                </a:rPr>
                <a:t>R: 176</a:t>
              </a:r>
              <a:br>
                <a:rPr lang="en-US" sz="1200" dirty="0">
                  <a:solidFill>
                    <a:schemeClr val="bg1"/>
                  </a:solidFill>
                </a:rPr>
              </a:br>
              <a:r>
                <a:rPr lang="en-US" sz="1200" dirty="0">
                  <a:solidFill>
                    <a:schemeClr val="bg1"/>
                  </a:solidFill>
                </a:rPr>
                <a:t>G: 182</a:t>
              </a:r>
              <a:br>
                <a:rPr lang="en-US" sz="1200" dirty="0">
                  <a:solidFill>
                    <a:schemeClr val="bg1"/>
                  </a:solidFill>
                </a:rPr>
              </a:br>
              <a:r>
                <a:rPr lang="en-US" sz="1200" dirty="0">
                  <a:solidFill>
                    <a:schemeClr val="bg1"/>
                  </a:solidFill>
                </a:rPr>
                <a:t>B: 187	Hex: #B0B6BB</a:t>
              </a:r>
              <a:endParaRPr lang="en-US" sz="1600" dirty="0">
                <a:solidFill>
                  <a:schemeClr val="bg1"/>
                </a:solidFill>
              </a:endParaRPr>
            </a:p>
          </p:txBody>
        </p:sp>
      </p:grpSp>
      <p:grpSp>
        <p:nvGrpSpPr>
          <p:cNvPr id="62" name="Group 61">
            <a:extLst>
              <a:ext uri="{FF2B5EF4-FFF2-40B4-BE49-F238E27FC236}">
                <a16:creationId xmlns:a16="http://schemas.microsoft.com/office/drawing/2014/main" id="{5BF83448-B6B0-D74B-A9D2-557D36A38EA8}"/>
              </a:ext>
            </a:extLst>
          </p:cNvPr>
          <p:cNvGrpSpPr/>
          <p:nvPr userDrawn="1"/>
        </p:nvGrpSpPr>
        <p:grpSpPr>
          <a:xfrm>
            <a:off x="4771546" y="1575846"/>
            <a:ext cx="5300767" cy="1112365"/>
            <a:chOff x="3583762" y="1575846"/>
            <a:chExt cx="5300767" cy="1112365"/>
          </a:xfrm>
        </p:grpSpPr>
        <p:grpSp>
          <p:nvGrpSpPr>
            <p:cNvPr id="63" name="Group 62">
              <a:extLst>
                <a:ext uri="{FF2B5EF4-FFF2-40B4-BE49-F238E27FC236}">
                  <a16:creationId xmlns:a16="http://schemas.microsoft.com/office/drawing/2014/main" id="{82500727-97D3-B14A-B64B-4EBB4B9488A9}"/>
                </a:ext>
              </a:extLst>
            </p:cNvPr>
            <p:cNvGrpSpPr/>
            <p:nvPr/>
          </p:nvGrpSpPr>
          <p:grpSpPr>
            <a:xfrm>
              <a:off x="3583762" y="1575846"/>
              <a:ext cx="1327606" cy="1112365"/>
              <a:chOff x="735292" y="1640264"/>
              <a:chExt cx="1327606" cy="1461156"/>
            </a:xfrm>
          </p:grpSpPr>
          <p:sp>
            <p:nvSpPr>
              <p:cNvPr id="73" name="Rectangle 72">
                <a:extLst>
                  <a:ext uri="{FF2B5EF4-FFF2-40B4-BE49-F238E27FC236}">
                    <a16:creationId xmlns:a16="http://schemas.microsoft.com/office/drawing/2014/main" id="{9140F275-8865-A943-940A-66AE8F590128}"/>
                  </a:ext>
                </a:extLst>
              </p:cNvPr>
              <p:cNvSpPr/>
              <p:nvPr/>
            </p:nvSpPr>
            <p:spPr>
              <a:xfrm>
                <a:off x="735292" y="1640264"/>
                <a:ext cx="1327606" cy="1461156"/>
              </a:xfrm>
              <a:prstGeom prst="rect">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9CA44B48-9EDB-3144-9933-888036244BD0}"/>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Cloud</a:t>
                </a:r>
              </a:p>
              <a:p>
                <a:pPr>
                  <a:spcAft>
                    <a:spcPts val="600"/>
                  </a:spcAft>
                  <a:tabLst>
                    <a:tab pos="798513" algn="l"/>
                  </a:tabLst>
                </a:pPr>
                <a:r>
                  <a:rPr lang="en-US" sz="1050" dirty="0">
                    <a:solidFill>
                      <a:schemeClr val="accent3"/>
                    </a:solidFill>
                  </a:rPr>
                  <a:t>R: 225</a:t>
                </a:r>
                <a:br>
                  <a:rPr lang="en-US" sz="1050" dirty="0">
                    <a:solidFill>
                      <a:schemeClr val="accent3"/>
                    </a:solidFill>
                  </a:rPr>
                </a:br>
                <a:r>
                  <a:rPr lang="en-US" sz="1050" dirty="0">
                    <a:solidFill>
                      <a:schemeClr val="accent3"/>
                    </a:solidFill>
                  </a:rPr>
                  <a:t>G: 244</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#E1F4FF</a:t>
                </a:r>
              </a:p>
            </p:txBody>
          </p:sp>
        </p:grpSp>
        <p:grpSp>
          <p:nvGrpSpPr>
            <p:cNvPr id="64" name="Group 63">
              <a:extLst>
                <a:ext uri="{FF2B5EF4-FFF2-40B4-BE49-F238E27FC236}">
                  <a16:creationId xmlns:a16="http://schemas.microsoft.com/office/drawing/2014/main" id="{2B80E744-E697-BE47-A12F-D0610480B1DD}"/>
                </a:ext>
              </a:extLst>
            </p:cNvPr>
            <p:cNvGrpSpPr/>
            <p:nvPr/>
          </p:nvGrpSpPr>
          <p:grpSpPr>
            <a:xfrm>
              <a:off x="4908149" y="1575846"/>
              <a:ext cx="1327606" cy="1112365"/>
              <a:chOff x="735292" y="1640264"/>
              <a:chExt cx="1327606" cy="1461156"/>
            </a:xfrm>
          </p:grpSpPr>
          <p:sp>
            <p:nvSpPr>
              <p:cNvPr id="71" name="Rectangle 70">
                <a:extLst>
                  <a:ext uri="{FF2B5EF4-FFF2-40B4-BE49-F238E27FC236}">
                    <a16:creationId xmlns:a16="http://schemas.microsoft.com/office/drawing/2014/main" id="{B559D4B1-1883-A84A-A258-836B231CC90E}"/>
                  </a:ext>
                </a:extLst>
              </p:cNvPr>
              <p:cNvSpPr/>
              <p:nvPr/>
            </p:nvSpPr>
            <p:spPr>
              <a:xfrm>
                <a:off x="735292" y="1640264"/>
                <a:ext cx="1327606" cy="1461156"/>
              </a:xfrm>
              <a:prstGeom prst="rect">
                <a:avLst/>
              </a:prstGeom>
              <a:solidFill>
                <a:srgbClr val="85C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F6E9E20-44AB-A744-9351-15D5C7393940}"/>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Sky</a:t>
                </a:r>
              </a:p>
              <a:p>
                <a:pPr>
                  <a:spcAft>
                    <a:spcPts val="600"/>
                  </a:spcAft>
                  <a:tabLst>
                    <a:tab pos="798513" algn="l"/>
                  </a:tabLst>
                </a:pPr>
                <a:r>
                  <a:rPr lang="en-US" sz="1050" dirty="0">
                    <a:solidFill>
                      <a:schemeClr val="accent3"/>
                    </a:solidFill>
                  </a:rPr>
                  <a:t>R: 133</a:t>
                </a:r>
                <a:br>
                  <a:rPr lang="en-US" sz="1050" dirty="0">
                    <a:solidFill>
                      <a:schemeClr val="accent3"/>
                    </a:solidFill>
                  </a:rPr>
                </a:br>
                <a:r>
                  <a:rPr lang="en-US" sz="1050" dirty="0">
                    <a:solidFill>
                      <a:schemeClr val="accent3"/>
                    </a:solidFill>
                  </a:rPr>
                  <a:t>G: 203</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#85CBFF</a:t>
                </a:r>
              </a:p>
            </p:txBody>
          </p:sp>
        </p:grpSp>
        <p:grpSp>
          <p:nvGrpSpPr>
            <p:cNvPr id="65" name="Group 64">
              <a:extLst>
                <a:ext uri="{FF2B5EF4-FFF2-40B4-BE49-F238E27FC236}">
                  <a16:creationId xmlns:a16="http://schemas.microsoft.com/office/drawing/2014/main" id="{BE0086B0-0BAB-6943-844B-4C2C3AC3C837}"/>
                </a:ext>
              </a:extLst>
            </p:cNvPr>
            <p:cNvGrpSpPr/>
            <p:nvPr/>
          </p:nvGrpSpPr>
          <p:grpSpPr>
            <a:xfrm>
              <a:off x="6232536" y="1575846"/>
              <a:ext cx="1327606" cy="1112365"/>
              <a:chOff x="735292" y="1640264"/>
              <a:chExt cx="1327606" cy="1461156"/>
            </a:xfrm>
          </p:grpSpPr>
          <p:sp>
            <p:nvSpPr>
              <p:cNvPr id="69" name="Rectangle 68">
                <a:extLst>
                  <a:ext uri="{FF2B5EF4-FFF2-40B4-BE49-F238E27FC236}">
                    <a16:creationId xmlns:a16="http://schemas.microsoft.com/office/drawing/2014/main" id="{9218C234-FF82-1D46-8DA2-C6D0D8FB5B37}"/>
                  </a:ext>
                </a:extLst>
              </p:cNvPr>
              <p:cNvSpPr/>
              <p:nvPr/>
            </p:nvSpPr>
            <p:spPr>
              <a:xfrm>
                <a:off x="735292" y="1640264"/>
                <a:ext cx="1327606" cy="1461156"/>
              </a:xfrm>
              <a:prstGeom prst="rect">
                <a:avLst/>
              </a:prstGeom>
              <a:solidFill>
                <a:srgbClr val="005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435E1E4-506E-D34E-850C-60FB82C60B88}"/>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Water</a:t>
                </a:r>
              </a:p>
              <a:p>
                <a:pPr>
                  <a:spcAft>
                    <a:spcPts val="600"/>
                  </a:spcAft>
                  <a:tabLst>
                    <a:tab pos="798513" algn="l"/>
                  </a:tabLst>
                </a:pPr>
                <a:r>
                  <a:rPr lang="en-US" sz="1050" dirty="0">
                    <a:solidFill>
                      <a:schemeClr val="bg1"/>
                    </a:solidFill>
                  </a:rPr>
                  <a:t>R: 0</a:t>
                </a:r>
                <a:br>
                  <a:rPr lang="en-US" sz="1050" dirty="0">
                    <a:solidFill>
                      <a:schemeClr val="bg1"/>
                    </a:solidFill>
                  </a:rPr>
                </a:br>
                <a:r>
                  <a:rPr lang="en-US" sz="1050" dirty="0">
                    <a:solidFill>
                      <a:schemeClr val="bg1"/>
                    </a:solidFill>
                  </a:rPr>
                  <a:t>G: 87</a:t>
                </a:r>
                <a:br>
                  <a:rPr lang="en-US" sz="1050" dirty="0">
                    <a:solidFill>
                      <a:schemeClr val="bg1"/>
                    </a:solidFill>
                  </a:rPr>
                </a:br>
                <a:r>
                  <a:rPr lang="en-US" sz="1050" dirty="0">
                    <a:solidFill>
                      <a:schemeClr val="bg1"/>
                    </a:solidFill>
                  </a:rPr>
                  <a:t>B: 191</a:t>
                </a:r>
                <a:br>
                  <a:rPr lang="en-US" sz="1050" dirty="0">
                    <a:solidFill>
                      <a:schemeClr val="bg1"/>
                    </a:solidFill>
                  </a:rPr>
                </a:br>
                <a:r>
                  <a:rPr lang="en-US" sz="1050" dirty="0">
                    <a:solidFill>
                      <a:schemeClr val="bg1"/>
                    </a:solidFill>
                  </a:rPr>
                  <a:t>Hex: #0057BF</a:t>
                </a:r>
              </a:p>
            </p:txBody>
          </p:sp>
        </p:grpSp>
        <p:grpSp>
          <p:nvGrpSpPr>
            <p:cNvPr id="66" name="Group 65">
              <a:extLst>
                <a:ext uri="{FF2B5EF4-FFF2-40B4-BE49-F238E27FC236}">
                  <a16:creationId xmlns:a16="http://schemas.microsoft.com/office/drawing/2014/main" id="{6489155D-8626-A74E-8B3A-D2BBD2DA7668}"/>
                </a:ext>
              </a:extLst>
            </p:cNvPr>
            <p:cNvGrpSpPr/>
            <p:nvPr/>
          </p:nvGrpSpPr>
          <p:grpSpPr>
            <a:xfrm>
              <a:off x="7556923" y="1575846"/>
              <a:ext cx="1327606" cy="1112365"/>
              <a:chOff x="735292" y="1640264"/>
              <a:chExt cx="1327606" cy="1461156"/>
            </a:xfrm>
          </p:grpSpPr>
          <p:sp>
            <p:nvSpPr>
              <p:cNvPr id="67" name="Rectangle 66">
                <a:extLst>
                  <a:ext uri="{FF2B5EF4-FFF2-40B4-BE49-F238E27FC236}">
                    <a16:creationId xmlns:a16="http://schemas.microsoft.com/office/drawing/2014/main" id="{AFB9C8EE-9374-D947-857E-29E760917895}"/>
                  </a:ext>
                </a:extLst>
              </p:cNvPr>
              <p:cNvSpPr/>
              <p:nvPr/>
            </p:nvSpPr>
            <p:spPr>
              <a:xfrm>
                <a:off x="735292" y="1640264"/>
                <a:ext cx="1327606" cy="1461156"/>
              </a:xfrm>
              <a:prstGeom prst="rect">
                <a:avLst/>
              </a:prstGeom>
              <a:solidFill>
                <a:srgbClr val="0D3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1792E30-2EAB-1E44-9A21-72CC06EC7E02}"/>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Deep Sea</a:t>
                </a:r>
              </a:p>
              <a:p>
                <a:pPr>
                  <a:spcAft>
                    <a:spcPts val="600"/>
                  </a:spcAft>
                  <a:tabLst>
                    <a:tab pos="798513" algn="l"/>
                  </a:tabLst>
                </a:pPr>
                <a:r>
                  <a:rPr lang="en-US" sz="1050" dirty="0">
                    <a:solidFill>
                      <a:schemeClr val="bg1"/>
                    </a:solidFill>
                  </a:rPr>
                  <a:t>R: 13</a:t>
                </a:r>
                <a:br>
                  <a:rPr lang="en-US" sz="1050" dirty="0">
                    <a:solidFill>
                      <a:schemeClr val="bg1"/>
                    </a:solidFill>
                  </a:rPr>
                </a:br>
                <a:r>
                  <a:rPr lang="en-US" sz="1050" dirty="0">
                    <a:solidFill>
                      <a:schemeClr val="bg1"/>
                    </a:solidFill>
                  </a:rPr>
                  <a:t>G: 62</a:t>
                </a:r>
                <a:br>
                  <a:rPr lang="en-US" sz="1050" dirty="0">
                    <a:solidFill>
                      <a:schemeClr val="bg1"/>
                    </a:solidFill>
                  </a:rPr>
                </a:br>
                <a:r>
                  <a:rPr lang="en-US" sz="1050" dirty="0">
                    <a:solidFill>
                      <a:schemeClr val="bg1"/>
                    </a:solidFill>
                  </a:rPr>
                  <a:t>B: 134</a:t>
                </a:r>
                <a:br>
                  <a:rPr lang="en-US" sz="1050" dirty="0">
                    <a:solidFill>
                      <a:schemeClr val="bg1"/>
                    </a:solidFill>
                  </a:rPr>
                </a:br>
                <a:r>
                  <a:rPr lang="en-US" sz="1050" dirty="0">
                    <a:solidFill>
                      <a:schemeClr val="bg1"/>
                    </a:solidFill>
                  </a:rPr>
                  <a:t>Hex: #0D3E86</a:t>
                </a:r>
              </a:p>
            </p:txBody>
          </p:sp>
        </p:grpSp>
      </p:grpSp>
      <p:grpSp>
        <p:nvGrpSpPr>
          <p:cNvPr id="75" name="Group 74">
            <a:extLst>
              <a:ext uri="{FF2B5EF4-FFF2-40B4-BE49-F238E27FC236}">
                <a16:creationId xmlns:a16="http://schemas.microsoft.com/office/drawing/2014/main" id="{FC41D0DF-9402-ED45-8295-2806199616B3}"/>
              </a:ext>
            </a:extLst>
          </p:cNvPr>
          <p:cNvGrpSpPr/>
          <p:nvPr userDrawn="1"/>
        </p:nvGrpSpPr>
        <p:grpSpPr>
          <a:xfrm>
            <a:off x="4769774" y="2772000"/>
            <a:ext cx="5300767" cy="1112365"/>
            <a:chOff x="3583762" y="1575846"/>
            <a:chExt cx="5300767" cy="1112365"/>
          </a:xfrm>
        </p:grpSpPr>
        <p:grpSp>
          <p:nvGrpSpPr>
            <p:cNvPr id="76" name="Group 75">
              <a:extLst>
                <a:ext uri="{FF2B5EF4-FFF2-40B4-BE49-F238E27FC236}">
                  <a16:creationId xmlns:a16="http://schemas.microsoft.com/office/drawing/2014/main" id="{110D1A2A-7CF1-AA4E-8265-B4F90D580C0E}"/>
                </a:ext>
              </a:extLst>
            </p:cNvPr>
            <p:cNvGrpSpPr/>
            <p:nvPr/>
          </p:nvGrpSpPr>
          <p:grpSpPr>
            <a:xfrm>
              <a:off x="3583762" y="1575846"/>
              <a:ext cx="1327606" cy="1112365"/>
              <a:chOff x="735292" y="1640264"/>
              <a:chExt cx="1327606" cy="1461156"/>
            </a:xfrm>
          </p:grpSpPr>
          <p:sp>
            <p:nvSpPr>
              <p:cNvPr id="86" name="Rectangle 85">
                <a:extLst>
                  <a:ext uri="{FF2B5EF4-FFF2-40B4-BE49-F238E27FC236}">
                    <a16:creationId xmlns:a16="http://schemas.microsoft.com/office/drawing/2014/main" id="{2B930799-0F69-B242-87FE-21A6E2BA7262}"/>
                  </a:ext>
                </a:extLst>
              </p:cNvPr>
              <p:cNvSpPr/>
              <p:nvPr/>
            </p:nvSpPr>
            <p:spPr>
              <a:xfrm>
                <a:off x="735292" y="1640264"/>
                <a:ext cx="1327606" cy="1461156"/>
              </a:xfrm>
              <a:prstGeom prst="rect">
                <a:avLst/>
              </a:prstGeom>
              <a:solidFill>
                <a:srgbClr val="DE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C7A0F6DE-80D8-FA48-9D89-DC701AB6A703}"/>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Mint</a:t>
                </a:r>
              </a:p>
              <a:p>
                <a:pPr>
                  <a:spcAft>
                    <a:spcPts val="600"/>
                  </a:spcAft>
                  <a:tabLst>
                    <a:tab pos="798513" algn="l"/>
                  </a:tabLst>
                </a:pPr>
                <a:r>
                  <a:rPr lang="en-US" sz="1050" dirty="0">
                    <a:solidFill>
                      <a:schemeClr val="accent3"/>
                    </a:solidFill>
                  </a:rPr>
                  <a:t>R: 222</a:t>
                </a:r>
                <a:br>
                  <a:rPr lang="en-US" sz="1050" dirty="0">
                    <a:solidFill>
                      <a:schemeClr val="accent3"/>
                    </a:solidFill>
                  </a:rPr>
                </a:br>
                <a:r>
                  <a:rPr lang="en-US" sz="1050" dirty="0">
                    <a:solidFill>
                      <a:schemeClr val="accent3"/>
                    </a:solidFill>
                  </a:rPr>
                  <a:t>G: 255</a:t>
                </a:r>
                <a:br>
                  <a:rPr lang="en-US" sz="1050" dirty="0">
                    <a:solidFill>
                      <a:schemeClr val="accent3"/>
                    </a:solidFill>
                  </a:rPr>
                </a:br>
                <a:r>
                  <a:rPr lang="en-US" sz="1050" dirty="0">
                    <a:solidFill>
                      <a:schemeClr val="accent3"/>
                    </a:solidFill>
                  </a:rPr>
                  <a:t>B: 229</a:t>
                </a:r>
                <a:br>
                  <a:rPr lang="en-US" sz="1050" dirty="0">
                    <a:solidFill>
                      <a:schemeClr val="accent3"/>
                    </a:solidFill>
                  </a:rPr>
                </a:br>
                <a:r>
                  <a:rPr lang="en-US" sz="1050" dirty="0">
                    <a:solidFill>
                      <a:schemeClr val="accent3"/>
                    </a:solidFill>
                  </a:rPr>
                  <a:t>Hex: #DEFFE5</a:t>
                </a:r>
              </a:p>
            </p:txBody>
          </p:sp>
        </p:grpSp>
        <p:grpSp>
          <p:nvGrpSpPr>
            <p:cNvPr id="77" name="Group 76">
              <a:extLst>
                <a:ext uri="{FF2B5EF4-FFF2-40B4-BE49-F238E27FC236}">
                  <a16:creationId xmlns:a16="http://schemas.microsoft.com/office/drawing/2014/main" id="{531B7E65-3FF5-F140-AC9F-D7D124C4BD01}"/>
                </a:ext>
              </a:extLst>
            </p:cNvPr>
            <p:cNvGrpSpPr/>
            <p:nvPr/>
          </p:nvGrpSpPr>
          <p:grpSpPr>
            <a:xfrm>
              <a:off x="4908149" y="1575846"/>
              <a:ext cx="1327606" cy="1112365"/>
              <a:chOff x="735292" y="1640264"/>
              <a:chExt cx="1327606" cy="1461156"/>
            </a:xfrm>
          </p:grpSpPr>
          <p:sp>
            <p:nvSpPr>
              <p:cNvPr id="84" name="Rectangle 83">
                <a:extLst>
                  <a:ext uri="{FF2B5EF4-FFF2-40B4-BE49-F238E27FC236}">
                    <a16:creationId xmlns:a16="http://schemas.microsoft.com/office/drawing/2014/main" id="{CC1E84D7-8C9B-1444-8CB4-5A1397D57947}"/>
                  </a:ext>
                </a:extLst>
              </p:cNvPr>
              <p:cNvSpPr/>
              <p:nvPr/>
            </p:nvSpPr>
            <p:spPr>
              <a:xfrm>
                <a:off x="735292" y="1640264"/>
                <a:ext cx="1327606" cy="1461156"/>
              </a:xfrm>
              <a:prstGeom prst="rect">
                <a:avLst/>
              </a:prstGeom>
              <a:solidFill>
                <a:srgbClr val="82E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91645DDE-0455-3147-B667-83A6CF3C79B3}"/>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Lime</a:t>
                </a:r>
              </a:p>
              <a:p>
                <a:pPr>
                  <a:spcAft>
                    <a:spcPts val="600"/>
                  </a:spcAft>
                  <a:tabLst>
                    <a:tab pos="798513" algn="l"/>
                  </a:tabLst>
                </a:pPr>
                <a:r>
                  <a:rPr lang="en-US" sz="1050" dirty="0">
                    <a:solidFill>
                      <a:schemeClr val="accent3"/>
                    </a:solidFill>
                  </a:rPr>
                  <a:t>R: 130</a:t>
                </a:r>
                <a:br>
                  <a:rPr lang="en-US" sz="1050" dirty="0">
                    <a:solidFill>
                      <a:schemeClr val="accent3"/>
                    </a:solidFill>
                  </a:rPr>
                </a:br>
                <a:r>
                  <a:rPr lang="en-US" sz="1050" dirty="0">
                    <a:solidFill>
                      <a:schemeClr val="accent3"/>
                    </a:solidFill>
                  </a:rPr>
                  <a:t>G: 235</a:t>
                </a:r>
                <a:br>
                  <a:rPr lang="en-US" sz="1050" dirty="0">
                    <a:solidFill>
                      <a:schemeClr val="accent3"/>
                    </a:solidFill>
                  </a:rPr>
                </a:br>
                <a:r>
                  <a:rPr lang="en-US" sz="1050" dirty="0">
                    <a:solidFill>
                      <a:schemeClr val="accent3"/>
                    </a:solidFill>
                  </a:rPr>
                  <a:t>B: 150</a:t>
                </a:r>
                <a:br>
                  <a:rPr lang="en-US" sz="1050" dirty="0">
                    <a:solidFill>
                      <a:schemeClr val="accent3"/>
                    </a:solidFill>
                  </a:rPr>
                </a:br>
                <a:r>
                  <a:rPr lang="en-US" sz="1050" dirty="0">
                    <a:solidFill>
                      <a:schemeClr val="accent3"/>
                    </a:solidFill>
                  </a:rPr>
                  <a:t>Hex: #82EB96</a:t>
                </a:r>
              </a:p>
            </p:txBody>
          </p:sp>
        </p:grpSp>
        <p:grpSp>
          <p:nvGrpSpPr>
            <p:cNvPr id="78" name="Group 77">
              <a:extLst>
                <a:ext uri="{FF2B5EF4-FFF2-40B4-BE49-F238E27FC236}">
                  <a16:creationId xmlns:a16="http://schemas.microsoft.com/office/drawing/2014/main" id="{B27DAA78-9644-AE4F-9B40-4EE6D29DDEB7}"/>
                </a:ext>
              </a:extLst>
            </p:cNvPr>
            <p:cNvGrpSpPr/>
            <p:nvPr/>
          </p:nvGrpSpPr>
          <p:grpSpPr>
            <a:xfrm>
              <a:off x="6232536" y="1575846"/>
              <a:ext cx="1327606" cy="1112365"/>
              <a:chOff x="735292" y="1640264"/>
              <a:chExt cx="1327606" cy="1461156"/>
            </a:xfrm>
          </p:grpSpPr>
          <p:sp>
            <p:nvSpPr>
              <p:cNvPr id="82" name="Rectangle 81">
                <a:extLst>
                  <a:ext uri="{FF2B5EF4-FFF2-40B4-BE49-F238E27FC236}">
                    <a16:creationId xmlns:a16="http://schemas.microsoft.com/office/drawing/2014/main" id="{EC382793-46FE-124B-9D3C-9C517E5AEE35}"/>
                  </a:ext>
                </a:extLst>
              </p:cNvPr>
              <p:cNvSpPr/>
              <p:nvPr/>
            </p:nvSpPr>
            <p:spPr>
              <a:xfrm>
                <a:off x="735292" y="1640264"/>
                <a:ext cx="1327606" cy="1461156"/>
              </a:xfrm>
              <a:prstGeom prst="rect">
                <a:avLst/>
              </a:prstGeom>
              <a:solidFill>
                <a:srgbClr val="09A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56C67255-A9C6-BC43-9690-F4A32351179F}"/>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Emerald</a:t>
                </a:r>
              </a:p>
              <a:p>
                <a:pPr>
                  <a:spcAft>
                    <a:spcPts val="600"/>
                  </a:spcAft>
                  <a:tabLst>
                    <a:tab pos="798513" algn="l"/>
                  </a:tabLst>
                </a:pPr>
                <a:r>
                  <a:rPr lang="en-US" sz="1050" dirty="0">
                    <a:solidFill>
                      <a:schemeClr val="bg1"/>
                    </a:solidFill>
                  </a:rPr>
                  <a:t>R: 9</a:t>
                </a:r>
                <a:br>
                  <a:rPr lang="en-US" sz="1050" dirty="0">
                    <a:solidFill>
                      <a:schemeClr val="bg1"/>
                    </a:solidFill>
                  </a:rPr>
                </a:br>
                <a:r>
                  <a:rPr lang="en-US" sz="1050" dirty="0">
                    <a:solidFill>
                      <a:schemeClr val="bg1"/>
                    </a:solidFill>
                  </a:rPr>
                  <a:t>G: 167</a:t>
                </a:r>
                <a:br>
                  <a:rPr lang="en-US" sz="1050" dirty="0">
                    <a:solidFill>
                      <a:schemeClr val="bg1"/>
                    </a:solidFill>
                  </a:rPr>
                </a:br>
                <a:r>
                  <a:rPr lang="en-US" sz="1050" dirty="0">
                    <a:solidFill>
                      <a:schemeClr val="bg1"/>
                    </a:solidFill>
                  </a:rPr>
                  <a:t>B: 97</a:t>
                </a:r>
                <a:br>
                  <a:rPr lang="en-US" sz="1050" dirty="0">
                    <a:solidFill>
                      <a:schemeClr val="bg1"/>
                    </a:solidFill>
                  </a:rPr>
                </a:br>
                <a:r>
                  <a:rPr lang="en-US" sz="1050" dirty="0">
                    <a:solidFill>
                      <a:schemeClr val="bg1"/>
                    </a:solidFill>
                  </a:rPr>
                  <a:t>Hex: #09A761</a:t>
                </a:r>
              </a:p>
            </p:txBody>
          </p:sp>
        </p:grpSp>
        <p:grpSp>
          <p:nvGrpSpPr>
            <p:cNvPr id="79" name="Group 78">
              <a:extLst>
                <a:ext uri="{FF2B5EF4-FFF2-40B4-BE49-F238E27FC236}">
                  <a16:creationId xmlns:a16="http://schemas.microsoft.com/office/drawing/2014/main" id="{D7283CEE-1BFC-3E4D-9C11-D94D960DB0D4}"/>
                </a:ext>
              </a:extLst>
            </p:cNvPr>
            <p:cNvGrpSpPr/>
            <p:nvPr/>
          </p:nvGrpSpPr>
          <p:grpSpPr>
            <a:xfrm>
              <a:off x="7556923" y="1575846"/>
              <a:ext cx="1327606" cy="1112365"/>
              <a:chOff x="735292" y="1640264"/>
              <a:chExt cx="1327606" cy="1461156"/>
            </a:xfrm>
          </p:grpSpPr>
          <p:sp>
            <p:nvSpPr>
              <p:cNvPr id="80" name="Rectangle 79">
                <a:extLst>
                  <a:ext uri="{FF2B5EF4-FFF2-40B4-BE49-F238E27FC236}">
                    <a16:creationId xmlns:a16="http://schemas.microsoft.com/office/drawing/2014/main" id="{AD38EF24-A28C-6F43-BE45-7DD9FBEDF9D7}"/>
                  </a:ext>
                </a:extLst>
              </p:cNvPr>
              <p:cNvSpPr/>
              <p:nvPr/>
            </p:nvSpPr>
            <p:spPr>
              <a:xfrm>
                <a:off x="735292" y="1640264"/>
                <a:ext cx="1327606" cy="1461156"/>
              </a:xfrm>
              <a:prstGeom prst="rect">
                <a:avLst/>
              </a:prstGeom>
              <a:solidFill>
                <a:srgbClr val="0D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C87DEE19-7218-AB4B-A70F-CA69F17DC87B}"/>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Forest</a:t>
                </a:r>
              </a:p>
              <a:p>
                <a:pPr>
                  <a:spcAft>
                    <a:spcPts val="600"/>
                  </a:spcAft>
                  <a:tabLst>
                    <a:tab pos="798513" algn="l"/>
                  </a:tabLst>
                </a:pPr>
                <a:r>
                  <a:rPr lang="en-US" sz="1050" dirty="0">
                    <a:solidFill>
                      <a:schemeClr val="bg1"/>
                    </a:solidFill>
                  </a:rPr>
                  <a:t>R: 13</a:t>
                </a:r>
                <a:br>
                  <a:rPr lang="en-US" sz="1050" dirty="0">
                    <a:solidFill>
                      <a:schemeClr val="bg1"/>
                    </a:solidFill>
                  </a:rPr>
                </a:br>
                <a:r>
                  <a:rPr lang="en-US" sz="1050" dirty="0">
                    <a:solidFill>
                      <a:schemeClr val="bg1"/>
                    </a:solidFill>
                  </a:rPr>
                  <a:t>G: 127</a:t>
                </a:r>
                <a:br>
                  <a:rPr lang="en-US" sz="1050" dirty="0">
                    <a:solidFill>
                      <a:schemeClr val="bg1"/>
                    </a:solidFill>
                  </a:rPr>
                </a:br>
                <a:r>
                  <a:rPr lang="en-US" sz="1050" dirty="0">
                    <a:solidFill>
                      <a:schemeClr val="bg1"/>
                    </a:solidFill>
                  </a:rPr>
                  <a:t>B: 70</a:t>
                </a:r>
                <a:br>
                  <a:rPr lang="en-US" sz="1050" dirty="0">
                    <a:solidFill>
                      <a:schemeClr val="bg1"/>
                    </a:solidFill>
                  </a:rPr>
                </a:br>
                <a:r>
                  <a:rPr lang="en-US" sz="1050" dirty="0">
                    <a:solidFill>
                      <a:schemeClr val="bg1"/>
                    </a:solidFill>
                  </a:rPr>
                  <a:t>Hex: #0D7F46</a:t>
                </a:r>
              </a:p>
            </p:txBody>
          </p:sp>
        </p:grpSp>
      </p:grpSp>
      <p:grpSp>
        <p:nvGrpSpPr>
          <p:cNvPr id="88" name="Group 87">
            <a:extLst>
              <a:ext uri="{FF2B5EF4-FFF2-40B4-BE49-F238E27FC236}">
                <a16:creationId xmlns:a16="http://schemas.microsoft.com/office/drawing/2014/main" id="{22597B79-2EF4-3B46-B7CA-2A5C4547BE95}"/>
              </a:ext>
            </a:extLst>
          </p:cNvPr>
          <p:cNvGrpSpPr/>
          <p:nvPr userDrawn="1"/>
        </p:nvGrpSpPr>
        <p:grpSpPr>
          <a:xfrm>
            <a:off x="4771546" y="3969727"/>
            <a:ext cx="5300767" cy="1112365"/>
            <a:chOff x="3583762" y="1575846"/>
            <a:chExt cx="5300767" cy="1112365"/>
          </a:xfrm>
        </p:grpSpPr>
        <p:grpSp>
          <p:nvGrpSpPr>
            <p:cNvPr id="89" name="Group 88">
              <a:extLst>
                <a:ext uri="{FF2B5EF4-FFF2-40B4-BE49-F238E27FC236}">
                  <a16:creationId xmlns:a16="http://schemas.microsoft.com/office/drawing/2014/main" id="{2CAD48B2-27B5-4344-9837-A23FE10ACE16}"/>
                </a:ext>
              </a:extLst>
            </p:cNvPr>
            <p:cNvGrpSpPr/>
            <p:nvPr/>
          </p:nvGrpSpPr>
          <p:grpSpPr>
            <a:xfrm>
              <a:off x="3583762" y="1575846"/>
              <a:ext cx="1327606" cy="1112365"/>
              <a:chOff x="735292" y="1640264"/>
              <a:chExt cx="1327606" cy="1461156"/>
            </a:xfrm>
          </p:grpSpPr>
          <p:sp>
            <p:nvSpPr>
              <p:cNvPr id="99" name="Rectangle 98">
                <a:extLst>
                  <a:ext uri="{FF2B5EF4-FFF2-40B4-BE49-F238E27FC236}">
                    <a16:creationId xmlns:a16="http://schemas.microsoft.com/office/drawing/2014/main" id="{EBDC2B65-4C65-434A-860D-69810DBAEB77}"/>
                  </a:ext>
                </a:extLst>
              </p:cNvPr>
              <p:cNvSpPr/>
              <p:nvPr/>
            </p:nvSpPr>
            <p:spPr>
              <a:xfrm>
                <a:off x="735292" y="1640264"/>
                <a:ext cx="1327606" cy="1461156"/>
              </a:xfrm>
              <a:prstGeom prst="rect">
                <a:avLst/>
              </a:prstGeom>
              <a:solidFill>
                <a:srgbClr val="FFF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ABFCB848-5AB2-C047-993F-4592F16638AB}"/>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Sand</a:t>
                </a:r>
              </a:p>
              <a:p>
                <a:pPr>
                  <a:spcAft>
                    <a:spcPts val="600"/>
                  </a:spcAft>
                  <a:tabLst>
                    <a:tab pos="798513" algn="l"/>
                  </a:tabLst>
                </a:pPr>
                <a:r>
                  <a:rPr lang="en-US" sz="1050" dirty="0">
                    <a:solidFill>
                      <a:schemeClr val="accent3"/>
                    </a:solidFill>
                  </a:rPr>
                  <a:t>R: 255</a:t>
                </a:r>
                <a:br>
                  <a:rPr lang="en-US" sz="1050" dirty="0">
                    <a:solidFill>
                      <a:schemeClr val="accent3"/>
                    </a:solidFill>
                  </a:rPr>
                </a:br>
                <a:r>
                  <a:rPr lang="en-US" sz="1050" dirty="0">
                    <a:solidFill>
                      <a:schemeClr val="accent3"/>
                    </a:solidFill>
                  </a:rPr>
                  <a:t>G: 240</a:t>
                </a:r>
                <a:br>
                  <a:rPr lang="en-US" sz="1050" dirty="0">
                    <a:solidFill>
                      <a:schemeClr val="accent3"/>
                    </a:solidFill>
                  </a:rPr>
                </a:br>
                <a:r>
                  <a:rPr lang="en-US" sz="1050" dirty="0">
                    <a:solidFill>
                      <a:schemeClr val="accent3"/>
                    </a:solidFill>
                  </a:rPr>
                  <a:t>B: 202</a:t>
                </a:r>
                <a:br>
                  <a:rPr lang="en-US" sz="1050" dirty="0">
                    <a:solidFill>
                      <a:schemeClr val="accent3"/>
                    </a:solidFill>
                  </a:rPr>
                </a:br>
                <a:r>
                  <a:rPr lang="en-US" sz="1050" dirty="0">
                    <a:solidFill>
                      <a:schemeClr val="accent3"/>
                    </a:solidFill>
                  </a:rPr>
                  <a:t>Hex: #FFF0CA</a:t>
                </a:r>
              </a:p>
            </p:txBody>
          </p:sp>
        </p:grpSp>
        <p:grpSp>
          <p:nvGrpSpPr>
            <p:cNvPr id="90" name="Group 89">
              <a:extLst>
                <a:ext uri="{FF2B5EF4-FFF2-40B4-BE49-F238E27FC236}">
                  <a16:creationId xmlns:a16="http://schemas.microsoft.com/office/drawing/2014/main" id="{4B8707AA-38C2-3A44-8D1C-4B9E6503B388}"/>
                </a:ext>
              </a:extLst>
            </p:cNvPr>
            <p:cNvGrpSpPr/>
            <p:nvPr/>
          </p:nvGrpSpPr>
          <p:grpSpPr>
            <a:xfrm>
              <a:off x="4908149" y="1575846"/>
              <a:ext cx="1327606" cy="1112365"/>
              <a:chOff x="735292" y="1640264"/>
              <a:chExt cx="1327606" cy="1461156"/>
            </a:xfrm>
          </p:grpSpPr>
          <p:sp>
            <p:nvSpPr>
              <p:cNvPr id="97" name="Rectangle 96">
                <a:extLst>
                  <a:ext uri="{FF2B5EF4-FFF2-40B4-BE49-F238E27FC236}">
                    <a16:creationId xmlns:a16="http://schemas.microsoft.com/office/drawing/2014/main" id="{851BCD4A-07A5-8C43-BC8E-E6EC003968FC}"/>
                  </a:ext>
                </a:extLst>
              </p:cNvPr>
              <p:cNvSpPr/>
              <p:nvPr/>
            </p:nvSpPr>
            <p:spPr>
              <a:xfrm>
                <a:off x="735292" y="1640264"/>
                <a:ext cx="1327606" cy="1461156"/>
              </a:xfrm>
              <a:prstGeom prst="rect">
                <a:avLst/>
              </a:prstGeom>
              <a:solidFill>
                <a:srgbClr val="F9B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4F5B3CEB-353D-F447-97DC-E631B1191AE7}"/>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Melon</a:t>
                </a:r>
              </a:p>
              <a:p>
                <a:pPr>
                  <a:spcAft>
                    <a:spcPts val="600"/>
                  </a:spcAft>
                  <a:tabLst>
                    <a:tab pos="798513" algn="l"/>
                  </a:tabLst>
                </a:pPr>
                <a:r>
                  <a:rPr lang="en-US" sz="1050" dirty="0">
                    <a:solidFill>
                      <a:schemeClr val="accent3"/>
                    </a:solidFill>
                  </a:rPr>
                  <a:t>R: 249</a:t>
                </a:r>
                <a:br>
                  <a:rPr lang="en-US" sz="1050" dirty="0">
                    <a:solidFill>
                      <a:schemeClr val="accent3"/>
                    </a:solidFill>
                  </a:rPr>
                </a:br>
                <a:r>
                  <a:rPr lang="en-US" sz="1050" dirty="0">
                    <a:solidFill>
                      <a:schemeClr val="accent3"/>
                    </a:solidFill>
                  </a:rPr>
                  <a:t>G: 181</a:t>
                </a:r>
                <a:br>
                  <a:rPr lang="en-US" sz="1050" dirty="0">
                    <a:solidFill>
                      <a:schemeClr val="accent3"/>
                    </a:solidFill>
                  </a:rPr>
                </a:br>
                <a:r>
                  <a:rPr lang="en-US" sz="1050" dirty="0">
                    <a:solidFill>
                      <a:schemeClr val="accent3"/>
                    </a:solidFill>
                  </a:rPr>
                  <a:t>B: 105</a:t>
                </a:r>
                <a:br>
                  <a:rPr lang="en-US" sz="1050" dirty="0">
                    <a:solidFill>
                      <a:schemeClr val="accent3"/>
                    </a:solidFill>
                  </a:rPr>
                </a:br>
                <a:r>
                  <a:rPr lang="en-US" sz="1050" dirty="0">
                    <a:solidFill>
                      <a:schemeClr val="accent3"/>
                    </a:solidFill>
                  </a:rPr>
                  <a:t>Hex: #F9B569</a:t>
                </a:r>
              </a:p>
            </p:txBody>
          </p:sp>
        </p:grpSp>
        <p:grpSp>
          <p:nvGrpSpPr>
            <p:cNvPr id="91" name="Group 90">
              <a:extLst>
                <a:ext uri="{FF2B5EF4-FFF2-40B4-BE49-F238E27FC236}">
                  <a16:creationId xmlns:a16="http://schemas.microsoft.com/office/drawing/2014/main" id="{4552110D-5BA4-9346-A071-EADD8CF9ABDD}"/>
                </a:ext>
              </a:extLst>
            </p:cNvPr>
            <p:cNvGrpSpPr/>
            <p:nvPr/>
          </p:nvGrpSpPr>
          <p:grpSpPr>
            <a:xfrm>
              <a:off x="6232536" y="1575846"/>
              <a:ext cx="1327606" cy="1112365"/>
              <a:chOff x="735292" y="1640264"/>
              <a:chExt cx="1327606" cy="1461156"/>
            </a:xfrm>
          </p:grpSpPr>
          <p:sp>
            <p:nvSpPr>
              <p:cNvPr id="95" name="Rectangle 94">
                <a:extLst>
                  <a:ext uri="{FF2B5EF4-FFF2-40B4-BE49-F238E27FC236}">
                    <a16:creationId xmlns:a16="http://schemas.microsoft.com/office/drawing/2014/main" id="{F2A8448E-10FC-5D4F-9993-8D0545AB4E1A}"/>
                  </a:ext>
                </a:extLst>
              </p:cNvPr>
              <p:cNvSpPr/>
              <p:nvPr/>
            </p:nvSpPr>
            <p:spPr>
              <a:xfrm>
                <a:off x="735292" y="1640264"/>
                <a:ext cx="1327606" cy="1461156"/>
              </a:xfrm>
              <a:prstGeom prst="rect">
                <a:avLst/>
              </a:prstGeom>
              <a:solidFill>
                <a:srgbClr val="D6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ED61E783-A2C7-F147-A31A-DF40E2639E13}"/>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Rust</a:t>
                </a:r>
              </a:p>
              <a:p>
                <a:pPr>
                  <a:spcAft>
                    <a:spcPts val="600"/>
                  </a:spcAft>
                  <a:tabLst>
                    <a:tab pos="798513" algn="l"/>
                  </a:tabLst>
                </a:pPr>
                <a:r>
                  <a:rPr lang="en-US" sz="1050" dirty="0">
                    <a:solidFill>
                      <a:schemeClr val="bg1"/>
                    </a:solidFill>
                  </a:rPr>
                  <a:t>R: 214</a:t>
                </a:r>
                <a:br>
                  <a:rPr lang="en-US" sz="1050" dirty="0">
                    <a:solidFill>
                      <a:schemeClr val="bg1"/>
                    </a:solidFill>
                  </a:rPr>
                </a:br>
                <a:r>
                  <a:rPr lang="en-US" sz="1050" dirty="0">
                    <a:solidFill>
                      <a:schemeClr val="bg1"/>
                    </a:solidFill>
                  </a:rPr>
                  <a:t>G: 76</a:t>
                </a:r>
                <a:br>
                  <a:rPr lang="en-US" sz="1050" dirty="0">
                    <a:solidFill>
                      <a:schemeClr val="bg1"/>
                    </a:solidFill>
                  </a:rPr>
                </a:br>
                <a:r>
                  <a:rPr lang="en-US" sz="1050" dirty="0">
                    <a:solidFill>
                      <a:schemeClr val="bg1"/>
                    </a:solidFill>
                  </a:rPr>
                  <a:t>B: 0</a:t>
                </a:r>
                <a:br>
                  <a:rPr lang="en-US" sz="1050" dirty="0">
                    <a:solidFill>
                      <a:schemeClr val="bg1"/>
                    </a:solidFill>
                  </a:rPr>
                </a:br>
                <a:r>
                  <a:rPr lang="en-US" sz="1050" dirty="0">
                    <a:solidFill>
                      <a:schemeClr val="bg1"/>
                    </a:solidFill>
                  </a:rPr>
                  <a:t>Hex: #D64C00</a:t>
                </a:r>
              </a:p>
            </p:txBody>
          </p:sp>
        </p:grpSp>
        <p:grpSp>
          <p:nvGrpSpPr>
            <p:cNvPr id="92" name="Group 91">
              <a:extLst>
                <a:ext uri="{FF2B5EF4-FFF2-40B4-BE49-F238E27FC236}">
                  <a16:creationId xmlns:a16="http://schemas.microsoft.com/office/drawing/2014/main" id="{100DC6F6-831A-A649-934D-90D9A263A6FB}"/>
                </a:ext>
              </a:extLst>
            </p:cNvPr>
            <p:cNvGrpSpPr/>
            <p:nvPr/>
          </p:nvGrpSpPr>
          <p:grpSpPr>
            <a:xfrm>
              <a:off x="7556923" y="1575846"/>
              <a:ext cx="1327606" cy="1112365"/>
              <a:chOff x="735292" y="1640264"/>
              <a:chExt cx="1327606" cy="1461156"/>
            </a:xfrm>
          </p:grpSpPr>
          <p:sp>
            <p:nvSpPr>
              <p:cNvPr id="93" name="Rectangle 92">
                <a:extLst>
                  <a:ext uri="{FF2B5EF4-FFF2-40B4-BE49-F238E27FC236}">
                    <a16:creationId xmlns:a16="http://schemas.microsoft.com/office/drawing/2014/main" id="{AA89D0D4-D423-F345-AA79-1FF7638F8350}"/>
                  </a:ext>
                </a:extLst>
              </p:cNvPr>
              <p:cNvSpPr/>
              <p:nvPr/>
            </p:nvSpPr>
            <p:spPr>
              <a:xfrm>
                <a:off x="735292" y="1640264"/>
                <a:ext cx="1327606" cy="146115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51A41231-2C77-1044-A8C1-0C69FE0E6AD6}"/>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Burnt</a:t>
                </a:r>
              </a:p>
              <a:p>
                <a:pPr>
                  <a:spcAft>
                    <a:spcPts val="600"/>
                  </a:spcAft>
                  <a:tabLst>
                    <a:tab pos="798513" algn="l"/>
                  </a:tabLst>
                </a:pPr>
                <a:r>
                  <a:rPr lang="en-US" sz="1050" dirty="0">
                    <a:solidFill>
                      <a:schemeClr val="bg1"/>
                    </a:solidFill>
                  </a:rPr>
                  <a:t>R: 153</a:t>
                </a:r>
                <a:br>
                  <a:rPr lang="en-US" sz="1050" dirty="0">
                    <a:solidFill>
                      <a:schemeClr val="bg1"/>
                    </a:solidFill>
                  </a:rPr>
                </a:br>
                <a:r>
                  <a:rPr lang="en-US" sz="1050" dirty="0">
                    <a:solidFill>
                      <a:schemeClr val="bg1"/>
                    </a:solidFill>
                  </a:rPr>
                  <a:t>G: 51</a:t>
                </a:r>
                <a:br>
                  <a:rPr lang="en-US" sz="1050" dirty="0">
                    <a:solidFill>
                      <a:schemeClr val="bg1"/>
                    </a:solidFill>
                  </a:rPr>
                </a:br>
                <a:r>
                  <a:rPr lang="en-US" sz="1050" dirty="0">
                    <a:solidFill>
                      <a:schemeClr val="bg1"/>
                    </a:solidFill>
                  </a:rPr>
                  <a:t>B: 0</a:t>
                </a:r>
                <a:br>
                  <a:rPr lang="en-US" sz="1050" dirty="0">
                    <a:solidFill>
                      <a:schemeClr val="bg1"/>
                    </a:solidFill>
                  </a:rPr>
                </a:br>
                <a:r>
                  <a:rPr lang="en-US" sz="1050" dirty="0">
                    <a:solidFill>
                      <a:schemeClr val="bg1"/>
                    </a:solidFill>
                  </a:rPr>
                  <a:t>Hex: #993300</a:t>
                </a:r>
              </a:p>
            </p:txBody>
          </p:sp>
        </p:grpSp>
      </p:grpSp>
      <p:grpSp>
        <p:nvGrpSpPr>
          <p:cNvPr id="101" name="Group 100">
            <a:extLst>
              <a:ext uri="{FF2B5EF4-FFF2-40B4-BE49-F238E27FC236}">
                <a16:creationId xmlns:a16="http://schemas.microsoft.com/office/drawing/2014/main" id="{973DD693-DECE-E243-A8D4-BCEF687D4FDC}"/>
              </a:ext>
            </a:extLst>
          </p:cNvPr>
          <p:cNvGrpSpPr/>
          <p:nvPr userDrawn="1"/>
        </p:nvGrpSpPr>
        <p:grpSpPr>
          <a:xfrm>
            <a:off x="4771546" y="5167455"/>
            <a:ext cx="5300767" cy="1112365"/>
            <a:chOff x="3583762" y="1575846"/>
            <a:chExt cx="5300767" cy="1112365"/>
          </a:xfrm>
        </p:grpSpPr>
        <p:grpSp>
          <p:nvGrpSpPr>
            <p:cNvPr id="102" name="Group 101">
              <a:extLst>
                <a:ext uri="{FF2B5EF4-FFF2-40B4-BE49-F238E27FC236}">
                  <a16:creationId xmlns:a16="http://schemas.microsoft.com/office/drawing/2014/main" id="{B346B1BB-F791-804A-AFD4-EA9A6ACC2682}"/>
                </a:ext>
              </a:extLst>
            </p:cNvPr>
            <p:cNvGrpSpPr/>
            <p:nvPr/>
          </p:nvGrpSpPr>
          <p:grpSpPr>
            <a:xfrm>
              <a:off x="3583762" y="1575846"/>
              <a:ext cx="1327606" cy="1112365"/>
              <a:chOff x="735292" y="1640264"/>
              <a:chExt cx="1327606" cy="1461156"/>
            </a:xfrm>
          </p:grpSpPr>
          <p:sp>
            <p:nvSpPr>
              <p:cNvPr id="112" name="Rectangle 111">
                <a:extLst>
                  <a:ext uri="{FF2B5EF4-FFF2-40B4-BE49-F238E27FC236}">
                    <a16:creationId xmlns:a16="http://schemas.microsoft.com/office/drawing/2014/main" id="{B63B91F8-83B5-5B4B-AC36-EB3D62E9108D}"/>
                  </a:ext>
                </a:extLst>
              </p:cNvPr>
              <p:cNvSpPr/>
              <p:nvPr/>
            </p:nvSpPr>
            <p:spPr>
              <a:xfrm>
                <a:off x="735292" y="1640264"/>
                <a:ext cx="1327606" cy="1461156"/>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C73161EA-FA2B-7A4B-AA12-D75C383A9768}"/>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White</a:t>
                </a:r>
              </a:p>
              <a:p>
                <a:pPr>
                  <a:spcAft>
                    <a:spcPts val="600"/>
                  </a:spcAft>
                  <a:tabLst>
                    <a:tab pos="798513" algn="l"/>
                  </a:tabLst>
                </a:pPr>
                <a:r>
                  <a:rPr lang="en-US" sz="1050" dirty="0">
                    <a:solidFill>
                      <a:schemeClr val="accent3"/>
                    </a:solidFill>
                  </a:rPr>
                  <a:t>R: 255</a:t>
                </a:r>
                <a:br>
                  <a:rPr lang="en-US" sz="1050" dirty="0">
                    <a:solidFill>
                      <a:schemeClr val="accent3"/>
                    </a:solidFill>
                  </a:rPr>
                </a:br>
                <a:r>
                  <a:rPr lang="en-US" sz="1050" dirty="0">
                    <a:solidFill>
                      <a:schemeClr val="accent3"/>
                    </a:solidFill>
                  </a:rPr>
                  <a:t>G: 255</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#FFFFFF</a:t>
                </a:r>
              </a:p>
            </p:txBody>
          </p:sp>
        </p:grpSp>
        <p:grpSp>
          <p:nvGrpSpPr>
            <p:cNvPr id="103" name="Group 102">
              <a:extLst>
                <a:ext uri="{FF2B5EF4-FFF2-40B4-BE49-F238E27FC236}">
                  <a16:creationId xmlns:a16="http://schemas.microsoft.com/office/drawing/2014/main" id="{A4AF6BF2-1828-D741-A5BD-E81F28E82DCE}"/>
                </a:ext>
              </a:extLst>
            </p:cNvPr>
            <p:cNvGrpSpPr/>
            <p:nvPr/>
          </p:nvGrpSpPr>
          <p:grpSpPr>
            <a:xfrm>
              <a:off x="4908149" y="1575846"/>
              <a:ext cx="1327606" cy="1112365"/>
              <a:chOff x="735292" y="1640264"/>
              <a:chExt cx="1327606" cy="1461156"/>
            </a:xfrm>
          </p:grpSpPr>
          <p:sp>
            <p:nvSpPr>
              <p:cNvPr id="110" name="Rectangle 109">
                <a:extLst>
                  <a:ext uri="{FF2B5EF4-FFF2-40B4-BE49-F238E27FC236}">
                    <a16:creationId xmlns:a16="http://schemas.microsoft.com/office/drawing/2014/main" id="{C885DE0C-4AB7-744E-9F6B-3691BFB483CC}"/>
                  </a:ext>
                </a:extLst>
              </p:cNvPr>
              <p:cNvSpPr/>
              <p:nvPr/>
            </p:nvSpPr>
            <p:spPr>
              <a:xfrm>
                <a:off x="735292" y="1640264"/>
                <a:ext cx="1327606" cy="1461156"/>
              </a:xfrm>
              <a:prstGeom prst="rect">
                <a:avLst/>
              </a:prstGeom>
              <a:solidFill>
                <a:srgbClr val="E6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4A8D7D45-DB96-B24B-8440-223A7CC8D36E}"/>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Fog</a:t>
                </a:r>
              </a:p>
              <a:p>
                <a:pPr>
                  <a:spcAft>
                    <a:spcPts val="600"/>
                  </a:spcAft>
                  <a:tabLst>
                    <a:tab pos="798513" algn="l"/>
                  </a:tabLst>
                </a:pPr>
                <a:r>
                  <a:rPr lang="en-US" sz="1050" dirty="0">
                    <a:solidFill>
                      <a:schemeClr val="accent3"/>
                    </a:solidFill>
                  </a:rPr>
                  <a:t>R: 230</a:t>
                </a:r>
                <a:br>
                  <a:rPr lang="en-US" sz="1050" dirty="0">
                    <a:solidFill>
                      <a:schemeClr val="accent3"/>
                    </a:solidFill>
                  </a:rPr>
                </a:br>
                <a:r>
                  <a:rPr lang="en-US" sz="1050" dirty="0">
                    <a:solidFill>
                      <a:schemeClr val="accent3"/>
                    </a:solidFill>
                  </a:rPr>
                  <a:t>G: 230</a:t>
                </a:r>
                <a:br>
                  <a:rPr lang="en-US" sz="1050" dirty="0">
                    <a:solidFill>
                      <a:schemeClr val="accent3"/>
                    </a:solidFill>
                  </a:rPr>
                </a:br>
                <a:r>
                  <a:rPr lang="en-US" sz="1050" dirty="0">
                    <a:solidFill>
                      <a:schemeClr val="accent3"/>
                    </a:solidFill>
                  </a:rPr>
                  <a:t>B: 236</a:t>
                </a:r>
                <a:br>
                  <a:rPr lang="en-US" sz="1050" dirty="0">
                    <a:solidFill>
                      <a:schemeClr val="accent3"/>
                    </a:solidFill>
                  </a:rPr>
                </a:br>
                <a:r>
                  <a:rPr lang="en-US" sz="1050" dirty="0">
                    <a:solidFill>
                      <a:schemeClr val="accent3"/>
                    </a:solidFill>
                  </a:rPr>
                  <a:t>Hex: #E6E6EC</a:t>
                </a:r>
              </a:p>
            </p:txBody>
          </p:sp>
        </p:grpSp>
        <p:grpSp>
          <p:nvGrpSpPr>
            <p:cNvPr id="104" name="Group 103">
              <a:extLst>
                <a:ext uri="{FF2B5EF4-FFF2-40B4-BE49-F238E27FC236}">
                  <a16:creationId xmlns:a16="http://schemas.microsoft.com/office/drawing/2014/main" id="{3EC8DEA1-4692-3640-B381-32650839D811}"/>
                </a:ext>
              </a:extLst>
            </p:cNvPr>
            <p:cNvGrpSpPr/>
            <p:nvPr/>
          </p:nvGrpSpPr>
          <p:grpSpPr>
            <a:xfrm>
              <a:off x="6232536" y="1575846"/>
              <a:ext cx="1327606" cy="1112365"/>
              <a:chOff x="735292" y="1640264"/>
              <a:chExt cx="1327606" cy="1461156"/>
            </a:xfrm>
          </p:grpSpPr>
          <p:sp>
            <p:nvSpPr>
              <p:cNvPr id="108" name="Rectangle 107">
                <a:extLst>
                  <a:ext uri="{FF2B5EF4-FFF2-40B4-BE49-F238E27FC236}">
                    <a16:creationId xmlns:a16="http://schemas.microsoft.com/office/drawing/2014/main" id="{4F0054B0-3D8B-2C40-913D-5012E953DD03}"/>
                  </a:ext>
                </a:extLst>
              </p:cNvPr>
              <p:cNvSpPr/>
              <p:nvPr/>
            </p:nvSpPr>
            <p:spPr>
              <a:xfrm>
                <a:off x="735292" y="1640264"/>
                <a:ext cx="1327606" cy="1461156"/>
              </a:xfrm>
              <a:prstGeom prst="rect">
                <a:avLst/>
              </a:prstGeom>
              <a:solidFill>
                <a:srgbClr val="5A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EF967ED2-4A50-8D42-9956-E3199F97BE66}"/>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Graphite</a:t>
                </a:r>
              </a:p>
              <a:p>
                <a:pPr>
                  <a:spcAft>
                    <a:spcPts val="600"/>
                  </a:spcAft>
                  <a:tabLst>
                    <a:tab pos="798513" algn="l"/>
                  </a:tabLst>
                </a:pPr>
                <a:r>
                  <a:rPr lang="en-US" sz="1050" dirty="0">
                    <a:solidFill>
                      <a:schemeClr val="bg1"/>
                    </a:solidFill>
                  </a:rPr>
                  <a:t>R: 90</a:t>
                </a:r>
                <a:br>
                  <a:rPr lang="en-US" sz="1050" dirty="0">
                    <a:solidFill>
                      <a:schemeClr val="bg1"/>
                    </a:solidFill>
                  </a:rPr>
                </a:br>
                <a:r>
                  <a:rPr lang="en-US" sz="1050" dirty="0">
                    <a:solidFill>
                      <a:schemeClr val="bg1"/>
                    </a:solidFill>
                  </a:rPr>
                  <a:t>G: 102</a:t>
                </a:r>
                <a:br>
                  <a:rPr lang="en-US" sz="1050" dirty="0">
                    <a:solidFill>
                      <a:schemeClr val="bg1"/>
                    </a:solidFill>
                  </a:rPr>
                </a:br>
                <a:r>
                  <a:rPr lang="en-US" sz="1050" dirty="0">
                    <a:solidFill>
                      <a:schemeClr val="bg1"/>
                    </a:solidFill>
                  </a:rPr>
                  <a:t>B: 117</a:t>
                </a:r>
                <a:br>
                  <a:rPr lang="en-US" sz="1050" dirty="0">
                    <a:solidFill>
                      <a:schemeClr val="bg1"/>
                    </a:solidFill>
                  </a:rPr>
                </a:br>
                <a:r>
                  <a:rPr lang="en-US" sz="1050" dirty="0">
                    <a:solidFill>
                      <a:schemeClr val="bg1"/>
                    </a:solidFill>
                  </a:rPr>
                  <a:t>Hex: #5A6675</a:t>
                </a:r>
              </a:p>
            </p:txBody>
          </p:sp>
        </p:grpSp>
        <p:grpSp>
          <p:nvGrpSpPr>
            <p:cNvPr id="105" name="Group 104">
              <a:extLst>
                <a:ext uri="{FF2B5EF4-FFF2-40B4-BE49-F238E27FC236}">
                  <a16:creationId xmlns:a16="http://schemas.microsoft.com/office/drawing/2014/main" id="{E6E60373-328C-9140-9F07-DB602FD57961}"/>
                </a:ext>
              </a:extLst>
            </p:cNvPr>
            <p:cNvGrpSpPr/>
            <p:nvPr/>
          </p:nvGrpSpPr>
          <p:grpSpPr>
            <a:xfrm>
              <a:off x="7556923" y="1575846"/>
              <a:ext cx="1327606" cy="1112365"/>
              <a:chOff x="735292" y="1640264"/>
              <a:chExt cx="1327606" cy="1461156"/>
            </a:xfrm>
          </p:grpSpPr>
          <p:sp>
            <p:nvSpPr>
              <p:cNvPr id="106" name="Rectangle 105">
                <a:extLst>
                  <a:ext uri="{FF2B5EF4-FFF2-40B4-BE49-F238E27FC236}">
                    <a16:creationId xmlns:a16="http://schemas.microsoft.com/office/drawing/2014/main" id="{CC0404D8-1D66-7D49-A562-ED952B037B89}"/>
                  </a:ext>
                </a:extLst>
              </p:cNvPr>
              <p:cNvSpPr/>
              <p:nvPr/>
            </p:nvSpPr>
            <p:spPr>
              <a:xfrm>
                <a:off x="735292" y="1640264"/>
                <a:ext cx="1327606" cy="1461156"/>
              </a:xfrm>
              <a:prstGeom prst="rect">
                <a:avLst/>
              </a:prstGeom>
              <a:solidFill>
                <a:srgbClr val="262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350EFF6A-CC2B-544B-BCBF-7EBB15F0B3E1}"/>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Onyx</a:t>
                </a:r>
              </a:p>
              <a:p>
                <a:pPr>
                  <a:spcAft>
                    <a:spcPts val="600"/>
                  </a:spcAft>
                  <a:tabLst>
                    <a:tab pos="798513" algn="l"/>
                  </a:tabLst>
                </a:pPr>
                <a:r>
                  <a:rPr lang="en-US" sz="1050" dirty="0">
                    <a:solidFill>
                      <a:schemeClr val="bg1"/>
                    </a:solidFill>
                  </a:rPr>
                  <a:t>R: 38</a:t>
                </a:r>
                <a:br>
                  <a:rPr lang="en-US" sz="1050" dirty="0">
                    <a:solidFill>
                      <a:schemeClr val="bg1"/>
                    </a:solidFill>
                  </a:rPr>
                </a:br>
                <a:r>
                  <a:rPr lang="en-US" sz="1050" dirty="0">
                    <a:solidFill>
                      <a:schemeClr val="bg1"/>
                    </a:solidFill>
                  </a:rPr>
                  <a:t>G: 42</a:t>
                </a:r>
                <a:br>
                  <a:rPr lang="en-US" sz="1050" dirty="0">
                    <a:solidFill>
                      <a:schemeClr val="bg1"/>
                    </a:solidFill>
                  </a:rPr>
                </a:br>
                <a:r>
                  <a:rPr lang="en-US" sz="1050" dirty="0">
                    <a:solidFill>
                      <a:schemeClr val="bg1"/>
                    </a:solidFill>
                  </a:rPr>
                  <a:t>B: 51</a:t>
                </a:r>
                <a:br>
                  <a:rPr lang="en-US" sz="1050" dirty="0">
                    <a:solidFill>
                      <a:schemeClr val="bg1"/>
                    </a:solidFill>
                  </a:rPr>
                </a:br>
                <a:r>
                  <a:rPr lang="en-US" sz="1050" dirty="0">
                    <a:solidFill>
                      <a:schemeClr val="bg1"/>
                    </a:solidFill>
                  </a:rPr>
                  <a:t>Hex: #262A33</a:t>
                </a:r>
              </a:p>
            </p:txBody>
          </p:sp>
        </p:grpSp>
      </p:grpSp>
      <p:sp>
        <p:nvSpPr>
          <p:cNvPr id="114" name="Title 1">
            <a:extLst>
              <a:ext uri="{FF2B5EF4-FFF2-40B4-BE49-F238E27FC236}">
                <a16:creationId xmlns:a16="http://schemas.microsoft.com/office/drawing/2014/main" id="{4E0131C3-72AE-3F4E-BAAC-5098AD719B82}"/>
              </a:ext>
            </a:extLst>
          </p:cNvPr>
          <p:cNvSpPr>
            <a:spLocks noGrp="1"/>
          </p:cNvSpPr>
          <p:nvPr>
            <p:ph type="title" hasCustomPrompt="1"/>
          </p:nvPr>
        </p:nvSpPr>
        <p:spPr>
          <a:xfrm>
            <a:off x="657913" y="377955"/>
            <a:ext cx="11161554" cy="704087"/>
          </a:xfrm>
        </p:spPr>
        <p:txBody>
          <a:bodyPr anchor="t">
            <a:noAutofit/>
          </a:bodyPr>
          <a:lstStyle>
            <a:lvl1pPr algn="l">
              <a:defRPr sz="3600"/>
            </a:lvl1pPr>
          </a:lstStyle>
          <a:p>
            <a:r>
              <a:rPr lang="en-US"/>
              <a:t>Color Palette</a:t>
            </a:r>
            <a:endParaRPr lang="en-JM"/>
          </a:p>
        </p:txBody>
      </p:sp>
    </p:spTree>
    <p:extLst>
      <p:ext uri="{BB962C8B-B14F-4D97-AF65-F5344CB8AC3E}">
        <p14:creationId xmlns:p14="http://schemas.microsoft.com/office/powerpoint/2010/main" val="143984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83B98-64D8-794B-BB46-221516947C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pic>
        <p:nvPicPr>
          <p:cNvPr id="8" name="Graphic 7">
            <a:extLst>
              <a:ext uri="{FF2B5EF4-FFF2-40B4-BE49-F238E27FC236}">
                <a16:creationId xmlns:a16="http://schemas.microsoft.com/office/drawing/2014/main" id="{599B84A6-53FE-6749-8031-16D9C770B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0" name="Text Placeholder 16">
            <a:extLst>
              <a:ext uri="{FF2B5EF4-FFF2-40B4-BE49-F238E27FC236}">
                <a16:creationId xmlns:a16="http://schemas.microsoft.com/office/drawing/2014/main" id="{D715A17D-F22E-9248-9C96-275A900F51C1}"/>
              </a:ext>
            </a:extLst>
          </p:cNvPr>
          <p:cNvSpPr>
            <a:spLocks noGrp="1"/>
          </p:cNvSpPr>
          <p:nvPr>
            <p:ph type="body" sz="quarter" idx="12"/>
          </p:nvPr>
        </p:nvSpPr>
        <p:spPr>
          <a:xfrm>
            <a:off x="3454400" y="2651191"/>
            <a:ext cx="5283201" cy="1555619"/>
          </a:xfrm>
          <a:prstGeom prst="rect">
            <a:avLst/>
          </a:prstGeom>
        </p:spPr>
        <p:txBody>
          <a:bodyPr wrap="square" anchor="ctr" anchorCtr="0">
            <a:spAutoFit/>
          </a:bodyPr>
          <a:lstStyle>
            <a:lvl1pPr marL="0" indent="0" algn="ctr">
              <a:lnSpc>
                <a:spcPct val="125000"/>
              </a:lnSpc>
              <a:spcBef>
                <a:spcPts val="0"/>
              </a:spcBef>
              <a:defRPr sz="4000" b="1" cap="none" baseline="0">
                <a:solidFill>
                  <a:schemeClr val="bg1"/>
                </a:solidFill>
              </a:defRPr>
            </a:lvl1pPr>
            <a:lvl2pPr algn="ctr">
              <a:buNone/>
              <a:defRPr>
                <a:solidFill>
                  <a:schemeClr val="bg1"/>
                </a:solidFill>
              </a:defRPr>
            </a:lvl2pPr>
            <a:lvl3pPr algn="ctr">
              <a:defRPr/>
            </a:lvl3pPr>
            <a:lvl4pPr algn="ctr">
              <a:defRPr/>
            </a:lvl4pPr>
            <a:lvl5pPr algn="ctr">
              <a:defRPr/>
            </a:lvl5pPr>
          </a:lstStyle>
          <a:p>
            <a:pPr lvl="0"/>
            <a:r>
              <a:rPr lang="en-US"/>
              <a:t>Click to edit Master text styles</a:t>
            </a:r>
          </a:p>
        </p:txBody>
      </p:sp>
      <p:sp>
        <p:nvSpPr>
          <p:cNvPr id="4" name="Oval 3">
            <a:extLst>
              <a:ext uri="{FF2B5EF4-FFF2-40B4-BE49-F238E27FC236}">
                <a16:creationId xmlns:a16="http://schemas.microsoft.com/office/drawing/2014/main" id="{E5A23D6E-8701-9942-A387-C3B6736C5329}"/>
              </a:ext>
            </a:extLst>
          </p:cNvPr>
          <p:cNvSpPr/>
          <p:nvPr userDrawn="1"/>
        </p:nvSpPr>
        <p:spPr>
          <a:xfrm>
            <a:off x="3121025" y="454025"/>
            <a:ext cx="5949950" cy="5949950"/>
          </a:xfrm>
          <a:prstGeom prst="ellipse">
            <a:avLst/>
          </a:prstGeom>
          <a:noFill/>
          <a:ln w="38100">
            <a:solidFill>
              <a:schemeClr val="accent2">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1">
            <a:extLst>
              <a:ext uri="{FF2B5EF4-FFF2-40B4-BE49-F238E27FC236}">
                <a16:creationId xmlns:a16="http://schemas.microsoft.com/office/drawing/2014/main" id="{FB6BBD85-B4CC-7D42-BAA8-B1565268AA5A}"/>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3858676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White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0273-3E7A-154E-93AB-7A7058A9321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558180A-00F5-2240-868C-20B0E3962D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AC70240-D485-9B48-8D3C-520AA1714ED8}"/>
              </a:ext>
            </a:extLst>
          </p:cNvPr>
          <p:cNvSpPr>
            <a:spLocks noGrp="1"/>
          </p:cNvSpPr>
          <p:nvPr>
            <p:ph type="sldNum" sz="quarter" idx="12"/>
          </p:nvPr>
        </p:nvSpPr>
        <p:spPr/>
        <p:txBody>
          <a:bodyPr/>
          <a:lstStyle/>
          <a:p>
            <a:fld id="{346445D3-372D-A145-8CC3-BC400469F873}" type="slidenum">
              <a:rPr lang="en-US" smtClean="0"/>
              <a:t>‹#›</a:t>
            </a:fld>
            <a:endParaRPr lang="en-US" dirty="0"/>
          </a:p>
        </p:txBody>
      </p:sp>
    </p:spTree>
    <p:extLst>
      <p:ext uri="{BB962C8B-B14F-4D97-AF65-F5344CB8AC3E}">
        <p14:creationId xmlns:p14="http://schemas.microsoft.com/office/powerpoint/2010/main" val="294573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 left allign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lvl1pPr algn="l">
              <a:defRPr sz="2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431599"/>
            <a:ext cx="499961" cy="365125"/>
          </a:xfrm>
          <a:prstGeom prst="rect">
            <a:avLst/>
          </a:prstGeom>
        </p:spPr>
        <p:txBody>
          <a:bodyPr/>
          <a:lstStyle/>
          <a:p>
            <a:fld id="{C932CDCB-4B29-F641-AE31-D4360F16EBC3}" type="slidenum">
              <a:rPr lang="en-US" smtClean="0"/>
              <a:t>‹#›</a:t>
            </a:fld>
            <a:endParaRPr lang="en-US" dirty="0"/>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115025402"/>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S_Title Slide-Right Image">
    <p:spTree>
      <p:nvGrpSpPr>
        <p:cNvPr id="1" name=""/>
        <p:cNvGrpSpPr/>
        <p:nvPr/>
      </p:nvGrpSpPr>
      <p:grpSpPr>
        <a:xfrm>
          <a:off x="0" y="0"/>
          <a:ext cx="0" cy="0"/>
          <a:chOff x="0" y="0"/>
          <a:chExt cx="0" cy="0"/>
        </a:xfrm>
      </p:grpSpPr>
      <p:sp>
        <p:nvSpPr>
          <p:cNvPr id="18" name="Rectangle 17"/>
          <p:cNvSpPr/>
          <p:nvPr userDrawn="1"/>
        </p:nvSpPr>
        <p:spPr>
          <a:xfrm>
            <a:off x="0" y="0"/>
            <a:ext cx="12200467" cy="6857999"/>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p:nvPr>
        </p:nvSpPr>
        <p:spPr>
          <a:xfrm>
            <a:off x="542449" y="3013073"/>
            <a:ext cx="3828596" cy="644525"/>
          </a:xfrm>
        </p:spPr>
        <p:txBody>
          <a:bodyPr anchor="b"/>
          <a:lstStyle>
            <a:lvl1pPr marL="7938" indent="-7938">
              <a:lnSpc>
                <a:spcPct val="100000"/>
              </a:lnSpc>
              <a:tabLst/>
              <a:defRPr sz="2000">
                <a:solidFill>
                  <a:schemeClr val="accent3"/>
                </a:solidFill>
              </a:defRPr>
            </a:lvl1pPr>
          </a:lstStyle>
          <a:p>
            <a:pPr lvl="0"/>
            <a:r>
              <a:rPr lang="en-US"/>
              <a:t>Click to edit Master text styles</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p:nvPr>
        </p:nvSpPr>
        <p:spPr>
          <a:xfrm>
            <a:off x="542449" y="1371600"/>
            <a:ext cx="5110162" cy="784225"/>
          </a:xfrm>
        </p:spPr>
        <p:txBody>
          <a:bodyPr/>
          <a:lstStyle>
            <a:lvl1pPr>
              <a:defRPr sz="2800">
                <a:solidFill>
                  <a:schemeClr val="accent3"/>
                </a:solidFill>
              </a:defRPr>
            </a:lvl1pPr>
          </a:lstStyle>
          <a:p>
            <a:pPr lvl="0"/>
            <a:r>
              <a:rPr lang="en-US"/>
              <a:t>Click to edit Master text styles</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p:nvPr>
        </p:nvSpPr>
        <p:spPr>
          <a:xfrm>
            <a:off x="542449" y="507348"/>
            <a:ext cx="6279969" cy="825299"/>
          </a:xfrm>
        </p:spPr>
        <p:txBody>
          <a:bodyPr/>
          <a:lstStyle>
            <a:lvl1pPr>
              <a:defRPr sz="4400">
                <a:solidFill>
                  <a:schemeClr val="accent3"/>
                </a:solidFill>
              </a:defRPr>
            </a:lvl1pPr>
          </a:lstStyle>
          <a:p>
            <a:r>
              <a:rPr lang="en-US"/>
              <a:t>Click to edit Master title style</a:t>
            </a:r>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p:nvPr>
        </p:nvSpPr>
        <p:spPr>
          <a:xfrm>
            <a:off x="542449" y="3981905"/>
            <a:ext cx="3828596" cy="644525"/>
          </a:xfrm>
        </p:spPr>
        <p:txBody>
          <a:bodyPr anchor="t"/>
          <a:lstStyle>
            <a:lvl1pPr marL="7938" indent="-7938">
              <a:lnSpc>
                <a:spcPct val="100000"/>
              </a:lnSpc>
              <a:tabLst/>
              <a:defRPr sz="1400">
                <a:solidFill>
                  <a:schemeClr val="accent3"/>
                </a:solidFill>
              </a:defRPr>
            </a:lvl1pPr>
          </a:lstStyle>
          <a:p>
            <a:pPr lvl="0"/>
            <a:r>
              <a:rPr lang="en-US"/>
              <a:t>Click to edit Master text styles</a:t>
            </a:r>
          </a:p>
        </p:txBody>
      </p:sp>
      <p:sp>
        <p:nvSpPr>
          <p:cNvPr id="34" name="Text Placeholder 33">
            <a:extLst>
              <a:ext uri="{FF2B5EF4-FFF2-40B4-BE49-F238E27FC236}">
                <a16:creationId xmlns:a16="http://schemas.microsoft.com/office/drawing/2014/main" id="{BE8F75C7-0944-D844-83FB-1C6C5BCDC957}"/>
              </a:ext>
            </a:extLst>
          </p:cNvPr>
          <p:cNvSpPr>
            <a:spLocks noGrp="1"/>
          </p:cNvSpPr>
          <p:nvPr>
            <p:ph type="body" sz="quarter" idx="14" hasCustomPrompt="1"/>
          </p:nvPr>
        </p:nvSpPr>
        <p:spPr>
          <a:xfrm>
            <a:off x="0" y="6392408"/>
            <a:ext cx="5127625" cy="465592"/>
          </a:xfrm>
        </p:spPr>
        <p:txBody>
          <a:bodyPr anchor="b"/>
          <a:lstStyle>
            <a:lvl1pPr algn="r">
              <a:lnSpc>
                <a:spcPct val="100000"/>
              </a:lnSpc>
              <a:defRPr sz="700"/>
            </a:lvl1pPr>
          </a:lstStyle>
          <a:p>
            <a:r>
              <a:rPr lang="en-US"/>
              <a:t>© 2020 Verint Systems Inc. All Rights Reserved Worldwide. CONFIDENTIAL AND PROPRIETARY INFORMATION OF VERINT SYSTEMS INC. The contents of this material are confidential and proprietary to Verint Systems Inc. and may not be reproduced, published, or disclosed to others without express authorization of Verint Systems Inc.</a:t>
            </a:r>
          </a:p>
        </p:txBody>
      </p:sp>
      <p:pic>
        <p:nvPicPr>
          <p:cNvPr id="10" name="Picture 9">
            <a:extLst>
              <a:ext uri="{FF2B5EF4-FFF2-40B4-BE49-F238E27FC236}">
                <a16:creationId xmlns:a16="http://schemas.microsoft.com/office/drawing/2014/main" id="{922D6772-7C65-4E9F-BFCE-9BDCF08FBC9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74864" y="5689855"/>
            <a:ext cx="3101403" cy="805827"/>
          </a:xfrm>
          <a:prstGeom prst="rect">
            <a:avLst/>
          </a:prstGeom>
        </p:spPr>
      </p:pic>
    </p:spTree>
    <p:extLst>
      <p:ext uri="{BB962C8B-B14F-4D97-AF65-F5344CB8AC3E}">
        <p14:creationId xmlns:p14="http://schemas.microsoft.com/office/powerpoint/2010/main" val="32439927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S_Title Slide Blue-Right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AB79688-1E3B-4183-A283-45BC37A08C96}"/>
              </a:ext>
            </a:extLst>
          </p:cNvPr>
          <p:cNvPicPr>
            <a:picLocks noChangeAspect="1"/>
          </p:cNvPicPr>
          <p:nvPr userDrawn="1"/>
        </p:nvPicPr>
        <p:blipFill>
          <a:blip r:embed="rId2"/>
          <a:stretch>
            <a:fillRect/>
          </a:stretch>
        </p:blipFill>
        <p:spPr>
          <a:xfrm>
            <a:off x="0" y="893"/>
            <a:ext cx="12188824" cy="6856214"/>
          </a:xfrm>
          <a:prstGeom prst="rect">
            <a:avLst/>
          </a:prstGeom>
        </p:spPr>
      </p:pic>
      <p:sp>
        <p:nvSpPr>
          <p:cNvPr id="11" name="Text Placeholder 10">
            <a:extLst>
              <a:ext uri="{FF2B5EF4-FFF2-40B4-BE49-F238E27FC236}">
                <a16:creationId xmlns:a16="http://schemas.microsoft.com/office/drawing/2014/main" id="{2FB3B4F2-ECF2-8A45-BD86-736421BAA9D6}"/>
              </a:ext>
            </a:extLst>
          </p:cNvPr>
          <p:cNvSpPr>
            <a:spLocks noGrp="1"/>
          </p:cNvSpPr>
          <p:nvPr>
            <p:ph type="body" sz="quarter" idx="10"/>
          </p:nvPr>
        </p:nvSpPr>
        <p:spPr>
          <a:xfrm>
            <a:off x="542449" y="3013073"/>
            <a:ext cx="3828596" cy="644525"/>
          </a:xfrm>
        </p:spPr>
        <p:txBody>
          <a:bodyPr anchor="b"/>
          <a:lstStyle>
            <a:lvl1pPr marL="7938" indent="-7938">
              <a:lnSpc>
                <a:spcPct val="100000"/>
              </a:lnSpc>
              <a:tabLst/>
              <a:defRPr sz="2000">
                <a:solidFill>
                  <a:schemeClr val="bg1"/>
                </a:solidFill>
              </a:defRPr>
            </a:lvl1pPr>
          </a:lstStyle>
          <a:p>
            <a:pPr lvl="0"/>
            <a:r>
              <a:rPr lang="en-US"/>
              <a:t>Click to edit Master text styles</a:t>
            </a:r>
          </a:p>
        </p:txBody>
      </p:sp>
      <p:sp>
        <p:nvSpPr>
          <p:cNvPr id="27" name="Text Placeholder 26">
            <a:extLst>
              <a:ext uri="{FF2B5EF4-FFF2-40B4-BE49-F238E27FC236}">
                <a16:creationId xmlns:a16="http://schemas.microsoft.com/office/drawing/2014/main" id="{85316C90-ACC4-0F4C-8B9F-FC6E47F0F7E9}"/>
              </a:ext>
            </a:extLst>
          </p:cNvPr>
          <p:cNvSpPr>
            <a:spLocks noGrp="1"/>
          </p:cNvSpPr>
          <p:nvPr>
            <p:ph type="body" sz="quarter" idx="11"/>
          </p:nvPr>
        </p:nvSpPr>
        <p:spPr>
          <a:xfrm>
            <a:off x="542449" y="1371600"/>
            <a:ext cx="5110162" cy="784225"/>
          </a:xfrm>
        </p:spPr>
        <p:txBody>
          <a:bodyPr/>
          <a:lstStyle>
            <a:lvl1pPr>
              <a:defRPr sz="2800">
                <a:solidFill>
                  <a:schemeClr val="bg1"/>
                </a:solidFill>
              </a:defRPr>
            </a:lvl1pPr>
          </a:lstStyle>
          <a:p>
            <a:pPr lvl="0"/>
            <a:r>
              <a:rPr lang="en-US"/>
              <a:t>Click to edit Master text styles</a:t>
            </a:r>
          </a:p>
        </p:txBody>
      </p:sp>
      <p:sp>
        <p:nvSpPr>
          <p:cNvPr id="9" name="Title 8">
            <a:extLst>
              <a:ext uri="{FF2B5EF4-FFF2-40B4-BE49-F238E27FC236}">
                <a16:creationId xmlns:a16="http://schemas.microsoft.com/office/drawing/2014/main" id="{00D5EAD3-1358-2946-86CC-35DDCB5AE0FE}"/>
              </a:ext>
            </a:extLst>
          </p:cNvPr>
          <p:cNvSpPr>
            <a:spLocks noGrp="1"/>
          </p:cNvSpPr>
          <p:nvPr>
            <p:ph type="title"/>
          </p:nvPr>
        </p:nvSpPr>
        <p:spPr>
          <a:xfrm>
            <a:off x="542449" y="507348"/>
            <a:ext cx="6279969" cy="825299"/>
          </a:xfrm>
        </p:spPr>
        <p:txBody>
          <a:bodyPr/>
          <a:lstStyle>
            <a:lvl1pPr>
              <a:defRPr sz="4400" b="1">
                <a:solidFill>
                  <a:schemeClr val="bg1"/>
                </a:solidFill>
              </a:defRPr>
            </a:lvl1pPr>
          </a:lstStyle>
          <a:p>
            <a:r>
              <a:rPr lang="en-US"/>
              <a:t>Click to edit Master title style</a:t>
            </a:r>
          </a:p>
        </p:txBody>
      </p:sp>
      <p:sp>
        <p:nvSpPr>
          <p:cNvPr id="29" name="Text Placeholder 10">
            <a:extLst>
              <a:ext uri="{FF2B5EF4-FFF2-40B4-BE49-F238E27FC236}">
                <a16:creationId xmlns:a16="http://schemas.microsoft.com/office/drawing/2014/main" id="{097F7021-8B0D-764B-B86D-A59D88433EBD}"/>
              </a:ext>
            </a:extLst>
          </p:cNvPr>
          <p:cNvSpPr>
            <a:spLocks noGrp="1"/>
          </p:cNvSpPr>
          <p:nvPr>
            <p:ph type="body" sz="quarter" idx="12"/>
          </p:nvPr>
        </p:nvSpPr>
        <p:spPr>
          <a:xfrm>
            <a:off x="542449" y="3981905"/>
            <a:ext cx="3828596" cy="644525"/>
          </a:xfrm>
        </p:spPr>
        <p:txBody>
          <a:bodyPr anchor="t"/>
          <a:lstStyle>
            <a:lvl1pPr marL="7938" indent="-7938">
              <a:lnSpc>
                <a:spcPct val="100000"/>
              </a:lnSpc>
              <a:tabLst/>
              <a:defRPr sz="1800">
                <a:solidFill>
                  <a:schemeClr val="bg1"/>
                </a:solidFill>
              </a:defRPr>
            </a:lvl1pPr>
          </a:lstStyle>
          <a:p>
            <a:pPr lvl="0"/>
            <a:r>
              <a:rPr lang="en-US"/>
              <a:t>Click to edit Master text styles</a:t>
            </a:r>
          </a:p>
        </p:txBody>
      </p:sp>
      <p:sp>
        <p:nvSpPr>
          <p:cNvPr id="34" name="Text Placeholder 33">
            <a:extLst>
              <a:ext uri="{FF2B5EF4-FFF2-40B4-BE49-F238E27FC236}">
                <a16:creationId xmlns:a16="http://schemas.microsoft.com/office/drawing/2014/main" id="{BE8F75C7-0944-D844-83FB-1C6C5BCDC957}"/>
              </a:ext>
            </a:extLst>
          </p:cNvPr>
          <p:cNvSpPr>
            <a:spLocks noGrp="1"/>
          </p:cNvSpPr>
          <p:nvPr>
            <p:ph type="body" sz="quarter" idx="14" hasCustomPrompt="1"/>
          </p:nvPr>
        </p:nvSpPr>
        <p:spPr>
          <a:xfrm>
            <a:off x="0" y="6392408"/>
            <a:ext cx="5127625" cy="465592"/>
          </a:xfrm>
        </p:spPr>
        <p:txBody>
          <a:bodyPr anchor="b"/>
          <a:lstStyle>
            <a:lvl1pPr algn="r">
              <a:lnSpc>
                <a:spcPct val="100000"/>
              </a:lnSpc>
              <a:defRPr sz="700"/>
            </a:lvl1pPr>
          </a:lstStyle>
          <a:p>
            <a:r>
              <a:rPr lang="en-US"/>
              <a:t>© 2020 Verint Systems Inc. All Rights Reserved Worldwide. CONFIDENTIAL AND PROPRIETARY INFORMATION OF VERINT SYSTEMS INC. The contents of this material are confidential and proprietary to Verint Systems Inc. and may not be reproduced, published, or disclosed to others without express authorization of Verint Systems Inc.</a:t>
            </a:r>
          </a:p>
        </p:txBody>
      </p:sp>
      <p:pic>
        <p:nvPicPr>
          <p:cNvPr id="10" name="Picture 9">
            <a:extLst>
              <a:ext uri="{FF2B5EF4-FFF2-40B4-BE49-F238E27FC236}">
                <a16:creationId xmlns:a16="http://schemas.microsoft.com/office/drawing/2014/main" id="{922D6772-7C65-4E9F-BFCE-9BDCF08FBC9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74864" y="5689855"/>
            <a:ext cx="3101403" cy="805827"/>
          </a:xfrm>
          <a:prstGeom prst="rect">
            <a:avLst/>
          </a:prstGeom>
        </p:spPr>
      </p:pic>
    </p:spTree>
    <p:extLst>
      <p:ext uri="{BB962C8B-B14F-4D97-AF65-F5344CB8AC3E}">
        <p14:creationId xmlns:p14="http://schemas.microsoft.com/office/powerpoint/2010/main" val="14386882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S_Agenda">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667950-BED5-2341-89DB-5F0C8F8662FC}"/>
              </a:ext>
            </a:extLst>
          </p:cNvPr>
          <p:cNvSpPr/>
          <p:nvPr userDrawn="1"/>
        </p:nvSpPr>
        <p:spPr>
          <a:xfrm>
            <a:off x="1" y="0"/>
            <a:ext cx="6606990" cy="6858000"/>
          </a:xfrm>
          <a:custGeom>
            <a:avLst/>
            <a:gdLst>
              <a:gd name="connsiteX0" fmla="*/ 0 w 6606989"/>
              <a:gd name="connsiteY0" fmla="*/ 0 h 6858000"/>
              <a:gd name="connsiteX1" fmla="*/ 4922634 w 6606989"/>
              <a:gd name="connsiteY1" fmla="*/ 0 h 6858000"/>
              <a:gd name="connsiteX2" fmla="*/ 5067710 w 6606989"/>
              <a:gd name="connsiteY2" fmla="*/ 125668 h 6858000"/>
              <a:gd name="connsiteX3" fmla="*/ 6606989 w 6606989"/>
              <a:gd name="connsiteY3" fmla="*/ 3603458 h 6858000"/>
              <a:gd name="connsiteX4" fmla="*/ 5386448 w 6606989"/>
              <a:gd name="connsiteY4" fmla="*/ 6762511 h 6858000"/>
              <a:gd name="connsiteX5" fmla="*/ 5295407 w 6606989"/>
              <a:gd name="connsiteY5" fmla="*/ 6858000 h 6858000"/>
              <a:gd name="connsiteX6" fmla="*/ 0 w 66069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6989" h="6858000">
                <a:moveTo>
                  <a:pt x="0" y="0"/>
                </a:moveTo>
                <a:lnTo>
                  <a:pt x="4922634" y="0"/>
                </a:lnTo>
                <a:lnTo>
                  <a:pt x="5067710" y="125668"/>
                </a:lnTo>
                <a:cubicBezTo>
                  <a:pt x="6013321" y="985124"/>
                  <a:pt x="6606989" y="2224962"/>
                  <a:pt x="6606989" y="3603458"/>
                </a:cubicBezTo>
                <a:cubicBezTo>
                  <a:pt x="6606989" y="4819779"/>
                  <a:pt x="6144791" y="5928147"/>
                  <a:pt x="5386448" y="6762511"/>
                </a:cubicBezTo>
                <a:lnTo>
                  <a:pt x="5295407" y="6858000"/>
                </a:lnTo>
                <a:lnTo>
                  <a:pt x="0" y="6858000"/>
                </a:lnTo>
                <a:close/>
              </a:path>
            </a:pathLst>
          </a:custGeom>
          <a:solidFill>
            <a:schemeClr val="bg1">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1"/>
          <p:cNvSpPr>
            <a:spLocks noGrp="1"/>
          </p:cNvSpPr>
          <p:nvPr>
            <p:ph type="ctrTitle" hasCustomPrompt="1"/>
          </p:nvPr>
        </p:nvSpPr>
        <p:spPr>
          <a:xfrm>
            <a:off x="620205" y="696481"/>
            <a:ext cx="4557554" cy="580767"/>
          </a:xfrm>
        </p:spPr>
        <p:txBody>
          <a:bodyPr anchor="t"/>
          <a:lstStyle>
            <a:lvl1pPr algn="l">
              <a:lnSpc>
                <a:spcPct val="100000"/>
              </a:lnSpc>
              <a:defRPr sz="3600" b="0">
                <a:solidFill>
                  <a:schemeClr val="accent3"/>
                </a:solidFill>
                <a:latin typeface="Arial" panose="020B0604020202020204" pitchFamily="34" charset="0"/>
                <a:cs typeface="Arial" panose="020B0604020202020204" pitchFamily="34" charset="0"/>
              </a:defRPr>
            </a:lvl1pPr>
          </a:lstStyle>
          <a:p>
            <a:r>
              <a:rPr lang="en-US"/>
              <a:t>Agenda</a:t>
            </a:r>
            <a:endParaRPr lang="en-JM"/>
          </a:p>
        </p:txBody>
      </p:sp>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7" name="Text Placeholder 4"/>
          <p:cNvSpPr>
            <a:spLocks noGrp="1"/>
          </p:cNvSpPr>
          <p:nvPr>
            <p:ph type="body" sz="quarter" idx="24"/>
          </p:nvPr>
        </p:nvSpPr>
        <p:spPr>
          <a:xfrm>
            <a:off x="620205" y="1611259"/>
            <a:ext cx="6858000" cy="4572000"/>
          </a:xfrm>
        </p:spPr>
        <p:txBody>
          <a:bodyPr/>
          <a:lstStyle>
            <a:lvl1pPr marL="342900" indent="-342900" algn="l">
              <a:buClrTx/>
              <a:buFont typeface="Arial" panose="020B0604020202020204" pitchFamily="34" charset="0"/>
              <a:buChar char="•"/>
              <a:defRPr sz="2400" b="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8336790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Right White Backgroun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B9DC09-A580-6145-BFAC-947A3706CAD2}"/>
              </a:ext>
            </a:extLst>
          </p:cNvPr>
          <p:cNvSpPr>
            <a:spLocks noGrp="1"/>
          </p:cNvSpPr>
          <p:nvPr>
            <p:ph type="body" sz="quarter" idx="44"/>
          </p:nvPr>
        </p:nvSpPr>
        <p:spPr>
          <a:xfrm>
            <a:off x="616723" y="1858087"/>
            <a:ext cx="5630863" cy="4004734"/>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a:xfrm>
            <a:off x="616723" y="377955"/>
            <a:ext cx="6157870" cy="663445"/>
          </a:xfrm>
        </p:spPr>
        <p:txBody>
          <a:bodyPr anchor="t">
            <a:noAutofit/>
          </a:bodyPr>
          <a:lstStyle>
            <a:lvl1pPr algn="l">
              <a:defRPr sz="2400"/>
            </a:lvl1pPr>
          </a:lstStyle>
          <a:p>
            <a:r>
              <a:rPr lang="en-US"/>
              <a:t>Click to edit Master title style</a:t>
            </a:r>
            <a:endParaRPr lang="en-JM"/>
          </a:p>
        </p:txBody>
      </p:sp>
      <p:sp>
        <p:nvSpPr>
          <p:cNvPr id="10" name="Text Placeholder 9"/>
          <p:cNvSpPr>
            <a:spLocks noGrp="1"/>
          </p:cNvSpPr>
          <p:nvPr>
            <p:ph type="body" sz="quarter" idx="40"/>
          </p:nvPr>
        </p:nvSpPr>
        <p:spPr>
          <a:xfrm>
            <a:off x="616723" y="1064814"/>
            <a:ext cx="5616448" cy="76563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
        <p:nvSpPr>
          <p:cNvPr id="6" name="Slide Number Placeholder 5"/>
          <p:cNvSpPr>
            <a:spLocks noGrp="1"/>
          </p:cNvSpPr>
          <p:nvPr>
            <p:ph type="sldNum" sz="quarter" idx="43"/>
          </p:nvPr>
        </p:nvSpPr>
        <p:spPr/>
        <p:txBody>
          <a:bodyPr/>
          <a:lstStyle>
            <a:lvl1pPr>
              <a:defRPr/>
            </a:lvl1pPr>
          </a:lstStyle>
          <a:p>
            <a:fld id="{C71445C6-5085-4D9F-9CB5-D205AE11F58B}" type="slidenum">
              <a:rPr lang="en-JM"/>
              <a:pPr/>
              <a:t>‹#›</a:t>
            </a:fld>
            <a:endParaRPr lang="en-JM" dirty="0"/>
          </a:p>
        </p:txBody>
      </p:sp>
    </p:spTree>
    <p:extLst>
      <p:ext uri="{BB962C8B-B14F-4D97-AF65-F5344CB8AC3E}">
        <p14:creationId xmlns:p14="http://schemas.microsoft.com/office/powerpoint/2010/main" val="21952727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hoto Left White Backgroun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B9DC09-A580-6145-BFAC-947A3706CAD2}"/>
              </a:ext>
            </a:extLst>
          </p:cNvPr>
          <p:cNvSpPr>
            <a:spLocks noGrp="1"/>
          </p:cNvSpPr>
          <p:nvPr>
            <p:ph type="body" sz="quarter" idx="44"/>
          </p:nvPr>
        </p:nvSpPr>
        <p:spPr>
          <a:xfrm>
            <a:off x="6095999" y="1998133"/>
            <a:ext cx="5266267" cy="4004734"/>
          </a:xfrm>
        </p:spPr>
        <p:txBody>
          <a:bodyPr/>
          <a:lstStyle>
            <a:lvl1pPr>
              <a:defRPr sz="2400"/>
            </a:lvl1pPr>
            <a:lvl2pPr>
              <a:defRPr sz="2400"/>
            </a:lvl2pPr>
            <a:lvl3pPr>
              <a:defRPr sz="2000"/>
            </a:lvl3pPr>
            <a:lvl4pPr>
              <a:defRPr sz="18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hasCustomPrompt="1"/>
          </p:nvPr>
        </p:nvSpPr>
        <p:spPr>
          <a:xfrm>
            <a:off x="6104467" y="377955"/>
            <a:ext cx="5249333" cy="663445"/>
          </a:xfrm>
        </p:spPr>
        <p:txBody>
          <a:bodyPr anchor="t">
            <a:noAutofit/>
          </a:bodyPr>
          <a:lstStyle>
            <a:lvl1pPr algn="l">
              <a:defRPr sz="3600"/>
            </a:lvl1pPr>
          </a:lstStyle>
          <a:p>
            <a:r>
              <a:rPr lang="en-US"/>
              <a:t>Title Heading</a:t>
            </a:r>
            <a:endParaRPr lang="en-JM"/>
          </a:p>
        </p:txBody>
      </p:sp>
      <p:sp>
        <p:nvSpPr>
          <p:cNvPr id="10" name="Text Placeholder 9"/>
          <p:cNvSpPr>
            <a:spLocks noGrp="1"/>
          </p:cNvSpPr>
          <p:nvPr>
            <p:ph type="body" sz="quarter" idx="40" hasCustomPrompt="1"/>
          </p:nvPr>
        </p:nvSpPr>
        <p:spPr>
          <a:xfrm>
            <a:off x="6096000" y="1064814"/>
            <a:ext cx="5264427" cy="765630"/>
          </a:xfrm>
        </p:spPr>
        <p:txBody>
          <a:bodyPr>
            <a:noAutofit/>
          </a:bodyPr>
          <a:lstStyle>
            <a:lvl1pPr marL="0" indent="0" algn="l">
              <a:lnSpc>
                <a:spcPct val="100000"/>
              </a:lnSpc>
              <a:spcBef>
                <a:spcPts val="0"/>
              </a:spcBef>
              <a:buNone/>
              <a:defRPr sz="2800" b="0" i="0">
                <a:solidFill>
                  <a:schemeClr val="accent3"/>
                </a:solidFill>
              </a:defRPr>
            </a:lvl1pPr>
          </a:lstStyle>
          <a:p>
            <a:pPr lvl="0"/>
            <a:r>
              <a:rPr lang="en-US"/>
              <a:t>Subtitle Heading</a:t>
            </a:r>
          </a:p>
        </p:txBody>
      </p:sp>
      <p:sp>
        <p:nvSpPr>
          <p:cNvPr id="6" name="Slide Number Placeholder 5"/>
          <p:cNvSpPr>
            <a:spLocks noGrp="1"/>
          </p:cNvSpPr>
          <p:nvPr>
            <p:ph type="sldNum" sz="quarter" idx="43"/>
          </p:nvPr>
        </p:nvSpPr>
        <p:spPr/>
        <p:txBody>
          <a:bodyPr/>
          <a:lstStyle>
            <a:lvl1pPr>
              <a:defRPr/>
            </a:lvl1pPr>
          </a:lstStyle>
          <a:p>
            <a:fld id="{C71445C6-5085-4D9F-9CB5-D205AE11F58B}" type="slidenum">
              <a:rPr lang="en-JM"/>
              <a:pPr/>
              <a:t>‹#›</a:t>
            </a:fld>
            <a:endParaRPr lang="en-JM" dirty="0"/>
          </a:p>
        </p:txBody>
      </p:sp>
    </p:spTree>
    <p:extLst>
      <p:ext uri="{BB962C8B-B14F-4D97-AF65-F5344CB8AC3E}">
        <p14:creationId xmlns:p14="http://schemas.microsoft.com/office/powerpoint/2010/main" val="3470797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S_Title_Subtitle">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5"/>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7728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22217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ED009068-E67E-4A29-BF4C-880F3EBAB724}"/>
              </a:ext>
            </a:extLst>
          </p:cNvPr>
          <p:cNvSpPr>
            <a:spLocks noGrp="1"/>
          </p:cNvSpPr>
          <p:nvPr>
            <p:ph type="body" sz="quarter" idx="46"/>
          </p:nvPr>
        </p:nvSpPr>
        <p:spPr>
          <a:xfrm>
            <a:off x="5184843" y="6337299"/>
            <a:ext cx="5486396" cy="430213"/>
          </a:xfrm>
        </p:spPr>
        <p:txBody>
          <a:bodyPr anchor="ctr"/>
          <a:lstStyle>
            <a:lvl1pPr algn="r">
              <a:defRPr sz="1000">
                <a:solidFill>
                  <a:schemeClr val="accent6">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21396479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S_Title Tex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3"/>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1219035"/>
            <a:ext cx="11155680" cy="50292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2">
            <a:extLst>
              <a:ext uri="{FF2B5EF4-FFF2-40B4-BE49-F238E27FC236}">
                <a16:creationId xmlns:a16="http://schemas.microsoft.com/office/drawing/2014/main" id="{531D4E18-BA62-41CC-AE08-2A2326A08983}"/>
              </a:ext>
            </a:extLst>
          </p:cNvPr>
          <p:cNvSpPr>
            <a:spLocks noGrp="1"/>
          </p:cNvSpPr>
          <p:nvPr>
            <p:ph type="body" sz="quarter" idx="46"/>
          </p:nvPr>
        </p:nvSpPr>
        <p:spPr>
          <a:xfrm>
            <a:off x="5184843" y="6337299"/>
            <a:ext cx="5486396" cy="430213"/>
          </a:xfrm>
        </p:spPr>
        <p:txBody>
          <a:bodyPr anchor="ctr"/>
          <a:lstStyle>
            <a:lvl1pPr algn="r">
              <a:defRPr sz="1000">
                <a:solidFill>
                  <a:schemeClr val="accent6">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882106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S_Title Blank">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3"/>
            <a:ext cx="11153087" cy="822960"/>
          </a:xfrm>
        </p:spPr>
        <p:txBody>
          <a:bodyPr anchor="t">
            <a:noAutofit/>
          </a:bodyPr>
          <a:lstStyle>
            <a:lvl1pPr algn="l">
              <a:defRPr sz="2400"/>
            </a:lvl1pPr>
          </a:lstStyle>
          <a:p>
            <a:r>
              <a:rPr lang="en-US"/>
              <a:t>Click to edit Master title style</a:t>
            </a:r>
            <a:endParaRPr lang="en-JM"/>
          </a:p>
        </p:txBody>
      </p:sp>
      <p:sp>
        <p:nvSpPr>
          <p:cNvPr id="5" name="Text Placeholder 2">
            <a:extLst>
              <a:ext uri="{FF2B5EF4-FFF2-40B4-BE49-F238E27FC236}">
                <a16:creationId xmlns:a16="http://schemas.microsoft.com/office/drawing/2014/main" id="{531D4E18-BA62-41CC-AE08-2A2326A08983}"/>
              </a:ext>
            </a:extLst>
          </p:cNvPr>
          <p:cNvSpPr>
            <a:spLocks noGrp="1"/>
          </p:cNvSpPr>
          <p:nvPr>
            <p:ph type="body" sz="quarter" idx="46"/>
          </p:nvPr>
        </p:nvSpPr>
        <p:spPr>
          <a:xfrm>
            <a:off x="5184843" y="6337299"/>
            <a:ext cx="5486396" cy="430213"/>
          </a:xfrm>
        </p:spPr>
        <p:txBody>
          <a:bodyPr anchor="ctr"/>
          <a:lstStyle>
            <a:lvl1pPr algn="r">
              <a:defRPr sz="1000">
                <a:solidFill>
                  <a:schemeClr val="accent6">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4274063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29F3D1-BA67-ED41-8A3D-98E925D2C402}"/>
              </a:ext>
            </a:extLst>
          </p:cNvPr>
          <p:cNvSpPr/>
          <p:nvPr userDrawn="1"/>
        </p:nvSpPr>
        <p:spPr>
          <a:xfrm>
            <a:off x="0" y="0"/>
            <a:ext cx="12200467" cy="6857999"/>
          </a:xfrm>
          <a:prstGeom prst="rect">
            <a:avLst/>
          </a:prstGeom>
          <a:solidFill>
            <a:schemeClr val="tx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solidFill>
                  <a:schemeClr val="bg1">
                    <a:alpha val="50000"/>
                  </a:schemeClr>
                </a:solidFill>
              </a:defRPr>
            </a:lvl1pPr>
          </a:lstStyle>
          <a:p>
            <a:fld id="{BD3001A6-BD31-4FBC-AA24-96121B4F2E4D}" type="slidenum">
              <a:rPr lang="en-JM" smtClean="0"/>
              <a:pPr/>
              <a:t>‹#›</a:t>
            </a:fld>
            <a:endParaRPr lang="en-JM" dirty="0"/>
          </a:p>
        </p:txBody>
      </p:sp>
      <p:sp>
        <p:nvSpPr>
          <p:cNvPr id="9" name="Title 1">
            <a:extLst>
              <a:ext uri="{FF2B5EF4-FFF2-40B4-BE49-F238E27FC236}">
                <a16:creationId xmlns:a16="http://schemas.microsoft.com/office/drawing/2014/main" id="{F2A6D385-C1CD-8D46-8EC1-090B8CDE3556}"/>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bg1"/>
                </a:solidFill>
              </a:defRPr>
            </a:lvl1pPr>
          </a:lstStyle>
          <a:p>
            <a:r>
              <a:rPr lang="en-US"/>
              <a:t>Agenda</a:t>
            </a:r>
            <a:endParaRPr lang="en-JM"/>
          </a:p>
        </p:txBody>
      </p:sp>
      <p:sp>
        <p:nvSpPr>
          <p:cNvPr id="10" name="Text Placeholder 4">
            <a:extLst>
              <a:ext uri="{FF2B5EF4-FFF2-40B4-BE49-F238E27FC236}">
                <a16:creationId xmlns:a16="http://schemas.microsoft.com/office/drawing/2014/main" id="{1B0093ED-8B8E-3E4E-B863-9E740F0A594D}"/>
              </a:ext>
            </a:extLst>
          </p:cNvPr>
          <p:cNvSpPr>
            <a:spLocks noGrp="1"/>
          </p:cNvSpPr>
          <p:nvPr>
            <p:ph type="body" sz="quarter" idx="44"/>
          </p:nvPr>
        </p:nvSpPr>
        <p:spPr>
          <a:xfrm>
            <a:off x="518160" y="1273630"/>
            <a:ext cx="11155680" cy="4729237"/>
          </a:xfrm>
          <a:prstGeom prst="rect">
            <a:avLst/>
          </a:prstGeom>
        </p:spPr>
        <p:txBody>
          <a:bodyPr/>
          <a:lstStyle>
            <a:lvl1pPr>
              <a:lnSpc>
                <a:spcPct val="150000"/>
              </a:lnSpc>
              <a:spcBef>
                <a:spcPts val="0"/>
              </a:spcBef>
              <a:buClr>
                <a:schemeClr val="tx1">
                  <a:lumMod val="60000"/>
                  <a:lumOff val="40000"/>
                </a:schemeClr>
              </a:buClr>
              <a:buFont typeface="Arial" panose="020B0604020202020204" pitchFamily="34" charset="0"/>
              <a:buChar char="•"/>
              <a:defRPr sz="2400">
                <a:solidFill>
                  <a:schemeClr val="bg1"/>
                </a:solidFill>
              </a:defRPr>
            </a:lvl1pPr>
            <a:lvl2pPr>
              <a:lnSpc>
                <a:spcPct val="125000"/>
              </a:lnSpc>
              <a:spcBef>
                <a:spcPts val="0"/>
              </a:spcBef>
              <a:buClr>
                <a:schemeClr val="tx1">
                  <a:lumMod val="40000"/>
                  <a:lumOff val="60000"/>
                </a:schemeClr>
              </a:buClr>
              <a:defRPr sz="2000">
                <a:solidFill>
                  <a:schemeClr val="bg1"/>
                </a:solidFill>
              </a:defRPr>
            </a:lvl2pPr>
            <a:lvl3pPr>
              <a:lnSpc>
                <a:spcPct val="125000"/>
              </a:lnSpc>
              <a:spcBef>
                <a:spcPts val="0"/>
              </a:spcBef>
              <a:buClr>
                <a:schemeClr val="tx1">
                  <a:lumMod val="40000"/>
                  <a:lumOff val="60000"/>
                </a:schemeClr>
              </a:buClr>
              <a:defRPr sz="2000">
                <a:solidFill>
                  <a:schemeClr val="bg1"/>
                </a:solidFill>
              </a:defRPr>
            </a:lvl3pPr>
            <a:lvl4pPr>
              <a:lnSpc>
                <a:spcPct val="125000"/>
              </a:lnSpc>
              <a:spcBef>
                <a:spcPts val="0"/>
              </a:spcBef>
              <a:buClr>
                <a:schemeClr val="tx1">
                  <a:lumMod val="40000"/>
                  <a:lumOff val="60000"/>
                </a:schemeClr>
              </a:buClr>
              <a:defRPr sz="1800">
                <a:solidFill>
                  <a:schemeClr val="bg1"/>
                </a:solidFill>
              </a:defRPr>
            </a:lvl4pPr>
            <a:lvl5pPr>
              <a:defRPr sz="1200"/>
            </a:lvl5pPr>
          </a:lstStyle>
          <a:p>
            <a:pPr lvl="0"/>
            <a:r>
              <a:rPr lang="en-US"/>
              <a:t>Click to edit Master text styles</a:t>
            </a:r>
          </a:p>
        </p:txBody>
      </p:sp>
      <p:pic>
        <p:nvPicPr>
          <p:cNvPr id="14" name="Graphic 13">
            <a:extLst>
              <a:ext uri="{FF2B5EF4-FFF2-40B4-BE49-F238E27FC236}">
                <a16:creationId xmlns:a16="http://schemas.microsoft.com/office/drawing/2014/main" id="{B26EC6D2-0103-9F4C-B152-A1F22B700F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11" name="Oval 10">
            <a:extLst>
              <a:ext uri="{FF2B5EF4-FFF2-40B4-BE49-F238E27FC236}">
                <a16:creationId xmlns:a16="http://schemas.microsoft.com/office/drawing/2014/main" id="{CA330DC5-5D30-BC4E-A99B-FF9A633C3B3E}"/>
              </a:ext>
            </a:extLst>
          </p:cNvPr>
          <p:cNvSpPr/>
          <p:nvPr userDrawn="1"/>
        </p:nvSpPr>
        <p:spPr>
          <a:xfrm>
            <a:off x="7429507" y="-1289507"/>
            <a:ext cx="12858670" cy="12858670"/>
          </a:xfrm>
          <a:prstGeom prst="ellipse">
            <a:avLst/>
          </a:prstGeom>
          <a:noFill/>
          <a:ln w="38100">
            <a:solidFill>
              <a:schemeClr val="accent1">
                <a:lumMod val="40000"/>
                <a:lumOff val="6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2" name="Freeform 11">
            <a:extLst>
              <a:ext uri="{FF2B5EF4-FFF2-40B4-BE49-F238E27FC236}">
                <a16:creationId xmlns:a16="http://schemas.microsoft.com/office/drawing/2014/main" id="{9CACCFF2-0922-A742-B788-1855DCB71A38}"/>
              </a:ext>
            </a:extLst>
          </p:cNvPr>
          <p:cNvSpPr/>
          <p:nvPr userDrawn="1"/>
        </p:nvSpPr>
        <p:spPr>
          <a:xfrm>
            <a:off x="6735555" y="0"/>
            <a:ext cx="5464913" cy="6858000"/>
          </a:xfrm>
          <a:custGeom>
            <a:avLst/>
            <a:gdLst>
              <a:gd name="connsiteX0" fmla="*/ 4119366 w 5464913"/>
              <a:gd name="connsiteY0" fmla="*/ 0 h 6858000"/>
              <a:gd name="connsiteX1" fmla="*/ 5464913 w 5464913"/>
              <a:gd name="connsiteY1" fmla="*/ 0 h 6858000"/>
              <a:gd name="connsiteX2" fmla="*/ 5464913 w 5464913"/>
              <a:gd name="connsiteY2" fmla="*/ 6858000 h 6858000"/>
              <a:gd name="connsiteX3" fmla="*/ 0 w 5464913"/>
              <a:gd name="connsiteY3" fmla="*/ 6858000 h 6858000"/>
              <a:gd name="connsiteX4" fmla="*/ 38818 w 5464913"/>
              <a:gd name="connsiteY4" fmla="*/ 6091216 h 6858000"/>
              <a:gd name="connsiteX5" fmla="*/ 3859973 w 5464913"/>
              <a:gd name="connsiteY5" fmla="*/ 1456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4913" h="6858000">
                <a:moveTo>
                  <a:pt x="4119366" y="0"/>
                </a:moveTo>
                <a:lnTo>
                  <a:pt x="5464913" y="0"/>
                </a:lnTo>
                <a:lnTo>
                  <a:pt x="5464913" y="6858000"/>
                </a:lnTo>
                <a:lnTo>
                  <a:pt x="0" y="6858000"/>
                </a:lnTo>
                <a:lnTo>
                  <a:pt x="38818" y="6091216"/>
                </a:lnTo>
                <a:cubicBezTo>
                  <a:pt x="296832" y="3557224"/>
                  <a:pt x="1766063" y="1380365"/>
                  <a:pt x="3859973" y="145654"/>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3" name="TextBox 11">
            <a:extLst>
              <a:ext uri="{FF2B5EF4-FFF2-40B4-BE49-F238E27FC236}">
                <a16:creationId xmlns:a16="http://schemas.microsoft.com/office/drawing/2014/main" id="{D8210F43-7A41-6E47-AB4A-948795BD4E27}"/>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alpha val="65000"/>
                  </a:schemeClr>
                </a:solidFill>
                <a:effectLst/>
                <a:latin typeface="Arial"/>
                <a:ea typeface="MS PGothic"/>
                <a:cs typeface="+mn-cs"/>
              </a:rPr>
              <a:t>© 2021 Verint Systems Inc. All Rights Reserved Worldwide.</a:t>
            </a:r>
          </a:p>
          <a:p>
            <a:r>
              <a:rPr lang="en-US" sz="700" b="0" i="0" kern="1200" dirty="0">
                <a:solidFill>
                  <a:schemeClr val="bg1">
                    <a:alpha val="65000"/>
                  </a:schemeClr>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1690314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Usability_Issue Text Lef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3"/>
            <a:ext cx="11153087" cy="91440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4" y="1316439"/>
            <a:ext cx="4572000" cy="4572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08BA6C0-99D7-44FA-8F9E-7748E0DE2745}"/>
              </a:ext>
            </a:extLst>
          </p:cNvPr>
          <p:cNvSpPr>
            <a:spLocks noGrp="1"/>
          </p:cNvSpPr>
          <p:nvPr>
            <p:ph type="body" sz="quarter" idx="45"/>
          </p:nvPr>
        </p:nvSpPr>
        <p:spPr>
          <a:xfrm>
            <a:off x="6096000" y="6337299"/>
            <a:ext cx="4572000" cy="430213"/>
          </a:xfrm>
        </p:spPr>
        <p:txBody>
          <a:bodyPr anchor="ctr"/>
          <a:lstStyle>
            <a:lvl1pPr algn="r">
              <a:defRPr sz="1000">
                <a:solidFill>
                  <a:schemeClr val="accent6">
                    <a:lumMod val="50000"/>
                  </a:schemeClr>
                </a:solidFill>
              </a:defRPr>
            </a:lvl1pPr>
            <a:lvl2pPr marL="92075" indent="0">
              <a:buNone/>
              <a:defRPr sz="1200">
                <a:solidFill>
                  <a:schemeClr val="accent6">
                    <a:lumMod val="50000"/>
                  </a:schemeClr>
                </a:solidFill>
              </a:defRPr>
            </a:lvl2pPr>
            <a:lvl3pPr>
              <a:defRPr sz="1200">
                <a:solidFill>
                  <a:schemeClr val="accent6">
                    <a:lumMod val="50000"/>
                  </a:schemeClr>
                </a:solidFill>
              </a:defRPr>
            </a:lvl3pPr>
            <a:lvl4pPr>
              <a:defRPr sz="1200">
                <a:solidFill>
                  <a:schemeClr val="accent6">
                    <a:lumMod val="50000"/>
                  </a:schemeClr>
                </a:solidFill>
              </a:defRPr>
            </a:lvl4pPr>
            <a:lvl5pPr marL="958850" indent="0">
              <a:buNone/>
              <a:defRPr sz="12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60140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Usability_Issue Text Righ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4"/>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7201291" y="1222169"/>
            <a:ext cx="4572000" cy="45720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608BA6C0-99D7-44FA-8F9E-7748E0DE2745}"/>
              </a:ext>
            </a:extLst>
          </p:cNvPr>
          <p:cNvSpPr>
            <a:spLocks noGrp="1"/>
          </p:cNvSpPr>
          <p:nvPr>
            <p:ph type="body" sz="quarter" idx="45"/>
          </p:nvPr>
        </p:nvSpPr>
        <p:spPr>
          <a:xfrm>
            <a:off x="6096000" y="6337299"/>
            <a:ext cx="4572000" cy="430213"/>
          </a:xfrm>
        </p:spPr>
        <p:txBody>
          <a:bodyPr anchor="ctr"/>
          <a:lstStyle>
            <a:lvl1pPr algn="r">
              <a:defRPr sz="1000">
                <a:solidFill>
                  <a:schemeClr val="accent6">
                    <a:lumMod val="50000"/>
                  </a:schemeClr>
                </a:solidFill>
              </a:defRPr>
            </a:lvl1pPr>
            <a:lvl2pPr marL="92075" indent="0">
              <a:buNone/>
              <a:defRPr sz="1200">
                <a:solidFill>
                  <a:schemeClr val="accent6">
                    <a:lumMod val="50000"/>
                  </a:schemeClr>
                </a:solidFill>
              </a:defRPr>
            </a:lvl2pPr>
            <a:lvl3pPr>
              <a:defRPr sz="1200">
                <a:solidFill>
                  <a:schemeClr val="accent6">
                    <a:lumMod val="50000"/>
                  </a:schemeClr>
                </a:solidFill>
              </a:defRPr>
            </a:lvl3pPr>
            <a:lvl4pPr>
              <a:defRPr sz="1200">
                <a:solidFill>
                  <a:schemeClr val="accent6">
                    <a:lumMod val="50000"/>
                  </a:schemeClr>
                </a:solidFill>
              </a:defRPr>
            </a:lvl4pPr>
            <a:lvl5pPr marL="958850" indent="0">
              <a:buNone/>
              <a:defRPr sz="12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3915073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Usability_Issue Text Bottom">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4"/>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5179968"/>
            <a:ext cx="11153087" cy="998359"/>
          </a:xfrm>
        </p:spPr>
        <p:txBody>
          <a:bodyPr/>
          <a:lstStyle>
            <a:lvl1pPr>
              <a:defRPr sz="1200"/>
            </a:lvl1pPr>
            <a:lvl2pPr>
              <a:defRPr sz="1200"/>
            </a:lvl2pPr>
            <a:lvl3pPr>
              <a:defRPr sz="1200"/>
            </a:lvl3pPr>
            <a:lvl4pPr marL="685800" indent="0">
              <a:buNone/>
              <a:defRPr sz="1200"/>
            </a:lvl4pPr>
            <a:lvl5pPr>
              <a:defRPr sz="1200"/>
            </a:lvl5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608BA6C0-99D7-44FA-8F9E-7748E0DE2745}"/>
              </a:ext>
            </a:extLst>
          </p:cNvPr>
          <p:cNvSpPr>
            <a:spLocks noGrp="1"/>
          </p:cNvSpPr>
          <p:nvPr>
            <p:ph type="body" sz="quarter" idx="45"/>
          </p:nvPr>
        </p:nvSpPr>
        <p:spPr>
          <a:xfrm>
            <a:off x="6096000" y="6337299"/>
            <a:ext cx="4572000" cy="430213"/>
          </a:xfrm>
        </p:spPr>
        <p:txBody>
          <a:bodyPr anchor="ctr"/>
          <a:lstStyle>
            <a:lvl1pPr algn="r">
              <a:defRPr sz="1000">
                <a:solidFill>
                  <a:schemeClr val="accent6">
                    <a:lumMod val="50000"/>
                  </a:schemeClr>
                </a:solidFill>
              </a:defRPr>
            </a:lvl1pPr>
            <a:lvl2pPr marL="92075" indent="0">
              <a:buNone/>
              <a:defRPr sz="1200">
                <a:solidFill>
                  <a:schemeClr val="accent6">
                    <a:lumMod val="50000"/>
                  </a:schemeClr>
                </a:solidFill>
              </a:defRPr>
            </a:lvl2pPr>
            <a:lvl3pPr>
              <a:defRPr sz="1200">
                <a:solidFill>
                  <a:schemeClr val="accent6">
                    <a:lumMod val="50000"/>
                  </a:schemeClr>
                </a:solidFill>
              </a:defRPr>
            </a:lvl3pPr>
            <a:lvl4pPr>
              <a:defRPr sz="1200">
                <a:solidFill>
                  <a:schemeClr val="accent6">
                    <a:lumMod val="50000"/>
                  </a:schemeClr>
                </a:solidFill>
              </a:defRPr>
            </a:lvl4pPr>
            <a:lvl5pPr marL="958850" indent="0">
              <a:buNone/>
              <a:defRPr sz="12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20006624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S_Title and Text Only_blue detail">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61AB71A2-D3BB-4F3F-92AB-82F47B3D013E}"/>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043125D-8A22-4784-AB7D-01DE5B87015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5"/>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7728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22217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4079483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S_Title and Text Only_green detail">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6C4A1478-4E0D-4878-9AB8-4A7F2EC05B9A}"/>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B2F3BD71-535C-4F26-8844-7F00A4E2EF4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5"/>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7728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22217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2658865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S_Title and Text Only_orange detail">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2CACBB20-A2CD-4D92-9C4A-99AA94F0E838}"/>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C9858CAA-CC9D-42F9-8806-94AFF44CE3F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p:nvPr>
        </p:nvSpPr>
        <p:spPr>
          <a:xfrm>
            <a:off x="620204" y="377955"/>
            <a:ext cx="11153087" cy="822960"/>
          </a:xfrm>
        </p:spPr>
        <p:txBody>
          <a:bodyPr anchor="t">
            <a:noAutofit/>
          </a:bodyPr>
          <a:lstStyle>
            <a:lvl1pPr algn="l">
              <a:defRPr sz="2400"/>
            </a:lvl1pPr>
          </a:lstStyle>
          <a:p>
            <a:r>
              <a:rPr lang="en-US"/>
              <a:t>Click to edit Master title style</a:t>
            </a:r>
            <a:endParaRPr lang="en-JM"/>
          </a:p>
        </p:txBody>
      </p:sp>
      <p:sp>
        <p:nvSpPr>
          <p:cNvPr id="9" name="Text Placeholder 4">
            <a:extLst>
              <a:ext uri="{FF2B5EF4-FFF2-40B4-BE49-F238E27FC236}">
                <a16:creationId xmlns:a16="http://schemas.microsoft.com/office/drawing/2014/main" id="{C53F2A46-D17F-9648-948D-5A54B7A39E14}"/>
              </a:ext>
            </a:extLst>
          </p:cNvPr>
          <p:cNvSpPr>
            <a:spLocks noGrp="1"/>
          </p:cNvSpPr>
          <p:nvPr>
            <p:ph type="body" sz="quarter" idx="44"/>
          </p:nvPr>
        </p:nvSpPr>
        <p:spPr>
          <a:xfrm>
            <a:off x="620203" y="2077286"/>
            <a:ext cx="11155680" cy="4114800"/>
          </a:xfrm>
        </p:spPr>
        <p:txBody>
          <a:bodyPr/>
          <a:lstStyle>
            <a:lvl1pPr>
              <a:defRPr sz="1600"/>
            </a:lvl1pPr>
            <a:lvl2pPr>
              <a:defRPr sz="1600"/>
            </a:lvl2pPr>
            <a:lvl3pPr>
              <a:defRPr sz="1600"/>
            </a:lvl3pPr>
            <a:lvl4pPr>
              <a:defRPr sz="16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93B6C412-2C7B-784F-A6DD-A959937984F7}"/>
              </a:ext>
            </a:extLst>
          </p:cNvPr>
          <p:cNvSpPr>
            <a:spLocks noGrp="1"/>
          </p:cNvSpPr>
          <p:nvPr>
            <p:ph type="body" sz="quarter" idx="45"/>
          </p:nvPr>
        </p:nvSpPr>
        <p:spPr>
          <a:xfrm>
            <a:off x="620204" y="1222171"/>
            <a:ext cx="11153087" cy="822960"/>
          </a:xfrm>
        </p:spPr>
        <p:txBody>
          <a:bodyPr>
            <a:noAutofit/>
          </a:bodyPr>
          <a:lstStyle>
            <a:lvl1pPr marL="0" indent="0">
              <a:lnSpc>
                <a:spcPct val="100000"/>
              </a:lnSpc>
              <a:spcBef>
                <a:spcPts val="0"/>
              </a:spcBef>
              <a:buNone/>
              <a:defRPr sz="1600" b="0" i="0">
                <a:solidFill>
                  <a:schemeClr val="accent3"/>
                </a:solidFill>
              </a:defRPr>
            </a:lvl1pPr>
          </a:lstStyle>
          <a:p>
            <a:pPr lvl="0"/>
            <a:r>
              <a:rPr lang="en-US"/>
              <a:t>Click to edit Master text styles</a:t>
            </a:r>
          </a:p>
        </p:txBody>
      </p:sp>
    </p:spTree>
    <p:extLst>
      <p:ext uri="{BB962C8B-B14F-4D97-AF65-F5344CB8AC3E}">
        <p14:creationId xmlns:p14="http://schemas.microsoft.com/office/powerpoint/2010/main" val="36790544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Only Blue Background">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2" name="Freeform 11">
            <a:extLst>
              <a:ext uri="{FF2B5EF4-FFF2-40B4-BE49-F238E27FC236}">
                <a16:creationId xmlns:a16="http://schemas.microsoft.com/office/drawing/2014/main" id="{B0580271-581A-554D-A58D-EDDC506EBCFC}"/>
              </a:ext>
            </a:extLst>
          </p:cNvPr>
          <p:cNvSpPr/>
          <p:nvPr userDrawn="1"/>
        </p:nvSpPr>
        <p:spPr>
          <a:xfrm>
            <a:off x="10298243" y="4966199"/>
            <a:ext cx="1893757" cy="1891801"/>
          </a:xfrm>
          <a:custGeom>
            <a:avLst/>
            <a:gdLst>
              <a:gd name="connsiteX0" fmla="*/ 1723491 w 1723491"/>
              <a:gd name="connsiteY0" fmla="*/ 0 h 1721711"/>
              <a:gd name="connsiteX1" fmla="*/ 1723491 w 1723491"/>
              <a:gd name="connsiteY1" fmla="*/ 1721711 h 1721711"/>
              <a:gd name="connsiteX2" fmla="*/ 0 w 1723491"/>
              <a:gd name="connsiteY2" fmla="*/ 1721711 h 1721711"/>
              <a:gd name="connsiteX3" fmla="*/ 8550 w 1723491"/>
              <a:gd name="connsiteY3" fmla="*/ 1552376 h 1721711"/>
              <a:gd name="connsiteX4" fmla="*/ 1552281 w 1723491"/>
              <a:gd name="connsiteY4" fmla="*/ 8645 h 1721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91" h="1721711">
                <a:moveTo>
                  <a:pt x="1723491" y="0"/>
                </a:moveTo>
                <a:lnTo>
                  <a:pt x="1723491" y="1721711"/>
                </a:lnTo>
                <a:lnTo>
                  <a:pt x="0" y="1721711"/>
                </a:lnTo>
                <a:lnTo>
                  <a:pt x="8550" y="1552376"/>
                </a:lnTo>
                <a:cubicBezTo>
                  <a:pt x="91213" y="738411"/>
                  <a:pt x="738315" y="91308"/>
                  <a:pt x="1552281" y="8645"/>
                </a:cubicBezTo>
                <a:close/>
              </a:path>
            </a:pathLst>
          </a:cu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01FBA213-3C68-3B44-AE71-619FB927BD3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88773" y="6179798"/>
            <a:ext cx="1663909" cy="678201"/>
          </a:xfrm>
          <a:prstGeom prst="rect">
            <a:avLst/>
          </a:prstGeom>
        </p:spPr>
      </p:pic>
      <p:sp>
        <p:nvSpPr>
          <p:cNvPr id="2" name="Title 1"/>
          <p:cNvSpPr>
            <a:spLocks noGrp="1"/>
          </p:cNvSpPr>
          <p:nvPr>
            <p:ph type="title"/>
          </p:nvPr>
        </p:nvSpPr>
        <p:spPr>
          <a:xfrm>
            <a:off x="620132" y="359626"/>
            <a:ext cx="11144230" cy="751543"/>
          </a:xfrm>
        </p:spPr>
        <p:txBody>
          <a:bodyPr>
            <a:noAutofit/>
          </a:bodyPr>
          <a:lstStyle>
            <a:lvl1pPr>
              <a:defRPr sz="2400">
                <a:solidFill>
                  <a:schemeClr val="bg1"/>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10" name="Text Placeholder 4">
            <a:extLst>
              <a:ext uri="{FF2B5EF4-FFF2-40B4-BE49-F238E27FC236}">
                <a16:creationId xmlns:a16="http://schemas.microsoft.com/office/drawing/2014/main" id="{BF9E2FDA-DE9C-C049-8D79-4B155C60A7B2}"/>
              </a:ext>
            </a:extLst>
          </p:cNvPr>
          <p:cNvSpPr>
            <a:spLocks noGrp="1"/>
          </p:cNvSpPr>
          <p:nvPr>
            <p:ph type="body" sz="quarter" idx="44"/>
          </p:nvPr>
        </p:nvSpPr>
        <p:spPr>
          <a:xfrm>
            <a:off x="620132" y="1998133"/>
            <a:ext cx="11134197" cy="4004734"/>
          </a:xfrm>
        </p:spPr>
        <p:txBody>
          <a:bodyPr/>
          <a:lstStyle>
            <a:lvl1pPr>
              <a:buClr>
                <a:schemeClr val="tx1">
                  <a:lumMod val="40000"/>
                  <a:lumOff val="60000"/>
                </a:schemeClr>
              </a:buClr>
              <a:defRPr sz="1600">
                <a:solidFill>
                  <a:schemeClr val="bg1"/>
                </a:solidFill>
              </a:defRPr>
            </a:lvl1pPr>
            <a:lvl2pPr>
              <a:buClr>
                <a:schemeClr val="tx1">
                  <a:lumMod val="40000"/>
                  <a:lumOff val="60000"/>
                </a:schemeClr>
              </a:buClr>
              <a:defRPr sz="1600">
                <a:solidFill>
                  <a:schemeClr val="bg1"/>
                </a:solidFill>
              </a:defRPr>
            </a:lvl2pPr>
            <a:lvl3pPr>
              <a:buClr>
                <a:schemeClr val="tx1">
                  <a:lumMod val="40000"/>
                  <a:lumOff val="60000"/>
                </a:schemeClr>
              </a:buClr>
              <a:defRPr sz="1600">
                <a:solidFill>
                  <a:schemeClr val="bg1"/>
                </a:solidFill>
              </a:defRPr>
            </a:lvl3pPr>
            <a:lvl4pPr>
              <a:buClr>
                <a:schemeClr val="tx1">
                  <a:lumMod val="40000"/>
                  <a:lumOff val="60000"/>
                </a:schemeClr>
              </a:buClr>
              <a:defRPr sz="1600">
                <a:solidFill>
                  <a:schemeClr val="bg1"/>
                </a:solidFill>
              </a:defRPr>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9">
            <a:extLst>
              <a:ext uri="{FF2B5EF4-FFF2-40B4-BE49-F238E27FC236}">
                <a16:creationId xmlns:a16="http://schemas.microsoft.com/office/drawing/2014/main" id="{FB85078C-4867-CD40-BA75-32C52CDB23BF}"/>
              </a:ext>
            </a:extLst>
          </p:cNvPr>
          <p:cNvSpPr>
            <a:spLocks noGrp="1"/>
          </p:cNvSpPr>
          <p:nvPr>
            <p:ph type="body" sz="quarter" idx="45" hasCustomPrompt="1"/>
          </p:nvPr>
        </p:nvSpPr>
        <p:spPr>
          <a:xfrm>
            <a:off x="620132" y="1095294"/>
            <a:ext cx="11153087" cy="765630"/>
          </a:xfrm>
        </p:spPr>
        <p:txBody>
          <a:bodyPr>
            <a:noAutofit/>
          </a:bodyPr>
          <a:lstStyle>
            <a:lvl1pPr marL="0" indent="0">
              <a:lnSpc>
                <a:spcPct val="100000"/>
              </a:lnSpc>
              <a:spcBef>
                <a:spcPts val="0"/>
              </a:spcBef>
              <a:buNone/>
              <a:defRPr sz="1800" b="0" i="0">
                <a:solidFill>
                  <a:schemeClr val="bg1"/>
                </a:solidFill>
              </a:defRPr>
            </a:lvl1pPr>
          </a:lstStyle>
          <a:p>
            <a:pPr lvl="0"/>
            <a:r>
              <a:rPr lang="en-US"/>
              <a:t>Subtitle Heading</a:t>
            </a:r>
          </a:p>
        </p:txBody>
      </p:sp>
      <p:pic>
        <p:nvPicPr>
          <p:cNvPr id="15" name="Graphic 14">
            <a:extLst>
              <a:ext uri="{FF2B5EF4-FFF2-40B4-BE49-F238E27FC236}">
                <a16:creationId xmlns:a16="http://schemas.microsoft.com/office/drawing/2014/main" id="{7ACBC230-602B-F143-B5B5-E781AF7871E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2375" y="6428947"/>
            <a:ext cx="250031" cy="253365"/>
          </a:xfrm>
          <a:prstGeom prst="rect">
            <a:avLst/>
          </a:prstGeom>
        </p:spPr>
      </p:pic>
      <p:sp>
        <p:nvSpPr>
          <p:cNvPr id="16" name="TextBox 11">
            <a:extLst>
              <a:ext uri="{FF2B5EF4-FFF2-40B4-BE49-F238E27FC236}">
                <a16:creationId xmlns:a16="http://schemas.microsoft.com/office/drawing/2014/main" id="{E8DCD9B5-E573-144C-BB9C-B2137D799848}"/>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13212352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ngle Quote with Full Image">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291D13E3-C260-2445-A556-8A9B68105040}"/>
              </a:ext>
            </a:extLst>
          </p:cNvPr>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
        <p:nvSpPr>
          <p:cNvPr id="12" name="Slide Number Placeholder 5"/>
          <p:cNvSpPr>
            <a:spLocks noGrp="1"/>
          </p:cNvSpPr>
          <p:nvPr>
            <p:ph type="sldNum" sz="quarter" idx="42"/>
          </p:nvPr>
        </p:nvSpPr>
        <p:spPr>
          <a:xfrm>
            <a:off x="10795000" y="6337300"/>
            <a:ext cx="1016000" cy="430213"/>
          </a:xfrm>
        </p:spPr>
        <p:txBody>
          <a:bodyPr/>
          <a:lstStyle>
            <a:lvl1pPr>
              <a:defRPr/>
            </a:lvl1pPr>
          </a:lstStyle>
          <a:p>
            <a:fld id="{E6A93944-3474-4E48-BCD4-69ED9CACC019}" type="slidenum">
              <a:rPr lang="en-JM"/>
              <a:pPr/>
              <a:t>‹#›</a:t>
            </a:fld>
            <a:endParaRPr lang="en-JM" dirty="0"/>
          </a:p>
        </p:txBody>
      </p:sp>
      <p:sp>
        <p:nvSpPr>
          <p:cNvPr id="13" name="Title 1"/>
          <p:cNvSpPr>
            <a:spLocks noGrp="1"/>
          </p:cNvSpPr>
          <p:nvPr>
            <p:ph type="title" hasCustomPrompt="1"/>
          </p:nvPr>
        </p:nvSpPr>
        <p:spPr>
          <a:xfrm>
            <a:off x="657913" y="377955"/>
            <a:ext cx="4650687" cy="875112"/>
          </a:xfrm>
        </p:spPr>
        <p:txBody>
          <a:bodyPr anchor="t"/>
          <a:lstStyle>
            <a:lvl1pPr algn="l">
              <a:defRPr sz="2800">
                <a:solidFill>
                  <a:schemeClr val="accent3"/>
                </a:solidFill>
              </a:defRPr>
            </a:lvl1pPr>
          </a:lstStyle>
          <a:p>
            <a:r>
              <a:rPr lang="en-US"/>
              <a:t>Quote title</a:t>
            </a:r>
            <a:endParaRPr lang="en-JM"/>
          </a:p>
        </p:txBody>
      </p:sp>
      <p:sp>
        <p:nvSpPr>
          <p:cNvPr id="3" name="Text Placeholder 2"/>
          <p:cNvSpPr>
            <a:spLocks noGrp="1"/>
          </p:cNvSpPr>
          <p:nvPr>
            <p:ph type="body" sz="quarter" idx="43" hasCustomPrompt="1"/>
          </p:nvPr>
        </p:nvSpPr>
        <p:spPr>
          <a:xfrm>
            <a:off x="791570" y="1253069"/>
            <a:ext cx="4889563" cy="3105572"/>
          </a:xfrm>
        </p:spPr>
        <p:txBody>
          <a:bodyPr anchor="ctr"/>
          <a:lstStyle>
            <a:lvl1pPr>
              <a:defRPr sz="2400">
                <a:solidFill>
                  <a:schemeClr val="accent3"/>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7">
            <a:extLst>
              <a:ext uri="{FF2B5EF4-FFF2-40B4-BE49-F238E27FC236}">
                <a16:creationId xmlns:a16="http://schemas.microsoft.com/office/drawing/2014/main" id="{35F20791-4440-2D41-B1E2-D75D0EA15424}"/>
              </a:ext>
            </a:extLst>
          </p:cNvPr>
          <p:cNvSpPr>
            <a:spLocks noGrp="1"/>
          </p:cNvSpPr>
          <p:nvPr>
            <p:ph type="body" sz="quarter" idx="44" hasCustomPrompt="1"/>
          </p:nvPr>
        </p:nvSpPr>
        <p:spPr>
          <a:xfrm>
            <a:off x="795338" y="4563533"/>
            <a:ext cx="1939395" cy="1329796"/>
          </a:xfrm>
        </p:spPr>
        <p:txBody>
          <a:bodyPr anchor="b"/>
          <a:lstStyle>
            <a:lvl1pPr marL="7938" indent="-7938">
              <a:lnSpc>
                <a:spcPct val="100000"/>
              </a:lnSpc>
              <a:tabLst/>
              <a:defRPr sz="2000" b="1">
                <a:solidFill>
                  <a:schemeClr val="accent3"/>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Name</a:t>
            </a:r>
          </a:p>
          <a:p>
            <a:pPr lvl="0"/>
            <a:r>
              <a:rPr lang="en-US"/>
              <a:t>Position</a:t>
            </a:r>
          </a:p>
          <a:p>
            <a:pPr lvl="0"/>
            <a:r>
              <a:rPr lang="en-US"/>
              <a:t>Company</a:t>
            </a:r>
          </a:p>
        </p:txBody>
      </p:sp>
    </p:spTree>
    <p:extLst>
      <p:ext uri="{BB962C8B-B14F-4D97-AF65-F5344CB8AC3E}">
        <p14:creationId xmlns:p14="http://schemas.microsoft.com/office/powerpoint/2010/main" val="38345860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668866" y="2209800"/>
            <a:ext cx="5226013"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8" name="Title 1"/>
          <p:cNvSpPr>
            <a:spLocks noGrp="1"/>
          </p:cNvSpPr>
          <p:nvPr>
            <p:ph type="title"/>
          </p:nvPr>
        </p:nvSpPr>
        <p:spPr>
          <a:xfrm>
            <a:off x="657913" y="377955"/>
            <a:ext cx="11161554" cy="704087"/>
          </a:xfrm>
        </p:spPr>
        <p:txBody>
          <a:bodyPr anchor="t">
            <a:noAutofit/>
          </a:bodyPr>
          <a:lstStyle>
            <a:lvl1pPr algn="l">
              <a:defRPr sz="2800"/>
            </a:lvl1pPr>
          </a:lstStyle>
          <a:p>
            <a:r>
              <a:rPr lang="en-US"/>
              <a:t>Click to edit Master title style</a:t>
            </a:r>
            <a:endParaRPr lang="en-JM"/>
          </a:p>
        </p:txBody>
      </p:sp>
      <p:sp>
        <p:nvSpPr>
          <p:cNvPr id="9" name="Text Placeholder 9"/>
          <p:cNvSpPr>
            <a:spLocks noGrp="1"/>
          </p:cNvSpPr>
          <p:nvPr>
            <p:ph type="body" sz="quarter" idx="40"/>
          </p:nvPr>
        </p:nvSpPr>
        <p:spPr>
          <a:xfrm>
            <a:off x="657912" y="1095294"/>
            <a:ext cx="11170021" cy="765630"/>
          </a:xfrm>
        </p:spPr>
        <p:txBody>
          <a:bodyPr>
            <a:noAutofit/>
          </a:bodyPr>
          <a:lstStyle>
            <a:lvl1pPr marL="0" indent="0">
              <a:buNone/>
              <a:defRPr sz="2400" b="0" i="0">
                <a:solidFill>
                  <a:schemeClr val="accent3"/>
                </a:solidFill>
              </a:defRPr>
            </a:lvl1pPr>
          </a:lstStyle>
          <a:p>
            <a:pPr lvl="0"/>
            <a:r>
              <a:rPr lang="en-US"/>
              <a:t>Click to edit Master text styles</a:t>
            </a:r>
          </a:p>
        </p:txBody>
      </p:sp>
      <p:sp>
        <p:nvSpPr>
          <p:cNvPr id="11" name="Content Placeholder 3"/>
          <p:cNvSpPr>
            <a:spLocks noGrp="1"/>
          </p:cNvSpPr>
          <p:nvPr>
            <p:ph sz="quarter" idx="45"/>
          </p:nvPr>
        </p:nvSpPr>
        <p:spPr>
          <a:xfrm>
            <a:off x="6330987" y="2209800"/>
            <a:ext cx="5226013"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97216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4" name="Content Placeholder 3"/>
          <p:cNvSpPr>
            <a:spLocks noGrp="1"/>
          </p:cNvSpPr>
          <p:nvPr>
            <p:ph sz="quarter" idx="41"/>
          </p:nvPr>
        </p:nvSpPr>
        <p:spPr>
          <a:xfrm>
            <a:off x="668867"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4"/>
          </p:nvPr>
        </p:nvSpPr>
        <p:spPr/>
        <p:txBody>
          <a:bodyPr/>
          <a:lstStyle>
            <a:lvl1pPr>
              <a:defRPr/>
            </a:lvl1pPr>
          </a:lstStyle>
          <a:p>
            <a:fld id="{DC665299-DD71-427D-B3DA-6300E7AF350A}" type="slidenum">
              <a:rPr lang="en-JM"/>
              <a:pPr/>
              <a:t>‹#›</a:t>
            </a:fld>
            <a:endParaRPr lang="en-JM" dirty="0"/>
          </a:p>
        </p:txBody>
      </p:sp>
      <p:sp>
        <p:nvSpPr>
          <p:cNvPr id="8" name="Title 1"/>
          <p:cNvSpPr>
            <a:spLocks noGrp="1"/>
          </p:cNvSpPr>
          <p:nvPr>
            <p:ph type="title"/>
          </p:nvPr>
        </p:nvSpPr>
        <p:spPr>
          <a:xfrm>
            <a:off x="657913" y="377955"/>
            <a:ext cx="11161554" cy="704087"/>
          </a:xfrm>
        </p:spPr>
        <p:txBody>
          <a:bodyPr anchor="t">
            <a:noAutofit/>
          </a:bodyPr>
          <a:lstStyle>
            <a:lvl1pPr algn="l">
              <a:defRPr sz="2800"/>
            </a:lvl1pPr>
          </a:lstStyle>
          <a:p>
            <a:r>
              <a:rPr lang="en-US"/>
              <a:t>Click to edit Master title style</a:t>
            </a:r>
            <a:endParaRPr lang="en-JM"/>
          </a:p>
        </p:txBody>
      </p:sp>
      <p:sp>
        <p:nvSpPr>
          <p:cNvPr id="9" name="Text Placeholder 9"/>
          <p:cNvSpPr>
            <a:spLocks noGrp="1"/>
          </p:cNvSpPr>
          <p:nvPr>
            <p:ph type="body" sz="quarter" idx="40"/>
          </p:nvPr>
        </p:nvSpPr>
        <p:spPr>
          <a:xfrm>
            <a:off x="657912" y="1095294"/>
            <a:ext cx="11170021" cy="765630"/>
          </a:xfrm>
        </p:spPr>
        <p:txBody>
          <a:bodyPr>
            <a:noAutofit/>
          </a:bodyPr>
          <a:lstStyle>
            <a:lvl1pPr marL="0" indent="0">
              <a:buNone/>
              <a:defRPr sz="2400" b="0" i="0">
                <a:solidFill>
                  <a:schemeClr val="accent3"/>
                </a:solidFill>
              </a:defRPr>
            </a:lvl1pPr>
          </a:lstStyle>
          <a:p>
            <a:pPr lvl="0"/>
            <a:r>
              <a:rPr lang="en-US"/>
              <a:t>Click to edit Master text styles</a:t>
            </a:r>
          </a:p>
        </p:txBody>
      </p:sp>
      <p:sp>
        <p:nvSpPr>
          <p:cNvPr id="11" name="Content Placeholder 3"/>
          <p:cNvSpPr>
            <a:spLocks noGrp="1"/>
          </p:cNvSpPr>
          <p:nvPr>
            <p:ph sz="quarter" idx="45"/>
          </p:nvPr>
        </p:nvSpPr>
        <p:spPr>
          <a:xfrm>
            <a:off x="4476787"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46"/>
          </p:nvPr>
        </p:nvSpPr>
        <p:spPr>
          <a:xfrm>
            <a:off x="8284708" y="2209800"/>
            <a:ext cx="3297691" cy="3352800"/>
          </a:xfrm>
        </p:spPr>
        <p:txBody>
          <a:bodyPr>
            <a:noAutofit/>
          </a:bodyPr>
          <a:lstStyle>
            <a:lvl1pPr>
              <a:defRPr sz="18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00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bg1">
                    <a:lumMod val="50000"/>
                  </a:schemeClr>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a:t>Title Heading</a:t>
            </a:r>
            <a:endParaRPr lang="en-JM"/>
          </a:p>
        </p:txBody>
      </p:sp>
      <p:sp>
        <p:nvSpPr>
          <p:cNvPr id="10" name="Text Placeholder 2">
            <a:extLst>
              <a:ext uri="{FF2B5EF4-FFF2-40B4-BE49-F238E27FC236}">
                <a16:creationId xmlns:a16="http://schemas.microsoft.com/office/drawing/2014/main" id="{B5808551-E3E7-CF49-8BC9-421CB28AE50B}"/>
              </a:ext>
            </a:extLst>
          </p:cNvPr>
          <p:cNvSpPr>
            <a:spLocks noGrp="1"/>
          </p:cNvSpPr>
          <p:nvPr>
            <p:ph type="body" sz="quarter" idx="47"/>
          </p:nvPr>
        </p:nvSpPr>
        <p:spPr>
          <a:xfrm>
            <a:off x="517525" y="1273630"/>
            <a:ext cx="11155363" cy="4729237"/>
          </a:xfrm>
          <a:prstGeom prst="rect">
            <a:avLst/>
          </a:prstGeom>
        </p:spPr>
        <p:txBody>
          <a:bodyPr/>
          <a:lstStyle>
            <a:lvl1pPr marL="12700" indent="-12700">
              <a:lnSpc>
                <a:spcPct val="125000"/>
              </a:lnSpc>
              <a:spcBef>
                <a:spcPts val="0"/>
              </a:spcBef>
              <a:spcAft>
                <a:spcPts val="400"/>
              </a:spcAft>
              <a:tabLst/>
              <a:defRPr sz="2000"/>
            </a:lvl1pPr>
            <a:lvl2pPr>
              <a:lnSpc>
                <a:spcPct val="125000"/>
              </a:lnSpc>
              <a:spcBef>
                <a:spcPts val="0"/>
              </a:spcBef>
              <a:spcAft>
                <a:spcPts val="400"/>
              </a:spcAft>
              <a:defRPr sz="2000"/>
            </a:lvl2pPr>
            <a:lvl3pPr>
              <a:lnSpc>
                <a:spcPct val="125000"/>
              </a:lnSpc>
              <a:spcBef>
                <a:spcPts val="0"/>
              </a:spcBef>
              <a:spcAft>
                <a:spcPts val="400"/>
              </a:spcAft>
              <a:buSzPct val="100000"/>
              <a:buFont typeface="Arial" panose="020B0604020202020204" pitchFamily="34" charset="0"/>
              <a:buChar char="•"/>
              <a:defRPr/>
            </a:lvl3pPr>
            <a:lvl4pPr>
              <a:lnSpc>
                <a:spcPct val="125000"/>
              </a:lnSpc>
              <a:spcBef>
                <a:spcPts val="0"/>
              </a:spcBef>
              <a:spcAft>
                <a:spcPts val="400"/>
              </a:spcAft>
              <a:buClr>
                <a:schemeClr val="tx1">
                  <a:lumMod val="60000"/>
                  <a:lumOff val="40000"/>
                </a:schemeClr>
              </a:buClr>
              <a:buFont typeface="Arial" panose="020B0604020202020204" pitchFamily="34" charset="0"/>
              <a:buChar char="•"/>
              <a:defRPr/>
            </a:lvl4pPr>
            <a:lvl5pPr>
              <a:lnSpc>
                <a:spcPct val="125000"/>
              </a:lnSpc>
              <a:spcBef>
                <a:spcPts val="0"/>
              </a:spcBef>
              <a:spcAft>
                <a:spcPts val="400"/>
              </a:spcAft>
              <a:buClr>
                <a:schemeClr val="tx1">
                  <a:lumMod val="60000"/>
                  <a:lumOff val="40000"/>
                </a:schemeClr>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2575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 Center align">
    <p:spTree>
      <p:nvGrpSpPr>
        <p:cNvPr id="1" name=""/>
        <p:cNvGrpSpPr/>
        <p:nvPr/>
      </p:nvGrpSpPr>
      <p:grpSpPr>
        <a:xfrm>
          <a:off x="0" y="0"/>
          <a:ext cx="0" cy="0"/>
          <a:chOff x="0" y="0"/>
          <a:chExt cx="0" cy="0"/>
        </a:xfrm>
      </p:grpSpPr>
      <p:sp>
        <p:nvSpPr>
          <p:cNvPr id="2" name="Title 1"/>
          <p:cNvSpPr>
            <a:spLocks noGrp="1"/>
          </p:cNvSpPr>
          <p:nvPr>
            <p:ph type="title"/>
          </p:nvPr>
        </p:nvSpPr>
        <p:spPr>
          <a:xfrm>
            <a:off x="896113" y="533400"/>
            <a:ext cx="10464800" cy="567267"/>
          </a:xfrm>
        </p:spPr>
        <p:txBody>
          <a:bodyPr anchor="t">
            <a:noAutofit/>
          </a:bodyPr>
          <a:lstStyle>
            <a:lvl1pPr algn="ctr">
              <a:defRPr sz="2800"/>
            </a:lvl1pPr>
          </a:lstStyle>
          <a:p>
            <a:r>
              <a:rPr lang="en-US"/>
              <a:t>Click to edit Master title style</a:t>
            </a:r>
            <a:endParaRPr lang="en-JM"/>
          </a:p>
        </p:txBody>
      </p:sp>
      <p:sp>
        <p:nvSpPr>
          <p:cNvPr id="10" name="Text Placeholder 9"/>
          <p:cNvSpPr>
            <a:spLocks noGrp="1"/>
          </p:cNvSpPr>
          <p:nvPr>
            <p:ph type="body" sz="quarter" idx="40"/>
          </p:nvPr>
        </p:nvSpPr>
        <p:spPr>
          <a:xfrm>
            <a:off x="896113" y="1115614"/>
            <a:ext cx="10464801" cy="920305"/>
          </a:xfrm>
        </p:spPr>
        <p:txBody>
          <a:bodyPr>
            <a:noAutofit/>
          </a:bodyPr>
          <a:lstStyle>
            <a:lvl1pPr marL="0" indent="0" algn="ctr">
              <a:lnSpc>
                <a:spcPct val="100000"/>
              </a:lnSpc>
              <a:buNone/>
              <a:defRPr sz="2400" b="0" i="0">
                <a:solidFill>
                  <a:schemeClr val="accent3"/>
                </a:solidFill>
              </a:defRPr>
            </a:lvl1pPr>
          </a:lstStyle>
          <a:p>
            <a:pPr lvl="0"/>
            <a:r>
              <a:rPr lang="en-US"/>
              <a:t>Click to edit Master text styles</a:t>
            </a:r>
          </a:p>
        </p:txBody>
      </p:sp>
      <p:sp>
        <p:nvSpPr>
          <p:cNvPr id="12" name="Content Placeholder 11"/>
          <p:cNvSpPr>
            <a:spLocks noGrp="1"/>
          </p:cNvSpPr>
          <p:nvPr>
            <p:ph sz="quarter" idx="41"/>
          </p:nvPr>
        </p:nvSpPr>
        <p:spPr>
          <a:xfrm>
            <a:off x="896113" y="2438400"/>
            <a:ext cx="10464800" cy="3404748"/>
          </a:xfrm>
        </p:spPr>
        <p:txBody>
          <a:bodyPr>
            <a:noAutofit/>
          </a:bodyPr>
          <a:lstStyle>
            <a:lvl1pPr marL="0" indent="0" algn="ctr">
              <a:buNone/>
              <a:defRPr sz="2000"/>
            </a:lvl1pPr>
          </a:lstStyle>
          <a:p>
            <a:pPr lvl="0"/>
            <a:r>
              <a:rPr lang="en-US"/>
              <a:t>Click to edit Master text styles</a:t>
            </a:r>
          </a:p>
        </p:txBody>
      </p:sp>
      <p:sp>
        <p:nvSpPr>
          <p:cNvPr id="5" name="Slide Number Placeholder 5"/>
          <p:cNvSpPr>
            <a:spLocks noGrp="1"/>
          </p:cNvSpPr>
          <p:nvPr>
            <p:ph type="sldNum" sz="quarter" idx="42"/>
          </p:nvPr>
        </p:nvSpPr>
        <p:spPr/>
        <p:txBody>
          <a:bodyPr/>
          <a:lstStyle>
            <a:lvl1pPr>
              <a:defRPr/>
            </a:lvl1pPr>
          </a:lstStyle>
          <a:p>
            <a:fld id="{E6A93944-3474-4E48-BCD4-69ED9CACC019}" type="slidenum">
              <a:rPr lang="en-JM"/>
              <a:pPr/>
              <a:t>‹#›</a:t>
            </a:fld>
            <a:endParaRPr lang="en-JM" dirty="0"/>
          </a:p>
        </p:txBody>
      </p:sp>
    </p:spTree>
    <p:extLst>
      <p:ext uri="{BB962C8B-B14F-4D97-AF65-F5344CB8AC3E}">
        <p14:creationId xmlns:p14="http://schemas.microsoft.com/office/powerpoint/2010/main" val="40116155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with Full Image">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6F2202E7-C563-E84B-81B0-7A5EE14CB4E3}"/>
              </a:ext>
            </a:extLst>
          </p:cNvPr>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
        <p:nvSpPr>
          <p:cNvPr id="6" name="Slide Number Placeholder 5"/>
          <p:cNvSpPr>
            <a:spLocks noGrp="1"/>
          </p:cNvSpPr>
          <p:nvPr>
            <p:ph type="sldNum" sz="quarter" idx="42"/>
          </p:nvPr>
        </p:nvSpPr>
        <p:spPr>
          <a:xfrm>
            <a:off x="10795000" y="6337300"/>
            <a:ext cx="1016000" cy="430213"/>
          </a:xfrm>
        </p:spPr>
        <p:txBody>
          <a:bodyPr/>
          <a:lstStyle>
            <a:lvl1pPr>
              <a:defRPr>
                <a:solidFill>
                  <a:schemeClr val="accent3"/>
                </a:solidFill>
              </a:defRPr>
            </a:lvl1pPr>
          </a:lstStyle>
          <a:p>
            <a:fld id="{B30B2D1E-9FFC-40D1-BD56-41383C696DDF}" type="slidenum">
              <a:rPr lang="en-JM" smtClean="0"/>
              <a:pPr/>
              <a:t>‹#›</a:t>
            </a:fld>
            <a:endParaRPr lang="en-JM" dirty="0"/>
          </a:p>
        </p:txBody>
      </p:sp>
      <p:sp>
        <p:nvSpPr>
          <p:cNvPr id="7" name="Title 1"/>
          <p:cNvSpPr>
            <a:spLocks noGrp="1"/>
          </p:cNvSpPr>
          <p:nvPr>
            <p:ph type="title" hasCustomPrompt="1"/>
          </p:nvPr>
        </p:nvSpPr>
        <p:spPr>
          <a:xfrm>
            <a:off x="657913" y="1566333"/>
            <a:ext cx="2407019" cy="3733800"/>
          </a:xfrm>
        </p:spPr>
        <p:txBody>
          <a:bodyPr anchor="ctr">
            <a:noAutofit/>
          </a:bodyPr>
          <a:lstStyle>
            <a:lvl1pPr algn="l">
              <a:defRPr sz="4000">
                <a:solidFill>
                  <a:schemeClr val="accent3"/>
                </a:solidFill>
              </a:defRPr>
            </a:lvl1pPr>
          </a:lstStyle>
          <a:p>
            <a:r>
              <a:rPr lang="en-US"/>
              <a:t>Section Title</a:t>
            </a:r>
            <a:endParaRPr lang="en-JM"/>
          </a:p>
        </p:txBody>
      </p:sp>
    </p:spTree>
    <p:extLst>
      <p:ext uri="{BB962C8B-B14F-4D97-AF65-F5344CB8AC3E}">
        <p14:creationId xmlns:p14="http://schemas.microsoft.com/office/powerpoint/2010/main" val="3205887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D3001A6-BD31-4FBC-AA24-96121B4F2E4D}" type="slidenum">
              <a:rPr lang="en-JM" smtClean="0"/>
              <a:pPr/>
              <a:t>‹#›</a:t>
            </a:fld>
            <a:endParaRPr lang="en-JM" dirty="0"/>
          </a:p>
        </p:txBody>
      </p:sp>
      <p:sp>
        <p:nvSpPr>
          <p:cNvPr id="5" name="Picture Placeholder 4"/>
          <p:cNvSpPr>
            <a:spLocks noGrp="1"/>
          </p:cNvSpPr>
          <p:nvPr>
            <p:ph type="pic" sz="quarter" idx="11"/>
          </p:nvPr>
        </p:nvSpPr>
        <p:spPr>
          <a:xfrm>
            <a:off x="0" y="0"/>
            <a:ext cx="12192000" cy="6858000"/>
          </a:xfrm>
        </p:spPr>
        <p:txBody>
          <a:bodyPr anchor="ctr" anchorCtr="0"/>
          <a:lstStyle>
            <a:lvl1pPr algn="ctr">
              <a:defRPr/>
            </a:lvl1pPr>
          </a:lstStyle>
          <a:p>
            <a:pPr lvl="0"/>
            <a:r>
              <a:rPr lang="en-US" noProof="0" dirty="0"/>
              <a:t>Click icon to add picture</a:t>
            </a:r>
            <a:endParaRPr lang="en-JM" noProof="0" dirty="0"/>
          </a:p>
        </p:txBody>
      </p:sp>
    </p:spTree>
    <p:extLst>
      <p:ext uri="{BB962C8B-B14F-4D97-AF65-F5344CB8AC3E}">
        <p14:creationId xmlns:p14="http://schemas.microsoft.com/office/powerpoint/2010/main" val="34152834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ngle Quot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B60267-7B2A-9E44-9201-7B7177AFC530}"/>
              </a:ext>
            </a:extLst>
          </p:cNvPr>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2" name="Slide Number Placeholder 5"/>
          <p:cNvSpPr>
            <a:spLocks noGrp="1"/>
          </p:cNvSpPr>
          <p:nvPr>
            <p:ph type="sldNum" sz="quarter" idx="42"/>
          </p:nvPr>
        </p:nvSpPr>
        <p:spPr>
          <a:xfrm>
            <a:off x="10795000" y="6337300"/>
            <a:ext cx="1016000" cy="430213"/>
          </a:xfrm>
        </p:spPr>
        <p:txBody>
          <a:bodyPr/>
          <a:lstStyle>
            <a:lvl1pPr>
              <a:defRPr/>
            </a:lvl1pPr>
          </a:lstStyle>
          <a:p>
            <a:fld id="{E6A93944-3474-4E48-BCD4-69ED9CACC019}" type="slidenum">
              <a:rPr lang="en-JM"/>
              <a:pPr/>
              <a:t>‹#›</a:t>
            </a:fld>
            <a:endParaRPr lang="en-JM" dirty="0"/>
          </a:p>
        </p:txBody>
      </p:sp>
      <p:sp>
        <p:nvSpPr>
          <p:cNvPr id="13" name="Title 1"/>
          <p:cNvSpPr>
            <a:spLocks noGrp="1"/>
          </p:cNvSpPr>
          <p:nvPr>
            <p:ph type="title" hasCustomPrompt="1"/>
          </p:nvPr>
        </p:nvSpPr>
        <p:spPr>
          <a:xfrm>
            <a:off x="657913" y="377955"/>
            <a:ext cx="11026087" cy="704087"/>
          </a:xfrm>
        </p:spPr>
        <p:txBody>
          <a:bodyPr anchor="t"/>
          <a:lstStyle>
            <a:lvl1pPr algn="l">
              <a:defRPr sz="3600">
                <a:solidFill>
                  <a:schemeClr val="bg1"/>
                </a:solidFill>
              </a:defRPr>
            </a:lvl1pPr>
          </a:lstStyle>
          <a:p>
            <a:r>
              <a:rPr lang="en-US"/>
              <a:t>Quote title</a:t>
            </a:r>
            <a:endParaRPr lang="en-JM"/>
          </a:p>
        </p:txBody>
      </p:sp>
      <p:sp>
        <p:nvSpPr>
          <p:cNvPr id="3" name="Text Placeholder 2"/>
          <p:cNvSpPr>
            <a:spLocks noGrp="1"/>
          </p:cNvSpPr>
          <p:nvPr>
            <p:ph type="body" sz="quarter" idx="43" hasCustomPrompt="1"/>
          </p:nvPr>
        </p:nvSpPr>
        <p:spPr>
          <a:xfrm>
            <a:off x="791570" y="1986976"/>
            <a:ext cx="7421098" cy="3033757"/>
          </a:xfrm>
        </p:spPr>
        <p:txBody>
          <a:bodyPr anchor="ctr"/>
          <a:lstStyle>
            <a:lvl1pPr>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
        <p:nvSpPr>
          <p:cNvPr id="18" name="Text Placeholder 17">
            <a:extLst>
              <a:ext uri="{FF2B5EF4-FFF2-40B4-BE49-F238E27FC236}">
                <a16:creationId xmlns:a16="http://schemas.microsoft.com/office/drawing/2014/main" id="{35F20791-4440-2D41-B1E2-D75D0EA15424}"/>
              </a:ext>
            </a:extLst>
          </p:cNvPr>
          <p:cNvSpPr>
            <a:spLocks noGrp="1"/>
          </p:cNvSpPr>
          <p:nvPr>
            <p:ph type="body" sz="quarter" idx="44" hasCustomPrompt="1"/>
          </p:nvPr>
        </p:nvSpPr>
        <p:spPr>
          <a:xfrm>
            <a:off x="9558338" y="4114800"/>
            <a:ext cx="1939395" cy="1778529"/>
          </a:xfrm>
        </p:spPr>
        <p:txBody>
          <a:bodyPr anchor="b"/>
          <a:lstStyle>
            <a:lvl1pPr marL="7938" indent="-7938">
              <a:lnSpc>
                <a:spcPct val="100000"/>
              </a:lnSpc>
              <a:tabLst/>
              <a:defRPr sz="2000" b="1">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400">
                <a:solidFill>
                  <a:schemeClr val="bg1"/>
                </a:solidFill>
              </a:defRPr>
            </a:lvl5pPr>
          </a:lstStyle>
          <a:p>
            <a:pPr lvl="0"/>
            <a:r>
              <a:rPr lang="en-US"/>
              <a:t>Quote credit</a:t>
            </a:r>
          </a:p>
          <a:p>
            <a:pPr lvl="0"/>
            <a:r>
              <a:rPr lang="en-US"/>
              <a:t>Name</a:t>
            </a:r>
          </a:p>
          <a:p>
            <a:pPr lvl="0"/>
            <a:r>
              <a:rPr lang="en-US"/>
              <a:t>Position</a:t>
            </a:r>
          </a:p>
          <a:p>
            <a:pPr lvl="0"/>
            <a:r>
              <a:rPr lang="en-US"/>
              <a:t>Company</a:t>
            </a:r>
          </a:p>
        </p:txBody>
      </p:sp>
      <p:pic>
        <p:nvPicPr>
          <p:cNvPr id="7" name="Graphic 6">
            <a:extLst>
              <a:ext uri="{FF2B5EF4-FFF2-40B4-BE49-F238E27FC236}">
                <a16:creationId xmlns:a16="http://schemas.microsoft.com/office/drawing/2014/main" id="{C61B10B5-F87A-CB4E-87ED-51340AC8F6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8" name="TextBox 11">
            <a:extLst>
              <a:ext uri="{FF2B5EF4-FFF2-40B4-BE49-F238E27FC236}">
                <a16:creationId xmlns:a16="http://schemas.microsoft.com/office/drawing/2014/main" id="{1D773E58-55C1-5D4F-95BE-6DD744F3C558}"/>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23337028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ur Team Blue Background">
    <p:spTree>
      <p:nvGrpSpPr>
        <p:cNvPr id="1" name=""/>
        <p:cNvGrpSpPr/>
        <p:nvPr/>
      </p:nvGrpSpPr>
      <p:grpSpPr>
        <a:xfrm>
          <a:off x="0" y="0"/>
          <a:ext cx="0" cy="0"/>
          <a:chOff x="0" y="0"/>
          <a:chExt cx="0" cy="0"/>
        </a:xfrm>
      </p:grpSpPr>
      <p:sp>
        <p:nvSpPr>
          <p:cNvPr id="18" name="Rectangle 17"/>
          <p:cNvSpPr/>
          <p:nvPr userDrawn="1"/>
        </p:nvSpPr>
        <p:spPr>
          <a:xfrm>
            <a:off x="-12700" y="0"/>
            <a:ext cx="12204700" cy="6858000"/>
          </a:xfrm>
          <a:prstGeom prst="rect">
            <a:avLst/>
          </a:prstGeom>
          <a:solidFill>
            <a:schemeClr val="tx2"/>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4" name="Text Placeholder 3"/>
          <p:cNvSpPr>
            <a:spLocks noGrp="1"/>
          </p:cNvSpPr>
          <p:nvPr>
            <p:ph type="body" sz="quarter" idx="60" hasCustomPrompt="1"/>
          </p:nvPr>
        </p:nvSpPr>
        <p:spPr>
          <a:xfrm>
            <a:off x="47447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5" name="Text Placeholder 7"/>
          <p:cNvSpPr>
            <a:spLocks noGrp="1"/>
          </p:cNvSpPr>
          <p:nvPr>
            <p:ph type="body" sz="quarter" idx="64"/>
          </p:nvPr>
        </p:nvSpPr>
        <p:spPr>
          <a:xfrm>
            <a:off x="4856480" y="4742137"/>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6" name="Title 1"/>
          <p:cNvSpPr>
            <a:spLocks noGrp="1"/>
          </p:cNvSpPr>
          <p:nvPr>
            <p:ph type="title"/>
          </p:nvPr>
        </p:nvSpPr>
        <p:spPr>
          <a:xfrm>
            <a:off x="877824" y="301752"/>
            <a:ext cx="10464800" cy="1105219"/>
          </a:xfrm>
        </p:spPr>
        <p:txBody>
          <a:bodyPr anchor="t">
            <a:noAutofit/>
          </a:bodyPr>
          <a:lstStyle>
            <a:lvl1pPr algn="ctr">
              <a:defRPr sz="3600">
                <a:solidFill>
                  <a:schemeClr val="bg1"/>
                </a:solidFill>
              </a:defRPr>
            </a:lvl1pPr>
          </a:lstStyle>
          <a:p>
            <a:r>
              <a:rPr lang="en-US"/>
              <a:t>Click to edit Master title style</a:t>
            </a:r>
            <a:endParaRPr lang="en-JM"/>
          </a:p>
        </p:txBody>
      </p:sp>
      <p:sp>
        <p:nvSpPr>
          <p:cNvPr id="7" name="Text Placeholder 3"/>
          <p:cNvSpPr>
            <a:spLocks noGrp="1"/>
          </p:cNvSpPr>
          <p:nvPr>
            <p:ph type="body" sz="quarter" idx="65" hasCustomPrompt="1"/>
          </p:nvPr>
        </p:nvSpPr>
        <p:spPr>
          <a:xfrm>
            <a:off x="4368800" y="3842257"/>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8" name="Text Placeholder 3"/>
          <p:cNvSpPr>
            <a:spLocks noGrp="1"/>
          </p:cNvSpPr>
          <p:nvPr>
            <p:ph type="body" sz="quarter" idx="67" hasCustomPrompt="1"/>
          </p:nvPr>
        </p:nvSpPr>
        <p:spPr>
          <a:xfrm>
            <a:off x="81737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9" name="Text Placeholder 7"/>
          <p:cNvSpPr>
            <a:spLocks noGrp="1"/>
          </p:cNvSpPr>
          <p:nvPr>
            <p:ph type="body" sz="quarter" idx="68"/>
          </p:nvPr>
        </p:nvSpPr>
        <p:spPr>
          <a:xfrm>
            <a:off x="8285480" y="4746095"/>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10" name="Text Placeholder 3"/>
          <p:cNvSpPr>
            <a:spLocks noGrp="1"/>
          </p:cNvSpPr>
          <p:nvPr>
            <p:ph type="body" sz="quarter" idx="69" hasCustomPrompt="1"/>
          </p:nvPr>
        </p:nvSpPr>
        <p:spPr>
          <a:xfrm>
            <a:off x="7797800" y="3846215"/>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11" name="Picture Placeholder 28"/>
          <p:cNvSpPr>
            <a:spLocks noGrp="1" noChangeAspect="1"/>
          </p:cNvSpPr>
          <p:nvPr>
            <p:ph type="pic" sz="quarter" idx="50"/>
          </p:nvPr>
        </p:nvSpPr>
        <p:spPr>
          <a:xfrm>
            <a:off x="5085969" y="1525523"/>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2" name="Picture Placeholder 28"/>
          <p:cNvSpPr>
            <a:spLocks noGrp="1" noChangeAspect="1"/>
          </p:cNvSpPr>
          <p:nvPr>
            <p:ph type="pic" sz="quarter" idx="71"/>
          </p:nvPr>
        </p:nvSpPr>
        <p:spPr>
          <a:xfrm>
            <a:off x="1555369" y="1525523"/>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3" name="Picture Placeholder 28"/>
          <p:cNvSpPr>
            <a:spLocks noGrp="1" noChangeAspect="1"/>
          </p:cNvSpPr>
          <p:nvPr>
            <p:ph type="pic" sz="quarter" idx="72"/>
          </p:nvPr>
        </p:nvSpPr>
        <p:spPr>
          <a:xfrm>
            <a:off x="8514969" y="1521866"/>
            <a:ext cx="2121662" cy="2121662"/>
          </a:xfrm>
          <a:prstGeom prst="ellipse">
            <a:avLst/>
          </a:prstGeom>
          <a:ln w="82550" cap="sq">
            <a:solidFill>
              <a:schemeClr val="accent1">
                <a:lumMod val="60000"/>
                <a:lumOff val="40000"/>
              </a:schemeClr>
            </a:solidFill>
            <a:miter lim="800000"/>
          </a:ln>
          <a:effectLst/>
        </p:spPr>
        <p:txBody>
          <a:bodyPr rtlCol="0">
            <a:no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14" name="Text Placeholder 3"/>
          <p:cNvSpPr>
            <a:spLocks noGrp="1"/>
          </p:cNvSpPr>
          <p:nvPr>
            <p:ph type="body" sz="quarter" idx="73" hasCustomPrompt="1"/>
          </p:nvPr>
        </p:nvSpPr>
        <p:spPr>
          <a:xfrm>
            <a:off x="1214120" y="4181538"/>
            <a:ext cx="2804160" cy="380999"/>
          </a:xfrm>
        </p:spPr>
        <p:txBody>
          <a:bodyPr>
            <a:noAutofit/>
          </a:bodyPr>
          <a:lstStyle>
            <a:lvl1pPr marL="0" indent="0" algn="ctr">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15" name="Text Placeholder 7"/>
          <p:cNvSpPr>
            <a:spLocks noGrp="1"/>
          </p:cNvSpPr>
          <p:nvPr>
            <p:ph type="body" sz="quarter" idx="74"/>
          </p:nvPr>
        </p:nvSpPr>
        <p:spPr>
          <a:xfrm>
            <a:off x="1325880" y="4737246"/>
            <a:ext cx="2580640" cy="1066801"/>
          </a:xfrm>
        </p:spPr>
        <p:txBody>
          <a:bodyPr>
            <a:noAutofit/>
          </a:bodyPr>
          <a:lstStyle>
            <a:lvl1pPr marL="0" indent="0" algn="ctr">
              <a:lnSpc>
                <a:spcPct val="100000"/>
              </a:lnSpc>
              <a:buFontTx/>
              <a:buNone/>
              <a:defRPr sz="1800">
                <a:solidFill>
                  <a:schemeClr val="bg1"/>
                </a:solidFill>
                <a:latin typeface="+mj-lt"/>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r>
              <a:rPr lang="en-US"/>
              <a:t>Click to edit Master text styles</a:t>
            </a:r>
          </a:p>
        </p:txBody>
      </p:sp>
      <p:sp>
        <p:nvSpPr>
          <p:cNvPr id="16" name="Text Placeholder 3"/>
          <p:cNvSpPr>
            <a:spLocks noGrp="1"/>
          </p:cNvSpPr>
          <p:nvPr>
            <p:ph type="body" sz="quarter" idx="75" hasCustomPrompt="1"/>
          </p:nvPr>
        </p:nvSpPr>
        <p:spPr>
          <a:xfrm>
            <a:off x="838200" y="3837366"/>
            <a:ext cx="3556000" cy="441960"/>
          </a:xfrm>
        </p:spPr>
        <p:txBody>
          <a:bodyPr lIns="0" tIns="0" rIns="0" bIns="0">
            <a:noAutofit/>
          </a:bodyPr>
          <a:lstStyle>
            <a:lvl1pPr marL="0" indent="0" algn="ctr">
              <a:lnSpc>
                <a:spcPct val="100000"/>
              </a:lnSpc>
              <a:spcBef>
                <a:spcPts val="0"/>
              </a:spcBef>
              <a:buFontTx/>
              <a:buNone/>
              <a:defRPr sz="25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17" name="Slide Number Placeholder 5"/>
          <p:cNvSpPr>
            <a:spLocks noGrp="1"/>
          </p:cNvSpPr>
          <p:nvPr>
            <p:ph type="sldNum" sz="quarter" idx="76"/>
          </p:nvPr>
        </p:nvSpPr>
        <p:spPr>
          <a:xfrm>
            <a:off x="10795000" y="6337300"/>
            <a:ext cx="1016000" cy="430213"/>
          </a:xfrm>
        </p:spPr>
        <p:txBody>
          <a:bodyPr/>
          <a:lstStyle>
            <a:lvl1pPr>
              <a:defRPr/>
            </a:lvl1pPr>
          </a:lstStyle>
          <a:p>
            <a:fld id="{5382C31D-A61E-4015-9137-2A645CCE248B}" type="slidenum">
              <a:rPr lang="en-JM"/>
              <a:pPr/>
              <a:t>‹#›</a:t>
            </a:fld>
            <a:endParaRPr lang="en-JM" dirty="0"/>
          </a:p>
        </p:txBody>
      </p:sp>
      <p:pic>
        <p:nvPicPr>
          <p:cNvPr id="21" name="Graphic 20">
            <a:extLst>
              <a:ext uri="{FF2B5EF4-FFF2-40B4-BE49-F238E27FC236}">
                <a16:creationId xmlns:a16="http://schemas.microsoft.com/office/drawing/2014/main" id="{512A126E-F111-7049-83DC-D314FB2A7C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2375" y="6428947"/>
            <a:ext cx="250031" cy="253365"/>
          </a:xfrm>
          <a:prstGeom prst="rect">
            <a:avLst/>
          </a:prstGeom>
        </p:spPr>
      </p:pic>
      <p:sp>
        <p:nvSpPr>
          <p:cNvPr id="22" name="TextBox 11">
            <a:extLst>
              <a:ext uri="{FF2B5EF4-FFF2-40B4-BE49-F238E27FC236}">
                <a16:creationId xmlns:a16="http://schemas.microsoft.com/office/drawing/2014/main" id="{AC41E60B-E88E-A147-A989-3CA3E6A40B1A}"/>
              </a:ext>
            </a:extLst>
          </p:cNvPr>
          <p:cNvSpPr>
            <a:spLocks/>
          </p:cNvSpPr>
          <p:nvPr userDrawn="1"/>
        </p:nvSpPr>
        <p:spPr bwMode="auto">
          <a:xfrm>
            <a:off x="511347" y="6341533"/>
            <a:ext cx="52832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solidFill>
                <a:effectLst/>
                <a:latin typeface="Arial"/>
                <a:ea typeface="MS PGothic"/>
                <a:cs typeface="+mn-cs"/>
              </a:rPr>
              <a:t>© 2020 Verint Systems Inc. All Rights Reserved Worldwide.</a:t>
            </a:r>
          </a:p>
          <a:p>
            <a:r>
              <a:rPr lang="en-US" sz="700" b="0" i="0" kern="1200" dirty="0">
                <a:solidFill>
                  <a:schemeClr val="bg1"/>
                </a:solidFill>
                <a:effectLst/>
                <a:latin typeface="Arial"/>
                <a:ea typeface="MS PGothic"/>
                <a:cs typeface="+mn-cs"/>
              </a:rPr>
              <a:t>CONFIDENTIAL AND PROPRIETARY INFORMATION OF VERINT SYSTEMS INC.</a:t>
            </a:r>
          </a:p>
        </p:txBody>
      </p:sp>
    </p:spTree>
    <p:extLst>
      <p:ext uri="{BB962C8B-B14F-4D97-AF65-F5344CB8AC3E}">
        <p14:creationId xmlns:p14="http://schemas.microsoft.com/office/powerpoint/2010/main" val="3990796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gage With Us + Presenter Blue">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47" name="Text Placeholder 3"/>
          <p:cNvSpPr>
            <a:spLocks noGrp="1"/>
          </p:cNvSpPr>
          <p:nvPr>
            <p:ph type="body" sz="quarter" idx="73" hasCustomPrompt="1"/>
          </p:nvPr>
        </p:nvSpPr>
        <p:spPr>
          <a:xfrm>
            <a:off x="3111500" y="2406674"/>
            <a:ext cx="2804160" cy="304800"/>
          </a:xfrm>
        </p:spPr>
        <p:txBody>
          <a:bodyPr lIns="0" rIns="0">
            <a:noAutofit/>
          </a:bodyPr>
          <a:lstStyle>
            <a:lvl1pPr marL="0" indent="0" algn="l">
              <a:lnSpc>
                <a:spcPct val="100000"/>
              </a:lnSpc>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48" name="Text Placeholder 3"/>
          <p:cNvSpPr>
            <a:spLocks noGrp="1"/>
          </p:cNvSpPr>
          <p:nvPr>
            <p:ph type="body" sz="quarter" idx="75" hasCustomPrompt="1"/>
          </p:nvPr>
        </p:nvSpPr>
        <p:spPr>
          <a:xfrm>
            <a:off x="3111500" y="2035515"/>
            <a:ext cx="2806700" cy="441960"/>
          </a:xfrm>
        </p:spPr>
        <p:txBody>
          <a:bodyPr lIns="0" tIns="0" rIns="0" bIns="0">
            <a:noAutofit/>
          </a:bodyPr>
          <a:lstStyle>
            <a:lvl1pPr marL="0" indent="0" algn="l">
              <a:lnSpc>
                <a:spcPct val="100000"/>
              </a:lnSpc>
              <a:spcBef>
                <a:spcPts val="0"/>
              </a:spcBef>
              <a:buFontTx/>
              <a:buNone/>
              <a:defRPr sz="2500" b="1" baseline="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sp>
        <p:nvSpPr>
          <p:cNvPr id="49" name="Picture Placeholder 28"/>
          <p:cNvSpPr>
            <a:spLocks noGrp="1" noChangeAspect="1"/>
          </p:cNvSpPr>
          <p:nvPr>
            <p:ph type="pic" sz="quarter" idx="50"/>
          </p:nvPr>
        </p:nvSpPr>
        <p:spPr>
          <a:xfrm>
            <a:off x="6533769" y="1628362"/>
            <a:ext cx="2121662" cy="2121662"/>
          </a:xfrm>
          <a:prstGeom prst="ellipse">
            <a:avLst/>
          </a:prstGeom>
          <a:ln w="82550" cap="sq">
            <a:solidFill>
              <a:schemeClr val="accent1">
                <a:lumMod val="60000"/>
                <a:lumOff val="40000"/>
              </a:schemeClr>
            </a:solidFill>
            <a:miter lim="800000"/>
          </a:ln>
          <a:effectLst/>
        </p:spPr>
        <p:txBody>
          <a:bodyPr rtlCol="0">
            <a:norm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50" name="Picture Placeholder 28"/>
          <p:cNvSpPr>
            <a:spLocks noGrp="1" noChangeAspect="1"/>
          </p:cNvSpPr>
          <p:nvPr>
            <p:ph type="pic" sz="quarter" idx="71"/>
          </p:nvPr>
        </p:nvSpPr>
        <p:spPr>
          <a:xfrm>
            <a:off x="818769" y="1628362"/>
            <a:ext cx="2121662" cy="2121662"/>
          </a:xfrm>
          <a:prstGeom prst="ellipse">
            <a:avLst/>
          </a:prstGeom>
          <a:ln w="82550" cap="sq">
            <a:solidFill>
              <a:schemeClr val="accent1">
                <a:lumMod val="60000"/>
                <a:lumOff val="40000"/>
              </a:schemeClr>
            </a:solidFill>
            <a:miter lim="800000"/>
          </a:ln>
          <a:effectLst/>
        </p:spPr>
        <p:txBody>
          <a:bodyPr rtlCol="0">
            <a:normAutofit/>
          </a:bodyPr>
          <a:lstStyle>
            <a:lvl1pPr marL="0" indent="0" algn="ctr">
              <a:buFontTx/>
              <a:buNone/>
              <a:defRPr sz="1050">
                <a:solidFill>
                  <a:schemeClr val="bg2"/>
                </a:solidFill>
                <a:latin typeface="+mj-lt"/>
                <a:cs typeface="Arial" pitchFamily="34" charset="0"/>
              </a:defRPr>
            </a:lvl1pPr>
          </a:lstStyle>
          <a:p>
            <a:pPr lvl="0"/>
            <a:r>
              <a:rPr lang="en-US" noProof="0" dirty="0"/>
              <a:t>Click icon to add picture</a:t>
            </a:r>
            <a:endParaRPr lang="en-JM" noProof="0" dirty="0"/>
          </a:p>
        </p:txBody>
      </p:sp>
      <p:sp>
        <p:nvSpPr>
          <p:cNvPr id="51" name="Text Placeholder 3"/>
          <p:cNvSpPr>
            <a:spLocks noGrp="1"/>
          </p:cNvSpPr>
          <p:nvPr>
            <p:ph type="body" sz="quarter" idx="76" hasCustomPrompt="1"/>
          </p:nvPr>
        </p:nvSpPr>
        <p:spPr>
          <a:xfrm>
            <a:off x="8839200" y="2428976"/>
            <a:ext cx="2804160" cy="304800"/>
          </a:xfrm>
        </p:spPr>
        <p:txBody>
          <a:bodyPr lIns="0" rIns="0">
            <a:noAutofit/>
          </a:bodyPr>
          <a:lstStyle>
            <a:lvl1pPr marL="0" indent="0" algn="l">
              <a:lnSpc>
                <a:spcPct val="100000"/>
              </a:lnSpc>
              <a:buFontTx/>
              <a:buNone/>
              <a:defRPr sz="1800" b="1">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Title</a:t>
            </a:r>
          </a:p>
        </p:txBody>
      </p:sp>
      <p:sp>
        <p:nvSpPr>
          <p:cNvPr id="52" name="Text Placeholder 3"/>
          <p:cNvSpPr>
            <a:spLocks noGrp="1"/>
          </p:cNvSpPr>
          <p:nvPr>
            <p:ph type="body" sz="quarter" idx="77" hasCustomPrompt="1"/>
          </p:nvPr>
        </p:nvSpPr>
        <p:spPr>
          <a:xfrm>
            <a:off x="8839200" y="2057817"/>
            <a:ext cx="2819400" cy="441960"/>
          </a:xfrm>
        </p:spPr>
        <p:txBody>
          <a:bodyPr lIns="0" tIns="0" rIns="0" bIns="0">
            <a:noAutofit/>
          </a:bodyPr>
          <a:lstStyle>
            <a:lvl1pPr marL="0" indent="0" algn="l">
              <a:lnSpc>
                <a:spcPct val="100000"/>
              </a:lnSpc>
              <a:spcBef>
                <a:spcPts val="0"/>
              </a:spcBef>
              <a:buFontTx/>
              <a:buNone/>
              <a:defRPr sz="2500" b="1" baseline="0">
                <a:solidFill>
                  <a:schemeClr val="bg1"/>
                </a:solidFill>
                <a:latin typeface="+mn-lt"/>
                <a:ea typeface="Open Sans Extrabold" pitchFamily="34" charset="0"/>
                <a:cs typeface="Open Sans Extrabold" pitchFamily="34"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r>
              <a:rPr lang="en-US"/>
              <a:t>First Last</a:t>
            </a:r>
          </a:p>
        </p:txBody>
      </p:sp>
      <p:pic>
        <p:nvPicPr>
          <p:cNvPr id="65" name="Picture 6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66" name="Rectangle 18"/>
          <p:cNvSpPr>
            <a:spLocks noChangeArrowheads="1"/>
          </p:cNvSpPr>
          <p:nvPr userDrawn="1"/>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67" name="TextBox 66"/>
          <p:cNvSpPr txBox="1"/>
          <p:nvPr userDrawn="1"/>
        </p:nvSpPr>
        <p:spPr>
          <a:xfrm>
            <a:off x="3175000" y="584200"/>
            <a:ext cx="5829300" cy="850900"/>
          </a:xfrm>
          <a:prstGeom prst="rect">
            <a:avLst/>
          </a:prstGeom>
        </p:spPr>
        <p:txBody>
          <a:bodyPr vert="horz" wrap="none" lIns="91440" tIns="45720" rIns="91440" bIns="45720" rtlCol="0">
            <a:normAutofit/>
          </a:bodyPr>
          <a:lstStyle/>
          <a:p>
            <a:pPr algn="ctr"/>
            <a:r>
              <a:rPr lang="en-US" sz="3200" b="1" dirty="0">
                <a:solidFill>
                  <a:schemeClr val="bg1"/>
                </a:solidFill>
              </a:rPr>
              <a:t>Engage With Us</a:t>
            </a:r>
            <a:endParaRPr lang="en-US" sz="3200" b="1" i="0" dirty="0">
              <a:solidFill>
                <a:schemeClr val="bg1"/>
              </a:solidFill>
            </a:endParaRPr>
          </a:p>
        </p:txBody>
      </p:sp>
      <p:sp>
        <p:nvSpPr>
          <p:cNvPr id="69" name="TextBox 68"/>
          <p:cNvSpPr txBox="1"/>
          <p:nvPr userDrawn="1"/>
        </p:nvSpPr>
        <p:spPr>
          <a:xfrm>
            <a:off x="3111500" y="3257264"/>
            <a:ext cx="2159000" cy="330200"/>
          </a:xfrm>
          <a:prstGeom prst="rect">
            <a:avLst/>
          </a:prstGeom>
        </p:spPr>
        <p:txBody>
          <a:bodyPr vert="horz" wrap="square" lIns="0" tIns="45720" rIns="0" bIns="45720" rtlCol="0">
            <a:noAutofit/>
          </a:bodyPr>
          <a:lstStyle/>
          <a:p>
            <a:pPr marL="0" marR="0" lvl="0" indent="0" algn="l" defTabSz="914400" rtl="0" eaLnBrk="0" fontAlgn="base" latinLnBrk="0" hangingPunct="0">
              <a:lnSpc>
                <a:spcPct val="110000"/>
              </a:lnSpc>
              <a:spcBef>
                <a:spcPct val="0"/>
              </a:spcBef>
              <a:spcAft>
                <a:spcPct val="0"/>
              </a:spcAft>
              <a:buClrTx/>
              <a:buSzTx/>
              <a:buFontTx/>
              <a:buNone/>
              <a:tabLst/>
              <a:defRPr/>
            </a:pPr>
            <a:endParaRPr lang="en-US" sz="1600" dirty="0">
              <a:solidFill>
                <a:schemeClr val="bg1"/>
              </a:solidFill>
            </a:endParaRP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2078" y="4187338"/>
            <a:ext cx="788245" cy="784711"/>
          </a:xfrm>
          <a:prstGeom prst="rect">
            <a:avLst/>
          </a:prstGeom>
        </p:spPr>
      </p:pic>
      <p:pic>
        <p:nvPicPr>
          <p:cNvPr id="27" name="Picture 2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323978" y="4187338"/>
            <a:ext cx="788245" cy="784711"/>
          </a:xfrm>
          <a:prstGeom prst="rect">
            <a:avLst/>
          </a:prstGeom>
        </p:spPr>
      </p:pic>
      <p:pic>
        <p:nvPicPr>
          <p:cNvPr id="28" name="Picture 27"/>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5695528" y="4187338"/>
            <a:ext cx="788245" cy="784711"/>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8067778" y="4187338"/>
            <a:ext cx="788245" cy="784711"/>
          </a:xfrm>
          <a:prstGeom prst="rect">
            <a:avLst/>
          </a:prstGeom>
        </p:spPr>
      </p:pic>
      <p:grpSp>
        <p:nvGrpSpPr>
          <p:cNvPr id="30" name="Group 29"/>
          <p:cNvGrpSpPr/>
          <p:nvPr userDrawn="1"/>
        </p:nvGrpSpPr>
        <p:grpSpPr>
          <a:xfrm>
            <a:off x="10439680" y="4191000"/>
            <a:ext cx="748740" cy="748740"/>
            <a:chOff x="8911911" y="4097991"/>
            <a:chExt cx="1345080" cy="1345080"/>
          </a:xfrm>
        </p:grpSpPr>
        <p:pic>
          <p:nvPicPr>
            <p:cNvPr id="31" name="Picture 3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253654" y="4360126"/>
              <a:ext cx="823596" cy="795609"/>
            </a:xfrm>
            <a:prstGeom prst="rect">
              <a:avLst/>
            </a:prstGeom>
          </p:spPr>
        </p:pic>
        <p:sp>
          <p:nvSpPr>
            <p:cNvPr id="32" name="Oval 31"/>
            <p:cNvSpPr/>
            <p:nvPr userDrawn="1"/>
          </p:nvSpPr>
          <p:spPr>
            <a:xfrm>
              <a:off x="8911911" y="4097991"/>
              <a:ext cx="1345080" cy="134508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p:cNvSpPr txBox="1"/>
          <p:nvPr userDrawn="1"/>
        </p:nvSpPr>
        <p:spPr>
          <a:xfrm>
            <a:off x="285750" y="4978400"/>
            <a:ext cx="21209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facebook.com/verint</a:t>
            </a:r>
          </a:p>
        </p:txBody>
      </p:sp>
      <p:sp>
        <p:nvSpPr>
          <p:cNvPr id="34" name="TextBox 33"/>
          <p:cNvSpPr txBox="1"/>
          <p:nvPr userDrawn="1"/>
        </p:nvSpPr>
        <p:spPr>
          <a:xfrm>
            <a:off x="2482850" y="4978400"/>
            <a:ext cx="259715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linkedin.com/company/verint</a:t>
            </a:r>
          </a:p>
        </p:txBody>
      </p:sp>
      <p:sp>
        <p:nvSpPr>
          <p:cNvPr id="35" name="TextBox 34"/>
          <p:cNvSpPr txBox="1"/>
          <p:nvPr userDrawn="1"/>
        </p:nvSpPr>
        <p:spPr>
          <a:xfrm>
            <a:off x="4959350" y="49784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twitter.com/verint</a:t>
            </a:r>
          </a:p>
        </p:txBody>
      </p:sp>
      <p:sp>
        <p:nvSpPr>
          <p:cNvPr id="36" name="TextBox 35"/>
          <p:cNvSpPr txBox="1"/>
          <p:nvPr userDrawn="1"/>
        </p:nvSpPr>
        <p:spPr>
          <a:xfrm>
            <a:off x="7321550" y="49784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youtube.com/VerintTV</a:t>
            </a:r>
          </a:p>
        </p:txBody>
      </p:sp>
      <p:sp>
        <p:nvSpPr>
          <p:cNvPr id="37" name="TextBox 36"/>
          <p:cNvSpPr txBox="1"/>
          <p:nvPr userDrawn="1"/>
        </p:nvSpPr>
        <p:spPr>
          <a:xfrm>
            <a:off x="9734550" y="4978400"/>
            <a:ext cx="21590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blog.verint.com</a:t>
            </a:r>
          </a:p>
        </p:txBody>
      </p:sp>
      <p:sp>
        <p:nvSpPr>
          <p:cNvPr id="6" name="Text Placeholder 5"/>
          <p:cNvSpPr>
            <a:spLocks noGrp="1"/>
          </p:cNvSpPr>
          <p:nvPr>
            <p:ph type="body" sz="quarter" idx="78"/>
          </p:nvPr>
        </p:nvSpPr>
        <p:spPr>
          <a:xfrm>
            <a:off x="3124201" y="2935654"/>
            <a:ext cx="3225800" cy="412262"/>
          </a:xfrm>
        </p:spPr>
        <p:txBody>
          <a:bodyPr lIns="0" rIns="0"/>
          <a:lstStyle>
            <a:lvl1pPr>
              <a:defRPr sz="1600">
                <a:solidFill>
                  <a:schemeClr val="bg1"/>
                </a:solidFill>
              </a:defRPr>
            </a:lvl1pPr>
          </a:lstStyle>
          <a:p>
            <a:pPr lvl="0"/>
            <a:r>
              <a:rPr lang="en-US"/>
              <a:t>Click to edit Master text styles</a:t>
            </a:r>
          </a:p>
        </p:txBody>
      </p:sp>
      <p:sp>
        <p:nvSpPr>
          <p:cNvPr id="38" name="Text Placeholder 5"/>
          <p:cNvSpPr>
            <a:spLocks noGrp="1"/>
          </p:cNvSpPr>
          <p:nvPr>
            <p:ph type="body" sz="quarter" idx="79"/>
          </p:nvPr>
        </p:nvSpPr>
        <p:spPr>
          <a:xfrm>
            <a:off x="8859002" y="2957956"/>
            <a:ext cx="3225800" cy="412262"/>
          </a:xfrm>
        </p:spPr>
        <p:txBody>
          <a:bodyPr lIns="0" rIns="0"/>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1447547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gage With Us Blue">
    <p:spTree>
      <p:nvGrpSpPr>
        <p:cNvPr id="1" name=""/>
        <p:cNvGrpSpPr/>
        <p:nvPr/>
      </p:nvGrpSpPr>
      <p:grpSpPr>
        <a:xfrm>
          <a:off x="0" y="0"/>
          <a:ext cx="0" cy="0"/>
          <a:chOff x="0" y="0"/>
          <a:chExt cx="0" cy="0"/>
        </a:xfrm>
      </p:grpSpPr>
      <p:sp>
        <p:nvSpPr>
          <p:cNvPr id="4" name="Rectangle 3"/>
          <p:cNvSpPr/>
          <p:nvPr userDrawn="1"/>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grpSp>
        <p:nvGrpSpPr>
          <p:cNvPr id="2" name="Group 1"/>
          <p:cNvGrpSpPr/>
          <p:nvPr userDrawn="1"/>
        </p:nvGrpSpPr>
        <p:grpSpPr>
          <a:xfrm>
            <a:off x="292100" y="3450016"/>
            <a:ext cx="11607800" cy="1553784"/>
            <a:chOff x="292100" y="3450016"/>
            <a:chExt cx="11607800" cy="1553784"/>
          </a:xfrm>
        </p:grpSpPr>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56" y="3450016"/>
              <a:ext cx="1082388" cy="1077534"/>
            </a:xfrm>
            <a:prstGeom prst="rect">
              <a:avLst/>
            </a:prstGeom>
          </p:spPr>
        </p:pic>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85099" y="3450016"/>
              <a:ext cx="1082388" cy="1077534"/>
            </a:xfrm>
            <a:prstGeom prst="rect">
              <a:avLst/>
            </a:prstGeom>
          </p:spPr>
        </p:pic>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48456" y="3450016"/>
              <a:ext cx="1082388" cy="1077534"/>
            </a:xfrm>
            <a:prstGeom prst="rect">
              <a:avLst/>
            </a:prstGeom>
          </p:spPr>
        </p:pic>
        <p:pic>
          <p:nvPicPr>
            <p:cNvPr id="20" name="Picture 1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17006" y="3450016"/>
              <a:ext cx="1082388" cy="1077534"/>
            </a:xfrm>
            <a:prstGeom prst="rect">
              <a:avLst/>
            </a:prstGeom>
          </p:spPr>
        </p:pic>
        <p:grpSp>
          <p:nvGrpSpPr>
            <p:cNvPr id="21" name="Group 20"/>
            <p:cNvGrpSpPr/>
            <p:nvPr userDrawn="1"/>
          </p:nvGrpSpPr>
          <p:grpSpPr>
            <a:xfrm>
              <a:off x="10306330" y="3467100"/>
              <a:ext cx="1028140" cy="1028140"/>
              <a:chOff x="8911911" y="4097991"/>
              <a:chExt cx="1345080" cy="1345080"/>
            </a:xfrm>
          </p:grpSpPr>
          <p:pic>
            <p:nvPicPr>
              <p:cNvPr id="27" name="Picture 2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53654" y="4360126"/>
                <a:ext cx="823596" cy="795609"/>
              </a:xfrm>
              <a:prstGeom prst="rect">
                <a:avLst/>
              </a:prstGeom>
            </p:spPr>
          </p:pic>
          <p:sp>
            <p:nvSpPr>
              <p:cNvPr id="28" name="Oval 27"/>
              <p:cNvSpPr/>
              <p:nvPr userDrawn="1"/>
            </p:nvSpPr>
            <p:spPr>
              <a:xfrm>
                <a:off x="8911911" y="4097991"/>
                <a:ext cx="1345080" cy="134508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userDrawn="1"/>
          </p:nvSpPr>
          <p:spPr>
            <a:xfrm>
              <a:off x="292100" y="4673600"/>
              <a:ext cx="21209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facebook.com/verint</a:t>
              </a:r>
            </a:p>
          </p:txBody>
        </p:sp>
        <p:sp>
          <p:nvSpPr>
            <p:cNvPr id="30" name="TextBox 29"/>
            <p:cNvSpPr txBox="1"/>
            <p:nvPr userDrawn="1"/>
          </p:nvSpPr>
          <p:spPr>
            <a:xfrm>
              <a:off x="2362200" y="4673600"/>
              <a:ext cx="2755900" cy="2667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linkedin.com/company/verint</a:t>
              </a:r>
            </a:p>
          </p:txBody>
        </p:sp>
        <p:sp>
          <p:nvSpPr>
            <p:cNvPr id="31" name="TextBox 30"/>
            <p:cNvSpPr txBox="1"/>
            <p:nvPr userDrawn="1"/>
          </p:nvSpPr>
          <p:spPr>
            <a:xfrm>
              <a:off x="495935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twitter.com/verint</a:t>
              </a:r>
            </a:p>
          </p:txBody>
        </p:sp>
        <p:sp>
          <p:nvSpPr>
            <p:cNvPr id="32" name="TextBox 31"/>
            <p:cNvSpPr txBox="1"/>
            <p:nvPr userDrawn="1"/>
          </p:nvSpPr>
          <p:spPr>
            <a:xfrm>
              <a:off x="7327900" y="4673600"/>
              <a:ext cx="22606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youtube.com/VerintTV</a:t>
              </a:r>
            </a:p>
          </p:txBody>
        </p:sp>
        <p:sp>
          <p:nvSpPr>
            <p:cNvPr id="33" name="TextBox 32"/>
            <p:cNvSpPr txBox="1"/>
            <p:nvPr userDrawn="1"/>
          </p:nvSpPr>
          <p:spPr>
            <a:xfrm>
              <a:off x="9740900" y="4673600"/>
              <a:ext cx="2159000" cy="330200"/>
            </a:xfrm>
            <a:prstGeom prst="rect">
              <a:avLst/>
            </a:prstGeom>
          </p:spPr>
          <p:txBody>
            <a:bodyPr vert="horz" wrap="square" lIns="91440" tIns="45720" rIns="91440" bIns="45720" rtlCol="0">
              <a:noAutofit/>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lang="en-US" sz="1500" dirty="0">
                  <a:solidFill>
                    <a:schemeClr val="bg1"/>
                  </a:solidFill>
                </a:rPr>
                <a:t>blog.verint.com</a:t>
              </a:r>
            </a:p>
          </p:txBody>
        </p:sp>
      </p:grpSp>
      <p:pic>
        <p:nvPicPr>
          <p:cNvPr id="35" name="Picture 34"/>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
        <p:nvSpPr>
          <p:cNvPr id="36" name="Rectangle 18"/>
          <p:cNvSpPr>
            <a:spLocks noChangeArrowheads="1"/>
          </p:cNvSpPr>
          <p:nvPr userDrawn="1"/>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37" name="TextBox 36"/>
          <p:cNvSpPr txBox="1"/>
          <p:nvPr userDrawn="1"/>
        </p:nvSpPr>
        <p:spPr>
          <a:xfrm>
            <a:off x="3175000" y="1854200"/>
            <a:ext cx="5829300" cy="850900"/>
          </a:xfrm>
          <a:prstGeom prst="rect">
            <a:avLst/>
          </a:prstGeom>
        </p:spPr>
        <p:txBody>
          <a:bodyPr vert="horz" wrap="none" lIns="91440" tIns="45720" rIns="91440" bIns="45720" rtlCol="0">
            <a:normAutofit/>
          </a:bodyPr>
          <a:lstStyle/>
          <a:p>
            <a:pPr algn="ctr"/>
            <a:r>
              <a:rPr lang="en-US" sz="4500" b="1" dirty="0">
                <a:solidFill>
                  <a:schemeClr val="bg1"/>
                </a:solidFill>
              </a:rPr>
              <a:t>Engage With Us</a:t>
            </a:r>
            <a:endParaRPr lang="en-US" sz="4500" b="1" i="0" dirty="0">
              <a:solidFill>
                <a:schemeClr val="bg1"/>
              </a:solidFill>
            </a:endParaRPr>
          </a:p>
        </p:txBody>
      </p:sp>
    </p:spTree>
    <p:extLst>
      <p:ext uri="{BB962C8B-B14F-4D97-AF65-F5344CB8AC3E}">
        <p14:creationId xmlns:p14="http://schemas.microsoft.com/office/powerpoint/2010/main" val="15445879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15" name="Rectangle 14"/>
          <p:cNvSpPr/>
          <p:nvPr/>
        </p:nvSpPr>
        <p:spPr>
          <a:xfrm>
            <a:off x="-12700" y="0"/>
            <a:ext cx="122047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endParaRPr lang="en-US" sz="800" dirty="0">
              <a:solidFill>
                <a:schemeClr val="bg1"/>
              </a:solidFill>
              <a:cs typeface="Arial" panose="020B0604020202020204" pitchFamily="34" charset="0"/>
            </a:endParaRPr>
          </a:p>
        </p:txBody>
      </p:sp>
      <p:sp>
        <p:nvSpPr>
          <p:cNvPr id="16" name="Rectangle 18"/>
          <p:cNvSpPr>
            <a:spLocks noChangeArrowheads="1"/>
          </p:cNvSpPr>
          <p:nvPr/>
        </p:nvSpPr>
        <p:spPr bwMode="auto">
          <a:xfrm>
            <a:off x="4648347" y="6248400"/>
            <a:ext cx="29065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sz="800" dirty="0">
                <a:solidFill>
                  <a:schemeClr val="bg1"/>
                </a:solidFill>
                <a:cs typeface="Arial" panose="020B0604020202020204" pitchFamily="34" charset="0"/>
              </a:rPr>
              <a:t>© 2020 Verint Systems Inc. All Rights Reserved Worldwide.</a:t>
            </a:r>
          </a:p>
        </p:txBody>
      </p:sp>
      <p:sp>
        <p:nvSpPr>
          <p:cNvPr id="2" name="Title 1"/>
          <p:cNvSpPr>
            <a:spLocks noGrp="1"/>
          </p:cNvSpPr>
          <p:nvPr>
            <p:ph type="ctrTitle"/>
          </p:nvPr>
        </p:nvSpPr>
        <p:spPr>
          <a:xfrm>
            <a:off x="2336800" y="2590800"/>
            <a:ext cx="7392416" cy="838200"/>
          </a:xfrm>
        </p:spPr>
        <p:txBody>
          <a:bodyPr anchor="t"/>
          <a:lstStyle>
            <a:lvl1pPr algn="ctr">
              <a:lnSpc>
                <a:spcPts val="4200"/>
              </a:lnSpc>
              <a:defRPr sz="3800" b="1"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JM"/>
          </a:p>
        </p:txBody>
      </p:sp>
      <p:sp>
        <p:nvSpPr>
          <p:cNvPr id="14" name="Text Placeholder 13"/>
          <p:cNvSpPr>
            <a:spLocks noGrp="1"/>
          </p:cNvSpPr>
          <p:nvPr>
            <p:ph type="body" sz="quarter" idx="10"/>
          </p:nvPr>
        </p:nvSpPr>
        <p:spPr>
          <a:xfrm>
            <a:off x="1822863" y="3352800"/>
            <a:ext cx="8534400" cy="1066800"/>
          </a:xfrm>
        </p:spPr>
        <p:txBody>
          <a:bodyPr/>
          <a:lstStyle>
            <a:lvl1pPr algn="ctr">
              <a:defRPr>
                <a:solidFill>
                  <a:schemeClr val="bg1"/>
                </a:solidFill>
              </a:defRPr>
            </a:lvl1pPr>
          </a:lstStyle>
          <a:p>
            <a:pPr lvl="0"/>
            <a:r>
              <a:rPr lang="en-US"/>
              <a:t>Click to edit Master text styles</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94250" y="5532780"/>
            <a:ext cx="2590800" cy="673159"/>
          </a:xfrm>
          <a:prstGeom prst="rect">
            <a:avLst/>
          </a:prstGeom>
        </p:spPr>
      </p:pic>
    </p:spTree>
    <p:extLst>
      <p:ext uri="{BB962C8B-B14F-4D97-AF65-F5344CB8AC3E}">
        <p14:creationId xmlns:p14="http://schemas.microsoft.com/office/powerpoint/2010/main" val="8452445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erint Color Palette">
    <p:spTree>
      <p:nvGrpSpPr>
        <p:cNvPr id="1" name=""/>
        <p:cNvGrpSpPr/>
        <p:nvPr/>
      </p:nvGrpSpPr>
      <p:grpSpPr>
        <a:xfrm>
          <a:off x="0" y="0"/>
          <a:ext cx="0" cy="0"/>
          <a:chOff x="0" y="0"/>
          <a:chExt cx="0" cy="0"/>
        </a:xfrm>
      </p:grpSpPr>
      <p:sp>
        <p:nvSpPr>
          <p:cNvPr id="3" name="Slide Number Placeholder 2"/>
          <p:cNvSpPr>
            <a:spLocks noGrp="1"/>
          </p:cNvSpPr>
          <p:nvPr userDrawn="1">
            <p:ph type="sldNum" sz="quarter" idx="10"/>
          </p:nvPr>
        </p:nvSpPr>
        <p:spPr/>
        <p:txBody>
          <a:bodyPr/>
          <a:lstStyle/>
          <a:p>
            <a:fld id="{BD3001A6-BD31-4FBC-AA24-96121B4F2E4D}" type="slidenum">
              <a:rPr lang="en-JM" smtClean="0"/>
              <a:pPr/>
              <a:t>‹#›</a:t>
            </a:fld>
            <a:endParaRPr lang="en-JM" dirty="0"/>
          </a:p>
        </p:txBody>
      </p:sp>
      <p:sp>
        <p:nvSpPr>
          <p:cNvPr id="40" name="TextBox 39">
            <a:extLst>
              <a:ext uri="{FF2B5EF4-FFF2-40B4-BE49-F238E27FC236}">
                <a16:creationId xmlns:a16="http://schemas.microsoft.com/office/drawing/2014/main" id="{C0F1AECB-50F9-6F44-867C-0838F2A49BE9}"/>
              </a:ext>
            </a:extLst>
          </p:cNvPr>
          <p:cNvSpPr txBox="1"/>
          <p:nvPr userDrawn="1"/>
        </p:nvSpPr>
        <p:spPr>
          <a:xfrm>
            <a:off x="940722" y="1108911"/>
            <a:ext cx="2320957" cy="369332"/>
          </a:xfrm>
          <a:prstGeom prst="rect">
            <a:avLst/>
          </a:prstGeom>
          <a:noFill/>
        </p:spPr>
        <p:txBody>
          <a:bodyPr wrap="square" rtlCol="0">
            <a:spAutoFit/>
          </a:bodyPr>
          <a:lstStyle/>
          <a:p>
            <a:r>
              <a:rPr lang="da-DK">
                <a:solidFill>
                  <a:schemeClr val="accent3"/>
                </a:solidFill>
                <a:latin typeface="Arial" panose="020B0604020202020204" pitchFamily="34" charset="0"/>
                <a:cs typeface="Arial" panose="020B0604020202020204" pitchFamily="34" charset="0"/>
              </a:rPr>
              <a:t>PRIMARY COLORS</a:t>
            </a:r>
            <a:endParaRPr lang="en-US" dirty="0">
              <a:solidFill>
                <a:schemeClr val="accent3"/>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13C7BA40-292F-7D47-8DD1-F7A898DA0FCC}"/>
              </a:ext>
            </a:extLst>
          </p:cNvPr>
          <p:cNvGrpSpPr/>
          <p:nvPr userDrawn="1"/>
        </p:nvGrpSpPr>
        <p:grpSpPr>
          <a:xfrm>
            <a:off x="1018100" y="1574274"/>
            <a:ext cx="3016571" cy="1112365"/>
            <a:chOff x="735291" y="1640264"/>
            <a:chExt cx="2224725" cy="1461156"/>
          </a:xfrm>
          <a:solidFill>
            <a:schemeClr val="tx1"/>
          </a:solidFill>
        </p:grpSpPr>
        <p:sp>
          <p:nvSpPr>
            <p:cNvPr id="46" name="Rectangle 45">
              <a:extLst>
                <a:ext uri="{FF2B5EF4-FFF2-40B4-BE49-F238E27FC236}">
                  <a16:creationId xmlns:a16="http://schemas.microsoft.com/office/drawing/2014/main" id="{A2131F45-E74E-2C47-B78B-3470444A5D28}"/>
                </a:ext>
              </a:extLst>
            </p:cNvPr>
            <p:cNvSpPr/>
            <p:nvPr/>
          </p:nvSpPr>
          <p:spPr>
            <a:xfrm>
              <a:off x="735291" y="1640264"/>
              <a:ext cx="2224725" cy="14611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9AE5D9B6-0F73-E84F-8410-A2CF642A9A2A}"/>
                </a:ext>
              </a:extLst>
            </p:cNvPr>
            <p:cNvSpPr txBox="1"/>
            <p:nvPr/>
          </p:nvSpPr>
          <p:spPr>
            <a:xfrm>
              <a:off x="820132" y="1703296"/>
              <a:ext cx="2092750" cy="1273489"/>
            </a:xfrm>
            <a:prstGeom prst="rect">
              <a:avLst/>
            </a:prstGeom>
            <a:grpFill/>
          </p:spPr>
          <p:txBody>
            <a:bodyPr wrap="square" rtlCol="0">
              <a:spAutoFit/>
            </a:bodyPr>
            <a:lstStyle/>
            <a:p>
              <a:pPr>
                <a:spcAft>
                  <a:spcPts val="600"/>
                </a:spcAft>
              </a:pPr>
              <a:r>
                <a:rPr lang="en-US" sz="1600" dirty="0">
                  <a:solidFill>
                    <a:schemeClr val="bg1"/>
                  </a:solidFill>
                </a:rPr>
                <a:t>Verint Blue</a:t>
              </a:r>
              <a:endParaRPr lang="en-US" sz="1200" dirty="0">
                <a:solidFill>
                  <a:schemeClr val="bg1"/>
                </a:solidFill>
              </a:endParaRPr>
            </a:p>
            <a:p>
              <a:pPr>
                <a:spcAft>
                  <a:spcPts val="600"/>
                </a:spcAft>
                <a:tabLst>
                  <a:tab pos="798513" algn="l"/>
                </a:tabLst>
              </a:pPr>
              <a:r>
                <a:rPr lang="en-US" sz="1200" dirty="0">
                  <a:solidFill>
                    <a:schemeClr val="bg1"/>
                  </a:solidFill>
                </a:rPr>
                <a:t>R: 0</a:t>
              </a:r>
              <a:br>
                <a:rPr lang="en-US" sz="1200" dirty="0">
                  <a:solidFill>
                    <a:schemeClr val="bg1"/>
                  </a:solidFill>
                </a:rPr>
              </a:br>
              <a:r>
                <a:rPr lang="en-US" sz="1200" dirty="0">
                  <a:solidFill>
                    <a:schemeClr val="bg1"/>
                  </a:solidFill>
                </a:rPr>
                <a:t>G: 122</a:t>
              </a:r>
              <a:br>
                <a:rPr lang="en-US" sz="1200" dirty="0">
                  <a:solidFill>
                    <a:schemeClr val="bg1"/>
                  </a:solidFill>
                </a:rPr>
              </a:br>
              <a:r>
                <a:rPr lang="en-US" sz="1200" dirty="0">
                  <a:solidFill>
                    <a:schemeClr val="bg1"/>
                  </a:solidFill>
                </a:rPr>
                <a:t>B: 255	Hex: #007AFF</a:t>
              </a:r>
              <a:endParaRPr lang="en-US" sz="1600" dirty="0">
                <a:solidFill>
                  <a:schemeClr val="bg1"/>
                </a:solidFill>
              </a:endParaRPr>
            </a:p>
          </p:txBody>
        </p:sp>
      </p:grpSp>
      <p:grpSp>
        <p:nvGrpSpPr>
          <p:cNvPr id="48" name="Group 47">
            <a:extLst>
              <a:ext uri="{FF2B5EF4-FFF2-40B4-BE49-F238E27FC236}">
                <a16:creationId xmlns:a16="http://schemas.microsoft.com/office/drawing/2014/main" id="{D49A3ACD-F865-FE4B-8A7D-F61C445E8C6B}"/>
              </a:ext>
            </a:extLst>
          </p:cNvPr>
          <p:cNvGrpSpPr/>
          <p:nvPr userDrawn="1"/>
        </p:nvGrpSpPr>
        <p:grpSpPr>
          <a:xfrm>
            <a:off x="1018100" y="2772000"/>
            <a:ext cx="3016571" cy="1112366"/>
            <a:chOff x="735291" y="1640264"/>
            <a:chExt cx="2224725" cy="1461156"/>
          </a:xfrm>
        </p:grpSpPr>
        <p:sp>
          <p:nvSpPr>
            <p:cNvPr id="49" name="Rectangle 48">
              <a:extLst>
                <a:ext uri="{FF2B5EF4-FFF2-40B4-BE49-F238E27FC236}">
                  <a16:creationId xmlns:a16="http://schemas.microsoft.com/office/drawing/2014/main" id="{79FE2E27-D6FC-584E-BF7F-90424E3EB153}"/>
                </a:ext>
              </a:extLst>
            </p:cNvPr>
            <p:cNvSpPr/>
            <p:nvPr/>
          </p:nvSpPr>
          <p:spPr>
            <a:xfrm>
              <a:off x="735291" y="1640264"/>
              <a:ext cx="2224725" cy="1461156"/>
            </a:xfrm>
            <a:prstGeom prst="rect">
              <a:avLst/>
            </a:prstGeom>
            <a:solidFill>
              <a:srgbClr val="00C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B4E3131C-00A9-8840-A504-783255A16F79}"/>
                </a:ext>
              </a:extLst>
            </p:cNvPr>
            <p:cNvSpPr txBox="1"/>
            <p:nvPr/>
          </p:nvSpPr>
          <p:spPr>
            <a:xfrm>
              <a:off x="820132" y="1703296"/>
              <a:ext cx="2036190" cy="1273488"/>
            </a:xfrm>
            <a:prstGeom prst="rect">
              <a:avLst/>
            </a:prstGeom>
            <a:noFill/>
          </p:spPr>
          <p:txBody>
            <a:bodyPr wrap="square" rtlCol="0">
              <a:spAutoFit/>
            </a:bodyPr>
            <a:lstStyle/>
            <a:p>
              <a:pPr>
                <a:spcAft>
                  <a:spcPts val="600"/>
                </a:spcAft>
              </a:pPr>
              <a:r>
                <a:rPr lang="en-US" sz="1600" dirty="0">
                  <a:solidFill>
                    <a:schemeClr val="bg1"/>
                  </a:solidFill>
                </a:rPr>
                <a:t>Verint Green</a:t>
              </a:r>
              <a:endParaRPr lang="en-US" sz="1200" dirty="0">
                <a:solidFill>
                  <a:schemeClr val="bg1"/>
                </a:solidFill>
              </a:endParaRPr>
            </a:p>
            <a:p>
              <a:pPr>
                <a:spcAft>
                  <a:spcPts val="600"/>
                </a:spcAft>
                <a:tabLst>
                  <a:tab pos="798513" algn="l"/>
                </a:tabLst>
              </a:pPr>
              <a:r>
                <a:rPr lang="en-US" sz="1200" dirty="0">
                  <a:solidFill>
                    <a:schemeClr val="bg1"/>
                  </a:solidFill>
                </a:rPr>
                <a:t>R: 0</a:t>
              </a:r>
              <a:br>
                <a:rPr lang="en-US" sz="1200" dirty="0">
                  <a:solidFill>
                    <a:schemeClr val="bg1"/>
                  </a:solidFill>
                </a:rPr>
              </a:br>
              <a:r>
                <a:rPr lang="en-US" sz="1200" dirty="0">
                  <a:solidFill>
                    <a:schemeClr val="bg1"/>
                  </a:solidFill>
                </a:rPr>
                <a:t>G: 206</a:t>
              </a:r>
              <a:br>
                <a:rPr lang="en-US" sz="1200" dirty="0">
                  <a:solidFill>
                    <a:schemeClr val="bg1"/>
                  </a:solidFill>
                </a:rPr>
              </a:br>
              <a:r>
                <a:rPr lang="en-US" sz="1200" dirty="0">
                  <a:solidFill>
                    <a:schemeClr val="bg1"/>
                  </a:solidFill>
                </a:rPr>
                <a:t>B: 124	Hex: #00CE7C</a:t>
              </a:r>
              <a:endParaRPr lang="en-US" sz="1600" dirty="0">
                <a:solidFill>
                  <a:schemeClr val="bg1"/>
                </a:solidFill>
              </a:endParaRPr>
            </a:p>
          </p:txBody>
        </p:sp>
      </p:grpSp>
      <p:grpSp>
        <p:nvGrpSpPr>
          <p:cNvPr id="55" name="Group 54">
            <a:extLst>
              <a:ext uri="{FF2B5EF4-FFF2-40B4-BE49-F238E27FC236}">
                <a16:creationId xmlns:a16="http://schemas.microsoft.com/office/drawing/2014/main" id="{D4B67555-7784-F94D-9E45-CFA96790CA4C}"/>
              </a:ext>
            </a:extLst>
          </p:cNvPr>
          <p:cNvGrpSpPr/>
          <p:nvPr userDrawn="1"/>
        </p:nvGrpSpPr>
        <p:grpSpPr>
          <a:xfrm>
            <a:off x="1018100" y="3969727"/>
            <a:ext cx="3016571" cy="1112366"/>
            <a:chOff x="735291" y="1640264"/>
            <a:chExt cx="2224725" cy="1461156"/>
          </a:xfrm>
        </p:grpSpPr>
        <p:sp>
          <p:nvSpPr>
            <p:cNvPr id="56" name="Rectangle 55">
              <a:extLst>
                <a:ext uri="{FF2B5EF4-FFF2-40B4-BE49-F238E27FC236}">
                  <a16:creationId xmlns:a16="http://schemas.microsoft.com/office/drawing/2014/main" id="{35D831E0-D800-3A42-8521-655E2183DAC2}"/>
                </a:ext>
              </a:extLst>
            </p:cNvPr>
            <p:cNvSpPr/>
            <p:nvPr/>
          </p:nvSpPr>
          <p:spPr>
            <a:xfrm>
              <a:off x="735291" y="1640264"/>
              <a:ext cx="2224725" cy="1461156"/>
            </a:xfrm>
            <a:prstGeom prst="rect">
              <a:avLst/>
            </a:prstGeom>
            <a:solidFill>
              <a:srgbClr val="FA6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CFE25E0E-B0A1-7546-B6A4-79E421054837}"/>
                </a:ext>
              </a:extLst>
            </p:cNvPr>
            <p:cNvSpPr txBox="1"/>
            <p:nvPr/>
          </p:nvSpPr>
          <p:spPr>
            <a:xfrm>
              <a:off x="820132" y="1690913"/>
              <a:ext cx="2036190" cy="1273488"/>
            </a:xfrm>
            <a:prstGeom prst="rect">
              <a:avLst/>
            </a:prstGeom>
            <a:noFill/>
          </p:spPr>
          <p:txBody>
            <a:bodyPr wrap="square" rtlCol="0">
              <a:spAutoFit/>
            </a:bodyPr>
            <a:lstStyle/>
            <a:p>
              <a:pPr>
                <a:spcAft>
                  <a:spcPts val="600"/>
                </a:spcAft>
              </a:pPr>
              <a:r>
                <a:rPr lang="en-US" sz="1600" dirty="0">
                  <a:solidFill>
                    <a:schemeClr val="bg1"/>
                  </a:solidFill>
                </a:rPr>
                <a:t>Verint Orange</a:t>
              </a:r>
              <a:endParaRPr lang="en-US" sz="1200" dirty="0">
                <a:solidFill>
                  <a:schemeClr val="bg1"/>
                </a:solidFill>
              </a:endParaRPr>
            </a:p>
            <a:p>
              <a:pPr>
                <a:spcAft>
                  <a:spcPts val="600"/>
                </a:spcAft>
                <a:tabLst>
                  <a:tab pos="798513" algn="l"/>
                </a:tabLst>
              </a:pPr>
              <a:r>
                <a:rPr lang="en-US" sz="1200" dirty="0">
                  <a:solidFill>
                    <a:schemeClr val="bg1"/>
                  </a:solidFill>
                </a:rPr>
                <a:t>R: 250</a:t>
              </a:r>
              <a:br>
                <a:rPr lang="en-US" sz="1200" dirty="0">
                  <a:solidFill>
                    <a:schemeClr val="bg1"/>
                  </a:solidFill>
                </a:rPr>
              </a:br>
              <a:r>
                <a:rPr lang="en-US" sz="1200" dirty="0">
                  <a:solidFill>
                    <a:schemeClr val="bg1"/>
                  </a:solidFill>
                </a:rPr>
                <a:t>G: 110</a:t>
              </a:r>
              <a:br>
                <a:rPr lang="en-US" sz="1200" dirty="0">
                  <a:solidFill>
                    <a:schemeClr val="bg1"/>
                  </a:solidFill>
                </a:rPr>
              </a:br>
              <a:r>
                <a:rPr lang="en-US" sz="1200" dirty="0">
                  <a:solidFill>
                    <a:schemeClr val="bg1"/>
                  </a:solidFill>
                </a:rPr>
                <a:t>B: 30</a:t>
              </a:r>
              <a:r>
                <a:rPr lang="en-US" sz="1200" dirty="0">
                  <a:solidFill>
                    <a:prstClr val="white"/>
                  </a:solidFill>
                </a:rPr>
                <a:t>	</a:t>
              </a:r>
              <a:r>
                <a:rPr lang="en-US" sz="1200" dirty="0">
                  <a:solidFill>
                    <a:schemeClr val="bg1"/>
                  </a:solidFill>
                </a:rPr>
                <a:t>Hex: #FA6E1E</a:t>
              </a:r>
              <a:endParaRPr lang="en-US" sz="1600" dirty="0">
                <a:solidFill>
                  <a:schemeClr val="bg1"/>
                </a:solidFill>
              </a:endParaRPr>
            </a:p>
          </p:txBody>
        </p:sp>
      </p:grpSp>
      <p:sp>
        <p:nvSpPr>
          <p:cNvPr id="58" name="TextBox 57">
            <a:extLst>
              <a:ext uri="{FF2B5EF4-FFF2-40B4-BE49-F238E27FC236}">
                <a16:creationId xmlns:a16="http://schemas.microsoft.com/office/drawing/2014/main" id="{53939AA3-74B6-D74B-B10E-BEC7F0E445DC}"/>
              </a:ext>
            </a:extLst>
          </p:cNvPr>
          <p:cNvSpPr txBox="1"/>
          <p:nvPr userDrawn="1"/>
        </p:nvSpPr>
        <p:spPr>
          <a:xfrm>
            <a:off x="4656459" y="1108911"/>
            <a:ext cx="3309200" cy="369332"/>
          </a:xfrm>
          <a:prstGeom prst="rect">
            <a:avLst/>
          </a:prstGeom>
          <a:noFill/>
        </p:spPr>
        <p:txBody>
          <a:bodyPr wrap="square" rtlCol="0">
            <a:spAutoFit/>
          </a:bodyPr>
          <a:lstStyle/>
          <a:p>
            <a:r>
              <a:rPr lang="da-DK" err="1">
                <a:solidFill>
                  <a:schemeClr val="accent3"/>
                </a:solidFill>
                <a:latin typeface="Arial" panose="020B0604020202020204" pitchFamily="34" charset="0"/>
                <a:cs typeface="Arial" panose="020B0604020202020204" pitchFamily="34" charset="0"/>
              </a:rPr>
              <a:t>Supplementary</a:t>
            </a:r>
            <a:r>
              <a:rPr lang="da-DK">
                <a:solidFill>
                  <a:schemeClr val="accent3"/>
                </a:solidFill>
                <a:latin typeface="Arial" panose="020B0604020202020204" pitchFamily="34" charset="0"/>
                <a:cs typeface="Arial" panose="020B0604020202020204" pitchFamily="34" charset="0"/>
              </a:rPr>
              <a:t> Values</a:t>
            </a:r>
            <a:endParaRPr lang="en-US" dirty="0">
              <a:solidFill>
                <a:schemeClr val="accent3"/>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787D6881-39C4-484C-A4D6-2CA89550746D}"/>
              </a:ext>
            </a:extLst>
          </p:cNvPr>
          <p:cNvGrpSpPr/>
          <p:nvPr userDrawn="1"/>
        </p:nvGrpSpPr>
        <p:grpSpPr>
          <a:xfrm>
            <a:off x="1019671" y="5167455"/>
            <a:ext cx="3016571" cy="1112366"/>
            <a:chOff x="735291" y="1640264"/>
            <a:chExt cx="2224725" cy="1461156"/>
          </a:xfrm>
        </p:grpSpPr>
        <p:sp>
          <p:nvSpPr>
            <p:cNvPr id="60" name="Rectangle 59">
              <a:extLst>
                <a:ext uri="{FF2B5EF4-FFF2-40B4-BE49-F238E27FC236}">
                  <a16:creationId xmlns:a16="http://schemas.microsoft.com/office/drawing/2014/main" id="{3C1E422E-8B3E-314B-A620-D33737C65691}"/>
                </a:ext>
              </a:extLst>
            </p:cNvPr>
            <p:cNvSpPr/>
            <p:nvPr/>
          </p:nvSpPr>
          <p:spPr>
            <a:xfrm>
              <a:off x="735291" y="1640264"/>
              <a:ext cx="2224725" cy="1461156"/>
            </a:xfrm>
            <a:prstGeom prst="rect">
              <a:avLst/>
            </a:prstGeom>
            <a:solidFill>
              <a:srgbClr val="B0B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8F862FA-FC58-6449-8E9C-9EA2847BEF84}"/>
                </a:ext>
              </a:extLst>
            </p:cNvPr>
            <p:cNvSpPr txBox="1"/>
            <p:nvPr/>
          </p:nvSpPr>
          <p:spPr>
            <a:xfrm>
              <a:off x="820132" y="1703296"/>
              <a:ext cx="2036190" cy="1273488"/>
            </a:xfrm>
            <a:prstGeom prst="rect">
              <a:avLst/>
            </a:prstGeom>
            <a:noFill/>
          </p:spPr>
          <p:txBody>
            <a:bodyPr wrap="square" rtlCol="0">
              <a:spAutoFit/>
            </a:bodyPr>
            <a:lstStyle/>
            <a:p>
              <a:pPr>
                <a:spcAft>
                  <a:spcPts val="600"/>
                </a:spcAft>
              </a:pPr>
              <a:r>
                <a:rPr lang="en-US" sz="1600" dirty="0">
                  <a:solidFill>
                    <a:schemeClr val="bg1"/>
                  </a:solidFill>
                </a:rPr>
                <a:t>Verint Gray</a:t>
              </a:r>
              <a:endParaRPr lang="en-US" sz="1200" dirty="0">
                <a:solidFill>
                  <a:schemeClr val="bg1"/>
                </a:solidFill>
              </a:endParaRPr>
            </a:p>
            <a:p>
              <a:pPr>
                <a:spcAft>
                  <a:spcPts val="600"/>
                </a:spcAft>
                <a:tabLst>
                  <a:tab pos="798513" algn="l"/>
                </a:tabLst>
              </a:pPr>
              <a:r>
                <a:rPr lang="en-US" sz="1200" dirty="0">
                  <a:solidFill>
                    <a:schemeClr val="bg1"/>
                  </a:solidFill>
                </a:rPr>
                <a:t>R: 176</a:t>
              </a:r>
              <a:br>
                <a:rPr lang="en-US" sz="1200" dirty="0">
                  <a:solidFill>
                    <a:schemeClr val="bg1"/>
                  </a:solidFill>
                </a:rPr>
              </a:br>
              <a:r>
                <a:rPr lang="en-US" sz="1200" dirty="0">
                  <a:solidFill>
                    <a:schemeClr val="bg1"/>
                  </a:solidFill>
                </a:rPr>
                <a:t>G: 182</a:t>
              </a:r>
              <a:br>
                <a:rPr lang="en-US" sz="1200" dirty="0">
                  <a:solidFill>
                    <a:schemeClr val="bg1"/>
                  </a:solidFill>
                </a:rPr>
              </a:br>
              <a:r>
                <a:rPr lang="en-US" sz="1200" dirty="0">
                  <a:solidFill>
                    <a:schemeClr val="bg1"/>
                  </a:solidFill>
                </a:rPr>
                <a:t>B: 187	Hex: #B0B6BB</a:t>
              </a:r>
              <a:endParaRPr lang="en-US" sz="1600" dirty="0">
                <a:solidFill>
                  <a:schemeClr val="bg1"/>
                </a:solidFill>
              </a:endParaRPr>
            </a:p>
          </p:txBody>
        </p:sp>
      </p:grpSp>
      <p:grpSp>
        <p:nvGrpSpPr>
          <p:cNvPr id="62" name="Group 61">
            <a:extLst>
              <a:ext uri="{FF2B5EF4-FFF2-40B4-BE49-F238E27FC236}">
                <a16:creationId xmlns:a16="http://schemas.microsoft.com/office/drawing/2014/main" id="{5BF83448-B6B0-D74B-A9D2-557D36A38EA8}"/>
              </a:ext>
            </a:extLst>
          </p:cNvPr>
          <p:cNvGrpSpPr/>
          <p:nvPr userDrawn="1"/>
        </p:nvGrpSpPr>
        <p:grpSpPr>
          <a:xfrm>
            <a:off x="4771546" y="1575846"/>
            <a:ext cx="5300767" cy="1112365"/>
            <a:chOff x="3583762" y="1575846"/>
            <a:chExt cx="5300767" cy="1112365"/>
          </a:xfrm>
        </p:grpSpPr>
        <p:grpSp>
          <p:nvGrpSpPr>
            <p:cNvPr id="63" name="Group 62">
              <a:extLst>
                <a:ext uri="{FF2B5EF4-FFF2-40B4-BE49-F238E27FC236}">
                  <a16:creationId xmlns:a16="http://schemas.microsoft.com/office/drawing/2014/main" id="{82500727-97D3-B14A-B64B-4EBB4B9488A9}"/>
                </a:ext>
              </a:extLst>
            </p:cNvPr>
            <p:cNvGrpSpPr/>
            <p:nvPr/>
          </p:nvGrpSpPr>
          <p:grpSpPr>
            <a:xfrm>
              <a:off x="3583762" y="1575846"/>
              <a:ext cx="1327606" cy="1112365"/>
              <a:chOff x="735292" y="1640264"/>
              <a:chExt cx="1327606" cy="1461156"/>
            </a:xfrm>
          </p:grpSpPr>
          <p:sp>
            <p:nvSpPr>
              <p:cNvPr id="73" name="Rectangle 72">
                <a:extLst>
                  <a:ext uri="{FF2B5EF4-FFF2-40B4-BE49-F238E27FC236}">
                    <a16:creationId xmlns:a16="http://schemas.microsoft.com/office/drawing/2014/main" id="{9140F275-8865-A943-940A-66AE8F590128}"/>
                  </a:ext>
                </a:extLst>
              </p:cNvPr>
              <p:cNvSpPr/>
              <p:nvPr/>
            </p:nvSpPr>
            <p:spPr>
              <a:xfrm>
                <a:off x="735292" y="1640264"/>
                <a:ext cx="1327606" cy="1461156"/>
              </a:xfrm>
              <a:prstGeom prst="rect">
                <a:avLst/>
              </a:prstGeom>
              <a:solidFill>
                <a:srgbClr val="E1F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9CA44B48-9EDB-3144-9933-888036244BD0}"/>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Cloud</a:t>
                </a:r>
              </a:p>
              <a:p>
                <a:pPr>
                  <a:spcAft>
                    <a:spcPts val="600"/>
                  </a:spcAft>
                  <a:tabLst>
                    <a:tab pos="798513" algn="l"/>
                  </a:tabLst>
                </a:pPr>
                <a:r>
                  <a:rPr lang="en-US" sz="1050" dirty="0">
                    <a:solidFill>
                      <a:schemeClr val="accent3"/>
                    </a:solidFill>
                  </a:rPr>
                  <a:t>R: 225</a:t>
                </a:r>
                <a:br>
                  <a:rPr lang="en-US" sz="1050" dirty="0">
                    <a:solidFill>
                      <a:schemeClr val="accent3"/>
                    </a:solidFill>
                  </a:rPr>
                </a:br>
                <a:r>
                  <a:rPr lang="en-US" sz="1050" dirty="0">
                    <a:solidFill>
                      <a:schemeClr val="accent3"/>
                    </a:solidFill>
                  </a:rPr>
                  <a:t>G: 244</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#E1F4FF</a:t>
                </a:r>
              </a:p>
            </p:txBody>
          </p:sp>
        </p:grpSp>
        <p:grpSp>
          <p:nvGrpSpPr>
            <p:cNvPr id="64" name="Group 63">
              <a:extLst>
                <a:ext uri="{FF2B5EF4-FFF2-40B4-BE49-F238E27FC236}">
                  <a16:creationId xmlns:a16="http://schemas.microsoft.com/office/drawing/2014/main" id="{2B80E744-E697-BE47-A12F-D0610480B1DD}"/>
                </a:ext>
              </a:extLst>
            </p:cNvPr>
            <p:cNvGrpSpPr/>
            <p:nvPr/>
          </p:nvGrpSpPr>
          <p:grpSpPr>
            <a:xfrm>
              <a:off x="4908149" y="1575846"/>
              <a:ext cx="1327606" cy="1112365"/>
              <a:chOff x="735292" y="1640264"/>
              <a:chExt cx="1327606" cy="1461156"/>
            </a:xfrm>
          </p:grpSpPr>
          <p:sp>
            <p:nvSpPr>
              <p:cNvPr id="71" name="Rectangle 70">
                <a:extLst>
                  <a:ext uri="{FF2B5EF4-FFF2-40B4-BE49-F238E27FC236}">
                    <a16:creationId xmlns:a16="http://schemas.microsoft.com/office/drawing/2014/main" id="{B559D4B1-1883-A84A-A258-836B231CC90E}"/>
                  </a:ext>
                </a:extLst>
              </p:cNvPr>
              <p:cNvSpPr/>
              <p:nvPr/>
            </p:nvSpPr>
            <p:spPr>
              <a:xfrm>
                <a:off x="735292" y="1640264"/>
                <a:ext cx="1327606" cy="1461156"/>
              </a:xfrm>
              <a:prstGeom prst="rect">
                <a:avLst/>
              </a:prstGeom>
              <a:solidFill>
                <a:srgbClr val="85C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F6E9E20-44AB-A744-9351-15D5C7393940}"/>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Sky</a:t>
                </a:r>
              </a:p>
              <a:p>
                <a:pPr>
                  <a:spcAft>
                    <a:spcPts val="600"/>
                  </a:spcAft>
                  <a:tabLst>
                    <a:tab pos="798513" algn="l"/>
                  </a:tabLst>
                </a:pPr>
                <a:r>
                  <a:rPr lang="en-US" sz="1050" dirty="0">
                    <a:solidFill>
                      <a:schemeClr val="accent3"/>
                    </a:solidFill>
                  </a:rPr>
                  <a:t>R: 133</a:t>
                </a:r>
                <a:br>
                  <a:rPr lang="en-US" sz="1050" dirty="0">
                    <a:solidFill>
                      <a:schemeClr val="accent3"/>
                    </a:solidFill>
                  </a:rPr>
                </a:br>
                <a:r>
                  <a:rPr lang="en-US" sz="1050" dirty="0">
                    <a:solidFill>
                      <a:schemeClr val="accent3"/>
                    </a:solidFill>
                  </a:rPr>
                  <a:t>G: 203</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#85CBFF</a:t>
                </a:r>
              </a:p>
            </p:txBody>
          </p:sp>
        </p:grpSp>
        <p:grpSp>
          <p:nvGrpSpPr>
            <p:cNvPr id="65" name="Group 64">
              <a:extLst>
                <a:ext uri="{FF2B5EF4-FFF2-40B4-BE49-F238E27FC236}">
                  <a16:creationId xmlns:a16="http://schemas.microsoft.com/office/drawing/2014/main" id="{BE0086B0-0BAB-6943-844B-4C2C3AC3C837}"/>
                </a:ext>
              </a:extLst>
            </p:cNvPr>
            <p:cNvGrpSpPr/>
            <p:nvPr/>
          </p:nvGrpSpPr>
          <p:grpSpPr>
            <a:xfrm>
              <a:off x="6232536" y="1575846"/>
              <a:ext cx="1327606" cy="1112365"/>
              <a:chOff x="735292" y="1640264"/>
              <a:chExt cx="1327606" cy="1461156"/>
            </a:xfrm>
          </p:grpSpPr>
          <p:sp>
            <p:nvSpPr>
              <p:cNvPr id="69" name="Rectangle 68">
                <a:extLst>
                  <a:ext uri="{FF2B5EF4-FFF2-40B4-BE49-F238E27FC236}">
                    <a16:creationId xmlns:a16="http://schemas.microsoft.com/office/drawing/2014/main" id="{9218C234-FF82-1D46-8DA2-C6D0D8FB5B37}"/>
                  </a:ext>
                </a:extLst>
              </p:cNvPr>
              <p:cNvSpPr/>
              <p:nvPr/>
            </p:nvSpPr>
            <p:spPr>
              <a:xfrm>
                <a:off x="735292" y="1640264"/>
                <a:ext cx="1327606" cy="1461156"/>
              </a:xfrm>
              <a:prstGeom prst="rect">
                <a:avLst/>
              </a:prstGeom>
              <a:solidFill>
                <a:srgbClr val="005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435E1E4-506E-D34E-850C-60FB82C60B88}"/>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Water</a:t>
                </a:r>
              </a:p>
              <a:p>
                <a:pPr>
                  <a:spcAft>
                    <a:spcPts val="600"/>
                  </a:spcAft>
                  <a:tabLst>
                    <a:tab pos="798513" algn="l"/>
                  </a:tabLst>
                </a:pPr>
                <a:r>
                  <a:rPr lang="en-US" sz="1050" dirty="0">
                    <a:solidFill>
                      <a:schemeClr val="bg1"/>
                    </a:solidFill>
                  </a:rPr>
                  <a:t>R: 0</a:t>
                </a:r>
                <a:br>
                  <a:rPr lang="en-US" sz="1050" dirty="0">
                    <a:solidFill>
                      <a:schemeClr val="bg1"/>
                    </a:solidFill>
                  </a:rPr>
                </a:br>
                <a:r>
                  <a:rPr lang="en-US" sz="1050" dirty="0">
                    <a:solidFill>
                      <a:schemeClr val="bg1"/>
                    </a:solidFill>
                  </a:rPr>
                  <a:t>G: 87</a:t>
                </a:r>
                <a:br>
                  <a:rPr lang="en-US" sz="1050" dirty="0">
                    <a:solidFill>
                      <a:schemeClr val="bg1"/>
                    </a:solidFill>
                  </a:rPr>
                </a:br>
                <a:r>
                  <a:rPr lang="en-US" sz="1050" dirty="0">
                    <a:solidFill>
                      <a:schemeClr val="bg1"/>
                    </a:solidFill>
                  </a:rPr>
                  <a:t>B: 191</a:t>
                </a:r>
                <a:br>
                  <a:rPr lang="en-US" sz="1050" dirty="0">
                    <a:solidFill>
                      <a:schemeClr val="bg1"/>
                    </a:solidFill>
                  </a:rPr>
                </a:br>
                <a:r>
                  <a:rPr lang="en-US" sz="1050" dirty="0">
                    <a:solidFill>
                      <a:schemeClr val="bg1"/>
                    </a:solidFill>
                  </a:rPr>
                  <a:t>Hex: #0057BF</a:t>
                </a:r>
              </a:p>
            </p:txBody>
          </p:sp>
        </p:grpSp>
        <p:grpSp>
          <p:nvGrpSpPr>
            <p:cNvPr id="66" name="Group 65">
              <a:extLst>
                <a:ext uri="{FF2B5EF4-FFF2-40B4-BE49-F238E27FC236}">
                  <a16:creationId xmlns:a16="http://schemas.microsoft.com/office/drawing/2014/main" id="{6489155D-8626-A74E-8B3A-D2BBD2DA7668}"/>
                </a:ext>
              </a:extLst>
            </p:cNvPr>
            <p:cNvGrpSpPr/>
            <p:nvPr/>
          </p:nvGrpSpPr>
          <p:grpSpPr>
            <a:xfrm>
              <a:off x="7556923" y="1575846"/>
              <a:ext cx="1327606" cy="1112365"/>
              <a:chOff x="735292" y="1640264"/>
              <a:chExt cx="1327606" cy="1461156"/>
            </a:xfrm>
          </p:grpSpPr>
          <p:sp>
            <p:nvSpPr>
              <p:cNvPr id="67" name="Rectangle 66">
                <a:extLst>
                  <a:ext uri="{FF2B5EF4-FFF2-40B4-BE49-F238E27FC236}">
                    <a16:creationId xmlns:a16="http://schemas.microsoft.com/office/drawing/2014/main" id="{AFB9C8EE-9374-D947-857E-29E760917895}"/>
                  </a:ext>
                </a:extLst>
              </p:cNvPr>
              <p:cNvSpPr/>
              <p:nvPr/>
            </p:nvSpPr>
            <p:spPr>
              <a:xfrm>
                <a:off x="735292" y="1640264"/>
                <a:ext cx="1327606" cy="1461156"/>
              </a:xfrm>
              <a:prstGeom prst="rect">
                <a:avLst/>
              </a:prstGeom>
              <a:solidFill>
                <a:srgbClr val="0D3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F1792E30-2EAB-1E44-9A21-72CC06EC7E02}"/>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Deep Sea</a:t>
                </a:r>
              </a:p>
              <a:p>
                <a:pPr>
                  <a:spcAft>
                    <a:spcPts val="600"/>
                  </a:spcAft>
                  <a:tabLst>
                    <a:tab pos="798513" algn="l"/>
                  </a:tabLst>
                </a:pPr>
                <a:r>
                  <a:rPr lang="en-US" sz="1050" dirty="0">
                    <a:solidFill>
                      <a:schemeClr val="bg1"/>
                    </a:solidFill>
                  </a:rPr>
                  <a:t>R: 13</a:t>
                </a:r>
                <a:br>
                  <a:rPr lang="en-US" sz="1050" dirty="0">
                    <a:solidFill>
                      <a:schemeClr val="bg1"/>
                    </a:solidFill>
                  </a:rPr>
                </a:br>
                <a:r>
                  <a:rPr lang="en-US" sz="1050" dirty="0">
                    <a:solidFill>
                      <a:schemeClr val="bg1"/>
                    </a:solidFill>
                  </a:rPr>
                  <a:t>G: 62</a:t>
                </a:r>
                <a:br>
                  <a:rPr lang="en-US" sz="1050" dirty="0">
                    <a:solidFill>
                      <a:schemeClr val="bg1"/>
                    </a:solidFill>
                  </a:rPr>
                </a:br>
                <a:r>
                  <a:rPr lang="en-US" sz="1050" dirty="0">
                    <a:solidFill>
                      <a:schemeClr val="bg1"/>
                    </a:solidFill>
                  </a:rPr>
                  <a:t>B: 134</a:t>
                </a:r>
                <a:br>
                  <a:rPr lang="en-US" sz="1050" dirty="0">
                    <a:solidFill>
                      <a:schemeClr val="bg1"/>
                    </a:solidFill>
                  </a:rPr>
                </a:br>
                <a:r>
                  <a:rPr lang="en-US" sz="1050" dirty="0">
                    <a:solidFill>
                      <a:schemeClr val="bg1"/>
                    </a:solidFill>
                  </a:rPr>
                  <a:t>Hex: #0D3E86</a:t>
                </a:r>
              </a:p>
            </p:txBody>
          </p:sp>
        </p:grpSp>
      </p:grpSp>
      <p:grpSp>
        <p:nvGrpSpPr>
          <p:cNvPr id="75" name="Group 74">
            <a:extLst>
              <a:ext uri="{FF2B5EF4-FFF2-40B4-BE49-F238E27FC236}">
                <a16:creationId xmlns:a16="http://schemas.microsoft.com/office/drawing/2014/main" id="{FC41D0DF-9402-ED45-8295-2806199616B3}"/>
              </a:ext>
            </a:extLst>
          </p:cNvPr>
          <p:cNvGrpSpPr/>
          <p:nvPr userDrawn="1"/>
        </p:nvGrpSpPr>
        <p:grpSpPr>
          <a:xfrm>
            <a:off x="4769774" y="2772000"/>
            <a:ext cx="5300767" cy="1112365"/>
            <a:chOff x="3583762" y="1575846"/>
            <a:chExt cx="5300767" cy="1112365"/>
          </a:xfrm>
        </p:grpSpPr>
        <p:grpSp>
          <p:nvGrpSpPr>
            <p:cNvPr id="76" name="Group 75">
              <a:extLst>
                <a:ext uri="{FF2B5EF4-FFF2-40B4-BE49-F238E27FC236}">
                  <a16:creationId xmlns:a16="http://schemas.microsoft.com/office/drawing/2014/main" id="{110D1A2A-7CF1-AA4E-8265-B4F90D580C0E}"/>
                </a:ext>
              </a:extLst>
            </p:cNvPr>
            <p:cNvGrpSpPr/>
            <p:nvPr/>
          </p:nvGrpSpPr>
          <p:grpSpPr>
            <a:xfrm>
              <a:off x="3583762" y="1575846"/>
              <a:ext cx="1327606" cy="1112365"/>
              <a:chOff x="735292" y="1640264"/>
              <a:chExt cx="1327606" cy="1461156"/>
            </a:xfrm>
          </p:grpSpPr>
          <p:sp>
            <p:nvSpPr>
              <p:cNvPr id="86" name="Rectangle 85">
                <a:extLst>
                  <a:ext uri="{FF2B5EF4-FFF2-40B4-BE49-F238E27FC236}">
                    <a16:creationId xmlns:a16="http://schemas.microsoft.com/office/drawing/2014/main" id="{2B930799-0F69-B242-87FE-21A6E2BA7262}"/>
                  </a:ext>
                </a:extLst>
              </p:cNvPr>
              <p:cNvSpPr/>
              <p:nvPr/>
            </p:nvSpPr>
            <p:spPr>
              <a:xfrm>
                <a:off x="735292" y="1640264"/>
                <a:ext cx="1327606" cy="1461156"/>
              </a:xfrm>
              <a:prstGeom prst="rect">
                <a:avLst/>
              </a:prstGeom>
              <a:solidFill>
                <a:srgbClr val="DEF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C7A0F6DE-80D8-FA48-9D89-DC701AB6A703}"/>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Mint</a:t>
                </a:r>
              </a:p>
              <a:p>
                <a:pPr>
                  <a:spcAft>
                    <a:spcPts val="600"/>
                  </a:spcAft>
                  <a:tabLst>
                    <a:tab pos="798513" algn="l"/>
                  </a:tabLst>
                </a:pPr>
                <a:r>
                  <a:rPr lang="en-US" sz="1050" dirty="0">
                    <a:solidFill>
                      <a:schemeClr val="accent3"/>
                    </a:solidFill>
                  </a:rPr>
                  <a:t>R: 222</a:t>
                </a:r>
                <a:br>
                  <a:rPr lang="en-US" sz="1050" dirty="0">
                    <a:solidFill>
                      <a:schemeClr val="accent3"/>
                    </a:solidFill>
                  </a:rPr>
                </a:br>
                <a:r>
                  <a:rPr lang="en-US" sz="1050" dirty="0">
                    <a:solidFill>
                      <a:schemeClr val="accent3"/>
                    </a:solidFill>
                  </a:rPr>
                  <a:t>G: 255</a:t>
                </a:r>
                <a:br>
                  <a:rPr lang="en-US" sz="1050" dirty="0">
                    <a:solidFill>
                      <a:schemeClr val="accent3"/>
                    </a:solidFill>
                  </a:rPr>
                </a:br>
                <a:r>
                  <a:rPr lang="en-US" sz="1050" dirty="0">
                    <a:solidFill>
                      <a:schemeClr val="accent3"/>
                    </a:solidFill>
                  </a:rPr>
                  <a:t>B: 229</a:t>
                </a:r>
                <a:br>
                  <a:rPr lang="en-US" sz="1050" dirty="0">
                    <a:solidFill>
                      <a:schemeClr val="accent3"/>
                    </a:solidFill>
                  </a:rPr>
                </a:br>
                <a:r>
                  <a:rPr lang="en-US" sz="1050" dirty="0">
                    <a:solidFill>
                      <a:schemeClr val="accent3"/>
                    </a:solidFill>
                  </a:rPr>
                  <a:t>Hex: #DEFFE5</a:t>
                </a:r>
              </a:p>
            </p:txBody>
          </p:sp>
        </p:grpSp>
        <p:grpSp>
          <p:nvGrpSpPr>
            <p:cNvPr id="77" name="Group 76">
              <a:extLst>
                <a:ext uri="{FF2B5EF4-FFF2-40B4-BE49-F238E27FC236}">
                  <a16:creationId xmlns:a16="http://schemas.microsoft.com/office/drawing/2014/main" id="{531B7E65-3FF5-F140-AC9F-D7D124C4BD01}"/>
                </a:ext>
              </a:extLst>
            </p:cNvPr>
            <p:cNvGrpSpPr/>
            <p:nvPr/>
          </p:nvGrpSpPr>
          <p:grpSpPr>
            <a:xfrm>
              <a:off x="4908149" y="1575846"/>
              <a:ext cx="1327606" cy="1112365"/>
              <a:chOff x="735292" y="1640264"/>
              <a:chExt cx="1327606" cy="1461156"/>
            </a:xfrm>
          </p:grpSpPr>
          <p:sp>
            <p:nvSpPr>
              <p:cNvPr id="84" name="Rectangle 83">
                <a:extLst>
                  <a:ext uri="{FF2B5EF4-FFF2-40B4-BE49-F238E27FC236}">
                    <a16:creationId xmlns:a16="http://schemas.microsoft.com/office/drawing/2014/main" id="{CC1E84D7-8C9B-1444-8CB4-5A1397D57947}"/>
                  </a:ext>
                </a:extLst>
              </p:cNvPr>
              <p:cNvSpPr/>
              <p:nvPr/>
            </p:nvSpPr>
            <p:spPr>
              <a:xfrm>
                <a:off x="735292" y="1640264"/>
                <a:ext cx="1327606" cy="1461156"/>
              </a:xfrm>
              <a:prstGeom prst="rect">
                <a:avLst/>
              </a:prstGeom>
              <a:solidFill>
                <a:srgbClr val="82EB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91645DDE-0455-3147-B667-83A6CF3C79B3}"/>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Lime</a:t>
                </a:r>
              </a:p>
              <a:p>
                <a:pPr>
                  <a:spcAft>
                    <a:spcPts val="600"/>
                  </a:spcAft>
                  <a:tabLst>
                    <a:tab pos="798513" algn="l"/>
                  </a:tabLst>
                </a:pPr>
                <a:r>
                  <a:rPr lang="en-US" sz="1050" dirty="0">
                    <a:solidFill>
                      <a:schemeClr val="accent3"/>
                    </a:solidFill>
                  </a:rPr>
                  <a:t>R: 130</a:t>
                </a:r>
                <a:br>
                  <a:rPr lang="en-US" sz="1050" dirty="0">
                    <a:solidFill>
                      <a:schemeClr val="accent3"/>
                    </a:solidFill>
                  </a:rPr>
                </a:br>
                <a:r>
                  <a:rPr lang="en-US" sz="1050" dirty="0">
                    <a:solidFill>
                      <a:schemeClr val="accent3"/>
                    </a:solidFill>
                  </a:rPr>
                  <a:t>G: 235</a:t>
                </a:r>
                <a:br>
                  <a:rPr lang="en-US" sz="1050" dirty="0">
                    <a:solidFill>
                      <a:schemeClr val="accent3"/>
                    </a:solidFill>
                  </a:rPr>
                </a:br>
                <a:r>
                  <a:rPr lang="en-US" sz="1050" dirty="0">
                    <a:solidFill>
                      <a:schemeClr val="accent3"/>
                    </a:solidFill>
                  </a:rPr>
                  <a:t>B: 150</a:t>
                </a:r>
                <a:br>
                  <a:rPr lang="en-US" sz="1050" dirty="0">
                    <a:solidFill>
                      <a:schemeClr val="accent3"/>
                    </a:solidFill>
                  </a:rPr>
                </a:br>
                <a:r>
                  <a:rPr lang="en-US" sz="1050" dirty="0">
                    <a:solidFill>
                      <a:schemeClr val="accent3"/>
                    </a:solidFill>
                  </a:rPr>
                  <a:t>Hex: #82EB96</a:t>
                </a:r>
              </a:p>
            </p:txBody>
          </p:sp>
        </p:grpSp>
        <p:grpSp>
          <p:nvGrpSpPr>
            <p:cNvPr id="78" name="Group 77">
              <a:extLst>
                <a:ext uri="{FF2B5EF4-FFF2-40B4-BE49-F238E27FC236}">
                  <a16:creationId xmlns:a16="http://schemas.microsoft.com/office/drawing/2014/main" id="{B27DAA78-9644-AE4F-9B40-4EE6D29DDEB7}"/>
                </a:ext>
              </a:extLst>
            </p:cNvPr>
            <p:cNvGrpSpPr/>
            <p:nvPr/>
          </p:nvGrpSpPr>
          <p:grpSpPr>
            <a:xfrm>
              <a:off x="6232536" y="1575846"/>
              <a:ext cx="1327606" cy="1112365"/>
              <a:chOff x="735292" y="1640264"/>
              <a:chExt cx="1327606" cy="1461156"/>
            </a:xfrm>
          </p:grpSpPr>
          <p:sp>
            <p:nvSpPr>
              <p:cNvPr id="82" name="Rectangle 81">
                <a:extLst>
                  <a:ext uri="{FF2B5EF4-FFF2-40B4-BE49-F238E27FC236}">
                    <a16:creationId xmlns:a16="http://schemas.microsoft.com/office/drawing/2014/main" id="{EC382793-46FE-124B-9D3C-9C517E5AEE35}"/>
                  </a:ext>
                </a:extLst>
              </p:cNvPr>
              <p:cNvSpPr/>
              <p:nvPr/>
            </p:nvSpPr>
            <p:spPr>
              <a:xfrm>
                <a:off x="735292" y="1640264"/>
                <a:ext cx="1327606" cy="1461156"/>
              </a:xfrm>
              <a:prstGeom prst="rect">
                <a:avLst/>
              </a:prstGeom>
              <a:solidFill>
                <a:srgbClr val="09A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56C67255-A9C6-BC43-9690-F4A32351179F}"/>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Emerald</a:t>
                </a:r>
              </a:p>
              <a:p>
                <a:pPr>
                  <a:spcAft>
                    <a:spcPts val="600"/>
                  </a:spcAft>
                  <a:tabLst>
                    <a:tab pos="798513" algn="l"/>
                  </a:tabLst>
                </a:pPr>
                <a:r>
                  <a:rPr lang="en-US" sz="1050" dirty="0">
                    <a:solidFill>
                      <a:schemeClr val="bg1"/>
                    </a:solidFill>
                  </a:rPr>
                  <a:t>R: 9</a:t>
                </a:r>
                <a:br>
                  <a:rPr lang="en-US" sz="1050" dirty="0">
                    <a:solidFill>
                      <a:schemeClr val="bg1"/>
                    </a:solidFill>
                  </a:rPr>
                </a:br>
                <a:r>
                  <a:rPr lang="en-US" sz="1050" dirty="0">
                    <a:solidFill>
                      <a:schemeClr val="bg1"/>
                    </a:solidFill>
                  </a:rPr>
                  <a:t>G: 167</a:t>
                </a:r>
                <a:br>
                  <a:rPr lang="en-US" sz="1050" dirty="0">
                    <a:solidFill>
                      <a:schemeClr val="bg1"/>
                    </a:solidFill>
                  </a:rPr>
                </a:br>
                <a:r>
                  <a:rPr lang="en-US" sz="1050" dirty="0">
                    <a:solidFill>
                      <a:schemeClr val="bg1"/>
                    </a:solidFill>
                  </a:rPr>
                  <a:t>B: 97</a:t>
                </a:r>
                <a:br>
                  <a:rPr lang="en-US" sz="1050" dirty="0">
                    <a:solidFill>
                      <a:schemeClr val="bg1"/>
                    </a:solidFill>
                  </a:rPr>
                </a:br>
                <a:r>
                  <a:rPr lang="en-US" sz="1050" dirty="0">
                    <a:solidFill>
                      <a:schemeClr val="bg1"/>
                    </a:solidFill>
                  </a:rPr>
                  <a:t>Hex: #09A761</a:t>
                </a:r>
              </a:p>
            </p:txBody>
          </p:sp>
        </p:grpSp>
        <p:grpSp>
          <p:nvGrpSpPr>
            <p:cNvPr id="79" name="Group 78">
              <a:extLst>
                <a:ext uri="{FF2B5EF4-FFF2-40B4-BE49-F238E27FC236}">
                  <a16:creationId xmlns:a16="http://schemas.microsoft.com/office/drawing/2014/main" id="{D7283CEE-1BFC-3E4D-9C11-D94D960DB0D4}"/>
                </a:ext>
              </a:extLst>
            </p:cNvPr>
            <p:cNvGrpSpPr/>
            <p:nvPr/>
          </p:nvGrpSpPr>
          <p:grpSpPr>
            <a:xfrm>
              <a:off x="7556923" y="1575846"/>
              <a:ext cx="1327606" cy="1112365"/>
              <a:chOff x="735292" y="1640264"/>
              <a:chExt cx="1327606" cy="1461156"/>
            </a:xfrm>
          </p:grpSpPr>
          <p:sp>
            <p:nvSpPr>
              <p:cNvPr id="80" name="Rectangle 79">
                <a:extLst>
                  <a:ext uri="{FF2B5EF4-FFF2-40B4-BE49-F238E27FC236}">
                    <a16:creationId xmlns:a16="http://schemas.microsoft.com/office/drawing/2014/main" id="{AD38EF24-A28C-6F43-BE45-7DD9FBEDF9D7}"/>
                  </a:ext>
                </a:extLst>
              </p:cNvPr>
              <p:cNvSpPr/>
              <p:nvPr/>
            </p:nvSpPr>
            <p:spPr>
              <a:xfrm>
                <a:off x="735292" y="1640264"/>
                <a:ext cx="1327606" cy="1461156"/>
              </a:xfrm>
              <a:prstGeom prst="rect">
                <a:avLst/>
              </a:prstGeom>
              <a:solidFill>
                <a:srgbClr val="0D7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C87DEE19-7218-AB4B-A70F-CA69F17DC87B}"/>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Forest</a:t>
                </a:r>
              </a:p>
              <a:p>
                <a:pPr>
                  <a:spcAft>
                    <a:spcPts val="600"/>
                  </a:spcAft>
                  <a:tabLst>
                    <a:tab pos="798513" algn="l"/>
                  </a:tabLst>
                </a:pPr>
                <a:r>
                  <a:rPr lang="en-US" sz="1050" dirty="0">
                    <a:solidFill>
                      <a:schemeClr val="bg1"/>
                    </a:solidFill>
                  </a:rPr>
                  <a:t>R: 13</a:t>
                </a:r>
                <a:br>
                  <a:rPr lang="en-US" sz="1050" dirty="0">
                    <a:solidFill>
                      <a:schemeClr val="bg1"/>
                    </a:solidFill>
                  </a:rPr>
                </a:br>
                <a:r>
                  <a:rPr lang="en-US" sz="1050" dirty="0">
                    <a:solidFill>
                      <a:schemeClr val="bg1"/>
                    </a:solidFill>
                  </a:rPr>
                  <a:t>G: 127</a:t>
                </a:r>
                <a:br>
                  <a:rPr lang="en-US" sz="1050" dirty="0">
                    <a:solidFill>
                      <a:schemeClr val="bg1"/>
                    </a:solidFill>
                  </a:rPr>
                </a:br>
                <a:r>
                  <a:rPr lang="en-US" sz="1050" dirty="0">
                    <a:solidFill>
                      <a:schemeClr val="bg1"/>
                    </a:solidFill>
                  </a:rPr>
                  <a:t>B: 70</a:t>
                </a:r>
                <a:br>
                  <a:rPr lang="en-US" sz="1050" dirty="0">
                    <a:solidFill>
                      <a:schemeClr val="bg1"/>
                    </a:solidFill>
                  </a:rPr>
                </a:br>
                <a:r>
                  <a:rPr lang="en-US" sz="1050" dirty="0">
                    <a:solidFill>
                      <a:schemeClr val="bg1"/>
                    </a:solidFill>
                  </a:rPr>
                  <a:t>Hex: #0D7F46</a:t>
                </a:r>
              </a:p>
            </p:txBody>
          </p:sp>
        </p:grpSp>
      </p:grpSp>
      <p:grpSp>
        <p:nvGrpSpPr>
          <p:cNvPr id="88" name="Group 87">
            <a:extLst>
              <a:ext uri="{FF2B5EF4-FFF2-40B4-BE49-F238E27FC236}">
                <a16:creationId xmlns:a16="http://schemas.microsoft.com/office/drawing/2014/main" id="{22597B79-2EF4-3B46-B7CA-2A5C4547BE95}"/>
              </a:ext>
            </a:extLst>
          </p:cNvPr>
          <p:cNvGrpSpPr/>
          <p:nvPr userDrawn="1"/>
        </p:nvGrpSpPr>
        <p:grpSpPr>
          <a:xfrm>
            <a:off x="4771546" y="3969727"/>
            <a:ext cx="5300767" cy="1112365"/>
            <a:chOff x="3583762" y="1575846"/>
            <a:chExt cx="5300767" cy="1112365"/>
          </a:xfrm>
        </p:grpSpPr>
        <p:grpSp>
          <p:nvGrpSpPr>
            <p:cNvPr id="89" name="Group 88">
              <a:extLst>
                <a:ext uri="{FF2B5EF4-FFF2-40B4-BE49-F238E27FC236}">
                  <a16:creationId xmlns:a16="http://schemas.microsoft.com/office/drawing/2014/main" id="{2CAD48B2-27B5-4344-9837-A23FE10ACE16}"/>
                </a:ext>
              </a:extLst>
            </p:cNvPr>
            <p:cNvGrpSpPr/>
            <p:nvPr/>
          </p:nvGrpSpPr>
          <p:grpSpPr>
            <a:xfrm>
              <a:off x="3583762" y="1575846"/>
              <a:ext cx="1327606" cy="1112365"/>
              <a:chOff x="735292" y="1640264"/>
              <a:chExt cx="1327606" cy="1461156"/>
            </a:xfrm>
          </p:grpSpPr>
          <p:sp>
            <p:nvSpPr>
              <p:cNvPr id="99" name="Rectangle 98">
                <a:extLst>
                  <a:ext uri="{FF2B5EF4-FFF2-40B4-BE49-F238E27FC236}">
                    <a16:creationId xmlns:a16="http://schemas.microsoft.com/office/drawing/2014/main" id="{EBDC2B65-4C65-434A-860D-69810DBAEB77}"/>
                  </a:ext>
                </a:extLst>
              </p:cNvPr>
              <p:cNvSpPr/>
              <p:nvPr/>
            </p:nvSpPr>
            <p:spPr>
              <a:xfrm>
                <a:off x="735292" y="1640264"/>
                <a:ext cx="1327606" cy="1461156"/>
              </a:xfrm>
              <a:prstGeom prst="rect">
                <a:avLst/>
              </a:prstGeom>
              <a:solidFill>
                <a:srgbClr val="FFF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extBox 99">
                <a:extLst>
                  <a:ext uri="{FF2B5EF4-FFF2-40B4-BE49-F238E27FC236}">
                    <a16:creationId xmlns:a16="http://schemas.microsoft.com/office/drawing/2014/main" id="{ABFCB848-5AB2-C047-993F-4592F16638AB}"/>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Sand</a:t>
                </a:r>
              </a:p>
              <a:p>
                <a:pPr>
                  <a:spcAft>
                    <a:spcPts val="600"/>
                  </a:spcAft>
                  <a:tabLst>
                    <a:tab pos="798513" algn="l"/>
                  </a:tabLst>
                </a:pPr>
                <a:r>
                  <a:rPr lang="en-US" sz="1050" dirty="0">
                    <a:solidFill>
                      <a:schemeClr val="accent3"/>
                    </a:solidFill>
                  </a:rPr>
                  <a:t>R: 255</a:t>
                </a:r>
                <a:br>
                  <a:rPr lang="en-US" sz="1050" dirty="0">
                    <a:solidFill>
                      <a:schemeClr val="accent3"/>
                    </a:solidFill>
                  </a:rPr>
                </a:br>
                <a:r>
                  <a:rPr lang="en-US" sz="1050" dirty="0">
                    <a:solidFill>
                      <a:schemeClr val="accent3"/>
                    </a:solidFill>
                  </a:rPr>
                  <a:t>G: 240</a:t>
                </a:r>
                <a:br>
                  <a:rPr lang="en-US" sz="1050" dirty="0">
                    <a:solidFill>
                      <a:schemeClr val="accent3"/>
                    </a:solidFill>
                  </a:rPr>
                </a:br>
                <a:r>
                  <a:rPr lang="en-US" sz="1050" dirty="0">
                    <a:solidFill>
                      <a:schemeClr val="accent3"/>
                    </a:solidFill>
                  </a:rPr>
                  <a:t>B: 202</a:t>
                </a:r>
                <a:br>
                  <a:rPr lang="en-US" sz="1050" dirty="0">
                    <a:solidFill>
                      <a:schemeClr val="accent3"/>
                    </a:solidFill>
                  </a:rPr>
                </a:br>
                <a:r>
                  <a:rPr lang="en-US" sz="1050" dirty="0">
                    <a:solidFill>
                      <a:schemeClr val="accent3"/>
                    </a:solidFill>
                  </a:rPr>
                  <a:t>Hex: #FFF0CA</a:t>
                </a:r>
              </a:p>
            </p:txBody>
          </p:sp>
        </p:grpSp>
        <p:grpSp>
          <p:nvGrpSpPr>
            <p:cNvPr id="90" name="Group 89">
              <a:extLst>
                <a:ext uri="{FF2B5EF4-FFF2-40B4-BE49-F238E27FC236}">
                  <a16:creationId xmlns:a16="http://schemas.microsoft.com/office/drawing/2014/main" id="{4B8707AA-38C2-3A44-8D1C-4B9E6503B388}"/>
                </a:ext>
              </a:extLst>
            </p:cNvPr>
            <p:cNvGrpSpPr/>
            <p:nvPr/>
          </p:nvGrpSpPr>
          <p:grpSpPr>
            <a:xfrm>
              <a:off x="4908149" y="1575846"/>
              <a:ext cx="1327606" cy="1112365"/>
              <a:chOff x="735292" y="1640264"/>
              <a:chExt cx="1327606" cy="1461156"/>
            </a:xfrm>
          </p:grpSpPr>
          <p:sp>
            <p:nvSpPr>
              <p:cNvPr id="97" name="Rectangle 96">
                <a:extLst>
                  <a:ext uri="{FF2B5EF4-FFF2-40B4-BE49-F238E27FC236}">
                    <a16:creationId xmlns:a16="http://schemas.microsoft.com/office/drawing/2014/main" id="{851BCD4A-07A5-8C43-BC8E-E6EC003968FC}"/>
                  </a:ext>
                </a:extLst>
              </p:cNvPr>
              <p:cNvSpPr/>
              <p:nvPr/>
            </p:nvSpPr>
            <p:spPr>
              <a:xfrm>
                <a:off x="735292" y="1640264"/>
                <a:ext cx="1327606" cy="1461156"/>
              </a:xfrm>
              <a:prstGeom prst="rect">
                <a:avLst/>
              </a:prstGeom>
              <a:solidFill>
                <a:srgbClr val="F9B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a:extLst>
                  <a:ext uri="{FF2B5EF4-FFF2-40B4-BE49-F238E27FC236}">
                    <a16:creationId xmlns:a16="http://schemas.microsoft.com/office/drawing/2014/main" id="{4F5B3CEB-353D-F447-97DC-E631B1191AE7}"/>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Melon</a:t>
                </a:r>
              </a:p>
              <a:p>
                <a:pPr>
                  <a:spcAft>
                    <a:spcPts val="600"/>
                  </a:spcAft>
                  <a:tabLst>
                    <a:tab pos="798513" algn="l"/>
                  </a:tabLst>
                </a:pPr>
                <a:r>
                  <a:rPr lang="en-US" sz="1050" dirty="0">
                    <a:solidFill>
                      <a:schemeClr val="accent3"/>
                    </a:solidFill>
                  </a:rPr>
                  <a:t>R: 249</a:t>
                </a:r>
                <a:br>
                  <a:rPr lang="en-US" sz="1050" dirty="0">
                    <a:solidFill>
                      <a:schemeClr val="accent3"/>
                    </a:solidFill>
                  </a:rPr>
                </a:br>
                <a:r>
                  <a:rPr lang="en-US" sz="1050" dirty="0">
                    <a:solidFill>
                      <a:schemeClr val="accent3"/>
                    </a:solidFill>
                  </a:rPr>
                  <a:t>G: 181</a:t>
                </a:r>
                <a:br>
                  <a:rPr lang="en-US" sz="1050" dirty="0">
                    <a:solidFill>
                      <a:schemeClr val="accent3"/>
                    </a:solidFill>
                  </a:rPr>
                </a:br>
                <a:r>
                  <a:rPr lang="en-US" sz="1050" dirty="0">
                    <a:solidFill>
                      <a:schemeClr val="accent3"/>
                    </a:solidFill>
                  </a:rPr>
                  <a:t>B: 105</a:t>
                </a:r>
                <a:br>
                  <a:rPr lang="en-US" sz="1050" dirty="0">
                    <a:solidFill>
                      <a:schemeClr val="accent3"/>
                    </a:solidFill>
                  </a:rPr>
                </a:br>
                <a:r>
                  <a:rPr lang="en-US" sz="1050" dirty="0">
                    <a:solidFill>
                      <a:schemeClr val="accent3"/>
                    </a:solidFill>
                  </a:rPr>
                  <a:t>Hex: #F9B569</a:t>
                </a:r>
              </a:p>
            </p:txBody>
          </p:sp>
        </p:grpSp>
        <p:grpSp>
          <p:nvGrpSpPr>
            <p:cNvPr id="91" name="Group 90">
              <a:extLst>
                <a:ext uri="{FF2B5EF4-FFF2-40B4-BE49-F238E27FC236}">
                  <a16:creationId xmlns:a16="http://schemas.microsoft.com/office/drawing/2014/main" id="{4552110D-5BA4-9346-A071-EADD8CF9ABDD}"/>
                </a:ext>
              </a:extLst>
            </p:cNvPr>
            <p:cNvGrpSpPr/>
            <p:nvPr/>
          </p:nvGrpSpPr>
          <p:grpSpPr>
            <a:xfrm>
              <a:off x="6232536" y="1575846"/>
              <a:ext cx="1327606" cy="1112365"/>
              <a:chOff x="735292" y="1640264"/>
              <a:chExt cx="1327606" cy="1461156"/>
            </a:xfrm>
          </p:grpSpPr>
          <p:sp>
            <p:nvSpPr>
              <p:cNvPr id="95" name="Rectangle 94">
                <a:extLst>
                  <a:ext uri="{FF2B5EF4-FFF2-40B4-BE49-F238E27FC236}">
                    <a16:creationId xmlns:a16="http://schemas.microsoft.com/office/drawing/2014/main" id="{F2A8448E-10FC-5D4F-9993-8D0545AB4E1A}"/>
                  </a:ext>
                </a:extLst>
              </p:cNvPr>
              <p:cNvSpPr/>
              <p:nvPr/>
            </p:nvSpPr>
            <p:spPr>
              <a:xfrm>
                <a:off x="735292" y="1640264"/>
                <a:ext cx="1327606" cy="1461156"/>
              </a:xfrm>
              <a:prstGeom prst="rect">
                <a:avLst/>
              </a:prstGeom>
              <a:solidFill>
                <a:srgbClr val="D6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ED61E783-A2C7-F147-A31A-DF40E2639E13}"/>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Rust</a:t>
                </a:r>
              </a:p>
              <a:p>
                <a:pPr>
                  <a:spcAft>
                    <a:spcPts val="600"/>
                  </a:spcAft>
                  <a:tabLst>
                    <a:tab pos="798513" algn="l"/>
                  </a:tabLst>
                </a:pPr>
                <a:r>
                  <a:rPr lang="en-US" sz="1050" dirty="0">
                    <a:solidFill>
                      <a:schemeClr val="bg1"/>
                    </a:solidFill>
                  </a:rPr>
                  <a:t>R: 214</a:t>
                </a:r>
                <a:br>
                  <a:rPr lang="en-US" sz="1050" dirty="0">
                    <a:solidFill>
                      <a:schemeClr val="bg1"/>
                    </a:solidFill>
                  </a:rPr>
                </a:br>
                <a:r>
                  <a:rPr lang="en-US" sz="1050" dirty="0">
                    <a:solidFill>
                      <a:schemeClr val="bg1"/>
                    </a:solidFill>
                  </a:rPr>
                  <a:t>G: 76</a:t>
                </a:r>
                <a:br>
                  <a:rPr lang="en-US" sz="1050" dirty="0">
                    <a:solidFill>
                      <a:schemeClr val="bg1"/>
                    </a:solidFill>
                  </a:rPr>
                </a:br>
                <a:r>
                  <a:rPr lang="en-US" sz="1050" dirty="0">
                    <a:solidFill>
                      <a:schemeClr val="bg1"/>
                    </a:solidFill>
                  </a:rPr>
                  <a:t>B: 0</a:t>
                </a:r>
                <a:br>
                  <a:rPr lang="en-US" sz="1050" dirty="0">
                    <a:solidFill>
                      <a:schemeClr val="bg1"/>
                    </a:solidFill>
                  </a:rPr>
                </a:br>
                <a:r>
                  <a:rPr lang="en-US" sz="1050" dirty="0">
                    <a:solidFill>
                      <a:schemeClr val="bg1"/>
                    </a:solidFill>
                  </a:rPr>
                  <a:t>Hex: #D64C00</a:t>
                </a:r>
              </a:p>
            </p:txBody>
          </p:sp>
        </p:grpSp>
        <p:grpSp>
          <p:nvGrpSpPr>
            <p:cNvPr id="92" name="Group 91">
              <a:extLst>
                <a:ext uri="{FF2B5EF4-FFF2-40B4-BE49-F238E27FC236}">
                  <a16:creationId xmlns:a16="http://schemas.microsoft.com/office/drawing/2014/main" id="{100DC6F6-831A-A649-934D-90D9A263A6FB}"/>
                </a:ext>
              </a:extLst>
            </p:cNvPr>
            <p:cNvGrpSpPr/>
            <p:nvPr/>
          </p:nvGrpSpPr>
          <p:grpSpPr>
            <a:xfrm>
              <a:off x="7556923" y="1575846"/>
              <a:ext cx="1327606" cy="1112365"/>
              <a:chOff x="735292" y="1640264"/>
              <a:chExt cx="1327606" cy="1461156"/>
            </a:xfrm>
          </p:grpSpPr>
          <p:sp>
            <p:nvSpPr>
              <p:cNvPr id="93" name="Rectangle 92">
                <a:extLst>
                  <a:ext uri="{FF2B5EF4-FFF2-40B4-BE49-F238E27FC236}">
                    <a16:creationId xmlns:a16="http://schemas.microsoft.com/office/drawing/2014/main" id="{AA89D0D4-D423-F345-AA79-1FF7638F8350}"/>
                  </a:ext>
                </a:extLst>
              </p:cNvPr>
              <p:cNvSpPr/>
              <p:nvPr/>
            </p:nvSpPr>
            <p:spPr>
              <a:xfrm>
                <a:off x="735292" y="1640264"/>
                <a:ext cx="1327606" cy="1461156"/>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51A41231-2C77-1044-A8C1-0C69FE0E6AD6}"/>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Burnt</a:t>
                </a:r>
              </a:p>
              <a:p>
                <a:pPr>
                  <a:spcAft>
                    <a:spcPts val="600"/>
                  </a:spcAft>
                  <a:tabLst>
                    <a:tab pos="798513" algn="l"/>
                  </a:tabLst>
                </a:pPr>
                <a:r>
                  <a:rPr lang="en-US" sz="1050" dirty="0">
                    <a:solidFill>
                      <a:schemeClr val="bg1"/>
                    </a:solidFill>
                  </a:rPr>
                  <a:t>R: 153</a:t>
                </a:r>
                <a:br>
                  <a:rPr lang="en-US" sz="1050" dirty="0">
                    <a:solidFill>
                      <a:schemeClr val="bg1"/>
                    </a:solidFill>
                  </a:rPr>
                </a:br>
                <a:r>
                  <a:rPr lang="en-US" sz="1050" dirty="0">
                    <a:solidFill>
                      <a:schemeClr val="bg1"/>
                    </a:solidFill>
                  </a:rPr>
                  <a:t>G: 51</a:t>
                </a:r>
                <a:br>
                  <a:rPr lang="en-US" sz="1050" dirty="0">
                    <a:solidFill>
                      <a:schemeClr val="bg1"/>
                    </a:solidFill>
                  </a:rPr>
                </a:br>
                <a:r>
                  <a:rPr lang="en-US" sz="1050" dirty="0">
                    <a:solidFill>
                      <a:schemeClr val="bg1"/>
                    </a:solidFill>
                  </a:rPr>
                  <a:t>B: 0</a:t>
                </a:r>
                <a:br>
                  <a:rPr lang="en-US" sz="1050" dirty="0">
                    <a:solidFill>
                      <a:schemeClr val="bg1"/>
                    </a:solidFill>
                  </a:rPr>
                </a:br>
                <a:r>
                  <a:rPr lang="en-US" sz="1050" dirty="0">
                    <a:solidFill>
                      <a:schemeClr val="bg1"/>
                    </a:solidFill>
                  </a:rPr>
                  <a:t>Hex: #993300</a:t>
                </a:r>
              </a:p>
            </p:txBody>
          </p:sp>
        </p:grpSp>
      </p:grpSp>
      <p:grpSp>
        <p:nvGrpSpPr>
          <p:cNvPr id="101" name="Group 100">
            <a:extLst>
              <a:ext uri="{FF2B5EF4-FFF2-40B4-BE49-F238E27FC236}">
                <a16:creationId xmlns:a16="http://schemas.microsoft.com/office/drawing/2014/main" id="{973DD693-DECE-E243-A8D4-BCEF687D4FDC}"/>
              </a:ext>
            </a:extLst>
          </p:cNvPr>
          <p:cNvGrpSpPr/>
          <p:nvPr userDrawn="1"/>
        </p:nvGrpSpPr>
        <p:grpSpPr>
          <a:xfrm>
            <a:off x="4771546" y="5167455"/>
            <a:ext cx="5300767" cy="1112365"/>
            <a:chOff x="3583762" y="1575846"/>
            <a:chExt cx="5300767" cy="1112365"/>
          </a:xfrm>
        </p:grpSpPr>
        <p:grpSp>
          <p:nvGrpSpPr>
            <p:cNvPr id="102" name="Group 101">
              <a:extLst>
                <a:ext uri="{FF2B5EF4-FFF2-40B4-BE49-F238E27FC236}">
                  <a16:creationId xmlns:a16="http://schemas.microsoft.com/office/drawing/2014/main" id="{B346B1BB-F791-804A-AFD4-EA9A6ACC2682}"/>
                </a:ext>
              </a:extLst>
            </p:cNvPr>
            <p:cNvGrpSpPr/>
            <p:nvPr/>
          </p:nvGrpSpPr>
          <p:grpSpPr>
            <a:xfrm>
              <a:off x="3583762" y="1575846"/>
              <a:ext cx="1327606" cy="1112365"/>
              <a:chOff x="735292" y="1640264"/>
              <a:chExt cx="1327606" cy="1461156"/>
            </a:xfrm>
          </p:grpSpPr>
          <p:sp>
            <p:nvSpPr>
              <p:cNvPr id="112" name="Rectangle 111">
                <a:extLst>
                  <a:ext uri="{FF2B5EF4-FFF2-40B4-BE49-F238E27FC236}">
                    <a16:creationId xmlns:a16="http://schemas.microsoft.com/office/drawing/2014/main" id="{B63B91F8-83B5-5B4B-AC36-EB3D62E9108D}"/>
                  </a:ext>
                </a:extLst>
              </p:cNvPr>
              <p:cNvSpPr/>
              <p:nvPr/>
            </p:nvSpPr>
            <p:spPr>
              <a:xfrm>
                <a:off x="735292" y="1640264"/>
                <a:ext cx="1327606" cy="1461156"/>
              </a:xfrm>
              <a:prstGeom prst="rect">
                <a:avLst/>
              </a:prstGeom>
              <a:solidFill>
                <a:srgbClr val="FFFFFF"/>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C73161EA-FA2B-7A4B-AA12-D75C383A9768}"/>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accent3"/>
                    </a:solidFill>
                  </a:rPr>
                  <a:t>White</a:t>
                </a:r>
              </a:p>
              <a:p>
                <a:pPr>
                  <a:spcAft>
                    <a:spcPts val="600"/>
                  </a:spcAft>
                  <a:tabLst>
                    <a:tab pos="798513" algn="l"/>
                  </a:tabLst>
                </a:pPr>
                <a:r>
                  <a:rPr lang="en-US" sz="1050" dirty="0">
                    <a:solidFill>
                      <a:schemeClr val="accent3"/>
                    </a:solidFill>
                  </a:rPr>
                  <a:t>R: 255</a:t>
                </a:r>
                <a:br>
                  <a:rPr lang="en-US" sz="1050" dirty="0">
                    <a:solidFill>
                      <a:schemeClr val="accent3"/>
                    </a:solidFill>
                  </a:rPr>
                </a:br>
                <a:r>
                  <a:rPr lang="en-US" sz="1050" dirty="0">
                    <a:solidFill>
                      <a:schemeClr val="accent3"/>
                    </a:solidFill>
                  </a:rPr>
                  <a:t>G: 255</a:t>
                </a:r>
                <a:br>
                  <a:rPr lang="en-US" sz="1050" dirty="0">
                    <a:solidFill>
                      <a:schemeClr val="accent3"/>
                    </a:solidFill>
                  </a:rPr>
                </a:br>
                <a:r>
                  <a:rPr lang="en-US" sz="1050" dirty="0">
                    <a:solidFill>
                      <a:schemeClr val="accent3"/>
                    </a:solidFill>
                  </a:rPr>
                  <a:t>B: 255</a:t>
                </a:r>
                <a:br>
                  <a:rPr lang="en-US" sz="1050" dirty="0">
                    <a:solidFill>
                      <a:schemeClr val="accent3"/>
                    </a:solidFill>
                  </a:rPr>
                </a:br>
                <a:r>
                  <a:rPr lang="en-US" sz="1050" dirty="0">
                    <a:solidFill>
                      <a:schemeClr val="accent3"/>
                    </a:solidFill>
                  </a:rPr>
                  <a:t>Hex: #FFFFFF</a:t>
                </a:r>
              </a:p>
            </p:txBody>
          </p:sp>
        </p:grpSp>
        <p:grpSp>
          <p:nvGrpSpPr>
            <p:cNvPr id="103" name="Group 102">
              <a:extLst>
                <a:ext uri="{FF2B5EF4-FFF2-40B4-BE49-F238E27FC236}">
                  <a16:creationId xmlns:a16="http://schemas.microsoft.com/office/drawing/2014/main" id="{A4AF6BF2-1828-D741-A5BD-E81F28E82DCE}"/>
                </a:ext>
              </a:extLst>
            </p:cNvPr>
            <p:cNvGrpSpPr/>
            <p:nvPr/>
          </p:nvGrpSpPr>
          <p:grpSpPr>
            <a:xfrm>
              <a:off x="4908149" y="1575846"/>
              <a:ext cx="1327606" cy="1112365"/>
              <a:chOff x="735292" y="1640264"/>
              <a:chExt cx="1327606" cy="1461156"/>
            </a:xfrm>
          </p:grpSpPr>
          <p:sp>
            <p:nvSpPr>
              <p:cNvPr id="110" name="Rectangle 109">
                <a:extLst>
                  <a:ext uri="{FF2B5EF4-FFF2-40B4-BE49-F238E27FC236}">
                    <a16:creationId xmlns:a16="http://schemas.microsoft.com/office/drawing/2014/main" id="{C885DE0C-4AB7-744E-9F6B-3691BFB483CC}"/>
                  </a:ext>
                </a:extLst>
              </p:cNvPr>
              <p:cNvSpPr/>
              <p:nvPr/>
            </p:nvSpPr>
            <p:spPr>
              <a:xfrm>
                <a:off x="735292" y="1640264"/>
                <a:ext cx="1327606" cy="1461156"/>
              </a:xfrm>
              <a:prstGeom prst="rect">
                <a:avLst/>
              </a:prstGeom>
              <a:solidFill>
                <a:srgbClr val="E6E6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4A8D7D45-DB96-B24B-8440-223A7CC8D36E}"/>
                  </a:ext>
                </a:extLst>
              </p:cNvPr>
              <p:cNvSpPr txBox="1"/>
              <p:nvPr/>
            </p:nvSpPr>
            <p:spPr>
              <a:xfrm>
                <a:off x="820131" y="1678531"/>
                <a:ext cx="1157401" cy="1313918"/>
              </a:xfrm>
              <a:prstGeom prst="rect">
                <a:avLst/>
              </a:prstGeom>
              <a:noFill/>
            </p:spPr>
            <p:txBody>
              <a:bodyPr wrap="square" rtlCol="0">
                <a:spAutoFit/>
              </a:bodyPr>
              <a:lstStyle/>
              <a:p>
                <a:pPr>
                  <a:spcAft>
                    <a:spcPts val="600"/>
                  </a:spcAft>
                </a:pPr>
                <a:r>
                  <a:rPr lang="en-US" sz="1200" dirty="0">
                    <a:solidFill>
                      <a:schemeClr val="accent3"/>
                    </a:solidFill>
                  </a:rPr>
                  <a:t>Fog</a:t>
                </a:r>
              </a:p>
              <a:p>
                <a:pPr>
                  <a:spcAft>
                    <a:spcPts val="600"/>
                  </a:spcAft>
                  <a:tabLst>
                    <a:tab pos="798513" algn="l"/>
                  </a:tabLst>
                </a:pPr>
                <a:r>
                  <a:rPr lang="en-US" sz="1050" dirty="0">
                    <a:solidFill>
                      <a:schemeClr val="accent3"/>
                    </a:solidFill>
                  </a:rPr>
                  <a:t>R: 230</a:t>
                </a:r>
                <a:br>
                  <a:rPr lang="en-US" sz="1050" dirty="0">
                    <a:solidFill>
                      <a:schemeClr val="accent3"/>
                    </a:solidFill>
                  </a:rPr>
                </a:br>
                <a:r>
                  <a:rPr lang="en-US" sz="1050" dirty="0">
                    <a:solidFill>
                      <a:schemeClr val="accent3"/>
                    </a:solidFill>
                  </a:rPr>
                  <a:t>G: 230</a:t>
                </a:r>
                <a:br>
                  <a:rPr lang="en-US" sz="1050" dirty="0">
                    <a:solidFill>
                      <a:schemeClr val="accent3"/>
                    </a:solidFill>
                  </a:rPr>
                </a:br>
                <a:r>
                  <a:rPr lang="en-US" sz="1050" dirty="0">
                    <a:solidFill>
                      <a:schemeClr val="accent3"/>
                    </a:solidFill>
                  </a:rPr>
                  <a:t>B: 236</a:t>
                </a:r>
                <a:br>
                  <a:rPr lang="en-US" sz="1050" dirty="0">
                    <a:solidFill>
                      <a:schemeClr val="accent3"/>
                    </a:solidFill>
                  </a:rPr>
                </a:br>
                <a:r>
                  <a:rPr lang="en-US" sz="1050" dirty="0">
                    <a:solidFill>
                      <a:schemeClr val="accent3"/>
                    </a:solidFill>
                  </a:rPr>
                  <a:t>Hex: #E6E6EC</a:t>
                </a:r>
              </a:p>
            </p:txBody>
          </p:sp>
        </p:grpSp>
        <p:grpSp>
          <p:nvGrpSpPr>
            <p:cNvPr id="104" name="Group 103">
              <a:extLst>
                <a:ext uri="{FF2B5EF4-FFF2-40B4-BE49-F238E27FC236}">
                  <a16:creationId xmlns:a16="http://schemas.microsoft.com/office/drawing/2014/main" id="{3EC8DEA1-4692-3640-B381-32650839D811}"/>
                </a:ext>
              </a:extLst>
            </p:cNvPr>
            <p:cNvGrpSpPr/>
            <p:nvPr/>
          </p:nvGrpSpPr>
          <p:grpSpPr>
            <a:xfrm>
              <a:off x="6232536" y="1575846"/>
              <a:ext cx="1327606" cy="1112365"/>
              <a:chOff x="735292" y="1640264"/>
              <a:chExt cx="1327606" cy="1461156"/>
            </a:xfrm>
          </p:grpSpPr>
          <p:sp>
            <p:nvSpPr>
              <p:cNvPr id="108" name="Rectangle 107">
                <a:extLst>
                  <a:ext uri="{FF2B5EF4-FFF2-40B4-BE49-F238E27FC236}">
                    <a16:creationId xmlns:a16="http://schemas.microsoft.com/office/drawing/2014/main" id="{4F0054B0-3D8B-2C40-913D-5012E953DD03}"/>
                  </a:ext>
                </a:extLst>
              </p:cNvPr>
              <p:cNvSpPr/>
              <p:nvPr/>
            </p:nvSpPr>
            <p:spPr>
              <a:xfrm>
                <a:off x="735292" y="1640264"/>
                <a:ext cx="1327606" cy="1461156"/>
              </a:xfrm>
              <a:prstGeom prst="rect">
                <a:avLst/>
              </a:prstGeom>
              <a:solidFill>
                <a:srgbClr val="5A6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a:extLst>
                  <a:ext uri="{FF2B5EF4-FFF2-40B4-BE49-F238E27FC236}">
                    <a16:creationId xmlns:a16="http://schemas.microsoft.com/office/drawing/2014/main" id="{EF967ED2-4A50-8D42-9956-E3199F97BE66}"/>
                  </a:ext>
                </a:extLst>
              </p:cNvPr>
              <p:cNvSpPr txBox="1"/>
              <p:nvPr/>
            </p:nvSpPr>
            <p:spPr>
              <a:xfrm>
                <a:off x="820132" y="1678531"/>
                <a:ext cx="1101364" cy="1354346"/>
              </a:xfrm>
              <a:prstGeom prst="rect">
                <a:avLst/>
              </a:prstGeom>
              <a:noFill/>
            </p:spPr>
            <p:txBody>
              <a:bodyPr wrap="square" rtlCol="0">
                <a:spAutoFit/>
              </a:bodyPr>
              <a:lstStyle/>
              <a:p>
                <a:pPr>
                  <a:spcAft>
                    <a:spcPts val="600"/>
                  </a:spcAft>
                </a:pPr>
                <a:r>
                  <a:rPr lang="en-US" sz="1200" dirty="0">
                    <a:solidFill>
                      <a:schemeClr val="bg1"/>
                    </a:solidFill>
                  </a:rPr>
                  <a:t>Graphite</a:t>
                </a:r>
              </a:p>
              <a:p>
                <a:pPr>
                  <a:spcAft>
                    <a:spcPts val="600"/>
                  </a:spcAft>
                  <a:tabLst>
                    <a:tab pos="798513" algn="l"/>
                  </a:tabLst>
                </a:pPr>
                <a:r>
                  <a:rPr lang="en-US" sz="1050" dirty="0">
                    <a:solidFill>
                      <a:schemeClr val="bg1"/>
                    </a:solidFill>
                  </a:rPr>
                  <a:t>R: 90</a:t>
                </a:r>
                <a:br>
                  <a:rPr lang="en-US" sz="1050" dirty="0">
                    <a:solidFill>
                      <a:schemeClr val="bg1"/>
                    </a:solidFill>
                  </a:rPr>
                </a:br>
                <a:r>
                  <a:rPr lang="en-US" sz="1050" dirty="0">
                    <a:solidFill>
                      <a:schemeClr val="bg1"/>
                    </a:solidFill>
                  </a:rPr>
                  <a:t>G: 102</a:t>
                </a:r>
                <a:br>
                  <a:rPr lang="en-US" sz="1050" dirty="0">
                    <a:solidFill>
                      <a:schemeClr val="bg1"/>
                    </a:solidFill>
                  </a:rPr>
                </a:br>
                <a:r>
                  <a:rPr lang="en-US" sz="1050" dirty="0">
                    <a:solidFill>
                      <a:schemeClr val="bg1"/>
                    </a:solidFill>
                  </a:rPr>
                  <a:t>B: 117</a:t>
                </a:r>
                <a:br>
                  <a:rPr lang="en-US" sz="1050" dirty="0">
                    <a:solidFill>
                      <a:schemeClr val="bg1"/>
                    </a:solidFill>
                  </a:rPr>
                </a:br>
                <a:r>
                  <a:rPr lang="en-US" sz="1050" dirty="0">
                    <a:solidFill>
                      <a:schemeClr val="bg1"/>
                    </a:solidFill>
                  </a:rPr>
                  <a:t>Hex: #5A6675</a:t>
                </a:r>
              </a:p>
            </p:txBody>
          </p:sp>
        </p:grpSp>
        <p:grpSp>
          <p:nvGrpSpPr>
            <p:cNvPr id="105" name="Group 104">
              <a:extLst>
                <a:ext uri="{FF2B5EF4-FFF2-40B4-BE49-F238E27FC236}">
                  <a16:creationId xmlns:a16="http://schemas.microsoft.com/office/drawing/2014/main" id="{E6E60373-328C-9140-9F07-DB602FD57961}"/>
                </a:ext>
              </a:extLst>
            </p:cNvPr>
            <p:cNvGrpSpPr/>
            <p:nvPr/>
          </p:nvGrpSpPr>
          <p:grpSpPr>
            <a:xfrm>
              <a:off x="7556923" y="1575846"/>
              <a:ext cx="1327606" cy="1112365"/>
              <a:chOff x="735292" y="1640264"/>
              <a:chExt cx="1327606" cy="1461156"/>
            </a:xfrm>
          </p:grpSpPr>
          <p:sp>
            <p:nvSpPr>
              <p:cNvPr id="106" name="Rectangle 105">
                <a:extLst>
                  <a:ext uri="{FF2B5EF4-FFF2-40B4-BE49-F238E27FC236}">
                    <a16:creationId xmlns:a16="http://schemas.microsoft.com/office/drawing/2014/main" id="{CC0404D8-1D66-7D49-A562-ED952B037B89}"/>
                  </a:ext>
                </a:extLst>
              </p:cNvPr>
              <p:cNvSpPr/>
              <p:nvPr/>
            </p:nvSpPr>
            <p:spPr>
              <a:xfrm>
                <a:off x="735292" y="1640264"/>
                <a:ext cx="1327606" cy="1461156"/>
              </a:xfrm>
              <a:prstGeom prst="rect">
                <a:avLst/>
              </a:prstGeom>
              <a:solidFill>
                <a:srgbClr val="262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350EFF6A-CC2B-544B-BCBF-7EBB15F0B3E1}"/>
                  </a:ext>
                </a:extLst>
              </p:cNvPr>
              <p:cNvSpPr txBox="1"/>
              <p:nvPr/>
            </p:nvSpPr>
            <p:spPr>
              <a:xfrm>
                <a:off x="820132" y="1678531"/>
                <a:ext cx="1101364" cy="1313918"/>
              </a:xfrm>
              <a:prstGeom prst="rect">
                <a:avLst/>
              </a:prstGeom>
              <a:noFill/>
            </p:spPr>
            <p:txBody>
              <a:bodyPr wrap="square" rtlCol="0">
                <a:spAutoFit/>
              </a:bodyPr>
              <a:lstStyle/>
              <a:p>
                <a:pPr>
                  <a:spcAft>
                    <a:spcPts val="600"/>
                  </a:spcAft>
                </a:pPr>
                <a:r>
                  <a:rPr lang="en-US" sz="1200" dirty="0">
                    <a:solidFill>
                      <a:schemeClr val="bg1"/>
                    </a:solidFill>
                  </a:rPr>
                  <a:t>Onyx</a:t>
                </a:r>
              </a:p>
              <a:p>
                <a:pPr>
                  <a:spcAft>
                    <a:spcPts val="600"/>
                  </a:spcAft>
                  <a:tabLst>
                    <a:tab pos="798513" algn="l"/>
                  </a:tabLst>
                </a:pPr>
                <a:r>
                  <a:rPr lang="en-US" sz="1050" dirty="0">
                    <a:solidFill>
                      <a:schemeClr val="bg1"/>
                    </a:solidFill>
                  </a:rPr>
                  <a:t>R: 38</a:t>
                </a:r>
                <a:br>
                  <a:rPr lang="en-US" sz="1050" dirty="0">
                    <a:solidFill>
                      <a:schemeClr val="bg1"/>
                    </a:solidFill>
                  </a:rPr>
                </a:br>
                <a:r>
                  <a:rPr lang="en-US" sz="1050" dirty="0">
                    <a:solidFill>
                      <a:schemeClr val="bg1"/>
                    </a:solidFill>
                  </a:rPr>
                  <a:t>G: 42</a:t>
                </a:r>
                <a:br>
                  <a:rPr lang="en-US" sz="1050" dirty="0">
                    <a:solidFill>
                      <a:schemeClr val="bg1"/>
                    </a:solidFill>
                  </a:rPr>
                </a:br>
                <a:r>
                  <a:rPr lang="en-US" sz="1050" dirty="0">
                    <a:solidFill>
                      <a:schemeClr val="bg1"/>
                    </a:solidFill>
                  </a:rPr>
                  <a:t>B: 51</a:t>
                </a:r>
                <a:br>
                  <a:rPr lang="en-US" sz="1050" dirty="0">
                    <a:solidFill>
                      <a:schemeClr val="bg1"/>
                    </a:solidFill>
                  </a:rPr>
                </a:br>
                <a:r>
                  <a:rPr lang="en-US" sz="1050" dirty="0">
                    <a:solidFill>
                      <a:schemeClr val="bg1"/>
                    </a:solidFill>
                  </a:rPr>
                  <a:t>Hex: #262A33</a:t>
                </a:r>
              </a:p>
            </p:txBody>
          </p:sp>
        </p:grpSp>
      </p:grpSp>
      <p:sp>
        <p:nvSpPr>
          <p:cNvPr id="114" name="Title 1">
            <a:extLst>
              <a:ext uri="{FF2B5EF4-FFF2-40B4-BE49-F238E27FC236}">
                <a16:creationId xmlns:a16="http://schemas.microsoft.com/office/drawing/2014/main" id="{4E0131C3-72AE-3F4E-BAAC-5098AD719B82}"/>
              </a:ext>
            </a:extLst>
          </p:cNvPr>
          <p:cNvSpPr>
            <a:spLocks noGrp="1"/>
          </p:cNvSpPr>
          <p:nvPr>
            <p:ph type="title" hasCustomPrompt="1"/>
          </p:nvPr>
        </p:nvSpPr>
        <p:spPr>
          <a:xfrm>
            <a:off x="657913" y="377955"/>
            <a:ext cx="11161554" cy="704087"/>
          </a:xfrm>
        </p:spPr>
        <p:txBody>
          <a:bodyPr anchor="t">
            <a:noAutofit/>
          </a:bodyPr>
          <a:lstStyle>
            <a:lvl1pPr algn="l">
              <a:defRPr sz="3600"/>
            </a:lvl1pPr>
          </a:lstStyle>
          <a:p>
            <a:r>
              <a:rPr lang="en-US"/>
              <a:t>Color Palette</a:t>
            </a:r>
            <a:endParaRPr lang="en-JM"/>
          </a:p>
        </p:txBody>
      </p:sp>
    </p:spTree>
    <p:extLst>
      <p:ext uri="{BB962C8B-B14F-4D97-AF65-F5344CB8AC3E}">
        <p14:creationId xmlns:p14="http://schemas.microsoft.com/office/powerpoint/2010/main" val="33532878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cSld name="White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0273-3E7A-154E-93AB-7A7058A93215}"/>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558180A-00F5-2240-868C-20B0E3962DCA}"/>
              </a:ext>
            </a:extLst>
          </p:cNvPr>
          <p:cNvSpPr>
            <a:spLocks noGrp="1"/>
          </p:cNvSpPr>
          <p:nvPr>
            <p:ph type="ftr" sz="quarter" idx="11"/>
          </p:nvPr>
        </p:nvSpPr>
        <p:spPr/>
        <p:txBody>
          <a:bodyPr/>
          <a:lstStyle/>
          <a:p>
            <a:r>
              <a:rPr lang="en-US" dirty="0"/>
              <a:t>Sample footer text sample footer text.</a:t>
            </a:r>
          </a:p>
        </p:txBody>
      </p:sp>
      <p:sp>
        <p:nvSpPr>
          <p:cNvPr id="5" name="Slide Number Placeholder 4">
            <a:extLst>
              <a:ext uri="{FF2B5EF4-FFF2-40B4-BE49-F238E27FC236}">
                <a16:creationId xmlns:a16="http://schemas.microsoft.com/office/drawing/2014/main" id="{8AC70240-D485-9B48-8D3C-520AA1714ED8}"/>
              </a:ext>
            </a:extLst>
          </p:cNvPr>
          <p:cNvSpPr>
            <a:spLocks noGrp="1"/>
          </p:cNvSpPr>
          <p:nvPr>
            <p:ph type="sldNum" sz="quarter" idx="12"/>
          </p:nvPr>
        </p:nvSpPr>
        <p:spPr/>
        <p:txBody>
          <a:bodyPr/>
          <a:lstStyle/>
          <a:p>
            <a:fld id="{346445D3-372D-A145-8CC3-BC400469F873}" type="slidenum">
              <a:rPr lang="en-US" smtClean="0"/>
              <a:t>‹#›</a:t>
            </a:fld>
            <a:endParaRPr lang="en-US" dirty="0"/>
          </a:p>
        </p:txBody>
      </p:sp>
    </p:spTree>
    <p:extLst>
      <p:ext uri="{BB962C8B-B14F-4D97-AF65-F5344CB8AC3E}">
        <p14:creationId xmlns:p14="http://schemas.microsoft.com/office/powerpoint/2010/main" val="302765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795000" y="6337300"/>
            <a:ext cx="1016000" cy="430213"/>
          </a:xfrm>
        </p:spPr>
        <p:txBody>
          <a:bodyPr/>
          <a:lstStyle/>
          <a:p>
            <a:fld id="{BD3001A6-BD31-4FBC-AA24-96121B4F2E4D}" type="slidenum">
              <a:rPr lang="en-JM" smtClean="0"/>
              <a:pPr/>
              <a:t>‹#›</a:t>
            </a:fld>
            <a:endParaRPr lang="en-JM" dirty="0"/>
          </a:p>
        </p:txBody>
      </p:sp>
      <p:sp>
        <p:nvSpPr>
          <p:cNvPr id="5" name="Title 1">
            <a:extLst>
              <a:ext uri="{FF2B5EF4-FFF2-40B4-BE49-F238E27FC236}">
                <a16:creationId xmlns:a16="http://schemas.microsoft.com/office/drawing/2014/main" id="{8371D92E-03B5-2844-92DA-CC6A7D9571D1}"/>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3600">
                <a:solidFill>
                  <a:schemeClr val="accent3"/>
                </a:solidFill>
              </a:defRPr>
            </a:lvl1pPr>
          </a:lstStyle>
          <a:p>
            <a:r>
              <a:rPr lang="en-US"/>
              <a:t>Title Heading</a:t>
            </a:r>
            <a:endParaRPr lang="en-JM"/>
          </a:p>
        </p:txBody>
      </p:sp>
    </p:spTree>
    <p:extLst>
      <p:ext uri="{BB962C8B-B14F-4D97-AF65-F5344CB8AC3E}">
        <p14:creationId xmlns:p14="http://schemas.microsoft.com/office/powerpoint/2010/main" val="32812877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cSld name="Title and Content - left allign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Autofit/>
          </a:bodyPr>
          <a:lstStyle>
            <a:lvl1pPr algn="l">
              <a:defRPr sz="2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9600" y="6431599"/>
            <a:ext cx="499961" cy="365125"/>
          </a:xfrm>
          <a:prstGeom prst="rect">
            <a:avLst/>
          </a:prstGeom>
        </p:spPr>
        <p:txBody>
          <a:bodyPr/>
          <a:lstStyle/>
          <a:p>
            <a:fld id="{C932CDCB-4B29-F641-AE31-D4360F16EBC3}" type="slidenum">
              <a:rPr lang="en-US" smtClean="0"/>
              <a:t>‹#›</a:t>
            </a:fld>
            <a:endParaRPr lang="en-US" dirty="0"/>
          </a:p>
        </p:txBody>
      </p:sp>
      <p:sp>
        <p:nvSpPr>
          <p:cNvPr id="4" name="Footer Placeholder 3"/>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38618974"/>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Analysis - 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795000" y="6337300"/>
            <a:ext cx="1016000" cy="430213"/>
          </a:xfrm>
        </p:spPr>
        <p:txBody>
          <a:bodyPr/>
          <a:lstStyle/>
          <a:p>
            <a:fld id="{BD3001A6-BD31-4FBC-AA24-96121B4F2E4D}" type="slidenum">
              <a:rPr lang="en-JM" smtClean="0"/>
              <a:pPr/>
              <a:t>‹#›</a:t>
            </a:fld>
            <a:endParaRPr lang="en-JM" dirty="0"/>
          </a:p>
        </p:txBody>
      </p:sp>
      <p:sp>
        <p:nvSpPr>
          <p:cNvPr id="5" name="Title 1">
            <a:extLst>
              <a:ext uri="{FF2B5EF4-FFF2-40B4-BE49-F238E27FC236}">
                <a16:creationId xmlns:a16="http://schemas.microsoft.com/office/drawing/2014/main" id="{8371D92E-03B5-2844-92DA-CC6A7D9571D1}"/>
              </a:ext>
            </a:extLst>
          </p:cNvPr>
          <p:cNvSpPr>
            <a:spLocks noGrp="1"/>
          </p:cNvSpPr>
          <p:nvPr>
            <p:ph type="title" hasCustomPrompt="1"/>
          </p:nvPr>
        </p:nvSpPr>
        <p:spPr>
          <a:xfrm>
            <a:off x="518160" y="377955"/>
            <a:ext cx="11155680" cy="704087"/>
          </a:xfrm>
          <a:prstGeom prst="rect">
            <a:avLst/>
          </a:prstGeom>
        </p:spPr>
        <p:txBody>
          <a:bodyPr anchor="t">
            <a:noAutofit/>
          </a:bodyPr>
          <a:lstStyle>
            <a:lvl1pPr algn="l">
              <a:defRPr sz="2400" b="0">
                <a:solidFill>
                  <a:schemeClr val="accent3"/>
                </a:solidFill>
              </a:defRPr>
            </a:lvl1pPr>
          </a:lstStyle>
          <a:p>
            <a:r>
              <a:rPr lang="en-US"/>
              <a:t>Title Heading</a:t>
            </a:r>
            <a:endParaRPr lang="en-JM"/>
          </a:p>
        </p:txBody>
      </p:sp>
    </p:spTree>
    <p:extLst>
      <p:ext uri="{BB962C8B-B14F-4D97-AF65-F5344CB8AC3E}">
        <p14:creationId xmlns:p14="http://schemas.microsoft.com/office/powerpoint/2010/main" val="34277363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sv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image" Target="../media/image2.sv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image" Target="../media/image2.sv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image" Target="../media/image1.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184466" y="6337300"/>
            <a:ext cx="626533" cy="4302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lumMod val="50000"/>
                  </a:schemeClr>
                </a:solidFill>
                <a:cs typeface="Arial" pitchFamily="34" charset="0"/>
              </a:defRPr>
            </a:lvl1pPr>
          </a:lstStyle>
          <a:p>
            <a:fld id="{BD3001A6-BD31-4FBC-AA24-96121B4F2E4D}" type="slidenum">
              <a:rPr lang="en-JM" smtClean="0"/>
              <a:pPr/>
              <a:t>‹#›</a:t>
            </a:fld>
            <a:endParaRPr lang="en-JM" dirty="0"/>
          </a:p>
        </p:txBody>
      </p:sp>
      <p:pic>
        <p:nvPicPr>
          <p:cNvPr id="7" name="Graphic 6">
            <a:extLst>
              <a:ext uri="{FF2B5EF4-FFF2-40B4-BE49-F238E27FC236}">
                <a16:creationId xmlns:a16="http://schemas.microsoft.com/office/drawing/2014/main" id="{77E46B23-3312-734E-AAB1-9DF03403C87D}"/>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202375" y="6428947"/>
            <a:ext cx="250031" cy="253365"/>
          </a:xfrm>
          <a:prstGeom prst="rect">
            <a:avLst/>
          </a:prstGeom>
        </p:spPr>
      </p:pic>
      <p:sp>
        <p:nvSpPr>
          <p:cNvPr id="9" name="TextBox 11">
            <a:extLst>
              <a:ext uri="{FF2B5EF4-FFF2-40B4-BE49-F238E27FC236}">
                <a16:creationId xmlns:a16="http://schemas.microsoft.com/office/drawing/2014/main" id="{9FD54120-1B08-3543-BDA9-20C6FA7A089B}"/>
              </a:ext>
            </a:extLst>
          </p:cNvPr>
          <p:cNvSpPr>
            <a:spLocks/>
          </p:cNvSpPr>
          <p:nvPr userDrawn="1"/>
        </p:nvSpPr>
        <p:spPr bwMode="auto">
          <a:xfrm>
            <a:off x="511347" y="6341533"/>
            <a:ext cx="219456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500" b="0" i="0" kern="1200" dirty="0">
                <a:solidFill>
                  <a:schemeClr val="bg1">
                    <a:lumMod val="50000"/>
                  </a:schemeClr>
                </a:solidFill>
                <a:effectLst/>
                <a:latin typeface="Arial"/>
                <a:ea typeface="MS PGothic"/>
                <a:cs typeface="+mn-cs"/>
              </a:rPr>
              <a:t>© 2021 Verint Systems Inc. </a:t>
            </a:r>
          </a:p>
          <a:p>
            <a:r>
              <a:rPr lang="en-US" sz="500" b="0" i="0" kern="1200" dirty="0">
                <a:solidFill>
                  <a:schemeClr val="bg1">
                    <a:lumMod val="50000"/>
                  </a:schemeClr>
                </a:solidFill>
                <a:effectLst/>
                <a:latin typeface="Arial"/>
                <a:ea typeface="MS PGothic"/>
                <a:cs typeface="+mn-cs"/>
              </a:rPr>
              <a:t>All Rights Reserved Worldwide.</a:t>
            </a:r>
          </a:p>
          <a:p>
            <a:r>
              <a:rPr lang="en-US" sz="500" b="0" i="0" kern="1200" dirty="0">
                <a:solidFill>
                  <a:schemeClr val="bg1">
                    <a:lumMod val="50000"/>
                  </a:schemeClr>
                </a:solidFill>
                <a:effectLst/>
                <a:latin typeface="Arial"/>
                <a:ea typeface="MS PGothic"/>
                <a:cs typeface="+mn-cs"/>
              </a:rPr>
              <a:t>CONFIDENTIAL AND PROPRIETARY </a:t>
            </a:r>
          </a:p>
          <a:p>
            <a:r>
              <a:rPr lang="en-US" sz="500" b="0" i="0" kern="1200" dirty="0">
                <a:solidFill>
                  <a:schemeClr val="bg1">
                    <a:lumMod val="50000"/>
                  </a:schemeClr>
                </a:solidFill>
                <a:effectLst/>
                <a:latin typeface="Arial"/>
                <a:ea typeface="MS PGothic"/>
                <a:cs typeface="+mn-cs"/>
              </a:rPr>
              <a:t>INFORMATION OF VERINT SYSTEMS INC.</a:t>
            </a:r>
          </a:p>
        </p:txBody>
      </p:sp>
    </p:spTree>
    <p:extLst>
      <p:ext uri="{BB962C8B-B14F-4D97-AF65-F5344CB8AC3E}">
        <p14:creationId xmlns:p14="http://schemas.microsoft.com/office/powerpoint/2010/main" val="1646387859"/>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4015" r:id="rId6"/>
    <p:sldLayoutId id="2147483991" r:id="rId7"/>
    <p:sldLayoutId id="2147483992" r:id="rId8"/>
    <p:sldLayoutId id="2147483993" r:id="rId9"/>
    <p:sldLayoutId id="2147484014"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3" r:id="rId19"/>
    <p:sldLayoutId id="2147484004" r:id="rId20"/>
    <p:sldLayoutId id="2147484005" r:id="rId21"/>
    <p:sldLayoutId id="2147484006" r:id="rId22"/>
    <p:sldLayoutId id="2147484007" r:id="rId23"/>
    <p:sldLayoutId id="2147484008" r:id="rId24"/>
    <p:sldLayoutId id="2147484009" r:id="rId25"/>
    <p:sldLayoutId id="2147484010" r:id="rId26"/>
    <p:sldLayoutId id="2147484011" r:id="rId27"/>
    <p:sldLayoutId id="2147484012" r:id="rId28"/>
    <p:sldLayoutId id="2147484013" r:id="rId29"/>
    <p:sldLayoutId id="2147484017" r:id="rId30"/>
    <p:sldLayoutId id="2147484018" r:id="rId31"/>
    <p:sldLayoutId id="2147484079" r:id="rId32"/>
  </p:sldLayoutIdLst>
  <p:hf hdr="0" dt="0"/>
  <p:txStyles>
    <p:titleStyle>
      <a:lvl1pPr algn="l" rtl="0" eaLnBrk="1" fontAlgn="base" hangingPunct="1">
        <a:spcBef>
          <a:spcPct val="0"/>
        </a:spcBef>
        <a:spcAft>
          <a:spcPct val="0"/>
        </a:spcAft>
        <a:defRPr sz="4000" b="1" kern="1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2pPr>
      <a:lvl3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3pPr>
      <a:lvl4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4pPr>
      <a:lvl5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5pPr>
      <a:lvl6pPr marL="457200" algn="l" rtl="0" eaLnBrk="1" fontAlgn="base" hangingPunct="1">
        <a:spcBef>
          <a:spcPct val="0"/>
        </a:spcBef>
        <a:spcAft>
          <a:spcPct val="0"/>
        </a:spcAft>
        <a:defRPr sz="35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35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35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3500" b="1">
          <a:solidFill>
            <a:schemeClr val="tx2"/>
          </a:solidFill>
          <a:latin typeface="Arial" charset="0"/>
          <a:ea typeface="ＭＳ Ｐゴシック" charset="0"/>
          <a:cs typeface="Arial" charset="0"/>
        </a:defRPr>
      </a:lvl9pPr>
    </p:titleStyle>
    <p:bodyStyle>
      <a:lvl1pPr marL="342900" indent="-342900" algn="l" rtl="0" eaLnBrk="1" fontAlgn="base" hangingPunct="1">
        <a:lnSpc>
          <a:spcPct val="150000"/>
        </a:lnSpc>
        <a:spcBef>
          <a:spcPct val="20000"/>
        </a:spcBef>
        <a:spcAft>
          <a:spcPct val="0"/>
        </a:spcAft>
        <a:buClr>
          <a:schemeClr val="tx2"/>
        </a:buClr>
        <a:buSzPct val="100000"/>
        <a:buFont typeface="Courier New" panose="02070309020205020404" pitchFamily="49" charset="0"/>
        <a:defRPr sz="2800" kern="1200">
          <a:solidFill>
            <a:srgbClr val="33333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24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20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8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19027" y="301752"/>
            <a:ext cx="11155680" cy="82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JM"/>
          </a:p>
        </p:txBody>
      </p:sp>
      <p:sp>
        <p:nvSpPr>
          <p:cNvPr id="1028" name="Text Placeholder 2"/>
          <p:cNvSpPr>
            <a:spLocks noGrp="1"/>
          </p:cNvSpPr>
          <p:nvPr>
            <p:ph type="body" idx="1"/>
          </p:nvPr>
        </p:nvSpPr>
        <p:spPr bwMode="auto">
          <a:xfrm>
            <a:off x="619027" y="1127051"/>
            <a:ext cx="11155680" cy="4860999"/>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Slide Number Placeholder 5"/>
          <p:cNvSpPr>
            <a:spLocks noGrp="1"/>
          </p:cNvSpPr>
          <p:nvPr>
            <p:ph type="sldNum" sz="quarter" idx="4"/>
          </p:nvPr>
        </p:nvSpPr>
        <p:spPr>
          <a:xfrm>
            <a:off x="11184466" y="6337300"/>
            <a:ext cx="626533" cy="4302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accent3"/>
                </a:solidFill>
                <a:cs typeface="Arial" pitchFamily="34" charset="0"/>
              </a:defRPr>
            </a:lvl1pPr>
          </a:lstStyle>
          <a:p>
            <a:fld id="{BD3001A6-BD31-4FBC-AA24-96121B4F2E4D}" type="slidenum">
              <a:rPr lang="en-JM" smtClean="0"/>
              <a:pPr/>
              <a:t>‹#›</a:t>
            </a:fld>
            <a:endParaRPr lang="en-JM" dirty="0"/>
          </a:p>
        </p:txBody>
      </p:sp>
      <p:pic>
        <p:nvPicPr>
          <p:cNvPr id="7" name="Graphic 6">
            <a:extLst>
              <a:ext uri="{FF2B5EF4-FFF2-40B4-BE49-F238E27FC236}">
                <a16:creationId xmlns:a16="http://schemas.microsoft.com/office/drawing/2014/main" id="{77E46B23-3312-734E-AAB1-9DF03403C87D}"/>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202375" y="6428947"/>
            <a:ext cx="250031" cy="253365"/>
          </a:xfrm>
          <a:prstGeom prst="rect">
            <a:avLst/>
          </a:prstGeom>
        </p:spPr>
      </p:pic>
      <p:sp>
        <p:nvSpPr>
          <p:cNvPr id="9" name="TextBox 11">
            <a:extLst>
              <a:ext uri="{FF2B5EF4-FFF2-40B4-BE49-F238E27FC236}">
                <a16:creationId xmlns:a16="http://schemas.microsoft.com/office/drawing/2014/main" id="{9FD54120-1B08-3543-BDA9-20C6FA7A089B}"/>
              </a:ext>
            </a:extLst>
          </p:cNvPr>
          <p:cNvSpPr>
            <a:spLocks/>
          </p:cNvSpPr>
          <p:nvPr userDrawn="1"/>
        </p:nvSpPr>
        <p:spPr bwMode="auto">
          <a:xfrm>
            <a:off x="511347" y="6341533"/>
            <a:ext cx="18288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lumMod val="50000"/>
                  </a:schemeClr>
                </a:solidFill>
                <a:effectLst/>
                <a:latin typeface="Arial"/>
                <a:ea typeface="MS PGothic"/>
                <a:cs typeface="+mn-cs"/>
              </a:rPr>
              <a:t>© 2020 Verint Systems Inc. </a:t>
            </a:r>
          </a:p>
          <a:p>
            <a:r>
              <a:rPr lang="en-US" sz="700" b="0" i="0" kern="1200" dirty="0">
                <a:solidFill>
                  <a:schemeClr val="bg1">
                    <a:lumMod val="50000"/>
                  </a:schemeClr>
                </a:solidFill>
                <a:effectLst/>
                <a:latin typeface="Arial"/>
                <a:ea typeface="MS PGothic"/>
                <a:cs typeface="+mn-cs"/>
              </a:rPr>
              <a:t>All Rights Reserved Worldwide.</a:t>
            </a:r>
          </a:p>
        </p:txBody>
      </p:sp>
    </p:spTree>
    <p:extLst>
      <p:ext uri="{BB962C8B-B14F-4D97-AF65-F5344CB8AC3E}">
        <p14:creationId xmlns:p14="http://schemas.microsoft.com/office/powerpoint/2010/main" val="347488374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 id="2147484036" r:id="rId17"/>
    <p:sldLayoutId id="2147484037" r:id="rId18"/>
    <p:sldLayoutId id="2147484038" r:id="rId19"/>
    <p:sldLayoutId id="2147484039" r:id="rId20"/>
    <p:sldLayoutId id="2147484040" r:id="rId21"/>
    <p:sldLayoutId id="2147484041" r:id="rId22"/>
    <p:sldLayoutId id="2147484042" r:id="rId23"/>
    <p:sldLayoutId id="2147484043" r:id="rId24"/>
    <p:sldLayoutId id="2147484044" r:id="rId25"/>
    <p:sldLayoutId id="2147484045" r:id="rId26"/>
    <p:sldLayoutId id="2147484046" r:id="rId27"/>
    <p:sldLayoutId id="2147484047" r:id="rId28"/>
    <p:sldLayoutId id="2147484048" r:id="rId29"/>
  </p:sldLayoutIdLst>
  <p:hf hdr="0" ftr="0" dt="0"/>
  <p:txStyles>
    <p:titleStyle>
      <a:lvl1pPr algn="l" rtl="0" eaLnBrk="1" fontAlgn="base" hangingPunct="1">
        <a:spcBef>
          <a:spcPct val="0"/>
        </a:spcBef>
        <a:spcAft>
          <a:spcPct val="0"/>
        </a:spcAft>
        <a:defRPr sz="2400" b="0" kern="1200">
          <a:solidFill>
            <a:schemeClr val="accent3"/>
          </a:solidFill>
          <a:latin typeface="Arial" panose="020B0604020202020204" pitchFamily="34" charset="0"/>
          <a:ea typeface="MS PGothic" panose="020B0600070205080204" pitchFamily="34" charset="-128"/>
          <a:cs typeface="Arial" panose="020B0604020202020204" pitchFamily="34" charset="0"/>
        </a:defRPr>
      </a:lvl1pPr>
      <a:lvl2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2pPr>
      <a:lvl3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3pPr>
      <a:lvl4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4pPr>
      <a:lvl5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5pPr>
      <a:lvl6pPr marL="457200" algn="l" rtl="0" eaLnBrk="1" fontAlgn="base" hangingPunct="1">
        <a:spcBef>
          <a:spcPct val="0"/>
        </a:spcBef>
        <a:spcAft>
          <a:spcPct val="0"/>
        </a:spcAft>
        <a:defRPr sz="35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35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35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3500" b="1">
          <a:solidFill>
            <a:schemeClr val="tx2"/>
          </a:solidFill>
          <a:latin typeface="Arial" charset="0"/>
          <a:ea typeface="ＭＳ Ｐゴシック" charset="0"/>
          <a:cs typeface="Arial" charset="0"/>
        </a:defRPr>
      </a:lvl9pPr>
    </p:titleStyle>
    <p:bodyStyle>
      <a:lvl1pPr marL="342900" indent="-342900" algn="l" rtl="0" eaLnBrk="1" fontAlgn="base" hangingPunct="1">
        <a:lnSpc>
          <a:spcPct val="150000"/>
        </a:lnSpc>
        <a:spcBef>
          <a:spcPct val="20000"/>
        </a:spcBef>
        <a:spcAft>
          <a:spcPct val="0"/>
        </a:spcAft>
        <a:buClr>
          <a:schemeClr val="tx2"/>
        </a:buClr>
        <a:buSzPct val="100000"/>
        <a:buFont typeface="Courier New" panose="02070309020205020404" pitchFamily="49" charset="0"/>
        <a:defRPr sz="1600" kern="1200">
          <a:solidFill>
            <a:srgbClr val="33333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16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6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19027" y="301752"/>
            <a:ext cx="11155680" cy="82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JM"/>
          </a:p>
        </p:txBody>
      </p:sp>
      <p:sp>
        <p:nvSpPr>
          <p:cNvPr id="1028" name="Text Placeholder 2"/>
          <p:cNvSpPr>
            <a:spLocks noGrp="1"/>
          </p:cNvSpPr>
          <p:nvPr>
            <p:ph type="body" idx="1"/>
          </p:nvPr>
        </p:nvSpPr>
        <p:spPr bwMode="auto">
          <a:xfrm>
            <a:off x="619027" y="1127051"/>
            <a:ext cx="11155680" cy="4860999"/>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Slide Number Placeholder 5"/>
          <p:cNvSpPr>
            <a:spLocks noGrp="1"/>
          </p:cNvSpPr>
          <p:nvPr>
            <p:ph type="sldNum" sz="quarter" idx="4"/>
          </p:nvPr>
        </p:nvSpPr>
        <p:spPr>
          <a:xfrm>
            <a:off x="11184466" y="6337300"/>
            <a:ext cx="626533" cy="4302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accent3"/>
                </a:solidFill>
                <a:cs typeface="Arial" pitchFamily="34" charset="0"/>
              </a:defRPr>
            </a:lvl1pPr>
          </a:lstStyle>
          <a:p>
            <a:fld id="{BD3001A6-BD31-4FBC-AA24-96121B4F2E4D}" type="slidenum">
              <a:rPr lang="en-JM" smtClean="0"/>
              <a:pPr/>
              <a:t>‹#›</a:t>
            </a:fld>
            <a:endParaRPr lang="en-JM" dirty="0"/>
          </a:p>
        </p:txBody>
      </p:sp>
      <p:pic>
        <p:nvPicPr>
          <p:cNvPr id="7" name="Graphic 6">
            <a:extLst>
              <a:ext uri="{FF2B5EF4-FFF2-40B4-BE49-F238E27FC236}">
                <a16:creationId xmlns:a16="http://schemas.microsoft.com/office/drawing/2014/main" id="{77E46B23-3312-734E-AAB1-9DF03403C87D}"/>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202375" y="6428947"/>
            <a:ext cx="250031" cy="253365"/>
          </a:xfrm>
          <a:prstGeom prst="rect">
            <a:avLst/>
          </a:prstGeom>
        </p:spPr>
      </p:pic>
      <p:sp>
        <p:nvSpPr>
          <p:cNvPr id="9" name="TextBox 11">
            <a:extLst>
              <a:ext uri="{FF2B5EF4-FFF2-40B4-BE49-F238E27FC236}">
                <a16:creationId xmlns:a16="http://schemas.microsoft.com/office/drawing/2014/main" id="{9FD54120-1B08-3543-BDA9-20C6FA7A089B}"/>
              </a:ext>
            </a:extLst>
          </p:cNvPr>
          <p:cNvSpPr>
            <a:spLocks/>
          </p:cNvSpPr>
          <p:nvPr userDrawn="1"/>
        </p:nvSpPr>
        <p:spPr bwMode="auto">
          <a:xfrm>
            <a:off x="511347" y="6341533"/>
            <a:ext cx="1828800" cy="431800"/>
          </a:xfrm>
          <a:prstGeom prst="rect">
            <a:avLst/>
          </a:prstGeom>
          <a:noFill/>
          <a:ln>
            <a:noFill/>
          </a:ln>
        </p:spPr>
        <p:txBody>
          <a:bodyPr anchor="ctr"/>
          <a:lstStyle>
            <a:lvl1pPr>
              <a:defRPr sz="2400">
                <a:solidFill>
                  <a:schemeClr val="tx1"/>
                </a:solidFill>
                <a:latin typeface="Arial"/>
                <a:ea typeface="MS PGothic"/>
              </a:defRPr>
            </a:lvl1pPr>
            <a:lvl2pPr marL="742950" indent="-285750">
              <a:defRPr sz="2400">
                <a:solidFill>
                  <a:schemeClr val="tx1"/>
                </a:solidFill>
                <a:latin typeface="Arial"/>
                <a:ea typeface="MS PGothic"/>
              </a:defRPr>
            </a:lvl2pPr>
            <a:lvl3pPr marL="1143000" indent="-228600">
              <a:defRPr sz="2400">
                <a:solidFill>
                  <a:schemeClr val="tx1"/>
                </a:solidFill>
                <a:latin typeface="Arial"/>
                <a:ea typeface="MS PGothic"/>
              </a:defRPr>
            </a:lvl3pPr>
            <a:lvl4pPr marL="1600200" indent="-228600">
              <a:defRPr sz="2400">
                <a:solidFill>
                  <a:schemeClr val="tx1"/>
                </a:solidFill>
                <a:latin typeface="Arial"/>
                <a:ea typeface="MS PGothic"/>
              </a:defRPr>
            </a:lvl4pPr>
            <a:lvl5pPr marL="2057400" indent="-228600">
              <a:defRPr sz="2400">
                <a:solidFill>
                  <a:schemeClr val="tx1"/>
                </a:solidFill>
                <a:latin typeface="Arial"/>
                <a:ea typeface="MS PGothic"/>
              </a:defRPr>
            </a:lvl5pPr>
            <a:lvl6pPr marL="2514600" indent="-228600">
              <a:spcBef>
                <a:spcPts val="0"/>
              </a:spcBef>
              <a:spcAft>
                <a:spcPts val="0"/>
              </a:spcAft>
              <a:defRPr sz="2400">
                <a:solidFill>
                  <a:schemeClr val="tx1"/>
                </a:solidFill>
                <a:latin typeface="Arial"/>
                <a:ea typeface="MS PGothic"/>
              </a:defRPr>
            </a:lvl6pPr>
            <a:lvl7pPr marL="2971800" indent="-228600">
              <a:spcBef>
                <a:spcPts val="0"/>
              </a:spcBef>
              <a:spcAft>
                <a:spcPts val="0"/>
              </a:spcAft>
              <a:defRPr sz="2400">
                <a:solidFill>
                  <a:schemeClr val="tx1"/>
                </a:solidFill>
                <a:latin typeface="Arial"/>
                <a:ea typeface="MS PGothic"/>
              </a:defRPr>
            </a:lvl7pPr>
            <a:lvl8pPr marL="3429000" indent="-228600">
              <a:spcBef>
                <a:spcPts val="0"/>
              </a:spcBef>
              <a:spcAft>
                <a:spcPts val="0"/>
              </a:spcAft>
              <a:defRPr sz="2400">
                <a:solidFill>
                  <a:schemeClr val="tx1"/>
                </a:solidFill>
                <a:latin typeface="Arial"/>
                <a:ea typeface="MS PGothic"/>
              </a:defRPr>
            </a:lvl8pPr>
            <a:lvl9pPr marL="3886200" indent="-228600">
              <a:spcBef>
                <a:spcPts val="0"/>
              </a:spcBef>
              <a:spcAft>
                <a:spcPts val="0"/>
              </a:spcAft>
              <a:defRPr sz="2400">
                <a:solidFill>
                  <a:schemeClr val="tx1"/>
                </a:solidFill>
                <a:latin typeface="Arial"/>
                <a:ea typeface="MS PGothic"/>
              </a:defRPr>
            </a:lvl9pPr>
          </a:lstStyle>
          <a:p>
            <a:r>
              <a:rPr lang="en-US" sz="700" b="0" i="0" kern="1200" dirty="0">
                <a:solidFill>
                  <a:schemeClr val="bg1">
                    <a:lumMod val="50000"/>
                  </a:schemeClr>
                </a:solidFill>
                <a:effectLst/>
                <a:latin typeface="Arial"/>
                <a:ea typeface="MS PGothic"/>
                <a:cs typeface="+mn-cs"/>
              </a:rPr>
              <a:t>© 2020 Verint Systems Inc. </a:t>
            </a:r>
          </a:p>
          <a:p>
            <a:r>
              <a:rPr lang="en-US" sz="700" b="0" i="0" kern="1200" dirty="0">
                <a:solidFill>
                  <a:schemeClr val="bg1">
                    <a:lumMod val="50000"/>
                  </a:schemeClr>
                </a:solidFill>
                <a:effectLst/>
                <a:latin typeface="Arial"/>
                <a:ea typeface="MS PGothic"/>
                <a:cs typeface="+mn-cs"/>
              </a:rPr>
              <a:t>All Rights Reserved Worldwide.</a:t>
            </a:r>
          </a:p>
        </p:txBody>
      </p:sp>
    </p:spTree>
    <p:extLst>
      <p:ext uri="{BB962C8B-B14F-4D97-AF65-F5344CB8AC3E}">
        <p14:creationId xmlns:p14="http://schemas.microsoft.com/office/powerpoint/2010/main" val="360256581"/>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 id="2147484067" r:id="rId18"/>
    <p:sldLayoutId id="2147484068" r:id="rId19"/>
    <p:sldLayoutId id="2147484069" r:id="rId20"/>
    <p:sldLayoutId id="2147484070" r:id="rId21"/>
    <p:sldLayoutId id="2147484071" r:id="rId22"/>
    <p:sldLayoutId id="2147484072" r:id="rId23"/>
    <p:sldLayoutId id="2147484073" r:id="rId24"/>
    <p:sldLayoutId id="2147484074" r:id="rId25"/>
    <p:sldLayoutId id="2147484075" r:id="rId26"/>
    <p:sldLayoutId id="2147484076" r:id="rId27"/>
    <p:sldLayoutId id="2147484077" r:id="rId28"/>
    <p:sldLayoutId id="2147484078" r:id="rId29"/>
    <p:sldLayoutId id="2147484080" r:id="rId30"/>
  </p:sldLayoutIdLst>
  <p:hf hdr="0" dt="0"/>
  <p:txStyles>
    <p:titleStyle>
      <a:lvl1pPr algn="l" rtl="0" eaLnBrk="1" fontAlgn="base" hangingPunct="1">
        <a:spcBef>
          <a:spcPct val="0"/>
        </a:spcBef>
        <a:spcAft>
          <a:spcPct val="0"/>
        </a:spcAft>
        <a:defRPr sz="2400" b="0" kern="1200">
          <a:solidFill>
            <a:schemeClr val="accent3"/>
          </a:solidFill>
          <a:latin typeface="Arial" panose="020B0604020202020204" pitchFamily="34" charset="0"/>
          <a:ea typeface="MS PGothic" panose="020B0600070205080204" pitchFamily="34" charset="-128"/>
          <a:cs typeface="Arial" panose="020B0604020202020204" pitchFamily="34" charset="0"/>
        </a:defRPr>
      </a:lvl1pPr>
      <a:lvl2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2pPr>
      <a:lvl3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3pPr>
      <a:lvl4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4pPr>
      <a:lvl5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5pPr>
      <a:lvl6pPr marL="457200" algn="l" rtl="0" eaLnBrk="1" fontAlgn="base" hangingPunct="1">
        <a:spcBef>
          <a:spcPct val="0"/>
        </a:spcBef>
        <a:spcAft>
          <a:spcPct val="0"/>
        </a:spcAft>
        <a:defRPr sz="35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35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35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3500" b="1">
          <a:solidFill>
            <a:schemeClr val="tx2"/>
          </a:solidFill>
          <a:latin typeface="Arial" charset="0"/>
          <a:ea typeface="ＭＳ Ｐゴシック" charset="0"/>
          <a:cs typeface="Arial" charset="0"/>
        </a:defRPr>
      </a:lvl9pPr>
    </p:titleStyle>
    <p:bodyStyle>
      <a:lvl1pPr marL="342900" indent="-342900" algn="l" rtl="0" eaLnBrk="1" fontAlgn="base" hangingPunct="1">
        <a:lnSpc>
          <a:spcPct val="150000"/>
        </a:lnSpc>
        <a:spcBef>
          <a:spcPct val="20000"/>
        </a:spcBef>
        <a:spcAft>
          <a:spcPct val="0"/>
        </a:spcAft>
        <a:buClr>
          <a:schemeClr val="tx2"/>
        </a:buClr>
        <a:buSzPct val="100000"/>
        <a:buFont typeface="Courier New" panose="02070309020205020404" pitchFamily="49" charset="0"/>
        <a:defRPr sz="1600" kern="1200">
          <a:solidFill>
            <a:srgbClr val="33333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16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6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1.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31.xml"/><Relationship Id="rId4" Type="http://schemas.openxmlformats.org/officeDocument/2006/relationships/image" Target="../media/image38.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89.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89.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2.xml"/><Relationship Id="rId4" Type="http://schemas.openxmlformats.org/officeDocument/2006/relationships/chart" Target="../charts/chart26.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9.xml"/><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2.png"/></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0.xml"/><Relationship Id="rId1" Type="http://schemas.openxmlformats.org/officeDocument/2006/relationships/slideLayout" Target="../slideLayouts/slideLayout91.xml"/></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1.xml"/><Relationship Id="rId1" Type="http://schemas.openxmlformats.org/officeDocument/2006/relationships/slideLayout" Target="../slideLayouts/slideLayout91.xml"/><Relationship Id="rId4" Type="http://schemas.openxmlformats.org/officeDocument/2006/relationships/image" Target="../media/image42.emf"/></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0.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6CA859-8BFA-8442-99B3-0D3C674F3624}"/>
              </a:ext>
            </a:extLst>
          </p:cNvPr>
          <p:cNvSpPr>
            <a:spLocks noGrp="1"/>
          </p:cNvSpPr>
          <p:nvPr>
            <p:ph type="body" sz="quarter" idx="11"/>
          </p:nvPr>
        </p:nvSpPr>
        <p:spPr bwMode="white">
          <a:xfrm>
            <a:off x="600218" y="3554540"/>
            <a:ext cx="5029200" cy="644525"/>
          </a:xfrm>
        </p:spPr>
        <p:txBody>
          <a:bodyPr/>
          <a:lstStyle/>
          <a:p>
            <a:r>
              <a:rPr lang="en-US" dirty="0"/>
              <a:t>Ellen Sabor</a:t>
            </a:r>
          </a:p>
          <a:p>
            <a:r>
              <a:rPr lang="en-US" dirty="0"/>
              <a:t>Senior Analyst</a:t>
            </a:r>
          </a:p>
        </p:txBody>
      </p:sp>
      <p:sp>
        <p:nvSpPr>
          <p:cNvPr id="5" name="Text Placeholder 4">
            <a:extLst>
              <a:ext uri="{FF2B5EF4-FFF2-40B4-BE49-F238E27FC236}">
                <a16:creationId xmlns:a16="http://schemas.microsoft.com/office/drawing/2014/main" id="{0B96508F-498E-6840-8218-F2AA1AAA5FE2}"/>
              </a:ext>
            </a:extLst>
          </p:cNvPr>
          <p:cNvSpPr>
            <a:spLocks noGrp="1"/>
          </p:cNvSpPr>
          <p:nvPr>
            <p:ph type="body" sz="quarter" idx="13"/>
          </p:nvPr>
        </p:nvSpPr>
        <p:spPr bwMode="white">
          <a:xfrm>
            <a:off x="600218" y="4463446"/>
            <a:ext cx="5029200" cy="307777"/>
          </a:xfrm>
        </p:spPr>
        <p:txBody>
          <a:bodyPr/>
          <a:lstStyle/>
          <a:p>
            <a:r>
              <a:rPr lang="en-US" dirty="0"/>
              <a:t>JULY 2021</a:t>
            </a:r>
          </a:p>
        </p:txBody>
      </p:sp>
      <p:sp>
        <p:nvSpPr>
          <p:cNvPr id="17" name="Text Placeholder 16">
            <a:extLst>
              <a:ext uri="{FF2B5EF4-FFF2-40B4-BE49-F238E27FC236}">
                <a16:creationId xmlns:a16="http://schemas.microsoft.com/office/drawing/2014/main" id="{140123FA-FDB6-8848-A7AE-1F5A4066C22A}"/>
              </a:ext>
            </a:extLst>
          </p:cNvPr>
          <p:cNvSpPr>
            <a:spLocks noGrp="1"/>
          </p:cNvSpPr>
          <p:nvPr>
            <p:ph type="body" sz="quarter" idx="12"/>
          </p:nvPr>
        </p:nvSpPr>
        <p:spPr bwMode="white">
          <a:xfrm>
            <a:off x="600218" y="1972277"/>
            <a:ext cx="6762965" cy="784225"/>
          </a:xfrm>
        </p:spPr>
        <p:txBody>
          <a:bodyPr/>
          <a:lstStyle/>
          <a:p>
            <a:r>
              <a:rPr lang="en-US" dirty="0"/>
              <a:t>Strategic Analysis</a:t>
            </a:r>
          </a:p>
        </p:txBody>
      </p:sp>
      <p:sp>
        <p:nvSpPr>
          <p:cNvPr id="4" name="Title 3">
            <a:extLst>
              <a:ext uri="{FF2B5EF4-FFF2-40B4-BE49-F238E27FC236}">
                <a16:creationId xmlns:a16="http://schemas.microsoft.com/office/drawing/2014/main" id="{6D2AFC27-6DD7-864E-A31F-E6679586468A}"/>
              </a:ext>
            </a:extLst>
          </p:cNvPr>
          <p:cNvSpPr>
            <a:spLocks noGrp="1"/>
          </p:cNvSpPr>
          <p:nvPr>
            <p:ph type="title"/>
          </p:nvPr>
        </p:nvSpPr>
        <p:spPr bwMode="white">
          <a:xfrm>
            <a:off x="600218" y="680517"/>
            <a:ext cx="11061351" cy="1339607"/>
          </a:xfrm>
        </p:spPr>
        <p:txBody>
          <a:bodyPr/>
          <a:lstStyle/>
          <a:p>
            <a:r>
              <a:rPr lang="en-US" sz="4000" dirty="0"/>
              <a:t>COVID-19 Information Seekers </a:t>
            </a:r>
            <a:br>
              <a:rPr lang="en-US" sz="4000" dirty="0"/>
            </a:br>
            <a:r>
              <a:rPr lang="en-US" sz="4000" dirty="0"/>
              <a:t>on EPA.gov</a:t>
            </a:r>
          </a:p>
        </p:txBody>
      </p:sp>
      <p:cxnSp>
        <p:nvCxnSpPr>
          <p:cNvPr id="10" name="Straight Connector 9">
            <a:extLst>
              <a:ext uri="{FF2B5EF4-FFF2-40B4-BE49-F238E27FC236}">
                <a16:creationId xmlns:a16="http://schemas.microsoft.com/office/drawing/2014/main" id="{AC9AA187-C308-8141-896E-F4D9046ADD85}"/>
              </a:ext>
            </a:extLst>
          </p:cNvPr>
          <p:cNvCxnSpPr/>
          <p:nvPr/>
        </p:nvCxnSpPr>
        <p:spPr>
          <a:xfrm>
            <a:off x="719002" y="4318651"/>
            <a:ext cx="1463040" cy="0"/>
          </a:xfrm>
          <a:prstGeom prst="line">
            <a:avLst/>
          </a:prstGeom>
          <a:noFill/>
          <a:ln w="38100" cap="rnd">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pic>
        <p:nvPicPr>
          <p:cNvPr id="7" name="Picture 6">
            <a:extLst>
              <a:ext uri="{FF2B5EF4-FFF2-40B4-BE49-F238E27FC236}">
                <a16:creationId xmlns:a16="http://schemas.microsoft.com/office/drawing/2014/main" id="{623E7D8F-A122-46F3-8689-7B529B1F307B}"/>
              </a:ext>
            </a:extLst>
          </p:cNvPr>
          <p:cNvPicPr>
            <a:picLocks noChangeAspect="1"/>
          </p:cNvPicPr>
          <p:nvPr/>
        </p:nvPicPr>
        <p:blipFill>
          <a:blip r:embed="rId3"/>
          <a:stretch>
            <a:fillRect/>
          </a:stretch>
        </p:blipFill>
        <p:spPr>
          <a:xfrm>
            <a:off x="9045301" y="2020124"/>
            <a:ext cx="2546481" cy="882695"/>
          </a:xfrm>
          <a:prstGeom prst="rect">
            <a:avLst/>
          </a:prstGeom>
        </p:spPr>
      </p:pic>
    </p:spTree>
    <p:extLst>
      <p:ext uri="{BB962C8B-B14F-4D97-AF65-F5344CB8AC3E}">
        <p14:creationId xmlns:p14="http://schemas.microsoft.com/office/powerpoint/2010/main" val="5974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5707-EB39-49A6-B5EE-ED51D9BAEEB2}"/>
              </a:ext>
            </a:extLst>
          </p:cNvPr>
          <p:cNvSpPr>
            <a:spLocks noGrp="1"/>
          </p:cNvSpPr>
          <p:nvPr>
            <p:ph type="title"/>
          </p:nvPr>
        </p:nvSpPr>
        <p:spPr>
          <a:xfrm>
            <a:off x="606930" y="117459"/>
            <a:ext cx="11136635" cy="1188827"/>
          </a:xfrm>
        </p:spPr>
        <p:txBody>
          <a:bodyPr>
            <a:noAutofit/>
          </a:bodyPr>
          <a:lstStyle/>
          <a:p>
            <a:r>
              <a:rPr lang="en-US" i="0" dirty="0"/>
              <a:t>COVID-19 information seekers’ Satisfaction was lowest during the last quarter of 2020, when their concentration among all visitors </a:t>
            </a:r>
            <a:r>
              <a:rPr lang="en-US" dirty="0"/>
              <a:t>was highest.</a:t>
            </a:r>
            <a:br>
              <a:rPr lang="en-US" i="0" dirty="0"/>
            </a:br>
            <a:endParaRPr lang="en-US" sz="2400" b="0" dirty="0"/>
          </a:p>
        </p:txBody>
      </p:sp>
      <p:sp>
        <p:nvSpPr>
          <p:cNvPr id="3" name="Slide Number Placeholder 2">
            <a:extLst>
              <a:ext uri="{FF2B5EF4-FFF2-40B4-BE49-F238E27FC236}">
                <a16:creationId xmlns:a16="http://schemas.microsoft.com/office/drawing/2014/main" id="{F26B8EC8-E0A8-486A-B339-A40B500B0E56}"/>
              </a:ext>
            </a:extLst>
          </p:cNvPr>
          <p:cNvSpPr>
            <a:spLocks noGrp="1"/>
          </p:cNvSpPr>
          <p:nvPr>
            <p:ph type="sldNum" sz="quarter" idx="12"/>
          </p:nvPr>
        </p:nvSpPr>
        <p:spPr bwMode="black"/>
        <p:txBody>
          <a:bodyPr/>
          <a:lstStyle/>
          <a:p>
            <a:pPr marL="0" marR="0" lvl="0" indent="0" algn="r" defTabSz="609493" rtl="0" eaLnBrk="1" fontAlgn="base" latinLnBrk="0" hangingPunct="1">
              <a:lnSpc>
                <a:spcPct val="100000"/>
              </a:lnSpc>
              <a:spcBef>
                <a:spcPct val="0"/>
              </a:spcBef>
              <a:spcAft>
                <a:spcPct val="0"/>
              </a:spcAft>
              <a:buClrTx/>
              <a:buSzTx/>
              <a:buFontTx/>
              <a:buNone/>
              <a:tabLst/>
              <a:defRPr/>
            </a:pPr>
            <a:fld id="{C932CDCB-4B29-F641-AE31-D4360F16EBC3}" type="slidenum">
              <a:rPr kumimoji="0" lang="en-US" sz="1200" b="0" i="0" u="none" strike="noStrike" kern="1200" cap="none" spc="0" normalizeH="0" baseline="0" noProof="0">
                <a:ln>
                  <a:noFill/>
                </a:ln>
                <a:solidFill>
                  <a:schemeClr val="bg1">
                    <a:lumMod val="50000"/>
                  </a:schemeClr>
                </a:solidFill>
                <a:effectLst/>
                <a:uLnTx/>
                <a:uFillTx/>
                <a:latin typeface="Arial"/>
                <a:ea typeface="MS PGothic" pitchFamily="34" charset="-128"/>
                <a:cs typeface="Arial" pitchFamily="34" charset="0"/>
              </a:rPr>
              <a:pPr marL="0" marR="0" lvl="0" indent="0" algn="r" defTabSz="609493"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chemeClr val="bg1">
                  <a:lumMod val="50000"/>
                </a:schemeClr>
              </a:solidFill>
              <a:effectLst/>
              <a:uLnTx/>
              <a:uFillTx/>
              <a:latin typeface="Arial"/>
              <a:ea typeface="MS PGothic" pitchFamily="34" charset="-128"/>
              <a:cs typeface="Arial" pitchFamily="34" charset="0"/>
            </a:endParaRPr>
          </a:p>
        </p:txBody>
      </p:sp>
      <p:graphicFrame>
        <p:nvGraphicFramePr>
          <p:cNvPr id="7" name="Chart 6">
            <a:extLst>
              <a:ext uri="{FF2B5EF4-FFF2-40B4-BE49-F238E27FC236}">
                <a16:creationId xmlns:a16="http://schemas.microsoft.com/office/drawing/2014/main" id="{2C47B9B3-0F53-420A-9C2F-1BBBC493E2B9}"/>
              </a:ext>
            </a:extLst>
          </p:cNvPr>
          <p:cNvGraphicFramePr/>
          <p:nvPr>
            <p:extLst>
              <p:ext uri="{D42A27DB-BD31-4B8C-83A1-F6EECF244321}">
                <p14:modId xmlns:p14="http://schemas.microsoft.com/office/powerpoint/2010/main" val="4112839124"/>
              </p:ext>
            </p:extLst>
          </p:nvPr>
        </p:nvGraphicFramePr>
        <p:xfrm>
          <a:off x="322626" y="1731811"/>
          <a:ext cx="6175427" cy="415767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630ADD02-B62C-4AA7-87D2-53C13507FCBC}"/>
              </a:ext>
            </a:extLst>
          </p:cNvPr>
          <p:cNvSpPr txBox="1"/>
          <p:nvPr/>
        </p:nvSpPr>
        <p:spPr>
          <a:xfrm>
            <a:off x="2126356" y="6429296"/>
            <a:ext cx="3702944" cy="246221"/>
          </a:xfrm>
          <a:prstGeom prst="rect">
            <a:avLst/>
          </a:prstGeom>
          <a:noFill/>
        </p:spPr>
        <p:txBody>
          <a:bodyPr wrap="square" rtlCol="0">
            <a:spAutoFit/>
          </a:bodyPr>
          <a:lstStyle/>
          <a:p>
            <a:pPr algn="l"/>
            <a:r>
              <a:rPr lang="en-US" sz="1000" dirty="0">
                <a:solidFill>
                  <a:schemeClr val="accent3"/>
                </a:solidFill>
                <a:latin typeface="Arial" panose="020B0604020202020204" pitchFamily="34" charset="0"/>
                <a:cs typeface="Arial" panose="020B0604020202020204" pitchFamily="34" charset="0"/>
              </a:rPr>
              <a:t>COVID-19 question added to survey October 2020</a:t>
            </a:r>
          </a:p>
        </p:txBody>
      </p:sp>
      <p:graphicFrame>
        <p:nvGraphicFramePr>
          <p:cNvPr id="13" name="Table 12">
            <a:extLst>
              <a:ext uri="{FF2B5EF4-FFF2-40B4-BE49-F238E27FC236}">
                <a16:creationId xmlns:a16="http://schemas.microsoft.com/office/drawing/2014/main" id="{0AFD960D-D04B-4831-84A4-B9AD64E3202E}"/>
              </a:ext>
            </a:extLst>
          </p:cNvPr>
          <p:cNvGraphicFramePr>
            <a:graphicFrameLocks noGrp="1"/>
          </p:cNvGraphicFramePr>
          <p:nvPr>
            <p:extLst>
              <p:ext uri="{D42A27DB-BD31-4B8C-83A1-F6EECF244321}">
                <p14:modId xmlns:p14="http://schemas.microsoft.com/office/powerpoint/2010/main" val="244768219"/>
              </p:ext>
            </p:extLst>
          </p:nvPr>
        </p:nvGraphicFramePr>
        <p:xfrm>
          <a:off x="7084438" y="2380068"/>
          <a:ext cx="4580470" cy="2982109"/>
        </p:xfrm>
        <a:graphic>
          <a:graphicData uri="http://schemas.openxmlformats.org/drawingml/2006/table">
            <a:tbl>
              <a:tblPr>
                <a:tableStyleId>{5C22544A-7EE6-4342-B048-85BDC9FD1C3A}</a:tableStyleId>
              </a:tblPr>
              <a:tblGrid>
                <a:gridCol w="819145">
                  <a:extLst>
                    <a:ext uri="{9D8B030D-6E8A-4147-A177-3AD203B41FA5}">
                      <a16:colId xmlns:a16="http://schemas.microsoft.com/office/drawing/2014/main" val="20000"/>
                    </a:ext>
                  </a:extLst>
                </a:gridCol>
                <a:gridCol w="2937262">
                  <a:extLst>
                    <a:ext uri="{9D8B030D-6E8A-4147-A177-3AD203B41FA5}">
                      <a16:colId xmlns:a16="http://schemas.microsoft.com/office/drawing/2014/main" val="20001"/>
                    </a:ext>
                  </a:extLst>
                </a:gridCol>
                <a:gridCol w="824063">
                  <a:extLst>
                    <a:ext uri="{9D8B030D-6E8A-4147-A177-3AD203B41FA5}">
                      <a16:colId xmlns:a16="http://schemas.microsoft.com/office/drawing/2014/main" val="2612922063"/>
                    </a:ext>
                  </a:extLst>
                </a:gridCol>
              </a:tblGrid>
              <a:tr h="303747">
                <a:tc>
                  <a:txBody>
                    <a:bodyPr/>
                    <a:lstStyle/>
                    <a:p>
                      <a:pPr algn="ctr"/>
                      <a:r>
                        <a:rPr lang="en-US" sz="1100" b="1" dirty="0">
                          <a:solidFill>
                            <a:schemeClr val="accent5"/>
                          </a:solidFill>
                        </a:rPr>
                        <a:t>SCORE</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dirty="0">
                          <a:solidFill>
                            <a:schemeClr val="accent2"/>
                          </a:solidFill>
                        </a:rPr>
                        <a:t>IMPACT</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9022">
                <a:tc>
                  <a:txBody>
                    <a:bodyPr/>
                    <a:lstStyle/>
                    <a:p>
                      <a:pPr marL="0" algn="ctr" defTabSz="609493" rtl="0" eaLnBrk="1" fontAlgn="b" latinLnBrk="0" hangingPunct="1"/>
                      <a:r>
                        <a:rPr lang="en-US" sz="1600" b="1" kern="1200" dirty="0">
                          <a:solidFill>
                            <a:schemeClr val="tx2"/>
                          </a:solidFill>
                          <a:latin typeface="+mn-lt"/>
                          <a:ea typeface="+mn-ea"/>
                          <a:cs typeface="+mn-cs"/>
                        </a:rPr>
                        <a:t>72</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algn="ctr"/>
                      <a:r>
                        <a:rPr lang="en-US" sz="1600" dirty="0"/>
                        <a:t>Information Browsing</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marL="0" algn="ctr" defTabSz="609493" rtl="0" eaLnBrk="1" fontAlgn="b" latinLnBrk="0" hangingPunct="1"/>
                      <a:r>
                        <a:rPr lang="en-US" sz="1400" b="1" kern="1200" dirty="0">
                          <a:solidFill>
                            <a:schemeClr val="accent2"/>
                          </a:solidFill>
                          <a:latin typeface="+mn-lt"/>
                          <a:ea typeface="+mn-ea"/>
                          <a:cs typeface="+mn-cs"/>
                        </a:rPr>
                        <a:t>1.9</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extLst>
                  <a:ext uri="{0D108BD9-81ED-4DB2-BD59-A6C34878D82A}">
                    <a16:rowId xmlns:a16="http://schemas.microsoft.com/office/drawing/2014/main" val="10001"/>
                  </a:ext>
                </a:extLst>
              </a:tr>
              <a:tr h="319022">
                <a:tc>
                  <a:txBody>
                    <a:bodyPr/>
                    <a:lstStyle/>
                    <a:p>
                      <a:pPr marL="0" algn="ctr" defTabSz="609493" rtl="0" eaLnBrk="1" fontAlgn="b" latinLnBrk="0" hangingPunct="1"/>
                      <a:r>
                        <a:rPr lang="en-US" sz="1600" b="1" kern="1200" dirty="0">
                          <a:solidFill>
                            <a:schemeClr val="tx2"/>
                          </a:solidFill>
                          <a:latin typeface="+mn-lt"/>
                          <a:ea typeface="+mn-ea"/>
                          <a:cs typeface="+mn-cs"/>
                        </a:rPr>
                        <a:t>79</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algn="ctr"/>
                      <a:r>
                        <a:rPr lang="en-US" sz="1600" dirty="0"/>
                        <a:t>Look and Feel</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marL="0" algn="ctr" defTabSz="609493" rtl="0" eaLnBrk="1" fontAlgn="b" latinLnBrk="0" hangingPunct="1"/>
                      <a:r>
                        <a:rPr lang="en-US" sz="1400" b="0" kern="1200" dirty="0">
                          <a:solidFill>
                            <a:schemeClr val="tx1"/>
                          </a:solidFill>
                          <a:latin typeface="+mn-lt"/>
                          <a:ea typeface="+mn-ea"/>
                          <a:cs typeface="+mn-cs"/>
                        </a:rPr>
                        <a:t>0.5</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extLst>
                  <a:ext uri="{0D108BD9-81ED-4DB2-BD59-A6C34878D82A}">
                    <a16:rowId xmlns:a16="http://schemas.microsoft.com/office/drawing/2014/main" val="10002"/>
                  </a:ext>
                </a:extLst>
              </a:tr>
              <a:tr h="319022">
                <a:tc>
                  <a:txBody>
                    <a:bodyPr/>
                    <a:lstStyle/>
                    <a:p>
                      <a:pPr marL="0" algn="ctr" defTabSz="609493" rtl="0" eaLnBrk="1" fontAlgn="b" latinLnBrk="0" hangingPunct="1"/>
                      <a:r>
                        <a:rPr lang="en-US" sz="1600" b="1" kern="1200" dirty="0">
                          <a:solidFill>
                            <a:schemeClr val="tx2"/>
                          </a:solidFill>
                          <a:latin typeface="+mn-lt"/>
                          <a:ea typeface="+mn-ea"/>
                          <a:cs typeface="+mn-cs"/>
                        </a:rPr>
                        <a:t>75</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algn="ctr"/>
                      <a:r>
                        <a:rPr lang="en-US" sz="1600" dirty="0"/>
                        <a:t>Navigation</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marL="0" algn="ctr" defTabSz="609493" rtl="0" eaLnBrk="1" fontAlgn="b" latinLnBrk="0" hangingPunct="1"/>
                      <a:r>
                        <a:rPr lang="en-US" sz="1400" b="0" kern="1200" dirty="0">
                          <a:solidFill>
                            <a:schemeClr val="tx1"/>
                          </a:solidFill>
                          <a:latin typeface="+mn-lt"/>
                          <a:ea typeface="+mn-ea"/>
                          <a:cs typeface="+mn-cs"/>
                        </a:rPr>
                        <a:t>1.0</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extLst>
                  <a:ext uri="{0D108BD9-81ED-4DB2-BD59-A6C34878D82A}">
                    <a16:rowId xmlns:a16="http://schemas.microsoft.com/office/drawing/2014/main" val="10003"/>
                  </a:ext>
                </a:extLst>
              </a:tr>
              <a:tr h="319022">
                <a:tc>
                  <a:txBody>
                    <a:bodyPr/>
                    <a:lstStyle/>
                    <a:p>
                      <a:pPr marL="0" algn="ctr" defTabSz="609493" rtl="0" eaLnBrk="1" fontAlgn="b" latinLnBrk="0" hangingPunct="1"/>
                      <a:r>
                        <a:rPr lang="en-US" sz="1600" b="1" kern="1200" dirty="0">
                          <a:solidFill>
                            <a:schemeClr val="tx2"/>
                          </a:solidFill>
                          <a:latin typeface="+mn-lt"/>
                          <a:ea typeface="+mn-ea"/>
                          <a:cs typeface="+mn-cs"/>
                        </a:rPr>
                        <a:t>75</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algn="ctr"/>
                      <a:r>
                        <a:rPr lang="en-US" sz="1600" dirty="0"/>
                        <a:t>Site Information</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marL="0" algn="ctr" defTabSz="609493" rtl="0" eaLnBrk="1" fontAlgn="b" latinLnBrk="0" hangingPunct="1"/>
                      <a:r>
                        <a:rPr lang="en-US" sz="1400" b="1" kern="1200" dirty="0">
                          <a:solidFill>
                            <a:schemeClr val="accent2"/>
                          </a:solidFill>
                          <a:latin typeface="+mn-lt"/>
                          <a:ea typeface="+mn-ea"/>
                          <a:cs typeface="+mn-cs"/>
                        </a:rPr>
                        <a:t>2.0</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extLst>
                  <a:ext uri="{0D108BD9-81ED-4DB2-BD59-A6C34878D82A}">
                    <a16:rowId xmlns:a16="http://schemas.microsoft.com/office/drawing/2014/main" val="10004"/>
                  </a:ext>
                </a:extLst>
              </a:tr>
              <a:tr h="319022">
                <a:tc>
                  <a:txBody>
                    <a:bodyPr/>
                    <a:lstStyle/>
                    <a:p>
                      <a:pPr marL="0" algn="ctr" defTabSz="609493" rtl="0" eaLnBrk="1" fontAlgn="b" latinLnBrk="0" hangingPunct="1"/>
                      <a:r>
                        <a:rPr lang="en-US" sz="1600" b="1" kern="1200" dirty="0">
                          <a:solidFill>
                            <a:schemeClr val="tx2"/>
                          </a:solidFill>
                          <a:latin typeface="+mn-lt"/>
                          <a:ea typeface="+mn-ea"/>
                          <a:cs typeface="+mn-cs"/>
                        </a:rPr>
                        <a:t>85</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algn="ctr"/>
                      <a:r>
                        <a:rPr lang="en-US" sz="1600" dirty="0"/>
                        <a:t>Site Performance</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tc>
                  <a:txBody>
                    <a:bodyPr/>
                    <a:lstStyle/>
                    <a:p>
                      <a:pPr marL="0" algn="ctr" defTabSz="609493" rtl="0" eaLnBrk="1" fontAlgn="b" latinLnBrk="0" hangingPunct="1"/>
                      <a:r>
                        <a:rPr lang="en-US" sz="1400" b="0" kern="1200" dirty="0">
                          <a:solidFill>
                            <a:schemeClr val="tx1"/>
                          </a:solidFill>
                          <a:latin typeface="+mn-lt"/>
                          <a:ea typeface="+mn-ea"/>
                          <a:cs typeface="+mn-cs"/>
                        </a:rPr>
                        <a:t>0.0</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F2FF"/>
                    </a:solidFill>
                  </a:tcPr>
                </a:tc>
                <a:extLst>
                  <a:ext uri="{0D108BD9-81ED-4DB2-BD59-A6C34878D82A}">
                    <a16:rowId xmlns:a16="http://schemas.microsoft.com/office/drawing/2014/main" val="1052097073"/>
                  </a:ext>
                </a:extLst>
              </a:tr>
              <a:tr h="319022">
                <a:tc>
                  <a:txBody>
                    <a:bodyPr/>
                    <a:lstStyle/>
                    <a:p>
                      <a:pPr marL="0" algn="ctr" defTabSz="609493" rtl="0" eaLnBrk="1" fontAlgn="b" latinLnBrk="0" hangingPunct="1"/>
                      <a:r>
                        <a:rPr lang="en-US" sz="1800" b="1" kern="1200" dirty="0">
                          <a:solidFill>
                            <a:schemeClr val="tx2"/>
                          </a:solidFill>
                          <a:latin typeface="+mn-lt"/>
                          <a:ea typeface="+mn-ea"/>
                          <a:cs typeface="+mn-cs"/>
                        </a:rPr>
                        <a:t>73</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bg2">
                              <a:lumMod val="50000"/>
                            </a:schemeClr>
                          </a:solidFill>
                        </a:rPr>
                        <a:t>SATISFACTION</a:t>
                      </a:r>
                    </a:p>
                  </a:txBody>
                  <a:tcPr marL="91416" marR="91416" marT="45708" marB="457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09493" rtl="0" eaLnBrk="1" fontAlgn="b" latinLnBrk="0" hangingPunct="1"/>
                      <a:endParaRPr lang="en-US" sz="1400" b="0" kern="1200" dirty="0">
                        <a:solidFill>
                          <a:schemeClr val="tx1"/>
                        </a:solidFill>
                        <a:latin typeface="+mn-lt"/>
                        <a:ea typeface="+mn-ea"/>
                        <a:cs typeface="+mn-cs"/>
                      </a:endParaRP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101461"/>
                  </a:ext>
                </a:extLst>
              </a:tr>
              <a:tr h="317324">
                <a:tc>
                  <a:txBody>
                    <a:bodyPr/>
                    <a:lstStyle/>
                    <a:p>
                      <a:pPr marL="0" algn="ctr" defTabSz="609493" rtl="0" eaLnBrk="1" fontAlgn="b" latinLnBrk="0" hangingPunct="1"/>
                      <a:r>
                        <a:rPr lang="en-US" sz="1600" b="1" kern="1200" dirty="0">
                          <a:solidFill>
                            <a:schemeClr val="tx2"/>
                          </a:solidFill>
                          <a:latin typeface="+mn-lt"/>
                          <a:ea typeface="+mn-ea"/>
                          <a:cs typeface="+mn-cs"/>
                        </a:rPr>
                        <a:t>78</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kern="1200" dirty="0">
                          <a:solidFill>
                            <a:schemeClr val="dk1"/>
                          </a:solidFill>
                          <a:latin typeface="+mn-lt"/>
                          <a:ea typeface="+mn-ea"/>
                          <a:cs typeface="+mn-cs"/>
                        </a:rPr>
                        <a:t>Recommend Agency</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609493" rtl="0" eaLnBrk="1" fontAlgn="b" latinLnBrk="0" hangingPunct="1"/>
                      <a:r>
                        <a:rPr lang="en-US" sz="1400" b="0" kern="1200" dirty="0">
                          <a:solidFill>
                            <a:schemeClr val="tx1"/>
                          </a:solidFill>
                          <a:latin typeface="+mn-lt"/>
                          <a:ea typeface="+mn-ea"/>
                          <a:cs typeface="+mn-cs"/>
                        </a:rPr>
                        <a:t>4.6</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23228209"/>
                  </a:ext>
                </a:extLst>
              </a:tr>
              <a:tr h="319022">
                <a:tc>
                  <a:txBody>
                    <a:bodyPr/>
                    <a:lstStyle/>
                    <a:p>
                      <a:pPr marL="0" algn="ctr" defTabSz="609493" rtl="0" eaLnBrk="1" fontAlgn="b" latinLnBrk="0" hangingPunct="1"/>
                      <a:r>
                        <a:rPr lang="en-US" sz="1600" b="1" kern="1200" dirty="0">
                          <a:solidFill>
                            <a:schemeClr val="tx2"/>
                          </a:solidFill>
                          <a:latin typeface="+mn-lt"/>
                          <a:ea typeface="+mn-ea"/>
                          <a:cs typeface="+mn-cs"/>
                        </a:rPr>
                        <a:t>79</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600" kern="1200" dirty="0">
                          <a:solidFill>
                            <a:schemeClr val="dk1"/>
                          </a:solidFill>
                          <a:latin typeface="+mn-lt"/>
                          <a:ea typeface="+mn-ea"/>
                          <a:cs typeface="+mn-cs"/>
                        </a:rPr>
                        <a:t>Use Information</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609493" rtl="0" eaLnBrk="1" fontAlgn="b" latinLnBrk="0" hangingPunct="1"/>
                      <a:r>
                        <a:rPr lang="en-US" sz="1400" b="0" kern="1200" dirty="0">
                          <a:solidFill>
                            <a:schemeClr val="tx1"/>
                          </a:solidFill>
                          <a:latin typeface="+mn-lt"/>
                          <a:ea typeface="+mn-ea"/>
                          <a:cs typeface="+mn-cs"/>
                        </a:rPr>
                        <a:t>4.4</a:t>
                      </a:r>
                    </a:p>
                  </a:txBody>
                  <a:tcPr marL="9523" marR="9523" marT="952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51722660"/>
                  </a:ext>
                </a:extLst>
              </a:tr>
            </a:tbl>
          </a:graphicData>
        </a:graphic>
      </p:graphicFrame>
      <p:sp>
        <p:nvSpPr>
          <p:cNvPr id="15" name="TextBox 14">
            <a:extLst>
              <a:ext uri="{FF2B5EF4-FFF2-40B4-BE49-F238E27FC236}">
                <a16:creationId xmlns:a16="http://schemas.microsoft.com/office/drawing/2014/main" id="{0E117CE3-9B8C-4F6A-A45F-2ADC83EC6588}"/>
              </a:ext>
            </a:extLst>
          </p:cNvPr>
          <p:cNvSpPr txBox="1"/>
          <p:nvPr/>
        </p:nvSpPr>
        <p:spPr>
          <a:xfrm>
            <a:off x="7084439" y="5561107"/>
            <a:ext cx="4580470" cy="400110"/>
          </a:xfrm>
          <a:prstGeom prst="rect">
            <a:avLst/>
          </a:prstGeom>
          <a:noFill/>
        </p:spPr>
        <p:txBody>
          <a:bodyPr wrap="square" rtlCol="0">
            <a:spAutoFit/>
          </a:bodyPr>
          <a:lstStyle/>
          <a:p>
            <a:pPr algn="l"/>
            <a:r>
              <a:rPr lang="en-US" sz="1000" dirty="0">
                <a:solidFill>
                  <a:schemeClr val="accent3"/>
                </a:solidFill>
                <a:latin typeface="Arial" panose="020B0604020202020204" pitchFamily="34" charset="0"/>
                <a:cs typeface="Arial" panose="020B0604020202020204" pitchFamily="34" charset="0"/>
              </a:rPr>
              <a:t>COVID-19 info seekers’ scores (October – May) are nearly identical to those of visitors who were NOT looking for that information .</a:t>
            </a:r>
          </a:p>
        </p:txBody>
      </p:sp>
      <p:sp>
        <p:nvSpPr>
          <p:cNvPr id="16" name="Footer Placeholder 2">
            <a:extLst>
              <a:ext uri="{FF2B5EF4-FFF2-40B4-BE49-F238E27FC236}">
                <a16:creationId xmlns:a16="http://schemas.microsoft.com/office/drawing/2014/main" id="{496770B6-55D9-418B-8B68-BD0927875329}"/>
              </a:ext>
            </a:extLst>
          </p:cNvPr>
          <p:cNvSpPr txBox="1">
            <a:spLocks/>
          </p:cNvSpPr>
          <p:nvPr/>
        </p:nvSpPr>
        <p:spPr bwMode="black">
          <a:xfrm>
            <a:off x="8909523" y="6243565"/>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
        <p:nvSpPr>
          <p:cNvPr id="17" name="TextBox 16">
            <a:extLst>
              <a:ext uri="{FF2B5EF4-FFF2-40B4-BE49-F238E27FC236}">
                <a16:creationId xmlns:a16="http://schemas.microsoft.com/office/drawing/2014/main" id="{55FD90A4-7371-4D27-8591-1732348E975F}"/>
              </a:ext>
            </a:extLst>
          </p:cNvPr>
          <p:cNvSpPr txBox="1"/>
          <p:nvPr/>
        </p:nvSpPr>
        <p:spPr>
          <a:xfrm>
            <a:off x="606930" y="1067555"/>
            <a:ext cx="10894851" cy="381908"/>
          </a:xfrm>
          <a:prstGeom prst="rect">
            <a:avLst/>
          </a:prstGeom>
          <a:noFill/>
        </p:spPr>
        <p:txBody>
          <a:bodyPr wrap="square" rtlCol="0">
            <a:spAutoFit/>
          </a:bodyPr>
          <a:lstStyle/>
          <a:p>
            <a:pPr algn="l"/>
            <a:r>
              <a:rPr lang="en-US" dirty="0">
                <a:solidFill>
                  <a:schemeClr val="accent3"/>
                </a:solidFill>
                <a:latin typeface="Arial" panose="020B0604020202020204" pitchFamily="34" charset="0"/>
                <a:cs typeface="Arial" panose="020B0604020202020204" pitchFamily="34" charset="0"/>
              </a:rPr>
              <a:t>They score most aspects of their EPA.gov experience in the mid to high 70s.</a:t>
            </a:r>
          </a:p>
        </p:txBody>
      </p:sp>
      <p:sp>
        <p:nvSpPr>
          <p:cNvPr id="11" name="Rectangle 10">
            <a:extLst>
              <a:ext uri="{FF2B5EF4-FFF2-40B4-BE49-F238E27FC236}">
                <a16:creationId xmlns:a16="http://schemas.microsoft.com/office/drawing/2014/main" id="{0BA833BB-D661-4E5A-B15E-32F62533E9D6}"/>
              </a:ext>
            </a:extLst>
          </p:cNvPr>
          <p:cNvSpPr/>
          <p:nvPr/>
        </p:nvSpPr>
        <p:spPr>
          <a:xfrm>
            <a:off x="443212" y="1672582"/>
            <a:ext cx="5775768" cy="338554"/>
          </a:xfrm>
          <a:prstGeom prst="rect">
            <a:avLst/>
          </a:prstGeom>
        </p:spPr>
        <p:txBody>
          <a:bodyPr wrap="square">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rPr>
              <a:t>Monthly Satisfaction Score Trend</a:t>
            </a:r>
          </a:p>
        </p:txBody>
      </p:sp>
      <p:sp>
        <p:nvSpPr>
          <p:cNvPr id="14" name="Rectangle 13">
            <a:extLst>
              <a:ext uri="{FF2B5EF4-FFF2-40B4-BE49-F238E27FC236}">
                <a16:creationId xmlns:a16="http://schemas.microsoft.com/office/drawing/2014/main" id="{42917FD9-8246-4690-A1BB-0352485F1DC7}"/>
              </a:ext>
            </a:extLst>
          </p:cNvPr>
          <p:cNvSpPr/>
          <p:nvPr/>
        </p:nvSpPr>
        <p:spPr>
          <a:xfrm>
            <a:off x="7035005" y="1672582"/>
            <a:ext cx="4629903" cy="338554"/>
          </a:xfrm>
          <a:prstGeom prst="rect">
            <a:avLst/>
          </a:prstGeom>
        </p:spPr>
        <p:txBody>
          <a:bodyPr wrap="square">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rPr>
              <a:t>Model Scores – COVID-19 Info Seekers</a:t>
            </a:r>
          </a:p>
        </p:txBody>
      </p:sp>
    </p:spTree>
    <p:extLst>
      <p:ext uri="{BB962C8B-B14F-4D97-AF65-F5344CB8AC3E}">
        <p14:creationId xmlns:p14="http://schemas.microsoft.com/office/powerpoint/2010/main" val="1064522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z="1200" smtClean="0"/>
              <a:pPr/>
              <a:t>11</a:t>
            </a:fld>
            <a:endParaRPr lang="en-JM" sz="1200" dirty="0"/>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92054" y="168241"/>
            <a:ext cx="11155680" cy="704087"/>
          </a:xfrm>
        </p:spPr>
        <p:txBody>
          <a:bodyPr/>
          <a:lstStyle/>
          <a:p>
            <a:r>
              <a:rPr lang="en-US" dirty="0"/>
              <a:t>Prioritize improvements to Information and Browsing for the biggest boost in visitor Satisfaction among COVID-19 information seekers.</a:t>
            </a:r>
          </a:p>
        </p:txBody>
      </p:sp>
      <p:cxnSp>
        <p:nvCxnSpPr>
          <p:cNvPr id="32" name="Straight Connector 31">
            <a:extLst>
              <a:ext uri="{FF2B5EF4-FFF2-40B4-BE49-F238E27FC236}">
                <a16:creationId xmlns:a16="http://schemas.microsoft.com/office/drawing/2014/main" id="{8035B2BA-4E7A-4378-A61C-D710551C40E5}"/>
              </a:ext>
            </a:extLst>
          </p:cNvPr>
          <p:cNvCxnSpPr>
            <a:stCxn id="34" idx="0"/>
            <a:endCxn id="34" idx="2"/>
          </p:cNvCxnSpPr>
          <p:nvPr/>
        </p:nvCxnSpPr>
        <p:spPr>
          <a:xfrm>
            <a:off x="3340420" y="2479207"/>
            <a:ext cx="0" cy="278886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DF5210F-71B0-431E-A4CD-CDF753BEBB4D}"/>
              </a:ext>
            </a:extLst>
          </p:cNvPr>
          <p:cNvCxnSpPr>
            <a:stCxn id="34" idx="1"/>
            <a:endCxn id="34" idx="3"/>
          </p:cNvCxnSpPr>
          <p:nvPr/>
        </p:nvCxnSpPr>
        <p:spPr>
          <a:xfrm>
            <a:off x="584840" y="3873637"/>
            <a:ext cx="5511160"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34" name="Chart 33">
            <a:extLst>
              <a:ext uri="{FF2B5EF4-FFF2-40B4-BE49-F238E27FC236}">
                <a16:creationId xmlns:a16="http://schemas.microsoft.com/office/drawing/2014/main" id="{79379728-9F00-4F15-99CF-495AC0930512}"/>
              </a:ext>
            </a:extLst>
          </p:cNvPr>
          <p:cNvGraphicFramePr/>
          <p:nvPr>
            <p:extLst>
              <p:ext uri="{D42A27DB-BD31-4B8C-83A1-F6EECF244321}">
                <p14:modId xmlns:p14="http://schemas.microsoft.com/office/powerpoint/2010/main" val="4269963191"/>
              </p:ext>
            </p:extLst>
          </p:nvPr>
        </p:nvGraphicFramePr>
        <p:xfrm>
          <a:off x="584840" y="2479207"/>
          <a:ext cx="5511160" cy="2788860"/>
        </p:xfrm>
        <a:graphic>
          <a:graphicData uri="http://schemas.openxmlformats.org/drawingml/2006/chart">
            <c:chart xmlns:c="http://schemas.openxmlformats.org/drawingml/2006/chart" xmlns:r="http://schemas.openxmlformats.org/officeDocument/2006/relationships" r:id="rId3"/>
          </a:graphicData>
        </a:graphic>
      </p:graphicFrame>
      <p:sp>
        <p:nvSpPr>
          <p:cNvPr id="35" name="TextBox 16">
            <a:extLst>
              <a:ext uri="{FF2B5EF4-FFF2-40B4-BE49-F238E27FC236}">
                <a16:creationId xmlns:a16="http://schemas.microsoft.com/office/drawing/2014/main" id="{15CA232C-E9D3-4CA9-95F5-6338AEDE84A7}"/>
              </a:ext>
            </a:extLst>
          </p:cNvPr>
          <p:cNvSpPr txBox="1"/>
          <p:nvPr/>
        </p:nvSpPr>
        <p:spPr>
          <a:xfrm>
            <a:off x="584840" y="2135741"/>
            <a:ext cx="2720540" cy="342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bg1">
                    <a:lumMod val="65000"/>
                  </a:schemeClr>
                </a:solidFill>
                <a:latin typeface="Arial" panose="020B0604020202020204" pitchFamily="34" charset="0"/>
                <a:cs typeface="Arial" panose="020B0604020202020204" pitchFamily="34" charset="0"/>
              </a:rPr>
              <a:t>STATUS QUO REQUIRED</a:t>
            </a:r>
          </a:p>
        </p:txBody>
      </p:sp>
      <p:sp>
        <p:nvSpPr>
          <p:cNvPr id="36" name="TextBox 17">
            <a:extLst>
              <a:ext uri="{FF2B5EF4-FFF2-40B4-BE49-F238E27FC236}">
                <a16:creationId xmlns:a16="http://schemas.microsoft.com/office/drawing/2014/main" id="{594F1391-3EA9-4A92-BDC3-CC1468D699EE}"/>
              </a:ext>
            </a:extLst>
          </p:cNvPr>
          <p:cNvSpPr txBox="1"/>
          <p:nvPr/>
        </p:nvSpPr>
        <p:spPr>
          <a:xfrm>
            <a:off x="3375460" y="2126007"/>
            <a:ext cx="2720540" cy="342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bg1">
                    <a:lumMod val="65000"/>
                  </a:schemeClr>
                </a:solidFill>
                <a:latin typeface="Arial" panose="020B0604020202020204" pitchFamily="34" charset="0"/>
                <a:cs typeface="Arial" panose="020B0604020202020204" pitchFamily="34" charset="0"/>
              </a:rPr>
              <a:t>MAINTAIN OR IMPROVE</a:t>
            </a:r>
          </a:p>
        </p:txBody>
      </p:sp>
      <p:sp>
        <p:nvSpPr>
          <p:cNvPr id="37" name="TextBox 18">
            <a:extLst>
              <a:ext uri="{FF2B5EF4-FFF2-40B4-BE49-F238E27FC236}">
                <a16:creationId xmlns:a16="http://schemas.microsoft.com/office/drawing/2014/main" id="{6A2841AF-2016-4D2F-85D1-CCF2C445D3CD}"/>
              </a:ext>
            </a:extLst>
          </p:cNvPr>
          <p:cNvSpPr txBox="1"/>
          <p:nvPr/>
        </p:nvSpPr>
        <p:spPr>
          <a:xfrm>
            <a:off x="584840" y="5275296"/>
            <a:ext cx="2720540" cy="342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bg1">
                    <a:lumMod val="65000"/>
                  </a:schemeClr>
                </a:solidFill>
                <a:latin typeface="Arial" panose="020B0604020202020204" pitchFamily="34" charset="0"/>
                <a:cs typeface="Arial" panose="020B0604020202020204" pitchFamily="34" charset="0"/>
              </a:rPr>
              <a:t>MONITOR</a:t>
            </a:r>
          </a:p>
        </p:txBody>
      </p:sp>
      <p:sp>
        <p:nvSpPr>
          <p:cNvPr id="38" name="TextBox 19">
            <a:extLst>
              <a:ext uri="{FF2B5EF4-FFF2-40B4-BE49-F238E27FC236}">
                <a16:creationId xmlns:a16="http://schemas.microsoft.com/office/drawing/2014/main" id="{86B66826-F497-4192-8036-B8C568FA308E}"/>
              </a:ext>
            </a:extLst>
          </p:cNvPr>
          <p:cNvSpPr txBox="1"/>
          <p:nvPr/>
        </p:nvSpPr>
        <p:spPr>
          <a:xfrm>
            <a:off x="3375460" y="5275468"/>
            <a:ext cx="2720540" cy="3428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b="1" dirty="0">
                <a:solidFill>
                  <a:schemeClr val="bg1">
                    <a:lumMod val="65000"/>
                  </a:schemeClr>
                </a:solidFill>
                <a:latin typeface="Arial" panose="020B0604020202020204" pitchFamily="34" charset="0"/>
                <a:cs typeface="Arial" panose="020B0604020202020204" pitchFamily="34" charset="0"/>
              </a:rPr>
              <a:t>TOP PRIORITY</a:t>
            </a:r>
          </a:p>
        </p:txBody>
      </p:sp>
      <p:grpSp>
        <p:nvGrpSpPr>
          <p:cNvPr id="39" name="Group 38">
            <a:extLst>
              <a:ext uri="{FF2B5EF4-FFF2-40B4-BE49-F238E27FC236}">
                <a16:creationId xmlns:a16="http://schemas.microsoft.com/office/drawing/2014/main" id="{05F56FDE-F419-44E8-A44A-EC87A41FACF1}"/>
              </a:ext>
            </a:extLst>
          </p:cNvPr>
          <p:cNvGrpSpPr/>
          <p:nvPr/>
        </p:nvGrpSpPr>
        <p:grpSpPr>
          <a:xfrm>
            <a:off x="91226" y="2468889"/>
            <a:ext cx="317396" cy="2788860"/>
            <a:chOff x="-105434" y="1841750"/>
            <a:chExt cx="317396" cy="3797089"/>
          </a:xfrm>
        </p:grpSpPr>
        <p:cxnSp>
          <p:nvCxnSpPr>
            <p:cNvPr id="40" name="Straight Arrow Connector 39">
              <a:extLst>
                <a:ext uri="{FF2B5EF4-FFF2-40B4-BE49-F238E27FC236}">
                  <a16:creationId xmlns:a16="http://schemas.microsoft.com/office/drawing/2014/main" id="{4C9A93A0-BAB8-4E5F-8BDD-00067AC662AB}"/>
                </a:ext>
              </a:extLst>
            </p:cNvPr>
            <p:cNvCxnSpPr/>
            <p:nvPr/>
          </p:nvCxnSpPr>
          <p:spPr>
            <a:xfrm flipV="1">
              <a:off x="60821" y="1841750"/>
              <a:ext cx="0" cy="3797089"/>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5">
              <a:extLst>
                <a:ext uri="{FF2B5EF4-FFF2-40B4-BE49-F238E27FC236}">
                  <a16:creationId xmlns:a16="http://schemas.microsoft.com/office/drawing/2014/main" id="{F209714E-1AA3-4643-9F5F-544EABEB831B}"/>
                </a:ext>
              </a:extLst>
            </p:cNvPr>
            <p:cNvSpPr txBox="1"/>
            <p:nvPr/>
          </p:nvSpPr>
          <p:spPr>
            <a:xfrm rot="16200000">
              <a:off x="-562652" y="3467303"/>
              <a:ext cx="1231832" cy="317396"/>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chemeClr val="tx1"/>
                  </a:solidFill>
                  <a:latin typeface="Arial" panose="020B0604020202020204" pitchFamily="34" charset="0"/>
                  <a:cs typeface="Arial" panose="020B0604020202020204" pitchFamily="34" charset="0"/>
                </a:rPr>
                <a:t>Score</a:t>
              </a:r>
            </a:p>
          </p:txBody>
        </p:sp>
      </p:grpSp>
      <p:grpSp>
        <p:nvGrpSpPr>
          <p:cNvPr id="42" name="Group 41">
            <a:extLst>
              <a:ext uri="{FF2B5EF4-FFF2-40B4-BE49-F238E27FC236}">
                <a16:creationId xmlns:a16="http://schemas.microsoft.com/office/drawing/2014/main" id="{E7658252-907C-4B30-8176-CDA08735D6BE}"/>
              </a:ext>
            </a:extLst>
          </p:cNvPr>
          <p:cNvGrpSpPr/>
          <p:nvPr/>
        </p:nvGrpSpPr>
        <p:grpSpPr>
          <a:xfrm>
            <a:off x="557225" y="5638814"/>
            <a:ext cx="5538776" cy="266685"/>
            <a:chOff x="714435" y="6070615"/>
            <a:chExt cx="7405915" cy="266685"/>
          </a:xfrm>
        </p:grpSpPr>
        <p:cxnSp>
          <p:nvCxnSpPr>
            <p:cNvPr id="43" name="Straight Arrow Connector 42">
              <a:extLst>
                <a:ext uri="{FF2B5EF4-FFF2-40B4-BE49-F238E27FC236}">
                  <a16:creationId xmlns:a16="http://schemas.microsoft.com/office/drawing/2014/main" id="{D60C8DD4-6F14-4107-9A4C-879B3A030B7F}"/>
                </a:ext>
              </a:extLst>
            </p:cNvPr>
            <p:cNvCxnSpPr/>
            <p:nvPr/>
          </p:nvCxnSpPr>
          <p:spPr>
            <a:xfrm>
              <a:off x="714435" y="6210307"/>
              <a:ext cx="7405915"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13">
              <a:extLst>
                <a:ext uri="{FF2B5EF4-FFF2-40B4-BE49-F238E27FC236}">
                  <a16:creationId xmlns:a16="http://schemas.microsoft.com/office/drawing/2014/main" id="{8555E7E0-FD6C-431A-8076-6FF33EC3ECB8}"/>
                </a:ext>
              </a:extLst>
            </p:cNvPr>
            <p:cNvSpPr txBox="1"/>
            <p:nvPr/>
          </p:nvSpPr>
          <p:spPr>
            <a:xfrm>
              <a:off x="3646573" y="6070615"/>
              <a:ext cx="1466069" cy="266685"/>
            </a:xfrm>
            <a:prstGeom prst="rect">
              <a:avLst/>
            </a:prstGeom>
            <a:solidFill>
              <a:sysClr val="window" lastClr="FFFFFF"/>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dirty="0">
                  <a:solidFill>
                    <a:schemeClr val="accent2"/>
                  </a:solidFill>
                  <a:latin typeface="Arial" panose="020B0604020202020204" pitchFamily="34" charset="0"/>
                  <a:cs typeface="Arial" panose="020B0604020202020204" pitchFamily="34" charset="0"/>
                </a:rPr>
                <a:t>Impact</a:t>
              </a:r>
            </a:p>
          </p:txBody>
        </p:sp>
      </p:grpSp>
      <p:graphicFrame>
        <p:nvGraphicFramePr>
          <p:cNvPr id="45" name="Table 5">
            <a:extLst>
              <a:ext uri="{FF2B5EF4-FFF2-40B4-BE49-F238E27FC236}">
                <a16:creationId xmlns:a16="http://schemas.microsoft.com/office/drawing/2014/main" id="{D0689FC1-0797-4FC3-9E22-1ECA8550E376}"/>
              </a:ext>
            </a:extLst>
          </p:cNvPr>
          <p:cNvGraphicFramePr>
            <a:graphicFrameLocks noGrp="1"/>
          </p:cNvGraphicFramePr>
          <p:nvPr>
            <p:extLst>
              <p:ext uri="{D42A27DB-BD31-4B8C-83A1-F6EECF244321}">
                <p14:modId xmlns:p14="http://schemas.microsoft.com/office/powerpoint/2010/main" val="2484473688"/>
              </p:ext>
            </p:extLst>
          </p:nvPr>
        </p:nvGraphicFramePr>
        <p:xfrm>
          <a:off x="6781800" y="2282791"/>
          <a:ext cx="4958712" cy="1132840"/>
        </p:xfrm>
        <a:graphic>
          <a:graphicData uri="http://schemas.openxmlformats.org/drawingml/2006/table">
            <a:tbl>
              <a:tblPr firstRow="1" bandRow="1">
                <a:tableStyleId>{7E9639D4-E3E2-4D34-9284-5A2195B3D0D7}</a:tableStyleId>
              </a:tblPr>
              <a:tblGrid>
                <a:gridCol w="1652904">
                  <a:extLst>
                    <a:ext uri="{9D8B030D-6E8A-4147-A177-3AD203B41FA5}">
                      <a16:colId xmlns:a16="http://schemas.microsoft.com/office/drawing/2014/main" val="3320390635"/>
                    </a:ext>
                  </a:extLst>
                </a:gridCol>
                <a:gridCol w="1652904">
                  <a:extLst>
                    <a:ext uri="{9D8B030D-6E8A-4147-A177-3AD203B41FA5}">
                      <a16:colId xmlns:a16="http://schemas.microsoft.com/office/drawing/2014/main" val="731849702"/>
                    </a:ext>
                  </a:extLst>
                </a:gridCol>
                <a:gridCol w="1652904">
                  <a:extLst>
                    <a:ext uri="{9D8B030D-6E8A-4147-A177-3AD203B41FA5}">
                      <a16:colId xmlns:a16="http://schemas.microsoft.com/office/drawing/2014/main" val="860626010"/>
                    </a:ext>
                  </a:extLst>
                </a:gridCol>
              </a:tblGrid>
              <a:tr h="306297">
                <a:tc gridSpan="3">
                  <a:txBody>
                    <a:bodyPr/>
                    <a:lstStyle/>
                    <a:p>
                      <a:pPr algn="ctr"/>
                      <a:r>
                        <a:rPr lang="en-US" sz="1600" dirty="0"/>
                        <a:t>Site Information</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3176447"/>
                  </a:ext>
                </a:extLst>
              </a:tr>
              <a:tr h="370840">
                <a:tc>
                  <a:txBody>
                    <a:bodyPr/>
                    <a:lstStyle/>
                    <a:p>
                      <a:pPr algn="ctr"/>
                      <a:r>
                        <a:rPr lang="en-US" b="1" dirty="0">
                          <a:solidFill>
                            <a:srgbClr val="FF0000"/>
                          </a:solidFill>
                        </a:rPr>
                        <a:t>7.5</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7.9</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8.0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60635024"/>
                  </a:ext>
                </a:extLst>
              </a:tr>
              <a:tr h="370840">
                <a:tc>
                  <a:txBody>
                    <a:bodyPr/>
                    <a:lstStyle/>
                    <a:p>
                      <a:pPr algn="ctr"/>
                      <a:r>
                        <a:rPr lang="en-US" sz="1100" dirty="0">
                          <a:solidFill>
                            <a:schemeClr val="accent3"/>
                          </a:solidFill>
                        </a:rPr>
                        <a:t>Answers your questions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solidFill>
                            <a:schemeClr val="accent3"/>
                          </a:solidFill>
                        </a:rPr>
                        <a:t>Thorough</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solidFill>
                            <a:schemeClr val="accent3"/>
                          </a:solidFill>
                        </a:rPr>
                        <a:t>Understandable</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57648708"/>
                  </a:ext>
                </a:extLst>
              </a:tr>
            </a:tbl>
          </a:graphicData>
        </a:graphic>
      </p:graphicFrame>
      <p:graphicFrame>
        <p:nvGraphicFramePr>
          <p:cNvPr id="57" name="Table 5">
            <a:extLst>
              <a:ext uri="{FF2B5EF4-FFF2-40B4-BE49-F238E27FC236}">
                <a16:creationId xmlns:a16="http://schemas.microsoft.com/office/drawing/2014/main" id="{DF09D90D-CE02-48E5-A286-B91F9C0899F3}"/>
              </a:ext>
            </a:extLst>
          </p:cNvPr>
          <p:cNvGraphicFramePr>
            <a:graphicFrameLocks noGrp="1"/>
          </p:cNvGraphicFramePr>
          <p:nvPr>
            <p:extLst>
              <p:ext uri="{D42A27DB-BD31-4B8C-83A1-F6EECF244321}">
                <p14:modId xmlns:p14="http://schemas.microsoft.com/office/powerpoint/2010/main" val="3578515484"/>
              </p:ext>
            </p:extLst>
          </p:nvPr>
        </p:nvGraphicFramePr>
        <p:xfrm>
          <a:off x="6781799" y="3450410"/>
          <a:ext cx="4958719" cy="1141685"/>
        </p:xfrm>
        <a:graphic>
          <a:graphicData uri="http://schemas.openxmlformats.org/drawingml/2006/table">
            <a:tbl>
              <a:tblPr firstRow="1" bandRow="1">
                <a:tableStyleId>{7E9639D4-E3E2-4D34-9284-5A2195B3D0D7}</a:tableStyleId>
              </a:tblPr>
              <a:tblGrid>
                <a:gridCol w="1739106">
                  <a:extLst>
                    <a:ext uri="{9D8B030D-6E8A-4147-A177-3AD203B41FA5}">
                      <a16:colId xmlns:a16="http://schemas.microsoft.com/office/drawing/2014/main" val="3320390635"/>
                    </a:ext>
                  </a:extLst>
                </a:gridCol>
                <a:gridCol w="1739106">
                  <a:extLst>
                    <a:ext uri="{9D8B030D-6E8A-4147-A177-3AD203B41FA5}">
                      <a16:colId xmlns:a16="http://schemas.microsoft.com/office/drawing/2014/main" val="2204267761"/>
                    </a:ext>
                  </a:extLst>
                </a:gridCol>
                <a:gridCol w="1480507">
                  <a:extLst>
                    <a:ext uri="{9D8B030D-6E8A-4147-A177-3AD203B41FA5}">
                      <a16:colId xmlns:a16="http://schemas.microsoft.com/office/drawing/2014/main" val="731849702"/>
                    </a:ext>
                  </a:extLst>
                </a:gridCol>
              </a:tblGrid>
              <a:tr h="344125">
                <a:tc gridSpan="3">
                  <a:txBody>
                    <a:bodyPr/>
                    <a:lstStyle/>
                    <a:p>
                      <a:pPr algn="ctr"/>
                      <a:r>
                        <a:rPr lang="en-US" sz="1600" dirty="0"/>
                        <a:t>Information Browsing</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tx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3176447"/>
                  </a:ext>
                </a:extLst>
              </a:tr>
              <a:tr h="370840">
                <a:tc>
                  <a:txBody>
                    <a:bodyPr/>
                    <a:lstStyle/>
                    <a:p>
                      <a:pPr algn="ctr"/>
                      <a:r>
                        <a:rPr lang="en-US" b="1" dirty="0">
                          <a:solidFill>
                            <a:srgbClr val="FF0000"/>
                          </a:solidFill>
                        </a:rPr>
                        <a:t>7.3</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7.5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7.5</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60635024"/>
                  </a:ext>
                </a:extLst>
              </a:tr>
              <a:tr h="370840">
                <a:tc>
                  <a:txBody>
                    <a:bodyPr/>
                    <a:lstStyle/>
                    <a:p>
                      <a:pPr algn="ctr"/>
                      <a:r>
                        <a:rPr lang="en-US" sz="1100" dirty="0">
                          <a:solidFill>
                            <a:schemeClr val="accent3"/>
                          </a:solidFill>
                        </a:rPr>
                        <a:t>Ability to narrow </a:t>
                      </a:r>
                    </a:p>
                    <a:p>
                      <a:pPr algn="ctr"/>
                      <a:r>
                        <a:rPr lang="en-US" sz="1100" dirty="0">
                          <a:solidFill>
                            <a:schemeClr val="accent3"/>
                          </a:solidFill>
                        </a:rPr>
                        <a:t>choices</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solidFill>
                            <a:schemeClr val="accent3"/>
                          </a:solidFill>
                        </a:rPr>
                        <a:t>Ability to sort </a:t>
                      </a:r>
                    </a:p>
                    <a:p>
                      <a:pPr algn="ctr"/>
                      <a:r>
                        <a:rPr lang="en-US" sz="1100" dirty="0">
                          <a:solidFill>
                            <a:schemeClr val="accent3"/>
                          </a:solidFill>
                        </a:rPr>
                        <a:t>by criteria</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solidFill>
                            <a:schemeClr val="accent3"/>
                          </a:solidFill>
                        </a:rPr>
                        <a:t>Site features </a:t>
                      </a:r>
                    </a:p>
                    <a:p>
                      <a:pPr algn="ctr"/>
                      <a:r>
                        <a:rPr lang="en-US" sz="1100" dirty="0">
                          <a:solidFill>
                            <a:schemeClr val="accent3"/>
                          </a:solidFill>
                        </a:rPr>
                        <a:t>help you find</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57648708"/>
                  </a:ext>
                </a:extLst>
              </a:tr>
            </a:tbl>
          </a:graphicData>
        </a:graphic>
      </p:graphicFrame>
      <p:graphicFrame>
        <p:nvGraphicFramePr>
          <p:cNvPr id="22" name="Table 5">
            <a:extLst>
              <a:ext uri="{FF2B5EF4-FFF2-40B4-BE49-F238E27FC236}">
                <a16:creationId xmlns:a16="http://schemas.microsoft.com/office/drawing/2014/main" id="{960F9118-9EA3-4C97-B5B7-F44C56FB1EE7}"/>
              </a:ext>
            </a:extLst>
          </p:cNvPr>
          <p:cNvGraphicFramePr>
            <a:graphicFrameLocks noGrp="1"/>
          </p:cNvGraphicFramePr>
          <p:nvPr>
            <p:extLst>
              <p:ext uri="{D42A27DB-BD31-4B8C-83A1-F6EECF244321}">
                <p14:modId xmlns:p14="http://schemas.microsoft.com/office/powerpoint/2010/main" val="581030636"/>
              </p:ext>
            </p:extLst>
          </p:nvPr>
        </p:nvGraphicFramePr>
        <p:xfrm>
          <a:off x="6781800" y="4663127"/>
          <a:ext cx="4965932" cy="1132840"/>
        </p:xfrm>
        <a:graphic>
          <a:graphicData uri="http://schemas.openxmlformats.org/drawingml/2006/table">
            <a:tbl>
              <a:tblPr firstRow="1" bandRow="1">
                <a:tableStyleId>{7E9639D4-E3E2-4D34-9284-5A2195B3D0D7}</a:tableStyleId>
              </a:tblPr>
              <a:tblGrid>
                <a:gridCol w="1667453">
                  <a:extLst>
                    <a:ext uri="{9D8B030D-6E8A-4147-A177-3AD203B41FA5}">
                      <a16:colId xmlns:a16="http://schemas.microsoft.com/office/drawing/2014/main" val="3320390635"/>
                    </a:ext>
                  </a:extLst>
                </a:gridCol>
                <a:gridCol w="1667453">
                  <a:extLst>
                    <a:ext uri="{9D8B030D-6E8A-4147-A177-3AD203B41FA5}">
                      <a16:colId xmlns:a16="http://schemas.microsoft.com/office/drawing/2014/main" val="2204267761"/>
                    </a:ext>
                  </a:extLst>
                </a:gridCol>
                <a:gridCol w="1631026">
                  <a:extLst>
                    <a:ext uri="{9D8B030D-6E8A-4147-A177-3AD203B41FA5}">
                      <a16:colId xmlns:a16="http://schemas.microsoft.com/office/drawing/2014/main" val="731849702"/>
                    </a:ext>
                  </a:extLst>
                </a:gridCol>
              </a:tblGrid>
              <a:tr h="320810">
                <a:tc gridSpan="3">
                  <a:txBody>
                    <a:bodyPr/>
                    <a:lstStyle/>
                    <a:p>
                      <a:pPr algn="ctr"/>
                      <a:r>
                        <a:rPr lang="en-US" sz="1600" dirty="0"/>
                        <a:t>Navigation</a:t>
                      </a:r>
                    </a:p>
                  </a:txBody>
                  <a:tcP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3176447"/>
                  </a:ext>
                </a:extLst>
              </a:tr>
              <a:tr h="370840">
                <a:tc>
                  <a:txBody>
                    <a:bodyPr/>
                    <a:lstStyle/>
                    <a:p>
                      <a:pPr algn="ctr"/>
                      <a:r>
                        <a:rPr lang="en-US" b="1" dirty="0">
                          <a:solidFill>
                            <a:srgbClr val="FF0000"/>
                          </a:solidFill>
                        </a:rPr>
                        <a:t>7.5</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7.8</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b="1" dirty="0">
                          <a:solidFill>
                            <a:schemeClr val="accent3"/>
                          </a:solidFill>
                        </a:rPr>
                        <a:t>8.0</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460635024"/>
                  </a:ext>
                </a:extLst>
              </a:tr>
              <a:tr h="370840">
                <a:tc>
                  <a:txBody>
                    <a:bodyPr/>
                    <a:lstStyle/>
                    <a:p>
                      <a:pPr algn="ctr"/>
                      <a:r>
                        <a:rPr lang="en-US" sz="1100" dirty="0">
                          <a:solidFill>
                            <a:schemeClr val="accent3"/>
                          </a:solidFill>
                        </a:rPr>
                        <a:t>Layout helps</a:t>
                      </a:r>
                    </a:p>
                    <a:p>
                      <a:pPr algn="ctr"/>
                      <a:r>
                        <a:rPr lang="en-US" sz="1100" dirty="0">
                          <a:solidFill>
                            <a:schemeClr val="accent3"/>
                          </a:solidFill>
                        </a:rPr>
                        <a:t>you find </a:t>
                      </a: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solidFill>
                            <a:schemeClr val="accent3"/>
                          </a:solidFill>
                        </a:rPr>
                        <a:t>Options for </a:t>
                      </a:r>
                    </a:p>
                    <a:p>
                      <a:pPr algn="ctr"/>
                      <a:r>
                        <a:rPr lang="en-US" sz="1100" dirty="0">
                          <a:solidFill>
                            <a:schemeClr val="accent3"/>
                          </a:solidFill>
                        </a:rPr>
                        <a:t>navigating</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US" sz="1100" dirty="0">
                          <a:solidFill>
                            <a:schemeClr val="accent3"/>
                          </a:solidFill>
                        </a:rPr>
                        <a:t>Site </a:t>
                      </a:r>
                    </a:p>
                    <a:p>
                      <a:pPr algn="ctr"/>
                      <a:r>
                        <a:rPr lang="en-US" sz="1100" dirty="0">
                          <a:solidFill>
                            <a:schemeClr val="accent3"/>
                          </a:solidFill>
                        </a:rPr>
                        <a:t>organization</a:t>
                      </a: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57648708"/>
                  </a:ext>
                </a:extLst>
              </a:tr>
            </a:tbl>
          </a:graphicData>
        </a:graphic>
      </p:graphicFrame>
      <p:sp>
        <p:nvSpPr>
          <p:cNvPr id="24" name="Title 1">
            <a:extLst>
              <a:ext uri="{FF2B5EF4-FFF2-40B4-BE49-F238E27FC236}">
                <a16:creationId xmlns:a16="http://schemas.microsoft.com/office/drawing/2014/main" id="{A15765A9-BC66-4311-9E50-FED722B0B573}"/>
              </a:ext>
            </a:extLst>
          </p:cNvPr>
          <p:cNvSpPr txBox="1">
            <a:spLocks/>
          </p:cNvSpPr>
          <p:nvPr/>
        </p:nvSpPr>
        <p:spPr>
          <a:xfrm>
            <a:off x="592054" y="1043183"/>
            <a:ext cx="11155679" cy="604790"/>
          </a:xfrm>
          <a:prstGeom prst="rect">
            <a:avLst/>
          </a:prstGeom>
        </p:spPr>
        <p:txBody>
          <a:bodyPr vert="horz" lIns="121899" tIns="60949" rIns="121899" bIns="60949" rtlCol="0" anchor="b">
            <a:noAutofit/>
          </a:bodyPr>
          <a:lstStyle>
            <a:lvl1pPr algn="l" defTabSz="609493" rtl="0" eaLnBrk="1" latinLnBrk="0" hangingPunct="1">
              <a:lnSpc>
                <a:spcPct val="90000"/>
              </a:lnSpc>
              <a:spcBef>
                <a:spcPct val="0"/>
              </a:spcBef>
              <a:buNone/>
              <a:defRPr sz="2600" b="1" kern="1200">
                <a:solidFill>
                  <a:schemeClr val="tx1"/>
                </a:solidFill>
                <a:latin typeface="+mj-lt"/>
                <a:ea typeface="+mj-ea"/>
                <a:cs typeface="+mj-cs"/>
              </a:defRPr>
            </a:lvl1pPr>
          </a:lstStyle>
          <a:p>
            <a:r>
              <a:rPr lang="en-US" sz="1800" b="0" dirty="0">
                <a:solidFill>
                  <a:srgbClr val="222B3C"/>
                </a:solidFill>
                <a:latin typeface="Arial" panose="020B0604020202020204"/>
              </a:rPr>
              <a:t>How well the information on EPA.gov answers visitors’ questions and the ability to narrow down choices are particular opportunity areas.</a:t>
            </a:r>
          </a:p>
        </p:txBody>
      </p:sp>
      <p:sp>
        <p:nvSpPr>
          <p:cNvPr id="28" name="Footer Placeholder 2">
            <a:extLst>
              <a:ext uri="{FF2B5EF4-FFF2-40B4-BE49-F238E27FC236}">
                <a16:creationId xmlns:a16="http://schemas.microsoft.com/office/drawing/2014/main" id="{3B696887-7831-4B43-9E81-C26523C57A42}"/>
              </a:ext>
            </a:extLst>
          </p:cNvPr>
          <p:cNvSpPr txBox="1">
            <a:spLocks/>
          </p:cNvSpPr>
          <p:nvPr/>
        </p:nvSpPr>
        <p:spPr bwMode="black">
          <a:xfrm>
            <a:off x="9005777" y="6339820"/>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Tree>
    <p:extLst>
      <p:ext uri="{BB962C8B-B14F-4D97-AF65-F5344CB8AC3E}">
        <p14:creationId xmlns:p14="http://schemas.microsoft.com/office/powerpoint/2010/main" val="2150744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a:extLst>
              <a:ext uri="{FF2B5EF4-FFF2-40B4-BE49-F238E27FC236}">
                <a16:creationId xmlns:a16="http://schemas.microsoft.com/office/drawing/2014/main" id="{188DDA6D-A685-4A87-9D85-E6704DFFFFAC}"/>
              </a:ext>
            </a:extLst>
          </p:cNvPr>
          <p:cNvGraphicFramePr/>
          <p:nvPr>
            <p:extLst>
              <p:ext uri="{D42A27DB-BD31-4B8C-83A1-F6EECF244321}">
                <p14:modId xmlns:p14="http://schemas.microsoft.com/office/powerpoint/2010/main" val="2956345958"/>
              </p:ext>
            </p:extLst>
          </p:nvPr>
        </p:nvGraphicFramePr>
        <p:xfrm>
          <a:off x="214474" y="1960745"/>
          <a:ext cx="4312513" cy="351731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746342" y="678428"/>
            <a:ext cx="11155679" cy="544456"/>
          </a:xfrm>
        </p:spPr>
        <p:txBody>
          <a:bodyPr anchor="b"/>
          <a:lstStyle/>
          <a:p>
            <a:r>
              <a:rPr lang="en-US" sz="1800" b="0" dirty="0">
                <a:solidFill>
                  <a:schemeClr val="accent3"/>
                </a:solidFill>
              </a:rPr>
              <a:t>Nearly two-thirds of COVID-19 info seekers are Promoters.</a:t>
            </a:r>
          </a:p>
        </p:txBody>
      </p:sp>
      <p:sp>
        <p:nvSpPr>
          <p:cNvPr id="4" name="Slide Number Placeholder 3"/>
          <p:cNvSpPr>
            <a:spLocks noGrp="1"/>
          </p:cNvSpPr>
          <p:nvPr>
            <p:ph type="sldNum" sz="quarter" idx="12"/>
          </p:nvPr>
        </p:nvSpPr>
        <p:spPr>
          <a:xfrm>
            <a:off x="11440160" y="6373685"/>
            <a:ext cx="499961"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F6DA40-17F8-4298-BECD-FF3FA89F8535}" type="slidenum">
              <a:rPr kumimoji="0" lang="en-US" sz="1200"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sp>
        <p:nvSpPr>
          <p:cNvPr id="76" name="TextBox 75"/>
          <p:cNvSpPr txBox="1"/>
          <p:nvPr/>
        </p:nvSpPr>
        <p:spPr>
          <a:xfrm>
            <a:off x="1703506" y="2904485"/>
            <a:ext cx="1479091" cy="738664"/>
          </a:xfrm>
          <a:prstGeom prst="rect">
            <a:avLst/>
          </a:prstGeom>
          <a:noFill/>
        </p:spPr>
        <p:txBody>
          <a:bodyPr wrap="square" lIns="0" tIns="0" rIns="0" bIns="0"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effectLst/>
                <a:uLnTx/>
                <a:uFillTx/>
                <a:latin typeface="Arial"/>
                <a:ea typeface="MS PGothic" pitchFamily="34" charset="-128"/>
                <a:cs typeface="Arial"/>
              </a:rPr>
              <a:t>42.</a:t>
            </a:r>
            <a:r>
              <a:rPr kumimoji="0" lang="en-US" sz="3200" b="1" i="0" u="none" strike="noStrike" kern="1200" cap="none" spc="0" normalizeH="0" baseline="0" noProof="0" dirty="0">
                <a:ln>
                  <a:noFill/>
                </a:ln>
                <a:effectLst/>
                <a:uLnTx/>
                <a:uFillTx/>
                <a:latin typeface="Arial"/>
                <a:ea typeface="MS PGothic" pitchFamily="34" charset="-128"/>
                <a:cs typeface="Arial"/>
              </a:rPr>
              <a:t>3</a:t>
            </a:r>
            <a:endParaRPr kumimoji="0" lang="en-US" sz="3200" b="1" i="0" u="none" strike="noStrike" kern="1200" cap="none" spc="225" normalizeH="0" baseline="0" noProof="0" dirty="0">
              <a:ln>
                <a:noFill/>
              </a:ln>
              <a:effectLst/>
              <a:uLnTx/>
              <a:uFillTx/>
              <a:latin typeface="Arial"/>
              <a:ea typeface="MS PGothic" pitchFamily="34" charset="-128"/>
              <a:cs typeface="Arial"/>
            </a:endParaRPr>
          </a:p>
        </p:txBody>
      </p:sp>
      <p:sp>
        <p:nvSpPr>
          <p:cNvPr id="96" name="TextBox 95"/>
          <p:cNvSpPr txBox="1"/>
          <p:nvPr/>
        </p:nvSpPr>
        <p:spPr>
          <a:xfrm>
            <a:off x="853485" y="3698848"/>
            <a:ext cx="3179134" cy="307777"/>
          </a:xfrm>
          <a:prstGeom prst="rect">
            <a:avLst/>
          </a:prstGeom>
          <a:noFill/>
        </p:spPr>
        <p:txBody>
          <a:bodyPr wrap="square" rtlCol="0">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B0B6BB">
                    <a:lumMod val="75000"/>
                  </a:srgbClr>
                </a:solidFill>
                <a:effectLst/>
                <a:uLnTx/>
                <a:uFillTx/>
                <a:latin typeface="Arial"/>
                <a:ea typeface="MS PGothic" pitchFamily="34" charset="-128"/>
                <a:cs typeface="+mn-cs"/>
              </a:rPr>
              <a:t>COVID-19 Info Seekers</a:t>
            </a:r>
          </a:p>
        </p:txBody>
      </p:sp>
      <p:sp>
        <p:nvSpPr>
          <p:cNvPr id="100" name="TextBox 99"/>
          <p:cNvSpPr txBox="1"/>
          <p:nvPr/>
        </p:nvSpPr>
        <p:spPr>
          <a:xfrm>
            <a:off x="945862" y="1534023"/>
            <a:ext cx="3086757"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chemeClr val="accent6">
                    <a:lumMod val="75000"/>
                  </a:schemeClr>
                </a:solidFill>
                <a:effectLst/>
                <a:uLnTx/>
                <a:uFillTx/>
                <a:latin typeface="Arial" pitchFamily="34" charset="0"/>
                <a:ea typeface="MS PGothic" pitchFamily="34" charset="-128"/>
                <a:cs typeface="+mn-cs"/>
              </a:rPr>
              <a:t>Net Promoter Score (NPS)</a:t>
            </a:r>
          </a:p>
        </p:txBody>
      </p:sp>
      <p:sp>
        <p:nvSpPr>
          <p:cNvPr id="27" name="TextBox 26">
            <a:extLst>
              <a:ext uri="{FF2B5EF4-FFF2-40B4-BE49-F238E27FC236}">
                <a16:creationId xmlns:a16="http://schemas.microsoft.com/office/drawing/2014/main" id="{DD97C300-16C1-4E17-93C7-984A7A0CE9C8}"/>
              </a:ext>
            </a:extLst>
          </p:cNvPr>
          <p:cNvSpPr txBox="1"/>
          <p:nvPr/>
        </p:nvSpPr>
        <p:spPr>
          <a:xfrm>
            <a:off x="746664" y="4007629"/>
            <a:ext cx="3505200" cy="27699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pitchFamily="34" charset="0"/>
                <a:ea typeface="MS PGothic" pitchFamily="34" charset="-128"/>
                <a:cs typeface="+mn-cs"/>
              </a:rPr>
              <a:t>●</a:t>
            </a:r>
            <a:r>
              <a:rPr kumimoji="0" lang="en-US" sz="1200" b="0" i="0" u="none" strike="noStrike" kern="1200" cap="none" spc="0" normalizeH="0" baseline="0" noProof="0" dirty="0">
                <a:ln>
                  <a:noFill/>
                </a:ln>
                <a:solidFill>
                  <a:srgbClr val="262A32"/>
                </a:solidFill>
                <a:effectLst/>
                <a:uLnTx/>
                <a:uFillTx/>
                <a:latin typeface="Arial" pitchFamily="34" charset="0"/>
                <a:ea typeface="MS PGothic" pitchFamily="34" charset="-128"/>
                <a:cs typeface="+mn-cs"/>
                <a:sym typeface="Wingdings 2" panose="05020102010507070707" pitchFamily="18" charset="2"/>
              </a:rPr>
              <a:t> </a:t>
            </a:r>
            <a:r>
              <a:rPr kumimoji="0" lang="en-US" sz="1200" b="0" i="0" u="none" strike="noStrike" kern="1200" cap="none" spc="0" normalizeH="0" baseline="0" noProof="0" dirty="0">
                <a:ln>
                  <a:noFill/>
                </a:ln>
                <a:solidFill>
                  <a:srgbClr val="262A32"/>
                </a:solidFill>
                <a:effectLst/>
                <a:uLnTx/>
                <a:uFillTx/>
                <a:latin typeface="Arial" pitchFamily="34" charset="0"/>
                <a:ea typeface="MS PGothic" pitchFamily="34" charset="-128"/>
                <a:cs typeface="+mn-cs"/>
              </a:rPr>
              <a:t>Detractors </a:t>
            </a:r>
            <a:r>
              <a:rPr kumimoji="0" lang="en-US" sz="1200" b="0" i="0" u="none" strike="noStrike" kern="1200" cap="none" spc="0" normalizeH="0" baseline="0" noProof="0" dirty="0">
                <a:ln>
                  <a:noFill/>
                </a:ln>
                <a:solidFill>
                  <a:srgbClr val="FFC000"/>
                </a:solidFill>
                <a:effectLst/>
                <a:uLnTx/>
                <a:uFillTx/>
                <a:latin typeface="Arial" pitchFamily="34" charset="0"/>
                <a:ea typeface="MS PGothic" pitchFamily="34" charset="-128"/>
                <a:cs typeface="+mn-cs"/>
              </a:rPr>
              <a:t>●</a:t>
            </a:r>
            <a:r>
              <a:rPr kumimoji="0" lang="en-US" sz="1200" b="0" i="0" u="none" strike="noStrike" kern="1200" cap="none" spc="0" normalizeH="0" baseline="0" noProof="0" dirty="0">
                <a:ln>
                  <a:noFill/>
                </a:ln>
                <a:solidFill>
                  <a:srgbClr val="262A32"/>
                </a:solidFill>
                <a:effectLst/>
                <a:uLnTx/>
                <a:uFillTx/>
                <a:latin typeface="Arial" pitchFamily="34" charset="0"/>
                <a:ea typeface="MS PGothic" pitchFamily="34" charset="-128"/>
                <a:cs typeface="+mn-cs"/>
              </a:rPr>
              <a:t> Passives </a:t>
            </a:r>
            <a:r>
              <a:rPr kumimoji="0" lang="en-US" sz="1200" b="0" i="0" u="none" strike="noStrike" kern="1200" cap="none" spc="0" normalizeH="0" baseline="0" noProof="0" dirty="0">
                <a:ln>
                  <a:noFill/>
                </a:ln>
                <a:solidFill>
                  <a:srgbClr val="92D050"/>
                </a:solidFill>
                <a:effectLst/>
                <a:uLnTx/>
                <a:uFillTx/>
                <a:latin typeface="Arial" pitchFamily="34" charset="0"/>
                <a:ea typeface="MS PGothic" pitchFamily="34" charset="-128"/>
                <a:cs typeface="+mn-cs"/>
              </a:rPr>
              <a:t>●</a:t>
            </a:r>
            <a:r>
              <a:rPr kumimoji="0" lang="en-US" sz="1200" b="0" i="0" u="none" strike="noStrike" kern="1200" cap="none" spc="0" normalizeH="0" baseline="0" noProof="0" dirty="0">
                <a:ln>
                  <a:noFill/>
                </a:ln>
                <a:solidFill>
                  <a:srgbClr val="262A32"/>
                </a:solidFill>
                <a:effectLst/>
                <a:uLnTx/>
                <a:uFillTx/>
                <a:latin typeface="Arial" pitchFamily="34" charset="0"/>
                <a:ea typeface="MS PGothic" pitchFamily="34" charset="-128"/>
                <a:cs typeface="+mn-cs"/>
              </a:rPr>
              <a:t> Promoters</a:t>
            </a:r>
          </a:p>
        </p:txBody>
      </p:sp>
      <p:sp>
        <p:nvSpPr>
          <p:cNvPr id="19" name="Footer Placeholder 2">
            <a:extLst>
              <a:ext uri="{FF2B5EF4-FFF2-40B4-BE49-F238E27FC236}">
                <a16:creationId xmlns:a16="http://schemas.microsoft.com/office/drawing/2014/main" id="{13569012-B647-4687-AC44-282E26F046FE}"/>
              </a:ext>
            </a:extLst>
          </p:cNvPr>
          <p:cNvSpPr txBox="1">
            <a:spLocks/>
          </p:cNvSpPr>
          <p:nvPr/>
        </p:nvSpPr>
        <p:spPr bwMode="black">
          <a:xfrm>
            <a:off x="9005777" y="6339820"/>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
        <p:nvSpPr>
          <p:cNvPr id="20" name="TextBox 19">
            <a:extLst>
              <a:ext uri="{FF2B5EF4-FFF2-40B4-BE49-F238E27FC236}">
                <a16:creationId xmlns:a16="http://schemas.microsoft.com/office/drawing/2014/main" id="{219EBDCA-A2D4-4E17-8F0E-FBDADBE1F640}"/>
              </a:ext>
            </a:extLst>
          </p:cNvPr>
          <p:cNvSpPr txBox="1"/>
          <p:nvPr/>
        </p:nvSpPr>
        <p:spPr>
          <a:xfrm>
            <a:off x="5022844" y="2326919"/>
            <a:ext cx="353943" cy="941680"/>
          </a:xfrm>
          <a:prstGeom prst="rect">
            <a:avLst/>
          </a:prstGeom>
          <a:noFill/>
        </p:spPr>
        <p:txBody>
          <a:bodyPr vert="vert270" wrap="square" rtlCol="0">
            <a:spAutoFit/>
          </a:bodyPr>
          <a:lstStyle/>
          <a:p>
            <a:pPr algn="ctr" defTabSz="609310"/>
            <a:r>
              <a:rPr lang="en-US" sz="1100" dirty="0">
                <a:solidFill>
                  <a:srgbClr val="3A475B"/>
                </a:solidFill>
                <a:latin typeface="Arial"/>
              </a:rPr>
              <a:t>NPS - Score</a:t>
            </a:r>
          </a:p>
        </p:txBody>
      </p:sp>
      <p:sp>
        <p:nvSpPr>
          <p:cNvPr id="22" name="TextBox 21">
            <a:extLst>
              <a:ext uri="{FF2B5EF4-FFF2-40B4-BE49-F238E27FC236}">
                <a16:creationId xmlns:a16="http://schemas.microsoft.com/office/drawing/2014/main" id="{38088008-48CB-4BAD-87A8-5D235FDB9D08}"/>
              </a:ext>
            </a:extLst>
          </p:cNvPr>
          <p:cNvSpPr txBox="1"/>
          <p:nvPr/>
        </p:nvSpPr>
        <p:spPr>
          <a:xfrm>
            <a:off x="5022844" y="3810624"/>
            <a:ext cx="353943" cy="1380359"/>
          </a:xfrm>
          <a:prstGeom prst="rect">
            <a:avLst/>
          </a:prstGeom>
          <a:noFill/>
        </p:spPr>
        <p:txBody>
          <a:bodyPr vert="vert270" wrap="square" rtlCol="0">
            <a:spAutoFit/>
          </a:bodyPr>
          <a:lstStyle/>
          <a:p>
            <a:pPr algn="ctr" defTabSz="609310"/>
            <a:r>
              <a:rPr lang="en-US" sz="1100" dirty="0">
                <a:solidFill>
                  <a:srgbClr val="3A475B"/>
                </a:solidFill>
                <a:latin typeface="Arial"/>
              </a:rPr>
              <a:t>NPS Segment Mix</a:t>
            </a:r>
          </a:p>
        </p:txBody>
      </p:sp>
      <p:graphicFrame>
        <p:nvGraphicFramePr>
          <p:cNvPr id="23" name="Chart 22">
            <a:extLst>
              <a:ext uri="{FF2B5EF4-FFF2-40B4-BE49-F238E27FC236}">
                <a16:creationId xmlns:a16="http://schemas.microsoft.com/office/drawing/2014/main" id="{E730314B-6E7E-44ED-8EAD-59FD342BF8AC}"/>
              </a:ext>
            </a:extLst>
          </p:cNvPr>
          <p:cNvGraphicFramePr/>
          <p:nvPr>
            <p:extLst>
              <p:ext uri="{D42A27DB-BD31-4B8C-83A1-F6EECF244321}">
                <p14:modId xmlns:p14="http://schemas.microsoft.com/office/powerpoint/2010/main" val="2260079176"/>
              </p:ext>
            </p:extLst>
          </p:nvPr>
        </p:nvGraphicFramePr>
        <p:xfrm>
          <a:off x="5400212" y="1701382"/>
          <a:ext cx="6212589" cy="4195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ontent Placeholder 6">
            <a:extLst>
              <a:ext uri="{FF2B5EF4-FFF2-40B4-BE49-F238E27FC236}">
                <a16:creationId xmlns:a16="http://schemas.microsoft.com/office/drawing/2014/main" id="{9C189DEB-A14D-4726-AFDB-357023D548AB}"/>
              </a:ext>
            </a:extLst>
          </p:cNvPr>
          <p:cNvGraphicFramePr>
            <a:graphicFrameLocks noGrp="1"/>
          </p:cNvGraphicFramePr>
          <p:nvPr>
            <p:ph idx="1"/>
            <p:extLst>
              <p:ext uri="{D42A27DB-BD31-4B8C-83A1-F6EECF244321}">
                <p14:modId xmlns:p14="http://schemas.microsoft.com/office/powerpoint/2010/main" val="1830917769"/>
              </p:ext>
            </p:extLst>
          </p:nvPr>
        </p:nvGraphicFramePr>
        <p:xfrm>
          <a:off x="5165998" y="1088419"/>
          <a:ext cx="6349728" cy="2745370"/>
        </p:xfrm>
        <a:graphic>
          <a:graphicData uri="http://schemas.openxmlformats.org/drawingml/2006/chart">
            <c:chart xmlns:c="http://schemas.openxmlformats.org/drawingml/2006/chart" xmlns:r="http://schemas.openxmlformats.org/officeDocument/2006/relationships" r:id="rId5"/>
          </a:graphicData>
        </a:graphic>
      </p:graphicFrame>
      <p:sp>
        <p:nvSpPr>
          <p:cNvPr id="26" name="Title 1">
            <a:extLst>
              <a:ext uri="{FF2B5EF4-FFF2-40B4-BE49-F238E27FC236}">
                <a16:creationId xmlns:a16="http://schemas.microsoft.com/office/drawing/2014/main" id="{7693C560-AF04-4A7F-96EA-89FD33E7E37F}"/>
              </a:ext>
            </a:extLst>
          </p:cNvPr>
          <p:cNvSpPr txBox="1">
            <a:spLocks/>
          </p:cNvSpPr>
          <p:nvPr/>
        </p:nvSpPr>
        <p:spPr>
          <a:xfrm>
            <a:off x="698717" y="30739"/>
            <a:ext cx="11155679" cy="816164"/>
          </a:xfrm>
          <a:prstGeom prst="rect">
            <a:avLst/>
          </a:prstGeom>
        </p:spPr>
        <p:txBody>
          <a:bodyPr vert="horz" lIns="121899" tIns="60949" rIns="121899" bIns="60949" rtlCol="0" anchor="b">
            <a:noAutofit/>
          </a:bodyPr>
          <a:lstStyle>
            <a:lvl1pPr algn="l" defTabSz="609493" rtl="0" eaLnBrk="1" latinLnBrk="0" hangingPunct="1">
              <a:lnSpc>
                <a:spcPct val="90000"/>
              </a:lnSpc>
              <a:spcBef>
                <a:spcPct val="0"/>
              </a:spcBef>
              <a:buNone/>
              <a:defRPr sz="2600" b="1" kern="1200">
                <a:solidFill>
                  <a:schemeClr val="tx1"/>
                </a:solidFill>
                <a:latin typeface="+mj-lt"/>
                <a:ea typeface="+mj-ea"/>
                <a:cs typeface="+mj-cs"/>
              </a:defRPr>
            </a:lvl1pPr>
          </a:lstStyle>
          <a:p>
            <a:r>
              <a:rPr lang="en-US" sz="2400" b="0" dirty="0">
                <a:solidFill>
                  <a:srgbClr val="222B3C"/>
                </a:solidFill>
                <a:latin typeface="Arial" panose="020B0604020202020204"/>
              </a:rPr>
              <a:t>Net Promoter Score was at its lowest (and proportion of Detractors peaked) in December; May 2021 metrics represent a setback.</a:t>
            </a:r>
          </a:p>
        </p:txBody>
      </p:sp>
      <p:sp>
        <p:nvSpPr>
          <p:cNvPr id="17" name="TextBox 16">
            <a:extLst>
              <a:ext uri="{FF2B5EF4-FFF2-40B4-BE49-F238E27FC236}">
                <a16:creationId xmlns:a16="http://schemas.microsoft.com/office/drawing/2014/main" id="{A472128E-EC97-4C5D-8D5C-1668A3076ABB}"/>
              </a:ext>
            </a:extLst>
          </p:cNvPr>
          <p:cNvSpPr txBox="1"/>
          <p:nvPr/>
        </p:nvSpPr>
        <p:spPr>
          <a:xfrm>
            <a:off x="279229" y="4622985"/>
            <a:ext cx="4607884" cy="1384995"/>
          </a:xfrm>
          <a:prstGeom prst="rect">
            <a:avLst/>
          </a:prstGeom>
          <a:noFill/>
        </p:spPr>
        <p:txBody>
          <a:bodyPr wrap="square" rtlCol="0">
            <a:spAutoFit/>
          </a:bodyPr>
          <a:lstStyle/>
          <a:p>
            <a:pPr algn="l"/>
            <a:r>
              <a:rPr lang="en-US" sz="1200" i="1" dirty="0">
                <a:solidFill>
                  <a:schemeClr val="accent3"/>
                </a:solidFill>
                <a:latin typeface="Arial" panose="020B0604020202020204" pitchFamily="34" charset="0"/>
                <a:cs typeface="Arial" panose="020B0604020202020204" pitchFamily="34" charset="0"/>
              </a:rPr>
              <a:t>“. . . </a:t>
            </a:r>
            <a:r>
              <a:rPr lang="en-US" sz="1200" b="0" i="1" dirty="0">
                <a:solidFill>
                  <a:srgbClr val="000000"/>
                </a:solidFill>
                <a:effectLst/>
                <a:latin typeface="Verdana" panose="020B0604030504040204" pitchFamily="34" charset="0"/>
              </a:rPr>
              <a:t>This web site is not developed to help the average person. COVID 19 is the most sought after information by the general/ average public in this country, and you have a complicated web page which has average consumers jumping through hoops to locate information. I did not find anything helpful today. I am very upset.</a:t>
            </a:r>
            <a:r>
              <a:rPr lang="en-US" sz="1200" i="1" dirty="0">
                <a:solidFill>
                  <a:schemeClr val="accent3"/>
                </a:solidFill>
                <a:latin typeface="Arial" panose="020B0604020202020204" pitchFamily="34" charset="0"/>
                <a:cs typeface="Arial" panose="020B0604020202020204" pitchFamily="34" charset="0"/>
              </a:rPr>
              <a:t>” </a:t>
            </a:r>
          </a:p>
          <a:p>
            <a:pPr algn="l"/>
            <a:r>
              <a:rPr lang="en-US" sz="1200" dirty="0">
                <a:solidFill>
                  <a:schemeClr val="accent6">
                    <a:lumMod val="75000"/>
                  </a:schemeClr>
                </a:solidFill>
                <a:latin typeface="Arial" panose="020B0604020202020204" pitchFamily="34" charset="0"/>
                <a:cs typeface="Arial" panose="020B0604020202020204" pitchFamily="34" charset="0"/>
              </a:rPr>
              <a:t>Recommend 1, 11/17/20 </a:t>
            </a:r>
          </a:p>
        </p:txBody>
      </p:sp>
    </p:spTree>
    <p:extLst>
      <p:ext uri="{BB962C8B-B14F-4D97-AF65-F5344CB8AC3E}">
        <p14:creationId xmlns:p14="http://schemas.microsoft.com/office/powerpoint/2010/main" val="1200389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bwMode="white"/>
        <p:txBody>
          <a:bodyPr/>
          <a:lstStyle/>
          <a:p>
            <a:fld id="{BD3001A6-BD31-4FBC-AA24-96121B4F2E4D}" type="slidenum">
              <a:rPr lang="en-JM" smtClean="0"/>
              <a:pPr/>
              <a:t>13</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bwMode="white">
          <a:xfrm>
            <a:off x="973931" y="2225061"/>
            <a:ext cx="10244138" cy="1571584"/>
          </a:xfrm>
        </p:spPr>
        <p:txBody>
          <a:bodyPr/>
          <a:lstStyle/>
          <a:p>
            <a:r>
              <a:rPr lang="en-US" dirty="0"/>
              <a:t>COVID-19 </a:t>
            </a:r>
          </a:p>
          <a:p>
            <a:r>
              <a:rPr lang="en-US" dirty="0"/>
              <a:t>Information Seekers</a:t>
            </a:r>
          </a:p>
        </p:txBody>
      </p:sp>
    </p:spTree>
    <p:extLst>
      <p:ext uri="{BB962C8B-B14F-4D97-AF65-F5344CB8AC3E}">
        <p14:creationId xmlns:p14="http://schemas.microsoft.com/office/powerpoint/2010/main" val="388316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858D9C41-93A4-48FE-90A5-0AE169EC1259}"/>
              </a:ext>
            </a:extLst>
          </p:cNvPr>
          <p:cNvCxnSpPr/>
          <p:nvPr/>
        </p:nvCxnSpPr>
        <p:spPr>
          <a:xfrm flipV="1">
            <a:off x="2657475" y="2876550"/>
            <a:ext cx="7677150" cy="428625"/>
          </a:xfrm>
          <a:prstGeom prst="straightConnector1">
            <a:avLst/>
          </a:prstGeom>
          <a:ln w="19050" cap="rnd">
            <a:solidFill>
              <a:schemeClr val="accent1"/>
            </a:solidFill>
            <a:prstDash val="lgDash"/>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Content Placeholder 6"/>
          <p:cNvGraphicFramePr>
            <a:graphicFrameLocks noGrp="1"/>
          </p:cNvGraphicFramePr>
          <p:nvPr>
            <p:ph idx="4294967295"/>
            <p:extLst>
              <p:ext uri="{D42A27DB-BD31-4B8C-83A1-F6EECF244321}">
                <p14:modId xmlns:p14="http://schemas.microsoft.com/office/powerpoint/2010/main" val="116639719"/>
              </p:ext>
            </p:extLst>
          </p:nvPr>
        </p:nvGraphicFramePr>
        <p:xfrm>
          <a:off x="1643177" y="2004687"/>
          <a:ext cx="9272473" cy="3954463"/>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a:extLst>
              <a:ext uri="{FF2B5EF4-FFF2-40B4-BE49-F238E27FC236}">
                <a16:creationId xmlns:a16="http://schemas.microsoft.com/office/drawing/2014/main" id="{9DF4FE6F-BB73-4FB2-AA53-6DD1420365A5}"/>
              </a:ext>
            </a:extLst>
          </p:cNvPr>
          <p:cNvSpPr>
            <a:spLocks noGrp="1"/>
          </p:cNvSpPr>
          <p:nvPr>
            <p:ph type="title"/>
          </p:nvPr>
        </p:nvSpPr>
        <p:spPr bwMode="white"/>
        <p:txBody>
          <a:bodyPr/>
          <a:lstStyle/>
          <a:p>
            <a:r>
              <a:rPr lang="en-US" sz="2400" b="0" dirty="0">
                <a:solidFill>
                  <a:schemeClr val="bg1"/>
                </a:solidFill>
              </a:rPr>
              <a:t>Headline</a:t>
            </a:r>
            <a:br>
              <a:rPr lang="en-US" sz="2400" b="0" dirty="0">
                <a:solidFill>
                  <a:schemeClr val="bg1"/>
                </a:solidFill>
              </a:rPr>
            </a:br>
            <a:endParaRPr lang="en-US" sz="2400" b="0" dirty="0">
              <a:solidFill>
                <a:schemeClr val="bg1"/>
              </a:solidFill>
            </a:endParaRPr>
          </a:p>
        </p:txBody>
      </p:sp>
      <p:sp>
        <p:nvSpPr>
          <p:cNvPr id="4" name="Slide Number Placeholder 3"/>
          <p:cNvSpPr>
            <a:spLocks noGrp="1"/>
          </p:cNvSpPr>
          <p:nvPr>
            <p:ph type="sldNum" sz="quarter" idx="12"/>
          </p:nvPr>
        </p:nvSpPr>
        <p:spPr/>
        <p:txBody>
          <a:bodyPr/>
          <a:lstStyle/>
          <a:p>
            <a:fld id="{C932CDCB-4B29-F641-AE31-D4360F16EBC3}" type="slidenum">
              <a:rPr lang="en-US" sz="1200" smtClean="0"/>
              <a:t>14</a:t>
            </a:fld>
            <a:endParaRPr lang="en-US" sz="1200" dirty="0"/>
          </a:p>
        </p:txBody>
      </p:sp>
      <p:sp>
        <p:nvSpPr>
          <p:cNvPr id="11" name="TextBox 10"/>
          <p:cNvSpPr txBox="1"/>
          <p:nvPr/>
        </p:nvSpPr>
        <p:spPr>
          <a:xfrm rot="5400000">
            <a:off x="919881" y="2134155"/>
            <a:ext cx="323165" cy="1658004"/>
          </a:xfrm>
          <a:prstGeom prst="rect">
            <a:avLst/>
          </a:prstGeom>
          <a:noFill/>
        </p:spPr>
        <p:txBody>
          <a:bodyPr vert="vert270" wrap="square" rtlCol="0">
            <a:spAutoFit/>
          </a:bodyPr>
          <a:lstStyle/>
          <a:p>
            <a:pPr algn="ctr"/>
            <a:r>
              <a:rPr lang="en-US" sz="900" dirty="0">
                <a:solidFill>
                  <a:srgbClr val="637084"/>
                </a:solidFill>
              </a:rPr>
              <a:t>SATISFACTION</a:t>
            </a:r>
          </a:p>
        </p:txBody>
      </p:sp>
      <p:sp>
        <p:nvSpPr>
          <p:cNvPr id="12" name="TextBox 11"/>
          <p:cNvSpPr txBox="1"/>
          <p:nvPr/>
        </p:nvSpPr>
        <p:spPr>
          <a:xfrm rot="5400000">
            <a:off x="866174" y="4388019"/>
            <a:ext cx="461665" cy="1118124"/>
          </a:xfrm>
          <a:prstGeom prst="rect">
            <a:avLst/>
          </a:prstGeom>
          <a:noFill/>
        </p:spPr>
        <p:txBody>
          <a:bodyPr vert="vert270" wrap="square" rtlCol="0">
            <a:spAutoFit/>
          </a:bodyPr>
          <a:lstStyle/>
          <a:p>
            <a:pPr algn="ctr"/>
            <a:r>
              <a:rPr lang="en-US" sz="900" dirty="0">
                <a:solidFill>
                  <a:srgbClr val="637084"/>
                </a:solidFill>
              </a:rPr>
              <a:t>VISITOR PROPORTION</a:t>
            </a:r>
          </a:p>
        </p:txBody>
      </p:sp>
      <p:sp>
        <p:nvSpPr>
          <p:cNvPr id="3" name="TextBox 2">
            <a:extLst>
              <a:ext uri="{FF2B5EF4-FFF2-40B4-BE49-F238E27FC236}">
                <a16:creationId xmlns:a16="http://schemas.microsoft.com/office/drawing/2014/main" id="{2ECFCC02-8E8B-4DC9-96D6-4EAA3FACD802}"/>
              </a:ext>
            </a:extLst>
          </p:cNvPr>
          <p:cNvSpPr txBox="1"/>
          <p:nvPr/>
        </p:nvSpPr>
        <p:spPr>
          <a:xfrm>
            <a:off x="762000" y="66462"/>
            <a:ext cx="10735732" cy="830997"/>
          </a:xfrm>
          <a:prstGeom prst="rect">
            <a:avLst/>
          </a:prstGeom>
          <a:noFill/>
        </p:spPr>
        <p:txBody>
          <a:bodyPr wrap="square" rtlCol="0">
            <a:spAutoFit/>
          </a:bodyPr>
          <a:lstStyle/>
          <a:p>
            <a:pPr algn="l"/>
            <a:r>
              <a:rPr lang="en-US" sz="2400" dirty="0">
                <a:solidFill>
                  <a:schemeClr val="accent3"/>
                </a:solidFill>
                <a:cs typeface="Arial" panose="020B0604020202020204" pitchFamily="34" charset="0"/>
              </a:rPr>
              <a:t>Over 40% of visitors who are looking for COVID-19 information are visiting EPA.gov for the very first time.</a:t>
            </a:r>
          </a:p>
        </p:txBody>
      </p:sp>
      <p:sp>
        <p:nvSpPr>
          <p:cNvPr id="13" name="TextBox 12">
            <a:extLst>
              <a:ext uri="{FF2B5EF4-FFF2-40B4-BE49-F238E27FC236}">
                <a16:creationId xmlns:a16="http://schemas.microsoft.com/office/drawing/2014/main" id="{99B5EC8C-CB52-42DE-BD02-57C3804BD8A3}"/>
              </a:ext>
            </a:extLst>
          </p:cNvPr>
          <p:cNvSpPr txBox="1"/>
          <p:nvPr/>
        </p:nvSpPr>
        <p:spPr>
          <a:xfrm>
            <a:off x="2034215" y="1732781"/>
            <a:ext cx="8725725" cy="338554"/>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Visit Frequency</a:t>
            </a:r>
          </a:p>
        </p:txBody>
      </p:sp>
      <p:sp>
        <p:nvSpPr>
          <p:cNvPr id="14" name="Title 4">
            <a:extLst>
              <a:ext uri="{FF2B5EF4-FFF2-40B4-BE49-F238E27FC236}">
                <a16:creationId xmlns:a16="http://schemas.microsoft.com/office/drawing/2014/main" id="{A0C13D09-9879-42E6-9AFB-940B3A2E52CD}"/>
              </a:ext>
            </a:extLst>
          </p:cNvPr>
          <p:cNvSpPr txBox="1">
            <a:spLocks/>
          </p:cNvSpPr>
          <p:nvPr/>
        </p:nvSpPr>
        <p:spPr>
          <a:xfrm>
            <a:off x="819237" y="767822"/>
            <a:ext cx="11155679" cy="544456"/>
          </a:xfrm>
        </p:spPr>
        <p:txBody>
          <a:bodyPr anchor="b"/>
          <a:lstStyle>
            <a:lvl1pPr algn="l" rtl="0" eaLnBrk="1" fontAlgn="base" hangingPunct="1">
              <a:spcBef>
                <a:spcPct val="0"/>
              </a:spcBef>
              <a:spcAft>
                <a:spcPct val="0"/>
              </a:spcAft>
              <a:defRPr sz="4000" b="1" kern="12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2pPr>
            <a:lvl3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3pPr>
            <a:lvl4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4pPr>
            <a:lvl5pPr algn="l" rtl="0" eaLnBrk="1" fontAlgn="base" hangingPunct="1">
              <a:spcBef>
                <a:spcPct val="0"/>
              </a:spcBef>
              <a:spcAft>
                <a:spcPct val="0"/>
              </a:spcAft>
              <a:defRPr sz="3500" b="1">
                <a:solidFill>
                  <a:schemeClr val="tx2"/>
                </a:solidFill>
                <a:latin typeface="Arial" charset="0"/>
                <a:ea typeface="MS PGothic" panose="020B0600070205080204" pitchFamily="34" charset="-128"/>
                <a:cs typeface="Arial" charset="0"/>
              </a:defRPr>
            </a:lvl5pPr>
            <a:lvl6pPr marL="457200" algn="l" rtl="0" eaLnBrk="1" fontAlgn="base" hangingPunct="1">
              <a:spcBef>
                <a:spcPct val="0"/>
              </a:spcBef>
              <a:spcAft>
                <a:spcPct val="0"/>
              </a:spcAft>
              <a:defRPr sz="3500" b="1">
                <a:solidFill>
                  <a:schemeClr val="tx2"/>
                </a:solidFill>
                <a:latin typeface="Arial" charset="0"/>
                <a:ea typeface="ＭＳ Ｐゴシック" charset="0"/>
                <a:cs typeface="Arial" charset="0"/>
              </a:defRPr>
            </a:lvl6pPr>
            <a:lvl7pPr marL="914400" algn="l" rtl="0" eaLnBrk="1" fontAlgn="base" hangingPunct="1">
              <a:spcBef>
                <a:spcPct val="0"/>
              </a:spcBef>
              <a:spcAft>
                <a:spcPct val="0"/>
              </a:spcAft>
              <a:defRPr sz="3500" b="1">
                <a:solidFill>
                  <a:schemeClr val="tx2"/>
                </a:solidFill>
                <a:latin typeface="Arial" charset="0"/>
                <a:ea typeface="ＭＳ Ｐゴシック" charset="0"/>
                <a:cs typeface="Arial" charset="0"/>
              </a:defRPr>
            </a:lvl7pPr>
            <a:lvl8pPr marL="1371600" algn="l" rtl="0" eaLnBrk="1" fontAlgn="base" hangingPunct="1">
              <a:spcBef>
                <a:spcPct val="0"/>
              </a:spcBef>
              <a:spcAft>
                <a:spcPct val="0"/>
              </a:spcAft>
              <a:defRPr sz="3500" b="1">
                <a:solidFill>
                  <a:schemeClr val="tx2"/>
                </a:solidFill>
                <a:latin typeface="Arial" charset="0"/>
                <a:ea typeface="ＭＳ Ｐゴシック" charset="0"/>
                <a:cs typeface="Arial" charset="0"/>
              </a:defRPr>
            </a:lvl8pPr>
            <a:lvl9pPr marL="1828800" algn="l" rtl="0" eaLnBrk="1" fontAlgn="base" hangingPunct="1">
              <a:spcBef>
                <a:spcPct val="0"/>
              </a:spcBef>
              <a:spcAft>
                <a:spcPct val="0"/>
              </a:spcAft>
              <a:defRPr sz="3500" b="1">
                <a:solidFill>
                  <a:schemeClr val="tx2"/>
                </a:solidFill>
                <a:latin typeface="Arial" charset="0"/>
                <a:ea typeface="ＭＳ Ｐゴシック" charset="0"/>
                <a:cs typeface="Arial" charset="0"/>
              </a:defRPr>
            </a:lvl9pPr>
          </a:lstStyle>
          <a:p>
            <a:r>
              <a:rPr lang="en-US" sz="1800" b="0" dirty="0">
                <a:solidFill>
                  <a:schemeClr val="accent3"/>
                </a:solidFill>
              </a:rPr>
              <a:t>Satisfaction increases along with familiarity with the site.</a:t>
            </a:r>
          </a:p>
        </p:txBody>
      </p:sp>
      <p:sp>
        <p:nvSpPr>
          <p:cNvPr id="15" name="Footer Placeholder 2">
            <a:extLst>
              <a:ext uri="{FF2B5EF4-FFF2-40B4-BE49-F238E27FC236}">
                <a16:creationId xmlns:a16="http://schemas.microsoft.com/office/drawing/2014/main" id="{51E2BD62-C9B8-4123-AD0A-73350E8CCD46}"/>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
        <p:nvSpPr>
          <p:cNvPr id="16" name="TextBox 15">
            <a:extLst>
              <a:ext uri="{FF2B5EF4-FFF2-40B4-BE49-F238E27FC236}">
                <a16:creationId xmlns:a16="http://schemas.microsoft.com/office/drawing/2014/main" id="{A1391211-0196-4E86-AD33-F547B216F986}"/>
              </a:ext>
            </a:extLst>
          </p:cNvPr>
          <p:cNvSpPr txBox="1"/>
          <p:nvPr/>
        </p:nvSpPr>
        <p:spPr>
          <a:xfrm>
            <a:off x="1757990" y="5767012"/>
            <a:ext cx="3795085" cy="646331"/>
          </a:xfrm>
          <a:prstGeom prst="rect">
            <a:avLst/>
          </a:prstGeom>
          <a:noFill/>
        </p:spPr>
        <p:txBody>
          <a:bodyPr wrap="square" rtlCol="0">
            <a:spAutoFit/>
          </a:bodyPr>
          <a:lstStyle/>
          <a:p>
            <a:pPr algn="l"/>
            <a:r>
              <a:rPr lang="en-US" sz="1200" i="1" dirty="0">
                <a:solidFill>
                  <a:schemeClr val="accent3"/>
                </a:solidFill>
                <a:latin typeface="Arial" panose="020B0604020202020204" pitchFamily="34" charset="0"/>
                <a:cs typeface="Arial" panose="020B0604020202020204" pitchFamily="34" charset="0"/>
              </a:rPr>
              <a:t>It was quite complicated for a first-time user, but that observation refers mainly to the search function.” </a:t>
            </a:r>
          </a:p>
          <a:p>
            <a:pPr algn="l"/>
            <a:r>
              <a:rPr lang="en-US" sz="1200" dirty="0">
                <a:solidFill>
                  <a:schemeClr val="accent6">
                    <a:lumMod val="75000"/>
                  </a:schemeClr>
                </a:solidFill>
                <a:latin typeface="Arial" panose="020B0604020202020204" pitchFamily="34" charset="0"/>
                <a:cs typeface="Arial" panose="020B0604020202020204" pitchFamily="34" charset="0"/>
              </a:rPr>
              <a:t>SAT 67, 2/03/21 </a:t>
            </a:r>
          </a:p>
        </p:txBody>
      </p:sp>
    </p:spTree>
    <p:extLst>
      <p:ext uri="{BB962C8B-B14F-4D97-AF65-F5344CB8AC3E}">
        <p14:creationId xmlns:p14="http://schemas.microsoft.com/office/powerpoint/2010/main" val="535993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1424" y="202674"/>
            <a:ext cx="10968522" cy="669252"/>
          </a:xfrm>
        </p:spPr>
        <p:txBody>
          <a:bodyPr anchor="b">
            <a:noAutofit/>
          </a:bodyPr>
          <a:lstStyle/>
          <a:p>
            <a:r>
              <a:rPr lang="en-US" sz="2400" b="0" dirty="0">
                <a:solidFill>
                  <a:schemeClr val="accent3"/>
                </a:solidFill>
              </a:rPr>
              <a:t>“Concerned citizens” comprise the largest segment of COVID-19 info seekers, and they are least satisfied with their visit.  </a:t>
            </a:r>
          </a:p>
        </p:txBody>
      </p:sp>
      <p:sp>
        <p:nvSpPr>
          <p:cNvPr id="4" name="Slide Number Placeholder 3"/>
          <p:cNvSpPr>
            <a:spLocks noGrp="1"/>
          </p:cNvSpPr>
          <p:nvPr>
            <p:ph type="sldNum" sz="quarter" idx="12"/>
          </p:nvPr>
        </p:nvSpPr>
        <p:spPr bwMode="black"/>
        <p:txBody>
          <a:bodyPr/>
          <a:lstStyle/>
          <a:p>
            <a:pPr defTabSz="609493"/>
            <a:fld id="{C932CDCB-4B29-F641-AE31-D4360F16EBC3}" type="slidenum">
              <a:rPr lang="en-US" sz="1200">
                <a:latin typeface="Arial" panose="020B0604020202020204"/>
              </a:rPr>
              <a:pPr defTabSz="609493"/>
              <a:t>15</a:t>
            </a:fld>
            <a:endParaRPr lang="en-US" sz="1200" dirty="0">
              <a:latin typeface="Arial" panose="020B0604020202020204"/>
            </a:endParaRPr>
          </a:p>
        </p:txBody>
      </p:sp>
      <p:graphicFrame>
        <p:nvGraphicFramePr>
          <p:cNvPr id="24" name="Chart 23"/>
          <p:cNvGraphicFramePr/>
          <p:nvPr>
            <p:extLst>
              <p:ext uri="{D42A27DB-BD31-4B8C-83A1-F6EECF244321}">
                <p14:modId xmlns:p14="http://schemas.microsoft.com/office/powerpoint/2010/main" val="2887042294"/>
              </p:ext>
            </p:extLst>
          </p:nvPr>
        </p:nvGraphicFramePr>
        <p:xfrm>
          <a:off x="1219200" y="1570976"/>
          <a:ext cx="10106781" cy="403399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353DE5C-0B10-4B81-8A2C-9406661B4009}"/>
              </a:ext>
            </a:extLst>
          </p:cNvPr>
          <p:cNvSpPr txBox="1"/>
          <p:nvPr/>
        </p:nvSpPr>
        <p:spPr>
          <a:xfrm>
            <a:off x="1628838" y="1746763"/>
            <a:ext cx="9256876" cy="523220"/>
          </a:xfrm>
          <a:prstGeom prst="rect">
            <a:avLst/>
          </a:prstGeom>
          <a:noFill/>
        </p:spPr>
        <p:txBody>
          <a:bodyPr wrap="square" rtlCol="0">
            <a:spAutoFit/>
          </a:bodyPr>
          <a:lstStyle/>
          <a:p>
            <a:pPr algn="ctr" defTabSz="609493"/>
            <a:r>
              <a:rPr lang="en-US" sz="1600" dirty="0">
                <a:solidFill>
                  <a:schemeClr val="accent6">
                    <a:lumMod val="75000"/>
                  </a:schemeClr>
                </a:solidFill>
                <a:latin typeface="Arial" panose="020B0604020202020204"/>
              </a:rPr>
              <a:t>Role on EPA.gov </a:t>
            </a:r>
          </a:p>
          <a:p>
            <a:pPr algn="ctr" defTabSz="609493"/>
            <a:r>
              <a:rPr lang="en-US" sz="1200" dirty="0">
                <a:solidFill>
                  <a:schemeClr val="accent6">
                    <a:lumMod val="75000"/>
                  </a:schemeClr>
                </a:solidFill>
                <a:latin typeface="Arial" panose="020B0604020202020204"/>
              </a:rPr>
              <a:t>Top 7, ≥5% of respondents</a:t>
            </a:r>
          </a:p>
        </p:txBody>
      </p:sp>
      <p:sp>
        <p:nvSpPr>
          <p:cNvPr id="7" name="TextBox 6">
            <a:extLst>
              <a:ext uri="{FF2B5EF4-FFF2-40B4-BE49-F238E27FC236}">
                <a16:creationId xmlns:a16="http://schemas.microsoft.com/office/drawing/2014/main" id="{83C06252-F231-47D3-91D6-B43087B0848A}"/>
              </a:ext>
            </a:extLst>
          </p:cNvPr>
          <p:cNvSpPr txBox="1"/>
          <p:nvPr/>
        </p:nvSpPr>
        <p:spPr>
          <a:xfrm rot="5400000">
            <a:off x="585399" y="3795307"/>
            <a:ext cx="323165" cy="950207"/>
          </a:xfrm>
          <a:prstGeom prst="rect">
            <a:avLst/>
          </a:prstGeom>
          <a:noFill/>
        </p:spPr>
        <p:txBody>
          <a:bodyPr vert="vert270" wrap="square" rtlCol="0">
            <a:spAutoFit/>
          </a:bodyPr>
          <a:lstStyle/>
          <a:p>
            <a:pPr algn="ctr" defTabSz="609493"/>
            <a:r>
              <a:rPr lang="en-US" sz="900" dirty="0">
                <a:solidFill>
                  <a:srgbClr val="637084"/>
                </a:solidFill>
                <a:latin typeface="Arial" panose="020B0604020202020204"/>
              </a:rPr>
              <a:t>SATISFACTION</a:t>
            </a:r>
          </a:p>
        </p:txBody>
      </p:sp>
      <p:sp>
        <p:nvSpPr>
          <p:cNvPr id="9" name="Footer Placeholder 2">
            <a:extLst>
              <a:ext uri="{FF2B5EF4-FFF2-40B4-BE49-F238E27FC236}">
                <a16:creationId xmlns:a16="http://schemas.microsoft.com/office/drawing/2014/main" id="{3969D0B3-FBCF-4D4D-BA2F-10175A5155AD}"/>
              </a:ext>
            </a:extLst>
          </p:cNvPr>
          <p:cNvSpPr txBox="1">
            <a:spLocks/>
          </p:cNvSpPr>
          <p:nvPr/>
        </p:nvSpPr>
        <p:spPr bwMode="white">
          <a:xfrm>
            <a:off x="4232511" y="6439938"/>
            <a:ext cx="2651887" cy="343175"/>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dirty="0">
                <a:solidFill>
                  <a:srgbClr val="FFFFFF"/>
                </a:solidFill>
                <a:latin typeface="Arial"/>
              </a:rPr>
              <a:t>Score not shown where n&lt;30</a:t>
            </a:r>
          </a:p>
        </p:txBody>
      </p:sp>
      <p:sp>
        <p:nvSpPr>
          <p:cNvPr id="14" name="Title 1">
            <a:extLst>
              <a:ext uri="{FF2B5EF4-FFF2-40B4-BE49-F238E27FC236}">
                <a16:creationId xmlns:a16="http://schemas.microsoft.com/office/drawing/2014/main" id="{BE577BD8-7BAA-4B3E-9CAC-E93B6D9AAC1E}"/>
              </a:ext>
            </a:extLst>
          </p:cNvPr>
          <p:cNvSpPr txBox="1">
            <a:spLocks/>
          </p:cNvSpPr>
          <p:nvPr/>
        </p:nvSpPr>
        <p:spPr>
          <a:xfrm>
            <a:off x="631424" y="746416"/>
            <a:ext cx="10968521" cy="604790"/>
          </a:xfrm>
          <a:prstGeom prst="rect">
            <a:avLst/>
          </a:prstGeom>
        </p:spPr>
        <p:txBody>
          <a:bodyPr vert="horz" lIns="121899" tIns="60949" rIns="121899" bIns="60949" rtlCol="0" anchor="b">
            <a:noAutofit/>
          </a:bodyPr>
          <a:lstStyle>
            <a:lvl1pPr algn="l" defTabSz="609493" rtl="0" eaLnBrk="1" latinLnBrk="0" hangingPunct="1">
              <a:lnSpc>
                <a:spcPct val="90000"/>
              </a:lnSpc>
              <a:spcBef>
                <a:spcPct val="0"/>
              </a:spcBef>
              <a:buNone/>
              <a:defRPr sz="2600" b="1" kern="1200">
                <a:solidFill>
                  <a:schemeClr val="tx1"/>
                </a:solidFill>
                <a:latin typeface="+mj-lt"/>
                <a:ea typeface="+mj-ea"/>
                <a:cs typeface="+mj-cs"/>
              </a:defRPr>
            </a:lvl1pPr>
          </a:lstStyle>
          <a:p>
            <a:r>
              <a:rPr lang="en-US" sz="1800" b="0" dirty="0">
                <a:solidFill>
                  <a:srgbClr val="222B3C"/>
                </a:solidFill>
                <a:latin typeface="Arial" panose="020B0604020202020204"/>
              </a:rPr>
              <a:t>Scientists, business people, and “other” roles are also at the lower end of the Satisfaction scale.</a:t>
            </a:r>
          </a:p>
        </p:txBody>
      </p:sp>
      <p:sp>
        <p:nvSpPr>
          <p:cNvPr id="2" name="Speech Bubble: Rectangle 1">
            <a:extLst>
              <a:ext uri="{FF2B5EF4-FFF2-40B4-BE49-F238E27FC236}">
                <a16:creationId xmlns:a16="http://schemas.microsoft.com/office/drawing/2014/main" id="{E9A63E3C-D99E-4865-8709-26B5C486631F}"/>
              </a:ext>
            </a:extLst>
          </p:cNvPr>
          <p:cNvSpPr/>
          <p:nvPr/>
        </p:nvSpPr>
        <p:spPr>
          <a:xfrm>
            <a:off x="3530948" y="5175164"/>
            <a:ext cx="4679602" cy="1387409"/>
          </a:xfrm>
          <a:prstGeom prst="wedgeRectCallout">
            <a:avLst>
              <a:gd name="adj1" fmla="val -24251"/>
              <a:gd name="adj2" fmla="val -66242"/>
            </a:avLst>
          </a:prstGeom>
          <a:solidFill>
            <a:schemeClr val="bg1"/>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493">
              <a:defRPr/>
            </a:pPr>
            <a:r>
              <a:rPr lang="en-US" sz="1200" b="1" dirty="0">
                <a:solidFill>
                  <a:srgbClr val="222B3C"/>
                </a:solidFill>
                <a:latin typeface="Arial" panose="020B0604020202020204"/>
              </a:rPr>
              <a:t>Top mentions, “Other” role:</a:t>
            </a:r>
          </a:p>
          <a:p>
            <a:pPr marL="171450" indent="-171450" defTabSz="609493">
              <a:buFont typeface="Arial" panose="020B0604020202020204" pitchFamily="34" charset="0"/>
              <a:buChar char="−"/>
              <a:defRPr/>
            </a:pPr>
            <a:r>
              <a:rPr lang="en-US" sz="1200" dirty="0">
                <a:solidFill>
                  <a:srgbClr val="222B3C"/>
                </a:solidFill>
                <a:latin typeface="Arial" panose="020B0604020202020204"/>
              </a:rPr>
              <a:t>Represent an education, worship, non-profit or business setting</a:t>
            </a:r>
          </a:p>
          <a:p>
            <a:pPr marL="171450" indent="-171450" defTabSz="609493">
              <a:buFont typeface="Arial" panose="020B0604020202020204" pitchFamily="34" charset="0"/>
              <a:buChar char="−"/>
              <a:defRPr/>
            </a:pPr>
            <a:r>
              <a:rPr lang="en-US" sz="1200" dirty="0">
                <a:solidFill>
                  <a:srgbClr val="222B3C"/>
                </a:solidFill>
                <a:latin typeface="Arial" panose="020B0604020202020204"/>
              </a:rPr>
              <a:t>Healthcare provider</a:t>
            </a:r>
          </a:p>
          <a:p>
            <a:pPr marL="171450" indent="-171450" defTabSz="609493">
              <a:buFont typeface="Arial" panose="020B0604020202020204" pitchFamily="34" charset="0"/>
              <a:buChar char="−"/>
              <a:defRPr/>
            </a:pPr>
            <a:r>
              <a:rPr lang="en-US" sz="1200" dirty="0">
                <a:solidFill>
                  <a:srgbClr val="222B3C"/>
                </a:solidFill>
                <a:latin typeface="Arial" panose="020B0604020202020204"/>
              </a:rPr>
              <a:t>Citizen / consumer</a:t>
            </a:r>
          </a:p>
          <a:p>
            <a:pPr marL="171450" indent="-171450" defTabSz="609493">
              <a:buFont typeface="Arial" panose="020B0604020202020204" pitchFamily="34" charset="0"/>
              <a:buChar char="−"/>
              <a:defRPr/>
            </a:pPr>
            <a:r>
              <a:rPr lang="en-US" sz="1200" dirty="0">
                <a:solidFill>
                  <a:srgbClr val="222B3C"/>
                </a:solidFill>
                <a:latin typeface="Arial" panose="020B0604020202020204"/>
              </a:rPr>
              <a:t>Responsible for health &amp; safety / infection control in healthcare setting</a:t>
            </a:r>
          </a:p>
          <a:p>
            <a:pPr marL="171450" indent="-171450" defTabSz="609493">
              <a:buFont typeface="Arial" panose="020B0604020202020204" pitchFamily="34" charset="0"/>
              <a:buChar char="−"/>
              <a:defRPr/>
            </a:pPr>
            <a:r>
              <a:rPr lang="en-US" sz="1200" dirty="0">
                <a:solidFill>
                  <a:srgbClr val="222B3C"/>
                </a:solidFill>
                <a:latin typeface="Arial" panose="020B0604020202020204"/>
              </a:rPr>
              <a:t>Health / environmental / HVAC consultant</a:t>
            </a:r>
          </a:p>
        </p:txBody>
      </p:sp>
      <p:sp>
        <p:nvSpPr>
          <p:cNvPr id="15" name="Footer Placeholder 2">
            <a:extLst>
              <a:ext uri="{FF2B5EF4-FFF2-40B4-BE49-F238E27FC236}">
                <a16:creationId xmlns:a16="http://schemas.microsoft.com/office/drawing/2014/main" id="{630BBF3A-1B0C-4938-8333-D58A6D86E30B}"/>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Tree>
    <p:extLst>
      <p:ext uri="{BB962C8B-B14F-4D97-AF65-F5344CB8AC3E}">
        <p14:creationId xmlns:p14="http://schemas.microsoft.com/office/powerpoint/2010/main" val="73512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4FE6F-BB73-4FB2-AA53-6DD1420365A5}"/>
              </a:ext>
            </a:extLst>
          </p:cNvPr>
          <p:cNvSpPr>
            <a:spLocks noGrp="1"/>
          </p:cNvSpPr>
          <p:nvPr>
            <p:ph type="title"/>
          </p:nvPr>
        </p:nvSpPr>
        <p:spPr bwMode="white"/>
        <p:txBody>
          <a:bodyPr/>
          <a:lstStyle/>
          <a:p>
            <a:r>
              <a:rPr lang="en-US" sz="2400" b="0" dirty="0">
                <a:solidFill>
                  <a:schemeClr val="bg1"/>
                </a:solidFill>
              </a:rPr>
              <a:t>Headline</a:t>
            </a:r>
            <a:br>
              <a:rPr lang="en-US" sz="2400" b="0" dirty="0">
                <a:solidFill>
                  <a:schemeClr val="bg1"/>
                </a:solidFill>
              </a:rPr>
            </a:br>
            <a:endParaRPr lang="en-US" sz="2400" b="0" dirty="0">
              <a:solidFill>
                <a:schemeClr val="bg1"/>
              </a:solidFill>
            </a:endParaRPr>
          </a:p>
        </p:txBody>
      </p:sp>
      <p:sp>
        <p:nvSpPr>
          <p:cNvPr id="4" name="Slide Number Placeholder 3"/>
          <p:cNvSpPr>
            <a:spLocks noGrp="1"/>
          </p:cNvSpPr>
          <p:nvPr>
            <p:ph type="sldNum" sz="quarter" idx="12"/>
          </p:nvPr>
        </p:nvSpPr>
        <p:spPr>
          <a:xfrm>
            <a:off x="11152568" y="6312357"/>
            <a:ext cx="626533" cy="430213"/>
          </a:xfrm>
        </p:spPr>
        <p:txBody>
          <a:bodyPr/>
          <a:lstStyle/>
          <a:p>
            <a:fld id="{C932CDCB-4B29-F641-AE31-D4360F16EBC3}" type="slidenum">
              <a:rPr lang="en-US" sz="1200" smtClean="0"/>
              <a:t>16</a:t>
            </a:fld>
            <a:endParaRPr lang="en-US" sz="1200" dirty="0"/>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868051146"/>
              </p:ext>
            </p:extLst>
          </p:nvPr>
        </p:nvGraphicFramePr>
        <p:xfrm>
          <a:off x="5495926" y="2006419"/>
          <a:ext cx="5656952" cy="199408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ECFCC02-8E8B-4DC9-96D6-4EAA3FACD802}"/>
              </a:ext>
            </a:extLst>
          </p:cNvPr>
          <p:cNvSpPr txBox="1"/>
          <p:nvPr/>
        </p:nvSpPr>
        <p:spPr>
          <a:xfrm>
            <a:off x="735843" y="26678"/>
            <a:ext cx="10912941" cy="1200329"/>
          </a:xfrm>
          <a:prstGeom prst="rect">
            <a:avLst/>
          </a:prstGeom>
          <a:noFill/>
        </p:spPr>
        <p:txBody>
          <a:bodyPr wrap="square" rtlCol="0">
            <a:spAutoFit/>
          </a:bodyPr>
          <a:lstStyle/>
          <a:p>
            <a:pPr algn="l"/>
            <a:r>
              <a:rPr lang="en-US" sz="2400" dirty="0">
                <a:solidFill>
                  <a:schemeClr val="accent3"/>
                </a:solidFill>
                <a:latin typeface="Arial" panose="020B0604020202020204" pitchFamily="34" charset="0"/>
                <a:cs typeface="Arial" panose="020B0604020202020204" pitchFamily="34" charset="0"/>
              </a:rPr>
              <a:t>COVID info seekers, no matter how they answer reason and information survey questions, are mainly looking for information on products and processes for killing coronavirus.</a:t>
            </a:r>
          </a:p>
        </p:txBody>
      </p:sp>
      <p:sp>
        <p:nvSpPr>
          <p:cNvPr id="13" name="TextBox 12">
            <a:extLst>
              <a:ext uri="{FF2B5EF4-FFF2-40B4-BE49-F238E27FC236}">
                <a16:creationId xmlns:a16="http://schemas.microsoft.com/office/drawing/2014/main" id="{99B5EC8C-CB52-42DE-BD02-57C3804BD8A3}"/>
              </a:ext>
            </a:extLst>
          </p:cNvPr>
          <p:cNvSpPr txBox="1"/>
          <p:nvPr/>
        </p:nvSpPr>
        <p:spPr>
          <a:xfrm>
            <a:off x="6772275" y="1348819"/>
            <a:ext cx="4238727" cy="769441"/>
          </a:xfrm>
          <a:prstGeom prst="rect">
            <a:avLst/>
          </a:prstGeom>
          <a:noFill/>
        </p:spPr>
        <p:txBody>
          <a:bodyPr wrap="square" rtlCol="0">
            <a:spAutoFit/>
          </a:bodyPr>
          <a:lstStyle/>
          <a:p>
            <a:pPr algn="ctr" defTabSz="609493"/>
            <a:r>
              <a:rPr lang="en-US" sz="1600" dirty="0">
                <a:solidFill>
                  <a:schemeClr val="accent6">
                    <a:lumMod val="75000"/>
                  </a:schemeClr>
                </a:solidFill>
                <a:latin typeface="Arial" panose="020B0604020202020204"/>
              </a:rPr>
              <a:t>Type of Information Sought </a:t>
            </a:r>
          </a:p>
          <a:p>
            <a:pPr algn="ctr" defTabSz="609493"/>
            <a:r>
              <a:rPr lang="en-US" sz="1200" dirty="0">
                <a:solidFill>
                  <a:schemeClr val="accent6">
                    <a:lumMod val="75000"/>
                  </a:schemeClr>
                </a:solidFill>
                <a:latin typeface="Arial" panose="020B0604020202020204"/>
              </a:rPr>
              <a:t>(Multiple responses allowed, top choices shown)</a:t>
            </a:r>
          </a:p>
          <a:p>
            <a:pPr algn="ctr" defTabSz="609493"/>
            <a:endParaRPr lang="en-US" sz="1600" dirty="0">
              <a:solidFill>
                <a:schemeClr val="accent6">
                  <a:lumMod val="75000"/>
                </a:schemeClr>
              </a:solidFill>
              <a:latin typeface="Arial" panose="020B0604020202020204"/>
            </a:endParaRPr>
          </a:p>
        </p:txBody>
      </p:sp>
      <p:sp>
        <p:nvSpPr>
          <p:cNvPr id="10" name="Footer Placeholder 2">
            <a:extLst>
              <a:ext uri="{FF2B5EF4-FFF2-40B4-BE49-F238E27FC236}">
                <a16:creationId xmlns:a16="http://schemas.microsoft.com/office/drawing/2014/main" id="{EAF3F1E1-324B-435D-81E5-59CFCC6201B1}"/>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
        <p:nvSpPr>
          <p:cNvPr id="15" name="Speech Bubble: Rectangle 14">
            <a:extLst>
              <a:ext uri="{FF2B5EF4-FFF2-40B4-BE49-F238E27FC236}">
                <a16:creationId xmlns:a16="http://schemas.microsoft.com/office/drawing/2014/main" id="{57D66CC3-A613-43E7-910C-4100ABB4CD66}"/>
              </a:ext>
            </a:extLst>
          </p:cNvPr>
          <p:cNvSpPr/>
          <p:nvPr/>
        </p:nvSpPr>
        <p:spPr>
          <a:xfrm>
            <a:off x="2266949" y="4372327"/>
            <a:ext cx="5295901" cy="1905000"/>
          </a:xfrm>
          <a:prstGeom prst="wedgeRectCallout">
            <a:avLst>
              <a:gd name="adj1" fmla="val -9177"/>
              <a:gd name="adj2" fmla="val -49813"/>
            </a:avLst>
          </a:prstGeom>
          <a:solidFill>
            <a:schemeClr val="bg1"/>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493">
              <a:spcAft>
                <a:spcPts val="600"/>
              </a:spcAft>
              <a:defRPr/>
            </a:pPr>
            <a:r>
              <a:rPr lang="en-US" sz="1200" b="1" u="sng" dirty="0">
                <a:solidFill>
                  <a:srgbClr val="222B3C"/>
                </a:solidFill>
                <a:latin typeface="Arial" panose="020B0604020202020204"/>
              </a:rPr>
              <a:t>Top mentions, Other reason for visit and Other information sought:</a:t>
            </a:r>
            <a:endParaRPr lang="en-US" sz="1200" b="1" dirty="0">
              <a:solidFill>
                <a:schemeClr val="bg1">
                  <a:lumMod val="65000"/>
                </a:schemeClr>
              </a:solidFill>
              <a:latin typeface="Arial" panose="020B0604020202020204"/>
            </a:endParaRPr>
          </a:p>
          <a:p>
            <a:pPr marL="171450" indent="-171450" defTabSz="609493">
              <a:spcAft>
                <a:spcPts val="400"/>
              </a:spcAft>
              <a:buFont typeface="Arial" panose="020B0604020202020204" pitchFamily="34" charset="0"/>
              <a:buChar char="−"/>
              <a:defRPr/>
            </a:pPr>
            <a:r>
              <a:rPr lang="en-US" sz="1200" dirty="0">
                <a:solidFill>
                  <a:srgbClr val="222B3C"/>
                </a:solidFill>
                <a:latin typeface="Arial" panose="020B0604020202020204"/>
              </a:rPr>
              <a:t>Show me a list of approved products or ingredients that kill coronavirus</a:t>
            </a:r>
          </a:p>
          <a:p>
            <a:pPr marL="171450" indent="-171450" defTabSz="609493">
              <a:spcAft>
                <a:spcPts val="400"/>
              </a:spcAft>
              <a:buFont typeface="Arial" panose="020B0604020202020204" pitchFamily="34" charset="0"/>
              <a:buChar char="−"/>
              <a:defRPr/>
            </a:pPr>
            <a:r>
              <a:rPr lang="en-US" sz="1200" dirty="0">
                <a:solidFill>
                  <a:srgbClr val="222B3C"/>
                </a:solidFill>
                <a:latin typeface="Arial" panose="020B0604020202020204"/>
              </a:rPr>
              <a:t>See what products are -- or if a particular product is - </a:t>
            </a:r>
            <a:r>
              <a:rPr lang="en-US" sz="1200" i="1" dirty="0">
                <a:solidFill>
                  <a:srgbClr val="222B3C"/>
                </a:solidFill>
                <a:latin typeface="Arial" panose="020B0604020202020204"/>
              </a:rPr>
              <a:t>on List N</a:t>
            </a:r>
          </a:p>
          <a:p>
            <a:pPr marL="171450" indent="-171450" defTabSz="609493">
              <a:spcAft>
                <a:spcPts val="400"/>
              </a:spcAft>
              <a:buFont typeface="Arial" panose="020B0604020202020204" pitchFamily="34" charset="0"/>
              <a:buChar char="−"/>
              <a:defRPr/>
            </a:pPr>
            <a:r>
              <a:rPr lang="en-US" sz="1200" dirty="0">
                <a:solidFill>
                  <a:srgbClr val="222B3C"/>
                </a:solidFill>
                <a:latin typeface="Arial" panose="020B0604020202020204"/>
              </a:rPr>
              <a:t>Want to know if a specific product or ingredient kills coronavirus</a:t>
            </a:r>
          </a:p>
          <a:p>
            <a:pPr marL="171450" indent="-171450" defTabSz="609493">
              <a:spcAft>
                <a:spcPts val="400"/>
              </a:spcAft>
              <a:buFont typeface="Arial" panose="020B0604020202020204" pitchFamily="34" charset="0"/>
              <a:buChar char="−"/>
              <a:defRPr/>
            </a:pPr>
            <a:r>
              <a:rPr lang="en-US" sz="1200" dirty="0">
                <a:solidFill>
                  <a:srgbClr val="222B3C"/>
                </a:solidFill>
                <a:latin typeface="Arial" panose="020B0604020202020204"/>
              </a:rPr>
              <a:t>Air quality related to COVID-19 (filtration, air purifiers, etc.)</a:t>
            </a:r>
          </a:p>
          <a:p>
            <a:pPr marL="171450" indent="-171450" defTabSz="609493">
              <a:spcAft>
                <a:spcPts val="400"/>
              </a:spcAft>
              <a:buFont typeface="Arial" panose="020B0604020202020204" pitchFamily="34" charset="0"/>
              <a:buChar char="−"/>
              <a:defRPr/>
            </a:pPr>
            <a:r>
              <a:rPr lang="en-US" sz="1200" dirty="0">
                <a:solidFill>
                  <a:srgbClr val="222B3C"/>
                </a:solidFill>
                <a:latin typeface="Arial" panose="020B0604020202020204"/>
              </a:rPr>
              <a:t>Proper procedures for cleaning and sanitizing</a:t>
            </a:r>
          </a:p>
          <a:p>
            <a:pPr marL="171450" indent="-171450" defTabSz="609493">
              <a:buFont typeface="Arial" panose="020B0604020202020204" pitchFamily="34" charset="0"/>
              <a:buChar char="−"/>
              <a:defRPr/>
            </a:pPr>
            <a:r>
              <a:rPr lang="en-US" sz="1200" dirty="0">
                <a:solidFill>
                  <a:srgbClr val="222B3C"/>
                </a:solidFill>
                <a:latin typeface="Arial" panose="020B0604020202020204"/>
              </a:rPr>
              <a:t>Looking for EPA registration number of a product</a:t>
            </a:r>
          </a:p>
        </p:txBody>
      </p:sp>
      <p:sp>
        <p:nvSpPr>
          <p:cNvPr id="17" name="TextBox 16">
            <a:extLst>
              <a:ext uri="{FF2B5EF4-FFF2-40B4-BE49-F238E27FC236}">
                <a16:creationId xmlns:a16="http://schemas.microsoft.com/office/drawing/2014/main" id="{7789CE41-7A19-4F86-9323-CED8771304EF}"/>
              </a:ext>
            </a:extLst>
          </p:cNvPr>
          <p:cNvSpPr txBox="1"/>
          <p:nvPr/>
        </p:nvSpPr>
        <p:spPr>
          <a:xfrm>
            <a:off x="733426" y="1348819"/>
            <a:ext cx="4487338" cy="523220"/>
          </a:xfrm>
          <a:prstGeom prst="rect">
            <a:avLst/>
          </a:prstGeom>
          <a:noFill/>
        </p:spPr>
        <p:txBody>
          <a:bodyPr wrap="square" rtlCol="0">
            <a:spAutoFit/>
          </a:bodyPr>
          <a:lstStyle/>
          <a:p>
            <a:pPr algn="ctr" defTabSz="609493"/>
            <a:r>
              <a:rPr lang="en-US" sz="1600" dirty="0">
                <a:solidFill>
                  <a:schemeClr val="accent6">
                    <a:lumMod val="75000"/>
                  </a:schemeClr>
                </a:solidFill>
                <a:latin typeface="Arial" panose="020B0604020202020204"/>
              </a:rPr>
              <a:t>Reason for Visit</a:t>
            </a:r>
          </a:p>
          <a:p>
            <a:pPr algn="ctr" defTabSz="609493"/>
            <a:r>
              <a:rPr lang="en-US" sz="1200" dirty="0">
                <a:solidFill>
                  <a:schemeClr val="accent6">
                    <a:lumMod val="75000"/>
                  </a:schemeClr>
                </a:solidFill>
                <a:latin typeface="Arial" panose="020B0604020202020204"/>
              </a:rPr>
              <a:t>(Top 3 choices shown)</a:t>
            </a:r>
          </a:p>
        </p:txBody>
      </p:sp>
      <p:sp>
        <p:nvSpPr>
          <p:cNvPr id="22" name="Speech Bubble: Rectangle 21">
            <a:extLst>
              <a:ext uri="{FF2B5EF4-FFF2-40B4-BE49-F238E27FC236}">
                <a16:creationId xmlns:a16="http://schemas.microsoft.com/office/drawing/2014/main" id="{43A63543-D343-444A-913C-21C7B7176356}"/>
              </a:ext>
            </a:extLst>
          </p:cNvPr>
          <p:cNvSpPr/>
          <p:nvPr/>
        </p:nvSpPr>
        <p:spPr>
          <a:xfrm>
            <a:off x="7739085" y="4372327"/>
            <a:ext cx="3909699" cy="1552223"/>
          </a:xfrm>
          <a:prstGeom prst="wedgeRectCallout">
            <a:avLst>
              <a:gd name="adj1" fmla="val -35848"/>
              <a:gd name="adj2" fmla="val -74439"/>
            </a:avLst>
          </a:prstGeom>
          <a:solidFill>
            <a:schemeClr val="bg1"/>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493">
              <a:spcAft>
                <a:spcPts val="600"/>
              </a:spcAft>
              <a:defRPr/>
            </a:pPr>
            <a:r>
              <a:rPr lang="en-US" sz="1200" b="1" u="sng" dirty="0">
                <a:solidFill>
                  <a:srgbClr val="222B3C"/>
                </a:solidFill>
                <a:latin typeface="Arial" panose="020B0604020202020204"/>
              </a:rPr>
              <a:t>Top mentions, Data or statistics</a:t>
            </a:r>
          </a:p>
          <a:p>
            <a:pPr marL="171450" indent="-171450" defTabSz="609493">
              <a:spcAft>
                <a:spcPts val="400"/>
              </a:spcAft>
              <a:buFont typeface="Arial" panose="020B0604020202020204" pitchFamily="34" charset="0"/>
              <a:buChar char="−"/>
              <a:defRPr/>
            </a:pPr>
            <a:r>
              <a:rPr lang="en-US" sz="1200" dirty="0">
                <a:solidFill>
                  <a:srgbClr val="222B3C"/>
                </a:solidFill>
                <a:latin typeface="Arial" panose="020B0604020202020204"/>
              </a:rPr>
              <a:t>Show me a list of approved products or ingredients that kill coronavirus</a:t>
            </a:r>
          </a:p>
          <a:p>
            <a:pPr marL="171450" indent="-171450" defTabSz="609493">
              <a:spcAft>
                <a:spcPts val="400"/>
              </a:spcAft>
              <a:buFont typeface="Arial" panose="020B0604020202020204" pitchFamily="34" charset="0"/>
              <a:buChar char="−"/>
              <a:defRPr/>
            </a:pPr>
            <a:r>
              <a:rPr lang="en-US" sz="1200" dirty="0">
                <a:solidFill>
                  <a:srgbClr val="222B3C"/>
                </a:solidFill>
                <a:latin typeface="Arial" panose="020B0604020202020204"/>
              </a:rPr>
              <a:t>Air quality related to COVID-19 (stats on air exchange, efficacy of HEPA filters, air purifiers, etc)</a:t>
            </a:r>
          </a:p>
          <a:p>
            <a:pPr marL="171450" indent="-171450" defTabSz="609493">
              <a:spcAft>
                <a:spcPts val="200"/>
              </a:spcAft>
              <a:buFont typeface="Arial" panose="020B0604020202020204" pitchFamily="34" charset="0"/>
              <a:buChar char="−"/>
              <a:defRPr/>
            </a:pPr>
            <a:r>
              <a:rPr lang="en-US" sz="1200" dirty="0">
                <a:solidFill>
                  <a:srgbClr val="222B3C"/>
                </a:solidFill>
                <a:latin typeface="Arial" panose="020B0604020202020204"/>
              </a:rPr>
              <a:t>COVID stats (cases, deaths)</a:t>
            </a:r>
          </a:p>
        </p:txBody>
      </p:sp>
      <p:graphicFrame>
        <p:nvGraphicFramePr>
          <p:cNvPr id="25" name="Content Placeholder 6">
            <a:extLst>
              <a:ext uri="{FF2B5EF4-FFF2-40B4-BE49-F238E27FC236}">
                <a16:creationId xmlns:a16="http://schemas.microsoft.com/office/drawing/2014/main" id="{38A7C35A-8E36-447E-BB0F-122E3DE97FC9}"/>
              </a:ext>
            </a:extLst>
          </p:cNvPr>
          <p:cNvGraphicFramePr>
            <a:graphicFrameLocks/>
          </p:cNvGraphicFramePr>
          <p:nvPr>
            <p:extLst>
              <p:ext uri="{D42A27DB-BD31-4B8C-83A1-F6EECF244321}">
                <p14:modId xmlns:p14="http://schemas.microsoft.com/office/powerpoint/2010/main" val="284894076"/>
              </p:ext>
            </p:extLst>
          </p:nvPr>
        </p:nvGraphicFramePr>
        <p:xfrm>
          <a:off x="19657" y="2006419"/>
          <a:ext cx="5656952" cy="199408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4E89AAD0-4C11-4D26-AF24-0AA4C49FC202}"/>
              </a:ext>
            </a:extLst>
          </p:cNvPr>
          <p:cNvSpPr txBox="1"/>
          <p:nvPr/>
        </p:nvSpPr>
        <p:spPr>
          <a:xfrm>
            <a:off x="67282" y="4000500"/>
            <a:ext cx="4040016" cy="261610"/>
          </a:xfrm>
          <a:prstGeom prst="rect">
            <a:avLst/>
          </a:prstGeom>
          <a:noFill/>
        </p:spPr>
        <p:txBody>
          <a:bodyPr wrap="square" rtlCol="0">
            <a:spAutoFit/>
          </a:bodyPr>
          <a:lstStyle/>
          <a:p>
            <a:pPr algn="ctr"/>
            <a:r>
              <a:rPr lang="en-US" sz="1050" i="1" dirty="0">
                <a:solidFill>
                  <a:schemeClr val="accent3"/>
                </a:solidFill>
                <a:latin typeface="Arial" panose="020B0604020202020204" pitchFamily="34" charset="0"/>
                <a:cs typeface="Arial" panose="020B0604020202020204" pitchFamily="34" charset="0"/>
              </a:rPr>
              <a:t>“COVID-19” was added as a response choice </a:t>
            </a:r>
            <a:r>
              <a:rPr lang="en-US" sz="1050" i="1" dirty="0">
                <a:solidFill>
                  <a:schemeClr val="accent3"/>
                </a:solidFill>
                <a:cs typeface="Arial" panose="020B0604020202020204" pitchFamily="34" charset="0"/>
              </a:rPr>
              <a:t>6/28/21</a:t>
            </a:r>
            <a:endParaRPr lang="en-US" sz="1050" i="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0496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7000" y="71982"/>
            <a:ext cx="10968522" cy="851030"/>
          </a:xfrm>
        </p:spPr>
        <p:txBody>
          <a:bodyPr anchor="b">
            <a:noAutofit/>
          </a:bodyPr>
          <a:lstStyle/>
          <a:p>
            <a:r>
              <a:rPr lang="en-US" sz="2400" b="0" dirty="0">
                <a:solidFill>
                  <a:schemeClr val="accent3"/>
                </a:solidFill>
              </a:rPr>
              <a:t>Experiencing a navigation difficulty drives down key scores by up to 44% among COVID info seekers.  Over 40% had trouble navigating.</a:t>
            </a:r>
          </a:p>
        </p:txBody>
      </p:sp>
      <p:sp>
        <p:nvSpPr>
          <p:cNvPr id="4" name="Slide Number Placeholder 3"/>
          <p:cNvSpPr>
            <a:spLocks noGrp="1"/>
          </p:cNvSpPr>
          <p:nvPr>
            <p:ph type="sldNum" sz="quarter" idx="12"/>
          </p:nvPr>
        </p:nvSpPr>
        <p:spPr bwMode="black"/>
        <p:txBody>
          <a:bodyPr/>
          <a:lstStyle/>
          <a:p>
            <a:pPr defTabSz="609493"/>
            <a:fld id="{C932CDCB-4B29-F641-AE31-D4360F16EBC3}" type="slidenum">
              <a:rPr lang="en-US" sz="1200">
                <a:latin typeface="Arial" panose="020B0604020202020204"/>
              </a:rPr>
              <a:pPr defTabSz="609493"/>
              <a:t>17</a:t>
            </a:fld>
            <a:endParaRPr lang="en-US" sz="1200" dirty="0">
              <a:latin typeface="Arial" panose="020B0604020202020204"/>
            </a:endParaRPr>
          </a:p>
        </p:txBody>
      </p:sp>
      <p:sp>
        <p:nvSpPr>
          <p:cNvPr id="8" name="TextBox 7">
            <a:extLst>
              <a:ext uri="{FF2B5EF4-FFF2-40B4-BE49-F238E27FC236}">
                <a16:creationId xmlns:a16="http://schemas.microsoft.com/office/drawing/2014/main" id="{2CD8616E-E2C6-4983-A6DC-5881232463C7}"/>
              </a:ext>
            </a:extLst>
          </p:cNvPr>
          <p:cNvSpPr txBox="1"/>
          <p:nvPr/>
        </p:nvSpPr>
        <p:spPr>
          <a:xfrm>
            <a:off x="557000" y="1004852"/>
            <a:ext cx="11078000" cy="646331"/>
          </a:xfrm>
          <a:prstGeom prst="rect">
            <a:avLst/>
          </a:prstGeom>
          <a:noFill/>
        </p:spPr>
        <p:txBody>
          <a:bodyPr wrap="square" rtlCol="0">
            <a:spAutoFit/>
          </a:bodyPr>
          <a:lstStyle/>
          <a:p>
            <a:pPr algn="l"/>
            <a:r>
              <a:rPr lang="en-US" dirty="0">
                <a:solidFill>
                  <a:schemeClr val="accent3"/>
                </a:solidFill>
                <a:cs typeface="Arial" panose="020B0604020202020204" pitchFamily="34" charset="0"/>
              </a:rPr>
              <a:t>Comments indicate that some visitors could not get to the N list tool and perceive that content is buried too deeply in the site.</a:t>
            </a:r>
            <a:endParaRPr lang="en-US" dirty="0">
              <a:solidFill>
                <a:schemeClr val="accent3"/>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8B64CDCF-7A00-4F46-BC19-E2637842C50D}"/>
              </a:ext>
            </a:extLst>
          </p:cNvPr>
          <p:cNvGraphicFramePr>
            <a:graphicFrameLocks noGrp="1"/>
          </p:cNvGraphicFramePr>
          <p:nvPr>
            <p:extLst>
              <p:ext uri="{D42A27DB-BD31-4B8C-83A1-F6EECF244321}">
                <p14:modId xmlns:p14="http://schemas.microsoft.com/office/powerpoint/2010/main" val="3471350889"/>
              </p:ext>
            </p:extLst>
          </p:nvPr>
        </p:nvGraphicFramePr>
        <p:xfrm>
          <a:off x="636837" y="4414773"/>
          <a:ext cx="5487738" cy="1715960"/>
        </p:xfrm>
        <a:graphic>
          <a:graphicData uri="http://schemas.openxmlformats.org/drawingml/2006/table">
            <a:tbl>
              <a:tblPr firstRow="1" bandRow="1">
                <a:tableStyleId>{912C8C85-51F0-491E-9774-3900AFEF0FD7}</a:tableStyleId>
              </a:tblPr>
              <a:tblGrid>
                <a:gridCol w="2182563">
                  <a:extLst>
                    <a:ext uri="{9D8B030D-6E8A-4147-A177-3AD203B41FA5}">
                      <a16:colId xmlns:a16="http://schemas.microsoft.com/office/drawing/2014/main" val="4240489791"/>
                    </a:ext>
                  </a:extLst>
                </a:gridCol>
                <a:gridCol w="1200150">
                  <a:extLst>
                    <a:ext uri="{9D8B030D-6E8A-4147-A177-3AD203B41FA5}">
                      <a16:colId xmlns:a16="http://schemas.microsoft.com/office/drawing/2014/main" val="1666323640"/>
                    </a:ext>
                  </a:extLst>
                </a:gridCol>
                <a:gridCol w="1104900">
                  <a:extLst>
                    <a:ext uri="{9D8B030D-6E8A-4147-A177-3AD203B41FA5}">
                      <a16:colId xmlns:a16="http://schemas.microsoft.com/office/drawing/2014/main" val="1374851645"/>
                    </a:ext>
                  </a:extLst>
                </a:gridCol>
                <a:gridCol w="1000125">
                  <a:extLst>
                    <a:ext uri="{9D8B030D-6E8A-4147-A177-3AD203B41FA5}">
                      <a16:colId xmlns:a16="http://schemas.microsoft.com/office/drawing/2014/main" val="4237715809"/>
                    </a:ext>
                  </a:extLst>
                </a:gridCol>
              </a:tblGrid>
              <a:tr h="281547">
                <a:tc>
                  <a:txBody>
                    <a:bodyPr/>
                    <a:lstStyle/>
                    <a:p>
                      <a:endParaRPr lang="en-US" sz="1000" dirty="0"/>
                    </a:p>
                  </a:txBody>
                  <a:tcPr/>
                </a:tc>
                <a:tc>
                  <a:txBody>
                    <a:bodyPr/>
                    <a:lstStyle/>
                    <a:p>
                      <a:pPr algn="ctr"/>
                      <a:r>
                        <a:rPr lang="en-US" sz="1000" dirty="0">
                          <a:solidFill>
                            <a:schemeClr val="bg1"/>
                          </a:solidFill>
                        </a:rPr>
                        <a:t>Perfect Nav</a:t>
                      </a:r>
                    </a:p>
                    <a:p>
                      <a:pPr algn="ctr"/>
                      <a:r>
                        <a:rPr lang="en-US" sz="1000" dirty="0">
                          <a:solidFill>
                            <a:schemeClr val="bg1"/>
                          </a:solidFill>
                        </a:rPr>
                        <a:t>59%</a:t>
                      </a:r>
                    </a:p>
                  </a:txBody>
                  <a:tcPr anchor="ctr">
                    <a:solidFill>
                      <a:schemeClr val="tx2"/>
                    </a:solidFill>
                  </a:tcPr>
                </a:tc>
                <a:tc>
                  <a:txBody>
                    <a:bodyPr/>
                    <a:lstStyle/>
                    <a:p>
                      <a:pPr algn="ctr"/>
                      <a:r>
                        <a:rPr lang="en-US" sz="1000" dirty="0">
                          <a:solidFill>
                            <a:schemeClr val="accent3"/>
                          </a:solidFill>
                        </a:rPr>
                        <a:t>Not Perfect</a:t>
                      </a:r>
                    </a:p>
                    <a:p>
                      <a:pPr algn="ctr"/>
                      <a:r>
                        <a:rPr lang="en-US" sz="1000" dirty="0">
                          <a:solidFill>
                            <a:schemeClr val="accent3"/>
                          </a:solidFill>
                        </a:rPr>
                        <a:t>41%</a:t>
                      </a:r>
                    </a:p>
                  </a:txBody>
                  <a:tcPr anchor="ctr">
                    <a:solidFill>
                      <a:schemeClr val="tx2">
                        <a:lumMod val="20000"/>
                        <a:lumOff val="80000"/>
                      </a:schemeClr>
                    </a:solidFill>
                  </a:tcPr>
                </a:tc>
                <a:tc>
                  <a:txBody>
                    <a:bodyPr/>
                    <a:lstStyle/>
                    <a:p>
                      <a:pPr algn="ctr"/>
                      <a:r>
                        <a:rPr lang="en-US" sz="1400" b="1" dirty="0"/>
                        <a:t>%∆</a:t>
                      </a:r>
                    </a:p>
                  </a:txBody>
                  <a:tcPr anchor="ctr">
                    <a:solidFill>
                      <a:schemeClr val="accent6"/>
                    </a:solidFill>
                  </a:tcPr>
                </a:tc>
                <a:extLst>
                  <a:ext uri="{0D108BD9-81ED-4DB2-BD59-A6C34878D82A}">
                    <a16:rowId xmlns:a16="http://schemas.microsoft.com/office/drawing/2014/main" val="3953426675"/>
                  </a:ext>
                </a:extLst>
              </a:tr>
              <a:tr h="329930">
                <a:tc>
                  <a:txBody>
                    <a:bodyPr/>
                    <a:lstStyle/>
                    <a:p>
                      <a:pPr algn="r"/>
                      <a:r>
                        <a:rPr lang="en-US" sz="1400" b="1" dirty="0">
                          <a:solidFill>
                            <a:schemeClr val="accent3"/>
                          </a:solidFill>
                        </a:rPr>
                        <a:t>Satisfaction</a:t>
                      </a:r>
                    </a:p>
                  </a:txBody>
                  <a:tcPr anchor="ctr"/>
                </a:tc>
                <a:tc>
                  <a:txBody>
                    <a:bodyPr/>
                    <a:lstStyle/>
                    <a:p>
                      <a:pPr algn="ctr"/>
                      <a:r>
                        <a:rPr lang="en-US" sz="1400" dirty="0">
                          <a:solidFill>
                            <a:schemeClr val="accent3"/>
                          </a:solidFill>
                        </a:rPr>
                        <a:t>89</a:t>
                      </a:r>
                    </a:p>
                  </a:txBody>
                  <a:tcPr anchor="ctr"/>
                </a:tc>
                <a:tc>
                  <a:txBody>
                    <a:bodyPr/>
                    <a:lstStyle/>
                    <a:p>
                      <a:pPr algn="ctr"/>
                      <a:r>
                        <a:rPr lang="en-US" sz="1400" dirty="0">
                          <a:solidFill>
                            <a:schemeClr val="accent3"/>
                          </a:solidFill>
                        </a:rPr>
                        <a:t>50</a:t>
                      </a:r>
                    </a:p>
                  </a:txBody>
                  <a:tcPr anchor="ctr"/>
                </a:tc>
                <a:tc>
                  <a:txBody>
                    <a:bodyPr/>
                    <a:lstStyle/>
                    <a:p>
                      <a:pPr algn="ctr"/>
                      <a:r>
                        <a:rPr lang="en-US" sz="1400" b="1" dirty="0">
                          <a:solidFill>
                            <a:srgbClr val="FF0000"/>
                          </a:solidFill>
                        </a:rPr>
                        <a:t>-44%</a:t>
                      </a:r>
                    </a:p>
                  </a:txBody>
                  <a:tcPr anchor="ctr"/>
                </a:tc>
                <a:extLst>
                  <a:ext uri="{0D108BD9-81ED-4DB2-BD59-A6C34878D82A}">
                    <a16:rowId xmlns:a16="http://schemas.microsoft.com/office/drawing/2014/main" val="3085321678"/>
                  </a:ext>
                </a:extLst>
              </a:tr>
              <a:tr h="329930">
                <a:tc>
                  <a:txBody>
                    <a:bodyPr/>
                    <a:lstStyle/>
                    <a:p>
                      <a:pPr algn="r"/>
                      <a:r>
                        <a:rPr lang="en-US" sz="1400" b="0" dirty="0">
                          <a:solidFill>
                            <a:schemeClr val="accent3"/>
                          </a:solidFill>
                        </a:rPr>
                        <a:t>Site Information</a:t>
                      </a:r>
                    </a:p>
                  </a:txBody>
                  <a:tcPr anchor="ctr"/>
                </a:tc>
                <a:tc>
                  <a:txBody>
                    <a:bodyPr/>
                    <a:lstStyle/>
                    <a:p>
                      <a:pPr algn="ctr"/>
                      <a:r>
                        <a:rPr lang="en-US" sz="1400" dirty="0">
                          <a:solidFill>
                            <a:schemeClr val="accent3"/>
                          </a:solidFill>
                        </a:rPr>
                        <a:t>89</a:t>
                      </a:r>
                    </a:p>
                  </a:txBody>
                  <a:tcPr anchor="ctr"/>
                </a:tc>
                <a:tc>
                  <a:txBody>
                    <a:bodyPr/>
                    <a:lstStyle/>
                    <a:p>
                      <a:pPr algn="ctr"/>
                      <a:r>
                        <a:rPr lang="en-US" sz="1400" dirty="0">
                          <a:solidFill>
                            <a:schemeClr val="accent3"/>
                          </a:solidFill>
                        </a:rPr>
                        <a:t>56</a:t>
                      </a:r>
                    </a:p>
                  </a:txBody>
                  <a:tcPr anchor="ctr"/>
                </a:tc>
                <a:tc>
                  <a:txBody>
                    <a:bodyPr/>
                    <a:lstStyle/>
                    <a:p>
                      <a:pPr algn="ctr"/>
                      <a:r>
                        <a:rPr lang="en-US" sz="1400" dirty="0">
                          <a:solidFill>
                            <a:srgbClr val="FF0000"/>
                          </a:solidFill>
                        </a:rPr>
                        <a:t>-37%</a:t>
                      </a:r>
                    </a:p>
                  </a:txBody>
                  <a:tcPr anchor="ctr"/>
                </a:tc>
                <a:extLst>
                  <a:ext uri="{0D108BD9-81ED-4DB2-BD59-A6C34878D82A}">
                    <a16:rowId xmlns:a16="http://schemas.microsoft.com/office/drawing/2014/main" val="930864973"/>
                  </a:ext>
                </a:extLst>
              </a:tr>
              <a:tr h="329930">
                <a:tc>
                  <a:txBody>
                    <a:bodyPr/>
                    <a:lstStyle/>
                    <a:p>
                      <a:pPr algn="r"/>
                      <a:r>
                        <a:rPr lang="en-US" sz="1400" b="0" i="0" dirty="0">
                          <a:solidFill>
                            <a:schemeClr val="accent3"/>
                          </a:solidFill>
                        </a:rPr>
                        <a:t>Information Browsing</a:t>
                      </a:r>
                    </a:p>
                  </a:txBody>
                  <a:tcPr anchor="ctr"/>
                </a:tc>
                <a:tc>
                  <a:txBody>
                    <a:bodyPr/>
                    <a:lstStyle/>
                    <a:p>
                      <a:pPr algn="ctr"/>
                      <a:r>
                        <a:rPr lang="en-US" sz="1400" i="0" dirty="0">
                          <a:solidFill>
                            <a:schemeClr val="accent3"/>
                          </a:solidFill>
                        </a:rPr>
                        <a:t>87</a:t>
                      </a:r>
                    </a:p>
                  </a:txBody>
                  <a:tcPr anchor="ctr"/>
                </a:tc>
                <a:tc>
                  <a:txBody>
                    <a:bodyPr/>
                    <a:lstStyle/>
                    <a:p>
                      <a:pPr algn="ctr"/>
                      <a:r>
                        <a:rPr lang="en-US" sz="1400" i="0" dirty="0">
                          <a:solidFill>
                            <a:schemeClr val="accent3"/>
                          </a:solidFill>
                        </a:rPr>
                        <a:t>49</a:t>
                      </a:r>
                    </a:p>
                  </a:txBody>
                  <a:tcPr anchor="ctr"/>
                </a:tc>
                <a:tc>
                  <a:txBody>
                    <a:bodyPr/>
                    <a:lstStyle/>
                    <a:p>
                      <a:pPr algn="ctr"/>
                      <a:r>
                        <a:rPr lang="en-US" sz="1400" b="1" i="0" dirty="0">
                          <a:solidFill>
                            <a:srgbClr val="FF0000"/>
                          </a:solidFill>
                        </a:rPr>
                        <a:t>-44%</a:t>
                      </a:r>
                    </a:p>
                  </a:txBody>
                  <a:tcPr anchor="ctr"/>
                </a:tc>
                <a:extLst>
                  <a:ext uri="{0D108BD9-81ED-4DB2-BD59-A6C34878D82A}">
                    <a16:rowId xmlns:a16="http://schemas.microsoft.com/office/drawing/2014/main" val="3084994593"/>
                  </a:ext>
                </a:extLst>
              </a:tr>
              <a:tr h="329930">
                <a:tc>
                  <a:txBody>
                    <a:bodyPr/>
                    <a:lstStyle/>
                    <a:p>
                      <a:pPr algn="r"/>
                      <a:r>
                        <a:rPr lang="en-US" sz="1400" b="0" i="0" dirty="0">
                          <a:solidFill>
                            <a:schemeClr val="accent3"/>
                          </a:solidFill>
                        </a:rPr>
                        <a:t>Navigation</a:t>
                      </a:r>
                    </a:p>
                  </a:txBody>
                  <a:tcPr anchor="ctr"/>
                </a:tc>
                <a:tc>
                  <a:txBody>
                    <a:bodyPr/>
                    <a:lstStyle/>
                    <a:p>
                      <a:pPr algn="ctr"/>
                      <a:r>
                        <a:rPr lang="en-US" sz="1400" i="0" dirty="0">
                          <a:solidFill>
                            <a:schemeClr val="accent3"/>
                          </a:solidFill>
                        </a:rPr>
                        <a:t>89</a:t>
                      </a:r>
                    </a:p>
                  </a:txBody>
                  <a:tcPr anchor="ctr"/>
                </a:tc>
                <a:tc>
                  <a:txBody>
                    <a:bodyPr/>
                    <a:lstStyle/>
                    <a:p>
                      <a:pPr algn="ctr"/>
                      <a:r>
                        <a:rPr lang="en-US" sz="1400" i="0" dirty="0">
                          <a:solidFill>
                            <a:schemeClr val="accent3"/>
                          </a:solidFill>
                        </a:rPr>
                        <a:t>56</a:t>
                      </a:r>
                    </a:p>
                  </a:txBody>
                  <a:tcPr anchor="ctr"/>
                </a:tc>
                <a:tc>
                  <a:txBody>
                    <a:bodyPr/>
                    <a:lstStyle/>
                    <a:p>
                      <a:pPr algn="ctr"/>
                      <a:r>
                        <a:rPr lang="en-US" sz="1400" i="0" dirty="0">
                          <a:solidFill>
                            <a:srgbClr val="FF0000"/>
                          </a:solidFill>
                        </a:rPr>
                        <a:t>-37%</a:t>
                      </a:r>
                    </a:p>
                  </a:txBody>
                  <a:tcPr anchor="ctr"/>
                </a:tc>
                <a:extLst>
                  <a:ext uri="{0D108BD9-81ED-4DB2-BD59-A6C34878D82A}">
                    <a16:rowId xmlns:a16="http://schemas.microsoft.com/office/drawing/2014/main" val="3034625763"/>
                  </a:ext>
                </a:extLst>
              </a:tr>
            </a:tbl>
          </a:graphicData>
        </a:graphic>
      </p:graphicFrame>
      <p:sp>
        <p:nvSpPr>
          <p:cNvPr id="16" name="Footer Placeholder 2">
            <a:extLst>
              <a:ext uri="{FF2B5EF4-FFF2-40B4-BE49-F238E27FC236}">
                <a16:creationId xmlns:a16="http://schemas.microsoft.com/office/drawing/2014/main" id="{3FEAB391-B9A9-44C8-8BEE-3B625454999F}"/>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graphicFrame>
        <p:nvGraphicFramePr>
          <p:cNvPr id="20" name="Chart 19">
            <a:extLst>
              <a:ext uri="{FF2B5EF4-FFF2-40B4-BE49-F238E27FC236}">
                <a16:creationId xmlns:a16="http://schemas.microsoft.com/office/drawing/2014/main" id="{1799CB1D-0E88-4DF5-B205-EBA852A2E3CD}"/>
              </a:ext>
            </a:extLst>
          </p:cNvPr>
          <p:cNvGraphicFramePr/>
          <p:nvPr>
            <p:extLst>
              <p:ext uri="{D42A27DB-BD31-4B8C-83A1-F6EECF244321}">
                <p14:modId xmlns:p14="http://schemas.microsoft.com/office/powerpoint/2010/main" val="2763444237"/>
              </p:ext>
            </p:extLst>
          </p:nvPr>
        </p:nvGraphicFramePr>
        <p:xfrm>
          <a:off x="445799" y="1701641"/>
          <a:ext cx="5851159" cy="271313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A6464C9-1BF6-4730-AF28-44308CB4DC6A}"/>
              </a:ext>
            </a:extLst>
          </p:cNvPr>
          <p:cNvSpPr txBox="1"/>
          <p:nvPr/>
        </p:nvSpPr>
        <p:spPr>
          <a:xfrm>
            <a:off x="674937" y="1854041"/>
            <a:ext cx="5622021" cy="707886"/>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Navigation experience on EPA.gov</a:t>
            </a:r>
          </a:p>
          <a:p>
            <a:pPr algn="ctr" defTabSz="609493"/>
            <a:r>
              <a:rPr lang="en-US" sz="1200" dirty="0">
                <a:solidFill>
                  <a:schemeClr val="accent6">
                    <a:lumMod val="75000"/>
                  </a:schemeClr>
                </a:solidFill>
                <a:latin typeface="Arial" panose="020B0604020202020204"/>
              </a:rPr>
              <a:t>(multiple responses allowed)</a:t>
            </a:r>
          </a:p>
          <a:p>
            <a:pPr algn="ctr" defTabSz="609493"/>
            <a:endParaRPr lang="en-US" sz="1200" dirty="0">
              <a:solidFill>
                <a:schemeClr val="bg1">
                  <a:lumMod val="50000"/>
                </a:schemeClr>
              </a:solidFill>
              <a:latin typeface="Arial" panose="020B0604020202020204"/>
            </a:endParaRPr>
          </a:p>
        </p:txBody>
      </p:sp>
      <p:sp>
        <p:nvSpPr>
          <p:cNvPr id="21" name="Speech Bubble: Rectangle 20">
            <a:extLst>
              <a:ext uri="{FF2B5EF4-FFF2-40B4-BE49-F238E27FC236}">
                <a16:creationId xmlns:a16="http://schemas.microsoft.com/office/drawing/2014/main" id="{3BA204A7-0297-4808-8E64-B277903C550E}"/>
              </a:ext>
            </a:extLst>
          </p:cNvPr>
          <p:cNvSpPr/>
          <p:nvPr/>
        </p:nvSpPr>
        <p:spPr>
          <a:xfrm>
            <a:off x="7138142" y="2009901"/>
            <a:ext cx="4284159" cy="1556111"/>
          </a:xfrm>
          <a:prstGeom prst="wedgeRectCallout">
            <a:avLst>
              <a:gd name="adj1" fmla="val -9177"/>
              <a:gd name="adj2" fmla="val -49813"/>
            </a:avLst>
          </a:prstGeom>
          <a:solidFill>
            <a:schemeClr val="bg1"/>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493">
              <a:spcAft>
                <a:spcPts val="400"/>
              </a:spcAft>
              <a:defRPr/>
            </a:pPr>
            <a:r>
              <a:rPr lang="en-US" sz="1400" b="1" u="sng" dirty="0">
                <a:solidFill>
                  <a:srgbClr val="222B3C"/>
                </a:solidFill>
                <a:latin typeface="Arial" panose="020B0604020202020204"/>
              </a:rPr>
              <a:t>Top mentions, Other navigation issues:</a:t>
            </a:r>
          </a:p>
          <a:p>
            <a:pPr marL="171450" indent="-171450" defTabSz="609493">
              <a:spcAft>
                <a:spcPts val="200"/>
              </a:spcAft>
              <a:buFont typeface="Arial" panose="020B0604020202020204" pitchFamily="34" charset="0"/>
              <a:buChar char="−"/>
              <a:defRPr/>
            </a:pPr>
            <a:r>
              <a:rPr lang="en-US" sz="1200" dirty="0">
                <a:solidFill>
                  <a:schemeClr val="accent3"/>
                </a:solidFill>
                <a:latin typeface="Arial" panose="020B0604020202020204"/>
              </a:rPr>
              <a:t>Info buried too deep, info not presented as expected</a:t>
            </a:r>
          </a:p>
          <a:p>
            <a:pPr marL="171450" indent="-171450" defTabSz="609493">
              <a:spcAft>
                <a:spcPts val="200"/>
              </a:spcAft>
              <a:buFont typeface="Arial" panose="020B0604020202020204" pitchFamily="34" charset="0"/>
              <a:buChar char="−"/>
              <a:defRPr/>
            </a:pPr>
            <a:r>
              <a:rPr lang="en-US" sz="1200" dirty="0">
                <a:solidFill>
                  <a:schemeClr val="accent3"/>
                </a:solidFill>
                <a:latin typeface="Arial" panose="020B0604020202020204"/>
              </a:rPr>
              <a:t>Difficulty getting desired results out of List N tool</a:t>
            </a:r>
          </a:p>
          <a:p>
            <a:pPr marL="171450" indent="-171450" defTabSz="609493">
              <a:spcAft>
                <a:spcPts val="200"/>
              </a:spcAft>
              <a:buFont typeface="Arial" panose="020B0604020202020204" pitchFamily="34" charset="0"/>
              <a:buChar char="−"/>
              <a:defRPr/>
            </a:pPr>
            <a:r>
              <a:rPr lang="en-US" sz="1200" dirty="0">
                <a:solidFill>
                  <a:schemeClr val="accent3"/>
                </a:solidFill>
                <a:latin typeface="Arial" panose="020B0604020202020204"/>
              </a:rPr>
              <a:t>Nothing is perfect, prefer different response choice </a:t>
            </a:r>
          </a:p>
          <a:p>
            <a:pPr marL="171450" indent="-171450" defTabSz="609493">
              <a:spcAft>
                <a:spcPts val="200"/>
              </a:spcAft>
              <a:buFont typeface="Arial" panose="020B0604020202020204" pitchFamily="34" charset="0"/>
              <a:buChar char="−"/>
              <a:defRPr/>
            </a:pPr>
            <a:r>
              <a:rPr lang="en-US" sz="1200" dirty="0">
                <a:solidFill>
                  <a:schemeClr val="accent3"/>
                </a:solidFill>
                <a:latin typeface="Arial" panose="020B0604020202020204"/>
              </a:rPr>
              <a:t>Difficulty getting to the List N tool</a:t>
            </a:r>
          </a:p>
          <a:p>
            <a:pPr marL="171450" indent="-171450" defTabSz="609493">
              <a:buFont typeface="Arial" panose="020B0604020202020204" pitchFamily="34" charset="0"/>
              <a:buChar char="−"/>
              <a:defRPr/>
            </a:pPr>
            <a:r>
              <a:rPr lang="en-US" sz="1200" dirty="0">
                <a:solidFill>
                  <a:schemeClr val="accent3"/>
                </a:solidFill>
                <a:latin typeface="Arial" panose="020B0604020202020204"/>
              </a:rPr>
              <a:t>Terminology too technical, hard to understand</a:t>
            </a:r>
          </a:p>
        </p:txBody>
      </p:sp>
      <p:sp>
        <p:nvSpPr>
          <p:cNvPr id="2" name="TextBox 1">
            <a:extLst>
              <a:ext uri="{FF2B5EF4-FFF2-40B4-BE49-F238E27FC236}">
                <a16:creationId xmlns:a16="http://schemas.microsoft.com/office/drawing/2014/main" id="{54365BB0-603A-4A43-9ECF-8DFE4D5B19D7}"/>
              </a:ext>
            </a:extLst>
          </p:cNvPr>
          <p:cNvSpPr txBox="1"/>
          <p:nvPr/>
        </p:nvSpPr>
        <p:spPr>
          <a:xfrm>
            <a:off x="6651321" y="3865537"/>
            <a:ext cx="5257800" cy="2462213"/>
          </a:xfrm>
          <a:prstGeom prst="rect">
            <a:avLst/>
          </a:prstGeom>
          <a:noFill/>
        </p:spPr>
        <p:txBody>
          <a:bodyPr wrap="square" rtlCol="0">
            <a:spAutoFit/>
          </a:bodyPr>
          <a:lstStyle/>
          <a:p>
            <a:pPr algn="l">
              <a:spcAft>
                <a:spcPts val="200"/>
              </a:spcAft>
            </a:pPr>
            <a:r>
              <a:rPr lang="en-US" sz="1200" dirty="0">
                <a:solidFill>
                  <a:schemeClr val="accent3"/>
                </a:solidFill>
                <a:cs typeface="Arial" panose="020B0604020202020204" pitchFamily="34" charset="0"/>
              </a:rPr>
              <a:t>“I had to click on </a:t>
            </a:r>
            <a:r>
              <a:rPr lang="en-US" sz="1200" b="1" dirty="0">
                <a:solidFill>
                  <a:schemeClr val="accent2"/>
                </a:solidFill>
                <a:cs typeface="Arial" panose="020B0604020202020204" pitchFamily="34" charset="0"/>
              </a:rPr>
              <a:t>too many links </a:t>
            </a:r>
            <a:r>
              <a:rPr lang="en-US" sz="1200" dirty="0">
                <a:solidFill>
                  <a:schemeClr val="accent3"/>
                </a:solidFill>
                <a:cs typeface="Arial" panose="020B0604020202020204" pitchFamily="34" charset="0"/>
              </a:rPr>
              <a:t>to get a simple answer”  </a:t>
            </a:r>
            <a:r>
              <a:rPr lang="en-US" sz="1200" dirty="0">
                <a:solidFill>
                  <a:schemeClr val="accent6">
                    <a:lumMod val="75000"/>
                  </a:schemeClr>
                </a:solidFill>
                <a:cs typeface="Arial" panose="020B0604020202020204" pitchFamily="34" charset="0"/>
              </a:rPr>
              <a:t>SAT 38, 1/10/21</a:t>
            </a:r>
          </a:p>
          <a:p>
            <a:pPr algn="l">
              <a:spcAft>
                <a:spcPts val="0"/>
              </a:spcAft>
            </a:pPr>
            <a:r>
              <a:rPr lang="en-US" sz="1200" dirty="0">
                <a:solidFill>
                  <a:schemeClr val="accent3"/>
                </a:solidFill>
                <a:latin typeface="Arial" panose="020B0604020202020204" pitchFamily="34" charset="0"/>
                <a:cs typeface="Arial" panose="020B0604020202020204" pitchFamily="34" charset="0"/>
              </a:rPr>
              <a:t>“Had to </a:t>
            </a:r>
            <a:r>
              <a:rPr lang="en-US" sz="1200" b="1" dirty="0">
                <a:solidFill>
                  <a:schemeClr val="accent2"/>
                </a:solidFill>
                <a:latin typeface="Arial" panose="020B0604020202020204" pitchFamily="34" charset="0"/>
                <a:cs typeface="Arial" panose="020B0604020202020204" pitchFamily="34" charset="0"/>
              </a:rPr>
              <a:t>look in many different locations </a:t>
            </a:r>
            <a:r>
              <a:rPr lang="en-US" sz="1200" dirty="0">
                <a:solidFill>
                  <a:schemeClr val="accent3"/>
                </a:solidFill>
                <a:latin typeface="Arial" panose="020B0604020202020204" pitchFamily="34" charset="0"/>
                <a:cs typeface="Arial" panose="020B0604020202020204" pitchFamily="34" charset="0"/>
              </a:rPr>
              <a:t>to find what I needed” </a:t>
            </a:r>
          </a:p>
          <a:p>
            <a:pPr algn="l">
              <a:spcAft>
                <a:spcPts val="200"/>
              </a:spcAft>
            </a:pPr>
            <a:r>
              <a:rPr lang="en-US" sz="1200" dirty="0">
                <a:solidFill>
                  <a:schemeClr val="accent6">
                    <a:lumMod val="75000"/>
                  </a:schemeClr>
                </a:solidFill>
                <a:latin typeface="Arial" panose="020B0604020202020204" pitchFamily="34" charset="0"/>
                <a:cs typeface="Arial" panose="020B0604020202020204" pitchFamily="34" charset="0"/>
              </a:rPr>
              <a:t>SAT 59, 12/07/20</a:t>
            </a:r>
          </a:p>
          <a:p>
            <a:pPr algn="l">
              <a:spcAft>
                <a:spcPts val="200"/>
              </a:spcAft>
            </a:pPr>
            <a:r>
              <a:rPr lang="en-US" sz="1200" dirty="0">
                <a:solidFill>
                  <a:schemeClr val="accent3"/>
                </a:solidFill>
                <a:cs typeface="Arial" panose="020B0604020202020204" pitchFamily="34" charset="0"/>
              </a:rPr>
              <a:t>“I kept seeing instructions to use the N List, but I had a </a:t>
            </a:r>
            <a:r>
              <a:rPr lang="en-US" sz="1200" b="1" dirty="0">
                <a:solidFill>
                  <a:schemeClr val="accent2"/>
                </a:solidFill>
                <a:cs typeface="Arial" panose="020B0604020202020204" pitchFamily="34" charset="0"/>
              </a:rPr>
              <a:t>terrible time FINDING the list</a:t>
            </a:r>
            <a:r>
              <a:rPr lang="en-US" sz="1200" dirty="0">
                <a:solidFill>
                  <a:schemeClr val="accent3"/>
                </a:solidFill>
                <a:cs typeface="Arial" panose="020B0604020202020204" pitchFamily="34" charset="0"/>
              </a:rPr>
              <a:t>.” </a:t>
            </a:r>
            <a:r>
              <a:rPr lang="en-US" sz="1200" dirty="0">
                <a:solidFill>
                  <a:schemeClr val="accent6">
                    <a:lumMod val="75000"/>
                  </a:schemeClr>
                </a:solidFill>
                <a:cs typeface="Arial" panose="020B0604020202020204" pitchFamily="34" charset="0"/>
              </a:rPr>
              <a:t>SAT 56, 11/24/20</a:t>
            </a:r>
          </a:p>
          <a:p>
            <a:pPr algn="l">
              <a:spcAft>
                <a:spcPts val="200"/>
              </a:spcAft>
            </a:pPr>
            <a:r>
              <a:rPr lang="en-US" sz="1200" dirty="0">
                <a:solidFill>
                  <a:schemeClr val="accent3"/>
                </a:solidFill>
                <a:latin typeface="Arial" panose="020B0604020202020204" pitchFamily="34" charset="0"/>
                <a:cs typeface="Arial" panose="020B0604020202020204" pitchFamily="34" charset="0"/>
              </a:rPr>
              <a:t>“It was hard to find the main point of the page (List N) as there are a million links that take you around the list and the </a:t>
            </a:r>
            <a:r>
              <a:rPr lang="en-US" sz="1200" b="1" dirty="0">
                <a:solidFill>
                  <a:schemeClr val="accent2"/>
                </a:solidFill>
                <a:latin typeface="Arial" panose="020B0604020202020204" pitchFamily="34" charset="0"/>
                <a:cs typeface="Arial" panose="020B0604020202020204" pitchFamily="34" charset="0"/>
              </a:rPr>
              <a:t>list itself is not labeled List N </a:t>
            </a:r>
            <a:r>
              <a:rPr lang="en-US" sz="1200" dirty="0">
                <a:solidFill>
                  <a:schemeClr val="accent3"/>
                </a:solidFill>
                <a:latin typeface="Arial" panose="020B0604020202020204" pitchFamily="34" charset="0"/>
                <a:cs typeface="Arial" panose="020B0604020202020204" pitchFamily="34" charset="0"/>
              </a:rPr>
              <a:t>as it's referred to consistently in the text” </a:t>
            </a:r>
            <a:r>
              <a:rPr lang="en-US" sz="1200" dirty="0">
                <a:solidFill>
                  <a:schemeClr val="accent6">
                    <a:lumMod val="75000"/>
                  </a:schemeClr>
                </a:solidFill>
                <a:latin typeface="Arial" panose="020B0604020202020204" pitchFamily="34" charset="0"/>
                <a:cs typeface="Arial" panose="020B0604020202020204" pitchFamily="34" charset="0"/>
              </a:rPr>
              <a:t>SAT 74, 10/22/20</a:t>
            </a:r>
          </a:p>
          <a:p>
            <a:pPr algn="l">
              <a:spcAft>
                <a:spcPts val="200"/>
              </a:spcAft>
            </a:pPr>
            <a:r>
              <a:rPr lang="en-US" sz="1200" dirty="0">
                <a:solidFill>
                  <a:schemeClr val="accent3"/>
                </a:solidFill>
                <a:cs typeface="Arial" panose="020B0604020202020204" pitchFamily="34" charset="0"/>
              </a:rPr>
              <a:t>“I entered the site through an </a:t>
            </a:r>
            <a:r>
              <a:rPr lang="en-US" sz="1200" b="1" dirty="0">
                <a:solidFill>
                  <a:schemeClr val="accent2"/>
                </a:solidFill>
                <a:cs typeface="Arial" panose="020B0604020202020204" pitchFamily="34" charset="0"/>
              </a:rPr>
              <a:t>external link</a:t>
            </a:r>
            <a:r>
              <a:rPr lang="en-US" sz="1200" dirty="0">
                <a:solidFill>
                  <a:schemeClr val="accent3"/>
                </a:solidFill>
                <a:cs typeface="Arial" panose="020B0604020202020204" pitchFamily="34" charset="0"/>
              </a:rPr>
              <a:t>, </a:t>
            </a:r>
            <a:r>
              <a:rPr lang="en-US" sz="1200" b="1" dirty="0">
                <a:solidFill>
                  <a:schemeClr val="accent2"/>
                </a:solidFill>
                <a:cs typeface="Arial" panose="020B0604020202020204" pitchFamily="34" charset="0"/>
              </a:rPr>
              <a:t>but had trouble navigating from there </a:t>
            </a:r>
            <a:r>
              <a:rPr lang="en-US" sz="1200" dirty="0">
                <a:solidFill>
                  <a:schemeClr val="accent3"/>
                </a:solidFill>
                <a:cs typeface="Arial" panose="020B0604020202020204" pitchFamily="34" charset="0"/>
              </a:rPr>
              <a:t>to a list of disinfectants.” </a:t>
            </a:r>
            <a:r>
              <a:rPr lang="en-US" sz="1200" dirty="0">
                <a:solidFill>
                  <a:schemeClr val="accent6">
                    <a:lumMod val="75000"/>
                  </a:schemeClr>
                </a:solidFill>
                <a:cs typeface="Arial" panose="020B0604020202020204" pitchFamily="34" charset="0"/>
              </a:rPr>
              <a:t>SAT 15, 10/10/20</a:t>
            </a:r>
          </a:p>
          <a:p>
            <a:pPr algn="l"/>
            <a:r>
              <a:rPr lang="en-US" sz="1200" dirty="0">
                <a:solidFill>
                  <a:schemeClr val="accent3"/>
                </a:solidFill>
                <a:latin typeface="Arial" panose="020B0604020202020204" pitchFamily="34" charset="0"/>
                <a:cs typeface="Arial" panose="020B0604020202020204" pitchFamily="34" charset="0"/>
              </a:rPr>
              <a:t>“Could not say it was perfect.  I did find what I was looking for, but too many choices.” </a:t>
            </a:r>
            <a:r>
              <a:rPr lang="en-US" sz="1200" dirty="0">
                <a:solidFill>
                  <a:schemeClr val="accent6">
                    <a:lumMod val="75000"/>
                  </a:schemeClr>
                </a:solidFill>
                <a:latin typeface="Arial" panose="020B0604020202020204" pitchFamily="34" charset="0"/>
                <a:cs typeface="Arial" panose="020B0604020202020204" pitchFamily="34" charset="0"/>
              </a:rPr>
              <a:t>SAT 78, 10/30/20</a:t>
            </a:r>
          </a:p>
        </p:txBody>
      </p:sp>
    </p:spTree>
    <p:extLst>
      <p:ext uri="{BB962C8B-B14F-4D97-AF65-F5344CB8AC3E}">
        <p14:creationId xmlns:p14="http://schemas.microsoft.com/office/powerpoint/2010/main" val="78646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4937" y="176370"/>
            <a:ext cx="11294557" cy="669252"/>
          </a:xfrm>
        </p:spPr>
        <p:txBody>
          <a:bodyPr anchor="b">
            <a:noAutofit/>
          </a:bodyPr>
          <a:lstStyle/>
          <a:p>
            <a:r>
              <a:rPr lang="en-US" sz="2400" b="0" dirty="0">
                <a:solidFill>
                  <a:schemeClr val="accent3"/>
                </a:solidFill>
              </a:rPr>
              <a:t>Most COVID info seekers used a search tool*; over one-third of them reported an unsatisfactory result. </a:t>
            </a:r>
          </a:p>
        </p:txBody>
      </p:sp>
      <p:sp>
        <p:nvSpPr>
          <p:cNvPr id="4" name="Slide Number Placeholder 3"/>
          <p:cNvSpPr>
            <a:spLocks noGrp="1"/>
          </p:cNvSpPr>
          <p:nvPr>
            <p:ph type="sldNum" sz="quarter" idx="12"/>
          </p:nvPr>
        </p:nvSpPr>
        <p:spPr bwMode="black"/>
        <p:txBody>
          <a:bodyPr/>
          <a:lstStyle/>
          <a:p>
            <a:pPr defTabSz="609493"/>
            <a:fld id="{C932CDCB-4B29-F641-AE31-D4360F16EBC3}" type="slidenum">
              <a:rPr lang="en-US" sz="1200">
                <a:latin typeface="Arial" panose="020B0604020202020204"/>
              </a:rPr>
              <a:pPr defTabSz="609493"/>
              <a:t>18</a:t>
            </a:fld>
            <a:endParaRPr lang="en-US" sz="1200" dirty="0">
              <a:latin typeface="Arial" panose="020B0604020202020204"/>
            </a:endParaRPr>
          </a:p>
        </p:txBody>
      </p:sp>
      <p:sp>
        <p:nvSpPr>
          <p:cNvPr id="8" name="TextBox 7">
            <a:extLst>
              <a:ext uri="{FF2B5EF4-FFF2-40B4-BE49-F238E27FC236}">
                <a16:creationId xmlns:a16="http://schemas.microsoft.com/office/drawing/2014/main" id="{2CD8616E-E2C6-4983-A6DC-5881232463C7}"/>
              </a:ext>
            </a:extLst>
          </p:cNvPr>
          <p:cNvSpPr txBox="1"/>
          <p:nvPr/>
        </p:nvSpPr>
        <p:spPr>
          <a:xfrm>
            <a:off x="669525" y="818022"/>
            <a:ext cx="10828207" cy="646331"/>
          </a:xfrm>
          <a:prstGeom prst="rect">
            <a:avLst/>
          </a:prstGeom>
          <a:noFill/>
        </p:spPr>
        <p:txBody>
          <a:bodyPr wrap="square" rtlCol="0">
            <a:spAutoFit/>
          </a:bodyPr>
          <a:lstStyle/>
          <a:p>
            <a:pPr algn="l"/>
            <a:r>
              <a:rPr lang="en-US" dirty="0">
                <a:solidFill>
                  <a:schemeClr val="accent3"/>
                </a:solidFill>
                <a:cs typeface="Arial" panose="020B0604020202020204" pitchFamily="34" charset="0"/>
              </a:rPr>
              <a:t>Unsuccessful searchers report irrelevant and too numerous results as top search issues, reflected in their much lower Information Browsing score.</a:t>
            </a:r>
            <a:endParaRPr lang="en-US" dirty="0">
              <a:solidFill>
                <a:schemeClr val="accent3"/>
              </a:solidFill>
              <a:latin typeface="Arial" panose="020B0604020202020204" pitchFamily="34" charset="0"/>
              <a:cs typeface="Arial" panose="020B0604020202020204" pitchFamily="34" charset="0"/>
            </a:endParaRPr>
          </a:p>
        </p:txBody>
      </p:sp>
      <p:graphicFrame>
        <p:nvGraphicFramePr>
          <p:cNvPr id="14" name="Table 13">
            <a:extLst>
              <a:ext uri="{FF2B5EF4-FFF2-40B4-BE49-F238E27FC236}">
                <a16:creationId xmlns:a16="http://schemas.microsoft.com/office/drawing/2014/main" id="{8B64CDCF-7A00-4F46-BC19-E2637842C50D}"/>
              </a:ext>
            </a:extLst>
          </p:cNvPr>
          <p:cNvGraphicFramePr>
            <a:graphicFrameLocks noGrp="1"/>
          </p:cNvGraphicFramePr>
          <p:nvPr>
            <p:extLst>
              <p:ext uri="{D42A27DB-BD31-4B8C-83A1-F6EECF244321}">
                <p14:modId xmlns:p14="http://schemas.microsoft.com/office/powerpoint/2010/main" val="2847154941"/>
              </p:ext>
            </p:extLst>
          </p:nvPr>
        </p:nvGraphicFramePr>
        <p:xfrm>
          <a:off x="497554" y="4424538"/>
          <a:ext cx="5622021" cy="1767840"/>
        </p:xfrm>
        <a:graphic>
          <a:graphicData uri="http://schemas.openxmlformats.org/drawingml/2006/table">
            <a:tbl>
              <a:tblPr firstRow="1" bandRow="1">
                <a:tableStyleId>{912C8C85-51F0-491E-9774-3900AFEF0FD7}</a:tableStyleId>
              </a:tblPr>
              <a:tblGrid>
                <a:gridCol w="2214567">
                  <a:extLst>
                    <a:ext uri="{9D8B030D-6E8A-4147-A177-3AD203B41FA5}">
                      <a16:colId xmlns:a16="http://schemas.microsoft.com/office/drawing/2014/main" val="4240489791"/>
                    </a:ext>
                  </a:extLst>
                </a:gridCol>
                <a:gridCol w="1307592">
                  <a:extLst>
                    <a:ext uri="{9D8B030D-6E8A-4147-A177-3AD203B41FA5}">
                      <a16:colId xmlns:a16="http://schemas.microsoft.com/office/drawing/2014/main" val="1666323640"/>
                    </a:ext>
                  </a:extLst>
                </a:gridCol>
                <a:gridCol w="1272377">
                  <a:extLst>
                    <a:ext uri="{9D8B030D-6E8A-4147-A177-3AD203B41FA5}">
                      <a16:colId xmlns:a16="http://schemas.microsoft.com/office/drawing/2014/main" val="1374851645"/>
                    </a:ext>
                  </a:extLst>
                </a:gridCol>
                <a:gridCol w="827485">
                  <a:extLst>
                    <a:ext uri="{9D8B030D-6E8A-4147-A177-3AD203B41FA5}">
                      <a16:colId xmlns:a16="http://schemas.microsoft.com/office/drawing/2014/main" val="4237715809"/>
                    </a:ext>
                  </a:extLst>
                </a:gridCol>
              </a:tblGrid>
              <a:tr h="368270">
                <a:tc>
                  <a:txBody>
                    <a:bodyPr/>
                    <a:lstStyle/>
                    <a:p>
                      <a:endParaRPr lang="en-US" sz="1000" dirty="0"/>
                    </a:p>
                  </a:txBody>
                  <a:tcPr/>
                </a:tc>
                <a:tc>
                  <a:txBody>
                    <a:bodyPr/>
                    <a:lstStyle/>
                    <a:p>
                      <a:pPr algn="ctr"/>
                      <a:r>
                        <a:rPr lang="en-US" sz="1000" dirty="0">
                          <a:solidFill>
                            <a:schemeClr val="bg1"/>
                          </a:solidFill>
                        </a:rPr>
                        <a:t>Search worked well </a:t>
                      </a:r>
                    </a:p>
                    <a:p>
                      <a:pPr algn="ctr"/>
                      <a:r>
                        <a:rPr lang="en-US" sz="1000" dirty="0">
                          <a:solidFill>
                            <a:schemeClr val="bg1"/>
                          </a:solidFill>
                        </a:rPr>
                        <a:t>n=834  | 64%</a:t>
                      </a:r>
                    </a:p>
                  </a:txBody>
                  <a:tcPr anchor="ctr">
                    <a:solidFill>
                      <a:schemeClr val="tx2"/>
                    </a:solidFill>
                  </a:tcPr>
                </a:tc>
                <a:tc>
                  <a:txBody>
                    <a:bodyPr/>
                    <a:lstStyle/>
                    <a:p>
                      <a:pPr algn="ctr"/>
                      <a:r>
                        <a:rPr lang="en-US" sz="1000" dirty="0">
                          <a:solidFill>
                            <a:schemeClr val="accent3"/>
                          </a:solidFill>
                        </a:rPr>
                        <a:t>Issues with search</a:t>
                      </a:r>
                    </a:p>
                    <a:p>
                      <a:pPr algn="ctr"/>
                      <a:r>
                        <a:rPr lang="en-US" sz="1000" dirty="0">
                          <a:solidFill>
                            <a:schemeClr val="accent3"/>
                          </a:solidFill>
                        </a:rPr>
                        <a:t>n=478  |  36%  </a:t>
                      </a:r>
                    </a:p>
                  </a:txBody>
                  <a:tcPr anchor="ctr">
                    <a:solidFill>
                      <a:schemeClr val="tx2">
                        <a:lumMod val="20000"/>
                        <a:lumOff val="80000"/>
                      </a:schemeClr>
                    </a:solidFill>
                  </a:tcPr>
                </a:tc>
                <a:tc>
                  <a:txBody>
                    <a:bodyPr/>
                    <a:lstStyle/>
                    <a:p>
                      <a:pPr algn="ctr"/>
                      <a:r>
                        <a:rPr lang="en-US" sz="1400" b="0" dirty="0"/>
                        <a:t>%∆</a:t>
                      </a:r>
                    </a:p>
                  </a:txBody>
                  <a:tcPr anchor="ctr">
                    <a:solidFill>
                      <a:schemeClr val="accent6"/>
                    </a:solidFill>
                  </a:tcPr>
                </a:tc>
                <a:extLst>
                  <a:ext uri="{0D108BD9-81ED-4DB2-BD59-A6C34878D82A}">
                    <a16:rowId xmlns:a16="http://schemas.microsoft.com/office/drawing/2014/main" val="3953426675"/>
                  </a:ext>
                </a:extLst>
              </a:tr>
              <a:tr h="283285">
                <a:tc>
                  <a:txBody>
                    <a:bodyPr/>
                    <a:lstStyle/>
                    <a:p>
                      <a:pPr algn="r"/>
                      <a:r>
                        <a:rPr lang="en-US" sz="1400" b="1" dirty="0">
                          <a:solidFill>
                            <a:schemeClr val="accent3"/>
                          </a:solidFill>
                        </a:rPr>
                        <a:t>Satisfaction</a:t>
                      </a:r>
                    </a:p>
                  </a:txBody>
                  <a:tcPr anchor="ctr"/>
                </a:tc>
                <a:tc>
                  <a:txBody>
                    <a:bodyPr/>
                    <a:lstStyle/>
                    <a:p>
                      <a:pPr algn="ctr"/>
                      <a:r>
                        <a:rPr lang="en-US" sz="1400" dirty="0">
                          <a:solidFill>
                            <a:schemeClr val="accent3"/>
                          </a:solidFill>
                        </a:rPr>
                        <a:t>87</a:t>
                      </a:r>
                    </a:p>
                  </a:txBody>
                  <a:tcPr anchor="ctr"/>
                </a:tc>
                <a:tc>
                  <a:txBody>
                    <a:bodyPr/>
                    <a:lstStyle/>
                    <a:p>
                      <a:pPr algn="ctr"/>
                      <a:r>
                        <a:rPr lang="en-US" sz="1400" dirty="0">
                          <a:solidFill>
                            <a:schemeClr val="accent3"/>
                          </a:solidFill>
                        </a:rPr>
                        <a:t>47</a:t>
                      </a:r>
                    </a:p>
                  </a:txBody>
                  <a:tcPr anchor="ctr"/>
                </a:tc>
                <a:tc>
                  <a:txBody>
                    <a:bodyPr/>
                    <a:lstStyle/>
                    <a:p>
                      <a:pPr algn="ctr"/>
                      <a:r>
                        <a:rPr lang="en-US" sz="1400" b="1" dirty="0">
                          <a:solidFill>
                            <a:srgbClr val="FF0000"/>
                          </a:solidFill>
                        </a:rPr>
                        <a:t>-46%</a:t>
                      </a:r>
                    </a:p>
                  </a:txBody>
                  <a:tcPr anchor="ctr"/>
                </a:tc>
                <a:extLst>
                  <a:ext uri="{0D108BD9-81ED-4DB2-BD59-A6C34878D82A}">
                    <a16:rowId xmlns:a16="http://schemas.microsoft.com/office/drawing/2014/main" val="3085321678"/>
                  </a:ext>
                </a:extLst>
              </a:tr>
              <a:tr h="283285">
                <a:tc>
                  <a:txBody>
                    <a:bodyPr/>
                    <a:lstStyle/>
                    <a:p>
                      <a:pPr algn="r"/>
                      <a:r>
                        <a:rPr lang="en-US" sz="1400" b="0" dirty="0">
                          <a:solidFill>
                            <a:schemeClr val="accent3"/>
                          </a:solidFill>
                        </a:rPr>
                        <a:t>Site Information</a:t>
                      </a:r>
                    </a:p>
                  </a:txBody>
                  <a:tcPr anchor="ctr"/>
                </a:tc>
                <a:tc>
                  <a:txBody>
                    <a:bodyPr/>
                    <a:lstStyle/>
                    <a:p>
                      <a:pPr algn="ctr"/>
                      <a:r>
                        <a:rPr lang="en-US" sz="1400" dirty="0">
                          <a:solidFill>
                            <a:schemeClr val="accent3"/>
                          </a:solidFill>
                        </a:rPr>
                        <a:t>88</a:t>
                      </a:r>
                    </a:p>
                  </a:txBody>
                  <a:tcPr anchor="ctr"/>
                </a:tc>
                <a:tc>
                  <a:txBody>
                    <a:bodyPr/>
                    <a:lstStyle/>
                    <a:p>
                      <a:pPr algn="ctr"/>
                      <a:r>
                        <a:rPr lang="en-US" sz="1400" dirty="0">
                          <a:solidFill>
                            <a:schemeClr val="accent3"/>
                          </a:solidFill>
                        </a:rPr>
                        <a:t>53</a:t>
                      </a:r>
                    </a:p>
                  </a:txBody>
                  <a:tcPr anchor="ctr"/>
                </a:tc>
                <a:tc>
                  <a:txBody>
                    <a:bodyPr/>
                    <a:lstStyle/>
                    <a:p>
                      <a:pPr algn="ctr"/>
                      <a:r>
                        <a:rPr lang="en-US" sz="1400" dirty="0">
                          <a:solidFill>
                            <a:srgbClr val="FF0000"/>
                          </a:solidFill>
                        </a:rPr>
                        <a:t>-40%</a:t>
                      </a:r>
                    </a:p>
                  </a:txBody>
                  <a:tcPr anchor="ctr"/>
                </a:tc>
                <a:extLst>
                  <a:ext uri="{0D108BD9-81ED-4DB2-BD59-A6C34878D82A}">
                    <a16:rowId xmlns:a16="http://schemas.microsoft.com/office/drawing/2014/main" val="930864973"/>
                  </a:ext>
                </a:extLst>
              </a:tr>
              <a:tr h="283285">
                <a:tc>
                  <a:txBody>
                    <a:bodyPr/>
                    <a:lstStyle/>
                    <a:p>
                      <a:pPr algn="r"/>
                      <a:r>
                        <a:rPr lang="en-US" sz="1400" b="0" i="0" dirty="0">
                          <a:solidFill>
                            <a:srgbClr val="FF0000"/>
                          </a:solidFill>
                        </a:rPr>
                        <a:t>Information Browsing</a:t>
                      </a:r>
                    </a:p>
                  </a:txBody>
                  <a:tcPr anchor="ctr"/>
                </a:tc>
                <a:tc>
                  <a:txBody>
                    <a:bodyPr/>
                    <a:lstStyle/>
                    <a:p>
                      <a:pPr algn="ctr"/>
                      <a:r>
                        <a:rPr lang="en-US" sz="1400" i="0" dirty="0">
                          <a:solidFill>
                            <a:schemeClr val="accent3"/>
                          </a:solidFill>
                        </a:rPr>
                        <a:t>87</a:t>
                      </a:r>
                    </a:p>
                  </a:txBody>
                  <a:tcPr anchor="ctr"/>
                </a:tc>
                <a:tc>
                  <a:txBody>
                    <a:bodyPr/>
                    <a:lstStyle/>
                    <a:p>
                      <a:pPr algn="ctr"/>
                      <a:r>
                        <a:rPr lang="en-US" sz="1400" i="0" dirty="0">
                          <a:solidFill>
                            <a:schemeClr val="accent3"/>
                          </a:solidFill>
                        </a:rPr>
                        <a:t>46</a:t>
                      </a:r>
                    </a:p>
                  </a:txBody>
                  <a:tcPr anchor="ctr"/>
                </a:tc>
                <a:tc>
                  <a:txBody>
                    <a:bodyPr/>
                    <a:lstStyle/>
                    <a:p>
                      <a:pPr algn="ctr"/>
                      <a:r>
                        <a:rPr lang="en-US" sz="1400" b="1" i="0" dirty="0">
                          <a:solidFill>
                            <a:srgbClr val="FF0000"/>
                          </a:solidFill>
                        </a:rPr>
                        <a:t>-47%</a:t>
                      </a:r>
                    </a:p>
                  </a:txBody>
                  <a:tcPr anchor="ctr"/>
                </a:tc>
                <a:extLst>
                  <a:ext uri="{0D108BD9-81ED-4DB2-BD59-A6C34878D82A}">
                    <a16:rowId xmlns:a16="http://schemas.microsoft.com/office/drawing/2014/main" val="3084994593"/>
                  </a:ext>
                </a:extLst>
              </a:tr>
              <a:tr h="283285">
                <a:tc>
                  <a:txBody>
                    <a:bodyPr/>
                    <a:lstStyle/>
                    <a:p>
                      <a:pPr algn="r"/>
                      <a:r>
                        <a:rPr lang="en-US" sz="1400" b="0" i="0" dirty="0">
                          <a:solidFill>
                            <a:schemeClr val="accent3"/>
                          </a:solidFill>
                        </a:rPr>
                        <a:t>Navigation</a:t>
                      </a:r>
                    </a:p>
                  </a:txBody>
                  <a:tcPr anchor="ctr"/>
                </a:tc>
                <a:tc>
                  <a:txBody>
                    <a:bodyPr/>
                    <a:lstStyle/>
                    <a:p>
                      <a:pPr algn="ctr"/>
                      <a:r>
                        <a:rPr lang="en-US" sz="1400" i="0" dirty="0">
                          <a:solidFill>
                            <a:schemeClr val="accent3"/>
                          </a:solidFill>
                        </a:rPr>
                        <a:t>88</a:t>
                      </a:r>
                    </a:p>
                  </a:txBody>
                  <a:tcPr anchor="ctr"/>
                </a:tc>
                <a:tc>
                  <a:txBody>
                    <a:bodyPr/>
                    <a:lstStyle/>
                    <a:p>
                      <a:pPr algn="ctr"/>
                      <a:r>
                        <a:rPr lang="en-US" sz="1400" i="0" dirty="0">
                          <a:solidFill>
                            <a:schemeClr val="accent3"/>
                          </a:solidFill>
                        </a:rPr>
                        <a:t>54</a:t>
                      </a:r>
                    </a:p>
                  </a:txBody>
                  <a:tcPr anchor="ctr"/>
                </a:tc>
                <a:tc>
                  <a:txBody>
                    <a:bodyPr/>
                    <a:lstStyle/>
                    <a:p>
                      <a:pPr algn="ctr"/>
                      <a:r>
                        <a:rPr lang="en-US" sz="1400" i="0" dirty="0">
                          <a:solidFill>
                            <a:srgbClr val="FF0000"/>
                          </a:solidFill>
                        </a:rPr>
                        <a:t>-38%</a:t>
                      </a:r>
                    </a:p>
                  </a:txBody>
                  <a:tcPr anchor="ctr"/>
                </a:tc>
                <a:extLst>
                  <a:ext uri="{0D108BD9-81ED-4DB2-BD59-A6C34878D82A}">
                    <a16:rowId xmlns:a16="http://schemas.microsoft.com/office/drawing/2014/main" val="3034625763"/>
                  </a:ext>
                </a:extLst>
              </a:tr>
            </a:tbl>
          </a:graphicData>
        </a:graphic>
      </p:graphicFrame>
      <p:sp>
        <p:nvSpPr>
          <p:cNvPr id="16" name="Footer Placeholder 2">
            <a:extLst>
              <a:ext uri="{FF2B5EF4-FFF2-40B4-BE49-F238E27FC236}">
                <a16:creationId xmlns:a16="http://schemas.microsoft.com/office/drawing/2014/main" id="{3FEAB391-B9A9-44C8-8BEE-3B625454999F}"/>
              </a:ext>
            </a:extLst>
          </p:cNvPr>
          <p:cNvSpPr txBox="1">
            <a:spLocks/>
          </p:cNvSpPr>
          <p:nvPr/>
        </p:nvSpPr>
        <p:spPr bwMode="black">
          <a:xfrm>
            <a:off x="9395459" y="6295943"/>
            <a:ext cx="1997735" cy="471570"/>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a:t>
            </a:r>
          </a:p>
        </p:txBody>
      </p:sp>
      <p:graphicFrame>
        <p:nvGraphicFramePr>
          <p:cNvPr id="20" name="Chart 19">
            <a:extLst>
              <a:ext uri="{FF2B5EF4-FFF2-40B4-BE49-F238E27FC236}">
                <a16:creationId xmlns:a16="http://schemas.microsoft.com/office/drawing/2014/main" id="{1799CB1D-0E88-4DF5-B205-EBA852A2E3CD}"/>
              </a:ext>
            </a:extLst>
          </p:cNvPr>
          <p:cNvGraphicFramePr/>
          <p:nvPr>
            <p:extLst>
              <p:ext uri="{D42A27DB-BD31-4B8C-83A1-F6EECF244321}">
                <p14:modId xmlns:p14="http://schemas.microsoft.com/office/powerpoint/2010/main" val="2659403930"/>
              </p:ext>
            </p:extLst>
          </p:nvPr>
        </p:nvGraphicFramePr>
        <p:xfrm>
          <a:off x="445799" y="1546193"/>
          <a:ext cx="5851159" cy="271313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AA6464C9-1BF6-4730-AF28-44308CB4DC6A}"/>
              </a:ext>
            </a:extLst>
          </p:cNvPr>
          <p:cNvSpPr txBox="1"/>
          <p:nvPr/>
        </p:nvSpPr>
        <p:spPr>
          <a:xfrm>
            <a:off x="537178" y="1701641"/>
            <a:ext cx="5622022" cy="523220"/>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Search experience on EPA.gov</a:t>
            </a:r>
          </a:p>
          <a:p>
            <a:pPr algn="ctr" defTabSz="609493"/>
            <a:r>
              <a:rPr lang="en-US" sz="1200" dirty="0">
                <a:solidFill>
                  <a:schemeClr val="accent6">
                    <a:lumMod val="75000"/>
                  </a:schemeClr>
                </a:solidFill>
                <a:latin typeface="Arial" panose="020B0604020202020204"/>
              </a:rPr>
              <a:t>(multiple responses allowed)  n=1,718</a:t>
            </a:r>
          </a:p>
        </p:txBody>
      </p:sp>
      <p:sp>
        <p:nvSpPr>
          <p:cNvPr id="21" name="Speech Bubble: Rectangle 20">
            <a:extLst>
              <a:ext uri="{FF2B5EF4-FFF2-40B4-BE49-F238E27FC236}">
                <a16:creationId xmlns:a16="http://schemas.microsoft.com/office/drawing/2014/main" id="{3BA204A7-0297-4808-8E64-B277903C550E}"/>
              </a:ext>
            </a:extLst>
          </p:cNvPr>
          <p:cNvSpPr/>
          <p:nvPr/>
        </p:nvSpPr>
        <p:spPr>
          <a:xfrm>
            <a:off x="6995523" y="1727421"/>
            <a:ext cx="4426778" cy="1326675"/>
          </a:xfrm>
          <a:prstGeom prst="wedgeRectCallout">
            <a:avLst>
              <a:gd name="adj1" fmla="val -9177"/>
              <a:gd name="adj2" fmla="val -49813"/>
            </a:avLst>
          </a:prstGeom>
          <a:solidFill>
            <a:schemeClr val="bg1"/>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493">
              <a:spcAft>
                <a:spcPts val="400"/>
              </a:spcAft>
              <a:defRPr/>
            </a:pPr>
            <a:r>
              <a:rPr lang="en-US" sz="1400" b="1" u="sng" dirty="0">
                <a:solidFill>
                  <a:srgbClr val="222B3C"/>
                </a:solidFill>
                <a:latin typeface="Arial" panose="020B0604020202020204"/>
              </a:rPr>
              <a:t>Top mentions, Other search issues:</a:t>
            </a:r>
          </a:p>
          <a:p>
            <a:pPr marL="171450" indent="-171450" defTabSz="609493">
              <a:spcAft>
                <a:spcPts val="200"/>
              </a:spcAft>
              <a:buFont typeface="Arial" panose="020B0604020202020204" pitchFamily="34" charset="0"/>
              <a:buChar char="−"/>
              <a:defRPr/>
            </a:pPr>
            <a:r>
              <a:rPr lang="en-US" sz="1200" dirty="0">
                <a:solidFill>
                  <a:schemeClr val="accent3"/>
                </a:solidFill>
                <a:latin typeface="Arial" panose="020B0604020202020204"/>
              </a:rPr>
              <a:t>Not consumer friendly, too complicated/technical</a:t>
            </a:r>
          </a:p>
          <a:p>
            <a:pPr marL="171450" indent="-171450" defTabSz="609493">
              <a:spcAft>
                <a:spcPts val="200"/>
              </a:spcAft>
              <a:buFont typeface="Arial" panose="020B0604020202020204" pitchFamily="34" charset="0"/>
              <a:buChar char="−"/>
              <a:defRPr/>
            </a:pPr>
            <a:r>
              <a:rPr lang="en-US" sz="1200" dirty="0">
                <a:solidFill>
                  <a:schemeClr val="accent3"/>
                </a:solidFill>
                <a:latin typeface="Arial" panose="020B0604020202020204"/>
              </a:rPr>
              <a:t>Allow search on product name or ingredient without number</a:t>
            </a:r>
            <a:endParaRPr lang="en-US" sz="1200" i="1" dirty="0">
              <a:solidFill>
                <a:schemeClr val="accent3"/>
              </a:solidFill>
              <a:latin typeface="Arial" panose="020B0604020202020204"/>
            </a:endParaRPr>
          </a:p>
          <a:p>
            <a:pPr marL="171450" indent="-171450" defTabSz="609493">
              <a:spcAft>
                <a:spcPts val="200"/>
              </a:spcAft>
              <a:buFont typeface="Arial" panose="020B0604020202020204" pitchFamily="34" charset="0"/>
              <a:buChar char="−"/>
              <a:defRPr/>
            </a:pPr>
            <a:r>
              <a:rPr lang="en-US" sz="1200" dirty="0">
                <a:solidFill>
                  <a:schemeClr val="accent3"/>
                </a:solidFill>
                <a:latin typeface="Arial" panose="020B0604020202020204"/>
              </a:rPr>
              <a:t>Returned no results</a:t>
            </a:r>
          </a:p>
          <a:p>
            <a:pPr marL="171450" indent="-171450" defTabSz="609493">
              <a:spcAft>
                <a:spcPts val="200"/>
              </a:spcAft>
              <a:buFont typeface="Arial" panose="020B0604020202020204" pitchFamily="34" charset="0"/>
              <a:buChar char="−"/>
              <a:defRPr/>
            </a:pPr>
            <a:r>
              <a:rPr lang="en-US" sz="1200" dirty="0">
                <a:solidFill>
                  <a:schemeClr val="accent3"/>
                </a:solidFill>
                <a:latin typeface="Arial" panose="020B0604020202020204"/>
              </a:rPr>
              <a:t>Need more directions, examples of how to conduct search</a:t>
            </a:r>
          </a:p>
        </p:txBody>
      </p:sp>
      <p:sp>
        <p:nvSpPr>
          <p:cNvPr id="13" name="Footer Placeholder 2">
            <a:extLst>
              <a:ext uri="{FF2B5EF4-FFF2-40B4-BE49-F238E27FC236}">
                <a16:creationId xmlns:a16="http://schemas.microsoft.com/office/drawing/2014/main" id="{8A56C43C-81F1-46C5-BA3A-17E0967817D8}"/>
              </a:ext>
            </a:extLst>
          </p:cNvPr>
          <p:cNvSpPr txBox="1">
            <a:spLocks/>
          </p:cNvSpPr>
          <p:nvPr/>
        </p:nvSpPr>
        <p:spPr bwMode="black">
          <a:xfrm>
            <a:off x="2102317" y="6326263"/>
            <a:ext cx="4056882" cy="36933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*Comments suggest that many respondents understood “search” to refer to the List N search tool</a:t>
            </a:r>
          </a:p>
        </p:txBody>
      </p:sp>
      <p:sp>
        <p:nvSpPr>
          <p:cNvPr id="15" name="TextBox 14">
            <a:extLst>
              <a:ext uri="{FF2B5EF4-FFF2-40B4-BE49-F238E27FC236}">
                <a16:creationId xmlns:a16="http://schemas.microsoft.com/office/drawing/2014/main" id="{6A013334-535C-403D-8354-777DE0E6003F}"/>
              </a:ext>
            </a:extLst>
          </p:cNvPr>
          <p:cNvSpPr txBox="1"/>
          <p:nvPr/>
        </p:nvSpPr>
        <p:spPr>
          <a:xfrm>
            <a:off x="6633032" y="3317164"/>
            <a:ext cx="5336463" cy="2990562"/>
          </a:xfrm>
          <a:prstGeom prst="rect">
            <a:avLst/>
          </a:prstGeom>
          <a:noFill/>
        </p:spPr>
        <p:txBody>
          <a:bodyPr wrap="square" rtlCol="0">
            <a:spAutoFit/>
          </a:bodyPr>
          <a:lstStyle/>
          <a:p>
            <a:pPr algn="l">
              <a:spcAft>
                <a:spcPts val="200"/>
              </a:spcAft>
            </a:pPr>
            <a:r>
              <a:rPr lang="en-US" sz="1200" dirty="0">
                <a:solidFill>
                  <a:schemeClr val="accent3"/>
                </a:solidFill>
                <a:cs typeface="Arial" panose="020B0604020202020204" pitchFamily="34" charset="0"/>
              </a:rPr>
              <a:t>“too many clicks to find lists, then it was </a:t>
            </a:r>
            <a:r>
              <a:rPr lang="en-US" sz="1200" b="1" dirty="0">
                <a:solidFill>
                  <a:schemeClr val="accent2"/>
                </a:solidFill>
                <a:cs typeface="Arial" panose="020B0604020202020204" pitchFamily="34" charset="0"/>
              </a:rPr>
              <a:t>written for scientists, not consumers!</a:t>
            </a:r>
            <a:r>
              <a:rPr lang="en-US" sz="1200" dirty="0">
                <a:solidFill>
                  <a:schemeClr val="accent3"/>
                </a:solidFill>
                <a:cs typeface="Arial" panose="020B0604020202020204" pitchFamily="34" charset="0"/>
              </a:rPr>
              <a:t>”  </a:t>
            </a:r>
            <a:r>
              <a:rPr lang="en-US" sz="1200" dirty="0">
                <a:solidFill>
                  <a:schemeClr val="accent6">
                    <a:lumMod val="75000"/>
                  </a:schemeClr>
                </a:solidFill>
                <a:cs typeface="Arial" panose="020B0604020202020204" pitchFamily="34" charset="0"/>
              </a:rPr>
              <a:t>SAT 0, 4/05/21</a:t>
            </a:r>
          </a:p>
          <a:p>
            <a:pPr algn="l">
              <a:spcAft>
                <a:spcPts val="200"/>
              </a:spcAft>
            </a:pPr>
            <a:r>
              <a:rPr lang="en-US" sz="1200" dirty="0">
                <a:solidFill>
                  <a:schemeClr val="accent3"/>
                </a:solidFill>
                <a:latin typeface="Arial" panose="020B0604020202020204" pitchFamily="34" charset="0"/>
                <a:cs typeface="Arial" panose="020B0604020202020204" pitchFamily="34" charset="0"/>
              </a:rPr>
              <a:t>“Did not provide any answers that I needed. </a:t>
            </a:r>
            <a:r>
              <a:rPr lang="en-US" sz="1200" b="1" dirty="0">
                <a:solidFill>
                  <a:schemeClr val="accent2"/>
                </a:solidFill>
                <a:latin typeface="Arial" panose="020B0604020202020204" pitchFamily="34" charset="0"/>
                <a:cs typeface="Arial" panose="020B0604020202020204" pitchFamily="34" charset="0"/>
              </a:rPr>
              <a:t>Very complicated</a:t>
            </a:r>
            <a:r>
              <a:rPr lang="en-US" sz="1200" dirty="0">
                <a:solidFill>
                  <a:schemeClr val="accent3"/>
                </a:solidFill>
                <a:latin typeface="Arial" panose="020B0604020202020204" pitchFamily="34" charset="0"/>
                <a:cs typeface="Arial" panose="020B0604020202020204" pitchFamily="34" charset="0"/>
              </a:rPr>
              <a:t>. I do not know if our products kill Covid 19 or not . . ” </a:t>
            </a:r>
            <a:r>
              <a:rPr lang="en-US" sz="1200" dirty="0">
                <a:solidFill>
                  <a:schemeClr val="accent6">
                    <a:lumMod val="75000"/>
                  </a:schemeClr>
                </a:solidFill>
                <a:latin typeface="Arial" panose="020B0604020202020204" pitchFamily="34" charset="0"/>
                <a:cs typeface="Arial" panose="020B0604020202020204" pitchFamily="34" charset="0"/>
              </a:rPr>
              <a:t>SAT 74, 10/01/20</a:t>
            </a:r>
          </a:p>
          <a:p>
            <a:pPr algn="l">
              <a:spcAft>
                <a:spcPts val="200"/>
              </a:spcAft>
            </a:pPr>
            <a:r>
              <a:rPr lang="en-US" sz="1200" dirty="0">
                <a:solidFill>
                  <a:schemeClr val="accent3"/>
                </a:solidFill>
                <a:latin typeface="Arial" panose="020B0604020202020204" pitchFamily="34" charset="0"/>
                <a:cs typeface="Arial" panose="020B0604020202020204" pitchFamily="34" charset="0"/>
              </a:rPr>
              <a:t>“How can I search if </a:t>
            </a:r>
            <a:r>
              <a:rPr lang="en-US" sz="1200" b="1" dirty="0">
                <a:solidFill>
                  <a:schemeClr val="accent2"/>
                </a:solidFill>
                <a:latin typeface="Arial" panose="020B0604020202020204" pitchFamily="34" charset="0"/>
                <a:cs typeface="Arial" panose="020B0604020202020204" pitchFamily="34" charset="0"/>
              </a:rPr>
              <a:t>I don't have the EPA number</a:t>
            </a:r>
            <a:r>
              <a:rPr lang="en-US" sz="1200" dirty="0">
                <a:solidFill>
                  <a:schemeClr val="accent3"/>
                </a:solidFill>
                <a:latin typeface="Arial" panose="020B0604020202020204" pitchFamily="34" charset="0"/>
                <a:cs typeface="Arial" panose="020B0604020202020204" pitchFamily="34" charset="0"/>
              </a:rPr>
              <a:t>?” </a:t>
            </a:r>
            <a:r>
              <a:rPr lang="en-US" sz="1200" dirty="0">
                <a:solidFill>
                  <a:schemeClr val="accent6">
                    <a:lumMod val="75000"/>
                  </a:schemeClr>
                </a:solidFill>
                <a:latin typeface="Arial" panose="020B0604020202020204" pitchFamily="34" charset="0"/>
                <a:cs typeface="Arial" panose="020B0604020202020204" pitchFamily="34" charset="0"/>
              </a:rPr>
              <a:t>SAT 45, 3/10/21</a:t>
            </a:r>
          </a:p>
          <a:p>
            <a:pPr>
              <a:spcAft>
                <a:spcPts val="0"/>
              </a:spcAft>
            </a:pPr>
            <a:r>
              <a:rPr lang="en-US" sz="1200" dirty="0">
                <a:solidFill>
                  <a:schemeClr val="accent3"/>
                </a:solidFill>
                <a:cs typeface="Arial" panose="020B0604020202020204" pitchFamily="34" charset="0"/>
              </a:rPr>
              <a:t>“Is there a problem with specifying </a:t>
            </a:r>
            <a:r>
              <a:rPr lang="en-US" sz="1200" b="1" dirty="0">
                <a:solidFill>
                  <a:schemeClr val="accent2"/>
                </a:solidFill>
                <a:cs typeface="Arial" panose="020B0604020202020204" pitchFamily="34" charset="0"/>
              </a:rPr>
              <a:t>'bleach'</a:t>
            </a:r>
            <a:r>
              <a:rPr lang="en-US" sz="1200" dirty="0">
                <a:solidFill>
                  <a:schemeClr val="accent3"/>
                </a:solidFill>
                <a:cs typeface="Arial" panose="020B0604020202020204" pitchFamily="34" charset="0"/>
              </a:rPr>
              <a:t> as an ingredient for </a:t>
            </a:r>
            <a:r>
              <a:rPr lang="en-US" sz="1200" b="1" dirty="0">
                <a:solidFill>
                  <a:schemeClr val="accent2"/>
                </a:solidFill>
                <a:cs typeface="Arial" panose="020B0604020202020204" pitchFamily="34" charset="0"/>
              </a:rPr>
              <a:t>lay people? </a:t>
            </a:r>
            <a:r>
              <a:rPr lang="en-US" sz="1200" dirty="0">
                <a:solidFill>
                  <a:schemeClr val="accent3"/>
                </a:solidFill>
                <a:cs typeface="Arial" panose="020B0604020202020204" pitchFamily="34" charset="0"/>
              </a:rPr>
              <a:t>You could always put the chemical name in (parentheses) after it.”  </a:t>
            </a:r>
          </a:p>
          <a:p>
            <a:pPr>
              <a:spcAft>
                <a:spcPts val="200"/>
              </a:spcAft>
            </a:pPr>
            <a:r>
              <a:rPr lang="en-US" sz="1200" dirty="0">
                <a:solidFill>
                  <a:schemeClr val="accent6">
                    <a:lumMod val="75000"/>
                  </a:schemeClr>
                </a:solidFill>
                <a:cs typeface="Arial" panose="020B0604020202020204" pitchFamily="34" charset="0"/>
              </a:rPr>
              <a:t>SAT 45, 2/11/21</a:t>
            </a:r>
          </a:p>
          <a:p>
            <a:pPr algn="l">
              <a:spcAft>
                <a:spcPts val="0"/>
              </a:spcAft>
            </a:pPr>
            <a:r>
              <a:rPr lang="en-US" sz="1200" dirty="0">
                <a:solidFill>
                  <a:schemeClr val="accent3"/>
                </a:solidFill>
                <a:cs typeface="Arial" panose="020B0604020202020204" pitchFamily="34" charset="0"/>
              </a:rPr>
              <a:t>“</a:t>
            </a:r>
            <a:r>
              <a:rPr lang="en-US" sz="1200" b="1" dirty="0">
                <a:solidFill>
                  <a:schemeClr val="accent2"/>
                </a:solidFill>
                <a:cs typeface="Arial" panose="020B0604020202020204" pitchFamily="34" charset="0"/>
              </a:rPr>
              <a:t>No clear directions </a:t>
            </a:r>
            <a:r>
              <a:rPr lang="en-US" sz="1200" dirty="0">
                <a:solidFill>
                  <a:schemeClr val="accent3"/>
                </a:solidFill>
                <a:cs typeface="Arial" panose="020B0604020202020204" pitchFamily="34" charset="0"/>
              </a:rPr>
              <a:t>on how to use tools, all information entered was useless.  Why would you not show an example of how to use the tool”</a:t>
            </a:r>
          </a:p>
          <a:p>
            <a:pPr algn="l">
              <a:spcAft>
                <a:spcPts val="200"/>
              </a:spcAft>
            </a:pPr>
            <a:r>
              <a:rPr lang="en-US" sz="1200" dirty="0">
                <a:solidFill>
                  <a:schemeClr val="accent3"/>
                </a:solidFill>
                <a:cs typeface="Arial" panose="020B0604020202020204" pitchFamily="34" charset="0"/>
              </a:rPr>
              <a:t> </a:t>
            </a:r>
            <a:r>
              <a:rPr lang="en-US" sz="1200" dirty="0">
                <a:solidFill>
                  <a:schemeClr val="accent6">
                    <a:lumMod val="75000"/>
                  </a:schemeClr>
                </a:solidFill>
                <a:cs typeface="Arial" panose="020B0604020202020204" pitchFamily="34" charset="0"/>
              </a:rPr>
              <a:t>SAT 0, 11/17/20</a:t>
            </a:r>
          </a:p>
          <a:p>
            <a:pPr algn="l">
              <a:spcAft>
                <a:spcPts val="200"/>
              </a:spcAft>
            </a:pPr>
            <a:r>
              <a:rPr lang="en-US" sz="1200" dirty="0">
                <a:solidFill>
                  <a:schemeClr val="accent3"/>
                </a:solidFill>
                <a:latin typeface="Arial" panose="020B0604020202020204" pitchFamily="34" charset="0"/>
                <a:cs typeface="Arial" panose="020B0604020202020204" pitchFamily="34" charset="0"/>
              </a:rPr>
              <a:t>“I think a </a:t>
            </a:r>
            <a:r>
              <a:rPr lang="en-US" sz="1200" b="1" dirty="0">
                <a:solidFill>
                  <a:schemeClr val="accent2"/>
                </a:solidFill>
                <a:latin typeface="Arial" panose="020B0604020202020204" pitchFamily="34" charset="0"/>
                <a:cs typeface="Arial" panose="020B0604020202020204" pitchFamily="34" charset="0"/>
              </a:rPr>
              <a:t>tool tip </a:t>
            </a:r>
            <a:r>
              <a:rPr lang="en-US" sz="1200" dirty="0">
                <a:solidFill>
                  <a:schemeClr val="accent3"/>
                </a:solidFill>
                <a:latin typeface="Arial" panose="020B0604020202020204" pitchFamily="34" charset="0"/>
                <a:cs typeface="Arial" panose="020B0604020202020204" pitchFamily="34" charset="0"/>
              </a:rPr>
              <a:t>or some additional information about the Emerging Viral Pathogen column would be helpful in close proximity to that column in the search results so users do not have to leave the page to figure out that column's relevance.” </a:t>
            </a:r>
            <a:r>
              <a:rPr lang="en-US" sz="1200" dirty="0">
                <a:solidFill>
                  <a:schemeClr val="accent6">
                    <a:lumMod val="75000"/>
                  </a:schemeClr>
                </a:solidFill>
                <a:latin typeface="Arial" panose="020B0604020202020204" pitchFamily="34" charset="0"/>
                <a:cs typeface="Arial" panose="020B0604020202020204" pitchFamily="34" charset="0"/>
              </a:rPr>
              <a:t>SAT 74, 10/22/20</a:t>
            </a:r>
          </a:p>
        </p:txBody>
      </p:sp>
    </p:spTree>
    <p:extLst>
      <p:ext uri="{BB962C8B-B14F-4D97-AF65-F5344CB8AC3E}">
        <p14:creationId xmlns:p14="http://schemas.microsoft.com/office/powerpoint/2010/main" val="1209350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4938" y="176370"/>
            <a:ext cx="10968522" cy="669252"/>
          </a:xfrm>
        </p:spPr>
        <p:txBody>
          <a:bodyPr anchor="b">
            <a:noAutofit/>
          </a:bodyPr>
          <a:lstStyle/>
          <a:p>
            <a:r>
              <a:rPr lang="en-US" sz="2400" b="0" dirty="0">
                <a:solidFill>
                  <a:schemeClr val="accent3"/>
                </a:solidFill>
              </a:rPr>
              <a:t>Less than 60% of COVID info seekers are completely successful at finding what they were looking for on EPA.gov.</a:t>
            </a:r>
          </a:p>
        </p:txBody>
      </p:sp>
      <p:sp>
        <p:nvSpPr>
          <p:cNvPr id="4" name="Slide Number Placeholder 3"/>
          <p:cNvSpPr>
            <a:spLocks noGrp="1"/>
          </p:cNvSpPr>
          <p:nvPr>
            <p:ph type="sldNum" sz="quarter" idx="12"/>
          </p:nvPr>
        </p:nvSpPr>
        <p:spPr bwMode="black"/>
        <p:txBody>
          <a:bodyPr/>
          <a:lstStyle/>
          <a:p>
            <a:pPr defTabSz="609493"/>
            <a:fld id="{C932CDCB-4B29-F641-AE31-D4360F16EBC3}" type="slidenum">
              <a:rPr lang="en-US" sz="1200">
                <a:latin typeface="Arial" panose="020B0604020202020204"/>
              </a:rPr>
              <a:pPr defTabSz="609493"/>
              <a:t>19</a:t>
            </a:fld>
            <a:endParaRPr lang="en-US" sz="1200" dirty="0">
              <a:latin typeface="Arial" panose="020B0604020202020204"/>
            </a:endParaRPr>
          </a:p>
        </p:txBody>
      </p:sp>
      <p:sp>
        <p:nvSpPr>
          <p:cNvPr id="8" name="TextBox 7">
            <a:extLst>
              <a:ext uri="{FF2B5EF4-FFF2-40B4-BE49-F238E27FC236}">
                <a16:creationId xmlns:a16="http://schemas.microsoft.com/office/drawing/2014/main" id="{2CD8616E-E2C6-4983-A6DC-5881232463C7}"/>
              </a:ext>
            </a:extLst>
          </p:cNvPr>
          <p:cNvSpPr txBox="1"/>
          <p:nvPr/>
        </p:nvSpPr>
        <p:spPr>
          <a:xfrm>
            <a:off x="771525" y="899050"/>
            <a:ext cx="10731620" cy="646331"/>
          </a:xfrm>
          <a:prstGeom prst="rect">
            <a:avLst/>
          </a:prstGeom>
          <a:noFill/>
        </p:spPr>
        <p:txBody>
          <a:bodyPr wrap="square" rtlCol="0">
            <a:spAutoFit/>
          </a:bodyPr>
          <a:lstStyle/>
          <a:p>
            <a:pPr algn="l"/>
            <a:r>
              <a:rPr lang="en-US" dirty="0">
                <a:solidFill>
                  <a:schemeClr val="accent3"/>
                </a:solidFill>
                <a:cs typeface="Arial" panose="020B0604020202020204" pitchFamily="34" charset="0"/>
              </a:rPr>
              <a:t>A consumer-friendly list of disinfectants and a clear yes or no answer about a named product or ingredient’s ability to kill coronavirus are the top themes describing what could not be found.</a:t>
            </a:r>
            <a:endParaRPr lang="en-US" dirty="0">
              <a:solidFill>
                <a:schemeClr val="accent3"/>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6464C9-1BF6-4730-AF28-44308CB4DC6A}"/>
              </a:ext>
            </a:extLst>
          </p:cNvPr>
          <p:cNvSpPr txBox="1"/>
          <p:nvPr/>
        </p:nvSpPr>
        <p:spPr>
          <a:xfrm>
            <a:off x="416873" y="1836858"/>
            <a:ext cx="5558727" cy="338554"/>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Did you find the information you were looking for today?</a:t>
            </a:r>
            <a:endParaRPr lang="en-US" sz="1200" dirty="0">
              <a:solidFill>
                <a:schemeClr val="bg1">
                  <a:lumMod val="50000"/>
                </a:schemeClr>
              </a:solidFill>
              <a:latin typeface="Arial" panose="020B0604020202020204"/>
            </a:endParaRPr>
          </a:p>
        </p:txBody>
      </p:sp>
      <p:graphicFrame>
        <p:nvGraphicFramePr>
          <p:cNvPr id="14" name="Table 13">
            <a:extLst>
              <a:ext uri="{FF2B5EF4-FFF2-40B4-BE49-F238E27FC236}">
                <a16:creationId xmlns:a16="http://schemas.microsoft.com/office/drawing/2014/main" id="{8B64CDCF-7A00-4F46-BC19-E2637842C50D}"/>
              </a:ext>
            </a:extLst>
          </p:cNvPr>
          <p:cNvGraphicFramePr>
            <a:graphicFrameLocks noGrp="1"/>
          </p:cNvGraphicFramePr>
          <p:nvPr>
            <p:extLst>
              <p:ext uri="{D42A27DB-BD31-4B8C-83A1-F6EECF244321}">
                <p14:modId xmlns:p14="http://schemas.microsoft.com/office/powerpoint/2010/main" val="484358407"/>
              </p:ext>
            </p:extLst>
          </p:nvPr>
        </p:nvGraphicFramePr>
        <p:xfrm>
          <a:off x="672870" y="4091828"/>
          <a:ext cx="4830973" cy="1701340"/>
        </p:xfrm>
        <a:graphic>
          <a:graphicData uri="http://schemas.openxmlformats.org/drawingml/2006/table">
            <a:tbl>
              <a:tblPr firstRow="1" bandRow="1">
                <a:tableStyleId>{912C8C85-51F0-491E-9774-3900AFEF0FD7}</a:tableStyleId>
              </a:tblPr>
              <a:tblGrid>
                <a:gridCol w="1953354">
                  <a:extLst>
                    <a:ext uri="{9D8B030D-6E8A-4147-A177-3AD203B41FA5}">
                      <a16:colId xmlns:a16="http://schemas.microsoft.com/office/drawing/2014/main" val="4240489791"/>
                    </a:ext>
                  </a:extLst>
                </a:gridCol>
                <a:gridCol w="683331">
                  <a:extLst>
                    <a:ext uri="{9D8B030D-6E8A-4147-A177-3AD203B41FA5}">
                      <a16:colId xmlns:a16="http://schemas.microsoft.com/office/drawing/2014/main" val="1666323640"/>
                    </a:ext>
                  </a:extLst>
                </a:gridCol>
                <a:gridCol w="868067">
                  <a:extLst>
                    <a:ext uri="{9D8B030D-6E8A-4147-A177-3AD203B41FA5}">
                      <a16:colId xmlns:a16="http://schemas.microsoft.com/office/drawing/2014/main" val="1374851645"/>
                    </a:ext>
                  </a:extLst>
                </a:gridCol>
                <a:gridCol w="617889">
                  <a:extLst>
                    <a:ext uri="{9D8B030D-6E8A-4147-A177-3AD203B41FA5}">
                      <a16:colId xmlns:a16="http://schemas.microsoft.com/office/drawing/2014/main" val="228166103"/>
                    </a:ext>
                  </a:extLst>
                </a:gridCol>
                <a:gridCol w="708332">
                  <a:extLst>
                    <a:ext uri="{9D8B030D-6E8A-4147-A177-3AD203B41FA5}">
                      <a16:colId xmlns:a16="http://schemas.microsoft.com/office/drawing/2014/main" val="4237715809"/>
                    </a:ext>
                  </a:extLst>
                </a:gridCol>
              </a:tblGrid>
              <a:tr h="280717">
                <a:tc>
                  <a:txBody>
                    <a:bodyPr/>
                    <a:lstStyle/>
                    <a:p>
                      <a:endParaRPr lang="en-US" sz="1000" dirty="0"/>
                    </a:p>
                  </a:txBody>
                  <a:tcPr/>
                </a:tc>
                <a:tc>
                  <a:txBody>
                    <a:bodyPr/>
                    <a:lstStyle/>
                    <a:p>
                      <a:pPr algn="ctr"/>
                      <a:r>
                        <a:rPr lang="en-US" sz="1000" dirty="0">
                          <a:solidFill>
                            <a:schemeClr val="accent3"/>
                          </a:solidFill>
                        </a:rPr>
                        <a:t>Yes</a:t>
                      </a:r>
                    </a:p>
                  </a:txBody>
                  <a:tcPr anchor="ctr">
                    <a:solidFill>
                      <a:srgbClr val="92D050"/>
                    </a:solidFill>
                  </a:tcPr>
                </a:tc>
                <a:tc>
                  <a:txBody>
                    <a:bodyPr/>
                    <a:lstStyle/>
                    <a:p>
                      <a:pPr algn="ctr"/>
                      <a:r>
                        <a:rPr lang="en-US" sz="1000" dirty="0">
                          <a:solidFill>
                            <a:schemeClr val="accent3"/>
                          </a:solidFill>
                        </a:rPr>
                        <a:t>Partially</a:t>
                      </a:r>
                    </a:p>
                  </a:txBody>
                  <a:tcPr anchor="ctr">
                    <a:solidFill>
                      <a:srgbClr val="FFC000"/>
                    </a:solidFill>
                  </a:tcPr>
                </a:tc>
                <a:tc>
                  <a:txBody>
                    <a:bodyPr/>
                    <a:lstStyle/>
                    <a:p>
                      <a:pPr algn="ctr"/>
                      <a:r>
                        <a:rPr lang="en-US" sz="1000" dirty="0">
                          <a:solidFill>
                            <a:schemeClr val="bg1"/>
                          </a:solidFill>
                        </a:rPr>
                        <a:t>No</a:t>
                      </a:r>
                    </a:p>
                  </a:txBody>
                  <a:tcPr anchor="ctr">
                    <a:solidFill>
                      <a:srgbClr val="EE2737"/>
                    </a:solidFill>
                  </a:tcPr>
                </a:tc>
                <a:tc>
                  <a:txBody>
                    <a:bodyPr/>
                    <a:lstStyle/>
                    <a:p>
                      <a:pPr algn="ctr"/>
                      <a:r>
                        <a:rPr lang="en-US" sz="1400" dirty="0"/>
                        <a:t>%∆</a:t>
                      </a:r>
                    </a:p>
                  </a:txBody>
                  <a:tcPr anchor="ctr"/>
                </a:tc>
                <a:extLst>
                  <a:ext uri="{0D108BD9-81ED-4DB2-BD59-A6C34878D82A}">
                    <a16:rowId xmlns:a16="http://schemas.microsoft.com/office/drawing/2014/main" val="3953426675"/>
                  </a:ext>
                </a:extLst>
              </a:tr>
              <a:tr h="349135">
                <a:tc>
                  <a:txBody>
                    <a:bodyPr/>
                    <a:lstStyle/>
                    <a:p>
                      <a:pPr algn="r"/>
                      <a:r>
                        <a:rPr lang="en-US" sz="1400" b="1" dirty="0">
                          <a:solidFill>
                            <a:schemeClr val="accent3"/>
                          </a:solidFill>
                        </a:rPr>
                        <a:t>Satisfaction</a:t>
                      </a:r>
                    </a:p>
                  </a:txBody>
                  <a:tcPr anchor="ctr"/>
                </a:tc>
                <a:tc>
                  <a:txBody>
                    <a:bodyPr/>
                    <a:lstStyle/>
                    <a:p>
                      <a:pPr algn="ctr"/>
                      <a:r>
                        <a:rPr lang="en-US" sz="1400" dirty="0">
                          <a:solidFill>
                            <a:schemeClr val="accent3"/>
                          </a:solidFill>
                        </a:rPr>
                        <a:t>87</a:t>
                      </a:r>
                    </a:p>
                  </a:txBody>
                  <a:tcPr anchor="ctr"/>
                </a:tc>
                <a:tc>
                  <a:txBody>
                    <a:bodyPr/>
                    <a:lstStyle/>
                    <a:p>
                      <a:pPr algn="ctr"/>
                      <a:r>
                        <a:rPr lang="en-US" sz="1400" dirty="0">
                          <a:solidFill>
                            <a:schemeClr val="accent3"/>
                          </a:solidFill>
                        </a:rPr>
                        <a:t>67</a:t>
                      </a:r>
                    </a:p>
                  </a:txBody>
                  <a:tcPr anchor="ctr"/>
                </a:tc>
                <a:tc>
                  <a:txBody>
                    <a:bodyPr/>
                    <a:lstStyle/>
                    <a:p>
                      <a:pPr algn="ctr"/>
                      <a:r>
                        <a:rPr lang="en-US" sz="1400" dirty="0">
                          <a:solidFill>
                            <a:schemeClr val="accent3"/>
                          </a:solidFill>
                        </a:rPr>
                        <a:t>31</a:t>
                      </a:r>
                    </a:p>
                  </a:txBody>
                  <a:tcPr anchor="ctr"/>
                </a:tc>
                <a:tc>
                  <a:txBody>
                    <a:bodyPr/>
                    <a:lstStyle/>
                    <a:p>
                      <a:pPr algn="ctr"/>
                      <a:r>
                        <a:rPr lang="en-US" sz="1400" b="1" dirty="0">
                          <a:solidFill>
                            <a:srgbClr val="FF0000"/>
                          </a:solidFill>
                        </a:rPr>
                        <a:t>-65%</a:t>
                      </a:r>
                    </a:p>
                  </a:txBody>
                  <a:tcPr anchor="ctr"/>
                </a:tc>
                <a:extLst>
                  <a:ext uri="{0D108BD9-81ED-4DB2-BD59-A6C34878D82A}">
                    <a16:rowId xmlns:a16="http://schemas.microsoft.com/office/drawing/2014/main" val="3085321678"/>
                  </a:ext>
                </a:extLst>
              </a:tr>
              <a:tr h="349135">
                <a:tc>
                  <a:txBody>
                    <a:bodyPr/>
                    <a:lstStyle/>
                    <a:p>
                      <a:pPr algn="r"/>
                      <a:r>
                        <a:rPr lang="en-US" sz="1400" b="0" dirty="0">
                          <a:solidFill>
                            <a:schemeClr val="accent3"/>
                          </a:solidFill>
                        </a:rPr>
                        <a:t>Site Information</a:t>
                      </a:r>
                    </a:p>
                  </a:txBody>
                  <a:tcPr anchor="ctr"/>
                </a:tc>
                <a:tc>
                  <a:txBody>
                    <a:bodyPr/>
                    <a:lstStyle/>
                    <a:p>
                      <a:pPr algn="ctr"/>
                      <a:r>
                        <a:rPr lang="en-US" sz="1400" dirty="0">
                          <a:solidFill>
                            <a:schemeClr val="accent3"/>
                          </a:solidFill>
                        </a:rPr>
                        <a:t>88</a:t>
                      </a:r>
                    </a:p>
                  </a:txBody>
                  <a:tcPr anchor="ctr"/>
                </a:tc>
                <a:tc>
                  <a:txBody>
                    <a:bodyPr/>
                    <a:lstStyle/>
                    <a:p>
                      <a:pPr algn="ctr"/>
                      <a:r>
                        <a:rPr lang="en-US" sz="1400" dirty="0">
                          <a:solidFill>
                            <a:schemeClr val="accent3"/>
                          </a:solidFill>
                        </a:rPr>
                        <a:t>70</a:t>
                      </a:r>
                    </a:p>
                  </a:txBody>
                  <a:tcPr anchor="ctr"/>
                </a:tc>
                <a:tc>
                  <a:txBody>
                    <a:bodyPr/>
                    <a:lstStyle/>
                    <a:p>
                      <a:pPr algn="ctr"/>
                      <a:r>
                        <a:rPr lang="en-US" sz="1400" dirty="0">
                          <a:solidFill>
                            <a:schemeClr val="accent3"/>
                          </a:solidFill>
                        </a:rPr>
                        <a:t>37</a:t>
                      </a:r>
                    </a:p>
                  </a:txBody>
                  <a:tcPr anchor="ctr"/>
                </a:tc>
                <a:tc>
                  <a:txBody>
                    <a:bodyPr/>
                    <a:lstStyle/>
                    <a:p>
                      <a:pPr algn="ctr"/>
                      <a:r>
                        <a:rPr lang="en-US" sz="1400" dirty="0">
                          <a:solidFill>
                            <a:srgbClr val="FF0000"/>
                          </a:solidFill>
                        </a:rPr>
                        <a:t>-58%</a:t>
                      </a:r>
                    </a:p>
                  </a:txBody>
                  <a:tcPr anchor="ctr"/>
                </a:tc>
                <a:extLst>
                  <a:ext uri="{0D108BD9-81ED-4DB2-BD59-A6C34878D82A}">
                    <a16:rowId xmlns:a16="http://schemas.microsoft.com/office/drawing/2014/main" val="930864973"/>
                  </a:ext>
                </a:extLst>
              </a:tr>
              <a:tr h="349135">
                <a:tc>
                  <a:txBody>
                    <a:bodyPr/>
                    <a:lstStyle/>
                    <a:p>
                      <a:pPr algn="r"/>
                      <a:r>
                        <a:rPr lang="en-US" sz="1400" b="0" i="0" dirty="0">
                          <a:solidFill>
                            <a:schemeClr val="accent3"/>
                          </a:solidFill>
                        </a:rPr>
                        <a:t>Information Browsing</a:t>
                      </a:r>
                    </a:p>
                  </a:txBody>
                  <a:tcPr anchor="ctr"/>
                </a:tc>
                <a:tc>
                  <a:txBody>
                    <a:bodyPr/>
                    <a:lstStyle/>
                    <a:p>
                      <a:pPr algn="ctr"/>
                      <a:r>
                        <a:rPr lang="en-US" sz="1400" i="0" dirty="0">
                          <a:solidFill>
                            <a:schemeClr val="accent3"/>
                          </a:solidFill>
                        </a:rPr>
                        <a:t>85</a:t>
                      </a:r>
                    </a:p>
                  </a:txBody>
                  <a:tcPr anchor="ctr"/>
                </a:tc>
                <a:tc>
                  <a:txBody>
                    <a:bodyPr/>
                    <a:lstStyle/>
                    <a:p>
                      <a:pPr algn="ctr"/>
                      <a:r>
                        <a:rPr lang="en-US" sz="1400" i="0" dirty="0">
                          <a:solidFill>
                            <a:schemeClr val="accent3"/>
                          </a:solidFill>
                        </a:rPr>
                        <a:t>64</a:t>
                      </a:r>
                    </a:p>
                  </a:txBody>
                  <a:tcPr anchor="ctr"/>
                </a:tc>
                <a:tc>
                  <a:txBody>
                    <a:bodyPr/>
                    <a:lstStyle/>
                    <a:p>
                      <a:pPr algn="ctr"/>
                      <a:r>
                        <a:rPr lang="en-US" sz="1400" i="0" dirty="0">
                          <a:solidFill>
                            <a:schemeClr val="accent3"/>
                          </a:solidFill>
                        </a:rPr>
                        <a:t>33</a:t>
                      </a:r>
                    </a:p>
                  </a:txBody>
                  <a:tcPr anchor="ctr"/>
                </a:tc>
                <a:tc>
                  <a:txBody>
                    <a:bodyPr/>
                    <a:lstStyle/>
                    <a:p>
                      <a:pPr algn="ctr"/>
                      <a:r>
                        <a:rPr lang="en-US" sz="1400" b="1" i="0" dirty="0">
                          <a:solidFill>
                            <a:srgbClr val="FF0000"/>
                          </a:solidFill>
                        </a:rPr>
                        <a:t>-62%</a:t>
                      </a:r>
                    </a:p>
                  </a:txBody>
                  <a:tcPr anchor="ctr"/>
                </a:tc>
                <a:extLst>
                  <a:ext uri="{0D108BD9-81ED-4DB2-BD59-A6C34878D82A}">
                    <a16:rowId xmlns:a16="http://schemas.microsoft.com/office/drawing/2014/main" val="3084994593"/>
                  </a:ext>
                </a:extLst>
              </a:tr>
              <a:tr h="349135">
                <a:tc>
                  <a:txBody>
                    <a:bodyPr/>
                    <a:lstStyle/>
                    <a:p>
                      <a:pPr algn="r"/>
                      <a:r>
                        <a:rPr lang="en-US" sz="1400" b="0" i="0" dirty="0">
                          <a:solidFill>
                            <a:schemeClr val="accent3"/>
                          </a:solidFill>
                        </a:rPr>
                        <a:t>Navigation</a:t>
                      </a:r>
                    </a:p>
                  </a:txBody>
                  <a:tcPr anchor="ctr"/>
                </a:tc>
                <a:tc>
                  <a:txBody>
                    <a:bodyPr/>
                    <a:lstStyle/>
                    <a:p>
                      <a:pPr algn="ctr"/>
                      <a:r>
                        <a:rPr lang="en-US" sz="1400" i="0" dirty="0">
                          <a:solidFill>
                            <a:schemeClr val="accent3"/>
                          </a:solidFill>
                        </a:rPr>
                        <a:t>86</a:t>
                      </a:r>
                    </a:p>
                  </a:txBody>
                  <a:tcPr anchor="ctr"/>
                </a:tc>
                <a:tc>
                  <a:txBody>
                    <a:bodyPr/>
                    <a:lstStyle/>
                    <a:p>
                      <a:pPr algn="ctr"/>
                      <a:r>
                        <a:rPr lang="en-US" sz="1400" i="0" dirty="0">
                          <a:solidFill>
                            <a:schemeClr val="accent3"/>
                          </a:solidFill>
                        </a:rPr>
                        <a:t>71</a:t>
                      </a:r>
                    </a:p>
                  </a:txBody>
                  <a:tcPr anchor="ctr"/>
                </a:tc>
                <a:tc>
                  <a:txBody>
                    <a:bodyPr/>
                    <a:lstStyle/>
                    <a:p>
                      <a:pPr algn="ctr"/>
                      <a:r>
                        <a:rPr lang="en-US" sz="1400" i="0" dirty="0">
                          <a:solidFill>
                            <a:schemeClr val="accent3"/>
                          </a:solidFill>
                        </a:rPr>
                        <a:t>41</a:t>
                      </a:r>
                    </a:p>
                  </a:txBody>
                  <a:tcPr anchor="ctr"/>
                </a:tc>
                <a:tc>
                  <a:txBody>
                    <a:bodyPr/>
                    <a:lstStyle/>
                    <a:p>
                      <a:pPr algn="ctr"/>
                      <a:r>
                        <a:rPr lang="en-US" sz="1400" i="0" dirty="0">
                          <a:solidFill>
                            <a:srgbClr val="FF0000"/>
                          </a:solidFill>
                        </a:rPr>
                        <a:t>-52%</a:t>
                      </a:r>
                    </a:p>
                  </a:txBody>
                  <a:tcPr anchor="ctr"/>
                </a:tc>
                <a:extLst>
                  <a:ext uri="{0D108BD9-81ED-4DB2-BD59-A6C34878D82A}">
                    <a16:rowId xmlns:a16="http://schemas.microsoft.com/office/drawing/2014/main" val="3034625763"/>
                  </a:ext>
                </a:extLst>
              </a:tr>
            </a:tbl>
          </a:graphicData>
        </a:graphic>
      </p:graphicFrame>
      <p:graphicFrame>
        <p:nvGraphicFramePr>
          <p:cNvPr id="15" name="Chart 14">
            <a:extLst>
              <a:ext uri="{FF2B5EF4-FFF2-40B4-BE49-F238E27FC236}">
                <a16:creationId xmlns:a16="http://schemas.microsoft.com/office/drawing/2014/main" id="{61098B43-948D-4E48-A8DB-6165791F66B2}"/>
              </a:ext>
            </a:extLst>
          </p:cNvPr>
          <p:cNvGraphicFramePr/>
          <p:nvPr>
            <p:extLst>
              <p:ext uri="{D42A27DB-BD31-4B8C-83A1-F6EECF244321}">
                <p14:modId xmlns:p14="http://schemas.microsoft.com/office/powerpoint/2010/main" val="4090990184"/>
              </p:ext>
            </p:extLst>
          </p:nvPr>
        </p:nvGraphicFramePr>
        <p:xfrm>
          <a:off x="457969" y="2025420"/>
          <a:ext cx="5342969" cy="1677256"/>
        </p:xfrm>
        <a:graphic>
          <a:graphicData uri="http://schemas.openxmlformats.org/drawingml/2006/chart">
            <c:chart xmlns:c="http://schemas.openxmlformats.org/drawingml/2006/chart" xmlns:r="http://schemas.openxmlformats.org/officeDocument/2006/relationships" r:id="rId3"/>
          </a:graphicData>
        </a:graphic>
      </p:graphicFrame>
      <p:sp>
        <p:nvSpPr>
          <p:cNvPr id="16" name="Footer Placeholder 2">
            <a:extLst>
              <a:ext uri="{FF2B5EF4-FFF2-40B4-BE49-F238E27FC236}">
                <a16:creationId xmlns:a16="http://schemas.microsoft.com/office/drawing/2014/main" id="{3FEAB391-B9A9-44C8-8BEE-3B625454999F}"/>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
        <p:nvSpPr>
          <p:cNvPr id="13" name="Speech Bubble: Rectangle 12">
            <a:extLst>
              <a:ext uri="{FF2B5EF4-FFF2-40B4-BE49-F238E27FC236}">
                <a16:creationId xmlns:a16="http://schemas.microsoft.com/office/drawing/2014/main" id="{AEE3D42A-99CA-457D-8EEE-24027595C2BD}"/>
              </a:ext>
            </a:extLst>
          </p:cNvPr>
          <p:cNvSpPr/>
          <p:nvPr/>
        </p:nvSpPr>
        <p:spPr>
          <a:xfrm>
            <a:off x="6252273" y="2014160"/>
            <a:ext cx="5558726" cy="3826633"/>
          </a:xfrm>
          <a:prstGeom prst="wedgeRectCallout">
            <a:avLst>
              <a:gd name="adj1" fmla="val -9177"/>
              <a:gd name="adj2" fmla="val -48261"/>
            </a:avLst>
          </a:prstGeom>
          <a:solidFill>
            <a:schemeClr val="bg1"/>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493">
              <a:spcAft>
                <a:spcPts val="600"/>
              </a:spcAft>
              <a:defRPr/>
            </a:pPr>
            <a:r>
              <a:rPr lang="en-US" sz="1400" b="1" u="sng" dirty="0">
                <a:solidFill>
                  <a:srgbClr val="222B3C"/>
                </a:solidFill>
                <a:latin typeface="Arial" panose="020B0604020202020204"/>
              </a:rPr>
              <a:t>Top mentions, what could not be found on EPA.gov:</a:t>
            </a:r>
          </a:p>
          <a:p>
            <a:pPr marL="171450" indent="-171450" defTabSz="609493">
              <a:spcAft>
                <a:spcPts val="400"/>
              </a:spcAft>
              <a:buFont typeface="Arial" panose="020B0604020202020204" pitchFamily="34" charset="0"/>
              <a:buChar char="−"/>
              <a:defRPr/>
            </a:pPr>
            <a:r>
              <a:rPr lang="en-US" sz="1300" b="1" dirty="0">
                <a:solidFill>
                  <a:schemeClr val="accent3"/>
                </a:solidFill>
                <a:latin typeface="Arial" panose="020B0604020202020204"/>
              </a:rPr>
              <a:t>List</a:t>
            </a:r>
            <a:r>
              <a:rPr lang="en-US" sz="1300" dirty="0">
                <a:solidFill>
                  <a:schemeClr val="accent3"/>
                </a:solidFill>
                <a:latin typeface="Arial" panose="020B0604020202020204"/>
              </a:rPr>
              <a:t> of disinfectants/products that kill coronavirus</a:t>
            </a:r>
          </a:p>
          <a:p>
            <a:pPr marL="171450" indent="-171450" defTabSz="609493">
              <a:spcAft>
                <a:spcPts val="400"/>
              </a:spcAft>
              <a:buFont typeface="Arial" panose="020B0604020202020204" pitchFamily="34" charset="0"/>
              <a:buChar char="−"/>
              <a:defRPr/>
            </a:pPr>
            <a:r>
              <a:rPr lang="en-US" sz="1300" b="1" dirty="0">
                <a:solidFill>
                  <a:schemeClr val="accent3"/>
                </a:solidFill>
                <a:latin typeface="Arial" panose="020B0604020202020204"/>
              </a:rPr>
              <a:t>Yes/no answer </a:t>
            </a:r>
            <a:r>
              <a:rPr lang="en-US" sz="1300" dirty="0">
                <a:solidFill>
                  <a:schemeClr val="accent3"/>
                </a:solidFill>
                <a:latin typeface="Arial" panose="020B0604020202020204"/>
              </a:rPr>
              <a:t>on whether or not a named product or ingredient kills coronavirus</a:t>
            </a:r>
          </a:p>
          <a:p>
            <a:pPr marL="171450" indent="-171450" defTabSz="609493">
              <a:spcAft>
                <a:spcPts val="400"/>
              </a:spcAft>
              <a:buFont typeface="Arial" panose="020B0604020202020204" pitchFamily="34" charset="0"/>
              <a:buChar char="−"/>
              <a:defRPr/>
            </a:pPr>
            <a:r>
              <a:rPr lang="en-US" sz="1300" dirty="0">
                <a:solidFill>
                  <a:schemeClr val="accent3"/>
                </a:solidFill>
                <a:latin typeface="Arial" panose="020B0604020202020204"/>
              </a:rPr>
              <a:t>Guidelines and product information on </a:t>
            </a:r>
            <a:r>
              <a:rPr lang="en-US" sz="1300" b="1" dirty="0">
                <a:solidFill>
                  <a:schemeClr val="accent3"/>
                </a:solidFill>
                <a:latin typeface="Arial" panose="020B0604020202020204"/>
              </a:rPr>
              <a:t>air quality, air exchange, filtration and purification</a:t>
            </a:r>
          </a:p>
          <a:p>
            <a:pPr marL="171450" indent="-171450" defTabSz="609493">
              <a:spcAft>
                <a:spcPts val="400"/>
              </a:spcAft>
              <a:buFont typeface="Arial" panose="020B0604020202020204" pitchFamily="34" charset="0"/>
              <a:buChar char="−"/>
              <a:defRPr/>
            </a:pPr>
            <a:r>
              <a:rPr lang="en-US" sz="1300" dirty="0">
                <a:solidFill>
                  <a:schemeClr val="accent3"/>
                </a:solidFill>
                <a:latin typeface="Arial" panose="020B0604020202020204"/>
              </a:rPr>
              <a:t>Sanitizing/disinfecting </a:t>
            </a:r>
            <a:r>
              <a:rPr lang="en-US" sz="1300" b="1" dirty="0">
                <a:solidFill>
                  <a:schemeClr val="accent3"/>
                </a:solidFill>
                <a:latin typeface="Arial" panose="020B0604020202020204"/>
              </a:rPr>
              <a:t>procedures/guidelines </a:t>
            </a:r>
            <a:r>
              <a:rPr lang="en-US" sz="1300" dirty="0">
                <a:solidFill>
                  <a:schemeClr val="accent3"/>
                </a:solidFill>
                <a:latin typeface="Arial" panose="020B0604020202020204"/>
              </a:rPr>
              <a:t>for particular settings, objects</a:t>
            </a:r>
          </a:p>
          <a:p>
            <a:pPr marL="171450" indent="-171450" defTabSz="609493">
              <a:spcAft>
                <a:spcPts val="400"/>
              </a:spcAft>
              <a:buFont typeface="Arial" panose="020B0604020202020204" pitchFamily="34" charset="0"/>
              <a:buChar char="−"/>
              <a:defRPr/>
            </a:pPr>
            <a:r>
              <a:rPr lang="en-US" sz="1300" b="1" dirty="0">
                <a:solidFill>
                  <a:schemeClr val="accent3"/>
                </a:solidFill>
                <a:latin typeface="Arial" panose="020B0604020202020204"/>
              </a:rPr>
              <a:t>Medical</a:t>
            </a:r>
            <a:r>
              <a:rPr lang="en-US" sz="1300" dirty="0">
                <a:solidFill>
                  <a:schemeClr val="accent3"/>
                </a:solidFill>
                <a:latin typeface="Arial" panose="020B0604020202020204"/>
              </a:rPr>
              <a:t>-related information (cases, transmission, symptoms, testing, treatments, vaccines)</a:t>
            </a:r>
          </a:p>
          <a:p>
            <a:pPr marL="171450" indent="-171450" defTabSz="609493">
              <a:spcAft>
                <a:spcPts val="400"/>
              </a:spcAft>
              <a:buFont typeface="Arial" panose="020B0604020202020204" pitchFamily="34" charset="0"/>
              <a:buChar char="−"/>
              <a:defRPr/>
            </a:pPr>
            <a:r>
              <a:rPr lang="en-US" sz="1300" dirty="0">
                <a:solidFill>
                  <a:schemeClr val="accent3"/>
                </a:solidFill>
                <a:latin typeface="Arial" panose="020B0604020202020204"/>
              </a:rPr>
              <a:t>Data/guidance/product information around alternative measures (</a:t>
            </a:r>
            <a:r>
              <a:rPr lang="en-US" sz="1300" b="1" dirty="0">
                <a:solidFill>
                  <a:schemeClr val="accent3"/>
                </a:solidFill>
                <a:latin typeface="Arial" panose="020B0604020202020204"/>
              </a:rPr>
              <a:t>electrostatic sprayers, foggers, UV light, ozone</a:t>
            </a:r>
            <a:r>
              <a:rPr lang="en-US" sz="1300" dirty="0">
                <a:solidFill>
                  <a:schemeClr val="accent3"/>
                </a:solidFill>
                <a:latin typeface="Arial" panose="020B0604020202020204"/>
              </a:rPr>
              <a:t>)</a:t>
            </a:r>
          </a:p>
          <a:p>
            <a:pPr marL="171450" indent="-171450" defTabSz="609493">
              <a:spcAft>
                <a:spcPts val="400"/>
              </a:spcAft>
              <a:buFont typeface="Arial" panose="020B0604020202020204" pitchFamily="34" charset="0"/>
              <a:buChar char="−"/>
              <a:defRPr/>
            </a:pPr>
            <a:r>
              <a:rPr lang="en-US" sz="1300" b="1" dirty="0">
                <a:solidFill>
                  <a:schemeClr val="accent3"/>
                </a:solidFill>
                <a:latin typeface="Arial" panose="020B0604020202020204"/>
              </a:rPr>
              <a:t>Simplified tool functionality </a:t>
            </a:r>
            <a:r>
              <a:rPr lang="en-US" sz="1300" dirty="0">
                <a:solidFill>
                  <a:schemeClr val="accent3"/>
                </a:solidFill>
                <a:latin typeface="Arial" panose="020B0604020202020204"/>
              </a:rPr>
              <a:t>(clearer results, ways to sort, narrow the list results; better instructions and examples of how to search)</a:t>
            </a:r>
          </a:p>
          <a:p>
            <a:pPr marL="171450" indent="-171450" defTabSz="609493">
              <a:spcAft>
                <a:spcPts val="200"/>
              </a:spcAft>
              <a:buFont typeface="Arial" panose="020B0604020202020204" pitchFamily="34" charset="0"/>
              <a:buChar char="−"/>
              <a:defRPr/>
            </a:pPr>
            <a:r>
              <a:rPr lang="en-US" sz="1300" b="1" dirty="0">
                <a:solidFill>
                  <a:schemeClr val="accent3"/>
                </a:solidFill>
                <a:latin typeface="Arial" panose="020B0604020202020204"/>
              </a:rPr>
              <a:t>Safety information</a:t>
            </a:r>
            <a:r>
              <a:rPr lang="en-US" sz="1300" dirty="0">
                <a:solidFill>
                  <a:schemeClr val="accent3"/>
                </a:solidFill>
                <a:latin typeface="Arial" panose="020B0604020202020204"/>
              </a:rPr>
              <a:t> on products / ingredients; "natural" disinfectants</a:t>
            </a:r>
          </a:p>
        </p:txBody>
      </p:sp>
    </p:spTree>
    <p:extLst>
      <p:ext uri="{BB962C8B-B14F-4D97-AF65-F5344CB8AC3E}">
        <p14:creationId xmlns:p14="http://schemas.microsoft.com/office/powerpoint/2010/main" val="100884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6BA210-5519-E64D-A241-2C726E5A4C10}"/>
              </a:ext>
            </a:extLst>
          </p:cNvPr>
          <p:cNvSpPr>
            <a:spLocks noGrp="1"/>
          </p:cNvSpPr>
          <p:nvPr>
            <p:ph type="sldNum" sz="quarter" idx="42"/>
          </p:nvPr>
        </p:nvSpPr>
        <p:spPr/>
        <p:txBody>
          <a:bodyPr/>
          <a:lstStyle/>
          <a:p>
            <a:fld id="{BD3001A6-BD31-4FBC-AA24-96121B4F2E4D}" type="slidenum">
              <a:rPr lang="en-JM" smtClean="0"/>
              <a:pPr/>
              <a:t>2</a:t>
            </a:fld>
            <a:endParaRPr lang="en-JM" dirty="0"/>
          </a:p>
        </p:txBody>
      </p:sp>
      <p:sp>
        <p:nvSpPr>
          <p:cNvPr id="2" name="Title 1">
            <a:extLst>
              <a:ext uri="{FF2B5EF4-FFF2-40B4-BE49-F238E27FC236}">
                <a16:creationId xmlns:a16="http://schemas.microsoft.com/office/drawing/2014/main" id="{41E1925E-BBC2-5749-B412-4E2B6026943C}"/>
              </a:ext>
            </a:extLst>
          </p:cNvPr>
          <p:cNvSpPr>
            <a:spLocks noGrp="1"/>
          </p:cNvSpPr>
          <p:nvPr>
            <p:ph type="title"/>
          </p:nvPr>
        </p:nvSpPr>
        <p:spPr/>
        <p:txBody>
          <a:bodyPr/>
          <a:lstStyle/>
          <a:p>
            <a:r>
              <a:rPr lang="en-US" dirty="0"/>
              <a:t>Agenda</a:t>
            </a:r>
          </a:p>
        </p:txBody>
      </p:sp>
      <p:sp>
        <p:nvSpPr>
          <p:cNvPr id="7" name="Text Placeholder 6">
            <a:extLst>
              <a:ext uri="{FF2B5EF4-FFF2-40B4-BE49-F238E27FC236}">
                <a16:creationId xmlns:a16="http://schemas.microsoft.com/office/drawing/2014/main" id="{BAD7C751-E22A-4F31-AF77-28F57CD26B35}"/>
              </a:ext>
            </a:extLst>
          </p:cNvPr>
          <p:cNvSpPr>
            <a:spLocks noGrp="1"/>
          </p:cNvSpPr>
          <p:nvPr>
            <p:ph type="body" sz="quarter" idx="46"/>
          </p:nvPr>
        </p:nvSpPr>
        <p:spPr>
          <a:xfrm>
            <a:off x="517525" y="1311216"/>
            <a:ext cx="11155363" cy="4691652"/>
          </a:xfrm>
        </p:spPr>
        <p:txBody>
          <a:bodyPr/>
          <a:lstStyle/>
          <a:p>
            <a:pPr marL="514350" indent="-514350">
              <a:buClrTx/>
              <a:buFont typeface="+mj-lt"/>
              <a:buAutoNum type="arabicPeriod"/>
            </a:pPr>
            <a:r>
              <a:rPr lang="en-US" dirty="0">
                <a:solidFill>
                  <a:schemeClr val="accent3"/>
                </a:solidFill>
              </a:rPr>
              <a:t>Methodology &amp; Objectives</a:t>
            </a:r>
          </a:p>
          <a:p>
            <a:pPr marL="514350" indent="-514350">
              <a:buClrTx/>
              <a:buFont typeface="+mj-lt"/>
              <a:buAutoNum type="arabicPeriod"/>
            </a:pPr>
            <a:r>
              <a:rPr lang="en-US" dirty="0">
                <a:solidFill>
                  <a:schemeClr val="accent3"/>
                </a:solidFill>
              </a:rPr>
              <a:t>Trends and Overview</a:t>
            </a:r>
          </a:p>
          <a:p>
            <a:pPr marL="514350" indent="-514350">
              <a:buClrTx/>
              <a:buFont typeface="+mj-lt"/>
              <a:buAutoNum type="arabicPeriod"/>
            </a:pPr>
            <a:r>
              <a:rPr lang="en-US" dirty="0">
                <a:solidFill>
                  <a:schemeClr val="accent3"/>
                </a:solidFill>
              </a:rPr>
              <a:t>COVID-19 Information Seekers </a:t>
            </a:r>
          </a:p>
          <a:p>
            <a:pPr marL="514350" indent="-514350">
              <a:buClrTx/>
              <a:buFont typeface="+mj-lt"/>
              <a:buAutoNum type="arabicPeriod"/>
            </a:pPr>
            <a:r>
              <a:rPr lang="en-US" dirty="0">
                <a:solidFill>
                  <a:schemeClr val="accent3"/>
                </a:solidFill>
              </a:rPr>
              <a:t>Recommendations and Next Steps</a:t>
            </a:r>
          </a:p>
          <a:p>
            <a:pPr>
              <a:buClrTx/>
            </a:pPr>
            <a:endParaRPr lang="en-US" dirty="0">
              <a:solidFill>
                <a:schemeClr val="accent3"/>
              </a:solidFill>
            </a:endParaRPr>
          </a:p>
        </p:txBody>
      </p:sp>
    </p:spTree>
    <p:extLst>
      <p:ext uri="{BB962C8B-B14F-4D97-AF65-F5344CB8AC3E}">
        <p14:creationId xmlns:p14="http://schemas.microsoft.com/office/powerpoint/2010/main" val="489986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4938" y="90487"/>
            <a:ext cx="10968522" cy="755135"/>
          </a:xfrm>
        </p:spPr>
        <p:txBody>
          <a:bodyPr anchor="b">
            <a:noAutofit/>
          </a:bodyPr>
          <a:lstStyle/>
          <a:p>
            <a:r>
              <a:rPr lang="en-US" sz="2400" b="0" dirty="0">
                <a:solidFill>
                  <a:schemeClr val="accent3"/>
                </a:solidFill>
              </a:rPr>
              <a:t>Use of the search tool* or visiting coronavirus/coronavirus disinfectant pages does not boost ability to find among COVID info seekers.</a:t>
            </a:r>
          </a:p>
        </p:txBody>
      </p:sp>
      <p:sp>
        <p:nvSpPr>
          <p:cNvPr id="4" name="Slide Number Placeholder 3"/>
          <p:cNvSpPr>
            <a:spLocks noGrp="1"/>
          </p:cNvSpPr>
          <p:nvPr>
            <p:ph type="sldNum" sz="quarter" idx="12"/>
          </p:nvPr>
        </p:nvSpPr>
        <p:spPr bwMode="black"/>
        <p:txBody>
          <a:bodyPr/>
          <a:lstStyle/>
          <a:p>
            <a:pPr defTabSz="609493"/>
            <a:fld id="{C932CDCB-4B29-F641-AE31-D4360F16EBC3}" type="slidenum">
              <a:rPr lang="en-US" sz="1200">
                <a:latin typeface="Arial" panose="020B0604020202020204"/>
              </a:rPr>
              <a:pPr defTabSz="609493"/>
              <a:t>20</a:t>
            </a:fld>
            <a:endParaRPr lang="en-US" sz="1200" dirty="0">
              <a:latin typeface="Arial" panose="020B0604020202020204"/>
            </a:endParaRPr>
          </a:p>
        </p:txBody>
      </p:sp>
      <p:sp>
        <p:nvSpPr>
          <p:cNvPr id="8" name="TextBox 7">
            <a:extLst>
              <a:ext uri="{FF2B5EF4-FFF2-40B4-BE49-F238E27FC236}">
                <a16:creationId xmlns:a16="http://schemas.microsoft.com/office/drawing/2014/main" id="{2CD8616E-E2C6-4983-A6DC-5881232463C7}"/>
              </a:ext>
            </a:extLst>
          </p:cNvPr>
          <p:cNvSpPr txBox="1"/>
          <p:nvPr/>
        </p:nvSpPr>
        <p:spPr>
          <a:xfrm>
            <a:off x="674938" y="959931"/>
            <a:ext cx="11136061" cy="923330"/>
          </a:xfrm>
          <a:prstGeom prst="rect">
            <a:avLst/>
          </a:prstGeom>
          <a:noFill/>
        </p:spPr>
        <p:txBody>
          <a:bodyPr wrap="square" rtlCol="0">
            <a:spAutoFit/>
          </a:bodyPr>
          <a:lstStyle/>
          <a:p>
            <a:pPr algn="l"/>
            <a:r>
              <a:rPr lang="en-US" dirty="0">
                <a:solidFill>
                  <a:schemeClr val="accent3"/>
                </a:solidFill>
              </a:rPr>
              <a:t>Ability to find is about the same whether </a:t>
            </a:r>
            <a:r>
              <a:rPr lang="en-US" sz="1800" b="0" dirty="0">
                <a:solidFill>
                  <a:schemeClr val="accent3"/>
                </a:solidFill>
              </a:rPr>
              <a:t>COVID info seekers used search or not (60% vs. 57%), although those who </a:t>
            </a:r>
            <a:r>
              <a:rPr lang="en-US" dirty="0">
                <a:solidFill>
                  <a:schemeClr val="accent3"/>
                </a:solidFill>
              </a:rPr>
              <a:t>used search and had a good experience were 80% successful.</a:t>
            </a:r>
            <a:r>
              <a:rPr lang="en-US" sz="1800" b="0" dirty="0">
                <a:solidFill>
                  <a:schemeClr val="accent3"/>
                </a:solidFill>
              </a:rPr>
              <a:t> </a:t>
            </a:r>
          </a:p>
          <a:p>
            <a:pPr algn="l"/>
            <a:r>
              <a:rPr lang="en-US" dirty="0">
                <a:solidFill>
                  <a:schemeClr val="accent3"/>
                </a:solidFill>
                <a:cs typeface="Arial" panose="020B0604020202020204" pitchFamily="34" charset="0"/>
              </a:rPr>
              <a:t>Visitors to coronavirus and disinfectant pages were less successful than those who did not visit those pages.</a:t>
            </a:r>
            <a:endParaRPr lang="en-US" dirty="0">
              <a:solidFill>
                <a:schemeClr val="accent3"/>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6464C9-1BF6-4730-AF28-44308CB4DC6A}"/>
              </a:ext>
            </a:extLst>
          </p:cNvPr>
          <p:cNvSpPr txBox="1"/>
          <p:nvPr/>
        </p:nvSpPr>
        <p:spPr>
          <a:xfrm>
            <a:off x="1524001" y="2389395"/>
            <a:ext cx="4294874" cy="337038"/>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Ability to find by use of search</a:t>
            </a:r>
            <a:endParaRPr lang="en-US" sz="1200" dirty="0">
              <a:solidFill>
                <a:schemeClr val="bg1">
                  <a:lumMod val="50000"/>
                </a:schemeClr>
              </a:solidFill>
              <a:latin typeface="Arial" panose="020B0604020202020204"/>
            </a:endParaRPr>
          </a:p>
        </p:txBody>
      </p:sp>
      <p:sp>
        <p:nvSpPr>
          <p:cNvPr id="16" name="Footer Placeholder 2">
            <a:extLst>
              <a:ext uri="{FF2B5EF4-FFF2-40B4-BE49-F238E27FC236}">
                <a16:creationId xmlns:a16="http://schemas.microsoft.com/office/drawing/2014/main" id="{3FEAB391-B9A9-44C8-8BEE-3B625454999F}"/>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
        <p:nvSpPr>
          <p:cNvPr id="17" name="TextBox 16">
            <a:extLst>
              <a:ext uri="{FF2B5EF4-FFF2-40B4-BE49-F238E27FC236}">
                <a16:creationId xmlns:a16="http://schemas.microsoft.com/office/drawing/2014/main" id="{50865CFC-52E9-42FA-AC90-69507BB329B2}"/>
              </a:ext>
            </a:extLst>
          </p:cNvPr>
          <p:cNvSpPr txBox="1"/>
          <p:nvPr/>
        </p:nvSpPr>
        <p:spPr>
          <a:xfrm>
            <a:off x="7058559" y="2141658"/>
            <a:ext cx="4554291" cy="584775"/>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Ability to find among visitors who saw Coronavirus or Coronavirus Disinfectant pages*:</a:t>
            </a:r>
            <a:endParaRPr lang="en-US" sz="1200" dirty="0">
              <a:solidFill>
                <a:schemeClr val="bg1">
                  <a:lumMod val="50000"/>
                </a:schemeClr>
              </a:solidFill>
              <a:latin typeface="Arial" panose="020B0604020202020204"/>
            </a:endParaRPr>
          </a:p>
        </p:txBody>
      </p:sp>
      <p:graphicFrame>
        <p:nvGraphicFramePr>
          <p:cNvPr id="18" name="Chart 17">
            <a:extLst>
              <a:ext uri="{FF2B5EF4-FFF2-40B4-BE49-F238E27FC236}">
                <a16:creationId xmlns:a16="http://schemas.microsoft.com/office/drawing/2014/main" id="{2134A5DE-D01B-4675-848D-902CDBCF005F}"/>
              </a:ext>
            </a:extLst>
          </p:cNvPr>
          <p:cNvGraphicFramePr/>
          <p:nvPr>
            <p:extLst>
              <p:ext uri="{D42A27DB-BD31-4B8C-83A1-F6EECF244321}">
                <p14:modId xmlns:p14="http://schemas.microsoft.com/office/powerpoint/2010/main" val="90807405"/>
              </p:ext>
            </p:extLst>
          </p:nvPr>
        </p:nvGraphicFramePr>
        <p:xfrm>
          <a:off x="6438687" y="2737122"/>
          <a:ext cx="5174163" cy="2715092"/>
        </p:xfrm>
        <a:graphic>
          <a:graphicData uri="http://schemas.openxmlformats.org/drawingml/2006/chart">
            <c:chart xmlns:c="http://schemas.openxmlformats.org/drawingml/2006/chart" xmlns:r="http://schemas.openxmlformats.org/officeDocument/2006/relationships" r:id="rId3"/>
          </a:graphicData>
        </a:graphic>
      </p:graphicFrame>
      <p:sp>
        <p:nvSpPr>
          <p:cNvPr id="19" name="Footer Placeholder 2">
            <a:extLst>
              <a:ext uri="{FF2B5EF4-FFF2-40B4-BE49-F238E27FC236}">
                <a16:creationId xmlns:a16="http://schemas.microsoft.com/office/drawing/2014/main" id="{C9917D12-3593-4D76-8461-74957F4A841D}"/>
              </a:ext>
            </a:extLst>
          </p:cNvPr>
          <p:cNvSpPr txBox="1">
            <a:spLocks/>
          </p:cNvSpPr>
          <p:nvPr/>
        </p:nvSpPr>
        <p:spPr bwMode="black">
          <a:xfrm>
            <a:off x="7724775" y="5422565"/>
            <a:ext cx="4056882" cy="751296"/>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*Determined by Customer Passed Parameters (CPPs) in the survey code that flag pages/sections of the site visited by the respondent</a:t>
            </a:r>
          </a:p>
          <a:p>
            <a:pPr>
              <a:defRPr/>
            </a:pPr>
            <a:endParaRPr lang="en-US" sz="1000" dirty="0">
              <a:solidFill>
                <a:schemeClr val="accent3"/>
              </a:solidFill>
              <a:latin typeface="Arial"/>
            </a:endParaRPr>
          </a:p>
          <a:p>
            <a:pPr>
              <a:defRPr/>
            </a:pPr>
            <a:r>
              <a:rPr lang="en-US" sz="1000" dirty="0">
                <a:solidFill>
                  <a:schemeClr val="accent3"/>
                </a:solidFill>
                <a:latin typeface="Arial"/>
              </a:rPr>
              <a:t>**Just 18 of the 183 respondents were on the Disinfectant pages only</a:t>
            </a:r>
          </a:p>
        </p:txBody>
      </p:sp>
      <p:sp>
        <p:nvSpPr>
          <p:cNvPr id="14" name="Footer Placeholder 2">
            <a:extLst>
              <a:ext uri="{FF2B5EF4-FFF2-40B4-BE49-F238E27FC236}">
                <a16:creationId xmlns:a16="http://schemas.microsoft.com/office/drawing/2014/main" id="{8557B77C-2D99-4E09-AB89-6862A0314882}"/>
              </a:ext>
            </a:extLst>
          </p:cNvPr>
          <p:cNvSpPr txBox="1">
            <a:spLocks/>
          </p:cNvSpPr>
          <p:nvPr/>
        </p:nvSpPr>
        <p:spPr bwMode="black">
          <a:xfrm>
            <a:off x="2102317" y="6367740"/>
            <a:ext cx="4056882" cy="36933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*Comments suggest that many respondents understood “search” to refer to the List N search tool</a:t>
            </a:r>
          </a:p>
        </p:txBody>
      </p:sp>
      <p:graphicFrame>
        <p:nvGraphicFramePr>
          <p:cNvPr id="15" name="Chart 14">
            <a:extLst>
              <a:ext uri="{FF2B5EF4-FFF2-40B4-BE49-F238E27FC236}">
                <a16:creationId xmlns:a16="http://schemas.microsoft.com/office/drawing/2014/main" id="{AD44E3F7-CD81-4383-8DDD-016ECB6C8C48}"/>
              </a:ext>
            </a:extLst>
          </p:cNvPr>
          <p:cNvGraphicFramePr/>
          <p:nvPr>
            <p:extLst>
              <p:ext uri="{D42A27DB-BD31-4B8C-83A1-F6EECF244321}">
                <p14:modId xmlns:p14="http://schemas.microsoft.com/office/powerpoint/2010/main" val="2579328859"/>
              </p:ext>
            </p:extLst>
          </p:nvPr>
        </p:nvGraphicFramePr>
        <p:xfrm>
          <a:off x="161926" y="2737121"/>
          <a:ext cx="5771248" cy="291807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AED8554D-FD0F-4D35-A5F5-99DCEE17FAF7}"/>
              </a:ext>
            </a:extLst>
          </p:cNvPr>
          <p:cNvSpPr txBox="1"/>
          <p:nvPr/>
        </p:nvSpPr>
        <p:spPr>
          <a:xfrm>
            <a:off x="579151" y="3817723"/>
            <a:ext cx="5039452" cy="307777"/>
          </a:xfrm>
          <a:prstGeom prst="rect">
            <a:avLst/>
          </a:prstGeom>
          <a:solidFill>
            <a:schemeClr val="bg1"/>
          </a:solidFill>
        </p:spPr>
        <p:txBody>
          <a:bodyPr wrap="square" rtlCol="0">
            <a:spAutoFit/>
          </a:bodyPr>
          <a:lstStyle/>
          <a:p>
            <a:pPr algn="l"/>
            <a:r>
              <a:rPr lang="en-US" sz="1200" i="1" dirty="0">
                <a:solidFill>
                  <a:schemeClr val="accent3"/>
                </a:solidFill>
                <a:cs typeface="Arial" panose="020B0604020202020204" pitchFamily="34" charset="0"/>
              </a:rPr>
              <a:t>Ability to find for all who used search: </a:t>
            </a:r>
            <a:r>
              <a:rPr lang="en-US" sz="1400" b="1" i="1" dirty="0">
                <a:solidFill>
                  <a:srgbClr val="92D050"/>
                </a:solidFill>
                <a:cs typeface="Arial" panose="020B0604020202020204" pitchFamily="34" charset="0"/>
              </a:rPr>
              <a:t>60% yes</a:t>
            </a:r>
            <a:r>
              <a:rPr lang="en-US" sz="1200" i="1" dirty="0">
                <a:solidFill>
                  <a:schemeClr val="accent3"/>
                </a:solidFill>
                <a:cs typeface="Arial" panose="020B0604020202020204" pitchFamily="34" charset="0"/>
              </a:rPr>
              <a:t>, 24% partially, 16% no</a:t>
            </a:r>
            <a:endParaRPr lang="en-US" sz="1200" i="1"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098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9525" y="172327"/>
            <a:ext cx="11141474" cy="751297"/>
          </a:xfrm>
        </p:spPr>
        <p:txBody>
          <a:bodyPr anchor="b">
            <a:noAutofit/>
          </a:bodyPr>
          <a:lstStyle/>
          <a:p>
            <a:r>
              <a:rPr lang="en-US" sz="2400" b="0" dirty="0">
                <a:solidFill>
                  <a:schemeClr val="accent3"/>
                </a:solidFill>
              </a:rPr>
              <a:t>Citizens and “other” roles are least successful at finding COVID information; these are also the roles with the heaviest use of coronavirus/disinfectant pages.</a:t>
            </a:r>
          </a:p>
        </p:txBody>
      </p:sp>
      <p:sp>
        <p:nvSpPr>
          <p:cNvPr id="4" name="Slide Number Placeholder 3"/>
          <p:cNvSpPr>
            <a:spLocks noGrp="1"/>
          </p:cNvSpPr>
          <p:nvPr>
            <p:ph type="sldNum" sz="quarter" idx="12"/>
          </p:nvPr>
        </p:nvSpPr>
        <p:spPr bwMode="black"/>
        <p:txBody>
          <a:bodyPr/>
          <a:lstStyle/>
          <a:p>
            <a:pPr defTabSz="609493"/>
            <a:fld id="{C932CDCB-4B29-F641-AE31-D4360F16EBC3}" type="slidenum">
              <a:rPr lang="en-US" sz="1200">
                <a:latin typeface="Arial" panose="020B0604020202020204"/>
              </a:rPr>
              <a:pPr defTabSz="609493"/>
              <a:t>21</a:t>
            </a:fld>
            <a:endParaRPr lang="en-US" sz="1200" dirty="0">
              <a:latin typeface="Arial" panose="020B0604020202020204"/>
            </a:endParaRPr>
          </a:p>
        </p:txBody>
      </p:sp>
      <p:sp>
        <p:nvSpPr>
          <p:cNvPr id="8" name="TextBox 7">
            <a:extLst>
              <a:ext uri="{FF2B5EF4-FFF2-40B4-BE49-F238E27FC236}">
                <a16:creationId xmlns:a16="http://schemas.microsoft.com/office/drawing/2014/main" id="{2CD8616E-E2C6-4983-A6DC-5881232463C7}"/>
              </a:ext>
            </a:extLst>
          </p:cNvPr>
          <p:cNvSpPr txBox="1"/>
          <p:nvPr/>
        </p:nvSpPr>
        <p:spPr>
          <a:xfrm>
            <a:off x="669525" y="957682"/>
            <a:ext cx="10828207" cy="369332"/>
          </a:xfrm>
          <a:prstGeom prst="rect">
            <a:avLst/>
          </a:prstGeom>
          <a:noFill/>
        </p:spPr>
        <p:txBody>
          <a:bodyPr wrap="square" rtlCol="0">
            <a:spAutoFit/>
          </a:bodyPr>
          <a:lstStyle/>
          <a:p>
            <a:pPr algn="l"/>
            <a:r>
              <a:rPr lang="en-US" dirty="0">
                <a:solidFill>
                  <a:schemeClr val="accent3"/>
                </a:solidFill>
                <a:latin typeface="Arial" panose="020B0604020202020204" pitchFamily="34" charset="0"/>
                <a:cs typeface="Arial" panose="020B0604020202020204" pitchFamily="34" charset="0"/>
              </a:rPr>
              <a:t>Most visitors are reaching the correct area of the site, but still not finding what they came for.</a:t>
            </a:r>
          </a:p>
        </p:txBody>
      </p:sp>
      <p:sp>
        <p:nvSpPr>
          <p:cNvPr id="11" name="TextBox 10">
            <a:extLst>
              <a:ext uri="{FF2B5EF4-FFF2-40B4-BE49-F238E27FC236}">
                <a16:creationId xmlns:a16="http://schemas.microsoft.com/office/drawing/2014/main" id="{AA6464C9-1BF6-4730-AF28-44308CB4DC6A}"/>
              </a:ext>
            </a:extLst>
          </p:cNvPr>
          <p:cNvSpPr txBox="1"/>
          <p:nvPr/>
        </p:nvSpPr>
        <p:spPr>
          <a:xfrm>
            <a:off x="1524001" y="1636833"/>
            <a:ext cx="4114800" cy="523220"/>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Ability to find by visitor role</a:t>
            </a:r>
          </a:p>
          <a:p>
            <a:pPr algn="ctr" defTabSz="609493"/>
            <a:r>
              <a:rPr lang="en-US" sz="1200" dirty="0">
                <a:solidFill>
                  <a:schemeClr val="bg1">
                    <a:lumMod val="50000"/>
                  </a:schemeClr>
                </a:solidFill>
                <a:latin typeface="Arial" panose="020B0604020202020204"/>
              </a:rPr>
              <a:t>(Top 6 roles, % saying Yes, I found what I was looking for)</a:t>
            </a:r>
          </a:p>
        </p:txBody>
      </p:sp>
      <p:sp>
        <p:nvSpPr>
          <p:cNvPr id="16" name="Footer Placeholder 2">
            <a:extLst>
              <a:ext uri="{FF2B5EF4-FFF2-40B4-BE49-F238E27FC236}">
                <a16:creationId xmlns:a16="http://schemas.microsoft.com/office/drawing/2014/main" id="{3FEAB391-B9A9-44C8-8BEE-3B625454999F}"/>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sp>
        <p:nvSpPr>
          <p:cNvPr id="17" name="TextBox 16">
            <a:extLst>
              <a:ext uri="{FF2B5EF4-FFF2-40B4-BE49-F238E27FC236}">
                <a16:creationId xmlns:a16="http://schemas.microsoft.com/office/drawing/2014/main" id="{50865CFC-52E9-42FA-AC90-69507BB329B2}"/>
              </a:ext>
            </a:extLst>
          </p:cNvPr>
          <p:cNvSpPr txBox="1"/>
          <p:nvPr/>
        </p:nvSpPr>
        <p:spPr>
          <a:xfrm>
            <a:off x="6457950" y="1636833"/>
            <a:ext cx="5734050" cy="523220"/>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Visited Coronavirus or Coronavirus Disinfectant pages*</a:t>
            </a:r>
          </a:p>
          <a:p>
            <a:pPr algn="ctr" defTabSz="609493"/>
            <a:r>
              <a:rPr lang="en-US" sz="1200" dirty="0">
                <a:solidFill>
                  <a:schemeClr val="bg1">
                    <a:lumMod val="50000"/>
                  </a:schemeClr>
                </a:solidFill>
                <a:latin typeface="Arial" panose="020B0604020202020204"/>
              </a:rPr>
              <a:t>73% of all COVID-19 info seekers</a:t>
            </a:r>
          </a:p>
        </p:txBody>
      </p:sp>
      <p:sp>
        <p:nvSpPr>
          <p:cNvPr id="19" name="Footer Placeholder 2">
            <a:extLst>
              <a:ext uri="{FF2B5EF4-FFF2-40B4-BE49-F238E27FC236}">
                <a16:creationId xmlns:a16="http://schemas.microsoft.com/office/drawing/2014/main" id="{C9917D12-3593-4D76-8461-74957F4A841D}"/>
              </a:ext>
            </a:extLst>
          </p:cNvPr>
          <p:cNvSpPr txBox="1">
            <a:spLocks/>
          </p:cNvSpPr>
          <p:nvPr/>
        </p:nvSpPr>
        <p:spPr bwMode="black">
          <a:xfrm>
            <a:off x="7553326" y="5422565"/>
            <a:ext cx="4248150" cy="751296"/>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*Determined by Customer Passed Parameters (CPPs) in the survey code that flag pages/sections of the site visited by the respondent</a:t>
            </a:r>
          </a:p>
        </p:txBody>
      </p:sp>
      <p:graphicFrame>
        <p:nvGraphicFramePr>
          <p:cNvPr id="12" name="Content Placeholder 6">
            <a:extLst>
              <a:ext uri="{FF2B5EF4-FFF2-40B4-BE49-F238E27FC236}">
                <a16:creationId xmlns:a16="http://schemas.microsoft.com/office/drawing/2014/main" id="{647C6B26-07ED-4AB7-BFA3-F13ED1F0C53E}"/>
              </a:ext>
            </a:extLst>
          </p:cNvPr>
          <p:cNvGraphicFramePr>
            <a:graphicFrameLocks/>
          </p:cNvGraphicFramePr>
          <p:nvPr>
            <p:extLst>
              <p:ext uri="{D42A27DB-BD31-4B8C-83A1-F6EECF244321}">
                <p14:modId xmlns:p14="http://schemas.microsoft.com/office/powerpoint/2010/main" val="2064694237"/>
              </p:ext>
            </p:extLst>
          </p:nvPr>
        </p:nvGraphicFramePr>
        <p:xfrm>
          <a:off x="353032" y="2251347"/>
          <a:ext cx="5656952" cy="3160947"/>
        </p:xfrm>
        <a:graphic>
          <a:graphicData uri="http://schemas.openxmlformats.org/drawingml/2006/chart">
            <c:chart xmlns:c="http://schemas.openxmlformats.org/drawingml/2006/chart" xmlns:r="http://schemas.openxmlformats.org/officeDocument/2006/relationships" r:id="rId3"/>
          </a:graphicData>
        </a:graphic>
      </p:graphicFrame>
      <p:sp>
        <p:nvSpPr>
          <p:cNvPr id="14" name="Speech Bubble: Rectangle 13">
            <a:extLst>
              <a:ext uri="{FF2B5EF4-FFF2-40B4-BE49-F238E27FC236}">
                <a16:creationId xmlns:a16="http://schemas.microsoft.com/office/drawing/2014/main" id="{AA2D99AD-1F0F-4FDF-B005-75B469F572DA}"/>
              </a:ext>
            </a:extLst>
          </p:cNvPr>
          <p:cNvSpPr/>
          <p:nvPr/>
        </p:nvSpPr>
        <p:spPr>
          <a:xfrm>
            <a:off x="2040064" y="5567045"/>
            <a:ext cx="4417886" cy="1033780"/>
          </a:xfrm>
          <a:prstGeom prst="wedgeRectCallout">
            <a:avLst>
              <a:gd name="adj1" fmla="val -24818"/>
              <a:gd name="adj2" fmla="val -47406"/>
            </a:avLst>
          </a:prstGeom>
          <a:solidFill>
            <a:schemeClr val="bg1"/>
          </a:solidFill>
          <a:ln w="12700">
            <a:solidFill>
              <a:schemeClr val="accent6">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09493">
              <a:defRPr/>
            </a:pPr>
            <a:r>
              <a:rPr lang="en-US" sz="1050" dirty="0">
                <a:solidFill>
                  <a:srgbClr val="222B3C"/>
                </a:solidFill>
                <a:latin typeface="Arial" panose="020B0604020202020204"/>
              </a:rPr>
              <a:t>Top mentions, “Other” role: </a:t>
            </a:r>
          </a:p>
          <a:p>
            <a:pPr marL="171450" indent="-171450" defTabSz="609493">
              <a:buFont typeface="Arial" panose="020B0604020202020204" pitchFamily="34" charset="0"/>
              <a:buChar char="−"/>
              <a:defRPr/>
            </a:pPr>
            <a:r>
              <a:rPr lang="en-US" sz="1050" dirty="0">
                <a:solidFill>
                  <a:srgbClr val="222B3C"/>
                </a:solidFill>
                <a:latin typeface="Arial" panose="020B0604020202020204"/>
              </a:rPr>
              <a:t>Represent an education, worship, non-profit or business setting</a:t>
            </a:r>
          </a:p>
          <a:p>
            <a:pPr marL="171450" indent="-171450" defTabSz="609493">
              <a:buFont typeface="Arial" panose="020B0604020202020204" pitchFamily="34" charset="0"/>
              <a:buChar char="−"/>
              <a:defRPr/>
            </a:pPr>
            <a:r>
              <a:rPr lang="en-US" sz="1050" dirty="0">
                <a:solidFill>
                  <a:srgbClr val="222B3C"/>
                </a:solidFill>
                <a:latin typeface="Arial" panose="020B0604020202020204"/>
              </a:rPr>
              <a:t>Healthcare provider</a:t>
            </a:r>
          </a:p>
          <a:p>
            <a:pPr marL="171450" indent="-171450" defTabSz="609493">
              <a:buFont typeface="Arial" panose="020B0604020202020204" pitchFamily="34" charset="0"/>
              <a:buChar char="−"/>
              <a:defRPr/>
            </a:pPr>
            <a:r>
              <a:rPr lang="en-US" sz="1050" dirty="0">
                <a:solidFill>
                  <a:srgbClr val="222B3C"/>
                </a:solidFill>
                <a:latin typeface="Arial" panose="020B0604020202020204"/>
              </a:rPr>
              <a:t>Citizen / consumer</a:t>
            </a:r>
          </a:p>
          <a:p>
            <a:pPr marL="171450" indent="-171450" defTabSz="609493">
              <a:buFont typeface="Arial" panose="020B0604020202020204" pitchFamily="34" charset="0"/>
              <a:buChar char="−"/>
              <a:defRPr/>
            </a:pPr>
            <a:r>
              <a:rPr lang="en-US" sz="1050" dirty="0">
                <a:solidFill>
                  <a:srgbClr val="222B3C"/>
                </a:solidFill>
                <a:latin typeface="Arial" panose="020B0604020202020204"/>
              </a:rPr>
              <a:t>Responsible for health &amp; safety/infection control in healthcare setting</a:t>
            </a:r>
          </a:p>
          <a:p>
            <a:pPr marL="171450" indent="-171450" defTabSz="609493">
              <a:buFont typeface="Arial" panose="020B0604020202020204" pitchFamily="34" charset="0"/>
              <a:buChar char="−"/>
              <a:defRPr/>
            </a:pPr>
            <a:r>
              <a:rPr lang="en-US" sz="1050" dirty="0">
                <a:solidFill>
                  <a:srgbClr val="222B3C"/>
                </a:solidFill>
                <a:latin typeface="Arial" panose="020B0604020202020204"/>
              </a:rPr>
              <a:t>Health/environmental/HVAC consultant</a:t>
            </a:r>
          </a:p>
        </p:txBody>
      </p:sp>
      <p:graphicFrame>
        <p:nvGraphicFramePr>
          <p:cNvPr id="15" name="Content Placeholder 6">
            <a:extLst>
              <a:ext uri="{FF2B5EF4-FFF2-40B4-BE49-F238E27FC236}">
                <a16:creationId xmlns:a16="http://schemas.microsoft.com/office/drawing/2014/main" id="{DD0393A5-E2CC-4EA6-BBD4-179D026F2D51}"/>
              </a:ext>
            </a:extLst>
          </p:cNvPr>
          <p:cNvGraphicFramePr>
            <a:graphicFrameLocks/>
          </p:cNvGraphicFramePr>
          <p:nvPr>
            <p:extLst>
              <p:ext uri="{D42A27DB-BD31-4B8C-83A1-F6EECF244321}">
                <p14:modId xmlns:p14="http://schemas.microsoft.com/office/powerpoint/2010/main" val="4174028310"/>
              </p:ext>
            </p:extLst>
          </p:nvPr>
        </p:nvGraphicFramePr>
        <p:xfrm>
          <a:off x="5535083" y="2323492"/>
          <a:ext cx="5656952" cy="31609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09776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4938" y="176370"/>
            <a:ext cx="10968522" cy="669252"/>
          </a:xfrm>
        </p:spPr>
        <p:txBody>
          <a:bodyPr anchor="b">
            <a:noAutofit/>
          </a:bodyPr>
          <a:lstStyle/>
          <a:p>
            <a:r>
              <a:rPr lang="en-US" sz="2400" b="0" dirty="0">
                <a:solidFill>
                  <a:schemeClr val="accent3"/>
                </a:solidFill>
              </a:rPr>
              <a:t>Scores and ability to find are lower for COVID info seekers who come to EPA.gov from the CDC website.</a:t>
            </a:r>
          </a:p>
        </p:txBody>
      </p:sp>
      <p:sp>
        <p:nvSpPr>
          <p:cNvPr id="4" name="Slide Number Placeholder 3"/>
          <p:cNvSpPr>
            <a:spLocks noGrp="1"/>
          </p:cNvSpPr>
          <p:nvPr>
            <p:ph type="sldNum" sz="quarter" idx="12"/>
          </p:nvPr>
        </p:nvSpPr>
        <p:spPr bwMode="black"/>
        <p:txBody>
          <a:bodyPr/>
          <a:lstStyle/>
          <a:p>
            <a:pPr defTabSz="609493"/>
            <a:fld id="{C932CDCB-4B29-F641-AE31-D4360F16EBC3}" type="slidenum">
              <a:rPr lang="en-US">
                <a:latin typeface="Arial" panose="020B0604020202020204"/>
              </a:rPr>
              <a:pPr defTabSz="609493"/>
              <a:t>22</a:t>
            </a:fld>
            <a:endParaRPr lang="en-US" dirty="0">
              <a:latin typeface="Arial" panose="020B0604020202020204"/>
            </a:endParaRPr>
          </a:p>
        </p:txBody>
      </p:sp>
      <p:sp>
        <p:nvSpPr>
          <p:cNvPr id="8" name="TextBox 7">
            <a:extLst>
              <a:ext uri="{FF2B5EF4-FFF2-40B4-BE49-F238E27FC236}">
                <a16:creationId xmlns:a16="http://schemas.microsoft.com/office/drawing/2014/main" id="{2CD8616E-E2C6-4983-A6DC-5881232463C7}"/>
              </a:ext>
            </a:extLst>
          </p:cNvPr>
          <p:cNvSpPr txBox="1"/>
          <p:nvPr/>
        </p:nvSpPr>
        <p:spPr>
          <a:xfrm>
            <a:off x="702728" y="802394"/>
            <a:ext cx="10912941" cy="369332"/>
          </a:xfrm>
          <a:prstGeom prst="rect">
            <a:avLst/>
          </a:prstGeom>
          <a:noFill/>
        </p:spPr>
        <p:txBody>
          <a:bodyPr wrap="square" rtlCol="0">
            <a:spAutoFit/>
          </a:bodyPr>
          <a:lstStyle/>
          <a:p>
            <a:pPr algn="l"/>
            <a:r>
              <a:rPr lang="en-US" dirty="0">
                <a:solidFill>
                  <a:schemeClr val="accent3"/>
                </a:solidFill>
                <a:cs typeface="Arial" panose="020B0604020202020204" pitchFamily="34" charset="0"/>
              </a:rPr>
              <a:t>Nearly all of these CDC-sourced visitors spent time on the coronavirus and/or disinfectant pages.</a:t>
            </a:r>
            <a:endParaRPr lang="en-US" dirty="0">
              <a:solidFill>
                <a:schemeClr val="accent3"/>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6464C9-1BF6-4730-AF28-44308CB4DC6A}"/>
              </a:ext>
            </a:extLst>
          </p:cNvPr>
          <p:cNvSpPr txBox="1"/>
          <p:nvPr/>
        </p:nvSpPr>
        <p:spPr>
          <a:xfrm>
            <a:off x="1103621" y="1436290"/>
            <a:ext cx="4305646" cy="338554"/>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Source of visit*</a:t>
            </a:r>
            <a:endParaRPr lang="en-US" sz="1200" dirty="0">
              <a:solidFill>
                <a:schemeClr val="bg1">
                  <a:lumMod val="50000"/>
                </a:schemeClr>
              </a:solidFill>
              <a:latin typeface="Arial" panose="020B0604020202020204"/>
            </a:endParaRPr>
          </a:p>
        </p:txBody>
      </p:sp>
      <p:graphicFrame>
        <p:nvGraphicFramePr>
          <p:cNvPr id="12" name="Chart 11">
            <a:extLst>
              <a:ext uri="{FF2B5EF4-FFF2-40B4-BE49-F238E27FC236}">
                <a16:creationId xmlns:a16="http://schemas.microsoft.com/office/drawing/2014/main" id="{9E3E58E8-0BFD-4B98-909B-4B273C60CD12}"/>
              </a:ext>
            </a:extLst>
          </p:cNvPr>
          <p:cNvGraphicFramePr/>
          <p:nvPr>
            <p:extLst>
              <p:ext uri="{D42A27DB-BD31-4B8C-83A1-F6EECF244321}">
                <p14:modId xmlns:p14="http://schemas.microsoft.com/office/powerpoint/2010/main" val="3810899765"/>
              </p:ext>
            </p:extLst>
          </p:nvPr>
        </p:nvGraphicFramePr>
        <p:xfrm>
          <a:off x="1088069" y="1968484"/>
          <a:ext cx="3896071" cy="1811374"/>
        </p:xfrm>
        <a:graphic>
          <a:graphicData uri="http://schemas.openxmlformats.org/drawingml/2006/chart">
            <c:chart xmlns:c="http://schemas.openxmlformats.org/drawingml/2006/chart" xmlns:r="http://schemas.openxmlformats.org/officeDocument/2006/relationships" r:id="rId3"/>
          </a:graphicData>
        </a:graphic>
      </p:graphicFrame>
      <p:sp>
        <p:nvSpPr>
          <p:cNvPr id="15" name="Footer Placeholder 2">
            <a:extLst>
              <a:ext uri="{FF2B5EF4-FFF2-40B4-BE49-F238E27FC236}">
                <a16:creationId xmlns:a16="http://schemas.microsoft.com/office/drawing/2014/main" id="{B1005AD0-F85E-4967-BAB7-0ECC8D647235}"/>
              </a:ext>
            </a:extLst>
          </p:cNvPr>
          <p:cNvSpPr txBox="1">
            <a:spLocks/>
          </p:cNvSpPr>
          <p:nvPr/>
        </p:nvSpPr>
        <p:spPr bwMode="black">
          <a:xfrm>
            <a:off x="1981452" y="6182738"/>
            <a:ext cx="5095210" cy="584775"/>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*Determined by Customer Passed Parameter (CPP) in the survey code that captures the url of the site the respondent was on before visiting EPA.gov</a:t>
            </a:r>
          </a:p>
          <a:p>
            <a:pPr>
              <a:defRPr/>
            </a:pPr>
            <a:r>
              <a:rPr lang="en-US" sz="1000" dirty="0">
                <a:solidFill>
                  <a:schemeClr val="accent3"/>
                </a:solidFill>
                <a:latin typeface="Arial"/>
              </a:rPr>
              <a:t>**Determined by CPPs that flag pages/sections of the site visited by the respondent</a:t>
            </a:r>
          </a:p>
        </p:txBody>
      </p:sp>
      <p:graphicFrame>
        <p:nvGraphicFramePr>
          <p:cNvPr id="16" name="Table 15">
            <a:extLst>
              <a:ext uri="{FF2B5EF4-FFF2-40B4-BE49-F238E27FC236}">
                <a16:creationId xmlns:a16="http://schemas.microsoft.com/office/drawing/2014/main" id="{D40CA602-289D-45E9-9D4C-AFCB75A75E05}"/>
              </a:ext>
            </a:extLst>
          </p:cNvPr>
          <p:cNvGraphicFramePr>
            <a:graphicFrameLocks noGrp="1"/>
          </p:cNvGraphicFramePr>
          <p:nvPr>
            <p:extLst>
              <p:ext uri="{D42A27DB-BD31-4B8C-83A1-F6EECF244321}">
                <p14:modId xmlns:p14="http://schemas.microsoft.com/office/powerpoint/2010/main" val="3800507922"/>
              </p:ext>
            </p:extLst>
          </p:nvPr>
        </p:nvGraphicFramePr>
        <p:xfrm>
          <a:off x="6235399" y="1576619"/>
          <a:ext cx="4672998" cy="2529840"/>
        </p:xfrm>
        <a:graphic>
          <a:graphicData uri="http://schemas.openxmlformats.org/drawingml/2006/table">
            <a:tbl>
              <a:tblPr firstRow="1" bandRow="1">
                <a:tableStyleId>{912C8C85-51F0-491E-9774-3900AFEF0FD7}</a:tableStyleId>
              </a:tblPr>
              <a:tblGrid>
                <a:gridCol w="2005997">
                  <a:extLst>
                    <a:ext uri="{9D8B030D-6E8A-4147-A177-3AD203B41FA5}">
                      <a16:colId xmlns:a16="http://schemas.microsoft.com/office/drawing/2014/main" val="4240489791"/>
                    </a:ext>
                  </a:extLst>
                </a:gridCol>
                <a:gridCol w="914400">
                  <a:extLst>
                    <a:ext uri="{9D8B030D-6E8A-4147-A177-3AD203B41FA5}">
                      <a16:colId xmlns:a16="http://schemas.microsoft.com/office/drawing/2014/main" val="1666323640"/>
                    </a:ext>
                  </a:extLst>
                </a:gridCol>
                <a:gridCol w="847725">
                  <a:extLst>
                    <a:ext uri="{9D8B030D-6E8A-4147-A177-3AD203B41FA5}">
                      <a16:colId xmlns:a16="http://schemas.microsoft.com/office/drawing/2014/main" val="1374851645"/>
                    </a:ext>
                  </a:extLst>
                </a:gridCol>
                <a:gridCol w="904876">
                  <a:extLst>
                    <a:ext uri="{9D8B030D-6E8A-4147-A177-3AD203B41FA5}">
                      <a16:colId xmlns:a16="http://schemas.microsoft.com/office/drawing/2014/main" val="4237715809"/>
                    </a:ext>
                  </a:extLst>
                </a:gridCol>
              </a:tblGrid>
              <a:tr h="275351">
                <a:tc>
                  <a:txBody>
                    <a:bodyPr/>
                    <a:lstStyle/>
                    <a:p>
                      <a:endParaRPr lang="en-US" sz="1000" dirty="0"/>
                    </a:p>
                  </a:txBody>
                  <a:tcPr/>
                </a:tc>
                <a:tc>
                  <a:txBody>
                    <a:bodyPr/>
                    <a:lstStyle/>
                    <a:p>
                      <a:pPr algn="ctr"/>
                      <a:r>
                        <a:rPr lang="en-US" sz="1000" dirty="0">
                          <a:solidFill>
                            <a:schemeClr val="accent3"/>
                          </a:solidFill>
                        </a:rPr>
                        <a:t>All other</a:t>
                      </a:r>
                    </a:p>
                    <a:p>
                      <a:pPr algn="ctr"/>
                      <a:r>
                        <a:rPr lang="en-US" sz="1000" dirty="0">
                          <a:solidFill>
                            <a:schemeClr val="accent3"/>
                          </a:solidFill>
                        </a:rPr>
                        <a:t>n=1,295</a:t>
                      </a:r>
                    </a:p>
                  </a:txBody>
                  <a:tcPr anchor="ctr">
                    <a:solidFill>
                      <a:schemeClr val="bg1">
                        <a:lumMod val="85000"/>
                      </a:schemeClr>
                    </a:solidFill>
                  </a:tcPr>
                </a:tc>
                <a:tc>
                  <a:txBody>
                    <a:bodyPr/>
                    <a:lstStyle/>
                    <a:p>
                      <a:pPr algn="ctr"/>
                      <a:r>
                        <a:rPr lang="en-US" sz="1000" dirty="0">
                          <a:solidFill>
                            <a:schemeClr val="bg1"/>
                          </a:solidFill>
                        </a:rPr>
                        <a:t>CDC</a:t>
                      </a:r>
                    </a:p>
                    <a:p>
                      <a:pPr algn="ctr"/>
                      <a:r>
                        <a:rPr lang="en-US" sz="1000" dirty="0">
                          <a:solidFill>
                            <a:schemeClr val="bg1"/>
                          </a:solidFill>
                        </a:rPr>
                        <a:t>n=482</a:t>
                      </a:r>
                    </a:p>
                  </a:txBody>
                  <a:tcPr anchor="ctr">
                    <a:solidFill>
                      <a:schemeClr val="tx2"/>
                    </a:solidFill>
                  </a:tcPr>
                </a:tc>
                <a:tc>
                  <a:txBody>
                    <a:bodyPr/>
                    <a:lstStyle/>
                    <a:p>
                      <a:pPr algn="ctr"/>
                      <a:r>
                        <a:rPr lang="en-US" sz="1400" b="0" dirty="0"/>
                        <a:t>%∆</a:t>
                      </a:r>
                    </a:p>
                  </a:txBody>
                  <a:tcPr anchor="ctr">
                    <a:solidFill>
                      <a:schemeClr val="accent6"/>
                    </a:solidFill>
                  </a:tcPr>
                </a:tc>
                <a:extLst>
                  <a:ext uri="{0D108BD9-81ED-4DB2-BD59-A6C34878D82A}">
                    <a16:rowId xmlns:a16="http://schemas.microsoft.com/office/drawing/2014/main" val="3953426675"/>
                  </a:ext>
                </a:extLst>
              </a:tr>
              <a:tr h="256004">
                <a:tc>
                  <a:txBody>
                    <a:bodyPr/>
                    <a:lstStyle/>
                    <a:p>
                      <a:pPr algn="r"/>
                      <a:r>
                        <a:rPr lang="en-US" sz="1400" b="1" dirty="0">
                          <a:solidFill>
                            <a:schemeClr val="accent3"/>
                          </a:solidFill>
                        </a:rPr>
                        <a:t>Satisfaction</a:t>
                      </a:r>
                    </a:p>
                  </a:txBody>
                  <a:tcPr anchor="ctr"/>
                </a:tc>
                <a:tc>
                  <a:txBody>
                    <a:bodyPr/>
                    <a:lstStyle/>
                    <a:p>
                      <a:pPr algn="ctr"/>
                      <a:r>
                        <a:rPr lang="en-US" sz="1400" b="1" dirty="0">
                          <a:solidFill>
                            <a:schemeClr val="accent3"/>
                          </a:solidFill>
                        </a:rPr>
                        <a:t>75</a:t>
                      </a:r>
                    </a:p>
                  </a:txBody>
                  <a:tcPr anchor="ctr"/>
                </a:tc>
                <a:tc>
                  <a:txBody>
                    <a:bodyPr/>
                    <a:lstStyle/>
                    <a:p>
                      <a:pPr algn="ctr"/>
                      <a:r>
                        <a:rPr lang="en-US" sz="1400" b="1" dirty="0">
                          <a:solidFill>
                            <a:schemeClr val="accent3"/>
                          </a:solidFill>
                        </a:rPr>
                        <a:t>68</a:t>
                      </a:r>
                    </a:p>
                  </a:txBody>
                  <a:tcPr anchor="ctr"/>
                </a:tc>
                <a:tc>
                  <a:txBody>
                    <a:bodyPr/>
                    <a:lstStyle/>
                    <a:p>
                      <a:pPr algn="ctr"/>
                      <a:r>
                        <a:rPr lang="en-US" sz="1400" dirty="0">
                          <a:solidFill>
                            <a:srgbClr val="FF0000"/>
                          </a:solidFill>
                        </a:rPr>
                        <a:t> -8%</a:t>
                      </a:r>
                    </a:p>
                  </a:txBody>
                  <a:tcPr anchor="ctr"/>
                </a:tc>
                <a:extLst>
                  <a:ext uri="{0D108BD9-81ED-4DB2-BD59-A6C34878D82A}">
                    <a16:rowId xmlns:a16="http://schemas.microsoft.com/office/drawing/2014/main" val="3085321678"/>
                  </a:ext>
                </a:extLst>
              </a:tr>
              <a:tr h="256004">
                <a:tc>
                  <a:txBody>
                    <a:bodyPr/>
                    <a:lstStyle/>
                    <a:p>
                      <a:pPr algn="r"/>
                      <a:r>
                        <a:rPr lang="en-US" sz="1400" b="0" dirty="0">
                          <a:solidFill>
                            <a:schemeClr val="accent3"/>
                          </a:solidFill>
                        </a:rPr>
                        <a:t>Site Information</a:t>
                      </a:r>
                    </a:p>
                  </a:txBody>
                  <a:tcPr anchor="ctr"/>
                </a:tc>
                <a:tc>
                  <a:txBody>
                    <a:bodyPr/>
                    <a:lstStyle/>
                    <a:p>
                      <a:pPr algn="ctr"/>
                      <a:r>
                        <a:rPr lang="en-US" sz="1400" dirty="0">
                          <a:solidFill>
                            <a:schemeClr val="accent3"/>
                          </a:solidFill>
                        </a:rPr>
                        <a:t>77</a:t>
                      </a:r>
                    </a:p>
                  </a:txBody>
                  <a:tcPr anchor="ctr"/>
                </a:tc>
                <a:tc>
                  <a:txBody>
                    <a:bodyPr/>
                    <a:lstStyle/>
                    <a:p>
                      <a:pPr algn="ctr"/>
                      <a:r>
                        <a:rPr lang="en-US" sz="1400" dirty="0">
                          <a:solidFill>
                            <a:schemeClr val="accent3"/>
                          </a:solidFill>
                        </a:rPr>
                        <a:t>72</a:t>
                      </a:r>
                    </a:p>
                  </a:txBody>
                  <a:tcPr anchor="ctr"/>
                </a:tc>
                <a:tc>
                  <a:txBody>
                    <a:bodyPr/>
                    <a:lstStyle/>
                    <a:p>
                      <a:pPr algn="ctr"/>
                      <a:r>
                        <a:rPr lang="en-US" sz="1400" dirty="0">
                          <a:solidFill>
                            <a:srgbClr val="FF0000"/>
                          </a:solidFill>
                        </a:rPr>
                        <a:t> -5%</a:t>
                      </a:r>
                    </a:p>
                  </a:txBody>
                  <a:tcPr anchor="ctr"/>
                </a:tc>
                <a:extLst>
                  <a:ext uri="{0D108BD9-81ED-4DB2-BD59-A6C34878D82A}">
                    <a16:rowId xmlns:a16="http://schemas.microsoft.com/office/drawing/2014/main" val="930864973"/>
                  </a:ext>
                </a:extLst>
              </a:tr>
              <a:tr h="256004">
                <a:tc>
                  <a:txBody>
                    <a:bodyPr/>
                    <a:lstStyle/>
                    <a:p>
                      <a:pPr algn="r"/>
                      <a:r>
                        <a:rPr lang="en-US" sz="1400" b="0" i="0" dirty="0">
                          <a:solidFill>
                            <a:schemeClr val="accent3"/>
                          </a:solidFill>
                        </a:rPr>
                        <a:t>Information Browsing</a:t>
                      </a:r>
                    </a:p>
                  </a:txBody>
                  <a:tcPr anchor="ctr"/>
                </a:tc>
                <a:tc>
                  <a:txBody>
                    <a:bodyPr/>
                    <a:lstStyle/>
                    <a:p>
                      <a:pPr algn="ctr"/>
                      <a:r>
                        <a:rPr lang="en-US" sz="1400" i="0" dirty="0">
                          <a:solidFill>
                            <a:schemeClr val="accent3"/>
                          </a:solidFill>
                        </a:rPr>
                        <a:t>73</a:t>
                      </a:r>
                    </a:p>
                  </a:txBody>
                  <a:tcPr anchor="ctr"/>
                </a:tc>
                <a:tc>
                  <a:txBody>
                    <a:bodyPr/>
                    <a:lstStyle/>
                    <a:p>
                      <a:pPr algn="ctr"/>
                      <a:r>
                        <a:rPr lang="en-US" sz="1400" i="0" dirty="0">
                          <a:solidFill>
                            <a:schemeClr val="accent3"/>
                          </a:solidFill>
                        </a:rPr>
                        <a:t>66</a:t>
                      </a:r>
                    </a:p>
                  </a:txBody>
                  <a:tcPr anchor="ctr"/>
                </a:tc>
                <a:tc>
                  <a:txBody>
                    <a:bodyPr/>
                    <a:lstStyle/>
                    <a:p>
                      <a:pPr algn="ctr"/>
                      <a:r>
                        <a:rPr lang="en-US" sz="1400" i="0" dirty="0">
                          <a:solidFill>
                            <a:srgbClr val="FF0000"/>
                          </a:solidFill>
                        </a:rPr>
                        <a:t>-10%</a:t>
                      </a:r>
                    </a:p>
                  </a:txBody>
                  <a:tcPr anchor="ctr"/>
                </a:tc>
                <a:extLst>
                  <a:ext uri="{0D108BD9-81ED-4DB2-BD59-A6C34878D82A}">
                    <a16:rowId xmlns:a16="http://schemas.microsoft.com/office/drawing/2014/main" val="3084994593"/>
                  </a:ext>
                </a:extLst>
              </a:tr>
              <a:tr h="256004">
                <a:tc>
                  <a:txBody>
                    <a:bodyPr/>
                    <a:lstStyle/>
                    <a:p>
                      <a:pPr algn="r"/>
                      <a:r>
                        <a:rPr lang="en-US" sz="1400" b="0" i="0" dirty="0">
                          <a:solidFill>
                            <a:schemeClr val="accent3"/>
                          </a:solidFill>
                        </a:rPr>
                        <a:t>Navigation</a:t>
                      </a:r>
                    </a:p>
                  </a:txBody>
                  <a:tcPr anchor="ctr"/>
                </a:tc>
                <a:tc>
                  <a:txBody>
                    <a:bodyPr/>
                    <a:lstStyle/>
                    <a:p>
                      <a:pPr algn="ctr"/>
                      <a:r>
                        <a:rPr lang="en-US" sz="1400" i="0" dirty="0">
                          <a:solidFill>
                            <a:schemeClr val="accent3"/>
                          </a:solidFill>
                        </a:rPr>
                        <a:t>77</a:t>
                      </a:r>
                    </a:p>
                  </a:txBody>
                  <a:tcPr anchor="ctr"/>
                </a:tc>
                <a:tc>
                  <a:txBody>
                    <a:bodyPr/>
                    <a:lstStyle/>
                    <a:p>
                      <a:pPr algn="ctr"/>
                      <a:r>
                        <a:rPr lang="en-US" sz="1400" i="0" dirty="0">
                          <a:solidFill>
                            <a:schemeClr val="accent3"/>
                          </a:solidFill>
                        </a:rPr>
                        <a:t>71</a:t>
                      </a:r>
                    </a:p>
                  </a:txBody>
                  <a:tcPr anchor="ctr"/>
                </a:tc>
                <a:tc>
                  <a:txBody>
                    <a:bodyPr/>
                    <a:lstStyle/>
                    <a:p>
                      <a:pPr algn="ctr"/>
                      <a:r>
                        <a:rPr lang="en-US" sz="1400" i="0" dirty="0">
                          <a:solidFill>
                            <a:srgbClr val="FF0000"/>
                          </a:solidFill>
                        </a:rPr>
                        <a:t> -8%</a:t>
                      </a:r>
                    </a:p>
                  </a:txBody>
                  <a:tcPr anchor="ctr"/>
                </a:tc>
                <a:extLst>
                  <a:ext uri="{0D108BD9-81ED-4DB2-BD59-A6C34878D82A}">
                    <a16:rowId xmlns:a16="http://schemas.microsoft.com/office/drawing/2014/main" val="3034625763"/>
                  </a:ext>
                </a:extLst>
              </a:tr>
              <a:tr h="256004">
                <a:tc>
                  <a:txBody>
                    <a:bodyPr/>
                    <a:lstStyle/>
                    <a:p>
                      <a:pPr algn="r"/>
                      <a:r>
                        <a:rPr lang="en-US" sz="1400" b="0" i="0" dirty="0">
                          <a:solidFill>
                            <a:schemeClr val="accent3"/>
                          </a:solidFill>
                        </a:rPr>
                        <a:t>Recommend Agency</a:t>
                      </a:r>
                    </a:p>
                  </a:txBody>
                  <a:tcPr anchor="ctr"/>
                </a:tc>
                <a:tc>
                  <a:txBody>
                    <a:bodyPr/>
                    <a:lstStyle/>
                    <a:p>
                      <a:pPr algn="ctr"/>
                      <a:r>
                        <a:rPr lang="en-US" sz="1400" i="0" dirty="0">
                          <a:solidFill>
                            <a:schemeClr val="accent3"/>
                          </a:solidFill>
                        </a:rPr>
                        <a:t>80</a:t>
                      </a:r>
                    </a:p>
                  </a:txBody>
                  <a:tcPr anchor="ctr"/>
                </a:tc>
                <a:tc>
                  <a:txBody>
                    <a:bodyPr/>
                    <a:lstStyle/>
                    <a:p>
                      <a:pPr algn="ctr"/>
                      <a:r>
                        <a:rPr lang="en-US" sz="1400" i="0" dirty="0">
                          <a:solidFill>
                            <a:schemeClr val="accent3"/>
                          </a:solidFill>
                        </a:rPr>
                        <a:t>74</a:t>
                      </a:r>
                    </a:p>
                  </a:txBody>
                  <a:tcPr anchor="ctr"/>
                </a:tc>
                <a:tc>
                  <a:txBody>
                    <a:bodyPr/>
                    <a:lstStyle/>
                    <a:p>
                      <a:pPr algn="ctr"/>
                      <a:r>
                        <a:rPr lang="en-US" sz="1400" i="0" dirty="0">
                          <a:solidFill>
                            <a:srgbClr val="FF0000"/>
                          </a:solidFill>
                        </a:rPr>
                        <a:t> -7%</a:t>
                      </a:r>
                    </a:p>
                  </a:txBody>
                  <a:tcPr anchor="ctr"/>
                </a:tc>
                <a:extLst>
                  <a:ext uri="{0D108BD9-81ED-4DB2-BD59-A6C34878D82A}">
                    <a16:rowId xmlns:a16="http://schemas.microsoft.com/office/drawing/2014/main" val="2483425468"/>
                  </a:ext>
                </a:extLst>
              </a:tr>
              <a:tr h="256004">
                <a:tc>
                  <a:txBody>
                    <a:bodyPr/>
                    <a:lstStyle/>
                    <a:p>
                      <a:pPr algn="r"/>
                      <a:r>
                        <a:rPr lang="en-US" sz="1400" b="0" i="0" dirty="0">
                          <a:solidFill>
                            <a:schemeClr val="accent3"/>
                          </a:solidFill>
                        </a:rPr>
                        <a:t>Use Information</a:t>
                      </a:r>
                    </a:p>
                  </a:txBody>
                  <a:tcPr anchor="ctr"/>
                </a:tc>
                <a:tc>
                  <a:txBody>
                    <a:bodyPr/>
                    <a:lstStyle/>
                    <a:p>
                      <a:pPr algn="ctr"/>
                      <a:r>
                        <a:rPr lang="en-US" sz="1400" i="0" dirty="0">
                          <a:solidFill>
                            <a:schemeClr val="accent3"/>
                          </a:solidFill>
                        </a:rPr>
                        <a:t>81</a:t>
                      </a:r>
                    </a:p>
                  </a:txBody>
                  <a:tcPr anchor="ctr"/>
                </a:tc>
                <a:tc>
                  <a:txBody>
                    <a:bodyPr/>
                    <a:lstStyle/>
                    <a:p>
                      <a:pPr algn="ctr"/>
                      <a:r>
                        <a:rPr lang="en-US" sz="1400" i="0" dirty="0">
                          <a:solidFill>
                            <a:schemeClr val="accent3"/>
                          </a:solidFill>
                        </a:rPr>
                        <a:t>75</a:t>
                      </a:r>
                    </a:p>
                  </a:txBody>
                  <a:tcPr anchor="ctr"/>
                </a:tc>
                <a:tc>
                  <a:txBody>
                    <a:bodyPr/>
                    <a:lstStyle/>
                    <a:p>
                      <a:pPr algn="ctr"/>
                      <a:r>
                        <a:rPr lang="en-US" sz="1400" i="0" dirty="0">
                          <a:solidFill>
                            <a:srgbClr val="FF0000"/>
                          </a:solidFill>
                        </a:rPr>
                        <a:t> -7%</a:t>
                      </a:r>
                    </a:p>
                  </a:txBody>
                  <a:tcPr anchor="ctr"/>
                </a:tc>
                <a:extLst>
                  <a:ext uri="{0D108BD9-81ED-4DB2-BD59-A6C34878D82A}">
                    <a16:rowId xmlns:a16="http://schemas.microsoft.com/office/drawing/2014/main" val="1070564631"/>
                  </a:ext>
                </a:extLst>
              </a:tr>
              <a:tr h="256004">
                <a:tc>
                  <a:txBody>
                    <a:bodyPr/>
                    <a:lstStyle/>
                    <a:p>
                      <a:pPr algn="r"/>
                      <a:r>
                        <a:rPr lang="en-US" sz="1400" b="1" i="0" dirty="0">
                          <a:solidFill>
                            <a:schemeClr val="accent3"/>
                          </a:solidFill>
                        </a:rPr>
                        <a:t>Able to find=yes</a:t>
                      </a:r>
                    </a:p>
                  </a:txBody>
                  <a:tcPr anchor="ctr"/>
                </a:tc>
                <a:tc>
                  <a:txBody>
                    <a:bodyPr/>
                    <a:lstStyle/>
                    <a:p>
                      <a:pPr algn="ctr"/>
                      <a:r>
                        <a:rPr lang="en-US" sz="1400" b="1" i="0" dirty="0">
                          <a:solidFill>
                            <a:schemeClr val="accent3"/>
                          </a:solidFill>
                        </a:rPr>
                        <a:t>62%</a:t>
                      </a:r>
                    </a:p>
                  </a:txBody>
                  <a:tcPr anchor="ctr"/>
                </a:tc>
                <a:tc>
                  <a:txBody>
                    <a:bodyPr/>
                    <a:lstStyle/>
                    <a:p>
                      <a:pPr algn="ctr"/>
                      <a:r>
                        <a:rPr lang="en-US" sz="1400" b="1" i="0" dirty="0">
                          <a:solidFill>
                            <a:schemeClr val="accent3"/>
                          </a:solidFill>
                        </a:rPr>
                        <a:t>50%</a:t>
                      </a:r>
                    </a:p>
                  </a:txBody>
                  <a:tcPr anchor="ctr"/>
                </a:tc>
                <a:tc>
                  <a:txBody>
                    <a:bodyPr/>
                    <a:lstStyle/>
                    <a:p>
                      <a:pPr algn="ctr"/>
                      <a:r>
                        <a:rPr lang="en-US" sz="1400" i="0" dirty="0">
                          <a:solidFill>
                            <a:srgbClr val="FF0000"/>
                          </a:solidFill>
                        </a:rPr>
                        <a:t>-19%</a:t>
                      </a:r>
                    </a:p>
                  </a:txBody>
                  <a:tcPr anchor="ctr"/>
                </a:tc>
                <a:extLst>
                  <a:ext uri="{0D108BD9-81ED-4DB2-BD59-A6C34878D82A}">
                    <a16:rowId xmlns:a16="http://schemas.microsoft.com/office/drawing/2014/main" val="553894706"/>
                  </a:ext>
                </a:extLst>
              </a:tr>
            </a:tbl>
          </a:graphicData>
        </a:graphic>
      </p:graphicFrame>
      <p:sp>
        <p:nvSpPr>
          <p:cNvPr id="17" name="Footer Placeholder 2">
            <a:extLst>
              <a:ext uri="{FF2B5EF4-FFF2-40B4-BE49-F238E27FC236}">
                <a16:creationId xmlns:a16="http://schemas.microsoft.com/office/drawing/2014/main" id="{909BC7B6-0624-4309-8582-294CAB8406CA}"/>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graphicFrame>
        <p:nvGraphicFramePr>
          <p:cNvPr id="20" name="Content Placeholder 6">
            <a:extLst>
              <a:ext uri="{FF2B5EF4-FFF2-40B4-BE49-F238E27FC236}">
                <a16:creationId xmlns:a16="http://schemas.microsoft.com/office/drawing/2014/main" id="{5D49083F-B954-4C92-9CC0-3409AEAD2914}"/>
              </a:ext>
            </a:extLst>
          </p:cNvPr>
          <p:cNvGraphicFramePr>
            <a:graphicFrameLocks/>
          </p:cNvGraphicFramePr>
          <p:nvPr>
            <p:extLst>
              <p:ext uri="{D42A27DB-BD31-4B8C-83A1-F6EECF244321}">
                <p14:modId xmlns:p14="http://schemas.microsoft.com/office/powerpoint/2010/main" val="2517321503"/>
              </p:ext>
            </p:extLst>
          </p:nvPr>
        </p:nvGraphicFramePr>
        <p:xfrm>
          <a:off x="323712" y="4465433"/>
          <a:ext cx="5656952" cy="154234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8DDA0338-B30F-4777-A394-373ABC8923C0}"/>
              </a:ext>
            </a:extLst>
          </p:cNvPr>
          <p:cNvSpPr txBox="1"/>
          <p:nvPr/>
        </p:nvSpPr>
        <p:spPr>
          <a:xfrm>
            <a:off x="590204" y="4173045"/>
            <a:ext cx="5470355" cy="584775"/>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Visited Coronavirus or Coronavirus Disinfectant pages**</a:t>
            </a:r>
          </a:p>
          <a:p>
            <a:pPr algn="ctr" defTabSz="609493"/>
            <a:r>
              <a:rPr lang="en-US" sz="1600" dirty="0">
                <a:solidFill>
                  <a:schemeClr val="bg1">
                    <a:lumMod val="50000"/>
                  </a:schemeClr>
                </a:solidFill>
                <a:latin typeface="Arial" panose="020B0604020202020204"/>
              </a:rPr>
              <a:t>by source of visit</a:t>
            </a:r>
            <a:endParaRPr lang="en-US" sz="1200" dirty="0">
              <a:solidFill>
                <a:schemeClr val="bg1">
                  <a:lumMod val="50000"/>
                </a:schemeClr>
              </a:solidFill>
              <a:latin typeface="Arial" panose="020B0604020202020204"/>
            </a:endParaRPr>
          </a:p>
        </p:txBody>
      </p:sp>
      <p:sp>
        <p:nvSpPr>
          <p:cNvPr id="5" name="TextBox 4">
            <a:extLst>
              <a:ext uri="{FF2B5EF4-FFF2-40B4-BE49-F238E27FC236}">
                <a16:creationId xmlns:a16="http://schemas.microsoft.com/office/drawing/2014/main" id="{824ACBAB-1CC5-459D-87B7-2C7257D803D4}"/>
              </a:ext>
            </a:extLst>
          </p:cNvPr>
          <p:cNvSpPr txBox="1"/>
          <p:nvPr/>
        </p:nvSpPr>
        <p:spPr>
          <a:xfrm>
            <a:off x="6327051" y="4752826"/>
            <a:ext cx="4741868" cy="677108"/>
          </a:xfrm>
          <a:prstGeom prst="rect">
            <a:avLst/>
          </a:prstGeom>
          <a:noFill/>
        </p:spPr>
        <p:txBody>
          <a:bodyPr wrap="square" rtlCol="0">
            <a:spAutoFit/>
          </a:bodyPr>
          <a:lstStyle/>
          <a:p>
            <a:pPr algn="l"/>
            <a:r>
              <a:rPr lang="en-US" sz="1300" i="1" dirty="0">
                <a:solidFill>
                  <a:schemeClr val="accent3"/>
                </a:solidFill>
                <a:latin typeface="Arial" panose="020B0604020202020204" pitchFamily="34" charset="0"/>
                <a:cs typeface="Arial" panose="020B0604020202020204" pitchFamily="34" charset="0"/>
              </a:rPr>
              <a:t>“CDC said to come to you for what to use to kill Covid on upholstery. ZERO help” </a:t>
            </a:r>
          </a:p>
          <a:p>
            <a:pPr algn="l"/>
            <a:r>
              <a:rPr lang="en-US" sz="1200" dirty="0">
                <a:solidFill>
                  <a:schemeClr val="accent6">
                    <a:lumMod val="75000"/>
                  </a:schemeClr>
                </a:solidFill>
                <a:latin typeface="Arial" panose="020B0604020202020204" pitchFamily="34" charset="0"/>
                <a:cs typeface="Arial" panose="020B0604020202020204" pitchFamily="34" charset="0"/>
              </a:rPr>
              <a:t>SAT 0, 12/01/20 [citizen, came from CDC site, visited both sections]</a:t>
            </a:r>
          </a:p>
        </p:txBody>
      </p:sp>
    </p:spTree>
    <p:extLst>
      <p:ext uri="{BB962C8B-B14F-4D97-AF65-F5344CB8AC3E}">
        <p14:creationId xmlns:p14="http://schemas.microsoft.com/office/powerpoint/2010/main" val="3467991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6344" y="1"/>
            <a:ext cx="11385505" cy="1046842"/>
          </a:xfrm>
        </p:spPr>
        <p:txBody>
          <a:bodyPr/>
          <a:lstStyle/>
          <a:p>
            <a:r>
              <a:rPr lang="en-US" sz="2000" b="0" dirty="0">
                <a:solidFill>
                  <a:schemeClr val="accent3"/>
                </a:solidFill>
              </a:rPr>
              <a:t>COVID info seekers want a consumer-friendly list of effective disinfecting products they can access without additional research steps, and a clear yes/no answer about products or active ingredients they enter in the List N tool.</a:t>
            </a:r>
          </a:p>
        </p:txBody>
      </p:sp>
      <p:sp>
        <p:nvSpPr>
          <p:cNvPr id="4" name="Slide Number Placeholder 3"/>
          <p:cNvSpPr>
            <a:spLocks noGrp="1"/>
          </p:cNvSpPr>
          <p:nvPr>
            <p:ph type="sldNum" sz="quarter" idx="12"/>
          </p:nvPr>
        </p:nvSpPr>
        <p:spPr bwMode="black">
          <a:xfrm>
            <a:off x="11549334" y="6389069"/>
            <a:ext cx="499961"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F6DA40-17F8-4298-BECD-FF3FA89F8535}" type="slidenum">
              <a:rPr kumimoji="0" lang="en-US" sz="1200"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graphicFrame>
        <p:nvGraphicFramePr>
          <p:cNvPr id="14" name="Table 13">
            <a:extLst>
              <a:ext uri="{FF2B5EF4-FFF2-40B4-BE49-F238E27FC236}">
                <a16:creationId xmlns:a16="http://schemas.microsoft.com/office/drawing/2014/main" id="{6527CF1D-C255-4725-880A-63E4BAF277A3}"/>
              </a:ext>
            </a:extLst>
          </p:cNvPr>
          <p:cNvGraphicFramePr>
            <a:graphicFrameLocks noGrp="1"/>
          </p:cNvGraphicFramePr>
          <p:nvPr>
            <p:extLst>
              <p:ext uri="{D42A27DB-BD31-4B8C-83A1-F6EECF244321}">
                <p14:modId xmlns:p14="http://schemas.microsoft.com/office/powerpoint/2010/main" val="349121791"/>
              </p:ext>
            </p:extLst>
          </p:nvPr>
        </p:nvGraphicFramePr>
        <p:xfrm>
          <a:off x="466344" y="1121281"/>
          <a:ext cx="11082990" cy="5115560"/>
        </p:xfrm>
        <a:graphic>
          <a:graphicData uri="http://schemas.openxmlformats.org/drawingml/2006/table">
            <a:tbl>
              <a:tblPr firstRow="1" bandRow="1">
                <a:tableStyleId>{912C8C85-51F0-491E-9774-3900AFEF0FD7}</a:tableStyleId>
              </a:tblPr>
              <a:tblGrid>
                <a:gridCol w="4448556">
                  <a:extLst>
                    <a:ext uri="{9D8B030D-6E8A-4147-A177-3AD203B41FA5}">
                      <a16:colId xmlns:a16="http://schemas.microsoft.com/office/drawing/2014/main" val="260777420"/>
                    </a:ext>
                  </a:extLst>
                </a:gridCol>
                <a:gridCol w="3438525">
                  <a:extLst>
                    <a:ext uri="{9D8B030D-6E8A-4147-A177-3AD203B41FA5}">
                      <a16:colId xmlns:a16="http://schemas.microsoft.com/office/drawing/2014/main" val="917125925"/>
                    </a:ext>
                  </a:extLst>
                </a:gridCol>
                <a:gridCol w="3195909">
                  <a:extLst>
                    <a:ext uri="{9D8B030D-6E8A-4147-A177-3AD203B41FA5}">
                      <a16:colId xmlns:a16="http://schemas.microsoft.com/office/drawing/2014/main" val="3730530101"/>
                    </a:ext>
                  </a:extLst>
                </a:gridCol>
              </a:tblGrid>
              <a:tr h="493770">
                <a:tc>
                  <a:txBody>
                    <a:bodyPr/>
                    <a:lstStyle/>
                    <a:p>
                      <a:pPr algn="ctr"/>
                      <a:r>
                        <a:rPr lang="en-US" sz="1400" b="1" dirty="0"/>
                        <a:t>List of products </a:t>
                      </a:r>
                    </a:p>
                    <a:p>
                      <a:pPr algn="ctr"/>
                      <a:r>
                        <a:rPr lang="en-US" sz="1400" b="1" dirty="0"/>
                        <a:t>that kill coronavirus</a:t>
                      </a:r>
                    </a:p>
                  </a:txBody>
                  <a:tcPr>
                    <a:solidFill>
                      <a:schemeClr val="tx1"/>
                    </a:solidFill>
                  </a:tcPr>
                </a:tc>
                <a:tc>
                  <a:txBody>
                    <a:bodyPr/>
                    <a:lstStyle/>
                    <a:p>
                      <a:pPr algn="ctr"/>
                      <a:r>
                        <a:rPr lang="en-US" sz="1400" b="1" dirty="0"/>
                        <a:t>Clear results, yes/no answer on named product or ingredient </a:t>
                      </a:r>
                    </a:p>
                  </a:txBody>
                  <a:tcPr>
                    <a:solidFill>
                      <a:schemeClr val="tx1"/>
                    </a:solidFill>
                  </a:tcPr>
                </a:tc>
                <a:tc>
                  <a:txBody>
                    <a:bodyPr/>
                    <a:lstStyle/>
                    <a:p>
                      <a:pPr algn="ctr"/>
                      <a:r>
                        <a:rPr lang="en-US" sz="1400" b="1" dirty="0"/>
                        <a:t>Safety </a:t>
                      </a:r>
                    </a:p>
                    <a:p>
                      <a:pPr algn="ctr"/>
                      <a:r>
                        <a:rPr lang="en-US" sz="1400" b="1" dirty="0"/>
                        <a:t>information</a:t>
                      </a:r>
                    </a:p>
                  </a:txBody>
                  <a:tcPr>
                    <a:solidFill>
                      <a:schemeClr val="tx1"/>
                    </a:solidFill>
                  </a:tcPr>
                </a:tc>
                <a:extLst>
                  <a:ext uri="{0D108BD9-81ED-4DB2-BD59-A6C34878D82A}">
                    <a16:rowId xmlns:a16="http://schemas.microsoft.com/office/drawing/2014/main" val="2352685625"/>
                  </a:ext>
                </a:extLst>
              </a:tr>
              <a:tr h="4380997">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kern="1200" dirty="0">
                          <a:solidFill>
                            <a:schemeClr val="accent3"/>
                          </a:solidFill>
                          <a:latin typeface="+mn-lt"/>
                          <a:ea typeface="+mn-ea"/>
                          <a:cs typeface="+mn-cs"/>
                        </a:rPr>
                        <a:t>“You want me to tell you the product and </a:t>
                      </a:r>
                      <a:r>
                        <a:rPr lang="en-US" sz="1200" b="1" kern="1200" dirty="0">
                          <a:solidFill>
                            <a:schemeClr val="accent2"/>
                          </a:solidFill>
                          <a:latin typeface="+mn-lt"/>
                          <a:ea typeface="+mn-ea"/>
                          <a:cs typeface="+mn-cs"/>
                        </a:rPr>
                        <a:t>I want you to tell me the product.</a:t>
                      </a:r>
                      <a:r>
                        <a:rPr lang="en-US" sz="1200" b="0" kern="1200" dirty="0">
                          <a:solidFill>
                            <a:schemeClr val="accent3"/>
                          </a:solidFill>
                          <a:latin typeface="+mn-lt"/>
                          <a:ea typeface="+mn-ea"/>
                          <a:cs typeface="+mn-cs"/>
                        </a:rPr>
                        <a:t>”</a:t>
                      </a:r>
                    </a:p>
                    <a:p>
                      <a:pPr marL="0" indent="0" algn="l">
                        <a:spcAft>
                          <a:spcPts val="400"/>
                        </a:spcAft>
                        <a:buFontTx/>
                        <a:buNone/>
                      </a:pPr>
                      <a:r>
                        <a:rPr lang="en-US" sz="1200" b="0" kern="1200" dirty="0">
                          <a:solidFill>
                            <a:schemeClr val="bg1">
                              <a:lumMod val="50000"/>
                            </a:schemeClr>
                          </a:solidFill>
                          <a:latin typeface="+mn-lt"/>
                          <a:ea typeface="+mn-ea"/>
                          <a:cs typeface="+mn-cs"/>
                        </a:rPr>
                        <a:t>SAT 37, 4/04/21 </a:t>
                      </a:r>
                      <a:r>
                        <a:rPr lang="en-US" sz="1200" b="0" kern="1200" dirty="0">
                          <a:solidFill>
                            <a:schemeClr val="accent6">
                              <a:lumMod val="75000"/>
                            </a:schemeClr>
                          </a:solidFill>
                          <a:latin typeface="+mn-lt"/>
                          <a:ea typeface="+mn-ea"/>
                          <a:cs typeface="+mn-cs"/>
                        </a:rPr>
                        <a:t>[citizen, came from other than CDC site, visited both sections]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kern="1200" dirty="0">
                          <a:solidFill>
                            <a:schemeClr val="accent3"/>
                          </a:solidFill>
                          <a:latin typeface="+mn-lt"/>
                          <a:ea typeface="+mn-ea"/>
                          <a:cs typeface="+mn-cs"/>
                        </a:rPr>
                        <a:t>“Got Excel list of disinfectants but will </a:t>
                      </a:r>
                      <a:r>
                        <a:rPr lang="en-US" sz="1200" b="1" kern="1200" dirty="0">
                          <a:solidFill>
                            <a:schemeClr val="accent2"/>
                          </a:solidFill>
                          <a:latin typeface="+mn-lt"/>
                          <a:ea typeface="+mn-ea"/>
                          <a:cs typeface="+mn-cs"/>
                        </a:rPr>
                        <a:t>not be user friendly to distribute to staff</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bg1">
                              <a:lumMod val="50000"/>
                            </a:schemeClr>
                          </a:solidFill>
                          <a:latin typeface="+mn-lt"/>
                          <a:ea typeface="+mn-ea"/>
                          <a:cs typeface="+mn-cs"/>
                        </a:rPr>
                        <a:t>SAT 23, 1/07/21 </a:t>
                      </a:r>
                      <a:r>
                        <a:rPr lang="en-US" sz="1200" b="0" kern="1200" dirty="0">
                          <a:solidFill>
                            <a:schemeClr val="accent6">
                              <a:lumMod val="75000"/>
                            </a:schemeClr>
                          </a:solidFill>
                          <a:latin typeface="+mn-lt"/>
                          <a:ea typeface="+mn-ea"/>
                          <a:cs typeface="+mn-cs"/>
                        </a:rPr>
                        <a:t>[business, came from other than CDC site, visited neither section]</a:t>
                      </a:r>
                    </a:p>
                    <a:p>
                      <a:pPr marL="0" indent="0" algn="l">
                        <a:spcAft>
                          <a:spcPts val="0"/>
                        </a:spcAft>
                        <a:buFontTx/>
                        <a:buNone/>
                      </a:pPr>
                      <a:r>
                        <a:rPr lang="en-US" sz="1400" b="0" kern="1200" dirty="0">
                          <a:solidFill>
                            <a:schemeClr val="accent3"/>
                          </a:solidFill>
                          <a:latin typeface="+mn-lt"/>
                          <a:ea typeface="+mn-ea"/>
                          <a:cs typeface="+mn-cs"/>
                        </a:rPr>
                        <a:t>“</a:t>
                      </a:r>
                      <a:r>
                        <a:rPr lang="en-US" sz="1200" b="0" kern="1200" dirty="0">
                          <a:solidFill>
                            <a:schemeClr val="accent3"/>
                          </a:solidFill>
                          <a:latin typeface="+mn-lt"/>
                          <a:ea typeface="+mn-ea"/>
                          <a:cs typeface="+mn-cs"/>
                        </a:rPr>
                        <a:t>Brand names of products I can spray on couches and other soft surfaces approved to kill coronavirus. How hard is that??? I </a:t>
                      </a:r>
                      <a:r>
                        <a:rPr lang="en-US" sz="1200" b="1" kern="1200" dirty="0">
                          <a:solidFill>
                            <a:schemeClr val="accent2"/>
                          </a:solidFill>
                          <a:latin typeface="+mn-lt"/>
                          <a:ea typeface="+mn-ea"/>
                          <a:cs typeface="+mn-cs"/>
                        </a:rPr>
                        <a:t>can search list N by EPA number, but who has that?? </a:t>
                      </a:r>
                      <a:r>
                        <a:rPr lang="en-US" sz="1200" b="0" kern="1200" dirty="0">
                          <a:solidFill>
                            <a:schemeClr val="accent3"/>
                          </a:solidFill>
                          <a:latin typeface="+mn-lt"/>
                          <a:ea typeface="+mn-ea"/>
                          <a:cs typeface="+mn-cs"/>
                        </a:rPr>
                        <a:t>I have to go to each company's website, find each product, locate the number, copy/paste into your site, and then </a:t>
                      </a:r>
                      <a:r>
                        <a:rPr lang="en-US" sz="1200" b="1" kern="1200" dirty="0">
                          <a:solidFill>
                            <a:schemeClr val="accent2"/>
                          </a:solidFill>
                          <a:latin typeface="+mn-lt"/>
                          <a:ea typeface="+mn-ea"/>
                          <a:cs typeface="+mn-cs"/>
                        </a:rPr>
                        <a:t>there's no exact match anyway, so I'm left guessing if the closest matching number is good enough</a:t>
                      </a:r>
                      <a:r>
                        <a:rPr lang="en-US" sz="1200" b="0" kern="1200" dirty="0">
                          <a:solidFill>
                            <a:schemeClr val="accent3"/>
                          </a:solidFill>
                          <a:latin typeface="+mn-lt"/>
                          <a:ea typeface="+mn-ea"/>
                          <a:cs typeface="+mn-cs"/>
                        </a:rPr>
                        <a:t>?? This is practically useless, except it does tell me which ingredients kill the virus, and at what length of time, so if I made my own mix I might be able to control it. So that would be great if I wanted a heckin recipe! I just needed information in a timely manner to move on with my life and doing my job. I'm not manufacturing my own, thanks. &gt;:(”  </a:t>
                      </a:r>
                    </a:p>
                    <a:p>
                      <a:pPr marL="0" indent="0" algn="l">
                        <a:spcAft>
                          <a:spcPts val="400"/>
                        </a:spcAft>
                        <a:buFontTx/>
                        <a:buNone/>
                      </a:pPr>
                      <a:r>
                        <a:rPr lang="en-US" sz="1200" b="0" kern="1200" dirty="0">
                          <a:solidFill>
                            <a:schemeClr val="bg1">
                              <a:lumMod val="50000"/>
                            </a:schemeClr>
                          </a:solidFill>
                          <a:latin typeface="+mn-lt"/>
                          <a:ea typeface="+mn-ea"/>
                          <a:cs typeface="+mn-cs"/>
                        </a:rPr>
                        <a:t>SAT 15, 11/16/20 </a:t>
                      </a:r>
                      <a:r>
                        <a:rPr lang="en-US" sz="1200" b="0" kern="1200" dirty="0">
                          <a:solidFill>
                            <a:schemeClr val="accent6">
                              <a:lumMod val="75000"/>
                            </a:schemeClr>
                          </a:solidFill>
                          <a:latin typeface="+mn-lt"/>
                          <a:ea typeface="+mn-ea"/>
                          <a:cs typeface="+mn-cs"/>
                        </a:rPr>
                        <a:t>[citizen, came from CDC site, visited both sections]</a:t>
                      </a:r>
                    </a:p>
                  </a:txBody>
                  <a:tcPr marL="182880" marR="182880"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3"/>
                          </a:solidFill>
                          <a:latin typeface="+mn-lt"/>
                          <a:ea typeface="+mn-ea"/>
                          <a:cs typeface="+mn-cs"/>
                        </a:rPr>
                        <a:t>“Couldn't find data for Pine Col Disinfecting Cleaner, </a:t>
                      </a:r>
                      <a:r>
                        <a:rPr lang="en-US" sz="1200" b="1" kern="1200" dirty="0">
                          <a:solidFill>
                            <a:schemeClr val="accent2"/>
                          </a:solidFill>
                          <a:latin typeface="+mn-lt"/>
                          <a:ea typeface="+mn-ea"/>
                          <a:cs typeface="+mn-cs"/>
                        </a:rPr>
                        <a:t>When I entered the EPA Ref #5813-101 </a:t>
                      </a:r>
                      <a:r>
                        <a:rPr lang="en-US" sz="1200" b="0" kern="1200" dirty="0">
                          <a:solidFill>
                            <a:schemeClr val="accent3"/>
                          </a:solidFill>
                          <a:latin typeface="+mn-lt"/>
                          <a:ea typeface="+mn-ea"/>
                          <a:cs typeface="+mn-cs"/>
                        </a:rPr>
                        <a:t>found on internet, </a:t>
                      </a:r>
                      <a:r>
                        <a:rPr lang="en-US" sz="1200" b="1" kern="1200" dirty="0">
                          <a:solidFill>
                            <a:schemeClr val="accent2"/>
                          </a:solidFill>
                          <a:latin typeface="+mn-lt"/>
                          <a:ea typeface="+mn-ea"/>
                          <a:cs typeface="+mn-cs"/>
                        </a:rPr>
                        <a:t>it did not mention Pine Sol, </a:t>
                      </a:r>
                      <a:r>
                        <a:rPr lang="en-US" sz="1200" b="0" kern="1200" dirty="0">
                          <a:solidFill>
                            <a:schemeClr val="accent3"/>
                          </a:solidFill>
                          <a:latin typeface="+mn-lt"/>
                          <a:ea typeface="+mn-ea"/>
                          <a:cs typeface="+mn-cs"/>
                        </a:rPr>
                        <a:t>only a product called Tuck 3.”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74, 2/19/21 [business, came from other than CDC site, visited coronavirus section]</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a:t>
                      </a:r>
                      <a:r>
                        <a:rPr lang="en-US" sz="1200" b="1" kern="1200" dirty="0">
                          <a:solidFill>
                            <a:schemeClr val="accent2"/>
                          </a:solidFill>
                          <a:latin typeface="+mn-lt"/>
                          <a:ea typeface="+mn-ea"/>
                          <a:cs typeface="+mn-cs"/>
                        </a:rPr>
                        <a:t>Whether disinfectant wipes I purchased are effective against covid</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22, 11/06/20 [citizen, came from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“I was trying to look up a hydrogen peroxide cleaner on the N-List for COVID but it wasn't coming up</a:t>
                      </a:r>
                      <a:r>
                        <a:rPr lang="en-US" sz="1200" b="1" kern="1200" dirty="0">
                          <a:solidFill>
                            <a:schemeClr val="accent2"/>
                          </a:solidFill>
                          <a:latin typeface="+mn-lt"/>
                          <a:ea typeface="+mn-ea"/>
                          <a:cs typeface="+mn-cs"/>
                        </a:rPr>
                        <a:t>.  Not sure if we had the correct EPA registration number or if it doesn't actually work against COVID</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74, 3/25/21 [business, came from other than CDC site, visited both sections]</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US" sz="1200" b="0" kern="1200" dirty="0">
                        <a:solidFill>
                          <a:schemeClr val="accent6">
                            <a:lumMod val="75000"/>
                          </a:schemeClr>
                        </a:solidFill>
                        <a:latin typeface="+mn-lt"/>
                        <a:ea typeface="+mn-ea"/>
                        <a:cs typeface="+mn-cs"/>
                      </a:endParaRPr>
                    </a:p>
                  </a:txBody>
                  <a:tcPr marL="182880" marR="182880" marT="91440" marB="91440"/>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“I found the chemical name that the product uses just not </a:t>
                      </a:r>
                      <a:r>
                        <a:rPr lang="en-US" sz="1200" b="1" kern="1200" dirty="0">
                          <a:solidFill>
                            <a:schemeClr val="accent2"/>
                          </a:solidFill>
                          <a:latin typeface="+mn-lt"/>
                          <a:ea typeface="+mn-ea"/>
                          <a:cs typeface="+mn-cs"/>
                        </a:rPr>
                        <a:t>if it is safe to use around children”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74, 4/30/21 [business, came from other than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a:t>
                      </a:r>
                      <a:r>
                        <a:rPr lang="en-US" sz="1200" b="1" kern="1200" dirty="0">
                          <a:solidFill>
                            <a:schemeClr val="accent2"/>
                          </a:solidFill>
                          <a:latin typeface="+mn-lt"/>
                          <a:ea typeface="+mn-ea"/>
                          <a:cs typeface="+mn-cs"/>
                        </a:rPr>
                        <a:t>Natural Disinfectants </a:t>
                      </a:r>
                      <a:r>
                        <a:rPr lang="en-US" sz="1200" b="0" kern="1200" dirty="0">
                          <a:solidFill>
                            <a:schemeClr val="accent3"/>
                          </a:solidFill>
                          <a:latin typeface="+mn-lt"/>
                          <a:ea typeface="+mn-ea"/>
                          <a:cs typeface="+mn-cs"/>
                        </a:rPr>
                        <a:t>for Covid”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0, 3/30/21 [business, came from other than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“Information about </a:t>
                      </a:r>
                      <a:r>
                        <a:rPr lang="en-US" sz="1200" b="1" kern="1200" dirty="0">
                          <a:solidFill>
                            <a:schemeClr val="accent2"/>
                          </a:solidFill>
                          <a:latin typeface="+mn-lt"/>
                          <a:ea typeface="+mn-ea"/>
                          <a:cs typeface="+mn-cs"/>
                        </a:rPr>
                        <a:t>disinfectants for surfaces in food areas</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19, 11/22/20 [citizen, came from other than CDC site, visited both sections]</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US" sz="1200" b="0" kern="1200" dirty="0">
                        <a:solidFill>
                          <a:schemeClr val="accent6">
                            <a:lumMod val="75000"/>
                          </a:schemeClr>
                        </a:solidFill>
                        <a:latin typeface="+mn-lt"/>
                        <a:ea typeface="+mn-ea"/>
                        <a:cs typeface="+mn-cs"/>
                      </a:endParaRPr>
                    </a:p>
                  </a:txBody>
                  <a:tcPr marL="182880" marR="182880" marT="91440" marB="91440"/>
                </a:tc>
                <a:extLst>
                  <a:ext uri="{0D108BD9-81ED-4DB2-BD59-A6C34878D82A}">
                    <a16:rowId xmlns:a16="http://schemas.microsoft.com/office/drawing/2014/main" val="1248617852"/>
                  </a:ext>
                </a:extLst>
              </a:tr>
            </a:tbl>
          </a:graphicData>
        </a:graphic>
      </p:graphicFrame>
      <p:sp>
        <p:nvSpPr>
          <p:cNvPr id="13" name="TextBox 12">
            <a:extLst>
              <a:ext uri="{FF2B5EF4-FFF2-40B4-BE49-F238E27FC236}">
                <a16:creationId xmlns:a16="http://schemas.microsoft.com/office/drawing/2014/main" id="{AE3FC345-3706-4E12-9949-067D2E225CC0}"/>
              </a:ext>
            </a:extLst>
          </p:cNvPr>
          <p:cNvSpPr txBox="1"/>
          <p:nvPr/>
        </p:nvSpPr>
        <p:spPr>
          <a:xfrm>
            <a:off x="2132817" y="6483680"/>
            <a:ext cx="3856270" cy="246221"/>
          </a:xfrm>
          <a:prstGeom prst="rect">
            <a:avLst/>
          </a:prstGeom>
          <a:noFill/>
        </p:spPr>
        <p:txBody>
          <a:bodyPr wrap="square" rtlCol="0">
            <a:spAutoFit/>
          </a:bodyPr>
          <a:lstStyle/>
          <a:p>
            <a:pPr algn="l"/>
            <a:r>
              <a:rPr lang="en-US" sz="1000" dirty="0">
                <a:solidFill>
                  <a:schemeClr val="accent6">
                    <a:lumMod val="75000"/>
                  </a:schemeClr>
                </a:solidFill>
                <a:latin typeface="Arial" panose="020B0604020202020204" pitchFamily="34" charset="0"/>
                <a:cs typeface="Arial" panose="020B0604020202020204" pitchFamily="34" charset="0"/>
              </a:rPr>
              <a:t>Role, </a:t>
            </a:r>
            <a:r>
              <a:rPr lang="en-US" sz="1000" dirty="0">
                <a:solidFill>
                  <a:schemeClr val="accent6">
                    <a:lumMod val="75000"/>
                  </a:schemeClr>
                </a:solidFill>
                <a:cs typeface="Arial" panose="020B0604020202020204" pitchFamily="34" charset="0"/>
              </a:rPr>
              <a:t>source of visit and coronavirus sections visited shown</a:t>
            </a:r>
            <a:endParaRPr lang="en-US" sz="1000" dirty="0">
              <a:solidFill>
                <a:schemeClr val="accent6">
                  <a:lumMod val="75000"/>
                </a:schemeClr>
              </a:solidFill>
              <a:latin typeface="Arial" panose="020B0604020202020204" pitchFamily="34" charset="0"/>
              <a:cs typeface="Arial" panose="020B0604020202020204" pitchFamily="34" charset="0"/>
            </a:endParaRPr>
          </a:p>
        </p:txBody>
      </p:sp>
      <p:sp>
        <p:nvSpPr>
          <p:cNvPr id="7" name="Footer Placeholder 2">
            <a:extLst>
              <a:ext uri="{FF2B5EF4-FFF2-40B4-BE49-F238E27FC236}">
                <a16:creationId xmlns:a16="http://schemas.microsoft.com/office/drawing/2014/main" id="{F37A5C1D-9355-488E-8CDC-3141C632E6E4}"/>
              </a:ext>
            </a:extLst>
          </p:cNvPr>
          <p:cNvSpPr txBox="1">
            <a:spLocks/>
          </p:cNvSpPr>
          <p:nvPr/>
        </p:nvSpPr>
        <p:spPr bwMode="black">
          <a:xfrm>
            <a:off x="9192290" y="6343280"/>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a:t>
            </a:r>
          </a:p>
        </p:txBody>
      </p:sp>
    </p:spTree>
    <p:extLst>
      <p:ext uri="{BB962C8B-B14F-4D97-AF65-F5344CB8AC3E}">
        <p14:creationId xmlns:p14="http://schemas.microsoft.com/office/powerpoint/2010/main" val="119923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7541" y="219662"/>
            <a:ext cx="11385505" cy="643870"/>
          </a:xfrm>
        </p:spPr>
        <p:txBody>
          <a:bodyPr/>
          <a:lstStyle/>
          <a:p>
            <a:r>
              <a:rPr lang="en-US" sz="2400" b="0" dirty="0">
                <a:solidFill>
                  <a:schemeClr val="accent3"/>
                </a:solidFill>
              </a:rPr>
              <a:t>Additional ways to sort and filter product/disinfectant results are desired as well as a return to prior functionality that visitors perceive as simpler/clearer.</a:t>
            </a:r>
          </a:p>
        </p:txBody>
      </p:sp>
      <p:sp>
        <p:nvSpPr>
          <p:cNvPr id="4" name="Slide Number Placeholder 3"/>
          <p:cNvSpPr>
            <a:spLocks noGrp="1"/>
          </p:cNvSpPr>
          <p:nvPr>
            <p:ph type="sldNum" sz="quarter" idx="12"/>
          </p:nvPr>
        </p:nvSpPr>
        <p:spPr bwMode="black">
          <a:xfrm>
            <a:off x="11549334" y="6389069"/>
            <a:ext cx="499961"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F6DA40-17F8-4298-BECD-FF3FA89F8535}" type="slidenum">
              <a:rPr kumimoji="0" lang="en-US" sz="1200"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graphicFrame>
        <p:nvGraphicFramePr>
          <p:cNvPr id="14" name="Table 13">
            <a:extLst>
              <a:ext uri="{FF2B5EF4-FFF2-40B4-BE49-F238E27FC236}">
                <a16:creationId xmlns:a16="http://schemas.microsoft.com/office/drawing/2014/main" id="{6527CF1D-C255-4725-880A-63E4BAF277A3}"/>
              </a:ext>
            </a:extLst>
          </p:cNvPr>
          <p:cNvGraphicFramePr>
            <a:graphicFrameLocks noGrp="1"/>
          </p:cNvGraphicFramePr>
          <p:nvPr>
            <p:extLst>
              <p:ext uri="{D42A27DB-BD31-4B8C-83A1-F6EECF244321}">
                <p14:modId xmlns:p14="http://schemas.microsoft.com/office/powerpoint/2010/main" val="1877579817"/>
              </p:ext>
            </p:extLst>
          </p:nvPr>
        </p:nvGraphicFramePr>
        <p:xfrm>
          <a:off x="448056" y="978408"/>
          <a:ext cx="11312352" cy="5120640"/>
        </p:xfrm>
        <a:graphic>
          <a:graphicData uri="http://schemas.openxmlformats.org/drawingml/2006/table">
            <a:tbl>
              <a:tblPr firstRow="1" bandRow="1">
                <a:tableStyleId>{912C8C85-51F0-491E-9774-3900AFEF0FD7}</a:tableStyleId>
              </a:tblPr>
              <a:tblGrid>
                <a:gridCol w="11312352">
                  <a:extLst>
                    <a:ext uri="{9D8B030D-6E8A-4147-A177-3AD203B41FA5}">
                      <a16:colId xmlns:a16="http://schemas.microsoft.com/office/drawing/2014/main" val="260777420"/>
                    </a:ext>
                  </a:extLst>
                </a:gridCol>
              </a:tblGrid>
              <a:tr h="288417">
                <a:tc>
                  <a:txBody>
                    <a:bodyPr/>
                    <a:lstStyle/>
                    <a:p>
                      <a:pPr algn="ctr"/>
                      <a:r>
                        <a:rPr lang="en-US" sz="1400" b="1" dirty="0"/>
                        <a:t>Simplified tool functionality, return to earlier functionality</a:t>
                      </a:r>
                    </a:p>
                  </a:txBody>
                  <a:tcPr>
                    <a:solidFill>
                      <a:schemeClr val="tx1"/>
                    </a:solidFill>
                  </a:tcPr>
                </a:tc>
                <a:extLst>
                  <a:ext uri="{0D108BD9-81ED-4DB2-BD59-A6C34878D82A}">
                    <a16:rowId xmlns:a16="http://schemas.microsoft.com/office/drawing/2014/main" val="2352685625"/>
                  </a:ext>
                </a:extLst>
              </a:tr>
              <a:tr h="4466519">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“List N huge, and takes a while to </a:t>
                      </a:r>
                      <a:r>
                        <a:rPr lang="en-US" sz="1200" b="1" kern="1200" dirty="0">
                          <a:solidFill>
                            <a:schemeClr val="accent2"/>
                          </a:solidFill>
                          <a:latin typeface="+mn-lt"/>
                          <a:ea typeface="+mn-ea"/>
                          <a:cs typeface="+mn-cs"/>
                        </a:rPr>
                        <a:t>sort through to find household cleaners, as opposed to industrial ones</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78, 5/11/21 [citizen, came from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“When </a:t>
                      </a:r>
                      <a:r>
                        <a:rPr lang="en-US" sz="1200" b="1" kern="1200" dirty="0">
                          <a:solidFill>
                            <a:schemeClr val="accent2"/>
                          </a:solidFill>
                          <a:latin typeface="+mn-lt"/>
                          <a:ea typeface="+mn-ea"/>
                          <a:cs typeface="+mn-cs"/>
                        </a:rPr>
                        <a:t>I first signed into this site, there was a box of criteria to help find a product, </a:t>
                      </a:r>
                      <a:r>
                        <a:rPr lang="en-US" sz="1200" b="0" kern="1200" dirty="0">
                          <a:solidFill>
                            <a:schemeClr val="accent3"/>
                          </a:solidFill>
                          <a:latin typeface="+mn-lt"/>
                          <a:ea typeface="+mn-ea"/>
                          <a:cs typeface="+mn-cs"/>
                        </a:rPr>
                        <a:t>when I clicked on that it said the page was </a:t>
                      </a:r>
                      <a:r>
                        <a:rPr lang="en-US" sz="1200" b="1" kern="1200" dirty="0">
                          <a:solidFill>
                            <a:schemeClr val="accent2"/>
                          </a:solidFill>
                          <a:latin typeface="+mn-lt"/>
                          <a:ea typeface="+mn-ea"/>
                          <a:cs typeface="+mn-cs"/>
                        </a:rPr>
                        <a:t>no longer available</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6">
                              <a:lumMod val="75000"/>
                            </a:schemeClr>
                          </a:solidFill>
                          <a:latin typeface="+mn-lt"/>
                          <a:ea typeface="+mn-ea"/>
                          <a:cs typeface="+mn-cs"/>
                        </a:rPr>
                        <a:t>SAT 48, 2/27/21 [other role, came from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“What is the </a:t>
                      </a:r>
                      <a:r>
                        <a:rPr lang="en-US" sz="1200" b="1" kern="1200" dirty="0">
                          <a:solidFill>
                            <a:schemeClr val="accent2"/>
                          </a:solidFill>
                          <a:latin typeface="+mn-lt"/>
                          <a:ea typeface="+mn-ea"/>
                          <a:cs typeface="+mn-cs"/>
                        </a:rPr>
                        <a:t>meaning of ‘Contact Minutes’</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85, 2/25/21 [other role, came from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“It was unclear to me </a:t>
                      </a:r>
                      <a:r>
                        <a:rPr lang="en-US" sz="1200" b="1" kern="1200" dirty="0">
                          <a:solidFill>
                            <a:schemeClr val="accent2"/>
                          </a:solidFill>
                          <a:latin typeface="+mn-lt"/>
                          <a:ea typeface="+mn-ea"/>
                          <a:cs typeface="+mn-cs"/>
                        </a:rPr>
                        <a:t>what the column 'emerging viral pathogen claim meant</a:t>
                      </a:r>
                      <a:r>
                        <a:rPr lang="en-US" sz="1200" b="0" kern="1200" dirty="0">
                          <a:solidFill>
                            <a:schemeClr val="accent3"/>
                          </a:solidFill>
                          <a:latin typeface="+mn-lt"/>
                          <a:ea typeface="+mn-ea"/>
                          <a:cs typeface="+mn-cs"/>
                        </a:rPr>
                        <a:t>' ; I think you could have titled this better I wanted to know whether product 777-126 was effective against COVID-19; it is still unclear to me whether it is or not.”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63, 11/21/20 [citizen, came from other than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“On your covid-approved disinfectants products page, it </a:t>
                      </a:r>
                      <a:r>
                        <a:rPr lang="en-US" sz="1200" b="1" kern="1200" dirty="0">
                          <a:solidFill>
                            <a:schemeClr val="accent2"/>
                          </a:solidFill>
                          <a:latin typeface="+mn-lt"/>
                          <a:ea typeface="+mn-ea"/>
                          <a:cs typeface="+mn-cs"/>
                        </a:rPr>
                        <a:t>would be exceptionally helpful to have a corresponding product UPC numbers column listed </a:t>
                      </a:r>
                      <a:r>
                        <a:rPr lang="en-US" sz="1200" b="0" kern="1200" dirty="0">
                          <a:solidFill>
                            <a:schemeClr val="accent3"/>
                          </a:solidFill>
                          <a:latin typeface="+mn-lt"/>
                          <a:ea typeface="+mn-ea"/>
                          <a:cs typeface="+mn-cs"/>
                        </a:rPr>
                        <a:t>there too. I spent 1/2 hr total going between Amazon and this EPA site trying to find matching UPC/EPA numbers. I finally had to go to the Clorox site and search for the products they deem to be effective for COVID, then I matched their EPA number to your number..”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56, 11/05/20 [citizen, came from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“List N tool was hard to navigate.  It </a:t>
                      </a:r>
                      <a:r>
                        <a:rPr lang="en-US" sz="1200" b="1" kern="1200" dirty="0">
                          <a:solidFill>
                            <a:schemeClr val="accent2"/>
                          </a:solidFill>
                          <a:latin typeface="+mn-lt"/>
                          <a:ea typeface="+mn-ea"/>
                          <a:cs typeface="+mn-cs"/>
                        </a:rPr>
                        <a:t>seems like one failed search will screw up any further searches until one clicks the "Clear Results" button.  Not obvious</a:t>
                      </a:r>
                      <a:r>
                        <a:rPr lang="en-US" sz="1200" b="0" kern="1200" dirty="0">
                          <a:solidFill>
                            <a:schemeClr val="accent3"/>
                          </a:solidFill>
                          <a:latin typeface="+mn-lt"/>
                          <a:ea typeface="+mn-ea"/>
                          <a:cs typeface="+mn-cs"/>
                        </a:rPr>
                        <a:t>, should not be required . . .”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15, 10/15/20 [citizen, came from other than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“Back in April/May I could go to EPA.gov and type in the EPA number on our wipes and your "list" would say something like "effective on COVID-19-yes or no". </a:t>
                      </a:r>
                      <a:r>
                        <a:rPr lang="en-US" sz="1200" b="1" kern="1200" dirty="0">
                          <a:solidFill>
                            <a:schemeClr val="accent2"/>
                          </a:solidFill>
                          <a:latin typeface="+mn-lt"/>
                          <a:ea typeface="+mn-ea"/>
                          <a:cs typeface="+mn-cs"/>
                        </a:rPr>
                        <a:t>It was simple and I would know immediately if our wipes were fine or not. </a:t>
                      </a:r>
                      <a:r>
                        <a:rPr lang="en-US" sz="1200" b="0" kern="1200" dirty="0">
                          <a:solidFill>
                            <a:schemeClr val="accent3"/>
                          </a:solidFill>
                          <a:latin typeface="+mn-lt"/>
                          <a:ea typeface="+mn-ea"/>
                          <a:cs typeface="+mn-cs"/>
                        </a:rPr>
                        <a:t>Now you have a complicated "ListN". There is no yes or no if it kills SARS-CoV-2. It says, "Emerging viral pathogen claim" and has a yes or no. Is that yes that it kills SARS-CoV-2? or yes it makes a claim for emerging viral pathogens, but not SARs-CoV-2? I went on your pesticide-registrations/list site and same thing. There no longer is a yes or no to Sars-CoV. It is VERY COMPLICATED . . .  Simply put</a:t>
                      </a:r>
                      <a:r>
                        <a:rPr lang="en-US" sz="1200" b="1" kern="1200" dirty="0">
                          <a:solidFill>
                            <a:schemeClr val="accent2"/>
                          </a:solidFill>
                          <a:latin typeface="+mn-lt"/>
                          <a:ea typeface="+mn-ea"/>
                          <a:cs typeface="+mn-cs"/>
                        </a:rPr>
                        <a:t>: your website in was easy in April/May. Now it is impossible.”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74, 10/01/20 [other role, came from other than CDC site, visited both sections]</a:t>
                      </a:r>
                    </a:p>
                  </a:txBody>
                  <a:tcPr marL="182880" marR="182880" marT="91440" marB="91440"/>
                </a:tc>
                <a:extLst>
                  <a:ext uri="{0D108BD9-81ED-4DB2-BD59-A6C34878D82A}">
                    <a16:rowId xmlns:a16="http://schemas.microsoft.com/office/drawing/2014/main" val="1248617852"/>
                  </a:ext>
                </a:extLst>
              </a:tr>
            </a:tbl>
          </a:graphicData>
        </a:graphic>
      </p:graphicFrame>
      <p:sp>
        <p:nvSpPr>
          <p:cNvPr id="13" name="TextBox 12">
            <a:extLst>
              <a:ext uri="{FF2B5EF4-FFF2-40B4-BE49-F238E27FC236}">
                <a16:creationId xmlns:a16="http://schemas.microsoft.com/office/drawing/2014/main" id="{AE3FC345-3706-4E12-9949-067D2E225CC0}"/>
              </a:ext>
            </a:extLst>
          </p:cNvPr>
          <p:cNvSpPr txBox="1"/>
          <p:nvPr/>
        </p:nvSpPr>
        <p:spPr>
          <a:xfrm>
            <a:off x="2113767" y="6389069"/>
            <a:ext cx="3856270" cy="246221"/>
          </a:xfrm>
          <a:prstGeom prst="rect">
            <a:avLst/>
          </a:prstGeom>
          <a:noFill/>
        </p:spPr>
        <p:txBody>
          <a:bodyPr wrap="square" rtlCol="0">
            <a:spAutoFit/>
          </a:bodyPr>
          <a:lstStyle/>
          <a:p>
            <a:pPr algn="l"/>
            <a:r>
              <a:rPr lang="en-US" sz="1000" dirty="0">
                <a:solidFill>
                  <a:schemeClr val="accent6">
                    <a:lumMod val="75000"/>
                  </a:schemeClr>
                </a:solidFill>
                <a:latin typeface="Arial" panose="020B0604020202020204" pitchFamily="34" charset="0"/>
                <a:cs typeface="Arial" panose="020B0604020202020204" pitchFamily="34" charset="0"/>
              </a:rPr>
              <a:t>Role, </a:t>
            </a:r>
            <a:r>
              <a:rPr lang="en-US" sz="1000" dirty="0">
                <a:solidFill>
                  <a:schemeClr val="accent6">
                    <a:lumMod val="75000"/>
                  </a:schemeClr>
                </a:solidFill>
                <a:cs typeface="Arial" panose="020B0604020202020204" pitchFamily="34" charset="0"/>
              </a:rPr>
              <a:t>source of visit and coronavirus sections visited shown</a:t>
            </a:r>
            <a:endParaRPr lang="en-US" sz="1000" dirty="0">
              <a:solidFill>
                <a:schemeClr val="accent6">
                  <a:lumMod val="75000"/>
                </a:schemeClr>
              </a:solidFill>
              <a:latin typeface="Arial" panose="020B0604020202020204" pitchFamily="34" charset="0"/>
              <a:cs typeface="Arial" panose="020B0604020202020204" pitchFamily="34" charset="0"/>
            </a:endParaRPr>
          </a:p>
        </p:txBody>
      </p:sp>
      <p:sp>
        <p:nvSpPr>
          <p:cNvPr id="8" name="Footer Placeholder 2">
            <a:extLst>
              <a:ext uri="{FF2B5EF4-FFF2-40B4-BE49-F238E27FC236}">
                <a16:creationId xmlns:a16="http://schemas.microsoft.com/office/drawing/2014/main" id="{82A7E09F-8D91-4B3D-89C1-86EF7FB61ED7}"/>
              </a:ext>
            </a:extLst>
          </p:cNvPr>
          <p:cNvSpPr txBox="1">
            <a:spLocks/>
          </p:cNvSpPr>
          <p:nvPr/>
        </p:nvSpPr>
        <p:spPr bwMode="black">
          <a:xfrm>
            <a:off x="9192290" y="6343280"/>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a:t>
            </a:r>
          </a:p>
        </p:txBody>
      </p:sp>
    </p:spTree>
    <p:extLst>
      <p:ext uri="{BB962C8B-B14F-4D97-AF65-F5344CB8AC3E}">
        <p14:creationId xmlns:p14="http://schemas.microsoft.com/office/powerpoint/2010/main" val="161986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4903" y="253781"/>
            <a:ext cx="11385505" cy="643870"/>
          </a:xfrm>
        </p:spPr>
        <p:txBody>
          <a:bodyPr/>
          <a:lstStyle/>
          <a:p>
            <a:r>
              <a:rPr lang="en-US" sz="2400" b="0" dirty="0">
                <a:solidFill>
                  <a:schemeClr val="accent3"/>
                </a:solidFill>
              </a:rPr>
              <a:t>Visitors also want information on air filtration/purification and the use of foggers, UV light and ozone for disinfecting.</a:t>
            </a:r>
          </a:p>
        </p:txBody>
      </p:sp>
      <p:sp>
        <p:nvSpPr>
          <p:cNvPr id="4" name="Slide Number Placeholder 3"/>
          <p:cNvSpPr>
            <a:spLocks noGrp="1"/>
          </p:cNvSpPr>
          <p:nvPr>
            <p:ph type="sldNum" sz="quarter" idx="12"/>
          </p:nvPr>
        </p:nvSpPr>
        <p:spPr bwMode="black">
          <a:xfrm>
            <a:off x="11549334" y="6389069"/>
            <a:ext cx="499961"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F6DA40-17F8-4298-BECD-FF3FA89F8535}" type="slidenum">
              <a:rPr kumimoji="0" lang="en-US" sz="1200"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graphicFrame>
        <p:nvGraphicFramePr>
          <p:cNvPr id="14" name="Table 13">
            <a:extLst>
              <a:ext uri="{FF2B5EF4-FFF2-40B4-BE49-F238E27FC236}">
                <a16:creationId xmlns:a16="http://schemas.microsoft.com/office/drawing/2014/main" id="{6527CF1D-C255-4725-880A-63E4BAF277A3}"/>
              </a:ext>
            </a:extLst>
          </p:cNvPr>
          <p:cNvGraphicFramePr>
            <a:graphicFrameLocks noGrp="1"/>
          </p:cNvGraphicFramePr>
          <p:nvPr>
            <p:extLst>
              <p:ext uri="{D42A27DB-BD31-4B8C-83A1-F6EECF244321}">
                <p14:modId xmlns:p14="http://schemas.microsoft.com/office/powerpoint/2010/main" val="1394286566"/>
              </p:ext>
            </p:extLst>
          </p:nvPr>
        </p:nvGraphicFramePr>
        <p:xfrm>
          <a:off x="374903" y="978408"/>
          <a:ext cx="11293220" cy="5035479"/>
        </p:xfrm>
        <a:graphic>
          <a:graphicData uri="http://schemas.openxmlformats.org/drawingml/2006/table">
            <a:tbl>
              <a:tblPr firstRow="1" bandRow="1">
                <a:tableStyleId>{912C8C85-51F0-491E-9774-3900AFEF0FD7}</a:tableStyleId>
              </a:tblPr>
              <a:tblGrid>
                <a:gridCol w="3330322">
                  <a:extLst>
                    <a:ext uri="{9D8B030D-6E8A-4147-A177-3AD203B41FA5}">
                      <a16:colId xmlns:a16="http://schemas.microsoft.com/office/drawing/2014/main" val="260777420"/>
                    </a:ext>
                  </a:extLst>
                </a:gridCol>
                <a:gridCol w="3733800">
                  <a:extLst>
                    <a:ext uri="{9D8B030D-6E8A-4147-A177-3AD203B41FA5}">
                      <a16:colId xmlns:a16="http://schemas.microsoft.com/office/drawing/2014/main" val="917125925"/>
                    </a:ext>
                  </a:extLst>
                </a:gridCol>
                <a:gridCol w="4229098">
                  <a:extLst>
                    <a:ext uri="{9D8B030D-6E8A-4147-A177-3AD203B41FA5}">
                      <a16:colId xmlns:a16="http://schemas.microsoft.com/office/drawing/2014/main" val="205322749"/>
                    </a:ext>
                  </a:extLst>
                </a:gridCol>
              </a:tblGrid>
              <a:tr h="539496">
                <a:tc>
                  <a:txBody>
                    <a:bodyPr/>
                    <a:lstStyle/>
                    <a:p>
                      <a:pPr algn="ctr"/>
                      <a:r>
                        <a:rPr lang="en-US" sz="1400" b="1" dirty="0"/>
                        <a:t>Air filtration, purification, </a:t>
                      </a:r>
                    </a:p>
                    <a:p>
                      <a:pPr algn="ctr"/>
                      <a:r>
                        <a:rPr lang="en-US" sz="1400" b="1" dirty="0"/>
                        <a:t>&amp; exchange</a:t>
                      </a:r>
                    </a:p>
                  </a:txBody>
                  <a:tcPr>
                    <a:solidFill>
                      <a:schemeClr val="tx1"/>
                    </a:solidFill>
                  </a:tcPr>
                </a:tc>
                <a:tc>
                  <a:txBody>
                    <a:bodyPr/>
                    <a:lstStyle/>
                    <a:p>
                      <a:pPr algn="ctr"/>
                      <a:r>
                        <a:rPr lang="en-US" sz="1400" b="1" dirty="0"/>
                        <a:t>Sanitizing and disinfecting </a:t>
                      </a:r>
                    </a:p>
                    <a:p>
                      <a:pPr algn="ctr"/>
                      <a:r>
                        <a:rPr lang="en-US" sz="1400" b="1" dirty="0"/>
                        <a:t>procedures</a:t>
                      </a:r>
                    </a:p>
                  </a:txBody>
                  <a:tcPr>
                    <a:solidFill>
                      <a:schemeClr val="tx1"/>
                    </a:solidFill>
                  </a:tcPr>
                </a:tc>
                <a:tc>
                  <a:txBody>
                    <a:bodyPr/>
                    <a:lstStyle/>
                    <a:p>
                      <a:pPr marL="0" indent="0" algn="ctr" defTabSz="609493">
                        <a:spcAft>
                          <a:spcPts val="400"/>
                        </a:spcAft>
                        <a:buFontTx/>
                        <a:buNone/>
                        <a:defRPr/>
                      </a:pPr>
                      <a:r>
                        <a:rPr lang="en-US" sz="1400" b="1" dirty="0">
                          <a:solidFill>
                            <a:schemeClr val="bg1"/>
                          </a:solidFill>
                          <a:latin typeface="+mn-lt"/>
                        </a:rPr>
                        <a:t>Electrostatic sprayers, foggers, </a:t>
                      </a:r>
                    </a:p>
                    <a:p>
                      <a:pPr marL="0" indent="0" algn="ctr" defTabSz="609493">
                        <a:spcAft>
                          <a:spcPts val="400"/>
                        </a:spcAft>
                        <a:buFontTx/>
                        <a:buNone/>
                        <a:defRPr/>
                      </a:pPr>
                      <a:r>
                        <a:rPr lang="en-US" sz="1400" b="1" dirty="0">
                          <a:solidFill>
                            <a:schemeClr val="bg1"/>
                          </a:solidFill>
                          <a:latin typeface="+mn-lt"/>
                        </a:rPr>
                        <a:t>UV light &amp; ozone</a:t>
                      </a:r>
                      <a:endParaRPr lang="en-US" sz="1400" dirty="0">
                        <a:solidFill>
                          <a:schemeClr val="bg1"/>
                        </a:solidFill>
                        <a:latin typeface="+mn-lt"/>
                      </a:endParaRPr>
                    </a:p>
                  </a:txBody>
                  <a:tcPr>
                    <a:solidFill>
                      <a:schemeClr val="tx1"/>
                    </a:solidFill>
                  </a:tcPr>
                </a:tc>
                <a:extLst>
                  <a:ext uri="{0D108BD9-81ED-4DB2-BD59-A6C34878D82A}">
                    <a16:rowId xmlns:a16="http://schemas.microsoft.com/office/drawing/2014/main" val="2352685625"/>
                  </a:ext>
                </a:extLst>
              </a:tr>
              <a:tr h="4466519">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“I wanted recommendations for air handling:  </a:t>
                      </a:r>
                      <a:r>
                        <a:rPr lang="en-US" sz="1200" b="1" kern="1200" dirty="0">
                          <a:solidFill>
                            <a:schemeClr val="accent2"/>
                          </a:solidFill>
                          <a:latin typeface="+mn-lt"/>
                          <a:ea typeface="+mn-ea"/>
                          <a:cs typeface="+mn-cs"/>
                        </a:rPr>
                        <a:t>how many air exchanges per hour is good</a:t>
                      </a:r>
                      <a:r>
                        <a:rPr lang="en-US" sz="1200" b="0" kern="1200" dirty="0">
                          <a:solidFill>
                            <a:schemeClr val="accent3"/>
                          </a:solidFill>
                          <a:latin typeface="+mn-lt"/>
                          <a:ea typeface="+mn-ea"/>
                          <a:cs typeface="+mn-cs"/>
                        </a:rPr>
                        <a:t>.  NOWHERE do you have any numbers.  just vague "do your best" .  duh..”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0, 5/11/21 [educator, came from other than CDC site, visited coronavirus section]</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a:t>
                      </a:r>
                      <a:r>
                        <a:rPr lang="en-US" sz="1200" b="1" kern="1200" dirty="0">
                          <a:solidFill>
                            <a:schemeClr val="accent2"/>
                          </a:solidFill>
                          <a:latin typeface="+mn-lt"/>
                          <a:ea typeface="+mn-ea"/>
                          <a:cs typeface="+mn-cs"/>
                        </a:rPr>
                        <a:t>What indoor air purifiers work best</a:t>
                      </a:r>
                      <a:r>
                        <a:rPr lang="en-US" sz="1200" b="0" kern="1200" dirty="0">
                          <a:solidFill>
                            <a:schemeClr val="accent3"/>
                          </a:solidFill>
                          <a:latin typeface="+mn-lt"/>
                          <a:ea typeface="+mn-ea"/>
                          <a:cs typeface="+mn-cs"/>
                        </a:rPr>
                        <a:t> to clear viruses.”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96, 1/20/21 [business, came from CDC site, visited coronavirus section]</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“good information regarding cleaning home air, but </a:t>
                      </a:r>
                      <a:r>
                        <a:rPr lang="en-US" sz="1200" b="1" kern="1200" dirty="0">
                          <a:solidFill>
                            <a:schemeClr val="accent2"/>
                          </a:solidFill>
                          <a:latin typeface="+mn-lt"/>
                          <a:ea typeface="+mn-ea"/>
                          <a:cs typeface="+mn-cs"/>
                        </a:rPr>
                        <a:t>little specifically addressing filtering covid virus, </a:t>
                      </a:r>
                      <a:r>
                        <a:rPr lang="en-US" sz="1200" b="0" kern="1200" dirty="0">
                          <a:solidFill>
                            <a:schemeClr val="accent3"/>
                          </a:solidFill>
                          <a:latin typeface="+mn-lt"/>
                          <a:ea typeface="+mn-ea"/>
                          <a:cs typeface="+mn-cs"/>
                        </a:rPr>
                        <a:t>although I have enough information to fill in the gaps.”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89, 11/22/21 [citizen, came from other than CDC site, visited coronavirus section]</a:t>
                      </a:r>
                    </a:p>
                  </a:txBody>
                  <a:tcPr marL="182880" marR="182880" marT="91440" marB="91440"/>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kern="1200" dirty="0">
                          <a:solidFill>
                            <a:schemeClr val="accent3"/>
                          </a:solidFill>
                          <a:latin typeface="+mn-lt"/>
                          <a:ea typeface="+mn-ea"/>
                          <a:cs typeface="+mn-cs"/>
                        </a:rPr>
                        <a:t>“I wanted suggestions on </a:t>
                      </a:r>
                      <a:r>
                        <a:rPr lang="en-US" sz="1200" b="1" kern="1200" dirty="0">
                          <a:solidFill>
                            <a:schemeClr val="accent2"/>
                          </a:solidFill>
                          <a:latin typeface="+mn-lt"/>
                          <a:ea typeface="+mn-ea"/>
                          <a:cs typeface="+mn-cs"/>
                        </a:rPr>
                        <a:t>proper use of disinfectants </a:t>
                      </a:r>
                      <a:r>
                        <a:rPr lang="en-US" sz="1200" b="0" kern="1200" dirty="0">
                          <a:solidFill>
                            <a:schemeClr val="accent3"/>
                          </a:solidFill>
                          <a:latin typeface="+mn-lt"/>
                          <a:ea typeface="+mn-ea"/>
                          <a:cs typeface="+mn-cs"/>
                        </a:rPr>
                        <a:t>in my house related to covid. Could not find List N at all, no link at all, nor any specific directions on </a:t>
                      </a:r>
                      <a:r>
                        <a:rPr lang="en-US" sz="1200" b="1" kern="1200" dirty="0">
                          <a:solidFill>
                            <a:schemeClr val="accent2"/>
                          </a:solidFill>
                          <a:latin typeface="+mn-lt"/>
                          <a:ea typeface="+mn-ea"/>
                          <a:cs typeface="+mn-cs"/>
                        </a:rPr>
                        <a:t>how to do a good job of  it.”</a:t>
                      </a:r>
                    </a:p>
                    <a:p>
                      <a:pPr marL="0" indent="0" algn="l">
                        <a:spcAft>
                          <a:spcPts val="400"/>
                        </a:spcAft>
                        <a:buFontTx/>
                        <a:buNone/>
                      </a:pPr>
                      <a:r>
                        <a:rPr lang="en-US" sz="1200" b="0" kern="1200" dirty="0">
                          <a:solidFill>
                            <a:schemeClr val="bg1">
                              <a:lumMod val="50000"/>
                            </a:schemeClr>
                          </a:solidFill>
                          <a:latin typeface="+mn-lt"/>
                          <a:ea typeface="+mn-ea"/>
                          <a:cs typeface="+mn-cs"/>
                        </a:rPr>
                        <a:t>SAT 19, 12/09/20 </a:t>
                      </a:r>
                      <a:r>
                        <a:rPr lang="en-US" sz="1200" b="0" kern="1200" dirty="0">
                          <a:solidFill>
                            <a:schemeClr val="accent6">
                              <a:lumMod val="75000"/>
                            </a:schemeClr>
                          </a:solidFill>
                          <a:latin typeface="+mn-lt"/>
                          <a:ea typeface="+mn-ea"/>
                          <a:cs typeface="+mn-cs"/>
                        </a:rPr>
                        <a:t>[citizen, came from CDC site, visited both sections]</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b="0" kern="1200" dirty="0">
                          <a:solidFill>
                            <a:schemeClr val="accent3"/>
                          </a:solidFill>
                          <a:latin typeface="+mn-lt"/>
                          <a:ea typeface="+mn-ea"/>
                          <a:cs typeface="+mn-cs"/>
                        </a:rPr>
                        <a:t>“looking for information on </a:t>
                      </a:r>
                      <a:r>
                        <a:rPr lang="en-US" sz="1200" b="1" kern="1200" dirty="0">
                          <a:solidFill>
                            <a:schemeClr val="accent2"/>
                          </a:solidFill>
                          <a:latin typeface="+mn-lt"/>
                          <a:ea typeface="+mn-ea"/>
                          <a:cs typeface="+mn-cs"/>
                        </a:rPr>
                        <a:t>how to clean up infection from covid 19. </a:t>
                      </a:r>
                      <a:r>
                        <a:rPr lang="en-US" sz="1200" b="0" kern="1200" dirty="0">
                          <a:solidFill>
                            <a:schemeClr val="accent3"/>
                          </a:solidFill>
                          <a:latin typeface="+mn-lt"/>
                          <a:ea typeface="+mn-ea"/>
                          <a:cs typeface="+mn-cs"/>
                        </a:rPr>
                        <a:t> no specifics found.”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bg1">
                              <a:lumMod val="50000"/>
                            </a:schemeClr>
                          </a:solidFill>
                          <a:latin typeface="+mn-lt"/>
                          <a:ea typeface="+mn-ea"/>
                          <a:cs typeface="+mn-cs"/>
                        </a:rPr>
                        <a:t>SAT 45, 1/04/21 </a:t>
                      </a:r>
                      <a:r>
                        <a:rPr lang="en-US" sz="1200" b="0" kern="1200" dirty="0">
                          <a:solidFill>
                            <a:schemeClr val="accent6">
                              <a:lumMod val="75000"/>
                            </a:schemeClr>
                          </a:solidFill>
                          <a:latin typeface="+mn-lt"/>
                          <a:ea typeface="+mn-ea"/>
                          <a:cs typeface="+mn-cs"/>
                        </a:rPr>
                        <a:t>[citizen, came from CDC site, visited both sections]</a:t>
                      </a:r>
                    </a:p>
                    <a:p>
                      <a:pPr marL="0" indent="0" algn="l">
                        <a:spcAft>
                          <a:spcPts val="0"/>
                        </a:spcAft>
                        <a:buFontTx/>
                        <a:buNone/>
                      </a:pPr>
                      <a:r>
                        <a:rPr lang="en-US" sz="1400" b="0" kern="1200" dirty="0">
                          <a:solidFill>
                            <a:schemeClr val="accent3"/>
                          </a:solidFill>
                          <a:latin typeface="+mn-lt"/>
                          <a:ea typeface="+mn-ea"/>
                          <a:cs typeface="+mn-cs"/>
                        </a:rPr>
                        <a:t>“</a:t>
                      </a:r>
                      <a:r>
                        <a:rPr lang="en-US" sz="1200" b="0" kern="1200" dirty="0">
                          <a:solidFill>
                            <a:schemeClr val="accent3"/>
                          </a:solidFill>
                          <a:latin typeface="+mn-lt"/>
                          <a:ea typeface="+mn-ea"/>
                          <a:cs typeface="+mn-cs"/>
                        </a:rPr>
                        <a:t>Guidance on cleaning or quarantining items donated to us</a:t>
                      </a:r>
                      <a:r>
                        <a:rPr lang="en-US" sz="1200" b="1" kern="1200" dirty="0">
                          <a:solidFill>
                            <a:schemeClr val="accent3"/>
                          </a:solidFill>
                          <a:latin typeface="+mn-lt"/>
                          <a:ea typeface="+mn-ea"/>
                          <a:cs typeface="+mn-cs"/>
                        </a:rPr>
                        <a:t>.</a:t>
                      </a:r>
                      <a:r>
                        <a:rPr lang="en-US" sz="1200" b="1" kern="1200" dirty="0">
                          <a:solidFill>
                            <a:schemeClr val="accent2"/>
                          </a:solidFill>
                          <a:latin typeface="+mn-lt"/>
                          <a:ea typeface="+mn-ea"/>
                          <a:cs typeface="+mn-cs"/>
                        </a:rPr>
                        <a:t> </a:t>
                      </a:r>
                      <a:r>
                        <a:rPr lang="en-US" sz="1200" b="0" kern="1200" dirty="0">
                          <a:solidFill>
                            <a:schemeClr val="accent3"/>
                          </a:solidFill>
                          <a:latin typeface="+mn-lt"/>
                          <a:ea typeface="+mn-ea"/>
                          <a:cs typeface="+mn-cs"/>
                        </a:rPr>
                        <a:t>I finally found information on the Porous items on the N list. The links to soft surface cleaning kept taking me to the N list which I was able to find some options. Would like </a:t>
                      </a:r>
                      <a:r>
                        <a:rPr lang="en-US" sz="1200" b="1" kern="1200" dirty="0">
                          <a:solidFill>
                            <a:schemeClr val="accent2"/>
                          </a:solidFill>
                          <a:latin typeface="+mn-lt"/>
                          <a:ea typeface="+mn-ea"/>
                          <a:cs typeface="+mn-cs"/>
                        </a:rPr>
                        <a:t>better explanation of cleaning soft porous items that cannot be laundered and what a business can do that is affordable.</a:t>
                      </a:r>
                      <a:r>
                        <a:rPr lang="en-US" sz="1200" b="0" kern="1200" dirty="0">
                          <a:solidFill>
                            <a:schemeClr val="accent3"/>
                          </a:solidFill>
                          <a:latin typeface="+mn-lt"/>
                          <a:ea typeface="+mn-ea"/>
                          <a:cs typeface="+mn-cs"/>
                        </a:rPr>
                        <a:t>”  </a:t>
                      </a:r>
                    </a:p>
                    <a:p>
                      <a:pPr marL="0" indent="0" algn="l">
                        <a:spcAft>
                          <a:spcPts val="400"/>
                        </a:spcAft>
                        <a:buFontTx/>
                        <a:buNone/>
                      </a:pPr>
                      <a:r>
                        <a:rPr lang="en-US" sz="1200" b="0" kern="1200" dirty="0">
                          <a:solidFill>
                            <a:schemeClr val="bg1">
                              <a:lumMod val="50000"/>
                            </a:schemeClr>
                          </a:solidFill>
                          <a:latin typeface="+mn-lt"/>
                          <a:ea typeface="+mn-ea"/>
                          <a:cs typeface="+mn-cs"/>
                        </a:rPr>
                        <a:t>SAT 70, 10/06/20 </a:t>
                      </a:r>
                      <a:r>
                        <a:rPr lang="en-US" sz="1200" b="0" kern="1200" dirty="0">
                          <a:solidFill>
                            <a:schemeClr val="accent6">
                              <a:lumMod val="75000"/>
                            </a:schemeClr>
                          </a:solidFill>
                          <a:latin typeface="+mn-lt"/>
                          <a:ea typeface="+mn-ea"/>
                          <a:cs typeface="+mn-cs"/>
                        </a:rPr>
                        <a:t>[business, came from CDC site, visited both sections]</a:t>
                      </a:r>
                    </a:p>
                  </a:txBody>
                  <a:tcPr marL="182880" marR="182880" marT="91440" marB="91440"/>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“In Layman’s terms, </a:t>
                      </a:r>
                      <a:r>
                        <a:rPr lang="en-US" sz="1200" b="1" kern="1200" dirty="0">
                          <a:solidFill>
                            <a:schemeClr val="accent2"/>
                          </a:solidFill>
                          <a:latin typeface="+mn-lt"/>
                          <a:ea typeface="+mn-ea"/>
                          <a:cs typeface="+mn-cs"/>
                        </a:rPr>
                        <a:t>whether a disinfectant sprayer is recommended, what chemicals to use with it </a:t>
                      </a:r>
                      <a:r>
                        <a:rPr lang="en-US" sz="1200" b="0" kern="1200" dirty="0">
                          <a:solidFill>
                            <a:schemeClr val="accent3"/>
                          </a:solidFill>
                          <a:latin typeface="+mn-lt"/>
                          <a:ea typeface="+mn-ea"/>
                          <a:cs typeface="+mn-cs"/>
                        </a:rPr>
                        <a:t>and how to use it to eliminate COVID-19 in my home environment.” </a:t>
                      </a:r>
                    </a:p>
                    <a:p>
                      <a:pPr marL="0" marR="0" lvl="0" indent="0" algn="l" defTabSz="914400" rtl="0" eaLnBrk="1" fontAlgn="auto" latinLnBrk="0" hangingPunct="1">
                        <a:lnSpc>
                          <a:spcPct val="100000"/>
                        </a:lnSpc>
                        <a:spcBef>
                          <a:spcPts val="0"/>
                        </a:spcBef>
                        <a:spcAft>
                          <a:spcPts val="400"/>
                        </a:spcAft>
                        <a:buClrTx/>
                        <a:buSzTx/>
                        <a:buFontTx/>
                        <a:buNone/>
                        <a:tabLst/>
                        <a:defRPr/>
                      </a:pPr>
                      <a:r>
                        <a:rPr lang="en-US" sz="1200" b="0" kern="1200" dirty="0">
                          <a:solidFill>
                            <a:schemeClr val="accent6">
                              <a:lumMod val="75000"/>
                            </a:schemeClr>
                          </a:solidFill>
                          <a:latin typeface="+mn-lt"/>
                          <a:ea typeface="+mn-ea"/>
                          <a:cs typeface="+mn-cs"/>
                        </a:rPr>
                        <a:t>SAT 78, 1/05/21 [citizen, came from other than CDC site, visited both sections]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3"/>
                          </a:solidFill>
                          <a:latin typeface="+mn-lt"/>
                          <a:ea typeface="+mn-ea"/>
                          <a:cs typeface="+mn-cs"/>
                        </a:rPr>
                        <a:t>“I have heard that </a:t>
                      </a:r>
                      <a:r>
                        <a:rPr lang="en-US" sz="1200" b="1" kern="1200" dirty="0">
                          <a:solidFill>
                            <a:schemeClr val="accent2"/>
                          </a:solidFill>
                          <a:latin typeface="+mn-lt"/>
                          <a:ea typeface="+mn-ea"/>
                          <a:cs typeface="+mn-cs"/>
                        </a:rPr>
                        <a:t>hydrogen peroxide can be used as a fogger </a:t>
                      </a:r>
                      <a:r>
                        <a:rPr lang="en-US" sz="1200" b="0" kern="1200" dirty="0">
                          <a:solidFill>
                            <a:schemeClr val="accent3"/>
                          </a:solidFill>
                          <a:latin typeface="+mn-lt"/>
                          <a:ea typeface="+mn-ea"/>
                          <a:cs typeface="+mn-cs"/>
                        </a:rPr>
                        <a:t>to sanitize rooms and materials. This website assumes I have purchased a product, have a plan for how to use it (concentration, duration, etc,) and I just want confirmation that what I’m already doing is right. There is no apparent way to look up </a:t>
                      </a:r>
                      <a:r>
                        <a:rPr lang="en-US" sz="1200" b="1" kern="1200" dirty="0">
                          <a:solidFill>
                            <a:schemeClr val="accent2"/>
                          </a:solidFill>
                          <a:latin typeface="+mn-lt"/>
                          <a:ea typeface="+mn-ea"/>
                          <a:cs typeface="+mn-cs"/>
                        </a:rPr>
                        <a:t>what concentration of peroxide to use, how long, etc.</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6">
                              <a:lumMod val="75000"/>
                            </a:schemeClr>
                          </a:solidFill>
                          <a:latin typeface="+mn-lt"/>
                          <a:ea typeface="+mn-ea"/>
                          <a:cs typeface="+mn-cs"/>
                        </a:rPr>
                        <a:t>SAT 0, 12/06/20 [other role, came from CDC site, visited both sections]</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a:t>
                      </a:r>
                      <a:r>
                        <a:rPr lang="en-US" sz="1200" b="1" kern="1200" dirty="0">
                          <a:solidFill>
                            <a:schemeClr val="accent2"/>
                          </a:solidFill>
                          <a:latin typeface="+mn-lt"/>
                          <a:ea typeface="+mn-ea"/>
                          <a:cs typeface="+mn-cs"/>
                        </a:rPr>
                        <a:t>Where can I find info on ozone generators</a:t>
                      </a:r>
                      <a:r>
                        <a:rPr lang="en-US" sz="1200" b="0" kern="1200" dirty="0">
                          <a:solidFill>
                            <a:schemeClr val="accent3"/>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6">
                              <a:lumMod val="75000"/>
                            </a:schemeClr>
                          </a:solidFill>
                          <a:latin typeface="+mn-lt"/>
                          <a:ea typeface="+mn-ea"/>
                          <a:cs typeface="+mn-cs"/>
                        </a:rPr>
                        <a:t>SAT 22, 11/25/20 [citizen, came from other than CDC site, visited Coronavirus section]</a:t>
                      </a:r>
                    </a:p>
                    <a:p>
                      <a:pPr marL="0" marR="0" lvl="0" indent="0" algn="l" defTabSz="914400" rtl="0" eaLnBrk="1" fontAlgn="auto" latinLnBrk="0" hangingPunct="1">
                        <a:lnSpc>
                          <a:spcPct val="100000"/>
                        </a:lnSpc>
                        <a:spcBef>
                          <a:spcPts val="400"/>
                        </a:spcBef>
                        <a:spcAft>
                          <a:spcPts val="0"/>
                        </a:spcAft>
                        <a:buClrTx/>
                        <a:buSzTx/>
                        <a:buFontTx/>
                        <a:buNone/>
                        <a:tabLst/>
                        <a:defRPr/>
                      </a:pPr>
                      <a:r>
                        <a:rPr lang="en-US" sz="1200" b="0" kern="1200" dirty="0">
                          <a:solidFill>
                            <a:schemeClr val="accent3"/>
                          </a:solidFill>
                          <a:latin typeface="+mn-lt"/>
                          <a:ea typeface="+mn-ea"/>
                          <a:cs typeface="+mn-cs"/>
                        </a:rPr>
                        <a:t>“</a:t>
                      </a:r>
                      <a:r>
                        <a:rPr lang="en-US" sz="1200" b="1" kern="1200" dirty="0">
                          <a:solidFill>
                            <a:schemeClr val="accent2"/>
                          </a:solidFill>
                          <a:latin typeface="+mn-lt"/>
                          <a:ea typeface="+mn-ea"/>
                          <a:cs typeface="+mn-cs"/>
                        </a:rPr>
                        <a:t>UCV light to sanitize vs. disinfectants</a:t>
                      </a:r>
                      <a:r>
                        <a:rPr lang="en-US" sz="1200" b="0" kern="1200" dirty="0">
                          <a:solidFill>
                            <a:schemeClr val="accent3"/>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accent6">
                              <a:lumMod val="75000"/>
                            </a:schemeClr>
                          </a:solidFill>
                          <a:latin typeface="+mn-lt"/>
                          <a:ea typeface="+mn-ea"/>
                          <a:cs typeface="+mn-cs"/>
                        </a:rPr>
                        <a:t>SAT 74, 3/29/21 [business, came from CDC site, visited both sections]</a:t>
                      </a:r>
                    </a:p>
                  </a:txBody>
                  <a:tcPr marL="182880" marR="182880" marT="91440" marB="91440"/>
                </a:tc>
                <a:extLst>
                  <a:ext uri="{0D108BD9-81ED-4DB2-BD59-A6C34878D82A}">
                    <a16:rowId xmlns:a16="http://schemas.microsoft.com/office/drawing/2014/main" val="1248617852"/>
                  </a:ext>
                </a:extLst>
              </a:tr>
            </a:tbl>
          </a:graphicData>
        </a:graphic>
      </p:graphicFrame>
      <p:sp>
        <p:nvSpPr>
          <p:cNvPr id="13" name="TextBox 12">
            <a:extLst>
              <a:ext uri="{FF2B5EF4-FFF2-40B4-BE49-F238E27FC236}">
                <a16:creationId xmlns:a16="http://schemas.microsoft.com/office/drawing/2014/main" id="{AE3FC345-3706-4E12-9949-067D2E225CC0}"/>
              </a:ext>
            </a:extLst>
          </p:cNvPr>
          <p:cNvSpPr txBox="1"/>
          <p:nvPr/>
        </p:nvSpPr>
        <p:spPr>
          <a:xfrm>
            <a:off x="2132817" y="6483680"/>
            <a:ext cx="3856270" cy="246221"/>
          </a:xfrm>
          <a:prstGeom prst="rect">
            <a:avLst/>
          </a:prstGeom>
          <a:noFill/>
        </p:spPr>
        <p:txBody>
          <a:bodyPr wrap="square" rtlCol="0">
            <a:spAutoFit/>
          </a:bodyPr>
          <a:lstStyle/>
          <a:p>
            <a:pPr algn="l"/>
            <a:r>
              <a:rPr lang="en-US" sz="1000" dirty="0">
                <a:solidFill>
                  <a:schemeClr val="accent6">
                    <a:lumMod val="75000"/>
                  </a:schemeClr>
                </a:solidFill>
                <a:latin typeface="Arial" panose="020B0604020202020204" pitchFamily="34" charset="0"/>
                <a:cs typeface="Arial" panose="020B0604020202020204" pitchFamily="34" charset="0"/>
              </a:rPr>
              <a:t>Role, </a:t>
            </a:r>
            <a:r>
              <a:rPr lang="en-US" sz="1000" dirty="0">
                <a:solidFill>
                  <a:schemeClr val="accent6">
                    <a:lumMod val="75000"/>
                  </a:schemeClr>
                </a:solidFill>
                <a:cs typeface="Arial" panose="020B0604020202020204" pitchFamily="34" charset="0"/>
              </a:rPr>
              <a:t>source of visit and coronavirus sections visited shown</a:t>
            </a:r>
            <a:endParaRPr lang="en-US" sz="1000" dirty="0">
              <a:solidFill>
                <a:schemeClr val="accent6">
                  <a:lumMod val="75000"/>
                </a:schemeClr>
              </a:solidFill>
              <a:latin typeface="Arial" panose="020B0604020202020204" pitchFamily="34" charset="0"/>
              <a:cs typeface="Arial" panose="020B0604020202020204" pitchFamily="34" charset="0"/>
            </a:endParaRPr>
          </a:p>
        </p:txBody>
      </p:sp>
      <p:sp>
        <p:nvSpPr>
          <p:cNvPr id="8" name="Footer Placeholder 2">
            <a:extLst>
              <a:ext uri="{FF2B5EF4-FFF2-40B4-BE49-F238E27FC236}">
                <a16:creationId xmlns:a16="http://schemas.microsoft.com/office/drawing/2014/main" id="{A7F9E36E-2805-4BE8-A90F-762FF15484A6}"/>
              </a:ext>
            </a:extLst>
          </p:cNvPr>
          <p:cNvSpPr txBox="1">
            <a:spLocks/>
          </p:cNvSpPr>
          <p:nvPr/>
        </p:nvSpPr>
        <p:spPr bwMode="black">
          <a:xfrm>
            <a:off x="9192290" y="6343280"/>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a:t>
            </a:r>
          </a:p>
        </p:txBody>
      </p:sp>
    </p:spTree>
    <p:extLst>
      <p:ext uri="{BB962C8B-B14F-4D97-AF65-F5344CB8AC3E}">
        <p14:creationId xmlns:p14="http://schemas.microsoft.com/office/powerpoint/2010/main" val="4164764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bwMode="white"/>
        <p:txBody>
          <a:bodyPr/>
          <a:lstStyle/>
          <a:p>
            <a:fld id="{BD3001A6-BD31-4FBC-AA24-96121B4F2E4D}" type="slidenum">
              <a:rPr lang="en-JM" smtClean="0"/>
              <a:pPr/>
              <a:t>26</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bwMode="white">
          <a:xfrm>
            <a:off x="973931" y="2225061"/>
            <a:ext cx="10244138" cy="1571584"/>
          </a:xfrm>
        </p:spPr>
        <p:txBody>
          <a:bodyPr/>
          <a:lstStyle/>
          <a:p>
            <a:r>
              <a:rPr lang="en-US" dirty="0"/>
              <a:t>Recommendations</a:t>
            </a:r>
          </a:p>
          <a:p>
            <a:r>
              <a:rPr lang="en-US" dirty="0"/>
              <a:t>and Next Steps</a:t>
            </a:r>
          </a:p>
        </p:txBody>
      </p:sp>
    </p:spTree>
    <p:extLst>
      <p:ext uri="{BB962C8B-B14F-4D97-AF65-F5344CB8AC3E}">
        <p14:creationId xmlns:p14="http://schemas.microsoft.com/office/powerpoint/2010/main" val="70057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388A-E778-4EDD-86B9-E852958DD111}"/>
              </a:ext>
            </a:extLst>
          </p:cNvPr>
          <p:cNvSpPr>
            <a:spLocks noGrp="1"/>
          </p:cNvSpPr>
          <p:nvPr>
            <p:ph type="title"/>
          </p:nvPr>
        </p:nvSpPr>
        <p:spPr>
          <a:xfrm>
            <a:off x="552893" y="-3262"/>
            <a:ext cx="11262254" cy="825299"/>
          </a:xfrm>
        </p:spPr>
        <p:txBody>
          <a:bodyPr/>
          <a:lstStyle/>
          <a:p>
            <a:r>
              <a:rPr lang="en-US" sz="3600" dirty="0">
                <a:solidFill>
                  <a:schemeClr val="accent3"/>
                </a:solidFill>
              </a:rPr>
              <a:t>Recommendations</a:t>
            </a:r>
          </a:p>
        </p:txBody>
      </p:sp>
      <p:sp>
        <p:nvSpPr>
          <p:cNvPr id="5" name="Content Placeholder 4">
            <a:extLst>
              <a:ext uri="{FF2B5EF4-FFF2-40B4-BE49-F238E27FC236}">
                <a16:creationId xmlns:a16="http://schemas.microsoft.com/office/drawing/2014/main" id="{78BE34F6-B6ED-4C72-885B-E7282DFB446B}"/>
              </a:ext>
            </a:extLst>
          </p:cNvPr>
          <p:cNvSpPr>
            <a:spLocks noGrp="1"/>
          </p:cNvSpPr>
          <p:nvPr>
            <p:ph idx="1"/>
          </p:nvPr>
        </p:nvSpPr>
        <p:spPr>
          <a:xfrm>
            <a:off x="1063255" y="1105785"/>
            <a:ext cx="10711451" cy="5156791"/>
          </a:xfrm>
        </p:spPr>
        <p:txBody>
          <a:bodyPr>
            <a:noAutofit/>
          </a:bodyPr>
          <a:lstStyle/>
          <a:p>
            <a:pPr marL="0" indent="0">
              <a:lnSpc>
                <a:spcPct val="100000"/>
              </a:lnSpc>
              <a:spcBef>
                <a:spcPts val="1000"/>
              </a:spcBef>
              <a:spcAft>
                <a:spcPts val="1200"/>
              </a:spcAft>
            </a:pPr>
            <a:r>
              <a:rPr lang="en-US" sz="1600" b="1" dirty="0"/>
              <a:t>Site Information</a:t>
            </a:r>
          </a:p>
          <a:p>
            <a:pPr lvl="1">
              <a:lnSpc>
                <a:spcPct val="100000"/>
              </a:lnSpc>
              <a:spcBef>
                <a:spcPts val="0"/>
              </a:spcBef>
              <a:spcAft>
                <a:spcPts val="600"/>
              </a:spcAft>
            </a:pPr>
            <a:r>
              <a:rPr lang="en-US" sz="1400" dirty="0">
                <a:solidFill>
                  <a:schemeClr val="accent3"/>
                </a:solidFill>
              </a:rPr>
              <a:t>Consider ways to provide product names or at least an easy way to look up/link to EPA registration numbers by product name or UPC</a:t>
            </a:r>
          </a:p>
          <a:p>
            <a:pPr lvl="1">
              <a:lnSpc>
                <a:spcPct val="100000"/>
              </a:lnSpc>
              <a:spcBef>
                <a:spcPts val="0"/>
              </a:spcBef>
              <a:spcAft>
                <a:spcPts val="600"/>
              </a:spcAft>
            </a:pPr>
            <a:r>
              <a:rPr lang="en-US" sz="1400" dirty="0">
                <a:solidFill>
                  <a:schemeClr val="accent3"/>
                </a:solidFill>
              </a:rPr>
              <a:t>Audit site to evaluate sufficiency of up-to-date content on:</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Air filtration/purification, foggers, UV and ozone</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General cleaning procedures and guidelines</a:t>
            </a:r>
          </a:p>
          <a:p>
            <a:pPr lvl="1">
              <a:lnSpc>
                <a:spcPct val="100000"/>
              </a:lnSpc>
              <a:spcBef>
                <a:spcPts val="0"/>
              </a:spcBef>
              <a:spcAft>
                <a:spcPts val="600"/>
              </a:spcAft>
            </a:pPr>
            <a:r>
              <a:rPr lang="en-US" sz="1400" dirty="0">
                <a:solidFill>
                  <a:schemeClr val="accent3"/>
                </a:solidFill>
              </a:rPr>
              <a:t>Ensure instructions on interpreting List N results (safety, yes/no on killing coronavirus) are present and easily accessible from multiple places</a:t>
            </a:r>
          </a:p>
          <a:p>
            <a:pPr marL="0" indent="0">
              <a:lnSpc>
                <a:spcPct val="100000"/>
              </a:lnSpc>
              <a:spcBef>
                <a:spcPts val="1000"/>
              </a:spcBef>
              <a:spcAft>
                <a:spcPts val="1200"/>
              </a:spcAft>
            </a:pPr>
            <a:r>
              <a:rPr lang="en-US" sz="1600" b="1" dirty="0"/>
              <a:t>Information Browsing</a:t>
            </a:r>
          </a:p>
          <a:p>
            <a:pPr lvl="1">
              <a:lnSpc>
                <a:spcPct val="100000"/>
              </a:lnSpc>
              <a:spcBef>
                <a:spcPts val="0"/>
              </a:spcBef>
              <a:spcAft>
                <a:spcPts val="600"/>
              </a:spcAft>
            </a:pPr>
            <a:r>
              <a:rPr lang="en-US" sz="1400" dirty="0">
                <a:solidFill>
                  <a:schemeClr val="accent3"/>
                </a:solidFill>
              </a:rPr>
              <a:t>Evaluate current List N tool on:</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 Ability to sort results onscreen</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Ability to filter by date added, household vs other uses, type of product</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Clear explanations of column headings </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Clear and accessible instructions on how to search, filter and sort in several formats (e.g., mouse overs, pdfs, videos)</a:t>
            </a:r>
          </a:p>
          <a:p>
            <a:pPr lvl="1">
              <a:lnSpc>
                <a:spcPct val="100000"/>
              </a:lnSpc>
              <a:spcBef>
                <a:spcPts val="0"/>
              </a:spcBef>
              <a:spcAft>
                <a:spcPts val="600"/>
              </a:spcAft>
            </a:pPr>
            <a:r>
              <a:rPr lang="en-US" sz="1400" dirty="0">
                <a:solidFill>
                  <a:schemeClr val="accent3"/>
                </a:solidFill>
              </a:rPr>
              <a:t>If older functionality still exists, make clear how visitors can access it (e.g., filtering by date added is available only under Advanced Search Option)</a:t>
            </a:r>
          </a:p>
        </p:txBody>
      </p:sp>
      <p:sp>
        <p:nvSpPr>
          <p:cNvPr id="4" name="Slide Number Placeholder 3">
            <a:extLst>
              <a:ext uri="{FF2B5EF4-FFF2-40B4-BE49-F238E27FC236}">
                <a16:creationId xmlns:a16="http://schemas.microsoft.com/office/drawing/2014/main" id="{79969D3E-D28D-450F-B3C6-CED4DE6C8DF6}"/>
              </a:ext>
            </a:extLst>
          </p:cNvPr>
          <p:cNvSpPr>
            <a:spLocks noGrp="1"/>
          </p:cNvSpPr>
          <p:nvPr>
            <p:ph type="sldNum" sz="quarter" idx="12"/>
          </p:nvPr>
        </p:nvSpPr>
        <p:spPr>
          <a:xfrm>
            <a:off x="11274746" y="6373685"/>
            <a:ext cx="499961" cy="365125"/>
          </a:xfrm>
        </p:spPr>
        <p:txBody>
          <a:bodyPr/>
          <a:lstStyle/>
          <a:p>
            <a:fld id="{346445D3-372D-A145-8CC3-BC400469F873}" type="slidenum">
              <a:rPr lang="en-US" smtClean="0"/>
              <a:t>27</a:t>
            </a:fld>
            <a:endParaRPr lang="en-US" dirty="0"/>
          </a:p>
        </p:txBody>
      </p:sp>
      <p:pic>
        <p:nvPicPr>
          <p:cNvPr id="6" name="Graphic 5" descr="Magnifying glass with solid fill">
            <a:extLst>
              <a:ext uri="{FF2B5EF4-FFF2-40B4-BE49-F238E27FC236}">
                <a16:creationId xmlns:a16="http://schemas.microsoft.com/office/drawing/2014/main" id="{C17F611E-8A92-45D4-BCAC-DAFA083B4BE3}"/>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4572" y="3332996"/>
            <a:ext cx="702367" cy="702367"/>
          </a:xfrm>
          <a:prstGeom prst="rect">
            <a:avLst/>
          </a:prstGeom>
        </p:spPr>
      </p:pic>
      <p:pic>
        <p:nvPicPr>
          <p:cNvPr id="9" name="Graphic 8" descr="Information with solid fill">
            <a:extLst>
              <a:ext uri="{FF2B5EF4-FFF2-40B4-BE49-F238E27FC236}">
                <a16:creationId xmlns:a16="http://schemas.microsoft.com/office/drawing/2014/main" id="{9B3D5C8B-B486-49C6-B282-358A1C8F4672}"/>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5554" y="1071447"/>
            <a:ext cx="628891" cy="628891"/>
          </a:xfrm>
          <a:prstGeom prst="rect">
            <a:avLst/>
          </a:prstGeom>
        </p:spPr>
      </p:pic>
      <p:sp>
        <p:nvSpPr>
          <p:cNvPr id="3" name="TextBox 2">
            <a:extLst>
              <a:ext uri="{FF2B5EF4-FFF2-40B4-BE49-F238E27FC236}">
                <a16:creationId xmlns:a16="http://schemas.microsoft.com/office/drawing/2014/main" id="{CDFB3DAE-FDEA-4A40-9F18-AF068AC171C9}"/>
              </a:ext>
            </a:extLst>
          </p:cNvPr>
          <p:cNvSpPr txBox="1"/>
          <p:nvPr/>
        </p:nvSpPr>
        <p:spPr>
          <a:xfrm>
            <a:off x="6895073" y="6084659"/>
            <a:ext cx="4233672" cy="276999"/>
          </a:xfrm>
          <a:prstGeom prst="rect">
            <a:avLst/>
          </a:prstGeom>
          <a:noFill/>
        </p:spPr>
        <p:txBody>
          <a:bodyPr wrap="square" rtlCol="0">
            <a:spAutoFit/>
          </a:bodyPr>
          <a:lstStyle/>
          <a:p>
            <a:pPr algn="r"/>
            <a:r>
              <a:rPr lang="en-US" sz="1200" dirty="0">
                <a:solidFill>
                  <a:schemeClr val="accent6">
                    <a:lumMod val="75000"/>
                  </a:schemeClr>
                </a:solidFill>
                <a:latin typeface="Arial" panose="020B0604020202020204" pitchFamily="34" charset="0"/>
                <a:cs typeface="Arial" panose="020B0604020202020204" pitchFamily="34" charset="0"/>
              </a:rPr>
              <a:t>Continued on next slide</a:t>
            </a:r>
          </a:p>
        </p:txBody>
      </p:sp>
    </p:spTree>
    <p:extLst>
      <p:ext uri="{BB962C8B-B14F-4D97-AF65-F5344CB8AC3E}">
        <p14:creationId xmlns:p14="http://schemas.microsoft.com/office/powerpoint/2010/main" val="3091489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388A-E778-4EDD-86B9-E852958DD111}"/>
              </a:ext>
            </a:extLst>
          </p:cNvPr>
          <p:cNvSpPr>
            <a:spLocks noGrp="1"/>
          </p:cNvSpPr>
          <p:nvPr>
            <p:ph type="title"/>
          </p:nvPr>
        </p:nvSpPr>
        <p:spPr>
          <a:xfrm>
            <a:off x="552893" y="-3262"/>
            <a:ext cx="11262254" cy="825299"/>
          </a:xfrm>
        </p:spPr>
        <p:txBody>
          <a:bodyPr/>
          <a:lstStyle/>
          <a:p>
            <a:r>
              <a:rPr lang="en-US" sz="3600" dirty="0">
                <a:solidFill>
                  <a:schemeClr val="accent3"/>
                </a:solidFill>
              </a:rPr>
              <a:t>Recommendations </a:t>
            </a:r>
            <a:r>
              <a:rPr lang="en-US" sz="1400" b="0" dirty="0">
                <a:solidFill>
                  <a:schemeClr val="accent3"/>
                </a:solidFill>
              </a:rPr>
              <a:t>continued</a:t>
            </a:r>
          </a:p>
        </p:txBody>
      </p:sp>
      <p:sp>
        <p:nvSpPr>
          <p:cNvPr id="5" name="Content Placeholder 4">
            <a:extLst>
              <a:ext uri="{FF2B5EF4-FFF2-40B4-BE49-F238E27FC236}">
                <a16:creationId xmlns:a16="http://schemas.microsoft.com/office/drawing/2014/main" id="{78BE34F6-B6ED-4C72-885B-E7282DFB446B}"/>
              </a:ext>
            </a:extLst>
          </p:cNvPr>
          <p:cNvSpPr>
            <a:spLocks noGrp="1"/>
          </p:cNvSpPr>
          <p:nvPr>
            <p:ph idx="1"/>
          </p:nvPr>
        </p:nvSpPr>
        <p:spPr>
          <a:xfrm>
            <a:off x="1063255" y="1105785"/>
            <a:ext cx="10711451" cy="5156791"/>
          </a:xfrm>
        </p:spPr>
        <p:txBody>
          <a:bodyPr>
            <a:noAutofit/>
          </a:bodyPr>
          <a:lstStyle/>
          <a:p>
            <a:pPr marL="0" indent="0">
              <a:lnSpc>
                <a:spcPct val="100000"/>
              </a:lnSpc>
              <a:spcBef>
                <a:spcPts val="1000"/>
              </a:spcBef>
              <a:spcAft>
                <a:spcPts val="1200"/>
              </a:spcAft>
            </a:pPr>
            <a:r>
              <a:rPr lang="en-US" sz="1600" b="1" dirty="0"/>
              <a:t>Navigation</a:t>
            </a:r>
          </a:p>
          <a:p>
            <a:pPr lvl="1">
              <a:lnSpc>
                <a:spcPct val="100000"/>
              </a:lnSpc>
              <a:spcBef>
                <a:spcPts val="0"/>
              </a:spcBef>
              <a:spcAft>
                <a:spcPts val="600"/>
              </a:spcAft>
            </a:pPr>
            <a:r>
              <a:rPr lang="en-US" sz="1400" dirty="0">
                <a:solidFill>
                  <a:schemeClr val="accent3"/>
                </a:solidFill>
              </a:rPr>
              <a:t>Re navigation WITHIN the List N tool:</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 Evaluate how and where the search results appear in light of visitor comments that the below-the-fold placement causes them to assume the tool doesn’t work</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Add instructions on using the Clear Results button</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Consider visitor suggestions around fixing auto scrolling of search results</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Investigate why there may be different results when entering different length EPA numbers into the tool</a:t>
            </a:r>
          </a:p>
          <a:p>
            <a:pPr lvl="1">
              <a:lnSpc>
                <a:spcPct val="100000"/>
              </a:lnSpc>
              <a:spcBef>
                <a:spcPts val="0"/>
              </a:spcBef>
              <a:spcAft>
                <a:spcPts val="600"/>
              </a:spcAft>
            </a:pPr>
            <a:endParaRPr lang="en-US" sz="1400" dirty="0">
              <a:solidFill>
                <a:schemeClr val="accent3"/>
              </a:solidFill>
            </a:endParaRPr>
          </a:p>
          <a:p>
            <a:pPr lvl="1">
              <a:lnSpc>
                <a:spcPct val="100000"/>
              </a:lnSpc>
              <a:spcBef>
                <a:spcPts val="0"/>
              </a:spcBef>
              <a:spcAft>
                <a:spcPts val="600"/>
              </a:spcAft>
            </a:pPr>
            <a:r>
              <a:rPr lang="en-US" sz="1400" dirty="0">
                <a:solidFill>
                  <a:schemeClr val="accent3"/>
                </a:solidFill>
              </a:rPr>
              <a:t>Re navigation TO the List N:</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 Look for ways to shorten paths to the List N section.  </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Set expectations that “List N” is not a static list but rather a tool requiring inputs to produce a list (particularly important for visitors driven to the site from other sites such as CDC.gov)</a:t>
            </a:r>
          </a:p>
          <a:p>
            <a:pPr lvl="2">
              <a:lnSpc>
                <a:spcPct val="100000"/>
              </a:lnSpc>
              <a:spcBef>
                <a:spcPts val="0"/>
              </a:spcBef>
              <a:spcAft>
                <a:spcPts val="600"/>
              </a:spcAft>
              <a:buClr>
                <a:schemeClr val="accent6">
                  <a:lumMod val="75000"/>
                </a:schemeClr>
              </a:buClr>
              <a:buFont typeface="Arial" panose="020B0604020202020204" pitchFamily="34" charset="0"/>
              <a:buChar char="−"/>
            </a:pPr>
            <a:r>
              <a:rPr lang="en-US" sz="1400" dirty="0">
                <a:solidFill>
                  <a:schemeClr val="accent3"/>
                </a:solidFill>
              </a:rPr>
              <a:t>Consider that visitors may not recognize that a link is accurate/valid when there is so much content on a page that they don’t recognize it as matching the link label.</a:t>
            </a:r>
          </a:p>
        </p:txBody>
      </p:sp>
      <p:sp>
        <p:nvSpPr>
          <p:cNvPr id="4" name="Slide Number Placeholder 3">
            <a:extLst>
              <a:ext uri="{FF2B5EF4-FFF2-40B4-BE49-F238E27FC236}">
                <a16:creationId xmlns:a16="http://schemas.microsoft.com/office/drawing/2014/main" id="{79969D3E-D28D-450F-B3C6-CED4DE6C8DF6}"/>
              </a:ext>
            </a:extLst>
          </p:cNvPr>
          <p:cNvSpPr>
            <a:spLocks noGrp="1"/>
          </p:cNvSpPr>
          <p:nvPr>
            <p:ph type="sldNum" sz="quarter" idx="12"/>
          </p:nvPr>
        </p:nvSpPr>
        <p:spPr>
          <a:xfrm>
            <a:off x="11274746" y="6373685"/>
            <a:ext cx="499961" cy="365125"/>
          </a:xfrm>
        </p:spPr>
        <p:txBody>
          <a:bodyPr/>
          <a:lstStyle/>
          <a:p>
            <a:fld id="{346445D3-372D-A145-8CC3-BC400469F873}" type="slidenum">
              <a:rPr lang="en-US" smtClean="0"/>
              <a:t>28</a:t>
            </a:fld>
            <a:endParaRPr lang="en-US" dirty="0"/>
          </a:p>
        </p:txBody>
      </p:sp>
      <p:pic>
        <p:nvPicPr>
          <p:cNvPr id="8" name="Graphic 7" descr="Compass with solid fill">
            <a:extLst>
              <a:ext uri="{FF2B5EF4-FFF2-40B4-BE49-F238E27FC236}">
                <a16:creationId xmlns:a16="http://schemas.microsoft.com/office/drawing/2014/main" id="{92AE4FCC-6C5E-4D36-96AF-D0A1ECE971C6}"/>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284" y="1105785"/>
            <a:ext cx="643218" cy="643218"/>
          </a:xfrm>
          <a:prstGeom prst="rect">
            <a:avLst/>
          </a:prstGeom>
        </p:spPr>
      </p:pic>
      <p:sp>
        <p:nvSpPr>
          <p:cNvPr id="3" name="TextBox 2">
            <a:extLst>
              <a:ext uri="{FF2B5EF4-FFF2-40B4-BE49-F238E27FC236}">
                <a16:creationId xmlns:a16="http://schemas.microsoft.com/office/drawing/2014/main" id="{CDFB3DAE-FDEA-4A40-9F18-AF068AC171C9}"/>
              </a:ext>
            </a:extLst>
          </p:cNvPr>
          <p:cNvSpPr txBox="1"/>
          <p:nvPr/>
        </p:nvSpPr>
        <p:spPr>
          <a:xfrm>
            <a:off x="6895073" y="6084659"/>
            <a:ext cx="4233672" cy="461665"/>
          </a:xfrm>
          <a:prstGeom prst="rect">
            <a:avLst/>
          </a:prstGeom>
          <a:noFill/>
        </p:spPr>
        <p:txBody>
          <a:bodyPr wrap="square" rtlCol="0">
            <a:spAutoFit/>
          </a:bodyPr>
          <a:lstStyle/>
          <a:p>
            <a:pPr algn="l"/>
            <a:r>
              <a:rPr lang="en-US" sz="1200" dirty="0">
                <a:solidFill>
                  <a:schemeClr val="accent3"/>
                </a:solidFill>
                <a:latin typeface="Arial" panose="020B0604020202020204" pitchFamily="34" charset="0"/>
                <a:cs typeface="Arial" panose="020B0604020202020204" pitchFamily="34" charset="0"/>
              </a:rPr>
              <a:t>See the following slides for COVID-19 info seekers’ comments about improvements they would like to see</a:t>
            </a:r>
          </a:p>
        </p:txBody>
      </p:sp>
    </p:spTree>
    <p:extLst>
      <p:ext uri="{BB962C8B-B14F-4D97-AF65-F5344CB8AC3E}">
        <p14:creationId xmlns:p14="http://schemas.microsoft.com/office/powerpoint/2010/main" val="1355470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4903" y="253781"/>
            <a:ext cx="11385505" cy="429972"/>
          </a:xfrm>
        </p:spPr>
        <p:txBody>
          <a:bodyPr/>
          <a:lstStyle/>
          <a:p>
            <a:r>
              <a:rPr lang="en-US" sz="2400" b="0" dirty="0">
                <a:solidFill>
                  <a:schemeClr val="accent3"/>
                </a:solidFill>
              </a:rPr>
              <a:t>Suggested improvements for site information and browsing</a:t>
            </a:r>
          </a:p>
        </p:txBody>
      </p:sp>
      <p:sp>
        <p:nvSpPr>
          <p:cNvPr id="4" name="Slide Number Placeholder 3"/>
          <p:cNvSpPr>
            <a:spLocks noGrp="1"/>
          </p:cNvSpPr>
          <p:nvPr>
            <p:ph type="sldNum" sz="quarter" idx="12"/>
          </p:nvPr>
        </p:nvSpPr>
        <p:spPr bwMode="black">
          <a:xfrm>
            <a:off x="11549334" y="6389069"/>
            <a:ext cx="499961"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F6DA40-17F8-4298-BECD-FF3FA89F8535}" type="slidenum">
              <a:rPr kumimoji="0" lang="en-US" sz="1200"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sp>
        <p:nvSpPr>
          <p:cNvPr id="8" name="Footer Placeholder 2">
            <a:extLst>
              <a:ext uri="{FF2B5EF4-FFF2-40B4-BE49-F238E27FC236}">
                <a16:creationId xmlns:a16="http://schemas.microsoft.com/office/drawing/2014/main" id="{A7F9E36E-2805-4BE8-A90F-762FF15484A6}"/>
              </a:ext>
            </a:extLst>
          </p:cNvPr>
          <p:cNvSpPr txBox="1">
            <a:spLocks/>
          </p:cNvSpPr>
          <p:nvPr/>
        </p:nvSpPr>
        <p:spPr bwMode="black">
          <a:xfrm>
            <a:off x="9192290" y="6343280"/>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a:t>
            </a:r>
          </a:p>
        </p:txBody>
      </p:sp>
      <p:graphicFrame>
        <p:nvGraphicFramePr>
          <p:cNvPr id="7" name="Table 6">
            <a:extLst>
              <a:ext uri="{FF2B5EF4-FFF2-40B4-BE49-F238E27FC236}">
                <a16:creationId xmlns:a16="http://schemas.microsoft.com/office/drawing/2014/main" id="{A08E3D7C-E5FA-4D86-B25C-1DFEF7A4F22D}"/>
              </a:ext>
            </a:extLst>
          </p:cNvPr>
          <p:cNvGraphicFramePr>
            <a:graphicFrameLocks noGrp="1"/>
          </p:cNvGraphicFramePr>
          <p:nvPr>
            <p:extLst>
              <p:ext uri="{D42A27DB-BD31-4B8C-83A1-F6EECF244321}">
                <p14:modId xmlns:p14="http://schemas.microsoft.com/office/powerpoint/2010/main" val="3120335880"/>
              </p:ext>
            </p:extLst>
          </p:nvPr>
        </p:nvGraphicFramePr>
        <p:xfrm>
          <a:off x="6497955" y="962489"/>
          <a:ext cx="5158591" cy="4593281"/>
        </p:xfrm>
        <a:graphic>
          <a:graphicData uri="http://schemas.openxmlformats.org/drawingml/2006/table">
            <a:tbl>
              <a:tblPr firstRow="1" bandRow="1">
                <a:tableStyleId>{912C8C85-51F0-491E-9774-3900AFEF0FD7}</a:tableStyleId>
              </a:tblPr>
              <a:tblGrid>
                <a:gridCol w="988695">
                  <a:extLst>
                    <a:ext uri="{9D8B030D-6E8A-4147-A177-3AD203B41FA5}">
                      <a16:colId xmlns:a16="http://schemas.microsoft.com/office/drawing/2014/main" val="3853801635"/>
                    </a:ext>
                  </a:extLst>
                </a:gridCol>
                <a:gridCol w="4169896">
                  <a:extLst>
                    <a:ext uri="{9D8B030D-6E8A-4147-A177-3AD203B41FA5}">
                      <a16:colId xmlns:a16="http://schemas.microsoft.com/office/drawing/2014/main" val="917125925"/>
                    </a:ext>
                  </a:extLst>
                </a:gridCol>
              </a:tblGrid>
              <a:tr h="257941">
                <a:tc>
                  <a:txBody>
                    <a:bodyPr/>
                    <a:lstStyle/>
                    <a:p>
                      <a:pPr algn="ctr"/>
                      <a:r>
                        <a:rPr lang="en-US" sz="1400" b="1" dirty="0"/>
                        <a:t>Date</a:t>
                      </a:r>
                    </a:p>
                  </a:txBody>
                  <a:tcPr>
                    <a:solidFill>
                      <a:schemeClr val="tx1"/>
                    </a:solidFill>
                  </a:tcPr>
                </a:tc>
                <a:tc>
                  <a:txBody>
                    <a:bodyPr/>
                    <a:lstStyle/>
                    <a:p>
                      <a:pPr algn="ctr"/>
                      <a:r>
                        <a:rPr lang="en-US" sz="1400" b="1" dirty="0"/>
                        <a:t>Information Browsing</a:t>
                      </a:r>
                    </a:p>
                  </a:txBody>
                  <a:tcPr>
                    <a:solidFill>
                      <a:schemeClr val="tx1"/>
                    </a:solidFill>
                  </a:tcPr>
                </a:tc>
                <a:extLst>
                  <a:ext uri="{0D108BD9-81ED-4DB2-BD59-A6C34878D82A}">
                    <a16:rowId xmlns:a16="http://schemas.microsoft.com/office/drawing/2014/main" val="2352685625"/>
                  </a:ext>
                </a:extLst>
              </a:tr>
              <a:tr h="279377">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3/05/21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“Make the search results, </a:t>
                      </a:r>
                      <a:r>
                        <a:rPr lang="en-US" sz="1300" b="1" kern="1200" baseline="0" dirty="0">
                          <a:solidFill>
                            <a:srgbClr val="00B050"/>
                          </a:solidFill>
                          <a:latin typeface="+mn-lt"/>
                          <a:ea typeface="+mn-ea"/>
                          <a:cs typeface="+mn-cs"/>
                        </a:rPr>
                        <a:t>searchable to narrow the results</a:t>
                      </a:r>
                      <a:r>
                        <a:rPr lang="en-US" sz="1300" b="0" kern="1200" baseline="0" dirty="0">
                          <a:solidFill>
                            <a:srgbClr val="00B050"/>
                          </a:solidFill>
                          <a:latin typeface="+mn-lt"/>
                          <a:ea typeface="+mn-ea"/>
                          <a:cs typeface="+mn-cs"/>
                        </a:rPr>
                        <a:t>.”</a:t>
                      </a:r>
                    </a:p>
                  </a:txBody>
                  <a:tcPr/>
                </a:tc>
                <a:extLst>
                  <a:ext uri="{0D108BD9-81ED-4DB2-BD59-A6C34878D82A}">
                    <a16:rowId xmlns:a16="http://schemas.microsoft.com/office/drawing/2014/main" val="1248617852"/>
                  </a:ext>
                </a:extLst>
              </a:tr>
              <a:tr h="285825">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3/03/21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“If we could </a:t>
                      </a:r>
                      <a:r>
                        <a:rPr lang="en-US" sz="1300" b="1" kern="1200" baseline="0" dirty="0">
                          <a:solidFill>
                            <a:srgbClr val="00B050"/>
                          </a:solidFill>
                          <a:latin typeface="+mn-lt"/>
                          <a:ea typeface="+mn-ea"/>
                          <a:cs typeface="+mn-cs"/>
                        </a:rPr>
                        <a:t>sort by type of Disinfectant </a:t>
                      </a:r>
                      <a:r>
                        <a:rPr lang="en-US" sz="1300" b="0" kern="1200" baseline="0" dirty="0">
                          <a:solidFill>
                            <a:schemeClr val="accent3"/>
                          </a:solidFill>
                          <a:latin typeface="+mn-lt"/>
                          <a:ea typeface="+mn-ea"/>
                          <a:cs typeface="+mn-cs"/>
                        </a:rPr>
                        <a:t>for covid and then have an option to show us brands that are similar.”</a:t>
                      </a:r>
                    </a:p>
                  </a:txBody>
                  <a:tcPr/>
                </a:tc>
                <a:extLst>
                  <a:ext uri="{0D108BD9-81ED-4DB2-BD59-A6C34878D82A}">
                    <a16:rowId xmlns:a16="http://schemas.microsoft.com/office/drawing/2014/main" val="565336011"/>
                  </a:ext>
                </a:extLst>
              </a:tr>
              <a:tr h="25257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1/04/21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a:t>
                      </a:r>
                      <a:r>
                        <a:rPr lang="en-US" sz="1300" b="1" kern="1200" baseline="0" dirty="0">
                          <a:solidFill>
                            <a:srgbClr val="00B050"/>
                          </a:solidFill>
                          <a:latin typeface="+mn-lt"/>
                          <a:ea typeface="+mn-ea"/>
                          <a:cs typeface="+mn-cs"/>
                        </a:rPr>
                        <a:t>better break down of subjects  </a:t>
                      </a:r>
                      <a:r>
                        <a:rPr lang="en-US" sz="1300" b="0" kern="1200" baseline="0" dirty="0">
                          <a:solidFill>
                            <a:schemeClr val="accent3"/>
                          </a:solidFill>
                          <a:latin typeface="+mn-lt"/>
                          <a:ea typeface="+mn-ea"/>
                          <a:cs typeface="+mn-cs"/>
                        </a:rPr>
                        <a:t>ie cleaning substances to be used for cleaning.  Showed approval , but not </a:t>
                      </a:r>
                      <a:r>
                        <a:rPr lang="en-US" sz="1300" b="1" kern="1200" baseline="0" dirty="0">
                          <a:solidFill>
                            <a:srgbClr val="00B050"/>
                          </a:solidFill>
                          <a:latin typeface="+mn-lt"/>
                          <a:ea typeface="+mn-ea"/>
                          <a:cs typeface="+mn-cs"/>
                        </a:rPr>
                        <a:t>by type of usage.”</a:t>
                      </a:r>
                    </a:p>
                  </a:txBody>
                  <a:tcPr/>
                </a:tc>
                <a:extLst>
                  <a:ext uri="{0D108BD9-81ED-4DB2-BD59-A6C34878D82A}">
                    <a16:rowId xmlns:a16="http://schemas.microsoft.com/office/drawing/2014/main" val="2726816279"/>
                  </a:ext>
                </a:extLst>
              </a:tr>
              <a:tr h="37180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10/23/20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“Covid19 Cleaner - </a:t>
                      </a:r>
                      <a:r>
                        <a:rPr lang="en-US" sz="1300" b="1" kern="1200" baseline="0" dirty="0">
                          <a:solidFill>
                            <a:srgbClr val="00B050"/>
                          </a:solidFill>
                          <a:latin typeface="+mn-lt"/>
                          <a:ea typeface="+mn-ea"/>
                          <a:cs typeface="+mn-cs"/>
                        </a:rPr>
                        <a:t>add a column that can be sorted by date</a:t>
                      </a:r>
                      <a:r>
                        <a:rPr lang="en-US" sz="1300" b="1" kern="1200" baseline="0" dirty="0">
                          <a:solidFill>
                            <a:schemeClr val="accent1"/>
                          </a:solidFill>
                          <a:latin typeface="+mn-lt"/>
                          <a:ea typeface="+mn-ea"/>
                          <a:cs typeface="+mn-cs"/>
                        </a:rPr>
                        <a:t> </a:t>
                      </a:r>
                      <a:r>
                        <a:rPr lang="en-US" sz="1300" b="0" kern="1200" baseline="0" dirty="0">
                          <a:solidFill>
                            <a:schemeClr val="accent3"/>
                          </a:solidFill>
                          <a:latin typeface="+mn-lt"/>
                          <a:ea typeface="+mn-ea"/>
                          <a:cs typeface="+mn-cs"/>
                        </a:rPr>
                        <a:t>added to the list.”</a:t>
                      </a:r>
                    </a:p>
                  </a:txBody>
                  <a:tcPr/>
                </a:tc>
                <a:extLst>
                  <a:ext uri="{0D108BD9-81ED-4DB2-BD59-A6C34878D82A}">
                    <a16:rowId xmlns:a16="http://schemas.microsoft.com/office/drawing/2014/main" val="717833593"/>
                  </a:ext>
                </a:extLst>
              </a:tr>
              <a:tr h="38691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10/14/20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“N List - Maybe have a </a:t>
                      </a:r>
                      <a:r>
                        <a:rPr lang="en-US" sz="1300" b="1" kern="1200" baseline="0" dirty="0">
                          <a:solidFill>
                            <a:srgbClr val="00B050"/>
                          </a:solidFill>
                          <a:latin typeface="+mn-lt"/>
                          <a:ea typeface="+mn-ea"/>
                          <a:cs typeface="+mn-cs"/>
                        </a:rPr>
                        <a:t>grouping of virus types that are rated 1-5.  </a:t>
                      </a:r>
                      <a:r>
                        <a:rPr lang="en-US" sz="1300" b="0" kern="1200" baseline="0" dirty="0">
                          <a:solidFill>
                            <a:schemeClr val="accent3"/>
                          </a:solidFill>
                          <a:latin typeface="+mn-lt"/>
                          <a:ea typeface="+mn-ea"/>
                          <a:cs typeface="+mn-cs"/>
                        </a:rPr>
                        <a:t>i.e.  Thymol will kill viruses in groups 1-4 (COVID-19 is Group 3)  something that is more consumer friendly that way.  Industry specific would need the current page.”</a:t>
                      </a:r>
                    </a:p>
                  </a:txBody>
                  <a:tcPr/>
                </a:tc>
                <a:extLst>
                  <a:ext uri="{0D108BD9-81ED-4DB2-BD59-A6C34878D82A}">
                    <a16:rowId xmlns:a16="http://schemas.microsoft.com/office/drawing/2014/main" val="1494819872"/>
                  </a:ext>
                </a:extLst>
              </a:tr>
              <a:tr h="309432">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10/08/20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“A </a:t>
                      </a:r>
                      <a:r>
                        <a:rPr lang="en-US" sz="1300" b="1" kern="1200" baseline="0" dirty="0">
                          <a:solidFill>
                            <a:srgbClr val="00B050"/>
                          </a:solidFill>
                          <a:latin typeface="+mn-lt"/>
                          <a:ea typeface="+mn-ea"/>
                          <a:cs typeface="+mn-cs"/>
                        </a:rPr>
                        <a:t>short tutorial instruction on "How to sort information </a:t>
                      </a:r>
                      <a:r>
                        <a:rPr lang="en-US" sz="1300" b="0" kern="1200" baseline="0" dirty="0">
                          <a:solidFill>
                            <a:schemeClr val="accent3"/>
                          </a:solidFill>
                          <a:latin typeface="+mn-lt"/>
                          <a:ea typeface="+mn-ea"/>
                          <a:cs typeface="+mn-cs"/>
                        </a:rPr>
                        <a:t>in List N would be helpful.”</a:t>
                      </a:r>
                    </a:p>
                  </a:txBody>
                  <a:tcPr/>
                </a:tc>
                <a:extLst>
                  <a:ext uri="{0D108BD9-81ED-4DB2-BD59-A6C34878D82A}">
                    <a16:rowId xmlns:a16="http://schemas.microsoft.com/office/drawing/2014/main" val="3080565393"/>
                  </a:ext>
                </a:extLst>
              </a:tr>
              <a:tr h="37180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10/02/20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“maybe a </a:t>
                      </a:r>
                      <a:r>
                        <a:rPr lang="en-US" sz="1300" b="1" kern="1200" baseline="0" dirty="0">
                          <a:solidFill>
                            <a:srgbClr val="00B050"/>
                          </a:solidFill>
                          <a:latin typeface="+mn-lt"/>
                          <a:ea typeface="+mn-ea"/>
                          <a:cs typeface="+mn-cs"/>
                        </a:rPr>
                        <a:t>filter for industrial vs individual use</a:t>
                      </a:r>
                      <a:r>
                        <a:rPr lang="en-US" sz="1300" b="0" kern="1200" baseline="0" dirty="0">
                          <a:solidFill>
                            <a:schemeClr val="accent3"/>
                          </a:solidFill>
                          <a:latin typeface="+mn-lt"/>
                          <a:ea typeface="+mn-ea"/>
                          <a:cs typeface="+mn-cs"/>
                        </a:rPr>
                        <a:t>.”</a:t>
                      </a:r>
                    </a:p>
                  </a:txBody>
                  <a:tcPr/>
                </a:tc>
                <a:extLst>
                  <a:ext uri="{0D108BD9-81ED-4DB2-BD59-A6C34878D82A}">
                    <a16:rowId xmlns:a16="http://schemas.microsoft.com/office/drawing/2014/main" val="91994149"/>
                  </a:ext>
                </a:extLst>
              </a:tr>
            </a:tbl>
          </a:graphicData>
        </a:graphic>
      </p:graphicFrame>
      <p:graphicFrame>
        <p:nvGraphicFramePr>
          <p:cNvPr id="9" name="Table 8">
            <a:extLst>
              <a:ext uri="{FF2B5EF4-FFF2-40B4-BE49-F238E27FC236}">
                <a16:creationId xmlns:a16="http://schemas.microsoft.com/office/drawing/2014/main" id="{19E460A8-A5DE-4394-A42E-8D249DD6558B}"/>
              </a:ext>
            </a:extLst>
          </p:cNvPr>
          <p:cNvGraphicFramePr>
            <a:graphicFrameLocks noGrp="1"/>
          </p:cNvGraphicFramePr>
          <p:nvPr>
            <p:extLst>
              <p:ext uri="{D42A27DB-BD31-4B8C-83A1-F6EECF244321}">
                <p14:modId xmlns:p14="http://schemas.microsoft.com/office/powerpoint/2010/main" val="3713830931"/>
              </p:ext>
            </p:extLst>
          </p:nvPr>
        </p:nvGraphicFramePr>
        <p:xfrm>
          <a:off x="375434" y="943439"/>
          <a:ext cx="5749141" cy="5394497"/>
        </p:xfrm>
        <a:graphic>
          <a:graphicData uri="http://schemas.openxmlformats.org/drawingml/2006/table">
            <a:tbl>
              <a:tblPr firstRow="1" bandRow="1">
                <a:tableStyleId>{912C8C85-51F0-491E-9774-3900AFEF0FD7}</a:tableStyleId>
              </a:tblPr>
              <a:tblGrid>
                <a:gridCol w="1034266">
                  <a:extLst>
                    <a:ext uri="{9D8B030D-6E8A-4147-A177-3AD203B41FA5}">
                      <a16:colId xmlns:a16="http://schemas.microsoft.com/office/drawing/2014/main" val="3853801635"/>
                    </a:ext>
                  </a:extLst>
                </a:gridCol>
                <a:gridCol w="4714875">
                  <a:extLst>
                    <a:ext uri="{9D8B030D-6E8A-4147-A177-3AD203B41FA5}">
                      <a16:colId xmlns:a16="http://schemas.microsoft.com/office/drawing/2014/main" val="917125925"/>
                    </a:ext>
                  </a:extLst>
                </a:gridCol>
              </a:tblGrid>
              <a:tr h="372918">
                <a:tc>
                  <a:txBody>
                    <a:bodyPr/>
                    <a:lstStyle/>
                    <a:p>
                      <a:pPr algn="ctr"/>
                      <a:r>
                        <a:rPr lang="en-US" sz="1400" b="1" dirty="0"/>
                        <a:t>Date</a:t>
                      </a:r>
                    </a:p>
                  </a:txBody>
                  <a:tcPr>
                    <a:solidFill>
                      <a:schemeClr val="tx1"/>
                    </a:solidFill>
                  </a:tcPr>
                </a:tc>
                <a:tc>
                  <a:txBody>
                    <a:bodyPr/>
                    <a:lstStyle/>
                    <a:p>
                      <a:pPr algn="ctr"/>
                      <a:r>
                        <a:rPr lang="en-US" sz="1400" b="1" dirty="0"/>
                        <a:t>Site Information</a:t>
                      </a:r>
                    </a:p>
                  </a:txBody>
                  <a:tcPr>
                    <a:solidFill>
                      <a:schemeClr val="tx1"/>
                    </a:solidFill>
                  </a:tcPr>
                </a:tc>
                <a:extLst>
                  <a:ext uri="{0D108BD9-81ED-4DB2-BD59-A6C34878D82A}">
                    <a16:rowId xmlns:a16="http://schemas.microsoft.com/office/drawing/2014/main" val="2352685625"/>
                  </a:ext>
                </a:extLst>
              </a:tr>
              <a:tr h="1230629">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4/05/21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“It's not made for basic consumer! </a:t>
                      </a:r>
                      <a:r>
                        <a:rPr lang="en-US" sz="1300" b="1" kern="1200" baseline="0" dirty="0">
                          <a:solidFill>
                            <a:srgbClr val="00B050"/>
                          </a:solidFill>
                          <a:latin typeface="+mn-lt"/>
                          <a:ea typeface="+mn-ea"/>
                          <a:cs typeface="+mn-cs"/>
                        </a:rPr>
                        <a:t>What we need is: name we see in store to buy safe cleaning product! </a:t>
                      </a:r>
                      <a:r>
                        <a:rPr lang="en-US" sz="1300" b="0" kern="1200" baseline="0" dirty="0">
                          <a:solidFill>
                            <a:schemeClr val="accent3"/>
                          </a:solidFill>
                          <a:latin typeface="+mn-lt"/>
                          <a:ea typeface="+mn-ea"/>
                          <a:cs typeface="+mn-cs"/>
                        </a:rPr>
                        <a:t>Some name we can find on amazon, etc..not all that "gobblygoop" you list made for scientists! Please consider RE-Writing a NEW consumer friendly page for disinfectant products that kill Covid-19 germs!”</a:t>
                      </a:r>
                    </a:p>
                  </a:txBody>
                  <a:tcPr/>
                </a:tc>
                <a:extLst>
                  <a:ext uri="{0D108BD9-81ED-4DB2-BD59-A6C34878D82A}">
                    <a16:rowId xmlns:a16="http://schemas.microsoft.com/office/drawing/2014/main" val="1248617852"/>
                  </a:ext>
                </a:extLst>
              </a:tr>
              <a:tr h="335626">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3/10/21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a:t>
                      </a:r>
                      <a:r>
                        <a:rPr lang="en-US" sz="1300" b="1" kern="1200" baseline="0" dirty="0">
                          <a:solidFill>
                            <a:srgbClr val="00B050"/>
                          </a:solidFill>
                          <a:latin typeface="+mn-lt"/>
                          <a:ea typeface="+mn-ea"/>
                          <a:cs typeface="+mn-cs"/>
                        </a:rPr>
                        <a:t>List products with their EPA numbers</a:t>
                      </a:r>
                      <a:r>
                        <a:rPr lang="en-US" sz="1300" b="0" kern="1200" baseline="0" dirty="0">
                          <a:solidFill>
                            <a:schemeClr val="accent3"/>
                          </a:solidFill>
                          <a:latin typeface="+mn-lt"/>
                          <a:ea typeface="+mn-ea"/>
                          <a:cs typeface="+mn-cs"/>
                        </a:rPr>
                        <a:t>.”</a:t>
                      </a:r>
                    </a:p>
                  </a:txBody>
                  <a:tcPr/>
                </a:tc>
                <a:extLst>
                  <a:ext uri="{0D108BD9-81ED-4DB2-BD59-A6C34878D82A}">
                    <a16:rowId xmlns:a16="http://schemas.microsoft.com/office/drawing/2014/main" val="565336011"/>
                  </a:ext>
                </a:extLst>
              </a:tr>
              <a:tr h="559377">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2/11/21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“Let people</a:t>
                      </a:r>
                      <a:r>
                        <a:rPr lang="en-US" sz="1300" b="1" kern="1200" baseline="0" dirty="0">
                          <a:solidFill>
                            <a:schemeClr val="accent1"/>
                          </a:solidFill>
                          <a:latin typeface="+mn-lt"/>
                          <a:ea typeface="+mn-ea"/>
                          <a:cs typeface="+mn-cs"/>
                        </a:rPr>
                        <a:t> </a:t>
                      </a:r>
                      <a:r>
                        <a:rPr lang="en-US" sz="1300" b="1" kern="1200" baseline="0" dirty="0">
                          <a:solidFill>
                            <a:srgbClr val="00B050"/>
                          </a:solidFill>
                          <a:latin typeface="+mn-lt"/>
                          <a:ea typeface="+mn-ea"/>
                          <a:cs typeface="+mn-cs"/>
                        </a:rPr>
                        <a:t>search for common names and add the chemical name to the description</a:t>
                      </a:r>
                      <a:r>
                        <a:rPr lang="en-US" sz="1300" b="0" kern="1200" baseline="0" dirty="0">
                          <a:solidFill>
                            <a:schemeClr val="accent3"/>
                          </a:solidFill>
                          <a:latin typeface="+mn-lt"/>
                          <a:ea typeface="+mn-ea"/>
                          <a:cs typeface="+mn-cs"/>
                        </a:rPr>
                        <a:t>.”</a:t>
                      </a:r>
                    </a:p>
                  </a:txBody>
                  <a:tcPr/>
                </a:tc>
                <a:extLst>
                  <a:ext uri="{0D108BD9-81ED-4DB2-BD59-A6C34878D82A}">
                    <a16:rowId xmlns:a16="http://schemas.microsoft.com/office/drawing/2014/main" val="2726816279"/>
                  </a:ext>
                </a:extLst>
              </a:tr>
              <a:tr h="783128">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1/06/21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“Make available a lumped </a:t>
                      </a:r>
                      <a:r>
                        <a:rPr lang="en-US" sz="1300" b="1" kern="1200" baseline="0" dirty="0">
                          <a:solidFill>
                            <a:srgbClr val="00B050"/>
                          </a:solidFill>
                          <a:latin typeface="+mn-lt"/>
                          <a:ea typeface="+mn-ea"/>
                          <a:cs typeface="+mn-cs"/>
                        </a:rPr>
                        <a:t>graphical representation of like chemicals and EPA registration numbers</a:t>
                      </a:r>
                      <a:r>
                        <a:rPr lang="en-US" sz="1300" b="0" kern="1200" baseline="0" dirty="0">
                          <a:solidFill>
                            <a:schemeClr val="accent3"/>
                          </a:solidFill>
                          <a:latin typeface="+mn-lt"/>
                          <a:ea typeface="+mn-ea"/>
                          <a:cs typeface="+mn-cs"/>
                        </a:rPr>
                        <a:t>. It seems antiseptics should be on the CDC website, too.”</a:t>
                      </a:r>
                    </a:p>
                  </a:txBody>
                  <a:tcPr/>
                </a:tc>
                <a:extLst>
                  <a:ext uri="{0D108BD9-81ED-4DB2-BD59-A6C34878D82A}">
                    <a16:rowId xmlns:a16="http://schemas.microsoft.com/office/drawing/2014/main" val="717833593"/>
                  </a:ext>
                </a:extLst>
              </a:tr>
              <a:tr h="783128">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12/09/2020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“Some of the </a:t>
                      </a:r>
                      <a:r>
                        <a:rPr lang="en-US" sz="1300" b="1" kern="1200" baseline="0" dirty="0">
                          <a:solidFill>
                            <a:srgbClr val="00B050"/>
                          </a:solidFill>
                          <a:latin typeface="+mn-lt"/>
                          <a:ea typeface="+mn-ea"/>
                          <a:cs typeface="+mn-cs"/>
                        </a:rPr>
                        <a:t>product descriptions didn't seem to be as complete as labels on cleaning product containers</a:t>
                      </a:r>
                      <a:r>
                        <a:rPr lang="en-US" sz="1300" b="0" kern="1200" baseline="0" dirty="0">
                          <a:solidFill>
                            <a:schemeClr val="accent3"/>
                          </a:solidFill>
                          <a:latin typeface="+mn-lt"/>
                          <a:ea typeface="+mn-ea"/>
                          <a:cs typeface="+mn-cs"/>
                        </a:rPr>
                        <a:t>. Thus I wasn't always sure the 2 items matched exactly.”</a:t>
                      </a:r>
                    </a:p>
                  </a:txBody>
                  <a:tcPr/>
                </a:tc>
                <a:extLst>
                  <a:ext uri="{0D108BD9-81ED-4DB2-BD59-A6C34878D82A}">
                    <a16:rowId xmlns:a16="http://schemas.microsoft.com/office/drawing/2014/main" val="1494819872"/>
                  </a:ext>
                </a:extLst>
              </a:tr>
              <a:tr h="1230629">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10/15/20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“Fix the freaking chart for disinfectants to </a:t>
                      </a:r>
                      <a:r>
                        <a:rPr lang="en-US" sz="1300" b="1" kern="1200" baseline="0" dirty="0">
                          <a:solidFill>
                            <a:srgbClr val="00B050"/>
                          </a:solidFill>
                          <a:latin typeface="+mn-lt"/>
                          <a:ea typeface="+mn-ea"/>
                          <a:cs typeface="+mn-cs"/>
                        </a:rPr>
                        <a:t>work the way normal humans search by product name online</a:t>
                      </a:r>
                      <a:r>
                        <a:rPr lang="en-US" sz="1300" b="0" kern="1200" baseline="0" dirty="0">
                          <a:solidFill>
                            <a:srgbClr val="00B050"/>
                          </a:solidFill>
                          <a:latin typeface="+mn-lt"/>
                          <a:ea typeface="+mn-ea"/>
                          <a:cs typeface="+mn-cs"/>
                        </a:rPr>
                        <a:t> </a:t>
                      </a:r>
                      <a:r>
                        <a:rPr lang="en-US" sz="1300" b="0" kern="1200" baseline="0" dirty="0">
                          <a:solidFill>
                            <a:schemeClr val="accent3"/>
                          </a:solidFill>
                          <a:latin typeface="+mn-lt"/>
                          <a:ea typeface="+mn-ea"/>
                          <a:cs typeface="+mn-cs"/>
                        </a:rPr>
                        <a:t>- we can cross check your numbers AFTER we buy the cleaners to make sure we got the correct one but WE CAN'T buy everything just to check the stupid numbers that we can't read in the online photos!!”</a:t>
                      </a:r>
                    </a:p>
                  </a:txBody>
                  <a:tcPr/>
                </a:tc>
                <a:extLst>
                  <a:ext uri="{0D108BD9-81ED-4DB2-BD59-A6C34878D82A}">
                    <a16:rowId xmlns:a16="http://schemas.microsoft.com/office/drawing/2014/main" val="3080565393"/>
                  </a:ext>
                </a:extLst>
              </a:tr>
            </a:tbl>
          </a:graphicData>
        </a:graphic>
      </p:graphicFrame>
    </p:spTree>
    <p:extLst>
      <p:ext uri="{BB962C8B-B14F-4D97-AF65-F5344CB8AC3E}">
        <p14:creationId xmlns:p14="http://schemas.microsoft.com/office/powerpoint/2010/main" val="3237352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bwMode="white">
          <a:xfrm>
            <a:off x="11218069" y="6337300"/>
            <a:ext cx="626533" cy="430213"/>
          </a:xfrm>
        </p:spPr>
        <p:txBody>
          <a:bodyPr/>
          <a:lstStyle/>
          <a:p>
            <a:fld id="{BD3001A6-BD31-4FBC-AA24-96121B4F2E4D}" type="slidenum">
              <a:rPr lang="en-JM" smtClean="0"/>
              <a:pPr/>
              <a:t>3</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bwMode="white">
          <a:xfrm>
            <a:off x="973931" y="2611000"/>
            <a:ext cx="10244138" cy="799706"/>
          </a:xfrm>
        </p:spPr>
        <p:txBody>
          <a:bodyPr/>
          <a:lstStyle/>
          <a:p>
            <a:r>
              <a:rPr lang="en-US" dirty="0"/>
              <a:t>Methodology &amp; Objectives</a:t>
            </a:r>
          </a:p>
        </p:txBody>
      </p:sp>
    </p:spTree>
    <p:extLst>
      <p:ext uri="{BB962C8B-B14F-4D97-AF65-F5344CB8AC3E}">
        <p14:creationId xmlns:p14="http://schemas.microsoft.com/office/powerpoint/2010/main" val="47625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0452" y="253781"/>
            <a:ext cx="11099956" cy="643870"/>
          </a:xfrm>
        </p:spPr>
        <p:txBody>
          <a:bodyPr/>
          <a:lstStyle/>
          <a:p>
            <a:r>
              <a:rPr lang="en-US" sz="2400" b="0" dirty="0">
                <a:solidFill>
                  <a:schemeClr val="accent3"/>
                </a:solidFill>
              </a:rPr>
              <a:t>Suggested improvements for navigation within the List N tool</a:t>
            </a:r>
          </a:p>
        </p:txBody>
      </p:sp>
      <p:sp>
        <p:nvSpPr>
          <p:cNvPr id="4" name="Slide Number Placeholder 3"/>
          <p:cNvSpPr>
            <a:spLocks noGrp="1"/>
          </p:cNvSpPr>
          <p:nvPr>
            <p:ph type="sldNum" sz="quarter" idx="12"/>
          </p:nvPr>
        </p:nvSpPr>
        <p:spPr bwMode="black">
          <a:xfrm>
            <a:off x="11549334" y="6389069"/>
            <a:ext cx="499961"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F6DA40-17F8-4298-BECD-FF3FA89F8535}" type="slidenum">
              <a:rPr kumimoji="0" lang="en-US" sz="1200"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sp>
        <p:nvSpPr>
          <p:cNvPr id="8" name="Footer Placeholder 2">
            <a:extLst>
              <a:ext uri="{FF2B5EF4-FFF2-40B4-BE49-F238E27FC236}">
                <a16:creationId xmlns:a16="http://schemas.microsoft.com/office/drawing/2014/main" id="{A7F9E36E-2805-4BE8-A90F-762FF15484A6}"/>
              </a:ext>
            </a:extLst>
          </p:cNvPr>
          <p:cNvSpPr txBox="1">
            <a:spLocks/>
          </p:cNvSpPr>
          <p:nvPr/>
        </p:nvSpPr>
        <p:spPr bwMode="black">
          <a:xfrm>
            <a:off x="9192290" y="6343280"/>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a:t>
            </a:r>
          </a:p>
        </p:txBody>
      </p:sp>
      <p:graphicFrame>
        <p:nvGraphicFramePr>
          <p:cNvPr id="7" name="Table 6">
            <a:extLst>
              <a:ext uri="{FF2B5EF4-FFF2-40B4-BE49-F238E27FC236}">
                <a16:creationId xmlns:a16="http://schemas.microsoft.com/office/drawing/2014/main" id="{3825DD59-1AFF-4A32-A051-942651D1A8E8}"/>
              </a:ext>
            </a:extLst>
          </p:cNvPr>
          <p:cNvGraphicFramePr>
            <a:graphicFrameLocks noGrp="1"/>
          </p:cNvGraphicFramePr>
          <p:nvPr>
            <p:extLst>
              <p:ext uri="{D42A27DB-BD31-4B8C-83A1-F6EECF244321}">
                <p14:modId xmlns:p14="http://schemas.microsoft.com/office/powerpoint/2010/main" val="2229091510"/>
              </p:ext>
            </p:extLst>
          </p:nvPr>
        </p:nvGraphicFramePr>
        <p:xfrm>
          <a:off x="660452" y="1152286"/>
          <a:ext cx="10604955" cy="4989521"/>
        </p:xfrm>
        <a:graphic>
          <a:graphicData uri="http://schemas.openxmlformats.org/drawingml/2006/table">
            <a:tbl>
              <a:tblPr firstRow="1" bandRow="1">
                <a:tableStyleId>{912C8C85-51F0-491E-9774-3900AFEF0FD7}</a:tableStyleId>
              </a:tblPr>
              <a:tblGrid>
                <a:gridCol w="1557493">
                  <a:extLst>
                    <a:ext uri="{9D8B030D-6E8A-4147-A177-3AD203B41FA5}">
                      <a16:colId xmlns:a16="http://schemas.microsoft.com/office/drawing/2014/main" val="3853801635"/>
                    </a:ext>
                  </a:extLst>
                </a:gridCol>
                <a:gridCol w="9047462">
                  <a:extLst>
                    <a:ext uri="{9D8B030D-6E8A-4147-A177-3AD203B41FA5}">
                      <a16:colId xmlns:a16="http://schemas.microsoft.com/office/drawing/2014/main" val="917125925"/>
                    </a:ext>
                  </a:extLst>
                </a:gridCol>
              </a:tblGrid>
              <a:tr h="0">
                <a:tc>
                  <a:txBody>
                    <a:bodyPr/>
                    <a:lstStyle/>
                    <a:p>
                      <a:pPr algn="ctr"/>
                      <a:r>
                        <a:rPr lang="en-US" sz="1400" b="1" dirty="0"/>
                        <a:t>Date</a:t>
                      </a:r>
                    </a:p>
                  </a:txBody>
                  <a:tcPr>
                    <a:solidFill>
                      <a:schemeClr val="tx1"/>
                    </a:solidFill>
                  </a:tcPr>
                </a:tc>
                <a:tc>
                  <a:txBody>
                    <a:bodyPr/>
                    <a:lstStyle/>
                    <a:p>
                      <a:pPr algn="ctr"/>
                      <a:r>
                        <a:rPr lang="en-US" sz="1400" b="1" dirty="0"/>
                        <a:t>List N Navigation/Functionality</a:t>
                      </a:r>
                    </a:p>
                  </a:txBody>
                  <a:tcPr>
                    <a:solidFill>
                      <a:schemeClr val="tx1"/>
                    </a:solidFill>
                  </a:tcPr>
                </a:tc>
                <a:extLst>
                  <a:ext uri="{0D108BD9-81ED-4DB2-BD59-A6C34878D82A}">
                    <a16:rowId xmlns:a16="http://schemas.microsoft.com/office/drawing/2014/main" val="2352685625"/>
                  </a:ext>
                </a:extLst>
              </a:tr>
              <a:tr h="563939">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2/25/21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 . .  But 1 thing needs improvement: when searching for products on List N, after a user inputs criteria (e.g., EPA regis #) &amp; presses "Submit" button, due to a Webpage design problem, </a:t>
                      </a:r>
                      <a:r>
                        <a:rPr lang="en-US" sz="1300" b="1" kern="1200" baseline="0" dirty="0">
                          <a:solidFill>
                            <a:srgbClr val="00B050"/>
                          </a:solidFill>
                          <a:latin typeface="+mn-lt"/>
                          <a:ea typeface="+mn-ea"/>
                          <a:cs typeface="+mn-cs"/>
                        </a:rPr>
                        <a:t>the results of the search do not appear in the user's window</a:t>
                      </a:r>
                      <a:r>
                        <a:rPr lang="en-US" sz="1300" b="0" kern="1200" baseline="0" dirty="0">
                          <a:solidFill>
                            <a:schemeClr val="accent3"/>
                          </a:solidFill>
                          <a:latin typeface="+mn-lt"/>
                          <a:ea typeface="+mn-ea"/>
                          <a:cs typeface="+mn-cs"/>
                        </a:rPr>
                        <a:t>, so user gets  impression that search was not processed. In fact, it was-search results load very </a:t>
                      </a:r>
                      <a:r>
                        <a:rPr lang="en-US" sz="1300" b="0" kern="1200" baseline="0" dirty="0">
                          <a:solidFill>
                            <a:srgbClr val="00B050"/>
                          </a:solidFill>
                          <a:latin typeface="+mn-lt"/>
                          <a:ea typeface="+mn-ea"/>
                          <a:cs typeface="+mn-cs"/>
                        </a:rPr>
                        <a:t>fast</a:t>
                      </a:r>
                      <a:r>
                        <a:rPr lang="en-US" sz="1300" b="1" kern="1200" baseline="0" dirty="0">
                          <a:solidFill>
                            <a:srgbClr val="00B050"/>
                          </a:solidFill>
                          <a:latin typeface="+mn-lt"/>
                          <a:ea typeface="+mn-ea"/>
                          <a:cs typeface="+mn-cs"/>
                        </a:rPr>
                        <a:t>-but the problem is that the results display BELOW THE VISIBLE PORTION OF THE USER'S WINDOW</a:t>
                      </a:r>
                      <a:r>
                        <a:rPr lang="en-US" sz="1300" b="0" kern="1200" baseline="0" dirty="0">
                          <a:solidFill>
                            <a:srgbClr val="00B050"/>
                          </a:solidFill>
                          <a:latin typeface="+mn-lt"/>
                          <a:ea typeface="+mn-ea"/>
                          <a:cs typeface="+mn-cs"/>
                        </a:rPr>
                        <a:t>. </a:t>
                      </a:r>
                      <a:r>
                        <a:rPr lang="en-US" sz="1300" b="0" kern="1200" baseline="0" dirty="0">
                          <a:solidFill>
                            <a:schemeClr val="accent3"/>
                          </a:solidFill>
                          <a:latin typeface="+mn-lt"/>
                          <a:ea typeface="+mn-ea"/>
                          <a:cs typeface="+mn-cs"/>
                        </a:rPr>
                        <a:t>User needs to think to scroll down to look for results. I use standard browsers(Firefox, Edge) &amp;also have a large monitor, so I do not believe that this problem is due to my oper system, browser or display setting.”</a:t>
                      </a:r>
                    </a:p>
                  </a:txBody>
                  <a:tcPr/>
                </a:tc>
                <a:extLst>
                  <a:ext uri="{0D108BD9-81ED-4DB2-BD59-A6C34878D82A}">
                    <a16:rowId xmlns:a16="http://schemas.microsoft.com/office/drawing/2014/main" val="1248617852"/>
                  </a:ext>
                </a:extLst>
              </a:tr>
              <a:tr h="285825">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2/10/21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a:t>
                      </a:r>
                      <a:r>
                        <a:rPr lang="en-US" sz="1300" b="1" kern="1200" baseline="0" dirty="0">
                          <a:solidFill>
                            <a:srgbClr val="00B050"/>
                          </a:solidFill>
                          <a:latin typeface="+mn-lt"/>
                          <a:ea typeface="+mn-ea"/>
                          <a:cs typeface="+mn-cs"/>
                        </a:rPr>
                        <a:t>Keep the column headers visible while scrolling down the list</a:t>
                      </a:r>
                      <a:r>
                        <a:rPr lang="en-US" sz="1300" b="0" kern="1200" baseline="0" dirty="0">
                          <a:solidFill>
                            <a:schemeClr val="accent3"/>
                          </a:solidFill>
                          <a:latin typeface="+mn-lt"/>
                          <a:ea typeface="+mn-ea"/>
                          <a:cs typeface="+mn-cs"/>
                        </a:rPr>
                        <a:t>. That way users does not need to scroll up and down just to see what the column header is for the column they are interested in. Otherwise, great tool!!! :)”</a:t>
                      </a:r>
                    </a:p>
                  </a:txBody>
                  <a:tcPr/>
                </a:tc>
                <a:extLst>
                  <a:ext uri="{0D108BD9-81ED-4DB2-BD59-A6C34878D82A}">
                    <a16:rowId xmlns:a16="http://schemas.microsoft.com/office/drawing/2014/main" val="1219557836"/>
                  </a:ext>
                </a:extLst>
              </a:tr>
              <a:tr h="285825">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1/09/21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“The </a:t>
                      </a:r>
                      <a:r>
                        <a:rPr lang="en-US" sz="1300" b="1" kern="1200" baseline="0" dirty="0">
                          <a:solidFill>
                            <a:srgbClr val="00B050"/>
                          </a:solidFill>
                          <a:latin typeface="+mn-lt"/>
                          <a:ea typeface="+mn-ea"/>
                          <a:cs typeface="+mn-cs"/>
                        </a:rPr>
                        <a:t>search engine has many useful options but it is difficult to tell if they are working</a:t>
                      </a:r>
                      <a:r>
                        <a:rPr lang="en-US" sz="1300" b="0" kern="1200" baseline="0" dirty="0">
                          <a:solidFill>
                            <a:schemeClr val="accent3"/>
                          </a:solidFill>
                          <a:latin typeface="+mn-lt"/>
                          <a:ea typeface="+mn-ea"/>
                          <a:cs typeface="+mn-cs"/>
                        </a:rPr>
                        <a:t>. It took me a while to understand whether it was searching for just one of the factors I had entered or all of them. The directions to enter EPA registration do not appear to be correct. I would enter a number as guided and find no results. </a:t>
                      </a:r>
                      <a:r>
                        <a:rPr lang="en-US" sz="1300" b="1" kern="1200" baseline="0" dirty="0">
                          <a:solidFill>
                            <a:srgbClr val="00B050"/>
                          </a:solidFill>
                          <a:latin typeface="+mn-lt"/>
                          <a:ea typeface="+mn-ea"/>
                          <a:cs typeface="+mn-cs"/>
                        </a:rPr>
                        <a:t>But if I entered a shorter version of the same number, I would find numerous results </a:t>
                      </a:r>
                      <a:r>
                        <a:rPr lang="en-US" sz="1300" b="0" kern="1200" baseline="0" dirty="0">
                          <a:solidFill>
                            <a:schemeClr val="accent3"/>
                          </a:solidFill>
                          <a:latin typeface="+mn-lt"/>
                          <a:ea typeface="+mn-ea"/>
                          <a:cs typeface="+mn-cs"/>
                        </a:rPr>
                        <a:t>and have to manually sort through them to ultimately find the original number I was searching. The search needs tweaking to better find results.”</a:t>
                      </a:r>
                    </a:p>
                  </a:txBody>
                  <a:tcPr/>
                </a:tc>
                <a:extLst>
                  <a:ext uri="{0D108BD9-81ED-4DB2-BD59-A6C34878D82A}">
                    <a16:rowId xmlns:a16="http://schemas.microsoft.com/office/drawing/2014/main" val="565336011"/>
                  </a:ext>
                </a:extLst>
              </a:tr>
              <a:tr h="32520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12/19/20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“way page loaded when searching for N-list by EPA registration number was not good</a:t>
                      </a:r>
                      <a:r>
                        <a:rPr lang="en-US" sz="1300" b="0" kern="1200" baseline="0" dirty="0">
                          <a:solidFill>
                            <a:srgbClr val="00B050"/>
                          </a:solidFill>
                          <a:latin typeface="+mn-lt"/>
                          <a:ea typeface="+mn-ea"/>
                          <a:cs typeface="+mn-cs"/>
                        </a:rPr>
                        <a:t>...</a:t>
                      </a:r>
                      <a:r>
                        <a:rPr lang="en-US" sz="1300" b="1" kern="1200" baseline="0" dirty="0">
                          <a:solidFill>
                            <a:srgbClr val="00B050"/>
                          </a:solidFill>
                          <a:latin typeface="+mn-lt"/>
                          <a:ea typeface="+mn-ea"/>
                          <a:cs typeface="+mn-cs"/>
                        </a:rPr>
                        <a:t>it autoscrolls to the whole list instead of the area to enter the reg number”</a:t>
                      </a:r>
                    </a:p>
                  </a:txBody>
                  <a:tcPr/>
                </a:tc>
                <a:extLst>
                  <a:ext uri="{0D108BD9-81ED-4DB2-BD59-A6C34878D82A}">
                    <a16:rowId xmlns:a16="http://schemas.microsoft.com/office/drawing/2014/main" val="2726816279"/>
                  </a:ext>
                </a:extLst>
              </a:tr>
              <a:tr h="37180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12/11/20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“Provide </a:t>
                      </a:r>
                      <a:r>
                        <a:rPr lang="en-US" sz="1300" b="1" kern="1200" baseline="0" dirty="0">
                          <a:solidFill>
                            <a:srgbClr val="00B050"/>
                          </a:solidFill>
                          <a:latin typeface="+mn-lt"/>
                          <a:ea typeface="+mn-ea"/>
                          <a:cs typeface="+mn-cs"/>
                        </a:rPr>
                        <a:t>instructions indicating that you need to use the select and reset buttons</a:t>
                      </a:r>
                      <a:r>
                        <a:rPr lang="en-US" sz="1300" b="1" kern="1200" baseline="0" dirty="0">
                          <a:solidFill>
                            <a:schemeClr val="accent1"/>
                          </a:solidFill>
                          <a:latin typeface="+mn-lt"/>
                          <a:ea typeface="+mn-ea"/>
                          <a:cs typeface="+mn-cs"/>
                        </a:rPr>
                        <a:t> </a:t>
                      </a:r>
                      <a:r>
                        <a:rPr lang="en-US" sz="1300" b="0" kern="1200" baseline="0" dirty="0">
                          <a:solidFill>
                            <a:schemeClr val="accent3"/>
                          </a:solidFill>
                          <a:latin typeface="+mn-lt"/>
                          <a:ea typeface="+mn-ea"/>
                          <a:cs typeface="+mn-cs"/>
                        </a:rPr>
                        <a:t>or make the select and reset buttons more visible.”</a:t>
                      </a:r>
                    </a:p>
                  </a:txBody>
                  <a:tcPr/>
                </a:tc>
                <a:extLst>
                  <a:ext uri="{0D108BD9-81ED-4DB2-BD59-A6C34878D82A}">
                    <a16:rowId xmlns:a16="http://schemas.microsoft.com/office/drawing/2014/main" val="717833593"/>
                  </a:ext>
                </a:extLst>
              </a:tr>
              <a:tr h="38691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12/03/20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a:t>
                      </a:r>
                      <a:r>
                        <a:rPr lang="en-US" sz="1300" b="1" kern="1200" baseline="0" dirty="0">
                          <a:solidFill>
                            <a:srgbClr val="00B050"/>
                          </a:solidFill>
                          <a:latin typeface="+mn-lt"/>
                          <a:ea typeface="+mn-ea"/>
                          <a:cs typeface="+mn-cs"/>
                        </a:rPr>
                        <a:t>I would have the list N  results load on a new page</a:t>
                      </a:r>
                      <a:r>
                        <a:rPr lang="en-US" sz="1300" b="0" kern="1200" baseline="0" dirty="0">
                          <a:solidFill>
                            <a:schemeClr val="accent3"/>
                          </a:solidFill>
                          <a:latin typeface="+mn-lt"/>
                          <a:ea typeface="+mn-ea"/>
                          <a:cs typeface="+mn-cs"/>
                        </a:rPr>
                        <a:t>. At first I didn't realize that the results were being displayed below. It was just beyond what fit in my screen. Overall this site works great”</a:t>
                      </a:r>
                    </a:p>
                  </a:txBody>
                  <a:tcPr/>
                </a:tc>
                <a:extLst>
                  <a:ext uri="{0D108BD9-81ED-4DB2-BD59-A6C34878D82A}">
                    <a16:rowId xmlns:a16="http://schemas.microsoft.com/office/drawing/2014/main" val="1494819872"/>
                  </a:ext>
                </a:extLst>
              </a:tr>
              <a:tr h="37180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10/03/20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“Why not have some </a:t>
                      </a:r>
                      <a:r>
                        <a:rPr lang="en-US" sz="1300" b="1" kern="1200" baseline="0" dirty="0">
                          <a:solidFill>
                            <a:srgbClr val="00B050"/>
                          </a:solidFill>
                          <a:latin typeface="+mn-lt"/>
                          <a:ea typeface="+mn-ea"/>
                          <a:cs typeface="+mn-cs"/>
                        </a:rPr>
                        <a:t>hover-over explanations of the columnar headings </a:t>
                      </a:r>
                      <a:r>
                        <a:rPr lang="en-US" sz="1300" b="0" kern="1200" baseline="0" dirty="0">
                          <a:solidFill>
                            <a:schemeClr val="accent3"/>
                          </a:solidFill>
                          <a:latin typeface="+mn-lt"/>
                          <a:ea typeface="+mn-ea"/>
                          <a:cs typeface="+mn-cs"/>
                        </a:rPr>
                        <a:t>in the N tool? that would help.”</a:t>
                      </a:r>
                    </a:p>
                  </a:txBody>
                  <a:tcPr/>
                </a:tc>
                <a:extLst>
                  <a:ext uri="{0D108BD9-81ED-4DB2-BD59-A6C34878D82A}">
                    <a16:rowId xmlns:a16="http://schemas.microsoft.com/office/drawing/2014/main" val="91994149"/>
                  </a:ext>
                </a:extLst>
              </a:tr>
            </a:tbl>
          </a:graphicData>
        </a:graphic>
      </p:graphicFrame>
    </p:spTree>
    <p:extLst>
      <p:ext uri="{BB962C8B-B14F-4D97-AF65-F5344CB8AC3E}">
        <p14:creationId xmlns:p14="http://schemas.microsoft.com/office/powerpoint/2010/main" val="1300565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7534" y="253781"/>
            <a:ext cx="11062874" cy="643870"/>
          </a:xfrm>
        </p:spPr>
        <p:txBody>
          <a:bodyPr/>
          <a:lstStyle/>
          <a:p>
            <a:r>
              <a:rPr lang="en-US" sz="2400" b="0" dirty="0">
                <a:solidFill>
                  <a:schemeClr val="accent3"/>
                </a:solidFill>
              </a:rPr>
              <a:t>Suggested improvements for site navigation</a:t>
            </a:r>
          </a:p>
        </p:txBody>
      </p:sp>
      <p:sp>
        <p:nvSpPr>
          <p:cNvPr id="4" name="Slide Number Placeholder 3"/>
          <p:cNvSpPr>
            <a:spLocks noGrp="1"/>
          </p:cNvSpPr>
          <p:nvPr>
            <p:ph type="sldNum" sz="quarter" idx="12"/>
          </p:nvPr>
        </p:nvSpPr>
        <p:spPr bwMode="black">
          <a:xfrm>
            <a:off x="11549334" y="6389069"/>
            <a:ext cx="499961"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7F6DA40-17F8-4298-BECD-FF3FA89F8535}" type="slidenum">
              <a:rPr kumimoji="0" lang="en-US" sz="1200"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sp>
        <p:nvSpPr>
          <p:cNvPr id="8" name="Footer Placeholder 2">
            <a:extLst>
              <a:ext uri="{FF2B5EF4-FFF2-40B4-BE49-F238E27FC236}">
                <a16:creationId xmlns:a16="http://schemas.microsoft.com/office/drawing/2014/main" id="{A7F9E36E-2805-4BE8-A90F-762FF15484A6}"/>
              </a:ext>
            </a:extLst>
          </p:cNvPr>
          <p:cNvSpPr txBox="1">
            <a:spLocks/>
          </p:cNvSpPr>
          <p:nvPr/>
        </p:nvSpPr>
        <p:spPr bwMode="black">
          <a:xfrm>
            <a:off x="9192290" y="6343280"/>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a:t>
            </a:r>
          </a:p>
        </p:txBody>
      </p:sp>
      <p:graphicFrame>
        <p:nvGraphicFramePr>
          <p:cNvPr id="7" name="Table 6">
            <a:extLst>
              <a:ext uri="{FF2B5EF4-FFF2-40B4-BE49-F238E27FC236}">
                <a16:creationId xmlns:a16="http://schemas.microsoft.com/office/drawing/2014/main" id="{325E0536-B816-4B3A-AB16-615BC65770F9}"/>
              </a:ext>
            </a:extLst>
          </p:cNvPr>
          <p:cNvGraphicFramePr>
            <a:graphicFrameLocks noGrp="1"/>
          </p:cNvGraphicFramePr>
          <p:nvPr>
            <p:extLst>
              <p:ext uri="{D42A27DB-BD31-4B8C-83A1-F6EECF244321}">
                <p14:modId xmlns:p14="http://schemas.microsoft.com/office/powerpoint/2010/main" val="2494428471"/>
              </p:ext>
            </p:extLst>
          </p:nvPr>
        </p:nvGraphicFramePr>
        <p:xfrm>
          <a:off x="697534" y="1206766"/>
          <a:ext cx="10740241" cy="3139440"/>
        </p:xfrm>
        <a:graphic>
          <a:graphicData uri="http://schemas.openxmlformats.org/drawingml/2006/table">
            <a:tbl>
              <a:tblPr firstRow="1" bandRow="1">
                <a:tableStyleId>{912C8C85-51F0-491E-9774-3900AFEF0FD7}</a:tableStyleId>
              </a:tblPr>
              <a:tblGrid>
                <a:gridCol w="948816">
                  <a:extLst>
                    <a:ext uri="{9D8B030D-6E8A-4147-A177-3AD203B41FA5}">
                      <a16:colId xmlns:a16="http://schemas.microsoft.com/office/drawing/2014/main" val="3853801635"/>
                    </a:ext>
                  </a:extLst>
                </a:gridCol>
                <a:gridCol w="9791425">
                  <a:extLst>
                    <a:ext uri="{9D8B030D-6E8A-4147-A177-3AD203B41FA5}">
                      <a16:colId xmlns:a16="http://schemas.microsoft.com/office/drawing/2014/main" val="917125925"/>
                    </a:ext>
                  </a:extLst>
                </a:gridCol>
              </a:tblGrid>
              <a:tr h="149882">
                <a:tc>
                  <a:txBody>
                    <a:bodyPr/>
                    <a:lstStyle/>
                    <a:p>
                      <a:pPr algn="ctr"/>
                      <a:r>
                        <a:rPr lang="en-US" sz="1400" b="1" dirty="0"/>
                        <a:t>Date</a:t>
                      </a:r>
                    </a:p>
                  </a:txBody>
                  <a:tcPr>
                    <a:solidFill>
                      <a:schemeClr val="tx1"/>
                    </a:solidFill>
                  </a:tcPr>
                </a:tc>
                <a:tc>
                  <a:txBody>
                    <a:bodyPr/>
                    <a:lstStyle/>
                    <a:p>
                      <a:pPr algn="ctr"/>
                      <a:r>
                        <a:rPr lang="en-US" sz="1400" b="1" dirty="0"/>
                        <a:t>Site Navigation</a:t>
                      </a:r>
                    </a:p>
                  </a:txBody>
                  <a:tcPr>
                    <a:solidFill>
                      <a:schemeClr val="tx1"/>
                    </a:solidFill>
                  </a:tcPr>
                </a:tc>
                <a:extLst>
                  <a:ext uri="{0D108BD9-81ED-4DB2-BD59-A6C34878D82A}">
                    <a16:rowId xmlns:a16="http://schemas.microsoft.com/office/drawing/2014/main" val="2352685625"/>
                  </a:ext>
                </a:extLst>
              </a:tr>
              <a:tr h="448661">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2/23/21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“Better navigation. Sometimes links take you to </a:t>
                      </a:r>
                      <a:r>
                        <a:rPr lang="en-US" sz="1300" b="1" kern="1200" baseline="0" dirty="0">
                          <a:solidFill>
                            <a:srgbClr val="00B050"/>
                          </a:solidFill>
                          <a:latin typeface="+mn-lt"/>
                          <a:ea typeface="+mn-ea"/>
                          <a:cs typeface="+mn-cs"/>
                        </a:rPr>
                        <a:t>pages that are clearly flooded by information</a:t>
                      </a:r>
                      <a:r>
                        <a:rPr lang="en-US" sz="1300" b="0" kern="1200" baseline="0" dirty="0">
                          <a:solidFill>
                            <a:schemeClr val="accent3"/>
                          </a:solidFill>
                          <a:latin typeface="+mn-lt"/>
                          <a:ea typeface="+mn-ea"/>
                          <a:cs typeface="+mn-cs"/>
                        </a:rPr>
                        <a:t>. Therefore </a:t>
                      </a:r>
                      <a:r>
                        <a:rPr lang="en-US" sz="1300" b="1" kern="1200" baseline="0" dirty="0">
                          <a:solidFill>
                            <a:srgbClr val="00B050"/>
                          </a:solidFill>
                          <a:latin typeface="+mn-lt"/>
                          <a:ea typeface="+mn-ea"/>
                          <a:cs typeface="+mn-cs"/>
                        </a:rPr>
                        <a:t>I was pretty unsure if it takes me to the correct contents</a:t>
                      </a:r>
                      <a:r>
                        <a:rPr lang="en-US" sz="1300" b="0" kern="1200" baseline="0" dirty="0">
                          <a:solidFill>
                            <a:srgbClr val="00B050"/>
                          </a:solidFill>
                          <a:latin typeface="+mn-lt"/>
                          <a:ea typeface="+mn-ea"/>
                          <a:cs typeface="+mn-cs"/>
                        </a:rPr>
                        <a:t> </a:t>
                      </a:r>
                      <a:r>
                        <a:rPr lang="en-US" sz="1300" b="0" kern="1200" baseline="0" dirty="0">
                          <a:solidFill>
                            <a:schemeClr val="accent3"/>
                          </a:solidFill>
                          <a:latin typeface="+mn-lt"/>
                          <a:ea typeface="+mn-ea"/>
                          <a:cs typeface="+mn-cs"/>
                        </a:rPr>
                        <a:t>I´m searching for...”</a:t>
                      </a:r>
                    </a:p>
                  </a:txBody>
                  <a:tcPr/>
                </a:tc>
                <a:extLst>
                  <a:ext uri="{0D108BD9-81ED-4DB2-BD59-A6C34878D82A}">
                    <a16:rowId xmlns:a16="http://schemas.microsoft.com/office/drawing/2014/main" val="1248617852"/>
                  </a:ext>
                </a:extLst>
              </a:tr>
              <a:tr h="337750">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1/31/221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“When clicking on an </a:t>
                      </a:r>
                      <a:r>
                        <a:rPr lang="en-US" sz="1300" b="1" kern="1200" baseline="0" dirty="0">
                          <a:solidFill>
                            <a:srgbClr val="00B050"/>
                          </a:solidFill>
                          <a:latin typeface="+mn-lt"/>
                          <a:ea typeface="+mn-ea"/>
                          <a:cs typeface="+mn-cs"/>
                        </a:rPr>
                        <a:t>external link to your website claiming its the list </a:t>
                      </a:r>
                      <a:r>
                        <a:rPr lang="en-US" sz="1300" b="0" kern="1200" baseline="0" dirty="0">
                          <a:solidFill>
                            <a:schemeClr val="accent3"/>
                          </a:solidFill>
                          <a:latin typeface="+mn-lt"/>
                          <a:ea typeface="+mn-ea"/>
                          <a:cs typeface="+mn-cs"/>
                        </a:rPr>
                        <a:t>you’ve been looking for.. </a:t>
                      </a:r>
                      <a:r>
                        <a:rPr lang="en-US" sz="1300" b="1" kern="1200" baseline="0" dirty="0">
                          <a:solidFill>
                            <a:srgbClr val="00B050"/>
                          </a:solidFill>
                          <a:latin typeface="+mn-lt"/>
                          <a:ea typeface="+mn-ea"/>
                          <a:cs typeface="+mn-cs"/>
                        </a:rPr>
                        <a:t>Have it actually be that list</a:t>
                      </a:r>
                      <a:r>
                        <a:rPr lang="en-US" sz="1300" b="0" kern="1200" baseline="0" dirty="0">
                          <a:solidFill>
                            <a:schemeClr val="accent3"/>
                          </a:solidFill>
                          <a:latin typeface="+mn-lt"/>
                          <a:ea typeface="+mn-ea"/>
                          <a:cs typeface="+mn-cs"/>
                        </a:rPr>
                        <a:t>, not 3 pages of other things.”</a:t>
                      </a:r>
                    </a:p>
                  </a:txBody>
                  <a:tcPr/>
                </a:tc>
                <a:extLst>
                  <a:ext uri="{0D108BD9-81ED-4DB2-BD59-A6C34878D82A}">
                    <a16:rowId xmlns:a16="http://schemas.microsoft.com/office/drawing/2014/main" val="565336011"/>
                  </a:ext>
                </a:extLst>
              </a:tr>
              <a:tr h="275133">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1/25/21</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“All I wanted was to search by EPA reg. no.  I encountered far </a:t>
                      </a:r>
                      <a:r>
                        <a:rPr lang="en-US" sz="1300" b="1" kern="1200" baseline="0" dirty="0">
                          <a:solidFill>
                            <a:srgbClr val="00B050"/>
                          </a:solidFill>
                          <a:latin typeface="+mn-lt"/>
                          <a:ea typeface="+mn-ea"/>
                          <a:cs typeface="+mn-cs"/>
                        </a:rPr>
                        <a:t>too many pages attempting to explain the registry and how to use it, but not a direct link to the LIST itself</a:t>
                      </a:r>
                      <a:r>
                        <a:rPr lang="en-US" sz="1300" b="1" kern="1200" baseline="0" dirty="0">
                          <a:solidFill>
                            <a:schemeClr val="accent1"/>
                          </a:solidFill>
                          <a:latin typeface="+mn-lt"/>
                          <a:ea typeface="+mn-ea"/>
                          <a:cs typeface="+mn-cs"/>
                        </a:rPr>
                        <a:t>. </a:t>
                      </a:r>
                      <a:r>
                        <a:rPr lang="en-US" sz="1300" b="0" kern="1200" baseline="0" dirty="0">
                          <a:solidFill>
                            <a:schemeClr val="accent3"/>
                          </a:solidFill>
                          <a:latin typeface="+mn-lt"/>
                          <a:ea typeface="+mn-ea"/>
                          <a:cs typeface="+mn-cs"/>
                        </a:rPr>
                        <a:t> Once I found it after 5-10 minutes, I had to download it to do a simple search.  Talk about going around your elbow to get to your nose...”</a:t>
                      </a:r>
                    </a:p>
                  </a:txBody>
                  <a:tcPr/>
                </a:tc>
                <a:extLst>
                  <a:ext uri="{0D108BD9-81ED-4DB2-BD59-A6C34878D82A}">
                    <a16:rowId xmlns:a16="http://schemas.microsoft.com/office/drawing/2014/main" val="2726816279"/>
                  </a:ext>
                </a:extLst>
              </a:tr>
              <a:tr h="523268">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11/10/20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“I guess to </a:t>
                      </a:r>
                      <a:r>
                        <a:rPr lang="en-US" sz="1300" b="1" kern="1200" baseline="0" dirty="0">
                          <a:solidFill>
                            <a:srgbClr val="00B050"/>
                          </a:solidFill>
                          <a:latin typeface="+mn-lt"/>
                          <a:ea typeface="+mn-ea"/>
                          <a:cs typeface="+mn-cs"/>
                        </a:rPr>
                        <a:t>make sure that the expressions you use are clear</a:t>
                      </a:r>
                      <a:r>
                        <a:rPr lang="en-US" sz="1300" b="0" kern="1200" baseline="0" dirty="0">
                          <a:solidFill>
                            <a:schemeClr val="accent3"/>
                          </a:solidFill>
                          <a:latin typeface="+mn-lt"/>
                          <a:ea typeface="+mn-ea"/>
                          <a:cs typeface="+mn-cs"/>
                        </a:rPr>
                        <a:t>.  For example, if I understand correctly, </a:t>
                      </a:r>
                      <a:r>
                        <a:rPr lang="en-US" sz="1300" b="1" kern="1200" baseline="0" dirty="0">
                          <a:solidFill>
                            <a:srgbClr val="00B050"/>
                          </a:solidFill>
                          <a:latin typeface="+mn-lt"/>
                          <a:ea typeface="+mn-ea"/>
                          <a:cs typeface="+mn-cs"/>
                        </a:rPr>
                        <a:t>the actual N List doesn't exist.  It's a system </a:t>
                      </a:r>
                      <a:r>
                        <a:rPr lang="en-US" sz="1300" b="0" kern="1200" baseline="0" dirty="0">
                          <a:solidFill>
                            <a:schemeClr val="accent3"/>
                          </a:solidFill>
                          <a:latin typeface="+mn-lt"/>
                          <a:ea typeface="+mn-ea"/>
                          <a:cs typeface="+mn-cs"/>
                        </a:rPr>
                        <a:t>in which you enter the registration number for a product into the software and it tells you whether that product is on the ‘N List’."</a:t>
                      </a:r>
                    </a:p>
                  </a:txBody>
                  <a:tcPr/>
                </a:tc>
                <a:extLst>
                  <a:ext uri="{0D108BD9-81ED-4DB2-BD59-A6C34878D82A}">
                    <a16:rowId xmlns:a16="http://schemas.microsoft.com/office/drawing/2014/main" val="717833593"/>
                  </a:ext>
                </a:extLst>
              </a:tr>
              <a:tr h="439345">
                <a:tc>
                  <a: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en-US" sz="1300" b="0" kern="1200" baseline="0" dirty="0">
                          <a:solidFill>
                            <a:schemeClr val="accent3"/>
                          </a:solidFill>
                          <a:latin typeface="+mn-lt"/>
                          <a:ea typeface="+mn-ea"/>
                          <a:cs typeface="+mn-cs"/>
                        </a:rPr>
                        <a:t>11/02/20</a:t>
                      </a:r>
                    </a:p>
                  </a:txBody>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z="1300" b="0" kern="1200" baseline="0" dirty="0">
                          <a:solidFill>
                            <a:schemeClr val="accent3"/>
                          </a:solidFill>
                          <a:latin typeface="+mn-lt"/>
                          <a:ea typeface="+mn-ea"/>
                          <a:cs typeface="+mn-cs"/>
                        </a:rPr>
                        <a:t>“</a:t>
                      </a:r>
                      <a:r>
                        <a:rPr lang="en-US" sz="1300" b="1" kern="1200" baseline="0" dirty="0">
                          <a:solidFill>
                            <a:srgbClr val="00B050"/>
                          </a:solidFill>
                          <a:latin typeface="+mn-lt"/>
                          <a:ea typeface="+mn-ea"/>
                          <a:cs typeface="+mn-cs"/>
                        </a:rPr>
                        <a:t>Tabs would help</a:t>
                      </a:r>
                      <a:r>
                        <a:rPr lang="en-US" sz="1300" b="0" kern="1200" baseline="0" dirty="0">
                          <a:solidFill>
                            <a:schemeClr val="accent3"/>
                          </a:solidFill>
                          <a:latin typeface="+mn-lt"/>
                          <a:ea typeface="+mn-ea"/>
                          <a:cs typeface="+mn-cs"/>
                        </a:rPr>
                        <a:t>. Possibly color coded. Easier navigation tools that are specifically designed for </a:t>
                      </a:r>
                      <a:r>
                        <a:rPr lang="en-US" sz="1300" b="1" kern="1200" baseline="0" dirty="0">
                          <a:solidFill>
                            <a:srgbClr val="00B050"/>
                          </a:solidFill>
                          <a:latin typeface="+mn-lt"/>
                          <a:ea typeface="+mn-ea"/>
                          <a:cs typeface="+mn-cs"/>
                        </a:rPr>
                        <a:t>consumers, businesses, healthcare and government.” </a:t>
                      </a:r>
                    </a:p>
                  </a:txBody>
                  <a:tcPr/>
                </a:tc>
                <a:extLst>
                  <a:ext uri="{0D108BD9-81ED-4DB2-BD59-A6C34878D82A}">
                    <a16:rowId xmlns:a16="http://schemas.microsoft.com/office/drawing/2014/main" val="1494819872"/>
                  </a:ext>
                </a:extLst>
              </a:tr>
            </a:tbl>
          </a:graphicData>
        </a:graphic>
      </p:graphicFrame>
    </p:spTree>
    <p:extLst>
      <p:ext uri="{BB962C8B-B14F-4D97-AF65-F5344CB8AC3E}">
        <p14:creationId xmlns:p14="http://schemas.microsoft.com/office/powerpoint/2010/main" val="3149944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9B04B2-627C-4BD1-B315-080C92F9B4AE}"/>
              </a:ext>
            </a:extLst>
          </p:cNvPr>
          <p:cNvSpPr>
            <a:spLocks noGrp="1"/>
          </p:cNvSpPr>
          <p:nvPr>
            <p:ph type="sldNum" sz="quarter" idx="10"/>
          </p:nvPr>
        </p:nvSpPr>
        <p:spPr/>
        <p:txBody>
          <a:bodyPr/>
          <a:lstStyle/>
          <a:p>
            <a:fld id="{BD3001A6-BD31-4FBC-AA24-96121B4F2E4D}" type="slidenum">
              <a:rPr lang="en-JM" smtClean="0"/>
              <a:pPr/>
              <a:t>32</a:t>
            </a:fld>
            <a:endParaRPr lang="en-JM" dirty="0"/>
          </a:p>
        </p:txBody>
      </p:sp>
      <p:sp>
        <p:nvSpPr>
          <p:cNvPr id="3" name="Title 2">
            <a:extLst>
              <a:ext uri="{FF2B5EF4-FFF2-40B4-BE49-F238E27FC236}">
                <a16:creationId xmlns:a16="http://schemas.microsoft.com/office/drawing/2014/main" id="{35E9396C-F759-4B2B-8659-6A50BD7770D5}"/>
              </a:ext>
            </a:extLst>
          </p:cNvPr>
          <p:cNvSpPr>
            <a:spLocks noGrp="1"/>
          </p:cNvSpPr>
          <p:nvPr>
            <p:ph type="title"/>
          </p:nvPr>
        </p:nvSpPr>
        <p:spPr/>
        <p:txBody>
          <a:bodyPr/>
          <a:lstStyle/>
          <a:p>
            <a:r>
              <a:rPr lang="en-US" dirty="0"/>
              <a:t>Next Steps</a:t>
            </a:r>
          </a:p>
        </p:txBody>
      </p:sp>
      <p:graphicFrame>
        <p:nvGraphicFramePr>
          <p:cNvPr id="5" name="Table 13">
            <a:extLst>
              <a:ext uri="{FF2B5EF4-FFF2-40B4-BE49-F238E27FC236}">
                <a16:creationId xmlns:a16="http://schemas.microsoft.com/office/drawing/2014/main" id="{20CE7937-9223-473B-B03D-A83C8209E63D}"/>
              </a:ext>
            </a:extLst>
          </p:cNvPr>
          <p:cNvGraphicFramePr>
            <a:graphicFrameLocks/>
          </p:cNvGraphicFramePr>
          <p:nvPr>
            <p:extLst>
              <p:ext uri="{D42A27DB-BD31-4B8C-83A1-F6EECF244321}">
                <p14:modId xmlns:p14="http://schemas.microsoft.com/office/powerpoint/2010/main" val="3556911067"/>
              </p:ext>
            </p:extLst>
          </p:nvPr>
        </p:nvGraphicFramePr>
        <p:xfrm>
          <a:off x="1483897" y="1386253"/>
          <a:ext cx="9224205" cy="2980173"/>
        </p:xfrm>
        <a:graphic>
          <a:graphicData uri="http://schemas.openxmlformats.org/drawingml/2006/table">
            <a:tbl>
              <a:tblPr bandRow="1">
                <a:tableStyleId>{5940675A-B579-460E-94D1-54222C63F5DA}</a:tableStyleId>
              </a:tblPr>
              <a:tblGrid>
                <a:gridCol w="813601">
                  <a:extLst>
                    <a:ext uri="{9D8B030D-6E8A-4147-A177-3AD203B41FA5}">
                      <a16:colId xmlns:a16="http://schemas.microsoft.com/office/drawing/2014/main" val="2003733439"/>
                    </a:ext>
                  </a:extLst>
                </a:gridCol>
                <a:gridCol w="8410604">
                  <a:extLst>
                    <a:ext uri="{9D8B030D-6E8A-4147-A177-3AD203B41FA5}">
                      <a16:colId xmlns:a16="http://schemas.microsoft.com/office/drawing/2014/main" val="3971065738"/>
                    </a:ext>
                  </a:extLst>
                </a:gridCol>
              </a:tblGrid>
              <a:tr h="443985">
                <a:tc>
                  <a:txBody>
                    <a:bodyPr/>
                    <a:lstStyle/>
                    <a:p>
                      <a:pPr algn="ctr"/>
                      <a:r>
                        <a:rPr lang="en-US" b="1" dirty="0">
                          <a:solidFill>
                            <a:schemeClr val="accent3"/>
                          </a:solidFill>
                        </a:rPr>
                        <a:t>1)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r>
                        <a:rPr lang="en-US" sz="1800" b="1" dirty="0">
                          <a:solidFill>
                            <a:schemeClr val="accent3"/>
                          </a:solidFill>
                        </a:rPr>
                        <a:t>Track COVID-19 segment on Suite dashboards</a:t>
                      </a:r>
                      <a:endParaRPr lang="en-US" b="1" dirty="0">
                        <a:solidFill>
                          <a:schemeClr val="accent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944531163"/>
                  </a:ext>
                </a:extLst>
              </a:tr>
              <a:tr h="437903">
                <a:tc>
                  <a:txBody>
                    <a:bodyPr/>
                    <a:lstStyle/>
                    <a:p>
                      <a:pPr algn="ctr"/>
                      <a:endParaRPr lang="en-US" dirty="0">
                        <a:solidFill>
                          <a:schemeClr val="accent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6">
                              <a:lumMod val="50000"/>
                            </a:schemeClr>
                          </a:solidFill>
                        </a:rPr>
                        <a:t>Follow key scores, comments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5154484"/>
                  </a:ext>
                </a:extLst>
              </a:tr>
              <a:tr h="443985">
                <a:tc>
                  <a:txBody>
                    <a:bodyPr/>
                    <a:lstStyle/>
                    <a:p>
                      <a:pPr algn="ctr"/>
                      <a:r>
                        <a:rPr lang="en-US" b="1" dirty="0">
                          <a:solidFill>
                            <a:schemeClr val="accent3"/>
                          </a:solidFill>
                        </a:rPr>
                        <a:t>2)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3DB"/>
                    </a:solidFill>
                  </a:tcPr>
                </a:tc>
                <a:tc>
                  <a:txBody>
                    <a:bodyPr/>
                    <a:lstStyle/>
                    <a:p>
                      <a:r>
                        <a:rPr lang="en-US" sz="1800" b="1" kern="1200" dirty="0">
                          <a:solidFill>
                            <a:schemeClr val="accent3"/>
                          </a:solidFill>
                          <a:latin typeface="+mn-lt"/>
                          <a:ea typeface="+mn-ea"/>
                          <a:cs typeface="+mn-cs"/>
                        </a:rPr>
                        <a:t>Revisit automated reporting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3DB"/>
                    </a:solidFill>
                  </a:tcPr>
                </a:tc>
                <a:extLst>
                  <a:ext uri="{0D108BD9-81ED-4DB2-BD59-A6C34878D82A}">
                    <a16:rowId xmlns:a16="http://schemas.microsoft.com/office/drawing/2014/main" val="1697047648"/>
                  </a:ext>
                </a:extLst>
              </a:tr>
              <a:tr h="766330">
                <a:tc>
                  <a:txBody>
                    <a:bodyPr/>
                    <a:lstStyle/>
                    <a:p>
                      <a:pPr algn="ctr"/>
                      <a:endParaRPr lang="en-US" dirty="0">
                        <a:solidFill>
                          <a:schemeClr val="accent6">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accent6">
                              <a:lumMod val="50000"/>
                            </a:schemeClr>
                          </a:solidFill>
                          <a:latin typeface="+mn-lt"/>
                          <a:ea typeface="+mn-ea"/>
                          <a:cs typeface="+mn-cs"/>
                        </a:rPr>
                        <a:t>Consider adjusting or adding to the automated reporting from the Advanced Analytics Portal that uses the Coronavirus and Coronavirus Disinfectant CPPs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18524083"/>
                  </a:ext>
                </a:extLst>
              </a:tr>
              <a:tr h="443985">
                <a:tc>
                  <a:txBody>
                    <a:bodyPr/>
                    <a:lstStyle/>
                    <a:p>
                      <a:pPr algn="ctr"/>
                      <a:r>
                        <a:rPr lang="en-US" b="1" dirty="0">
                          <a:solidFill>
                            <a:schemeClr val="accent3"/>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3D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3"/>
                          </a:solidFill>
                          <a:latin typeface="+mn-lt"/>
                          <a:ea typeface="+mn-ea"/>
                          <a:cs typeface="+mn-cs"/>
                        </a:rPr>
                        <a:t>Consider a usability audit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FD3DB"/>
                    </a:solidFill>
                  </a:tcPr>
                </a:tc>
                <a:extLst>
                  <a:ext uri="{0D108BD9-81ED-4DB2-BD59-A6C34878D82A}">
                    <a16:rowId xmlns:a16="http://schemas.microsoft.com/office/drawing/2014/main" val="3978761172"/>
                  </a:ext>
                </a:extLst>
              </a:tr>
              <a:tr h="443985">
                <a:tc>
                  <a:txBody>
                    <a:bodyPr/>
                    <a:lstStyle/>
                    <a:p>
                      <a:pPr algn="ctr"/>
                      <a:endParaRPr lang="en-US" dirty="0">
                        <a:solidFill>
                          <a:schemeClr val="accent6">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accent6">
                              <a:lumMod val="50000"/>
                            </a:schemeClr>
                          </a:solidFill>
                        </a:rPr>
                        <a:t>Possible scopes:  List N functionality or navigation to List 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8336428"/>
                  </a:ext>
                </a:extLst>
              </a:tr>
            </a:tbl>
          </a:graphicData>
        </a:graphic>
      </p:graphicFrame>
    </p:spTree>
    <p:extLst>
      <p:ext uri="{BB962C8B-B14F-4D97-AF65-F5344CB8AC3E}">
        <p14:creationId xmlns:p14="http://schemas.microsoft.com/office/powerpoint/2010/main" val="1101531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bwMode="white"/>
        <p:txBody>
          <a:bodyPr/>
          <a:lstStyle/>
          <a:p>
            <a:fld id="{BD3001A6-BD31-4FBC-AA24-96121B4F2E4D}" type="slidenum">
              <a:rPr lang="en-JM" smtClean="0"/>
              <a:pPr/>
              <a:t>33</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bwMode="white">
          <a:xfrm>
            <a:off x="973931" y="2611000"/>
            <a:ext cx="10244138" cy="799706"/>
          </a:xfrm>
        </p:spPr>
        <p:txBody>
          <a:bodyPr/>
          <a:lstStyle/>
          <a:p>
            <a:r>
              <a:rPr lang="en-US" dirty="0"/>
              <a:t>Appendix</a:t>
            </a:r>
          </a:p>
        </p:txBody>
      </p:sp>
    </p:spTree>
    <p:extLst>
      <p:ext uri="{BB962C8B-B14F-4D97-AF65-F5344CB8AC3E}">
        <p14:creationId xmlns:p14="http://schemas.microsoft.com/office/powerpoint/2010/main" val="2786289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5707-EB39-49A6-B5EE-ED51D9BAEEB2}"/>
              </a:ext>
            </a:extLst>
          </p:cNvPr>
          <p:cNvSpPr>
            <a:spLocks noGrp="1"/>
          </p:cNvSpPr>
          <p:nvPr>
            <p:ph type="title"/>
          </p:nvPr>
        </p:nvSpPr>
        <p:spPr>
          <a:xfrm>
            <a:off x="606930" y="117459"/>
            <a:ext cx="11136635" cy="1188827"/>
          </a:xfrm>
        </p:spPr>
        <p:txBody>
          <a:bodyPr>
            <a:noAutofit/>
          </a:bodyPr>
          <a:lstStyle/>
          <a:p>
            <a:r>
              <a:rPr lang="en-US" sz="2400" b="0" dirty="0"/>
              <a:t>Appendix:  </a:t>
            </a:r>
            <a:r>
              <a:rPr lang="en-US" dirty="0"/>
              <a:t>Scores for COVID-19 information seekers have generally trended upward, with a temporary dip in May followed by a rebound.</a:t>
            </a:r>
            <a:endParaRPr lang="en-US" sz="2400" b="0" dirty="0"/>
          </a:p>
        </p:txBody>
      </p:sp>
      <p:sp>
        <p:nvSpPr>
          <p:cNvPr id="3" name="Slide Number Placeholder 2">
            <a:extLst>
              <a:ext uri="{FF2B5EF4-FFF2-40B4-BE49-F238E27FC236}">
                <a16:creationId xmlns:a16="http://schemas.microsoft.com/office/drawing/2014/main" id="{F26B8EC8-E0A8-486A-B339-A40B500B0E56}"/>
              </a:ext>
            </a:extLst>
          </p:cNvPr>
          <p:cNvSpPr>
            <a:spLocks noGrp="1"/>
          </p:cNvSpPr>
          <p:nvPr>
            <p:ph type="sldNum" sz="quarter" idx="12"/>
          </p:nvPr>
        </p:nvSpPr>
        <p:spPr bwMode="black"/>
        <p:txBody>
          <a:bodyPr/>
          <a:lstStyle/>
          <a:p>
            <a:pPr marL="0" marR="0" lvl="0" indent="0" algn="r" defTabSz="609493" rtl="0" eaLnBrk="1" fontAlgn="base" latinLnBrk="0" hangingPunct="1">
              <a:lnSpc>
                <a:spcPct val="100000"/>
              </a:lnSpc>
              <a:spcBef>
                <a:spcPct val="0"/>
              </a:spcBef>
              <a:spcAft>
                <a:spcPct val="0"/>
              </a:spcAft>
              <a:buClrTx/>
              <a:buSzTx/>
              <a:buFontTx/>
              <a:buNone/>
              <a:tabLst/>
              <a:defRPr/>
            </a:pPr>
            <a:fld id="{C932CDCB-4B29-F641-AE31-D4360F16EBC3}" type="slidenum">
              <a:rPr kumimoji="0" lang="en-US" sz="1200" b="0" i="0" u="none" strike="noStrike" kern="1200" cap="none" spc="0" normalizeH="0" baseline="0" noProof="0">
                <a:ln>
                  <a:noFill/>
                </a:ln>
                <a:solidFill>
                  <a:schemeClr val="bg1">
                    <a:lumMod val="50000"/>
                  </a:schemeClr>
                </a:solidFill>
                <a:effectLst/>
                <a:uLnTx/>
                <a:uFillTx/>
                <a:latin typeface="Arial"/>
                <a:ea typeface="MS PGothic" pitchFamily="34" charset="-128"/>
                <a:cs typeface="Arial" pitchFamily="34" charset="0"/>
              </a:rPr>
              <a:pPr marL="0" marR="0" lvl="0" indent="0" algn="r" defTabSz="609493"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chemeClr val="bg1">
                  <a:lumMod val="50000"/>
                </a:schemeClr>
              </a:solidFill>
              <a:effectLst/>
              <a:uLnTx/>
              <a:uFillTx/>
              <a:latin typeface="Arial"/>
              <a:ea typeface="MS PGothic" pitchFamily="34" charset="-128"/>
              <a:cs typeface="Arial" pitchFamily="34" charset="0"/>
            </a:endParaRPr>
          </a:p>
        </p:txBody>
      </p:sp>
      <p:graphicFrame>
        <p:nvGraphicFramePr>
          <p:cNvPr id="7" name="Chart 6">
            <a:extLst>
              <a:ext uri="{FF2B5EF4-FFF2-40B4-BE49-F238E27FC236}">
                <a16:creationId xmlns:a16="http://schemas.microsoft.com/office/drawing/2014/main" id="{2C47B9B3-0F53-420A-9C2F-1BBBC493E2B9}"/>
              </a:ext>
            </a:extLst>
          </p:cNvPr>
          <p:cNvGraphicFramePr/>
          <p:nvPr>
            <p:extLst>
              <p:ext uri="{D42A27DB-BD31-4B8C-83A1-F6EECF244321}">
                <p14:modId xmlns:p14="http://schemas.microsoft.com/office/powerpoint/2010/main" val="1046861269"/>
              </p:ext>
            </p:extLst>
          </p:nvPr>
        </p:nvGraphicFramePr>
        <p:xfrm>
          <a:off x="322626" y="1731811"/>
          <a:ext cx="11420939" cy="415767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BA833BB-D661-4E5A-B15E-32F62533E9D6}"/>
              </a:ext>
            </a:extLst>
          </p:cNvPr>
          <p:cNvSpPr/>
          <p:nvPr/>
        </p:nvSpPr>
        <p:spPr>
          <a:xfrm>
            <a:off x="443211" y="1672581"/>
            <a:ext cx="10894851" cy="338554"/>
          </a:xfrm>
          <a:prstGeom prst="rect">
            <a:avLst/>
          </a:prstGeom>
        </p:spPr>
        <p:txBody>
          <a:bodyPr wrap="square">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rPr>
              <a:t>Monthly Score Trend – SAT and Top Drivers – COVID-19 Info Seekers</a:t>
            </a:r>
          </a:p>
        </p:txBody>
      </p:sp>
      <p:sp>
        <p:nvSpPr>
          <p:cNvPr id="18" name="TextBox 17">
            <a:extLst>
              <a:ext uri="{FF2B5EF4-FFF2-40B4-BE49-F238E27FC236}">
                <a16:creationId xmlns:a16="http://schemas.microsoft.com/office/drawing/2014/main" id="{E02A67C4-323E-40DE-8D87-1B379DC40DB7}"/>
              </a:ext>
            </a:extLst>
          </p:cNvPr>
          <p:cNvSpPr txBox="1"/>
          <p:nvPr/>
        </p:nvSpPr>
        <p:spPr>
          <a:xfrm>
            <a:off x="2126356" y="6429296"/>
            <a:ext cx="3702944" cy="246221"/>
          </a:xfrm>
          <a:prstGeom prst="rect">
            <a:avLst/>
          </a:prstGeom>
          <a:noFill/>
        </p:spPr>
        <p:txBody>
          <a:bodyPr wrap="square" rtlCol="0">
            <a:spAutoFit/>
          </a:bodyPr>
          <a:lstStyle/>
          <a:p>
            <a:pPr algn="l"/>
            <a:r>
              <a:rPr lang="en-US" sz="1000" dirty="0">
                <a:solidFill>
                  <a:schemeClr val="accent3"/>
                </a:solidFill>
                <a:latin typeface="Arial" panose="020B0604020202020204" pitchFamily="34" charset="0"/>
                <a:cs typeface="Arial" panose="020B0604020202020204" pitchFamily="34" charset="0"/>
              </a:rPr>
              <a:t>COVID-19 question added to survey October 2020</a:t>
            </a:r>
          </a:p>
        </p:txBody>
      </p:sp>
      <p:sp>
        <p:nvSpPr>
          <p:cNvPr id="5" name="Speech Bubble: Rectangle 4">
            <a:extLst>
              <a:ext uri="{FF2B5EF4-FFF2-40B4-BE49-F238E27FC236}">
                <a16:creationId xmlns:a16="http://schemas.microsoft.com/office/drawing/2014/main" id="{7BD67BC9-3C7E-4820-A7E1-6B3027FABF9E}"/>
              </a:ext>
            </a:extLst>
          </p:cNvPr>
          <p:cNvSpPr/>
          <p:nvPr/>
        </p:nvSpPr>
        <p:spPr>
          <a:xfrm>
            <a:off x="7899537" y="5948714"/>
            <a:ext cx="1543050" cy="720081"/>
          </a:xfrm>
          <a:prstGeom prst="wedgeRectCallout">
            <a:avLst>
              <a:gd name="adj1" fmla="val -38117"/>
              <a:gd name="adj2" fmla="val -6713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4/10/21 – Homepage redesign launched</a:t>
            </a:r>
          </a:p>
        </p:txBody>
      </p:sp>
    </p:spTree>
    <p:extLst>
      <p:ext uri="{BB962C8B-B14F-4D97-AF65-F5344CB8AC3E}">
        <p14:creationId xmlns:p14="http://schemas.microsoft.com/office/powerpoint/2010/main" val="19377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5707-EB39-49A6-B5EE-ED51D9BAEEB2}"/>
              </a:ext>
            </a:extLst>
          </p:cNvPr>
          <p:cNvSpPr>
            <a:spLocks noGrp="1"/>
          </p:cNvSpPr>
          <p:nvPr>
            <p:ph type="title"/>
          </p:nvPr>
        </p:nvSpPr>
        <p:spPr>
          <a:xfrm>
            <a:off x="606930" y="117459"/>
            <a:ext cx="11136635" cy="1188827"/>
          </a:xfrm>
        </p:spPr>
        <p:txBody>
          <a:bodyPr>
            <a:noAutofit/>
          </a:bodyPr>
          <a:lstStyle/>
          <a:p>
            <a:r>
              <a:rPr lang="en-US" sz="2400" b="0" dirty="0"/>
              <a:t>Appendix:  </a:t>
            </a:r>
            <a:r>
              <a:rPr lang="en-US" dirty="0"/>
              <a:t>Similar to Satisfaction, ability to find also dropped temporarily in May.</a:t>
            </a:r>
            <a:endParaRPr lang="en-US" sz="2400" b="0" dirty="0"/>
          </a:p>
        </p:txBody>
      </p:sp>
      <p:sp>
        <p:nvSpPr>
          <p:cNvPr id="3" name="Slide Number Placeholder 2">
            <a:extLst>
              <a:ext uri="{FF2B5EF4-FFF2-40B4-BE49-F238E27FC236}">
                <a16:creationId xmlns:a16="http://schemas.microsoft.com/office/drawing/2014/main" id="{F26B8EC8-E0A8-486A-B339-A40B500B0E56}"/>
              </a:ext>
            </a:extLst>
          </p:cNvPr>
          <p:cNvSpPr>
            <a:spLocks noGrp="1"/>
          </p:cNvSpPr>
          <p:nvPr>
            <p:ph type="sldNum" sz="quarter" idx="12"/>
          </p:nvPr>
        </p:nvSpPr>
        <p:spPr bwMode="black"/>
        <p:txBody>
          <a:bodyPr/>
          <a:lstStyle/>
          <a:p>
            <a:pPr marL="0" marR="0" lvl="0" indent="0" algn="r" defTabSz="609493" rtl="0" eaLnBrk="1" fontAlgn="base" latinLnBrk="0" hangingPunct="1">
              <a:lnSpc>
                <a:spcPct val="100000"/>
              </a:lnSpc>
              <a:spcBef>
                <a:spcPct val="0"/>
              </a:spcBef>
              <a:spcAft>
                <a:spcPct val="0"/>
              </a:spcAft>
              <a:buClrTx/>
              <a:buSzTx/>
              <a:buFontTx/>
              <a:buNone/>
              <a:tabLst/>
              <a:defRPr/>
            </a:pPr>
            <a:fld id="{C932CDCB-4B29-F641-AE31-D4360F16EBC3}" type="slidenum">
              <a:rPr kumimoji="0" lang="en-US" sz="1200" b="0" i="0" u="none" strike="noStrike" kern="1200" cap="none" spc="0" normalizeH="0" baseline="0" noProof="0">
                <a:ln>
                  <a:noFill/>
                </a:ln>
                <a:solidFill>
                  <a:schemeClr val="bg1">
                    <a:lumMod val="50000"/>
                  </a:schemeClr>
                </a:solidFill>
                <a:effectLst/>
                <a:uLnTx/>
                <a:uFillTx/>
                <a:latin typeface="Arial"/>
                <a:ea typeface="MS PGothic" pitchFamily="34" charset="-128"/>
                <a:cs typeface="Arial" pitchFamily="34" charset="0"/>
              </a:rPr>
              <a:pPr marL="0" marR="0" lvl="0" indent="0" algn="r" defTabSz="609493"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chemeClr val="bg1">
                  <a:lumMod val="50000"/>
                </a:schemeClr>
              </a:solidFill>
              <a:effectLst/>
              <a:uLnTx/>
              <a:uFillTx/>
              <a:latin typeface="Arial"/>
              <a:ea typeface="MS PGothic" pitchFamily="34" charset="-128"/>
              <a:cs typeface="Arial" pitchFamily="34" charset="0"/>
            </a:endParaRPr>
          </a:p>
        </p:txBody>
      </p:sp>
      <p:graphicFrame>
        <p:nvGraphicFramePr>
          <p:cNvPr id="7" name="Chart 6">
            <a:extLst>
              <a:ext uri="{FF2B5EF4-FFF2-40B4-BE49-F238E27FC236}">
                <a16:creationId xmlns:a16="http://schemas.microsoft.com/office/drawing/2014/main" id="{2C47B9B3-0F53-420A-9C2F-1BBBC493E2B9}"/>
              </a:ext>
            </a:extLst>
          </p:cNvPr>
          <p:cNvGraphicFramePr/>
          <p:nvPr>
            <p:extLst>
              <p:ext uri="{D42A27DB-BD31-4B8C-83A1-F6EECF244321}">
                <p14:modId xmlns:p14="http://schemas.microsoft.com/office/powerpoint/2010/main" val="4281288889"/>
              </p:ext>
            </p:extLst>
          </p:nvPr>
        </p:nvGraphicFramePr>
        <p:xfrm>
          <a:off x="322626" y="1731811"/>
          <a:ext cx="11420939" cy="415767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BA833BB-D661-4E5A-B15E-32F62533E9D6}"/>
              </a:ext>
            </a:extLst>
          </p:cNvPr>
          <p:cNvSpPr/>
          <p:nvPr/>
        </p:nvSpPr>
        <p:spPr>
          <a:xfrm>
            <a:off x="381874" y="1191999"/>
            <a:ext cx="10894851" cy="338554"/>
          </a:xfrm>
          <a:prstGeom prst="rect">
            <a:avLst/>
          </a:prstGeom>
        </p:spPr>
        <p:txBody>
          <a:bodyPr wrap="square">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rPr>
              <a:t>Monthly Score Trend – Ability to Find What They Were Looking For – COVID-19 Info Seekers</a:t>
            </a:r>
          </a:p>
        </p:txBody>
      </p:sp>
      <p:sp>
        <p:nvSpPr>
          <p:cNvPr id="18" name="TextBox 17">
            <a:extLst>
              <a:ext uri="{FF2B5EF4-FFF2-40B4-BE49-F238E27FC236}">
                <a16:creationId xmlns:a16="http://schemas.microsoft.com/office/drawing/2014/main" id="{E02A67C4-323E-40DE-8D87-1B379DC40DB7}"/>
              </a:ext>
            </a:extLst>
          </p:cNvPr>
          <p:cNvSpPr txBox="1"/>
          <p:nvPr/>
        </p:nvSpPr>
        <p:spPr>
          <a:xfrm>
            <a:off x="2126356" y="6429296"/>
            <a:ext cx="3702944" cy="246221"/>
          </a:xfrm>
          <a:prstGeom prst="rect">
            <a:avLst/>
          </a:prstGeom>
          <a:noFill/>
        </p:spPr>
        <p:txBody>
          <a:bodyPr wrap="square" rtlCol="0">
            <a:spAutoFit/>
          </a:bodyPr>
          <a:lstStyle/>
          <a:p>
            <a:pPr algn="l"/>
            <a:r>
              <a:rPr lang="en-US" sz="1000" dirty="0">
                <a:solidFill>
                  <a:schemeClr val="accent3"/>
                </a:solidFill>
                <a:latin typeface="Arial" panose="020B0604020202020204" pitchFamily="34" charset="0"/>
                <a:cs typeface="Arial" panose="020B0604020202020204" pitchFamily="34" charset="0"/>
              </a:rPr>
              <a:t>COVID-19 question added to survey October 2020</a:t>
            </a:r>
          </a:p>
        </p:txBody>
      </p:sp>
      <p:sp>
        <p:nvSpPr>
          <p:cNvPr id="8" name="Speech Bubble: Rectangle 7">
            <a:extLst>
              <a:ext uri="{FF2B5EF4-FFF2-40B4-BE49-F238E27FC236}">
                <a16:creationId xmlns:a16="http://schemas.microsoft.com/office/drawing/2014/main" id="{DDC7E43F-24F9-423E-AD64-53179D943034}"/>
              </a:ext>
            </a:extLst>
          </p:cNvPr>
          <p:cNvSpPr/>
          <p:nvPr/>
        </p:nvSpPr>
        <p:spPr>
          <a:xfrm>
            <a:off x="7899537" y="5948714"/>
            <a:ext cx="1543050" cy="720081"/>
          </a:xfrm>
          <a:prstGeom prst="wedgeRectCallout">
            <a:avLst>
              <a:gd name="adj1" fmla="val -38117"/>
              <a:gd name="adj2" fmla="val -6713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4/10/21 – Homepage redesign launched</a:t>
            </a:r>
          </a:p>
        </p:txBody>
      </p:sp>
    </p:spTree>
    <p:extLst>
      <p:ext uri="{BB962C8B-B14F-4D97-AF65-F5344CB8AC3E}">
        <p14:creationId xmlns:p14="http://schemas.microsoft.com/office/powerpoint/2010/main" val="3950205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5707-EB39-49A6-B5EE-ED51D9BAEEB2}"/>
              </a:ext>
            </a:extLst>
          </p:cNvPr>
          <p:cNvSpPr>
            <a:spLocks noGrp="1"/>
          </p:cNvSpPr>
          <p:nvPr>
            <p:ph type="title"/>
          </p:nvPr>
        </p:nvSpPr>
        <p:spPr>
          <a:xfrm>
            <a:off x="606930" y="117459"/>
            <a:ext cx="11136635" cy="1188827"/>
          </a:xfrm>
        </p:spPr>
        <p:txBody>
          <a:bodyPr>
            <a:noAutofit/>
          </a:bodyPr>
          <a:lstStyle/>
          <a:p>
            <a:r>
              <a:rPr lang="en-US" sz="2400" b="0" dirty="0"/>
              <a:t>Appendix:  Navigation and search success metrics mirror the </a:t>
            </a:r>
            <a:r>
              <a:rPr lang="en-US" dirty="0"/>
              <a:t>Satisfaction and ability to find trends.</a:t>
            </a:r>
            <a:endParaRPr lang="en-US" sz="2400" b="0" dirty="0"/>
          </a:p>
        </p:txBody>
      </p:sp>
      <p:sp>
        <p:nvSpPr>
          <p:cNvPr id="3" name="Slide Number Placeholder 2">
            <a:extLst>
              <a:ext uri="{FF2B5EF4-FFF2-40B4-BE49-F238E27FC236}">
                <a16:creationId xmlns:a16="http://schemas.microsoft.com/office/drawing/2014/main" id="{F26B8EC8-E0A8-486A-B339-A40B500B0E56}"/>
              </a:ext>
            </a:extLst>
          </p:cNvPr>
          <p:cNvSpPr>
            <a:spLocks noGrp="1"/>
          </p:cNvSpPr>
          <p:nvPr>
            <p:ph type="sldNum" sz="quarter" idx="12"/>
          </p:nvPr>
        </p:nvSpPr>
        <p:spPr bwMode="black"/>
        <p:txBody>
          <a:bodyPr/>
          <a:lstStyle/>
          <a:p>
            <a:pPr marL="0" marR="0" lvl="0" indent="0" algn="r" defTabSz="609493" rtl="0" eaLnBrk="1" fontAlgn="base" latinLnBrk="0" hangingPunct="1">
              <a:lnSpc>
                <a:spcPct val="100000"/>
              </a:lnSpc>
              <a:spcBef>
                <a:spcPct val="0"/>
              </a:spcBef>
              <a:spcAft>
                <a:spcPct val="0"/>
              </a:spcAft>
              <a:buClrTx/>
              <a:buSzTx/>
              <a:buFontTx/>
              <a:buNone/>
              <a:tabLst/>
              <a:defRPr/>
            </a:pPr>
            <a:fld id="{C932CDCB-4B29-F641-AE31-D4360F16EBC3}" type="slidenum">
              <a:rPr kumimoji="0" lang="en-US" sz="1200" b="0" i="0" u="none" strike="noStrike" kern="1200" cap="none" spc="0" normalizeH="0" baseline="0" noProof="0">
                <a:ln>
                  <a:noFill/>
                </a:ln>
                <a:solidFill>
                  <a:schemeClr val="bg1">
                    <a:lumMod val="50000"/>
                  </a:schemeClr>
                </a:solidFill>
                <a:effectLst/>
                <a:uLnTx/>
                <a:uFillTx/>
                <a:latin typeface="Arial"/>
                <a:ea typeface="MS PGothic" pitchFamily="34" charset="-128"/>
                <a:cs typeface="Arial" pitchFamily="34" charset="0"/>
              </a:rPr>
              <a:pPr marL="0" marR="0" lvl="0" indent="0" algn="r" defTabSz="609493"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chemeClr val="bg1">
                  <a:lumMod val="50000"/>
                </a:schemeClr>
              </a:solidFill>
              <a:effectLst/>
              <a:uLnTx/>
              <a:uFillTx/>
              <a:latin typeface="Arial"/>
              <a:ea typeface="MS PGothic" pitchFamily="34" charset="-128"/>
              <a:cs typeface="Arial" pitchFamily="34" charset="0"/>
            </a:endParaRPr>
          </a:p>
        </p:txBody>
      </p:sp>
      <p:graphicFrame>
        <p:nvGraphicFramePr>
          <p:cNvPr id="7" name="Chart 6">
            <a:extLst>
              <a:ext uri="{FF2B5EF4-FFF2-40B4-BE49-F238E27FC236}">
                <a16:creationId xmlns:a16="http://schemas.microsoft.com/office/drawing/2014/main" id="{2C47B9B3-0F53-420A-9C2F-1BBBC493E2B9}"/>
              </a:ext>
            </a:extLst>
          </p:cNvPr>
          <p:cNvGraphicFramePr/>
          <p:nvPr>
            <p:extLst>
              <p:ext uri="{D42A27DB-BD31-4B8C-83A1-F6EECF244321}">
                <p14:modId xmlns:p14="http://schemas.microsoft.com/office/powerpoint/2010/main" val="3965452598"/>
              </p:ext>
            </p:extLst>
          </p:nvPr>
        </p:nvGraphicFramePr>
        <p:xfrm>
          <a:off x="322626" y="1731811"/>
          <a:ext cx="11420939" cy="415767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BA833BB-D661-4E5A-B15E-32F62533E9D6}"/>
              </a:ext>
            </a:extLst>
          </p:cNvPr>
          <p:cNvSpPr/>
          <p:nvPr/>
        </p:nvSpPr>
        <p:spPr>
          <a:xfrm>
            <a:off x="443211" y="1672581"/>
            <a:ext cx="10894851" cy="338554"/>
          </a:xfrm>
          <a:prstGeom prst="rect">
            <a:avLst/>
          </a:prstGeom>
        </p:spPr>
        <p:txBody>
          <a:bodyPr wrap="square">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rPr>
              <a:t>Monthly Score Trend – Navigation and Search Experience – COVID-19 Info Seekers</a:t>
            </a:r>
          </a:p>
        </p:txBody>
      </p:sp>
      <p:sp>
        <p:nvSpPr>
          <p:cNvPr id="18" name="TextBox 17">
            <a:extLst>
              <a:ext uri="{FF2B5EF4-FFF2-40B4-BE49-F238E27FC236}">
                <a16:creationId xmlns:a16="http://schemas.microsoft.com/office/drawing/2014/main" id="{E02A67C4-323E-40DE-8D87-1B379DC40DB7}"/>
              </a:ext>
            </a:extLst>
          </p:cNvPr>
          <p:cNvSpPr txBox="1"/>
          <p:nvPr/>
        </p:nvSpPr>
        <p:spPr>
          <a:xfrm>
            <a:off x="2126356" y="6429296"/>
            <a:ext cx="3702944" cy="246221"/>
          </a:xfrm>
          <a:prstGeom prst="rect">
            <a:avLst/>
          </a:prstGeom>
          <a:noFill/>
        </p:spPr>
        <p:txBody>
          <a:bodyPr wrap="square" rtlCol="0">
            <a:spAutoFit/>
          </a:bodyPr>
          <a:lstStyle/>
          <a:p>
            <a:pPr algn="l"/>
            <a:r>
              <a:rPr lang="en-US" sz="1000" dirty="0">
                <a:solidFill>
                  <a:schemeClr val="accent3"/>
                </a:solidFill>
                <a:latin typeface="Arial" panose="020B0604020202020204" pitchFamily="34" charset="0"/>
                <a:cs typeface="Arial" panose="020B0604020202020204" pitchFamily="34" charset="0"/>
              </a:rPr>
              <a:t>COVID-19 question added to survey October 2020</a:t>
            </a:r>
          </a:p>
        </p:txBody>
      </p:sp>
      <p:sp>
        <p:nvSpPr>
          <p:cNvPr id="8" name="Speech Bubble: Rectangle 7">
            <a:extLst>
              <a:ext uri="{FF2B5EF4-FFF2-40B4-BE49-F238E27FC236}">
                <a16:creationId xmlns:a16="http://schemas.microsoft.com/office/drawing/2014/main" id="{1ADEB7FA-DC5B-43D1-B61B-6CD88658360A}"/>
              </a:ext>
            </a:extLst>
          </p:cNvPr>
          <p:cNvSpPr/>
          <p:nvPr/>
        </p:nvSpPr>
        <p:spPr>
          <a:xfrm>
            <a:off x="7775712" y="4615214"/>
            <a:ext cx="1543050" cy="720081"/>
          </a:xfrm>
          <a:prstGeom prst="wedgeRectCallout">
            <a:avLst>
              <a:gd name="adj1" fmla="val -38117"/>
              <a:gd name="adj2" fmla="val -67131"/>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4/10/21 – Homepage redesign launched</a:t>
            </a:r>
          </a:p>
        </p:txBody>
      </p:sp>
    </p:spTree>
    <p:extLst>
      <p:ext uri="{BB962C8B-B14F-4D97-AF65-F5344CB8AC3E}">
        <p14:creationId xmlns:p14="http://schemas.microsoft.com/office/powerpoint/2010/main" val="2002645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B1A53F39-093A-47BA-B39B-18A33FC58AF0}"/>
              </a:ext>
            </a:extLst>
          </p:cNvPr>
          <p:cNvCxnSpPr>
            <a:cxnSpLocks/>
          </p:cNvCxnSpPr>
          <p:nvPr/>
        </p:nvCxnSpPr>
        <p:spPr>
          <a:xfrm>
            <a:off x="2124659" y="3921221"/>
            <a:ext cx="8911124" cy="0"/>
          </a:xfrm>
          <a:prstGeom prst="line">
            <a:avLst/>
          </a:prstGeom>
          <a:noFill/>
          <a:ln w="25400" cap="flat" cmpd="sng" algn="ctr">
            <a:solidFill>
              <a:schemeClr val="tx1"/>
            </a:solidFill>
            <a:prstDash val="solid"/>
          </a:ln>
          <a:effectLst/>
        </p:spPr>
      </p:cxnSp>
      <p:cxnSp>
        <p:nvCxnSpPr>
          <p:cNvPr id="30" name="Straight Connector 29">
            <a:extLst>
              <a:ext uri="{FF2B5EF4-FFF2-40B4-BE49-F238E27FC236}">
                <a16:creationId xmlns:a16="http://schemas.microsoft.com/office/drawing/2014/main" id="{2A96B00D-3AC5-41DA-8DAC-DB1E020F0818}"/>
              </a:ext>
            </a:extLst>
          </p:cNvPr>
          <p:cNvCxnSpPr>
            <a:cxnSpLocks/>
          </p:cNvCxnSpPr>
          <p:nvPr/>
        </p:nvCxnSpPr>
        <p:spPr>
          <a:xfrm>
            <a:off x="2120470" y="3793880"/>
            <a:ext cx="8926463" cy="0"/>
          </a:xfrm>
          <a:prstGeom prst="line">
            <a:avLst/>
          </a:prstGeom>
          <a:noFill/>
          <a:ln w="25400" cap="flat" cmpd="sng" algn="ctr">
            <a:solidFill>
              <a:srgbClr val="CCE4FF"/>
            </a:solidFill>
            <a:prstDash val="solid"/>
          </a:ln>
          <a:effectLst/>
        </p:spPr>
      </p:cxnSp>
      <p:graphicFrame>
        <p:nvGraphicFramePr>
          <p:cNvPr id="19" name="Chart 18">
            <a:extLst>
              <a:ext uri="{FF2B5EF4-FFF2-40B4-BE49-F238E27FC236}">
                <a16:creationId xmlns:a16="http://schemas.microsoft.com/office/drawing/2014/main" id="{DE9BD17E-CFAC-4008-9E04-09B5DE206916}"/>
              </a:ext>
            </a:extLst>
          </p:cNvPr>
          <p:cNvGraphicFramePr/>
          <p:nvPr>
            <p:extLst>
              <p:ext uri="{D42A27DB-BD31-4B8C-83A1-F6EECF244321}">
                <p14:modId xmlns:p14="http://schemas.microsoft.com/office/powerpoint/2010/main" val="3664893208"/>
              </p:ext>
            </p:extLst>
          </p:nvPr>
        </p:nvGraphicFramePr>
        <p:xfrm>
          <a:off x="2383282" y="2725768"/>
          <a:ext cx="7961928" cy="4085349"/>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1">
            <a:extLst>
              <a:ext uri="{FF2B5EF4-FFF2-40B4-BE49-F238E27FC236}">
                <a16:creationId xmlns:a16="http://schemas.microsoft.com/office/drawing/2014/main" id="{4320C986-471C-4405-99F2-D01C28565D89}"/>
              </a:ext>
            </a:extLst>
          </p:cNvPr>
          <p:cNvSpPr txBox="1"/>
          <p:nvPr/>
        </p:nvSpPr>
        <p:spPr>
          <a:xfrm>
            <a:off x="311945" y="3053558"/>
            <a:ext cx="1322334" cy="686443"/>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1">
                    <a:lumMod val="40000"/>
                    <a:lumOff val="60000"/>
                  </a:schemeClr>
                </a:solidFill>
                <a:effectLst/>
                <a:uLnTx/>
                <a:uFillTx/>
                <a:latin typeface="Arial" panose="020B0604020202020204"/>
                <a:ea typeface="+mn-ea"/>
                <a:cs typeface="+mn-cs"/>
              </a:rPr>
              <a:t>73</a:t>
            </a:r>
            <a:r>
              <a:rPr kumimoji="0" lang="en-US" sz="2000" b="1" i="0" u="none" strike="noStrike" kern="0" cap="none" spc="0" normalizeH="0" baseline="0" noProof="0" dirty="0">
                <a:ln>
                  <a:noFill/>
                </a:ln>
                <a:solidFill>
                  <a:schemeClr val="tx1">
                    <a:lumMod val="40000"/>
                    <a:lumOff val="60000"/>
                  </a:schemeClr>
                </a:solidFill>
                <a:effectLst/>
                <a:uLnTx/>
                <a:uFillTx/>
                <a:latin typeface="Arial" panose="020B0604020202020204"/>
                <a:ea typeface="+mn-ea"/>
                <a:cs typeface="+mn-cs"/>
              </a:rPr>
              <a:t>.9</a:t>
            </a:r>
            <a:endParaRPr kumimoji="0" lang="en-US" sz="4000" b="1" i="0" u="none" strike="noStrike" kern="0" cap="none" spc="0" normalizeH="0" baseline="0" noProof="0" dirty="0">
              <a:ln>
                <a:noFill/>
              </a:ln>
              <a:solidFill>
                <a:schemeClr val="tx1">
                  <a:lumMod val="40000"/>
                  <a:lumOff val="60000"/>
                </a:schemeClr>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89CBE211-56B4-49ED-B272-A2F10B0D710C}"/>
              </a:ext>
            </a:extLst>
          </p:cNvPr>
          <p:cNvSpPr>
            <a:spLocks noGrp="1"/>
          </p:cNvSpPr>
          <p:nvPr>
            <p:ph type="sldNum" sz="quarter" idx="10"/>
          </p:nvPr>
        </p:nvSpPr>
        <p:spPr/>
        <p:txBody>
          <a:bodyPr/>
          <a:lstStyle/>
          <a:p>
            <a:fld id="{BD3001A6-BD31-4FBC-AA24-96121B4F2E4D}" type="slidenum">
              <a:rPr lang="en-JM" sz="1200" smtClean="0"/>
              <a:pPr/>
              <a:t>37</a:t>
            </a:fld>
            <a:endParaRPr lang="en-JM" sz="1200" dirty="0"/>
          </a:p>
        </p:txBody>
      </p:sp>
      <p:sp>
        <p:nvSpPr>
          <p:cNvPr id="3" name="Title 2">
            <a:extLst>
              <a:ext uri="{FF2B5EF4-FFF2-40B4-BE49-F238E27FC236}">
                <a16:creationId xmlns:a16="http://schemas.microsoft.com/office/drawing/2014/main" id="{195F0A11-1EEB-4492-AEED-3569046FAF13}"/>
              </a:ext>
            </a:extLst>
          </p:cNvPr>
          <p:cNvSpPr>
            <a:spLocks noGrp="1"/>
          </p:cNvSpPr>
          <p:nvPr>
            <p:ph type="title"/>
          </p:nvPr>
        </p:nvSpPr>
        <p:spPr>
          <a:xfrm>
            <a:off x="543564" y="157505"/>
            <a:ext cx="11155680" cy="1107066"/>
          </a:xfrm>
        </p:spPr>
        <p:txBody>
          <a:bodyPr/>
          <a:lstStyle/>
          <a:p>
            <a:r>
              <a:rPr lang="en-US" dirty="0"/>
              <a:t>COVID-19 visitors’ Satisfaction in May fell below benchmark averages;  Satisfaction of all epa.gov visitors came closer to average scores.</a:t>
            </a:r>
          </a:p>
        </p:txBody>
      </p:sp>
      <p:sp>
        <p:nvSpPr>
          <p:cNvPr id="17" name="TextBox 1">
            <a:extLst>
              <a:ext uri="{FF2B5EF4-FFF2-40B4-BE49-F238E27FC236}">
                <a16:creationId xmlns:a16="http://schemas.microsoft.com/office/drawing/2014/main" id="{F13FEEB1-5722-4E8D-BCC0-6C5FEE77A3B4}"/>
              </a:ext>
            </a:extLst>
          </p:cNvPr>
          <p:cNvSpPr txBox="1"/>
          <p:nvPr/>
        </p:nvSpPr>
        <p:spPr>
          <a:xfrm>
            <a:off x="311945" y="3661587"/>
            <a:ext cx="1322334" cy="686444"/>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800" b="1" kern="0" dirty="0">
                <a:solidFill>
                  <a:srgbClr val="0079FF"/>
                </a:solidFill>
                <a:latin typeface="Arial" panose="020B0604020202020204"/>
              </a:rPr>
              <a:t>69</a:t>
            </a:r>
            <a:r>
              <a:rPr kumimoji="0" lang="en-US" sz="2400" b="1" i="0" u="none" strike="noStrike" kern="0" cap="none" spc="0" normalizeH="0" baseline="0" noProof="0" dirty="0">
                <a:ln>
                  <a:noFill/>
                </a:ln>
                <a:solidFill>
                  <a:srgbClr val="0079FF"/>
                </a:solidFill>
                <a:effectLst/>
                <a:uLnTx/>
                <a:uFillTx/>
                <a:latin typeface="Arial" panose="020B0604020202020204"/>
                <a:ea typeface="+mn-ea"/>
                <a:cs typeface="+mn-cs"/>
              </a:rPr>
              <a:t>.6</a:t>
            </a:r>
            <a:endParaRPr kumimoji="0" lang="en-US" sz="4000" b="1" i="0" u="none" strike="noStrike" kern="0" cap="none" spc="0" normalizeH="0" baseline="0" noProof="0" dirty="0">
              <a:ln>
                <a:noFill/>
              </a:ln>
              <a:solidFill>
                <a:srgbClr val="0079FF"/>
              </a:solidFill>
              <a:effectLst/>
              <a:uLnTx/>
              <a:uFillTx/>
              <a:latin typeface="Arial" panose="020B0604020202020204"/>
              <a:ea typeface="+mn-ea"/>
              <a:cs typeface="+mn-cs"/>
            </a:endParaRPr>
          </a:p>
        </p:txBody>
      </p:sp>
      <p:graphicFrame>
        <p:nvGraphicFramePr>
          <p:cNvPr id="20" name="Table 19">
            <a:extLst>
              <a:ext uri="{FF2B5EF4-FFF2-40B4-BE49-F238E27FC236}">
                <a16:creationId xmlns:a16="http://schemas.microsoft.com/office/drawing/2014/main" id="{C936A55C-7A2E-4A2A-8B19-F7A3098C0B62}"/>
              </a:ext>
            </a:extLst>
          </p:cNvPr>
          <p:cNvGraphicFramePr>
            <a:graphicFrameLocks noGrp="1"/>
          </p:cNvGraphicFramePr>
          <p:nvPr>
            <p:extLst>
              <p:ext uri="{D42A27DB-BD31-4B8C-83A1-F6EECF244321}">
                <p14:modId xmlns:p14="http://schemas.microsoft.com/office/powerpoint/2010/main" val="2486161059"/>
              </p:ext>
            </p:extLst>
          </p:nvPr>
        </p:nvGraphicFramePr>
        <p:xfrm>
          <a:off x="1038300" y="1930203"/>
          <a:ext cx="9050920" cy="518025"/>
        </p:xfrm>
        <a:graphic>
          <a:graphicData uri="http://schemas.openxmlformats.org/drawingml/2006/table">
            <a:tbl>
              <a:tblPr firstRow="1" bandRow="1"/>
              <a:tblGrid>
                <a:gridCol w="1522020">
                  <a:extLst>
                    <a:ext uri="{9D8B030D-6E8A-4147-A177-3AD203B41FA5}">
                      <a16:colId xmlns:a16="http://schemas.microsoft.com/office/drawing/2014/main" val="20000"/>
                    </a:ext>
                  </a:extLst>
                </a:gridCol>
                <a:gridCol w="1837944">
                  <a:extLst>
                    <a:ext uri="{9D8B030D-6E8A-4147-A177-3AD203B41FA5}">
                      <a16:colId xmlns:a16="http://schemas.microsoft.com/office/drawing/2014/main" val="20001"/>
                    </a:ext>
                  </a:extLst>
                </a:gridCol>
                <a:gridCol w="1874520">
                  <a:extLst>
                    <a:ext uri="{9D8B030D-6E8A-4147-A177-3AD203B41FA5}">
                      <a16:colId xmlns:a16="http://schemas.microsoft.com/office/drawing/2014/main" val="20002"/>
                    </a:ext>
                  </a:extLst>
                </a:gridCol>
                <a:gridCol w="2006252">
                  <a:extLst>
                    <a:ext uri="{9D8B030D-6E8A-4147-A177-3AD203B41FA5}">
                      <a16:colId xmlns:a16="http://schemas.microsoft.com/office/drawing/2014/main" val="20003"/>
                    </a:ext>
                  </a:extLst>
                </a:gridCol>
                <a:gridCol w="1810184">
                  <a:extLst>
                    <a:ext uri="{9D8B030D-6E8A-4147-A177-3AD203B41FA5}">
                      <a16:colId xmlns:a16="http://schemas.microsoft.com/office/drawing/2014/main" val="20004"/>
                    </a:ext>
                  </a:extLst>
                </a:gridCol>
              </a:tblGrid>
              <a:tr h="5180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200" b="1" dirty="0">
                        <a:solidFill>
                          <a:schemeClr val="accent6">
                            <a:lumMod val="50000"/>
                          </a:schemeClr>
                        </a:solidFill>
                      </a:endParaRPr>
                    </a:p>
                  </a:txBody>
                  <a:tcPr marL="91416" marR="91416" marT="45708" marB="45708"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Federal Government – Desktop  </a:t>
                      </a:r>
                    </a:p>
                  </a:txBody>
                  <a:tcPr marL="91416" marR="91416" marT="45708" marB="4570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eGOV – </a:t>
                      </a:r>
                    </a:p>
                    <a:p>
                      <a:pPr algn="ctr">
                        <a:lnSpc>
                          <a:spcPct val="100000"/>
                        </a:lnSpc>
                      </a:pPr>
                      <a:r>
                        <a:rPr lang="en-US" sz="1200" b="1" dirty="0">
                          <a:solidFill>
                            <a:schemeClr val="accent6">
                              <a:lumMod val="50000"/>
                            </a:schemeClr>
                          </a:solidFill>
                        </a:rPr>
                        <a:t>Desktop  </a:t>
                      </a:r>
                    </a:p>
                  </a:txBody>
                  <a:tcPr marL="91416" marR="91416" marT="45708" marB="4570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Agencies with Statistical Data - Desktop</a:t>
                      </a:r>
                    </a:p>
                  </a:txBody>
                  <a:tcPr marL="91416" marR="91416" marT="45708" marB="4570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Regulatory – </a:t>
                      </a:r>
                    </a:p>
                    <a:p>
                      <a:pPr algn="ctr">
                        <a:lnSpc>
                          <a:spcPct val="100000"/>
                        </a:lnSpc>
                      </a:pPr>
                      <a:r>
                        <a:rPr lang="en-US" sz="1200" b="1" dirty="0">
                          <a:solidFill>
                            <a:schemeClr val="accent6">
                              <a:lumMod val="50000"/>
                            </a:schemeClr>
                          </a:solidFill>
                        </a:rPr>
                        <a:t>Desktop </a:t>
                      </a:r>
                      <a:endParaRPr lang="en-US" sz="1200" b="1" baseline="0" dirty="0">
                        <a:solidFill>
                          <a:schemeClr val="accent6">
                            <a:lumMod val="50000"/>
                          </a:schemeClr>
                        </a:solidFill>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Box 20">
            <a:extLst>
              <a:ext uri="{FF2B5EF4-FFF2-40B4-BE49-F238E27FC236}">
                <a16:creationId xmlns:a16="http://schemas.microsoft.com/office/drawing/2014/main" id="{1F7CC22C-54A8-40BF-BA08-4951D170B839}"/>
              </a:ext>
            </a:extLst>
          </p:cNvPr>
          <p:cNvSpPr txBox="1"/>
          <p:nvPr/>
        </p:nvSpPr>
        <p:spPr>
          <a:xfrm>
            <a:off x="291956" y="4171322"/>
            <a:ext cx="1786065" cy="523220"/>
          </a:xfrm>
          <a:prstGeom prst="rect">
            <a:avLst/>
          </a:prstGeom>
          <a:noFill/>
        </p:spPr>
        <p:txBody>
          <a:bodyPr wrap="none" rtlCol="0">
            <a:spAutoFit/>
          </a:bodyPr>
          <a:lstStyle/>
          <a:p>
            <a:pPr algn="ctr" eaLnBrk="1" fontAlgn="auto" hangingPunct="1">
              <a:spcBef>
                <a:spcPts val="0"/>
              </a:spcBef>
              <a:spcAft>
                <a:spcPts val="0"/>
              </a:spcAft>
              <a:defRPr/>
            </a:pPr>
            <a:r>
              <a:rPr lang="en-US" sz="1400" kern="0" dirty="0">
                <a:solidFill>
                  <a:srgbClr val="0079FF"/>
                </a:solidFill>
                <a:latin typeface="Arial" panose="020B0604020202020204"/>
              </a:rPr>
              <a:t>COVID-19 </a:t>
            </a:r>
          </a:p>
          <a:p>
            <a:pPr algn="ctr" eaLnBrk="1" fontAlgn="auto" hangingPunct="1">
              <a:spcBef>
                <a:spcPts val="0"/>
              </a:spcBef>
              <a:spcAft>
                <a:spcPts val="0"/>
              </a:spcAft>
              <a:defRPr/>
            </a:pPr>
            <a:r>
              <a:rPr lang="en-US" sz="1400" kern="0" dirty="0">
                <a:solidFill>
                  <a:srgbClr val="0079FF"/>
                </a:solidFill>
                <a:latin typeface="Arial" panose="020B0604020202020204"/>
              </a:rPr>
              <a:t>Information Seekers</a:t>
            </a:r>
          </a:p>
        </p:txBody>
      </p:sp>
      <p:grpSp>
        <p:nvGrpSpPr>
          <p:cNvPr id="22" name="Group 21">
            <a:extLst>
              <a:ext uri="{FF2B5EF4-FFF2-40B4-BE49-F238E27FC236}">
                <a16:creationId xmlns:a16="http://schemas.microsoft.com/office/drawing/2014/main" id="{07D6D0C1-70B9-4118-8CA8-BB745C9805A0}"/>
              </a:ext>
            </a:extLst>
          </p:cNvPr>
          <p:cNvGrpSpPr/>
          <p:nvPr/>
        </p:nvGrpSpPr>
        <p:grpSpPr>
          <a:xfrm>
            <a:off x="11137924" y="2841089"/>
            <a:ext cx="880364" cy="809320"/>
            <a:chOff x="1813007" y="5003227"/>
            <a:chExt cx="880364" cy="809320"/>
          </a:xfrm>
        </p:grpSpPr>
        <p:cxnSp>
          <p:nvCxnSpPr>
            <p:cNvPr id="23" name="Straight Connector 22">
              <a:extLst>
                <a:ext uri="{FF2B5EF4-FFF2-40B4-BE49-F238E27FC236}">
                  <a16:creationId xmlns:a16="http://schemas.microsoft.com/office/drawing/2014/main" id="{7DD8FD62-794F-4288-B7E3-D8DE7E3D6B54}"/>
                </a:ext>
              </a:extLst>
            </p:cNvPr>
            <p:cNvCxnSpPr>
              <a:cxnSpLocks/>
            </p:cNvCxnSpPr>
            <p:nvPr/>
          </p:nvCxnSpPr>
          <p:spPr>
            <a:xfrm>
              <a:off x="2243579" y="5130858"/>
              <a:ext cx="0" cy="548640"/>
            </a:xfrm>
            <a:prstGeom prst="line">
              <a:avLst/>
            </a:prstGeom>
            <a:noFill/>
            <a:ln w="25400" cap="flat" cmpd="sng" algn="ctr">
              <a:solidFill>
                <a:srgbClr val="B0B6BB"/>
              </a:solidFill>
              <a:prstDash val="solid"/>
              <a:headEnd type="oval" w="med" len="med"/>
              <a:tailEnd type="oval" w="med" len="med"/>
            </a:ln>
            <a:effectLst/>
          </p:spPr>
        </p:cxnSp>
        <p:sp>
          <p:nvSpPr>
            <p:cNvPr id="24" name="TextBox 23">
              <a:extLst>
                <a:ext uri="{FF2B5EF4-FFF2-40B4-BE49-F238E27FC236}">
                  <a16:creationId xmlns:a16="http://schemas.microsoft.com/office/drawing/2014/main" id="{2B7DD826-2CDC-4053-8B57-9FA6BCFCE8C7}"/>
                </a:ext>
              </a:extLst>
            </p:cNvPr>
            <p:cNvSpPr txBox="1"/>
            <p:nvPr/>
          </p:nvSpPr>
          <p:spPr>
            <a:xfrm>
              <a:off x="1813007" y="5003227"/>
              <a:ext cx="52156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B0B6BB">
                      <a:lumMod val="50000"/>
                    </a:srgbClr>
                  </a:solidFill>
                  <a:effectLst/>
                  <a:uLnTx/>
                  <a:uFillTx/>
                  <a:cs typeface="Arial" panose="020B0604020202020204" pitchFamily="34" charset="0"/>
                </a:rPr>
                <a:t>MAX</a:t>
              </a:r>
            </a:p>
          </p:txBody>
        </p:sp>
        <p:sp>
          <p:nvSpPr>
            <p:cNvPr id="26" name="TextBox 25">
              <a:extLst>
                <a:ext uri="{FF2B5EF4-FFF2-40B4-BE49-F238E27FC236}">
                  <a16:creationId xmlns:a16="http://schemas.microsoft.com/office/drawing/2014/main" id="{04280780-A784-4D1D-A54C-7C63F3829013}"/>
                </a:ext>
              </a:extLst>
            </p:cNvPr>
            <p:cNvSpPr txBox="1"/>
            <p:nvPr/>
          </p:nvSpPr>
          <p:spPr>
            <a:xfrm>
              <a:off x="1852763" y="5566326"/>
              <a:ext cx="52156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B0B6BB">
                      <a:lumMod val="50000"/>
                    </a:srgbClr>
                  </a:solidFill>
                  <a:effectLst/>
                  <a:uLnTx/>
                  <a:uFillTx/>
                  <a:cs typeface="Arial" panose="020B0604020202020204" pitchFamily="34" charset="0"/>
                </a:rPr>
                <a:t>MIN</a:t>
              </a:r>
            </a:p>
          </p:txBody>
        </p:sp>
        <p:sp>
          <p:nvSpPr>
            <p:cNvPr id="27" name="TextBox 1">
              <a:extLst>
                <a:ext uri="{FF2B5EF4-FFF2-40B4-BE49-F238E27FC236}">
                  <a16:creationId xmlns:a16="http://schemas.microsoft.com/office/drawing/2014/main" id="{B2631EB1-9AE3-4C22-B8DF-589F52B6D612}"/>
                </a:ext>
              </a:extLst>
            </p:cNvPr>
            <p:cNvSpPr txBox="1"/>
            <p:nvPr/>
          </p:nvSpPr>
          <p:spPr>
            <a:xfrm>
              <a:off x="2041828" y="5240189"/>
              <a:ext cx="651543" cy="2828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sym typeface="Wingdings 2" panose="05020102010507070707" pitchFamily="18" charset="2"/>
                </a:rPr>
                <a:t> Avg</a:t>
              </a:r>
              <a:endPar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endParaRPr>
            </a:p>
          </p:txBody>
        </p:sp>
      </p:grpSp>
      <p:sp>
        <p:nvSpPr>
          <p:cNvPr id="31" name="TextBox 30">
            <a:extLst>
              <a:ext uri="{FF2B5EF4-FFF2-40B4-BE49-F238E27FC236}">
                <a16:creationId xmlns:a16="http://schemas.microsoft.com/office/drawing/2014/main" id="{03607C75-09C8-4197-B974-E9106CBBFDC6}"/>
              </a:ext>
            </a:extLst>
          </p:cNvPr>
          <p:cNvSpPr txBox="1"/>
          <p:nvPr/>
        </p:nvSpPr>
        <p:spPr>
          <a:xfrm>
            <a:off x="409575" y="3501213"/>
            <a:ext cx="1426456" cy="307777"/>
          </a:xfrm>
          <a:prstGeom prst="rect">
            <a:avLst/>
          </a:prstGeom>
          <a:noFill/>
        </p:spPr>
        <p:txBody>
          <a:bodyPr wrap="square" rtlCol="0">
            <a:spAutoFit/>
          </a:bodyPr>
          <a:lstStyle/>
          <a:p>
            <a:pPr algn="ctr" eaLnBrk="1" fontAlgn="auto" hangingPunct="1">
              <a:spcBef>
                <a:spcPts val="0"/>
              </a:spcBef>
              <a:spcAft>
                <a:spcPts val="0"/>
              </a:spcAft>
              <a:defRPr/>
            </a:pPr>
            <a:r>
              <a:rPr lang="en-US" sz="1400" kern="0" dirty="0">
                <a:solidFill>
                  <a:schemeClr val="tx1">
                    <a:lumMod val="40000"/>
                    <a:lumOff val="60000"/>
                  </a:schemeClr>
                </a:solidFill>
                <a:latin typeface="Arial" panose="020B0604020202020204"/>
              </a:rPr>
              <a:t>All Site Visitors</a:t>
            </a:r>
          </a:p>
        </p:txBody>
      </p:sp>
      <p:sp>
        <p:nvSpPr>
          <p:cNvPr id="25" name="Text Placeholder 11">
            <a:extLst>
              <a:ext uri="{FF2B5EF4-FFF2-40B4-BE49-F238E27FC236}">
                <a16:creationId xmlns:a16="http://schemas.microsoft.com/office/drawing/2014/main" id="{840DB843-267A-4548-A97A-2191B6EF33EC}"/>
              </a:ext>
            </a:extLst>
          </p:cNvPr>
          <p:cNvSpPr txBox="1">
            <a:spLocks/>
          </p:cNvSpPr>
          <p:nvPr/>
        </p:nvSpPr>
        <p:spPr bwMode="auto">
          <a:xfrm>
            <a:off x="7826829" y="6259143"/>
            <a:ext cx="3476171" cy="551974"/>
          </a:xfrm>
          <a:prstGeom prst="rect">
            <a:avLst/>
          </a:prstGeom>
          <a:noFill/>
          <a:ln>
            <a:noFill/>
          </a:ln>
        </p:spPr>
        <p:txBody>
          <a:bodyPr vert="horz" wrap="square" lIns="91440" tIns="45720" rIns="91440" bIns="45720" numCol="1" anchor="ctr" anchorCtr="0" compatLnSpc="1">
            <a:prstTxWarp prst="textNoShape">
              <a:avLst/>
            </a:prstTxWarp>
          </a:bodyPr>
          <a:lstStyle>
            <a:lvl1pPr marL="274320" indent="-342900" algn="r" rtl="0" eaLnBrk="1" fontAlgn="base" hangingPunct="1">
              <a:lnSpc>
                <a:spcPct val="100000"/>
              </a:lnSpc>
              <a:spcBef>
                <a:spcPts val="0"/>
              </a:spcBef>
              <a:spcAft>
                <a:spcPct val="0"/>
              </a:spcAft>
              <a:buClr>
                <a:schemeClr val="tx2"/>
              </a:buClr>
              <a:buSzPct val="100000"/>
              <a:buFont typeface="Courier New" panose="02070309020205020404" pitchFamily="49" charset="0"/>
              <a:defRPr sz="1000" kern="1200">
                <a:solidFill>
                  <a:schemeClr val="accent6">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274320" indent="-273050" algn="r" rtl="0" eaLnBrk="1" fontAlgn="base" hangingPunct="1">
              <a:lnSpc>
                <a:spcPct val="100000"/>
              </a:lnSpc>
              <a:spcBef>
                <a:spcPts val="0"/>
              </a:spcBef>
              <a:spcAft>
                <a:spcPct val="0"/>
              </a:spcAft>
              <a:buClr>
                <a:schemeClr val="tx2"/>
              </a:buClr>
              <a:buSzPct val="125000"/>
              <a:buFont typeface="Arial" panose="020B0604020202020204"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2pPr>
            <a:lvl3pPr marL="274320" indent="-228600" algn="r" rtl="0" eaLnBrk="1" fontAlgn="base" hangingPunct="1">
              <a:lnSpc>
                <a:spcPct val="100000"/>
              </a:lnSpc>
              <a:spcBef>
                <a:spcPts val="0"/>
              </a:spcBef>
              <a:spcAft>
                <a:spcPct val="0"/>
              </a:spcAft>
              <a:buClr>
                <a:schemeClr val="tx2"/>
              </a:buClr>
              <a:buSzPct val="70000"/>
              <a:buFont typeface="Courier New" panose="02070309020205020404" pitchFamily="49" charset="0"/>
              <a:buChar char="o"/>
              <a:defRPr sz="1000" kern="1200">
                <a:solidFill>
                  <a:srgbClr val="333333"/>
                </a:solidFill>
                <a:latin typeface="Arial" panose="020B0604020202020204" pitchFamily="34" charset="0"/>
                <a:ea typeface="Arial" charset="0"/>
                <a:cs typeface="Arial" panose="020B0604020202020204" pitchFamily="34" charset="0"/>
              </a:defRPr>
            </a:lvl3pPr>
            <a:lvl4pPr marL="274320" indent="-228600" algn="r" rtl="0" eaLnBrk="1" fontAlgn="base" hangingPunct="1">
              <a:lnSpc>
                <a:spcPct val="100000"/>
              </a:lnSpc>
              <a:spcBef>
                <a:spcPts val="0"/>
              </a:spcBef>
              <a:spcAft>
                <a:spcPct val="0"/>
              </a:spcAft>
              <a:buClr>
                <a:schemeClr val="tx1">
                  <a:lumMod val="60000"/>
                  <a:lumOff val="40000"/>
                </a:schemeClr>
              </a:buClr>
              <a:buFont typeface="Wingdings" pitchFamily="2" charset="2"/>
              <a:buChar char="§"/>
              <a:defRPr sz="1000" kern="1200">
                <a:solidFill>
                  <a:srgbClr val="333333"/>
                </a:solidFill>
                <a:latin typeface="Arial" panose="020B0604020202020204" pitchFamily="34" charset="0"/>
                <a:ea typeface="Arial" charset="0"/>
                <a:cs typeface="Arial" panose="020B0604020202020204" pitchFamily="34" charset="0"/>
              </a:defRPr>
            </a:lvl4pPr>
            <a:lvl5pPr marL="274320" indent="-228600" algn="r" rtl="0" eaLnBrk="1" fontAlgn="base" hangingPunct="1">
              <a:lnSpc>
                <a:spcPct val="100000"/>
              </a:lnSpc>
              <a:spcBef>
                <a:spcPts val="0"/>
              </a:spcBef>
              <a:spcAft>
                <a:spcPct val="0"/>
              </a:spcAft>
              <a:buClr>
                <a:schemeClr val="tx1">
                  <a:lumMod val="40000"/>
                  <a:lumOff val="60000"/>
                </a:schemeClr>
              </a:buClr>
              <a:buFont typeface="Arial" pitchFamily="34" charset="0"/>
              <a:buChar char="•"/>
              <a:defRPr sz="10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342900" algn="r" defTabSz="914400" rtl="0" eaLnBrk="1" fontAlgn="base" latinLnBrk="0" hangingPunct="1">
              <a:lnSpc>
                <a:spcPct val="100000"/>
              </a:lnSpc>
              <a:spcBef>
                <a:spcPts val="0"/>
              </a:spcBef>
              <a:spcAft>
                <a:spcPct val="0"/>
              </a:spcAft>
              <a:buClr>
                <a:srgbClr val="0079FF"/>
              </a:buClr>
              <a:buSzPct val="100000"/>
              <a:buFont typeface="Courier New" panose="02070309020205020404" pitchFamily="49" charset="0"/>
              <a:buNone/>
              <a:tabLst/>
              <a:defRPr/>
            </a:pPr>
            <a:r>
              <a:rPr kumimoji="0" lang="en-US" sz="1000" b="0"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rPr>
              <a:t>Satisfaction scores shown are for May 2021</a:t>
            </a:r>
          </a:p>
        </p:txBody>
      </p:sp>
      <p:pic>
        <p:nvPicPr>
          <p:cNvPr id="28" name="Picture 27">
            <a:extLst>
              <a:ext uri="{FF2B5EF4-FFF2-40B4-BE49-F238E27FC236}">
                <a16:creationId xmlns:a16="http://schemas.microsoft.com/office/drawing/2014/main" id="{305A8D85-5D8E-4C75-9678-3A87D5E654B9}"/>
              </a:ext>
            </a:extLst>
          </p:cNvPr>
          <p:cNvPicPr>
            <a:picLocks noChangeAspect="1"/>
          </p:cNvPicPr>
          <p:nvPr/>
        </p:nvPicPr>
        <p:blipFill>
          <a:blip r:embed="rId4"/>
          <a:stretch>
            <a:fillRect/>
          </a:stretch>
        </p:blipFill>
        <p:spPr>
          <a:xfrm>
            <a:off x="589770" y="2726236"/>
            <a:ext cx="1190436" cy="412645"/>
          </a:xfrm>
          <a:prstGeom prst="rect">
            <a:avLst/>
          </a:prstGeom>
        </p:spPr>
      </p:pic>
      <p:sp>
        <p:nvSpPr>
          <p:cNvPr id="32" name="TextBox 31">
            <a:extLst>
              <a:ext uri="{FF2B5EF4-FFF2-40B4-BE49-F238E27FC236}">
                <a16:creationId xmlns:a16="http://schemas.microsoft.com/office/drawing/2014/main" id="{8C40F9BE-DB5F-4819-8B91-A56B5031A0F3}"/>
              </a:ext>
            </a:extLst>
          </p:cNvPr>
          <p:cNvSpPr txBox="1"/>
          <p:nvPr/>
        </p:nvSpPr>
        <p:spPr>
          <a:xfrm>
            <a:off x="2933700" y="1434712"/>
            <a:ext cx="7155519" cy="338554"/>
          </a:xfrm>
          <a:prstGeom prst="rect">
            <a:avLst/>
          </a:prstGeom>
          <a:noFill/>
        </p:spPr>
        <p:txBody>
          <a:bodyPr wrap="square" rtlCol="0">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B0B6BB">
                    <a:lumMod val="75000"/>
                  </a:srgbClr>
                </a:solidFill>
                <a:effectLst/>
                <a:uLnTx/>
                <a:uFillTx/>
                <a:latin typeface="Arial"/>
                <a:ea typeface="MS PGothic" pitchFamily="34" charset="-128"/>
                <a:cs typeface="+mn-cs"/>
              </a:rPr>
              <a:t>Satisfaction Benchmarks</a:t>
            </a:r>
          </a:p>
        </p:txBody>
      </p:sp>
    </p:spTree>
    <p:extLst>
      <p:ext uri="{BB962C8B-B14F-4D97-AF65-F5344CB8AC3E}">
        <p14:creationId xmlns:p14="http://schemas.microsoft.com/office/powerpoint/2010/main" val="419388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7B656C-FD21-4861-91E4-6764183C409A}"/>
              </a:ext>
            </a:extLst>
          </p:cNvPr>
          <p:cNvSpPr>
            <a:spLocks noGrp="1"/>
          </p:cNvSpPr>
          <p:nvPr>
            <p:ph type="sldNum" sz="quarter" idx="42"/>
          </p:nvPr>
        </p:nvSpPr>
        <p:spPr>
          <a:xfrm>
            <a:off x="10896600" y="6337300"/>
            <a:ext cx="1016000" cy="43021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B2D1E-9FFC-40D1-BD56-41383C696DDF}" type="slidenum">
              <a:rPr kumimoji="0" lang="en-JM" sz="1200" b="0" i="0" u="none" strike="noStrike" kern="1200" cap="none" spc="0" normalizeH="0" baseline="0" noProof="0" smtClean="0">
                <a:ln>
                  <a:noFill/>
                </a:ln>
                <a:solidFill>
                  <a:schemeClr val="bg1">
                    <a:lumMod val="50000"/>
                  </a:schemeClr>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JM" sz="1200" b="0" i="0" u="none" strike="noStrike" kern="1200" cap="none" spc="0" normalizeH="0" baseline="0" noProof="0" dirty="0">
              <a:ln>
                <a:noFill/>
              </a:ln>
              <a:solidFill>
                <a:schemeClr val="bg1">
                  <a:lumMod val="50000"/>
                </a:schemeClr>
              </a:solidFill>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8E18043C-FA1A-4715-AB43-9796F7B10D4B}"/>
              </a:ext>
            </a:extLst>
          </p:cNvPr>
          <p:cNvSpPr>
            <a:spLocks noGrp="1"/>
          </p:cNvSpPr>
          <p:nvPr>
            <p:ph type="title"/>
          </p:nvPr>
        </p:nvSpPr>
        <p:spPr>
          <a:xfrm>
            <a:off x="594577" y="231727"/>
            <a:ext cx="11153087" cy="822960"/>
          </a:xfrm>
        </p:spPr>
        <p:txBody>
          <a:bodyPr/>
          <a:lstStyle/>
          <a:p>
            <a:r>
              <a:rPr lang="en-US" b="0" dirty="0">
                <a:solidFill>
                  <a:schemeClr val="accent3"/>
                </a:solidFill>
              </a:rPr>
              <a:t>Appendix:   EPA.gov’s May 2021 Net Promoter Score (NPS) for all visitors beats most benchmark averages, but COVID-19 visitors’ score falls below.</a:t>
            </a:r>
          </a:p>
        </p:txBody>
      </p:sp>
      <p:grpSp>
        <p:nvGrpSpPr>
          <p:cNvPr id="11" name="Group 10">
            <a:extLst>
              <a:ext uri="{FF2B5EF4-FFF2-40B4-BE49-F238E27FC236}">
                <a16:creationId xmlns:a16="http://schemas.microsoft.com/office/drawing/2014/main" id="{2DA70630-00D1-46CA-AE47-EF0212EB81CA}"/>
              </a:ext>
            </a:extLst>
          </p:cNvPr>
          <p:cNvGrpSpPr/>
          <p:nvPr/>
        </p:nvGrpSpPr>
        <p:grpSpPr>
          <a:xfrm>
            <a:off x="6261701" y="5817620"/>
            <a:ext cx="880364" cy="809320"/>
            <a:chOff x="1813007" y="5003227"/>
            <a:chExt cx="880364" cy="809320"/>
          </a:xfrm>
        </p:grpSpPr>
        <p:cxnSp>
          <p:nvCxnSpPr>
            <p:cNvPr id="5" name="Straight Connector 4">
              <a:extLst>
                <a:ext uri="{FF2B5EF4-FFF2-40B4-BE49-F238E27FC236}">
                  <a16:creationId xmlns:a16="http://schemas.microsoft.com/office/drawing/2014/main" id="{68617582-7B07-45F2-A58D-8A6AFA8B300F}"/>
                </a:ext>
              </a:extLst>
            </p:cNvPr>
            <p:cNvCxnSpPr>
              <a:cxnSpLocks/>
            </p:cNvCxnSpPr>
            <p:nvPr/>
          </p:nvCxnSpPr>
          <p:spPr>
            <a:xfrm>
              <a:off x="2243579" y="5130858"/>
              <a:ext cx="0" cy="548640"/>
            </a:xfrm>
            <a:prstGeom prst="line">
              <a:avLst/>
            </a:prstGeom>
            <a:ln>
              <a:headEnd type="oval" w="med" len="med"/>
              <a:tailEnd type="oval" w="med" len="med"/>
            </a:ln>
            <a:effectLst/>
          </p:spPr>
          <p:style>
            <a:lnRef idx="2">
              <a:schemeClr val="accent6"/>
            </a:lnRef>
            <a:fillRef idx="0">
              <a:schemeClr val="accent6"/>
            </a:fillRef>
            <a:effectRef idx="1">
              <a:schemeClr val="accent6"/>
            </a:effectRef>
            <a:fontRef idx="minor">
              <a:schemeClr val="tx1"/>
            </a:fontRef>
          </p:style>
        </p:cxnSp>
        <p:sp>
          <p:nvSpPr>
            <p:cNvPr id="8" name="TextBox 7">
              <a:extLst>
                <a:ext uri="{FF2B5EF4-FFF2-40B4-BE49-F238E27FC236}">
                  <a16:creationId xmlns:a16="http://schemas.microsoft.com/office/drawing/2014/main" id="{F2729FC0-B707-45D0-A0BA-43AB1275BC65}"/>
                </a:ext>
              </a:extLst>
            </p:cNvPr>
            <p:cNvSpPr txBox="1"/>
            <p:nvPr/>
          </p:nvSpPr>
          <p:spPr>
            <a:xfrm>
              <a:off x="1813007" y="5003227"/>
              <a:ext cx="521564"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itchFamily="34" charset="-128"/>
                  <a:cs typeface="Arial" panose="020B0604020202020204" pitchFamily="34" charset="0"/>
                </a:rPr>
                <a:t>MAX</a:t>
              </a:r>
            </a:p>
          </p:txBody>
        </p:sp>
        <p:sp>
          <p:nvSpPr>
            <p:cNvPr id="55" name="TextBox 54">
              <a:extLst>
                <a:ext uri="{FF2B5EF4-FFF2-40B4-BE49-F238E27FC236}">
                  <a16:creationId xmlns:a16="http://schemas.microsoft.com/office/drawing/2014/main" id="{E8805CDB-09F4-4CE2-BA8A-A38DE5F94211}"/>
                </a:ext>
              </a:extLst>
            </p:cNvPr>
            <p:cNvSpPr txBox="1"/>
            <p:nvPr/>
          </p:nvSpPr>
          <p:spPr>
            <a:xfrm>
              <a:off x="1852763" y="5566326"/>
              <a:ext cx="521564"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B0B6BB">
                      <a:lumMod val="50000"/>
                    </a:srgbClr>
                  </a:solidFill>
                  <a:effectLst/>
                  <a:uLnTx/>
                  <a:uFillTx/>
                  <a:latin typeface="Arial" panose="020B0604020202020204" pitchFamily="34" charset="0"/>
                  <a:ea typeface="MS PGothic" pitchFamily="34" charset="-128"/>
                  <a:cs typeface="Arial" panose="020B0604020202020204" pitchFamily="34" charset="0"/>
                </a:rPr>
                <a:t>MIN</a:t>
              </a:r>
            </a:p>
          </p:txBody>
        </p:sp>
        <p:sp>
          <p:nvSpPr>
            <p:cNvPr id="43" name="TextBox 1">
              <a:extLst>
                <a:ext uri="{FF2B5EF4-FFF2-40B4-BE49-F238E27FC236}">
                  <a16:creationId xmlns:a16="http://schemas.microsoft.com/office/drawing/2014/main" id="{9DC0FAE2-CDAA-4376-B371-CEEE11E7AA99}"/>
                </a:ext>
              </a:extLst>
            </p:cNvPr>
            <p:cNvSpPr txBox="1"/>
            <p:nvPr/>
          </p:nvSpPr>
          <p:spPr>
            <a:xfrm>
              <a:off x="2041828" y="5240189"/>
              <a:ext cx="651543" cy="28283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sym typeface="Wingdings 2" panose="05020102010507070707" pitchFamily="18" charset="2"/>
                </a:rPr>
                <a:t> Avg</a:t>
              </a:r>
              <a:endParaRPr kumimoji="0" lang="en-US" sz="1050" b="1" i="0" u="none" strike="noStrike" kern="0" cap="none" spc="0" normalizeH="0" baseline="0" noProof="0" dirty="0">
                <a:ln>
                  <a:noFill/>
                </a:ln>
                <a:solidFill>
                  <a:srgbClr val="965CC5"/>
                </a:solidFill>
                <a:effectLst/>
                <a:uLnTx/>
                <a:uFillTx/>
                <a:latin typeface="Arial" panose="020B0604020202020204"/>
                <a:ea typeface="+mn-ea"/>
                <a:cs typeface="+mn-cs"/>
              </a:endParaRPr>
            </a:p>
          </p:txBody>
        </p:sp>
      </p:grpSp>
      <p:sp>
        <p:nvSpPr>
          <p:cNvPr id="16" name="Footer Placeholder 2">
            <a:extLst>
              <a:ext uri="{FF2B5EF4-FFF2-40B4-BE49-F238E27FC236}">
                <a16:creationId xmlns:a16="http://schemas.microsoft.com/office/drawing/2014/main" id="{4273AA07-47FA-4895-B16E-D4AFA1921547}"/>
              </a:ext>
            </a:extLst>
          </p:cNvPr>
          <p:cNvSpPr txBox="1">
            <a:spLocks/>
          </p:cNvSpPr>
          <p:nvPr/>
        </p:nvSpPr>
        <p:spPr bwMode="white">
          <a:xfrm>
            <a:off x="8873711" y="6288722"/>
            <a:ext cx="2726093" cy="430213"/>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marL="0" marR="0" lvl="0" indent="0" algn="l" defTabSz="609493"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62A32"/>
                </a:solidFill>
                <a:effectLst/>
                <a:uLnTx/>
                <a:uFillTx/>
                <a:latin typeface="Arial"/>
                <a:ea typeface="+mn-ea"/>
                <a:cs typeface="+mn-cs"/>
              </a:rPr>
              <a:t>Scores shown for May 2021</a:t>
            </a:r>
          </a:p>
          <a:p>
            <a:pPr marL="0" marR="0" lvl="0" indent="0" algn="l" defTabSz="609493"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62A32"/>
                </a:solidFill>
                <a:effectLst/>
                <a:uLnTx/>
                <a:uFillTx/>
                <a:latin typeface="Arial"/>
                <a:ea typeface="+mn-ea"/>
                <a:cs typeface="+mn-cs"/>
              </a:rPr>
              <a:t>Participants listed in Appendix</a:t>
            </a:r>
          </a:p>
        </p:txBody>
      </p:sp>
      <p:cxnSp>
        <p:nvCxnSpPr>
          <p:cNvPr id="23" name="Straight Connector 22">
            <a:extLst>
              <a:ext uri="{FF2B5EF4-FFF2-40B4-BE49-F238E27FC236}">
                <a16:creationId xmlns:a16="http://schemas.microsoft.com/office/drawing/2014/main" id="{58C47CCF-3C28-4B74-BC1D-354956BC503C}"/>
              </a:ext>
            </a:extLst>
          </p:cNvPr>
          <p:cNvCxnSpPr>
            <a:cxnSpLocks/>
          </p:cNvCxnSpPr>
          <p:nvPr/>
        </p:nvCxnSpPr>
        <p:spPr>
          <a:xfrm>
            <a:off x="2709953" y="3740069"/>
            <a:ext cx="7824697" cy="0"/>
          </a:xfrm>
          <a:prstGeom prst="line">
            <a:avLst/>
          </a:prstGeom>
          <a:noFill/>
          <a:ln w="25400" cap="flat" cmpd="sng" algn="ctr">
            <a:solidFill>
              <a:schemeClr val="tx1">
                <a:lumMod val="40000"/>
                <a:lumOff val="60000"/>
              </a:schemeClr>
            </a:solidFill>
            <a:prstDash val="solid"/>
          </a:ln>
          <a:effectLst/>
        </p:spPr>
      </p:cxnSp>
      <p:sp>
        <p:nvSpPr>
          <p:cNvPr id="34" name="TextBox 33">
            <a:extLst>
              <a:ext uri="{FF2B5EF4-FFF2-40B4-BE49-F238E27FC236}">
                <a16:creationId xmlns:a16="http://schemas.microsoft.com/office/drawing/2014/main" id="{2AF5002F-B560-4A4E-9CE0-45F4EF408B7D}"/>
              </a:ext>
            </a:extLst>
          </p:cNvPr>
          <p:cNvSpPr txBox="1"/>
          <p:nvPr/>
        </p:nvSpPr>
        <p:spPr>
          <a:xfrm>
            <a:off x="2966078" y="1446904"/>
            <a:ext cx="7263771" cy="338554"/>
          </a:xfrm>
          <a:prstGeom prst="rect">
            <a:avLst/>
          </a:prstGeom>
          <a:noFill/>
        </p:spPr>
        <p:txBody>
          <a:bodyPr wrap="square" rtlCol="0">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B0B6BB">
                    <a:lumMod val="75000"/>
                  </a:srgbClr>
                </a:solidFill>
                <a:effectLst/>
                <a:uLnTx/>
                <a:uFillTx/>
                <a:latin typeface="Arial"/>
                <a:ea typeface="MS PGothic" pitchFamily="34" charset="-128"/>
                <a:cs typeface="+mn-cs"/>
              </a:rPr>
              <a:t>NPS Benchmarks</a:t>
            </a:r>
          </a:p>
        </p:txBody>
      </p:sp>
      <p:graphicFrame>
        <p:nvGraphicFramePr>
          <p:cNvPr id="27" name="Table 26">
            <a:extLst>
              <a:ext uri="{FF2B5EF4-FFF2-40B4-BE49-F238E27FC236}">
                <a16:creationId xmlns:a16="http://schemas.microsoft.com/office/drawing/2014/main" id="{D279BD1E-65FC-41DA-BEFE-3E1E4D120A12}"/>
              </a:ext>
            </a:extLst>
          </p:cNvPr>
          <p:cNvGraphicFramePr>
            <a:graphicFrameLocks noGrp="1"/>
          </p:cNvGraphicFramePr>
          <p:nvPr>
            <p:extLst>
              <p:ext uri="{D42A27DB-BD31-4B8C-83A1-F6EECF244321}">
                <p14:modId xmlns:p14="http://schemas.microsoft.com/office/powerpoint/2010/main" val="4279564150"/>
              </p:ext>
            </p:extLst>
          </p:nvPr>
        </p:nvGraphicFramePr>
        <p:xfrm>
          <a:off x="1038300" y="1930203"/>
          <a:ext cx="9050920" cy="640056"/>
        </p:xfrm>
        <a:graphic>
          <a:graphicData uri="http://schemas.openxmlformats.org/drawingml/2006/table">
            <a:tbl>
              <a:tblPr firstRow="1" bandRow="1"/>
              <a:tblGrid>
                <a:gridCol w="1810184">
                  <a:extLst>
                    <a:ext uri="{9D8B030D-6E8A-4147-A177-3AD203B41FA5}">
                      <a16:colId xmlns:a16="http://schemas.microsoft.com/office/drawing/2014/main" val="20000"/>
                    </a:ext>
                  </a:extLst>
                </a:gridCol>
                <a:gridCol w="1810184">
                  <a:extLst>
                    <a:ext uri="{9D8B030D-6E8A-4147-A177-3AD203B41FA5}">
                      <a16:colId xmlns:a16="http://schemas.microsoft.com/office/drawing/2014/main" val="20001"/>
                    </a:ext>
                  </a:extLst>
                </a:gridCol>
                <a:gridCol w="1810184">
                  <a:extLst>
                    <a:ext uri="{9D8B030D-6E8A-4147-A177-3AD203B41FA5}">
                      <a16:colId xmlns:a16="http://schemas.microsoft.com/office/drawing/2014/main" val="20002"/>
                    </a:ext>
                  </a:extLst>
                </a:gridCol>
                <a:gridCol w="1810184">
                  <a:extLst>
                    <a:ext uri="{9D8B030D-6E8A-4147-A177-3AD203B41FA5}">
                      <a16:colId xmlns:a16="http://schemas.microsoft.com/office/drawing/2014/main" val="20003"/>
                    </a:ext>
                  </a:extLst>
                </a:gridCol>
                <a:gridCol w="1810184">
                  <a:extLst>
                    <a:ext uri="{9D8B030D-6E8A-4147-A177-3AD203B41FA5}">
                      <a16:colId xmlns:a16="http://schemas.microsoft.com/office/drawing/2014/main" val="20004"/>
                    </a:ext>
                  </a:extLst>
                </a:gridCol>
              </a:tblGrid>
              <a:tr h="51802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US" sz="1200" b="1" dirty="0">
                        <a:solidFill>
                          <a:schemeClr val="accent6">
                            <a:lumMod val="50000"/>
                          </a:schemeClr>
                        </a:solidFill>
                      </a:endParaRPr>
                    </a:p>
                  </a:txBody>
                  <a:tcPr marL="91416" marR="91416" marT="45708" marB="45708"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Federal Government – Desktop  </a:t>
                      </a:r>
                    </a:p>
                  </a:txBody>
                  <a:tcPr marL="91416" marR="91416" marT="45708" marB="4570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eGOV – </a:t>
                      </a:r>
                    </a:p>
                    <a:p>
                      <a:pPr algn="ctr">
                        <a:lnSpc>
                          <a:spcPct val="100000"/>
                        </a:lnSpc>
                      </a:pPr>
                      <a:r>
                        <a:rPr lang="en-US" sz="1200" b="1" dirty="0">
                          <a:solidFill>
                            <a:schemeClr val="accent6">
                              <a:lumMod val="50000"/>
                            </a:schemeClr>
                          </a:solidFill>
                        </a:rPr>
                        <a:t>Desktop  </a:t>
                      </a:r>
                    </a:p>
                  </a:txBody>
                  <a:tcPr marL="91416" marR="91416" marT="45708" marB="4570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Agencies with Statistical Data - Desktop</a:t>
                      </a:r>
                    </a:p>
                  </a:txBody>
                  <a:tcPr marL="91416" marR="91416" marT="45708" marB="4570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0000"/>
                        </a:lnSpc>
                      </a:pPr>
                      <a:r>
                        <a:rPr lang="en-US" sz="1200" b="1" dirty="0">
                          <a:solidFill>
                            <a:schemeClr val="accent6">
                              <a:lumMod val="50000"/>
                            </a:schemeClr>
                          </a:solidFill>
                        </a:rPr>
                        <a:t>Regulatory – </a:t>
                      </a:r>
                    </a:p>
                    <a:p>
                      <a:pPr algn="ctr">
                        <a:lnSpc>
                          <a:spcPct val="100000"/>
                        </a:lnSpc>
                      </a:pPr>
                      <a:r>
                        <a:rPr lang="en-US" sz="1200" b="1" dirty="0">
                          <a:solidFill>
                            <a:schemeClr val="accent6">
                              <a:lumMod val="50000"/>
                            </a:schemeClr>
                          </a:solidFill>
                        </a:rPr>
                        <a:t>Desktop </a:t>
                      </a:r>
                      <a:endParaRPr lang="en-US" sz="1200" b="1" baseline="0" dirty="0">
                        <a:solidFill>
                          <a:schemeClr val="accent6">
                            <a:lumMod val="50000"/>
                          </a:schemeClr>
                        </a:solidFill>
                      </a:endParaRPr>
                    </a:p>
                  </a:txBody>
                  <a:tcPr marL="91416" marR="91416" marT="45708" marB="45708"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9" name="Picture 28">
            <a:extLst>
              <a:ext uri="{FF2B5EF4-FFF2-40B4-BE49-F238E27FC236}">
                <a16:creationId xmlns:a16="http://schemas.microsoft.com/office/drawing/2014/main" id="{0CC6596F-B35A-4C4D-AC79-D3CD25D5FF86}"/>
              </a:ext>
            </a:extLst>
          </p:cNvPr>
          <p:cNvPicPr>
            <a:picLocks noChangeAspect="1"/>
          </p:cNvPicPr>
          <p:nvPr/>
        </p:nvPicPr>
        <p:blipFill>
          <a:blip r:embed="rId3"/>
          <a:stretch>
            <a:fillRect/>
          </a:stretch>
        </p:blipFill>
        <p:spPr>
          <a:xfrm>
            <a:off x="619125" y="1990231"/>
            <a:ext cx="1190436" cy="412645"/>
          </a:xfrm>
          <a:prstGeom prst="rect">
            <a:avLst/>
          </a:prstGeom>
        </p:spPr>
      </p:pic>
      <p:sp>
        <p:nvSpPr>
          <p:cNvPr id="31" name="TextBox 1">
            <a:extLst>
              <a:ext uri="{FF2B5EF4-FFF2-40B4-BE49-F238E27FC236}">
                <a16:creationId xmlns:a16="http://schemas.microsoft.com/office/drawing/2014/main" id="{E9A1BFB2-B8CA-4092-89E3-079ECD6733F3}"/>
              </a:ext>
            </a:extLst>
          </p:cNvPr>
          <p:cNvSpPr txBox="1"/>
          <p:nvPr/>
        </p:nvSpPr>
        <p:spPr>
          <a:xfrm>
            <a:off x="311945" y="3053558"/>
            <a:ext cx="1322334" cy="686443"/>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tx1">
                    <a:lumMod val="40000"/>
                    <a:lumOff val="60000"/>
                  </a:schemeClr>
                </a:solidFill>
                <a:effectLst/>
                <a:uLnTx/>
                <a:uFillTx/>
                <a:latin typeface="Arial" panose="020B0604020202020204"/>
                <a:ea typeface="+mn-ea"/>
                <a:cs typeface="+mn-cs"/>
              </a:rPr>
              <a:t>44</a:t>
            </a:r>
            <a:r>
              <a:rPr kumimoji="0" lang="en-US" sz="2000" b="1" i="0" u="none" strike="noStrike" kern="0" cap="none" spc="0" normalizeH="0" baseline="0" noProof="0" dirty="0">
                <a:ln>
                  <a:noFill/>
                </a:ln>
                <a:solidFill>
                  <a:schemeClr val="tx1">
                    <a:lumMod val="40000"/>
                    <a:lumOff val="60000"/>
                  </a:schemeClr>
                </a:solidFill>
                <a:effectLst/>
                <a:uLnTx/>
                <a:uFillTx/>
                <a:latin typeface="Arial" panose="020B0604020202020204"/>
                <a:ea typeface="+mn-ea"/>
                <a:cs typeface="+mn-cs"/>
              </a:rPr>
              <a:t>.0</a:t>
            </a:r>
          </a:p>
        </p:txBody>
      </p:sp>
      <p:sp>
        <p:nvSpPr>
          <p:cNvPr id="32" name="TextBox 1">
            <a:extLst>
              <a:ext uri="{FF2B5EF4-FFF2-40B4-BE49-F238E27FC236}">
                <a16:creationId xmlns:a16="http://schemas.microsoft.com/office/drawing/2014/main" id="{DA682D1C-7EED-4493-B256-8B68CCA3EE8C}"/>
              </a:ext>
            </a:extLst>
          </p:cNvPr>
          <p:cNvSpPr txBox="1"/>
          <p:nvPr/>
        </p:nvSpPr>
        <p:spPr>
          <a:xfrm>
            <a:off x="311945" y="3661587"/>
            <a:ext cx="1322334" cy="686444"/>
          </a:xfrm>
          <a:prstGeom prst="rect">
            <a:avLst/>
          </a:prstGeom>
          <a:no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lang="en-US" sz="2800" b="1" kern="0" dirty="0">
                <a:solidFill>
                  <a:srgbClr val="0079FF"/>
                </a:solidFill>
                <a:latin typeface="Arial" panose="020B0604020202020204"/>
              </a:rPr>
              <a:t>37</a:t>
            </a:r>
            <a:r>
              <a:rPr kumimoji="0" lang="en-US" sz="2400" b="1" i="0" u="none" strike="noStrike" kern="0" cap="none" spc="0" normalizeH="0" baseline="0" noProof="0" dirty="0">
                <a:ln>
                  <a:noFill/>
                </a:ln>
                <a:solidFill>
                  <a:srgbClr val="0079FF"/>
                </a:solidFill>
                <a:effectLst/>
                <a:uLnTx/>
                <a:uFillTx/>
                <a:latin typeface="Arial" panose="020B0604020202020204"/>
                <a:ea typeface="+mn-ea"/>
                <a:cs typeface="+mn-cs"/>
              </a:rPr>
              <a:t>.0</a:t>
            </a:r>
            <a:endParaRPr kumimoji="0" lang="en-US" sz="4000" b="1" i="0" u="none" strike="noStrike" kern="0" cap="none" spc="0" normalizeH="0" baseline="0" noProof="0" dirty="0">
              <a:ln>
                <a:noFill/>
              </a:ln>
              <a:solidFill>
                <a:srgbClr val="0079FF"/>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B9A00A8C-0403-4DA4-AF83-0B4A59DF658A}"/>
              </a:ext>
            </a:extLst>
          </p:cNvPr>
          <p:cNvSpPr txBox="1"/>
          <p:nvPr/>
        </p:nvSpPr>
        <p:spPr>
          <a:xfrm>
            <a:off x="291956" y="4171322"/>
            <a:ext cx="1786065" cy="523220"/>
          </a:xfrm>
          <a:prstGeom prst="rect">
            <a:avLst/>
          </a:prstGeom>
          <a:noFill/>
        </p:spPr>
        <p:txBody>
          <a:bodyPr wrap="none" rtlCol="0">
            <a:spAutoFit/>
          </a:bodyPr>
          <a:lstStyle/>
          <a:p>
            <a:pPr algn="ctr" eaLnBrk="1" fontAlgn="auto" hangingPunct="1">
              <a:spcBef>
                <a:spcPts val="0"/>
              </a:spcBef>
              <a:spcAft>
                <a:spcPts val="0"/>
              </a:spcAft>
              <a:defRPr/>
            </a:pPr>
            <a:r>
              <a:rPr lang="en-US" sz="1400" kern="0" dirty="0">
                <a:solidFill>
                  <a:srgbClr val="0079FF"/>
                </a:solidFill>
                <a:latin typeface="Arial" panose="020B0604020202020204"/>
              </a:rPr>
              <a:t>COVID-19 </a:t>
            </a:r>
          </a:p>
          <a:p>
            <a:pPr algn="ctr" eaLnBrk="1" fontAlgn="auto" hangingPunct="1">
              <a:spcBef>
                <a:spcPts val="0"/>
              </a:spcBef>
              <a:spcAft>
                <a:spcPts val="0"/>
              </a:spcAft>
              <a:defRPr/>
            </a:pPr>
            <a:r>
              <a:rPr lang="en-US" sz="1400" kern="0" dirty="0">
                <a:solidFill>
                  <a:srgbClr val="0079FF"/>
                </a:solidFill>
                <a:latin typeface="Arial" panose="020B0604020202020204"/>
              </a:rPr>
              <a:t>Information Seekers</a:t>
            </a:r>
          </a:p>
        </p:txBody>
      </p:sp>
      <p:sp>
        <p:nvSpPr>
          <p:cNvPr id="36" name="TextBox 35">
            <a:extLst>
              <a:ext uri="{FF2B5EF4-FFF2-40B4-BE49-F238E27FC236}">
                <a16:creationId xmlns:a16="http://schemas.microsoft.com/office/drawing/2014/main" id="{AA4BA913-F32A-4BA2-9FA6-F1C01413715A}"/>
              </a:ext>
            </a:extLst>
          </p:cNvPr>
          <p:cNvSpPr txBox="1"/>
          <p:nvPr/>
        </p:nvSpPr>
        <p:spPr>
          <a:xfrm>
            <a:off x="409575" y="3501213"/>
            <a:ext cx="1426456" cy="307777"/>
          </a:xfrm>
          <a:prstGeom prst="rect">
            <a:avLst/>
          </a:prstGeom>
          <a:noFill/>
        </p:spPr>
        <p:txBody>
          <a:bodyPr wrap="square" rtlCol="0">
            <a:spAutoFit/>
          </a:bodyPr>
          <a:lstStyle/>
          <a:p>
            <a:pPr algn="ctr" eaLnBrk="1" fontAlgn="auto" hangingPunct="1">
              <a:spcBef>
                <a:spcPts val="0"/>
              </a:spcBef>
              <a:spcAft>
                <a:spcPts val="0"/>
              </a:spcAft>
              <a:defRPr/>
            </a:pPr>
            <a:r>
              <a:rPr lang="en-US" sz="1400" kern="0" dirty="0">
                <a:solidFill>
                  <a:schemeClr val="tx1">
                    <a:lumMod val="40000"/>
                    <a:lumOff val="60000"/>
                  </a:schemeClr>
                </a:solidFill>
                <a:latin typeface="Arial" panose="020B0604020202020204"/>
              </a:rPr>
              <a:t>All Site Visitors</a:t>
            </a:r>
          </a:p>
        </p:txBody>
      </p:sp>
      <p:cxnSp>
        <p:nvCxnSpPr>
          <p:cNvPr id="37" name="Straight Connector 36">
            <a:extLst>
              <a:ext uri="{FF2B5EF4-FFF2-40B4-BE49-F238E27FC236}">
                <a16:creationId xmlns:a16="http://schemas.microsoft.com/office/drawing/2014/main" id="{A40B1280-8793-4F16-8730-7C9C17ACFD0D}"/>
              </a:ext>
            </a:extLst>
          </p:cNvPr>
          <p:cNvCxnSpPr>
            <a:cxnSpLocks/>
          </p:cNvCxnSpPr>
          <p:nvPr/>
        </p:nvCxnSpPr>
        <p:spPr>
          <a:xfrm>
            <a:off x="2709953" y="3959144"/>
            <a:ext cx="7824697" cy="0"/>
          </a:xfrm>
          <a:prstGeom prst="line">
            <a:avLst/>
          </a:prstGeom>
          <a:noFill/>
          <a:ln w="25400" cap="flat" cmpd="sng" algn="ctr">
            <a:solidFill>
              <a:schemeClr val="tx1"/>
            </a:solidFill>
            <a:prstDash val="solid"/>
          </a:ln>
          <a:effectLst/>
        </p:spPr>
      </p:cxnSp>
      <p:graphicFrame>
        <p:nvGraphicFramePr>
          <p:cNvPr id="24" name="Chart 23">
            <a:extLst>
              <a:ext uri="{FF2B5EF4-FFF2-40B4-BE49-F238E27FC236}">
                <a16:creationId xmlns:a16="http://schemas.microsoft.com/office/drawing/2014/main" id="{CE2E6D8B-127F-4F03-B47A-77B6993D5CDF}"/>
              </a:ext>
            </a:extLst>
          </p:cNvPr>
          <p:cNvGraphicFramePr/>
          <p:nvPr>
            <p:extLst>
              <p:ext uri="{D42A27DB-BD31-4B8C-83A1-F6EECF244321}">
                <p14:modId xmlns:p14="http://schemas.microsoft.com/office/powerpoint/2010/main" val="3425182644"/>
              </p:ext>
            </p:extLst>
          </p:nvPr>
        </p:nvGraphicFramePr>
        <p:xfrm>
          <a:off x="2800943" y="2613561"/>
          <a:ext cx="7589282" cy="31203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68111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B2D1E-9FFC-40D1-BD56-41383C696DDF}" type="slidenum">
              <a:rPr kumimoji="0" lang="en-JM" sz="900"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JM" sz="900"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a:xfrm>
            <a:off x="346710" y="169111"/>
            <a:ext cx="11155680" cy="704087"/>
          </a:xfrm>
        </p:spPr>
        <p:txBody>
          <a:bodyPr/>
          <a:lstStyle/>
          <a:p>
            <a:r>
              <a:rPr lang="en-US" dirty="0"/>
              <a:t>Benchmark Participants</a:t>
            </a:r>
          </a:p>
        </p:txBody>
      </p:sp>
      <p:pic>
        <p:nvPicPr>
          <p:cNvPr id="7" name="Picture 6">
            <a:extLst>
              <a:ext uri="{FF2B5EF4-FFF2-40B4-BE49-F238E27FC236}">
                <a16:creationId xmlns:a16="http://schemas.microsoft.com/office/drawing/2014/main" id="{CB66A2AC-B86E-4E1C-91CD-09C995599449}"/>
              </a:ext>
            </a:extLst>
          </p:cNvPr>
          <p:cNvPicPr>
            <a:picLocks noChangeAspect="1"/>
          </p:cNvPicPr>
          <p:nvPr/>
        </p:nvPicPr>
        <p:blipFill>
          <a:blip r:embed="rId3"/>
          <a:stretch>
            <a:fillRect/>
          </a:stretch>
        </p:blipFill>
        <p:spPr>
          <a:xfrm>
            <a:off x="467824" y="1025095"/>
            <a:ext cx="11542666" cy="4623937"/>
          </a:xfrm>
          <a:prstGeom prst="rect">
            <a:avLst/>
          </a:prstGeom>
        </p:spPr>
      </p:pic>
      <p:sp>
        <p:nvSpPr>
          <p:cNvPr id="12" name="TextBox 11">
            <a:extLst>
              <a:ext uri="{FF2B5EF4-FFF2-40B4-BE49-F238E27FC236}">
                <a16:creationId xmlns:a16="http://schemas.microsoft.com/office/drawing/2014/main" id="{FE03679E-A6AB-42F8-AF33-2F6BDC14CE0D}"/>
              </a:ext>
            </a:extLst>
          </p:cNvPr>
          <p:cNvSpPr txBox="1"/>
          <p:nvPr/>
        </p:nvSpPr>
        <p:spPr>
          <a:xfrm>
            <a:off x="8159108" y="6394601"/>
            <a:ext cx="3143892" cy="261610"/>
          </a:xfrm>
          <a:prstGeom prst="rect">
            <a:avLst/>
          </a:prstGeom>
          <a:noFill/>
        </p:spPr>
        <p:txBody>
          <a:bodyPr wrap="square" rtlCol="0">
            <a:spAutoFit/>
          </a:bodyPr>
          <a:lstStyle/>
          <a:p>
            <a:pPr algn="l"/>
            <a:r>
              <a:rPr lang="en-US" sz="1100" dirty="0">
                <a:solidFill>
                  <a:schemeClr val="accent3"/>
                </a:solidFill>
                <a:latin typeface="Arial" panose="020B0604020202020204" pitchFamily="34" charset="0"/>
                <a:cs typeface="Arial" panose="020B0604020202020204" pitchFamily="34" charset="0"/>
              </a:rPr>
              <a:t>Participants shown for May 2021 benchmarks</a:t>
            </a:r>
          </a:p>
        </p:txBody>
      </p:sp>
    </p:spTree>
    <p:extLst>
      <p:ext uri="{BB962C8B-B14F-4D97-AF65-F5344CB8AC3E}">
        <p14:creationId xmlns:p14="http://schemas.microsoft.com/office/powerpoint/2010/main" val="394707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914E3F80-6FA7-4E2F-966C-74A231C9FA87}"/>
              </a:ext>
            </a:extLst>
          </p:cNvPr>
          <p:cNvPicPr>
            <a:picLocks noChangeAspect="1"/>
          </p:cNvPicPr>
          <p:nvPr/>
        </p:nvPicPr>
        <p:blipFill>
          <a:blip r:embed="rId3"/>
          <a:stretch>
            <a:fillRect/>
          </a:stretch>
        </p:blipFill>
        <p:spPr>
          <a:xfrm>
            <a:off x="4805090" y="1387223"/>
            <a:ext cx="3438095" cy="4295238"/>
          </a:xfrm>
          <a:prstGeom prst="rect">
            <a:avLst/>
          </a:prstGeom>
        </p:spPr>
        <p:style>
          <a:lnRef idx="1">
            <a:schemeClr val="accent6"/>
          </a:lnRef>
          <a:fillRef idx="2">
            <a:schemeClr val="accent6"/>
          </a:fillRef>
          <a:effectRef idx="1">
            <a:schemeClr val="accent6"/>
          </a:effectRef>
          <a:fontRef idx="minor">
            <a:schemeClr val="dk1"/>
          </a:fontRef>
        </p:style>
      </p:pic>
      <p:graphicFrame>
        <p:nvGraphicFramePr>
          <p:cNvPr id="5" name="Diagram 4">
            <a:extLst>
              <a:ext uri="{FF2B5EF4-FFF2-40B4-BE49-F238E27FC236}">
                <a16:creationId xmlns:a16="http://schemas.microsoft.com/office/drawing/2014/main" id="{D2589D41-5E7A-4788-8D0A-C3FDC2C984B4}"/>
              </a:ext>
            </a:extLst>
          </p:cNvPr>
          <p:cNvGraphicFramePr/>
          <p:nvPr>
            <p:extLst>
              <p:ext uri="{D42A27DB-BD31-4B8C-83A1-F6EECF244321}">
                <p14:modId xmlns:p14="http://schemas.microsoft.com/office/powerpoint/2010/main" val="4091129815"/>
              </p:ext>
            </p:extLst>
          </p:nvPr>
        </p:nvGraphicFramePr>
        <p:xfrm>
          <a:off x="448244" y="1177070"/>
          <a:ext cx="3997481" cy="4963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6943908A-649E-4F70-829B-C2F49D854244}"/>
              </a:ext>
            </a:extLst>
          </p:cNvPr>
          <p:cNvSpPr>
            <a:spLocks noGrp="1"/>
          </p:cNvSpPr>
          <p:nvPr>
            <p:ph type="sldNum" sz="quarter" idx="10"/>
          </p:nvPr>
        </p:nvSpPr>
        <p:spPr/>
        <p:txBody>
          <a:bodyPr/>
          <a:lstStyle/>
          <a:p>
            <a:fld id="{BD3001A6-BD31-4FBC-AA24-96121B4F2E4D}" type="slidenum">
              <a:rPr lang="en-JM" smtClean="0"/>
              <a:pPr/>
              <a:t>4</a:t>
            </a:fld>
            <a:endParaRPr lang="en-JM" dirty="0"/>
          </a:p>
        </p:txBody>
      </p:sp>
      <p:sp>
        <p:nvSpPr>
          <p:cNvPr id="3" name="Title 2">
            <a:extLst>
              <a:ext uri="{FF2B5EF4-FFF2-40B4-BE49-F238E27FC236}">
                <a16:creationId xmlns:a16="http://schemas.microsoft.com/office/drawing/2014/main" id="{1C29ED0D-8988-4727-A1AB-AB615C59E792}"/>
              </a:ext>
            </a:extLst>
          </p:cNvPr>
          <p:cNvSpPr>
            <a:spLocks noGrp="1"/>
          </p:cNvSpPr>
          <p:nvPr>
            <p:ph type="title"/>
          </p:nvPr>
        </p:nvSpPr>
        <p:spPr/>
        <p:txBody>
          <a:bodyPr/>
          <a:lstStyle/>
          <a:p>
            <a:r>
              <a:rPr lang="en-US" dirty="0"/>
              <a:t>Capturing The Voice of Customer</a:t>
            </a:r>
          </a:p>
        </p:txBody>
      </p:sp>
      <p:grpSp>
        <p:nvGrpSpPr>
          <p:cNvPr id="8" name="Group 7">
            <a:extLst>
              <a:ext uri="{FF2B5EF4-FFF2-40B4-BE49-F238E27FC236}">
                <a16:creationId xmlns:a16="http://schemas.microsoft.com/office/drawing/2014/main" id="{755864BD-1FF1-43F6-9C36-9F06043E911B}"/>
              </a:ext>
            </a:extLst>
          </p:cNvPr>
          <p:cNvGrpSpPr/>
          <p:nvPr/>
        </p:nvGrpSpPr>
        <p:grpSpPr>
          <a:xfrm>
            <a:off x="8381174" y="1387223"/>
            <a:ext cx="2835623" cy="584775"/>
            <a:chOff x="8761412" y="1577341"/>
            <a:chExt cx="2835623" cy="584775"/>
          </a:xfrm>
        </p:grpSpPr>
        <p:sp>
          <p:nvSpPr>
            <p:cNvPr id="9" name="TextBox 8">
              <a:extLst>
                <a:ext uri="{FF2B5EF4-FFF2-40B4-BE49-F238E27FC236}">
                  <a16:creationId xmlns:a16="http://schemas.microsoft.com/office/drawing/2014/main" id="{3507E1B6-9A9B-41C9-BFB0-FB2F49EB9F8F}"/>
                </a:ext>
              </a:extLst>
            </p:cNvPr>
            <p:cNvSpPr txBox="1"/>
            <p:nvPr/>
          </p:nvSpPr>
          <p:spPr>
            <a:xfrm>
              <a:off x="9339045" y="1693516"/>
              <a:ext cx="2257990" cy="369332"/>
            </a:xfrm>
            <a:prstGeom prst="rect">
              <a:avLst/>
            </a:prstGeom>
            <a:noFill/>
          </p:spPr>
          <p:txBody>
            <a:bodyPr wrap="non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Visitor is on epa.gov</a:t>
              </a:r>
            </a:p>
          </p:txBody>
        </p:sp>
        <p:sp>
          <p:nvSpPr>
            <p:cNvPr id="10" name="TextBox 9">
              <a:extLst>
                <a:ext uri="{FF2B5EF4-FFF2-40B4-BE49-F238E27FC236}">
                  <a16:creationId xmlns:a16="http://schemas.microsoft.com/office/drawing/2014/main" id="{094285B5-6E83-4ABB-9119-F30B9738917F}"/>
                </a:ext>
              </a:extLst>
            </p:cNvPr>
            <p:cNvSpPr txBox="1"/>
            <p:nvPr/>
          </p:nvSpPr>
          <p:spPr>
            <a:xfrm>
              <a:off x="8761412" y="1577341"/>
              <a:ext cx="550151" cy="584775"/>
            </a:xfrm>
            <a:prstGeom prst="rect">
              <a:avLst/>
            </a:prstGeom>
            <a:noFill/>
          </p:spPr>
          <p:txBody>
            <a:bodyPr wrap="none" rtlCol="0">
              <a:spAutoFit/>
            </a:bodyPr>
            <a:lstStyle/>
            <a:p>
              <a:pPr defTabSz="609493" eaLnBrk="1" fontAlgn="auto" hangingPunct="1">
                <a:spcBef>
                  <a:spcPts val="0"/>
                </a:spcBef>
                <a:spcAft>
                  <a:spcPts val="0"/>
                </a:spcAft>
              </a:pPr>
              <a:r>
                <a:rPr lang="en-US" sz="3200" dirty="0">
                  <a:solidFill>
                    <a:srgbClr val="222B3C"/>
                  </a:solidFill>
                  <a:latin typeface="Arial" panose="020B0604020202020204"/>
                  <a:ea typeface="+mn-ea"/>
                  <a:sym typeface="Wingdings" panose="05000000000000000000" pitchFamily="2" charset="2"/>
                </a:rPr>
                <a:t></a:t>
              </a:r>
              <a:endParaRPr lang="en-US" sz="3200" dirty="0">
                <a:solidFill>
                  <a:srgbClr val="222B3C"/>
                </a:solidFill>
                <a:latin typeface="Arial" panose="020B0604020202020204"/>
                <a:ea typeface="+mn-ea"/>
              </a:endParaRPr>
            </a:p>
          </p:txBody>
        </p:sp>
      </p:grpSp>
      <p:grpSp>
        <p:nvGrpSpPr>
          <p:cNvPr id="11" name="Group 10">
            <a:extLst>
              <a:ext uri="{FF2B5EF4-FFF2-40B4-BE49-F238E27FC236}">
                <a16:creationId xmlns:a16="http://schemas.microsoft.com/office/drawing/2014/main" id="{6CE110B9-5BFA-435C-851B-9BAB0ECC934E}"/>
              </a:ext>
            </a:extLst>
          </p:cNvPr>
          <p:cNvGrpSpPr/>
          <p:nvPr/>
        </p:nvGrpSpPr>
        <p:grpSpPr>
          <a:xfrm>
            <a:off x="8381174" y="2381174"/>
            <a:ext cx="3641827" cy="966875"/>
            <a:chOff x="8761412" y="2566694"/>
            <a:chExt cx="3641827" cy="966875"/>
          </a:xfrm>
        </p:grpSpPr>
        <p:sp>
          <p:nvSpPr>
            <p:cNvPr id="12" name="TextBox 11">
              <a:extLst>
                <a:ext uri="{FF2B5EF4-FFF2-40B4-BE49-F238E27FC236}">
                  <a16:creationId xmlns:a16="http://schemas.microsoft.com/office/drawing/2014/main" id="{0C48FC9C-D9E9-41C2-9CF9-A6EF7A6F525B}"/>
                </a:ext>
              </a:extLst>
            </p:cNvPr>
            <p:cNvSpPr txBox="1"/>
            <p:nvPr/>
          </p:nvSpPr>
          <p:spPr>
            <a:xfrm>
              <a:off x="9371010" y="2610239"/>
              <a:ext cx="3032229" cy="923330"/>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Visitor is shown an invite: </a:t>
              </a:r>
            </a:p>
            <a:p>
              <a:pPr lvl="1" defTabSz="609493" eaLnBrk="1" fontAlgn="auto" hangingPunct="1">
                <a:spcBef>
                  <a:spcPts val="0"/>
                </a:spcBef>
                <a:spcAft>
                  <a:spcPts val="0"/>
                </a:spcAft>
              </a:pPr>
              <a:r>
                <a:rPr lang="en-US" dirty="0">
                  <a:solidFill>
                    <a:srgbClr val="222B3C"/>
                  </a:solidFill>
                  <a:latin typeface="Arial" panose="020B0604020202020204"/>
                  <a:ea typeface="+mn-ea"/>
                </a:rPr>
                <a:t>3 or more pages</a:t>
              </a:r>
            </a:p>
            <a:p>
              <a:pPr lvl="1" defTabSz="609493" eaLnBrk="1" fontAlgn="auto" hangingPunct="1">
                <a:spcBef>
                  <a:spcPts val="0"/>
                </a:spcBef>
                <a:spcAft>
                  <a:spcPts val="0"/>
                </a:spcAft>
              </a:pPr>
              <a:r>
                <a:rPr lang="en-US" dirty="0">
                  <a:solidFill>
                    <a:srgbClr val="222B3C"/>
                  </a:solidFill>
                  <a:latin typeface="Arial" panose="020B0604020202020204"/>
                  <a:ea typeface="+mn-ea"/>
                </a:rPr>
                <a:t>100% sample</a:t>
              </a:r>
            </a:p>
          </p:txBody>
        </p:sp>
        <p:sp>
          <p:nvSpPr>
            <p:cNvPr id="13" name="TextBox 12">
              <a:extLst>
                <a:ext uri="{FF2B5EF4-FFF2-40B4-BE49-F238E27FC236}">
                  <a16:creationId xmlns:a16="http://schemas.microsoft.com/office/drawing/2014/main" id="{7319F321-78B1-41B9-A12B-FA9AF294DE6A}"/>
                </a:ext>
              </a:extLst>
            </p:cNvPr>
            <p:cNvSpPr txBox="1"/>
            <p:nvPr/>
          </p:nvSpPr>
          <p:spPr>
            <a:xfrm>
              <a:off x="8761412" y="2566694"/>
              <a:ext cx="550151" cy="584775"/>
            </a:xfrm>
            <a:prstGeom prst="rect">
              <a:avLst/>
            </a:prstGeom>
            <a:noFill/>
          </p:spPr>
          <p:txBody>
            <a:bodyPr wrap="none" rtlCol="0">
              <a:spAutoFit/>
            </a:bodyPr>
            <a:lstStyle/>
            <a:p>
              <a:pPr defTabSz="609493" eaLnBrk="1" fontAlgn="auto" hangingPunct="1">
                <a:spcBef>
                  <a:spcPts val="0"/>
                </a:spcBef>
                <a:spcAft>
                  <a:spcPts val="0"/>
                </a:spcAft>
              </a:pPr>
              <a:r>
                <a:rPr lang="en-US" sz="3200" dirty="0">
                  <a:solidFill>
                    <a:srgbClr val="222B3C"/>
                  </a:solidFill>
                  <a:latin typeface="Arial" panose="020B0604020202020204"/>
                  <a:ea typeface="+mn-ea"/>
                  <a:sym typeface="Wingdings" panose="05000000000000000000" pitchFamily="2" charset="2"/>
                </a:rPr>
                <a:t></a:t>
              </a:r>
              <a:endParaRPr lang="en-US" sz="3200" dirty="0">
                <a:solidFill>
                  <a:srgbClr val="222B3C"/>
                </a:solidFill>
                <a:latin typeface="Arial" panose="020B0604020202020204"/>
                <a:ea typeface="+mn-ea"/>
              </a:endParaRPr>
            </a:p>
          </p:txBody>
        </p:sp>
      </p:grpSp>
      <p:grpSp>
        <p:nvGrpSpPr>
          <p:cNvPr id="14" name="Group 13">
            <a:extLst>
              <a:ext uri="{FF2B5EF4-FFF2-40B4-BE49-F238E27FC236}">
                <a16:creationId xmlns:a16="http://schemas.microsoft.com/office/drawing/2014/main" id="{8A0523FF-5278-4884-B462-5F73FAA4D504}"/>
              </a:ext>
            </a:extLst>
          </p:cNvPr>
          <p:cNvGrpSpPr/>
          <p:nvPr/>
        </p:nvGrpSpPr>
        <p:grpSpPr>
          <a:xfrm>
            <a:off x="8381174" y="3590569"/>
            <a:ext cx="3352798" cy="1032190"/>
            <a:chOff x="8761412" y="3697113"/>
            <a:chExt cx="3352798" cy="1032190"/>
          </a:xfrm>
        </p:grpSpPr>
        <p:sp>
          <p:nvSpPr>
            <p:cNvPr id="15" name="TextBox 14">
              <a:extLst>
                <a:ext uri="{FF2B5EF4-FFF2-40B4-BE49-F238E27FC236}">
                  <a16:creationId xmlns:a16="http://schemas.microsoft.com/office/drawing/2014/main" id="{FF67832B-62EE-4572-989F-E19BE0B61E99}"/>
                </a:ext>
              </a:extLst>
            </p:cNvPr>
            <p:cNvSpPr txBox="1"/>
            <p:nvPr/>
          </p:nvSpPr>
          <p:spPr>
            <a:xfrm>
              <a:off x="9371010" y="3805973"/>
              <a:ext cx="2743200" cy="923330"/>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Accepting the invite loads hidden tracker window</a:t>
              </a:r>
            </a:p>
          </p:txBody>
        </p:sp>
        <p:sp>
          <p:nvSpPr>
            <p:cNvPr id="16" name="TextBox 15">
              <a:extLst>
                <a:ext uri="{FF2B5EF4-FFF2-40B4-BE49-F238E27FC236}">
                  <a16:creationId xmlns:a16="http://schemas.microsoft.com/office/drawing/2014/main" id="{87DEA188-40D4-4D07-A4C9-73BB86C9FDC9}"/>
                </a:ext>
              </a:extLst>
            </p:cNvPr>
            <p:cNvSpPr txBox="1"/>
            <p:nvPr/>
          </p:nvSpPr>
          <p:spPr>
            <a:xfrm>
              <a:off x="8761412" y="3697113"/>
              <a:ext cx="550151" cy="584775"/>
            </a:xfrm>
            <a:prstGeom prst="rect">
              <a:avLst/>
            </a:prstGeom>
            <a:noFill/>
          </p:spPr>
          <p:txBody>
            <a:bodyPr wrap="none" rtlCol="0">
              <a:spAutoFit/>
            </a:bodyPr>
            <a:lstStyle/>
            <a:p>
              <a:pPr defTabSz="609493" eaLnBrk="1" fontAlgn="auto" hangingPunct="1">
                <a:spcBef>
                  <a:spcPts val="0"/>
                </a:spcBef>
                <a:spcAft>
                  <a:spcPts val="0"/>
                </a:spcAft>
              </a:pPr>
              <a:r>
                <a:rPr lang="en-US" sz="3200" dirty="0">
                  <a:solidFill>
                    <a:srgbClr val="222B3C"/>
                  </a:solidFill>
                  <a:latin typeface="Arial" panose="020B0604020202020204"/>
                  <a:ea typeface="+mn-ea"/>
                  <a:sym typeface="Wingdings" panose="05000000000000000000" pitchFamily="2" charset="2"/>
                </a:rPr>
                <a:t></a:t>
              </a:r>
              <a:endParaRPr lang="en-US" sz="3200" dirty="0">
                <a:solidFill>
                  <a:srgbClr val="222B3C"/>
                </a:solidFill>
                <a:latin typeface="Arial" panose="020B0604020202020204"/>
                <a:ea typeface="+mn-ea"/>
              </a:endParaRPr>
            </a:p>
          </p:txBody>
        </p:sp>
      </p:grpSp>
      <p:grpSp>
        <p:nvGrpSpPr>
          <p:cNvPr id="23" name="Group 22">
            <a:extLst>
              <a:ext uri="{FF2B5EF4-FFF2-40B4-BE49-F238E27FC236}">
                <a16:creationId xmlns:a16="http://schemas.microsoft.com/office/drawing/2014/main" id="{48BFA24A-DB93-4A58-8670-9F3B191175E0}"/>
              </a:ext>
            </a:extLst>
          </p:cNvPr>
          <p:cNvGrpSpPr/>
          <p:nvPr/>
        </p:nvGrpSpPr>
        <p:grpSpPr>
          <a:xfrm>
            <a:off x="8408656" y="4802920"/>
            <a:ext cx="3352798" cy="700760"/>
            <a:chOff x="8761412" y="3697113"/>
            <a:chExt cx="3352798" cy="700760"/>
          </a:xfrm>
        </p:grpSpPr>
        <p:sp>
          <p:nvSpPr>
            <p:cNvPr id="24" name="TextBox 23">
              <a:extLst>
                <a:ext uri="{FF2B5EF4-FFF2-40B4-BE49-F238E27FC236}">
                  <a16:creationId xmlns:a16="http://schemas.microsoft.com/office/drawing/2014/main" id="{F92D1D6D-6582-4C5C-999F-322FEF0E7256}"/>
                </a:ext>
              </a:extLst>
            </p:cNvPr>
            <p:cNvSpPr txBox="1"/>
            <p:nvPr/>
          </p:nvSpPr>
          <p:spPr>
            <a:xfrm>
              <a:off x="9371010" y="3751542"/>
              <a:ext cx="2743200" cy="646331"/>
            </a:xfrm>
            <a:prstGeom prst="rect">
              <a:avLst/>
            </a:prstGeom>
            <a:noFill/>
          </p:spPr>
          <p:txBody>
            <a:bodyPr wrap="square" rtlCol="0">
              <a:spAutoFit/>
            </a:bodyPr>
            <a:lstStyle/>
            <a:p>
              <a:pPr defTabSz="609493" eaLnBrk="1" fontAlgn="auto" hangingPunct="1">
                <a:spcBef>
                  <a:spcPts val="0"/>
                </a:spcBef>
                <a:spcAft>
                  <a:spcPts val="0"/>
                </a:spcAft>
              </a:pPr>
              <a:r>
                <a:rPr lang="en-US" dirty="0">
                  <a:solidFill>
                    <a:srgbClr val="222B3C"/>
                  </a:solidFill>
                  <a:latin typeface="Arial" panose="020B0604020202020204"/>
                  <a:ea typeface="+mn-ea"/>
                </a:rPr>
                <a:t>Survey presents to the front when site is exited</a:t>
              </a:r>
            </a:p>
          </p:txBody>
        </p:sp>
        <p:sp>
          <p:nvSpPr>
            <p:cNvPr id="25" name="TextBox 24">
              <a:extLst>
                <a:ext uri="{FF2B5EF4-FFF2-40B4-BE49-F238E27FC236}">
                  <a16:creationId xmlns:a16="http://schemas.microsoft.com/office/drawing/2014/main" id="{357AC2E6-7174-45DB-A816-C6FE43C12993}"/>
                </a:ext>
              </a:extLst>
            </p:cNvPr>
            <p:cNvSpPr txBox="1"/>
            <p:nvPr/>
          </p:nvSpPr>
          <p:spPr>
            <a:xfrm>
              <a:off x="8761412" y="3697113"/>
              <a:ext cx="550151" cy="584775"/>
            </a:xfrm>
            <a:prstGeom prst="rect">
              <a:avLst/>
            </a:prstGeom>
            <a:noFill/>
          </p:spPr>
          <p:txBody>
            <a:bodyPr wrap="none" rtlCol="0">
              <a:spAutoFit/>
            </a:bodyPr>
            <a:lstStyle/>
            <a:p>
              <a:pPr defTabSz="609493" eaLnBrk="1" fontAlgn="auto" hangingPunct="1">
                <a:spcBef>
                  <a:spcPts val="0"/>
                </a:spcBef>
                <a:spcAft>
                  <a:spcPts val="0"/>
                </a:spcAft>
              </a:pPr>
              <a:r>
                <a:rPr lang="en-US" sz="3200" dirty="0">
                  <a:solidFill>
                    <a:srgbClr val="222B3C"/>
                  </a:solidFill>
                  <a:latin typeface="Arial" panose="020B0604020202020204"/>
                  <a:ea typeface="+mn-ea"/>
                  <a:sym typeface="Wingdings" panose="05000000000000000000" pitchFamily="2" charset="2"/>
                </a:rPr>
                <a:t></a:t>
              </a:r>
              <a:endParaRPr lang="en-US" sz="3200" dirty="0">
                <a:solidFill>
                  <a:srgbClr val="222B3C"/>
                </a:solidFill>
                <a:latin typeface="Arial" panose="020B0604020202020204"/>
                <a:ea typeface="+mn-ea"/>
              </a:endParaRPr>
            </a:p>
          </p:txBody>
        </p:sp>
      </p:grpSp>
      <p:pic>
        <p:nvPicPr>
          <p:cNvPr id="30" name="Picture 29">
            <a:extLst>
              <a:ext uri="{FF2B5EF4-FFF2-40B4-BE49-F238E27FC236}">
                <a16:creationId xmlns:a16="http://schemas.microsoft.com/office/drawing/2014/main" id="{EB88CCB8-009D-4D8E-A6FC-B138E069A347}"/>
              </a:ext>
            </a:extLst>
          </p:cNvPr>
          <p:cNvPicPr>
            <a:picLocks noChangeAspect="1"/>
          </p:cNvPicPr>
          <p:nvPr/>
        </p:nvPicPr>
        <p:blipFill>
          <a:blip r:embed="rId9"/>
          <a:stretch>
            <a:fillRect/>
          </a:stretch>
        </p:blipFill>
        <p:spPr>
          <a:xfrm>
            <a:off x="4652686" y="3302788"/>
            <a:ext cx="2885714" cy="3028571"/>
          </a:xfrm>
          <a:prstGeom prst="rect">
            <a:avLst/>
          </a:prstGeom>
        </p:spPr>
        <p:style>
          <a:lnRef idx="1">
            <a:schemeClr val="accent6"/>
          </a:lnRef>
          <a:fillRef idx="2">
            <a:schemeClr val="accent6"/>
          </a:fillRef>
          <a:effectRef idx="1">
            <a:schemeClr val="accent6"/>
          </a:effectRef>
          <a:fontRef idx="minor">
            <a:schemeClr val="dk1"/>
          </a:fontRef>
        </p:style>
      </p:pic>
      <p:sp>
        <p:nvSpPr>
          <p:cNvPr id="4" name="TextBox 3">
            <a:extLst>
              <a:ext uri="{FF2B5EF4-FFF2-40B4-BE49-F238E27FC236}">
                <a16:creationId xmlns:a16="http://schemas.microsoft.com/office/drawing/2014/main" id="{EB86453E-4080-4859-9CFA-0CB2A29462D1}"/>
              </a:ext>
            </a:extLst>
          </p:cNvPr>
          <p:cNvSpPr txBox="1"/>
          <p:nvPr/>
        </p:nvSpPr>
        <p:spPr>
          <a:xfrm>
            <a:off x="1872343" y="6429295"/>
            <a:ext cx="2671354" cy="246221"/>
          </a:xfrm>
          <a:prstGeom prst="rect">
            <a:avLst/>
          </a:prstGeom>
          <a:noFill/>
        </p:spPr>
        <p:txBody>
          <a:bodyPr wrap="square" rtlCol="0">
            <a:spAutoFit/>
          </a:bodyPr>
          <a:lstStyle/>
          <a:p>
            <a:pPr algn="l"/>
            <a:r>
              <a:rPr lang="en-US" sz="1000" dirty="0">
                <a:solidFill>
                  <a:schemeClr val="accent3"/>
                </a:solidFill>
                <a:latin typeface="Arial" panose="020B0604020202020204" pitchFamily="34" charset="0"/>
                <a:cs typeface="Arial" panose="020B0604020202020204" pitchFamily="34" charset="0"/>
              </a:rPr>
              <a:t>* Self-identified via survey question</a:t>
            </a:r>
          </a:p>
        </p:txBody>
      </p:sp>
    </p:spTree>
    <p:extLst>
      <p:ext uri="{BB962C8B-B14F-4D97-AF65-F5344CB8AC3E}">
        <p14:creationId xmlns:p14="http://schemas.microsoft.com/office/powerpoint/2010/main" val="961266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10"/>
          </p:nvPr>
        </p:nvSpPr>
        <p:spPr>
          <a:xfrm>
            <a:off x="10657840" y="6427787"/>
            <a:ext cx="1016000" cy="43021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B2D1E-9FFC-40D1-BD56-41383C696DDF}" type="slidenum">
              <a:rPr kumimoji="0" lang="en-JM"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JM"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Benchmark Participants</a:t>
            </a:r>
          </a:p>
        </p:txBody>
      </p:sp>
      <p:sp>
        <p:nvSpPr>
          <p:cNvPr id="9" name="TextBox 8">
            <a:extLst>
              <a:ext uri="{FF2B5EF4-FFF2-40B4-BE49-F238E27FC236}">
                <a16:creationId xmlns:a16="http://schemas.microsoft.com/office/drawing/2014/main" id="{94EA8267-1E37-4AE6-B9CD-468E28CF5CDE}"/>
              </a:ext>
            </a:extLst>
          </p:cNvPr>
          <p:cNvSpPr txBox="1"/>
          <p:nvPr/>
        </p:nvSpPr>
        <p:spPr>
          <a:xfrm>
            <a:off x="8159108" y="6394601"/>
            <a:ext cx="3143892" cy="261610"/>
          </a:xfrm>
          <a:prstGeom prst="rect">
            <a:avLst/>
          </a:prstGeom>
          <a:noFill/>
        </p:spPr>
        <p:txBody>
          <a:bodyPr wrap="square" rtlCol="0">
            <a:spAutoFit/>
          </a:bodyPr>
          <a:lstStyle/>
          <a:p>
            <a:pPr algn="l"/>
            <a:r>
              <a:rPr lang="en-US" sz="1100" dirty="0">
                <a:solidFill>
                  <a:schemeClr val="accent3"/>
                </a:solidFill>
                <a:latin typeface="Arial" panose="020B0604020202020204" pitchFamily="34" charset="0"/>
                <a:cs typeface="Arial" panose="020B0604020202020204" pitchFamily="34" charset="0"/>
              </a:rPr>
              <a:t>Participants shown for May 2021 benchmarks</a:t>
            </a:r>
          </a:p>
        </p:txBody>
      </p:sp>
      <p:pic>
        <p:nvPicPr>
          <p:cNvPr id="4" name="Picture 3">
            <a:extLst>
              <a:ext uri="{FF2B5EF4-FFF2-40B4-BE49-F238E27FC236}">
                <a16:creationId xmlns:a16="http://schemas.microsoft.com/office/drawing/2014/main" id="{E4411A4C-CDE6-4768-8123-B2A930A8003D}"/>
              </a:ext>
            </a:extLst>
          </p:cNvPr>
          <p:cNvPicPr>
            <a:picLocks noChangeAspect="1"/>
          </p:cNvPicPr>
          <p:nvPr/>
        </p:nvPicPr>
        <p:blipFill>
          <a:blip r:embed="rId3"/>
          <a:stretch>
            <a:fillRect/>
          </a:stretch>
        </p:blipFill>
        <p:spPr>
          <a:xfrm>
            <a:off x="781049" y="1275174"/>
            <a:ext cx="10376686" cy="4971226"/>
          </a:xfrm>
          <a:prstGeom prst="rect">
            <a:avLst/>
          </a:prstGeom>
        </p:spPr>
      </p:pic>
    </p:spTree>
    <p:extLst>
      <p:ext uri="{BB962C8B-B14F-4D97-AF65-F5344CB8AC3E}">
        <p14:creationId xmlns:p14="http://schemas.microsoft.com/office/powerpoint/2010/main" val="3408420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B2D1E-9FFC-40D1-BD56-41383C696DDF}" type="slidenum">
              <a:rPr kumimoji="0" lang="en-JM"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JM"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a:xfrm>
            <a:off x="655320" y="424525"/>
            <a:ext cx="11155680" cy="704087"/>
          </a:xfrm>
        </p:spPr>
        <p:txBody>
          <a:bodyPr/>
          <a:lstStyle/>
          <a:p>
            <a:r>
              <a:rPr lang="en-US" dirty="0"/>
              <a:t>Benchmark Participants</a:t>
            </a:r>
          </a:p>
        </p:txBody>
      </p:sp>
      <p:sp>
        <p:nvSpPr>
          <p:cNvPr id="6" name="TextBox 5">
            <a:extLst>
              <a:ext uri="{FF2B5EF4-FFF2-40B4-BE49-F238E27FC236}">
                <a16:creationId xmlns:a16="http://schemas.microsoft.com/office/drawing/2014/main" id="{5E05B0A3-FF1C-4489-8A63-BAA25DB50DEE}"/>
              </a:ext>
            </a:extLst>
          </p:cNvPr>
          <p:cNvSpPr txBox="1"/>
          <p:nvPr/>
        </p:nvSpPr>
        <p:spPr>
          <a:xfrm>
            <a:off x="8159108" y="6394601"/>
            <a:ext cx="3143892" cy="261610"/>
          </a:xfrm>
          <a:prstGeom prst="rect">
            <a:avLst/>
          </a:prstGeom>
          <a:noFill/>
        </p:spPr>
        <p:txBody>
          <a:bodyPr wrap="square" rtlCol="0">
            <a:spAutoFit/>
          </a:bodyPr>
          <a:lstStyle/>
          <a:p>
            <a:pPr algn="l"/>
            <a:r>
              <a:rPr lang="en-US" sz="1100" dirty="0">
                <a:solidFill>
                  <a:schemeClr val="accent3"/>
                </a:solidFill>
                <a:latin typeface="Arial" panose="020B0604020202020204" pitchFamily="34" charset="0"/>
                <a:cs typeface="Arial" panose="020B0604020202020204" pitchFamily="34" charset="0"/>
              </a:rPr>
              <a:t>Participants shown for May 2021 benchmarks</a:t>
            </a:r>
          </a:p>
        </p:txBody>
      </p:sp>
      <p:pic>
        <p:nvPicPr>
          <p:cNvPr id="4" name="Picture 3">
            <a:extLst>
              <a:ext uri="{FF2B5EF4-FFF2-40B4-BE49-F238E27FC236}">
                <a16:creationId xmlns:a16="http://schemas.microsoft.com/office/drawing/2014/main" id="{2D2E1C38-0121-4C19-B30C-F27EE6D24946}"/>
              </a:ext>
            </a:extLst>
          </p:cNvPr>
          <p:cNvPicPr>
            <a:picLocks noChangeAspect="1"/>
          </p:cNvPicPr>
          <p:nvPr/>
        </p:nvPicPr>
        <p:blipFill>
          <a:blip r:embed="rId3"/>
          <a:stretch>
            <a:fillRect/>
          </a:stretch>
        </p:blipFill>
        <p:spPr>
          <a:xfrm>
            <a:off x="1070545" y="1231045"/>
            <a:ext cx="3557347" cy="4170134"/>
          </a:xfrm>
          <a:prstGeom prst="rect">
            <a:avLst/>
          </a:prstGeom>
        </p:spPr>
      </p:pic>
      <p:pic>
        <p:nvPicPr>
          <p:cNvPr id="5" name="Picture 4">
            <a:extLst>
              <a:ext uri="{FF2B5EF4-FFF2-40B4-BE49-F238E27FC236}">
                <a16:creationId xmlns:a16="http://schemas.microsoft.com/office/drawing/2014/main" id="{9D5D3691-B344-4816-AFB1-5E1376DE476B}"/>
              </a:ext>
            </a:extLst>
          </p:cNvPr>
          <p:cNvPicPr>
            <a:picLocks noChangeAspect="1"/>
          </p:cNvPicPr>
          <p:nvPr/>
        </p:nvPicPr>
        <p:blipFill>
          <a:blip r:embed="rId4"/>
          <a:stretch>
            <a:fillRect/>
          </a:stretch>
        </p:blipFill>
        <p:spPr>
          <a:xfrm>
            <a:off x="6051649" y="1231044"/>
            <a:ext cx="3557347" cy="2323815"/>
          </a:xfrm>
          <a:prstGeom prst="rect">
            <a:avLst/>
          </a:prstGeom>
        </p:spPr>
      </p:pic>
    </p:spTree>
    <p:extLst>
      <p:ext uri="{BB962C8B-B14F-4D97-AF65-F5344CB8AC3E}">
        <p14:creationId xmlns:p14="http://schemas.microsoft.com/office/powerpoint/2010/main" val="34272497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4938" y="176370"/>
            <a:ext cx="10968522" cy="669252"/>
          </a:xfrm>
        </p:spPr>
        <p:txBody>
          <a:bodyPr anchor="b">
            <a:noAutofit/>
          </a:bodyPr>
          <a:lstStyle/>
          <a:p>
            <a:r>
              <a:rPr lang="en-US" sz="2400" b="0" dirty="0">
                <a:solidFill>
                  <a:schemeClr val="accent3"/>
                </a:solidFill>
              </a:rPr>
              <a:t>Appendix:  Ability to find by frequency of visit</a:t>
            </a:r>
          </a:p>
        </p:txBody>
      </p:sp>
      <p:sp>
        <p:nvSpPr>
          <p:cNvPr id="4" name="Slide Number Placeholder 3"/>
          <p:cNvSpPr>
            <a:spLocks noGrp="1"/>
          </p:cNvSpPr>
          <p:nvPr>
            <p:ph type="sldNum" sz="quarter" idx="12"/>
          </p:nvPr>
        </p:nvSpPr>
        <p:spPr bwMode="black"/>
        <p:txBody>
          <a:bodyPr/>
          <a:lstStyle/>
          <a:p>
            <a:pPr defTabSz="609493"/>
            <a:fld id="{C932CDCB-4B29-F641-AE31-D4360F16EBC3}" type="slidenum">
              <a:rPr lang="en-US" sz="1200">
                <a:latin typeface="Arial" panose="020B0604020202020204"/>
              </a:rPr>
              <a:pPr defTabSz="609493"/>
              <a:t>42</a:t>
            </a:fld>
            <a:endParaRPr lang="en-US" sz="1200" dirty="0">
              <a:latin typeface="Arial" panose="020B0604020202020204"/>
            </a:endParaRPr>
          </a:p>
        </p:txBody>
      </p:sp>
      <p:sp>
        <p:nvSpPr>
          <p:cNvPr id="8" name="TextBox 7">
            <a:extLst>
              <a:ext uri="{FF2B5EF4-FFF2-40B4-BE49-F238E27FC236}">
                <a16:creationId xmlns:a16="http://schemas.microsoft.com/office/drawing/2014/main" id="{2CD8616E-E2C6-4983-A6DC-5881232463C7}"/>
              </a:ext>
            </a:extLst>
          </p:cNvPr>
          <p:cNvSpPr txBox="1"/>
          <p:nvPr/>
        </p:nvSpPr>
        <p:spPr>
          <a:xfrm>
            <a:off x="674938" y="959931"/>
            <a:ext cx="10828207" cy="369332"/>
          </a:xfrm>
          <a:prstGeom prst="rect">
            <a:avLst/>
          </a:prstGeom>
          <a:noFill/>
        </p:spPr>
        <p:txBody>
          <a:bodyPr wrap="square" rtlCol="0">
            <a:spAutoFit/>
          </a:bodyPr>
          <a:lstStyle/>
          <a:p>
            <a:pPr algn="l"/>
            <a:r>
              <a:rPr lang="en-US" dirty="0">
                <a:solidFill>
                  <a:schemeClr val="accent3"/>
                </a:solidFill>
                <a:cs typeface="Arial" panose="020B0604020202020204" pitchFamily="34" charset="0"/>
              </a:rPr>
              <a:t>Ability to find increases as COVID-19 info seekers gain experience on the site.</a:t>
            </a:r>
            <a:endParaRPr lang="en-US" dirty="0">
              <a:solidFill>
                <a:schemeClr val="accent3"/>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6464C9-1BF6-4730-AF28-44308CB4DC6A}"/>
              </a:ext>
            </a:extLst>
          </p:cNvPr>
          <p:cNvSpPr txBox="1"/>
          <p:nvPr/>
        </p:nvSpPr>
        <p:spPr>
          <a:xfrm>
            <a:off x="2194560" y="1691703"/>
            <a:ext cx="7328574" cy="338554"/>
          </a:xfrm>
          <a:prstGeom prst="rect">
            <a:avLst/>
          </a:prstGeom>
          <a:noFill/>
        </p:spPr>
        <p:txBody>
          <a:bodyPr wrap="square" rtlCol="0">
            <a:spAutoFit/>
          </a:bodyPr>
          <a:lstStyle/>
          <a:p>
            <a:pPr algn="ctr" defTabSz="609493"/>
            <a:r>
              <a:rPr lang="en-US" sz="1600" dirty="0">
                <a:solidFill>
                  <a:schemeClr val="bg1">
                    <a:lumMod val="50000"/>
                  </a:schemeClr>
                </a:solidFill>
                <a:latin typeface="Arial" panose="020B0604020202020204"/>
              </a:rPr>
              <a:t>Ability to find by frequency of visit</a:t>
            </a:r>
            <a:endParaRPr lang="en-US" sz="1200" dirty="0">
              <a:solidFill>
                <a:schemeClr val="bg1">
                  <a:lumMod val="50000"/>
                </a:schemeClr>
              </a:solidFill>
              <a:latin typeface="Arial" panose="020B0604020202020204"/>
            </a:endParaRPr>
          </a:p>
        </p:txBody>
      </p:sp>
      <p:sp>
        <p:nvSpPr>
          <p:cNvPr id="16" name="Footer Placeholder 2">
            <a:extLst>
              <a:ext uri="{FF2B5EF4-FFF2-40B4-BE49-F238E27FC236}">
                <a16:creationId xmlns:a16="http://schemas.microsoft.com/office/drawing/2014/main" id="{3FEAB391-B9A9-44C8-8BEE-3B625454999F}"/>
              </a:ext>
            </a:extLst>
          </p:cNvPr>
          <p:cNvSpPr txBox="1">
            <a:spLocks/>
          </p:cNvSpPr>
          <p:nvPr/>
        </p:nvSpPr>
        <p:spPr bwMode="black">
          <a:xfrm>
            <a:off x="8815277" y="6255701"/>
            <a:ext cx="2607024"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accent3"/>
                </a:solidFill>
                <a:latin typeface="Arial"/>
              </a:rPr>
              <a:t>COVID-19 Information Seekers</a:t>
            </a:r>
          </a:p>
          <a:p>
            <a:pPr>
              <a:defRPr/>
            </a:pPr>
            <a:r>
              <a:rPr lang="en-US" sz="1000" dirty="0">
                <a:solidFill>
                  <a:schemeClr val="accent3"/>
                </a:solidFill>
                <a:latin typeface="Arial"/>
              </a:rPr>
              <a:t>Oct. 1, 2020 - May 31, 2021  |  n=1,777</a:t>
            </a:r>
          </a:p>
        </p:txBody>
      </p:sp>
      <p:graphicFrame>
        <p:nvGraphicFramePr>
          <p:cNvPr id="12" name="Chart 11">
            <a:extLst>
              <a:ext uri="{FF2B5EF4-FFF2-40B4-BE49-F238E27FC236}">
                <a16:creationId xmlns:a16="http://schemas.microsoft.com/office/drawing/2014/main" id="{C0CA5C53-D505-466B-99AC-0475CE0A1046}"/>
              </a:ext>
            </a:extLst>
          </p:cNvPr>
          <p:cNvGraphicFramePr/>
          <p:nvPr>
            <p:extLst>
              <p:ext uri="{D42A27DB-BD31-4B8C-83A1-F6EECF244321}">
                <p14:modId xmlns:p14="http://schemas.microsoft.com/office/powerpoint/2010/main" val="2761824605"/>
              </p:ext>
            </p:extLst>
          </p:nvPr>
        </p:nvGraphicFramePr>
        <p:xfrm>
          <a:off x="2023190" y="2175344"/>
          <a:ext cx="7797465" cy="3527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4388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DD8949-8C5B-40A2-974D-B638A789C9E3}"/>
              </a:ext>
            </a:extLst>
          </p:cNvPr>
          <p:cNvSpPr>
            <a:spLocks noGrp="1"/>
          </p:cNvSpPr>
          <p:nvPr>
            <p:ph type="sldNum" sz="quarter" idx="10"/>
          </p:nvPr>
        </p:nvSpPr>
        <p:spPr/>
        <p:txBody>
          <a:bodyPr/>
          <a:lstStyle/>
          <a:p>
            <a:fld id="{BD3001A6-BD31-4FBC-AA24-96121B4F2E4D}" type="slidenum">
              <a:rPr lang="en-JM" smtClean="0"/>
              <a:pPr/>
              <a:t>43</a:t>
            </a:fld>
            <a:endParaRPr lang="en-JM" dirty="0"/>
          </a:p>
        </p:txBody>
      </p:sp>
      <p:sp>
        <p:nvSpPr>
          <p:cNvPr id="3" name="Title 2">
            <a:extLst>
              <a:ext uri="{FF2B5EF4-FFF2-40B4-BE49-F238E27FC236}">
                <a16:creationId xmlns:a16="http://schemas.microsoft.com/office/drawing/2014/main" id="{57B1DF2D-560D-4C7A-8287-61E1AF7D81D6}"/>
              </a:ext>
            </a:extLst>
          </p:cNvPr>
          <p:cNvSpPr>
            <a:spLocks noGrp="1"/>
          </p:cNvSpPr>
          <p:nvPr>
            <p:ph type="title"/>
          </p:nvPr>
        </p:nvSpPr>
        <p:spPr/>
        <p:txBody>
          <a:bodyPr/>
          <a:lstStyle/>
          <a:p>
            <a:r>
              <a:rPr lang="en-US" dirty="0"/>
              <a:t>Verint Predictive Methodology</a:t>
            </a:r>
          </a:p>
        </p:txBody>
      </p:sp>
      <p:sp>
        <p:nvSpPr>
          <p:cNvPr id="40" name="Text Placeholder 3">
            <a:extLst>
              <a:ext uri="{FF2B5EF4-FFF2-40B4-BE49-F238E27FC236}">
                <a16:creationId xmlns:a16="http://schemas.microsoft.com/office/drawing/2014/main" id="{A71705C4-1B25-4B00-8422-3D46469BF7DD}"/>
              </a:ext>
            </a:extLst>
          </p:cNvPr>
          <p:cNvSpPr txBox="1">
            <a:spLocks/>
          </p:cNvSpPr>
          <p:nvPr/>
        </p:nvSpPr>
        <p:spPr bwMode="auto">
          <a:xfrm>
            <a:off x="620204" y="1161211"/>
            <a:ext cx="11153087" cy="822960"/>
          </a:xfrm>
          <a:prstGeom prst="rect">
            <a:avLst/>
          </a:prstGeom>
          <a:noFill/>
          <a:ln>
            <a:noFill/>
          </a:ln>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Clr>
                <a:schemeClr val="tx2"/>
              </a:buClr>
              <a:buSzPct val="100000"/>
              <a:buFont typeface="Courier New" panose="02070309020205020404" pitchFamily="49" charset="0"/>
              <a:buNone/>
              <a:defRPr sz="1600" b="0" i="0" kern="1200">
                <a:solidFill>
                  <a:schemeClr val="accent3"/>
                </a:solidFill>
                <a:latin typeface="Arial" panose="020B0604020202020204" pitchFamily="34" charset="0"/>
                <a:ea typeface="MS PGothic" panose="020B0600070205080204" pitchFamily="34" charset="-128"/>
                <a:cs typeface="Arial" panose="020B0604020202020204" pitchFamily="34" charset="0"/>
              </a:defRPr>
            </a:lvl1pPr>
            <a:lvl2pPr marL="365125" indent="-273050" algn="l" rtl="0" eaLnBrk="1" fontAlgn="base" hangingPunct="1">
              <a:lnSpc>
                <a:spcPct val="150000"/>
              </a:lnSpc>
              <a:spcBef>
                <a:spcPct val="20000"/>
              </a:spcBef>
              <a:spcAft>
                <a:spcPct val="0"/>
              </a:spcAft>
              <a:buClr>
                <a:schemeClr val="tx2"/>
              </a:buClr>
              <a:buSzPct val="125000"/>
              <a:buFont typeface="Arial" panose="020B0604020202020204"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2pPr>
            <a:lvl3pPr marL="639763" indent="-228600" algn="l" rtl="0" eaLnBrk="1" fontAlgn="base" hangingPunct="1">
              <a:lnSpc>
                <a:spcPct val="150000"/>
              </a:lnSpc>
              <a:spcBef>
                <a:spcPct val="20000"/>
              </a:spcBef>
              <a:spcAft>
                <a:spcPct val="0"/>
              </a:spcAft>
              <a:buClr>
                <a:schemeClr val="tx2"/>
              </a:buClr>
              <a:buSzPct val="70000"/>
              <a:buFont typeface="Courier New" panose="02070309020205020404" pitchFamily="49" charset="0"/>
              <a:buChar char="o"/>
              <a:defRPr sz="1600" kern="1200">
                <a:solidFill>
                  <a:srgbClr val="333333"/>
                </a:solidFill>
                <a:latin typeface="Arial" panose="020B0604020202020204" pitchFamily="34" charset="0"/>
                <a:ea typeface="Arial" charset="0"/>
                <a:cs typeface="Arial" panose="020B0604020202020204" pitchFamily="34" charset="0"/>
              </a:defRPr>
            </a:lvl3pPr>
            <a:lvl4pPr marL="914400" indent="-228600" algn="l" rtl="0" eaLnBrk="1" fontAlgn="base" hangingPunct="1">
              <a:lnSpc>
                <a:spcPct val="150000"/>
              </a:lnSpc>
              <a:spcBef>
                <a:spcPct val="20000"/>
              </a:spcBef>
              <a:spcAft>
                <a:spcPct val="0"/>
              </a:spcAft>
              <a:buClr>
                <a:schemeClr val="tx1">
                  <a:lumMod val="60000"/>
                  <a:lumOff val="40000"/>
                </a:schemeClr>
              </a:buClr>
              <a:buFont typeface="Wingdings" pitchFamily="2" charset="2"/>
              <a:buChar char="§"/>
              <a:defRPr sz="1600" kern="1200">
                <a:solidFill>
                  <a:srgbClr val="333333"/>
                </a:solidFill>
                <a:latin typeface="Arial" panose="020B0604020202020204" pitchFamily="34" charset="0"/>
                <a:ea typeface="Arial" charset="0"/>
                <a:cs typeface="Arial" panose="020B0604020202020204" pitchFamily="34" charset="0"/>
              </a:defRPr>
            </a:lvl4pPr>
            <a:lvl5pPr marL="1187450" indent="-228600" algn="l" rtl="0" eaLnBrk="1" fontAlgn="base" hangingPunct="1">
              <a:lnSpc>
                <a:spcPct val="150000"/>
              </a:lnSpc>
              <a:spcBef>
                <a:spcPct val="20000"/>
              </a:spcBef>
              <a:spcAft>
                <a:spcPct val="0"/>
              </a:spcAft>
              <a:buClr>
                <a:schemeClr val="tx1">
                  <a:lumMod val="40000"/>
                  <a:lumOff val="60000"/>
                </a:schemeClr>
              </a:buClr>
              <a:buFont typeface="Arial" pitchFamily="34" charset="0"/>
              <a:buChar char="•"/>
              <a:defRPr sz="1600" kern="1200">
                <a:solidFill>
                  <a:srgbClr val="333333"/>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0079FF"/>
              </a:buClr>
              <a:buSzPct val="100000"/>
              <a:buFont typeface="Courier New" panose="02070309020205020404" pitchFamily="49" charset="0"/>
              <a:buNone/>
              <a:tabLst/>
              <a:defRPr/>
            </a:pPr>
            <a:r>
              <a:rPr kumimoji="0" lang="en-US" sz="1600" b="0" i="0" u="none" strike="noStrike" kern="1200" cap="none" spc="0" normalizeH="0" baseline="0" noProof="0" dirty="0">
                <a:ln>
                  <a:noFill/>
                </a:ln>
                <a:solidFill>
                  <a:srgbClr val="262A32"/>
                </a:solidFill>
                <a:effectLst/>
                <a:uLnTx/>
                <a:uFillTx/>
                <a:latin typeface="Arial" panose="020B0604020202020204" pitchFamily="34" charset="0"/>
                <a:ea typeface="MS PGothic" panose="020B0600070205080204" pitchFamily="34" charset="-128"/>
                <a:cs typeface="Arial" panose="020B0604020202020204" pitchFamily="34" charset="0"/>
              </a:rPr>
              <a:t>Verint applies proven science and technology to the measurement and analysis of the visitor experience through the lens of visitor satisfaction.</a:t>
            </a:r>
          </a:p>
          <a:p>
            <a:pPr marL="0" marR="0" lvl="0" indent="0" algn="l" defTabSz="914400" rtl="0" eaLnBrk="1" fontAlgn="base" latinLnBrk="0" hangingPunct="1">
              <a:lnSpc>
                <a:spcPct val="100000"/>
              </a:lnSpc>
              <a:spcBef>
                <a:spcPts val="0"/>
              </a:spcBef>
              <a:spcAft>
                <a:spcPct val="0"/>
              </a:spcAft>
              <a:buClr>
                <a:srgbClr val="0079FF"/>
              </a:buClr>
              <a:buSzPct val="100000"/>
              <a:buFont typeface="Courier New" panose="02070309020205020404" pitchFamily="49" charset="0"/>
              <a:buNone/>
              <a:tabLst/>
              <a:defRPr/>
            </a:pPr>
            <a:endParaRPr kumimoji="0" lang="en-US" sz="1600" b="0" i="0" u="none" strike="noStrike" kern="1200" cap="none" spc="0" normalizeH="0" baseline="0" noProof="0" dirty="0">
              <a:ln>
                <a:noFill/>
              </a:ln>
              <a:solidFill>
                <a:srgbClr val="262A32"/>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1" name="TextBox 40">
            <a:extLst>
              <a:ext uri="{FF2B5EF4-FFF2-40B4-BE49-F238E27FC236}">
                <a16:creationId xmlns:a16="http://schemas.microsoft.com/office/drawing/2014/main" id="{C3B5BEF4-2840-4F58-BF37-1F53AF120A79}"/>
              </a:ext>
            </a:extLst>
          </p:cNvPr>
          <p:cNvSpPr txBox="1"/>
          <p:nvPr/>
        </p:nvSpPr>
        <p:spPr>
          <a:xfrm>
            <a:off x="838198" y="5120307"/>
            <a:ext cx="10512425"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262A32"/>
                </a:solidFill>
                <a:effectLst/>
                <a:uLnTx/>
                <a:uFillTx/>
              </a:rPr>
              <a:t>Analysis of the visitor experience will enable your organization to understand…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262A32"/>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79FF"/>
                </a:solidFill>
                <a:effectLst/>
                <a:uLnTx/>
                <a:uFillTx/>
              </a:rPr>
              <a:t>How are you doing?		What should you do?		Why should you do it?</a:t>
            </a:r>
          </a:p>
        </p:txBody>
      </p:sp>
      <p:graphicFrame>
        <p:nvGraphicFramePr>
          <p:cNvPr id="39" name="Diagram 38">
            <a:extLst>
              <a:ext uri="{FF2B5EF4-FFF2-40B4-BE49-F238E27FC236}">
                <a16:creationId xmlns:a16="http://schemas.microsoft.com/office/drawing/2014/main" id="{FF4FA53B-53FA-44A1-9F7E-C85D7CE466B3}"/>
              </a:ext>
            </a:extLst>
          </p:cNvPr>
          <p:cNvGraphicFramePr/>
          <p:nvPr>
            <p:extLst>
              <p:ext uri="{D42A27DB-BD31-4B8C-83A1-F6EECF244321}">
                <p14:modId xmlns:p14="http://schemas.microsoft.com/office/powerpoint/2010/main" val="146038501"/>
              </p:ext>
            </p:extLst>
          </p:nvPr>
        </p:nvGraphicFramePr>
        <p:xfrm>
          <a:off x="1522412" y="2514601"/>
          <a:ext cx="9144000" cy="182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01877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821677-7CAE-466E-8C69-FE69C23DCE4E}"/>
              </a:ext>
            </a:extLst>
          </p:cNvPr>
          <p:cNvSpPr>
            <a:spLocks noGrp="1"/>
          </p:cNvSpPr>
          <p:nvPr>
            <p:ph type="sldNum" sz="quarter" idx="10"/>
          </p:nvPr>
        </p:nvSpPr>
        <p:spPr>
          <a:xfrm>
            <a:off x="10842625" y="6310264"/>
            <a:ext cx="1016000" cy="43021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30B2D1E-9FFC-40D1-BD56-41383C696DDF}" type="slidenum">
              <a:rPr kumimoji="0" lang="en-JM" b="0" i="0" u="none" strike="noStrike" kern="1200" cap="none" spc="0" normalizeH="0" baseline="0" noProof="0" smtClean="0">
                <a:ln>
                  <a:noFill/>
                </a:ln>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JM" b="0" i="0" u="none" strike="noStrike" kern="1200" cap="none" spc="0" normalizeH="0" baseline="0" noProof="0" dirty="0">
              <a:ln>
                <a:noFill/>
              </a:ln>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1418160B-6228-4B88-84E1-521B8311F4F6}"/>
              </a:ext>
            </a:extLst>
          </p:cNvPr>
          <p:cNvSpPr>
            <a:spLocks noGrp="1"/>
          </p:cNvSpPr>
          <p:nvPr>
            <p:ph type="title"/>
          </p:nvPr>
        </p:nvSpPr>
        <p:spPr/>
        <p:txBody>
          <a:bodyPr/>
          <a:lstStyle/>
          <a:p>
            <a:r>
              <a:rPr lang="en-US" dirty="0"/>
              <a:t>Understanding Impacts</a:t>
            </a:r>
          </a:p>
        </p:txBody>
      </p:sp>
      <p:sp>
        <p:nvSpPr>
          <p:cNvPr id="10" name="Text Box 53">
            <a:extLst>
              <a:ext uri="{FF2B5EF4-FFF2-40B4-BE49-F238E27FC236}">
                <a16:creationId xmlns:a16="http://schemas.microsoft.com/office/drawing/2014/main" id="{29308952-3383-4848-9198-28AB1E22A3F7}"/>
              </a:ext>
            </a:extLst>
          </p:cNvPr>
          <p:cNvSpPr txBox="1">
            <a:spLocks noChangeArrowheads="1"/>
          </p:cNvSpPr>
          <p:nvPr/>
        </p:nvSpPr>
        <p:spPr bwMode="auto">
          <a:xfrm>
            <a:off x="7411873" y="2490281"/>
            <a:ext cx="3938752" cy="1846659"/>
          </a:xfrm>
          <a:prstGeom prst="rect">
            <a:avLst/>
          </a:prstGeom>
          <a:solidFill>
            <a:schemeClr val="bg1">
              <a:lumMod val="95000"/>
            </a:schemeClr>
          </a:solidFill>
          <a:ln w="28575">
            <a:noFill/>
            <a:miter lim="800000"/>
            <a:headEnd/>
            <a:tailEnd/>
          </a:ln>
        </p:spPr>
        <p:txBody>
          <a:bodyPr wrap="square" lIns="182880" tIns="182880" rIns="182880" bIns="18288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62A32"/>
                </a:solidFill>
                <a:effectLst/>
                <a:uLnTx/>
                <a:uFillTx/>
                <a:latin typeface="Arial" pitchFamily="34" charset="0"/>
                <a:ea typeface="ＭＳ Ｐゴシック" pitchFamily="1" charset="-128"/>
                <a:cs typeface="Arial" pitchFamily="34" charset="0"/>
              </a:rPr>
              <a:t>The rate of change between an element and satisfaction is represented by an </a:t>
            </a:r>
            <a:r>
              <a:rPr kumimoji="0" lang="en-US" sz="1600" b="0" i="0" u="sng" strike="noStrike" kern="1200" cap="none" spc="0" normalizeH="0" baseline="0" noProof="0" dirty="0">
                <a:ln>
                  <a:noFill/>
                </a:ln>
                <a:solidFill>
                  <a:srgbClr val="262A32"/>
                </a:solidFill>
                <a:effectLst/>
                <a:uLnTx/>
                <a:uFillTx/>
                <a:latin typeface="Arial" pitchFamily="34" charset="0"/>
                <a:ea typeface="ＭＳ Ｐゴシック" pitchFamily="1" charset="-128"/>
                <a:cs typeface="Arial" pitchFamily="34" charset="0"/>
              </a:rPr>
              <a:t>Impact</a:t>
            </a:r>
            <a:r>
              <a:rPr kumimoji="0" lang="en-US" sz="1600" b="0" i="0" u="none" strike="noStrike" kern="1200" cap="none" spc="0" normalizeH="0" baseline="0" noProof="0" dirty="0">
                <a:ln>
                  <a:noFill/>
                </a:ln>
                <a:solidFill>
                  <a:srgbClr val="262A32"/>
                </a:solidFill>
                <a:effectLst/>
                <a:uLnTx/>
                <a:uFillTx/>
                <a:latin typeface="Arial" pitchFamily="34" charset="0"/>
                <a:ea typeface="ＭＳ Ｐゴシック" pitchFamily="1" charset="-128"/>
                <a:cs typeface="Arial" pitchFamily="34" charset="0"/>
              </a:rPr>
              <a:t>. In simple terms, an impact can be understood as something like a slope of a line defining the relationship between two variables.</a:t>
            </a:r>
          </a:p>
        </p:txBody>
      </p:sp>
      <p:pic>
        <p:nvPicPr>
          <p:cNvPr id="11" name="Picture 10">
            <a:extLst>
              <a:ext uri="{FF2B5EF4-FFF2-40B4-BE49-F238E27FC236}">
                <a16:creationId xmlns:a16="http://schemas.microsoft.com/office/drawing/2014/main" id="{2E0A2781-3C7E-4E77-861A-54C95CCD50BD}"/>
              </a:ext>
            </a:extLst>
          </p:cNvPr>
          <p:cNvPicPr>
            <a:picLocks noChangeAspect="1"/>
          </p:cNvPicPr>
          <p:nvPr/>
        </p:nvPicPr>
        <p:blipFill>
          <a:blip r:embed="rId3"/>
          <a:stretch>
            <a:fillRect/>
          </a:stretch>
        </p:blipFill>
        <p:spPr>
          <a:xfrm>
            <a:off x="679336" y="1196887"/>
            <a:ext cx="6519169" cy="5113377"/>
          </a:xfrm>
          <a:prstGeom prst="rect">
            <a:avLst/>
          </a:prstGeom>
        </p:spPr>
      </p:pic>
    </p:spTree>
    <p:extLst>
      <p:ext uri="{BB962C8B-B14F-4D97-AF65-F5344CB8AC3E}">
        <p14:creationId xmlns:p14="http://schemas.microsoft.com/office/powerpoint/2010/main" val="3515978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287D7F-ABA8-414D-966E-F7466A676045}"/>
              </a:ext>
            </a:extLst>
          </p:cNvPr>
          <p:cNvSpPr>
            <a:spLocks noGrp="1"/>
          </p:cNvSpPr>
          <p:nvPr>
            <p:ph type="sldNum" sz="quarter" idx="10"/>
          </p:nvPr>
        </p:nvSpPr>
        <p:spPr/>
        <p:txBody>
          <a:bodyPr/>
          <a:lstStyle/>
          <a:p>
            <a:fld id="{BD3001A6-BD31-4FBC-AA24-96121B4F2E4D}" type="slidenum">
              <a:rPr lang="en-JM" smtClean="0"/>
              <a:pPr/>
              <a:t>45</a:t>
            </a:fld>
            <a:endParaRPr lang="en-JM" dirty="0"/>
          </a:p>
        </p:txBody>
      </p:sp>
      <p:sp>
        <p:nvSpPr>
          <p:cNvPr id="3" name="Title 2">
            <a:extLst>
              <a:ext uri="{FF2B5EF4-FFF2-40B4-BE49-F238E27FC236}">
                <a16:creationId xmlns:a16="http://schemas.microsoft.com/office/drawing/2014/main" id="{BBC44071-2313-4F33-AFB9-E0C627D7C09E}"/>
              </a:ext>
            </a:extLst>
          </p:cNvPr>
          <p:cNvSpPr>
            <a:spLocks noGrp="1"/>
          </p:cNvSpPr>
          <p:nvPr>
            <p:ph type="title"/>
          </p:nvPr>
        </p:nvSpPr>
        <p:spPr/>
        <p:txBody>
          <a:bodyPr/>
          <a:lstStyle/>
          <a:p>
            <a:r>
              <a:rPr lang="en-US" dirty="0"/>
              <a:t>Your Verint Team</a:t>
            </a:r>
          </a:p>
        </p:txBody>
      </p:sp>
      <p:sp>
        <p:nvSpPr>
          <p:cNvPr id="5" name="TextBox 4">
            <a:extLst>
              <a:ext uri="{FF2B5EF4-FFF2-40B4-BE49-F238E27FC236}">
                <a16:creationId xmlns:a16="http://schemas.microsoft.com/office/drawing/2014/main" id="{8B5AA9E9-7865-47D9-A06F-3BCA25C033B1}"/>
              </a:ext>
            </a:extLst>
          </p:cNvPr>
          <p:cNvSpPr txBox="1"/>
          <p:nvPr/>
        </p:nvSpPr>
        <p:spPr>
          <a:xfrm>
            <a:off x="518160" y="1499448"/>
            <a:ext cx="3200400" cy="1421799"/>
          </a:xfrm>
          <a:prstGeom prst="rect">
            <a:avLst/>
          </a:prstGeom>
          <a:noFill/>
        </p:spPr>
        <p:txBody>
          <a:bodyPr wrap="none" rtlCol="0">
            <a:noAutofit/>
          </a:bodyPr>
          <a:lstStyle/>
          <a:p>
            <a:pPr defTabSz="456926" eaLnBrk="1" fontAlgn="auto" hangingPunct="1">
              <a:spcBef>
                <a:spcPts val="0"/>
              </a:spcBef>
              <a:spcAft>
                <a:spcPts val="0"/>
              </a:spcAft>
            </a:pPr>
            <a:r>
              <a:rPr lang="en-US" sz="2000" b="1" dirty="0">
                <a:solidFill>
                  <a:srgbClr val="222B3C"/>
                </a:solidFill>
                <a:latin typeface="Arial" panose="020B0604020202020204"/>
                <a:ea typeface="+mn-ea"/>
              </a:rPr>
              <a:t>Ellen Sabor</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Senior Analyst</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Ellen.Sabor@verint.com</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(734) 352-6363</a:t>
            </a:r>
          </a:p>
        </p:txBody>
      </p:sp>
      <p:sp>
        <p:nvSpPr>
          <p:cNvPr id="6" name="TextBox 5">
            <a:extLst>
              <a:ext uri="{FF2B5EF4-FFF2-40B4-BE49-F238E27FC236}">
                <a16:creationId xmlns:a16="http://schemas.microsoft.com/office/drawing/2014/main" id="{C67C5016-0F74-486C-8872-507FD08B63B8}"/>
              </a:ext>
            </a:extLst>
          </p:cNvPr>
          <p:cNvSpPr txBox="1"/>
          <p:nvPr/>
        </p:nvSpPr>
        <p:spPr>
          <a:xfrm>
            <a:off x="4058279" y="1499448"/>
            <a:ext cx="3200400" cy="1421799"/>
          </a:xfrm>
          <a:prstGeom prst="rect">
            <a:avLst/>
          </a:prstGeom>
          <a:noFill/>
        </p:spPr>
        <p:txBody>
          <a:bodyPr wrap="none" rtlCol="0">
            <a:noAutofit/>
          </a:bodyPr>
          <a:lstStyle/>
          <a:p>
            <a:pPr defTabSz="456926" eaLnBrk="1" fontAlgn="auto" hangingPunct="1">
              <a:spcBef>
                <a:spcPts val="0"/>
              </a:spcBef>
              <a:spcAft>
                <a:spcPts val="0"/>
              </a:spcAft>
            </a:pPr>
            <a:r>
              <a:rPr lang="en-US" sz="2000" b="1" dirty="0">
                <a:solidFill>
                  <a:srgbClr val="222B3C"/>
                </a:solidFill>
                <a:latin typeface="Arial" panose="020B0604020202020204"/>
              </a:rPr>
              <a:t>Michelle Miller</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Customer Success Manager</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Michelle.Miller@verint.com</a:t>
            </a:r>
          </a:p>
          <a:p>
            <a:pPr indent="-260165" defTabSz="609493" fontAlgn="auto">
              <a:spcBef>
                <a:spcPct val="20000"/>
              </a:spcBef>
              <a:spcAft>
                <a:spcPts val="0"/>
              </a:spcAft>
              <a:buClr>
                <a:srgbClr val="FF0000"/>
              </a:buClr>
            </a:pPr>
            <a:r>
              <a:rPr lang="en-US" sz="1600" dirty="0">
                <a:solidFill>
                  <a:srgbClr val="222B3C"/>
                </a:solidFill>
                <a:latin typeface="Arial" panose="020B0604020202020204"/>
                <a:ea typeface="+mn-ea"/>
                <a:cs typeface="Arial" pitchFamily="34" charset="0"/>
              </a:rPr>
              <a:t>(734) </a:t>
            </a:r>
            <a:r>
              <a:rPr lang="en-US" sz="1600" dirty="0">
                <a:solidFill>
                  <a:srgbClr val="222B3C"/>
                </a:solidFill>
                <a:latin typeface="Arial" panose="020B0604020202020204"/>
                <a:ea typeface="+mn-ea"/>
                <a:cs typeface="Arial"/>
              </a:rPr>
              <a:t>887-7349</a:t>
            </a:r>
            <a:endParaRPr lang="en-US" sz="1600" dirty="0">
              <a:solidFill>
                <a:srgbClr val="222B3C"/>
              </a:solidFill>
              <a:latin typeface="Arial" panose="020B0604020202020204"/>
              <a:ea typeface="+mn-ea"/>
              <a:cs typeface="Arial" pitchFamily="34" charset="0"/>
            </a:endParaRPr>
          </a:p>
        </p:txBody>
      </p:sp>
    </p:spTree>
    <p:extLst>
      <p:ext uri="{BB962C8B-B14F-4D97-AF65-F5344CB8AC3E}">
        <p14:creationId xmlns:p14="http://schemas.microsoft.com/office/powerpoint/2010/main" val="900562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3CE8ED-BD53-4A58-A49D-AF9D76AEF35D}"/>
              </a:ext>
            </a:extLst>
          </p:cNvPr>
          <p:cNvSpPr>
            <a:spLocks noGrp="1"/>
          </p:cNvSpPr>
          <p:nvPr>
            <p:ph type="sldNum" sz="quarter" idx="10"/>
          </p:nvPr>
        </p:nvSpPr>
        <p:spPr/>
        <p:txBody>
          <a:bodyPr/>
          <a:lstStyle/>
          <a:p>
            <a:fld id="{BD3001A6-BD31-4FBC-AA24-96121B4F2E4D}" type="slidenum">
              <a:rPr lang="en-JM" smtClean="0"/>
              <a:pPr/>
              <a:t>5</a:t>
            </a:fld>
            <a:endParaRPr lang="en-JM" dirty="0"/>
          </a:p>
        </p:txBody>
      </p:sp>
      <p:sp>
        <p:nvSpPr>
          <p:cNvPr id="3" name="Title 2">
            <a:extLst>
              <a:ext uri="{FF2B5EF4-FFF2-40B4-BE49-F238E27FC236}">
                <a16:creationId xmlns:a16="http://schemas.microsoft.com/office/drawing/2014/main" id="{B1AB2DDF-722E-483D-83D7-4B6F59A442B1}"/>
              </a:ext>
            </a:extLst>
          </p:cNvPr>
          <p:cNvSpPr>
            <a:spLocks noGrp="1"/>
          </p:cNvSpPr>
          <p:nvPr>
            <p:ph type="title"/>
          </p:nvPr>
        </p:nvSpPr>
        <p:spPr/>
        <p:txBody>
          <a:bodyPr/>
          <a:lstStyle/>
          <a:p>
            <a:r>
              <a:rPr lang="en-US" dirty="0"/>
              <a:t>Strategic Analysis Objectives</a:t>
            </a:r>
          </a:p>
        </p:txBody>
      </p:sp>
      <p:graphicFrame>
        <p:nvGraphicFramePr>
          <p:cNvPr id="4" name="Table 7">
            <a:extLst>
              <a:ext uri="{FF2B5EF4-FFF2-40B4-BE49-F238E27FC236}">
                <a16:creationId xmlns:a16="http://schemas.microsoft.com/office/drawing/2014/main" id="{32E2F019-05E5-4EF7-96FB-0B14008C7164}"/>
              </a:ext>
            </a:extLst>
          </p:cNvPr>
          <p:cNvGraphicFramePr>
            <a:graphicFrameLocks noGrp="1"/>
          </p:cNvGraphicFramePr>
          <p:nvPr>
            <p:extLst>
              <p:ext uri="{D42A27DB-BD31-4B8C-83A1-F6EECF244321}">
                <p14:modId xmlns:p14="http://schemas.microsoft.com/office/powerpoint/2010/main" val="2962124833"/>
              </p:ext>
            </p:extLst>
          </p:nvPr>
        </p:nvGraphicFramePr>
        <p:xfrm>
          <a:off x="1203960" y="1545982"/>
          <a:ext cx="9329928" cy="2268650"/>
        </p:xfrm>
        <a:graphic>
          <a:graphicData uri="http://schemas.openxmlformats.org/drawingml/2006/table">
            <a:tbl>
              <a:tblPr firstRow="1" bandRow="1">
                <a:tableStyleId>{912C8C85-51F0-491E-9774-3900AFEF0FD7}</a:tableStyleId>
              </a:tblPr>
              <a:tblGrid>
                <a:gridCol w="4831080">
                  <a:extLst>
                    <a:ext uri="{9D8B030D-6E8A-4147-A177-3AD203B41FA5}">
                      <a16:colId xmlns:a16="http://schemas.microsoft.com/office/drawing/2014/main" val="260777420"/>
                    </a:ext>
                  </a:extLst>
                </a:gridCol>
                <a:gridCol w="4498848">
                  <a:extLst>
                    <a:ext uri="{9D8B030D-6E8A-4147-A177-3AD203B41FA5}">
                      <a16:colId xmlns:a16="http://schemas.microsoft.com/office/drawing/2014/main" val="1770989564"/>
                    </a:ext>
                  </a:extLst>
                </a:gridCol>
              </a:tblGrid>
              <a:tr h="591633">
                <a:tc>
                  <a:txBody>
                    <a:bodyPr/>
                    <a:lstStyle/>
                    <a:p>
                      <a:pPr algn="ctr"/>
                      <a:r>
                        <a:rPr lang="en-US" sz="2000" dirty="0"/>
                        <a:t>Site </a:t>
                      </a:r>
                    </a:p>
                    <a:p>
                      <a:pPr algn="ctr"/>
                      <a:r>
                        <a:rPr lang="en-US" sz="2000" dirty="0"/>
                        <a:t>Experience</a:t>
                      </a:r>
                    </a:p>
                  </a:txBody>
                  <a:tcPr/>
                </a:tc>
                <a:tc>
                  <a:txBody>
                    <a:bodyPr/>
                    <a:lstStyle/>
                    <a:p>
                      <a:pPr algn="ctr"/>
                      <a:r>
                        <a:rPr lang="en-US" sz="2000" dirty="0"/>
                        <a:t>Improvement </a:t>
                      </a:r>
                    </a:p>
                    <a:p>
                      <a:pPr algn="ctr"/>
                      <a:r>
                        <a:rPr lang="en-US" sz="2000" dirty="0"/>
                        <a:t>Opportunities</a:t>
                      </a:r>
                    </a:p>
                  </a:txBody>
                  <a:tcPr/>
                </a:tc>
                <a:extLst>
                  <a:ext uri="{0D108BD9-81ED-4DB2-BD59-A6C34878D82A}">
                    <a16:rowId xmlns:a16="http://schemas.microsoft.com/office/drawing/2014/main" val="2352685625"/>
                  </a:ext>
                </a:extLst>
              </a:tr>
              <a:tr h="1567610">
                <a:tc>
                  <a:txBody>
                    <a:bodyPr/>
                    <a:lstStyle/>
                    <a:p>
                      <a:pPr algn="ctr"/>
                      <a:r>
                        <a:rPr lang="en-US" sz="1800" dirty="0">
                          <a:solidFill>
                            <a:schemeClr val="accent3"/>
                          </a:solidFill>
                        </a:rPr>
                        <a:t>Understand the site experience (navigation, search, success) of those self-identifying as having looked for COVID-19 information</a:t>
                      </a:r>
                    </a:p>
                  </a:txBody>
                  <a:tcPr marL="182880" marR="182880" marT="182880" marB="182880"/>
                </a:tc>
                <a:tc>
                  <a:txBody>
                    <a:bodyPr/>
                    <a:lstStyle/>
                    <a:p>
                      <a:pPr algn="ctr"/>
                      <a:r>
                        <a:rPr lang="en-US" sz="1800" dirty="0">
                          <a:solidFill>
                            <a:schemeClr val="accent3"/>
                          </a:solidFill>
                        </a:rPr>
                        <a:t>Identify pain points and improvement opportunities for COVID-19 information seekers</a:t>
                      </a:r>
                    </a:p>
                  </a:txBody>
                  <a:tcPr marL="182880" marR="182880" marT="182880" marB="182880"/>
                </a:tc>
                <a:extLst>
                  <a:ext uri="{0D108BD9-81ED-4DB2-BD59-A6C34878D82A}">
                    <a16:rowId xmlns:a16="http://schemas.microsoft.com/office/drawing/2014/main" val="1248617852"/>
                  </a:ext>
                </a:extLst>
              </a:tr>
            </a:tbl>
          </a:graphicData>
        </a:graphic>
      </p:graphicFrame>
    </p:spTree>
    <p:extLst>
      <p:ext uri="{BB962C8B-B14F-4D97-AF65-F5344CB8AC3E}">
        <p14:creationId xmlns:p14="http://schemas.microsoft.com/office/powerpoint/2010/main" val="6021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BEC5C11-B086-4C4E-8C90-681A1F491487}"/>
              </a:ext>
            </a:extLst>
          </p:cNvPr>
          <p:cNvSpPr>
            <a:spLocks noGrp="1"/>
          </p:cNvSpPr>
          <p:nvPr>
            <p:ph type="title"/>
          </p:nvPr>
        </p:nvSpPr>
        <p:spPr>
          <a:xfrm>
            <a:off x="856269" y="143238"/>
            <a:ext cx="10968522" cy="567771"/>
          </a:xfrm>
        </p:spPr>
        <p:txBody>
          <a:bodyPr anchor="b">
            <a:normAutofit/>
          </a:bodyPr>
          <a:lstStyle/>
          <a:p>
            <a:pPr algn="l"/>
            <a:r>
              <a:rPr lang="en-US" dirty="0"/>
              <a:t>Summary of Key Findings</a:t>
            </a:r>
          </a:p>
        </p:txBody>
      </p:sp>
      <p:sp>
        <p:nvSpPr>
          <p:cNvPr id="3" name="Slide Number Placeholder 2">
            <a:extLst>
              <a:ext uri="{FF2B5EF4-FFF2-40B4-BE49-F238E27FC236}">
                <a16:creationId xmlns:a16="http://schemas.microsoft.com/office/drawing/2014/main" id="{C0C8787C-CEDB-4AE6-BA78-9243BDA3459A}"/>
              </a:ext>
            </a:extLst>
          </p:cNvPr>
          <p:cNvSpPr>
            <a:spLocks noGrp="1"/>
          </p:cNvSpPr>
          <p:nvPr>
            <p:ph type="sldNum" sz="quarter" idx="12"/>
          </p:nvPr>
        </p:nvSpPr>
        <p:spPr bwMode="black">
          <a:xfrm>
            <a:off x="11123376" y="6326414"/>
            <a:ext cx="626533" cy="430213"/>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32CDCB-4B29-F641-AE31-D4360F16EBC3}" type="slidenum">
              <a:rPr kumimoji="0" lang="en-US" sz="1200" b="0" i="0" u="none" strike="noStrike" kern="1200" cap="none" spc="0" normalizeH="0" baseline="0" noProof="0" smtClean="0">
                <a:ln>
                  <a:noFill/>
                </a:ln>
                <a:solidFill>
                  <a:schemeClr val="bg1">
                    <a:lumMod val="50000"/>
                  </a:schemeClr>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bg1">
                  <a:lumMod val="50000"/>
                </a:schemeClr>
              </a:solidFill>
              <a:effectLst/>
              <a:uLnTx/>
              <a:uFillTx/>
              <a:latin typeface="Arial" pitchFamily="34" charset="0"/>
              <a:ea typeface="MS PGothic" pitchFamily="34" charset="-128"/>
              <a:cs typeface="Arial" pitchFamily="34" charset="0"/>
            </a:endParaRPr>
          </a:p>
        </p:txBody>
      </p:sp>
      <p:sp>
        <p:nvSpPr>
          <p:cNvPr id="4" name="Rectangle 3">
            <a:extLst>
              <a:ext uri="{FF2B5EF4-FFF2-40B4-BE49-F238E27FC236}">
                <a16:creationId xmlns:a16="http://schemas.microsoft.com/office/drawing/2014/main" id="{95EAF140-615C-4A13-94D4-1CFA990E94DB}"/>
              </a:ext>
            </a:extLst>
          </p:cNvPr>
          <p:cNvSpPr/>
          <p:nvPr/>
        </p:nvSpPr>
        <p:spPr>
          <a:xfrm>
            <a:off x="923544" y="856444"/>
            <a:ext cx="10513098" cy="5342488"/>
          </a:xfrm>
          <a:prstGeom prst="rect">
            <a:avLst/>
          </a:prstGeom>
          <a:noFill/>
        </p:spPr>
        <p:txBody>
          <a:bodyPr wrap="square"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600" b="1" dirty="0">
                <a:solidFill>
                  <a:srgbClr val="262A32"/>
                </a:solidFill>
              </a:rPr>
              <a:t>COVID-19 Info Seekers’ Success</a:t>
            </a:r>
            <a:endParaRPr kumimoji="0" lang="en-US" sz="1600" b="1" i="0" u="none" strike="noStrike" kern="1200" cap="none" spc="0" normalizeH="0" baseline="0" noProof="0" dirty="0">
              <a:ln>
                <a:noFill/>
              </a:ln>
              <a:solidFill>
                <a:srgbClr val="262A32"/>
              </a:solidFill>
              <a:effectLst/>
              <a:uLnTx/>
              <a:uFillTx/>
              <a:latin typeface="Arial"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ts val="50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itchFamily="34" charset="0"/>
                <a:ea typeface="MS PGothic" pitchFamily="34" charset="-128"/>
                <a:cs typeface="+mn-cs"/>
              </a:rPr>
              <a:t>Less than 60% of COVID-19 information seekers are completely successful</a:t>
            </a:r>
            <a:r>
              <a:rPr kumimoji="0" lang="en-US" sz="1400" b="0" i="0" u="none" strike="noStrike" kern="1200" cap="none" spc="0" normalizeH="0" baseline="0" noProof="0" dirty="0">
                <a:ln>
                  <a:noFill/>
                </a:ln>
                <a:solidFill>
                  <a:srgbClr val="262A32"/>
                </a:solidFill>
                <a:effectLst/>
                <a:uLnTx/>
                <a:uFillTx/>
                <a:latin typeface="Arial" pitchFamily="34" charset="0"/>
                <a:ea typeface="MS PGothic" pitchFamily="34" charset="-128"/>
                <a:cs typeface="+mn-cs"/>
              </a:rPr>
              <a:t> at finding what they are looking for on EPA.gov. Tops among </a:t>
            </a:r>
            <a:r>
              <a:rPr lang="en-US" sz="1400" dirty="0">
                <a:solidFill>
                  <a:srgbClr val="262A32"/>
                </a:solidFill>
              </a:rPr>
              <a:t>the information they are not finding:  </a:t>
            </a:r>
            <a:r>
              <a:rPr kumimoji="0" lang="en-US" sz="1400" b="0" i="0" u="none" strike="noStrike" kern="1200" cap="none" spc="0" normalizeH="0" baseline="0" noProof="0" dirty="0">
                <a:ln>
                  <a:noFill/>
                </a:ln>
                <a:solidFill>
                  <a:srgbClr val="262A32"/>
                </a:solidFill>
                <a:effectLst/>
                <a:uLnTx/>
                <a:uFillTx/>
                <a:latin typeface="Arial" pitchFamily="34" charset="0"/>
                <a:ea typeface="MS PGothic" pitchFamily="34" charset="-128"/>
                <a:cs typeface="+mn-cs"/>
              </a:rPr>
              <a:t>a user-friendly list of disinfecting products and a clear yes or no answer on whether a particular product or ingredient kills the coronavirus.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1400" u="sng" dirty="0">
                <a:solidFill>
                  <a:srgbClr val="262A32"/>
                </a:solidFill>
              </a:rPr>
              <a:t>Among the least successful at finding COVID-19 information: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dirty="0">
                <a:solidFill>
                  <a:srgbClr val="262A32"/>
                </a:solidFill>
              </a:rPr>
              <a:t>Citizens and “other” roles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dirty="0">
                <a:solidFill>
                  <a:srgbClr val="262A32"/>
                </a:solidFill>
              </a:rPr>
              <a:t>First time visitors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400" b="1" dirty="0">
                <a:solidFill>
                  <a:schemeClr val="tx2"/>
                </a:solidFill>
              </a:rPr>
              <a:t>Those who came to EPA.gov via the Centers for Disease Control website</a:t>
            </a:r>
            <a:endParaRPr kumimoji="0" lang="en-US" sz="1400" b="1" i="0" u="none" strike="noStrike" kern="1200" cap="none" spc="0" normalizeH="0" baseline="0" noProof="0" dirty="0">
              <a:ln>
                <a:noFill/>
              </a:ln>
              <a:solidFill>
                <a:schemeClr val="tx2"/>
              </a:solidFill>
              <a:effectLst/>
              <a:uLnTx/>
              <a:uFillTx/>
              <a:latin typeface="Arial" pitchFamily="34"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262A32"/>
              </a:solidFill>
              <a:effectLst/>
              <a:uLnTx/>
              <a:uFillTx/>
              <a:latin typeface="Arial" pitchFamily="34" charset="0"/>
              <a:ea typeface="MS PGothic" pitchFamily="34" charset="-128"/>
              <a:cs typeface="+mn-cs"/>
            </a:endParaRP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600" b="1" i="0" u="none" strike="noStrike" kern="1200" cap="none" spc="0" normalizeH="0" baseline="0" noProof="0" dirty="0">
                <a:ln>
                  <a:noFill/>
                </a:ln>
                <a:solidFill>
                  <a:srgbClr val="262A32"/>
                </a:solidFill>
                <a:effectLst/>
                <a:uLnTx/>
                <a:uFillTx/>
                <a:latin typeface="Arial" pitchFamily="34" charset="0"/>
                <a:ea typeface="MS PGothic" pitchFamily="34" charset="-128"/>
                <a:cs typeface="+mn-cs"/>
              </a:rPr>
              <a:t>Drivers of Satisfaction</a:t>
            </a:r>
          </a:p>
          <a:p>
            <a:pPr marL="0" marR="0" lvl="0" indent="0" algn="l" defTabSz="914400" rtl="0" eaLnBrk="0" fontAlgn="base" latinLnBrk="0" hangingPunct="0">
              <a:lnSpc>
                <a:spcPct val="100000"/>
              </a:lnSpc>
              <a:spcBef>
                <a:spcPct val="0"/>
              </a:spcBef>
              <a:spcAft>
                <a:spcPts val="50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itchFamily="34" charset="0"/>
                <a:ea typeface="MS PGothic" pitchFamily="34" charset="-128"/>
                <a:cs typeface="+mn-cs"/>
              </a:rPr>
              <a:t>Site </a:t>
            </a:r>
            <a:r>
              <a:rPr lang="en-US" sz="1400" b="1" dirty="0">
                <a:solidFill>
                  <a:schemeClr val="tx2"/>
                </a:solidFill>
              </a:rPr>
              <a:t>Information and Browsing drive Satisfaction </a:t>
            </a:r>
            <a:r>
              <a:rPr lang="en-US" sz="1400" dirty="0">
                <a:solidFill>
                  <a:srgbClr val="262A32"/>
                </a:solidFill>
              </a:rPr>
              <a:t>with EPA.gov among COVID-19 information seekers. Satisfaction increases have a strong effect on visitors’ intentions to recommend EPA.gov and to use the information found on the site.</a:t>
            </a:r>
          </a:p>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Arial" pitchFamily="34" charset="0"/>
                <a:ea typeface="MS PGothic" pitchFamily="34" charset="-128"/>
                <a:cs typeface="+mn-cs"/>
              </a:rPr>
              <a:t>Particular opportunity areas </a:t>
            </a:r>
            <a:r>
              <a:rPr lang="en-US" sz="1400" b="1" dirty="0">
                <a:solidFill>
                  <a:schemeClr val="tx2"/>
                </a:solidFill>
              </a:rPr>
              <a:t>are</a:t>
            </a:r>
            <a:r>
              <a:rPr lang="en-US" sz="1400" b="1" i="1" dirty="0">
                <a:solidFill>
                  <a:schemeClr val="tx2"/>
                </a:solidFill>
              </a:rPr>
              <a:t> </a:t>
            </a:r>
            <a:r>
              <a:rPr kumimoji="0" lang="en-US" sz="1400" b="1" i="1" u="none" strike="noStrike" kern="1200" cap="none" spc="0" normalizeH="0" baseline="0" noProof="0" dirty="0">
                <a:ln>
                  <a:noFill/>
                </a:ln>
                <a:solidFill>
                  <a:schemeClr val="tx2"/>
                </a:solidFill>
                <a:effectLst/>
                <a:uLnTx/>
                <a:uFillTx/>
                <a:latin typeface="Arial" pitchFamily="34" charset="0"/>
                <a:ea typeface="MS PGothic" pitchFamily="34" charset="-128"/>
                <a:cs typeface="+mn-cs"/>
              </a:rPr>
              <a:t>site information answering visitors’ questions </a:t>
            </a:r>
            <a:r>
              <a:rPr kumimoji="0" lang="en-US" sz="1400" b="1" u="none" strike="noStrike" kern="1200" cap="none" spc="0" normalizeH="0" baseline="0" noProof="0" dirty="0">
                <a:ln>
                  <a:noFill/>
                </a:ln>
                <a:solidFill>
                  <a:schemeClr val="tx2"/>
                </a:solidFill>
                <a:effectLst/>
                <a:uLnTx/>
                <a:uFillTx/>
                <a:latin typeface="Arial" pitchFamily="34" charset="0"/>
                <a:ea typeface="MS PGothic" pitchFamily="34" charset="-128"/>
                <a:cs typeface="+mn-cs"/>
              </a:rPr>
              <a:t>and</a:t>
            </a:r>
            <a:r>
              <a:rPr kumimoji="0" lang="en-US" sz="1400" b="1" i="1" u="none" strike="noStrike" kern="1200" cap="none" spc="0" normalizeH="0" baseline="0" noProof="0" dirty="0">
                <a:ln>
                  <a:noFill/>
                </a:ln>
                <a:solidFill>
                  <a:schemeClr val="tx2"/>
                </a:solidFill>
                <a:effectLst/>
                <a:uLnTx/>
                <a:uFillTx/>
                <a:latin typeface="Arial" pitchFamily="34" charset="0"/>
                <a:ea typeface="MS PGothic" pitchFamily="34" charset="-128"/>
                <a:cs typeface="+mn-cs"/>
              </a:rPr>
              <a:t> the ability to narrow down choices.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600" b="1" i="0" u="none" strike="noStrike" kern="1200" cap="none" spc="0" normalizeH="0" baseline="0" noProof="0" dirty="0">
                <a:ln>
                  <a:noFill/>
                </a:ln>
                <a:solidFill>
                  <a:srgbClr val="262A32"/>
                </a:solidFill>
                <a:effectLst/>
                <a:uLnTx/>
                <a:uFillTx/>
                <a:latin typeface="Arial" pitchFamily="34" charset="0"/>
                <a:ea typeface="MS PGothic" pitchFamily="34" charset="-128"/>
                <a:cs typeface="+mn-cs"/>
              </a:rPr>
              <a:t>Navigation and Search Issues</a:t>
            </a:r>
          </a:p>
          <a:p>
            <a:pPr marL="0" marR="0" lvl="0" indent="0" algn="l" defTabSz="914400" rtl="0" eaLnBrk="0" fontAlgn="base" latinLnBrk="0" hangingPunct="0">
              <a:lnSpc>
                <a:spcPct val="100000"/>
              </a:lnSpc>
              <a:spcBef>
                <a:spcPct val="0"/>
              </a:spcBef>
              <a:spcAft>
                <a:spcPts val="500"/>
              </a:spcAft>
              <a:buClrTx/>
              <a:buSzTx/>
              <a:buFontTx/>
              <a:buNone/>
              <a:tabLst/>
              <a:defRPr/>
            </a:pPr>
            <a:r>
              <a:rPr lang="en-US" sz="1400" b="1" dirty="0">
                <a:solidFill>
                  <a:schemeClr val="tx2"/>
                </a:solidFill>
              </a:rPr>
              <a:t>Almost three-quarters of respondents spent time on the coronavirus and/or coronavirus disinfectant pages, but about 45% of them still didn’t find everything they were looking for</a:t>
            </a:r>
            <a:r>
              <a:rPr lang="en-US" sz="1400" dirty="0">
                <a:solidFill>
                  <a:srgbClr val="262A32"/>
                </a:solidFill>
              </a:rPr>
              <a:t>.  Some visitors could not get to the List N tool although they saw references to it on the site.  </a:t>
            </a:r>
          </a:p>
          <a:p>
            <a:pPr marL="0" marR="0" lvl="0" indent="0" algn="l" defTabSz="914400" rtl="0" eaLnBrk="0" fontAlgn="base" latinLnBrk="0" hangingPunct="0">
              <a:lnSpc>
                <a:spcPct val="100000"/>
              </a:lnSpc>
              <a:spcBef>
                <a:spcPct val="0"/>
              </a:spcBef>
              <a:spcAft>
                <a:spcPts val="500"/>
              </a:spcAft>
              <a:buClrTx/>
              <a:buSzTx/>
              <a:buFontTx/>
              <a:buNone/>
              <a:tabLst/>
              <a:defRPr/>
            </a:pPr>
            <a:r>
              <a:rPr lang="en-US" sz="1400" dirty="0">
                <a:solidFill>
                  <a:srgbClr val="262A32"/>
                </a:solidFill>
              </a:rPr>
              <a:t>Comments indicate that visitors perceive desired content to be buried too deeply in the site, and that the List N tool produces irrelevant and too many results.</a:t>
            </a:r>
          </a:p>
          <a:p>
            <a:pPr marL="0" marR="0" lvl="0" indent="0" algn="l" defTabSz="914400" rtl="0" eaLnBrk="0" fontAlgn="base" latinLnBrk="0" hangingPunct="0">
              <a:lnSpc>
                <a:spcPct val="100000"/>
              </a:lnSpc>
              <a:spcBef>
                <a:spcPct val="0"/>
              </a:spcBef>
              <a:spcAft>
                <a:spcPts val="300"/>
              </a:spcAft>
              <a:buClrTx/>
              <a:buSzTx/>
              <a:buFontTx/>
              <a:buNone/>
              <a:tabLst/>
              <a:defRPr/>
            </a:pPr>
            <a:r>
              <a:rPr lang="en-US" sz="1400" dirty="0">
                <a:solidFill>
                  <a:srgbClr val="262A32"/>
                </a:solidFill>
              </a:rPr>
              <a:t>Fixes that allow for more narrowing and filtering of results, shorter navigation paths, and clearer information should boost scores for this segment.</a:t>
            </a:r>
          </a:p>
        </p:txBody>
      </p:sp>
    </p:spTree>
    <p:extLst>
      <p:ext uri="{BB962C8B-B14F-4D97-AF65-F5344CB8AC3E}">
        <p14:creationId xmlns:p14="http://schemas.microsoft.com/office/powerpoint/2010/main" val="284221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5CAAC-BB75-B14B-8997-FF98A8CDB413}"/>
              </a:ext>
            </a:extLst>
          </p:cNvPr>
          <p:cNvSpPr>
            <a:spLocks noGrp="1"/>
          </p:cNvSpPr>
          <p:nvPr>
            <p:ph type="sldNum" sz="quarter" idx="10"/>
          </p:nvPr>
        </p:nvSpPr>
        <p:spPr bwMode="white"/>
        <p:txBody>
          <a:bodyPr/>
          <a:lstStyle/>
          <a:p>
            <a:fld id="{BD3001A6-BD31-4FBC-AA24-96121B4F2E4D}" type="slidenum">
              <a:rPr lang="en-JM" smtClean="0"/>
              <a:pPr/>
              <a:t>7</a:t>
            </a:fld>
            <a:endParaRPr lang="en-JM" dirty="0"/>
          </a:p>
        </p:txBody>
      </p:sp>
      <p:sp>
        <p:nvSpPr>
          <p:cNvPr id="3" name="Text Placeholder 2">
            <a:extLst>
              <a:ext uri="{FF2B5EF4-FFF2-40B4-BE49-F238E27FC236}">
                <a16:creationId xmlns:a16="http://schemas.microsoft.com/office/drawing/2014/main" id="{A1D014DC-330E-5C48-94E8-B4FB4B2217D2}"/>
              </a:ext>
            </a:extLst>
          </p:cNvPr>
          <p:cNvSpPr>
            <a:spLocks noGrp="1"/>
          </p:cNvSpPr>
          <p:nvPr>
            <p:ph type="body" sz="quarter" idx="12"/>
          </p:nvPr>
        </p:nvSpPr>
        <p:spPr bwMode="white">
          <a:xfrm>
            <a:off x="973931" y="2611000"/>
            <a:ext cx="10244138" cy="799706"/>
          </a:xfrm>
        </p:spPr>
        <p:txBody>
          <a:bodyPr/>
          <a:lstStyle/>
          <a:p>
            <a:r>
              <a:rPr lang="en-US" dirty="0"/>
              <a:t>Trends and Overview</a:t>
            </a:r>
          </a:p>
        </p:txBody>
      </p:sp>
    </p:spTree>
    <p:extLst>
      <p:ext uri="{BB962C8B-B14F-4D97-AF65-F5344CB8AC3E}">
        <p14:creationId xmlns:p14="http://schemas.microsoft.com/office/powerpoint/2010/main" val="4188839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95707-EB39-49A6-B5EE-ED51D9BAEEB2}"/>
              </a:ext>
            </a:extLst>
          </p:cNvPr>
          <p:cNvSpPr>
            <a:spLocks noGrp="1"/>
          </p:cNvSpPr>
          <p:nvPr>
            <p:ph type="title"/>
          </p:nvPr>
        </p:nvSpPr>
        <p:spPr>
          <a:xfrm>
            <a:off x="606930" y="117459"/>
            <a:ext cx="11136635" cy="1188827"/>
          </a:xfrm>
        </p:spPr>
        <p:txBody>
          <a:bodyPr>
            <a:noAutofit/>
          </a:bodyPr>
          <a:lstStyle/>
          <a:p>
            <a:pPr algn="l"/>
            <a:r>
              <a:rPr lang="en-US" dirty="0"/>
              <a:t>Satisfaction with EPA.gov among all visitors rose in June 2020 and stayed higher, narrowing the gap with the Federal Government desktop average, which trended slightly downward.</a:t>
            </a:r>
            <a:endParaRPr lang="en-US" sz="2400" b="0" dirty="0"/>
          </a:p>
        </p:txBody>
      </p:sp>
      <p:sp>
        <p:nvSpPr>
          <p:cNvPr id="3" name="Slide Number Placeholder 2">
            <a:extLst>
              <a:ext uri="{FF2B5EF4-FFF2-40B4-BE49-F238E27FC236}">
                <a16:creationId xmlns:a16="http://schemas.microsoft.com/office/drawing/2014/main" id="{F26B8EC8-E0A8-486A-B339-A40B500B0E56}"/>
              </a:ext>
            </a:extLst>
          </p:cNvPr>
          <p:cNvSpPr>
            <a:spLocks noGrp="1"/>
          </p:cNvSpPr>
          <p:nvPr>
            <p:ph type="sldNum" sz="quarter" idx="12"/>
          </p:nvPr>
        </p:nvSpPr>
        <p:spPr bwMode="black"/>
        <p:txBody>
          <a:bodyPr/>
          <a:lstStyle/>
          <a:p>
            <a:pPr marL="0" marR="0" lvl="0" indent="0" algn="r" defTabSz="609493" rtl="0" eaLnBrk="1" fontAlgn="base" latinLnBrk="0" hangingPunct="1">
              <a:lnSpc>
                <a:spcPct val="100000"/>
              </a:lnSpc>
              <a:spcBef>
                <a:spcPct val="0"/>
              </a:spcBef>
              <a:spcAft>
                <a:spcPct val="0"/>
              </a:spcAft>
              <a:buClrTx/>
              <a:buSzTx/>
              <a:buFontTx/>
              <a:buNone/>
              <a:tabLst/>
              <a:defRPr/>
            </a:pPr>
            <a:fld id="{C932CDCB-4B29-F641-AE31-D4360F16EBC3}" type="slidenum">
              <a:rPr kumimoji="0" lang="en-US" sz="1200" b="0" i="0" u="none" strike="noStrike" kern="1200" cap="none" spc="0" normalizeH="0" baseline="0" noProof="0">
                <a:ln>
                  <a:noFill/>
                </a:ln>
                <a:solidFill>
                  <a:schemeClr val="bg1">
                    <a:lumMod val="50000"/>
                  </a:schemeClr>
                </a:solidFill>
                <a:effectLst/>
                <a:uLnTx/>
                <a:uFillTx/>
                <a:latin typeface="Arial"/>
                <a:ea typeface="MS PGothic" pitchFamily="34" charset="-128"/>
                <a:cs typeface="Arial" pitchFamily="34" charset="0"/>
              </a:rPr>
              <a:pPr marL="0" marR="0" lvl="0" indent="0" algn="r" defTabSz="60949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bg1">
                  <a:lumMod val="50000"/>
                </a:schemeClr>
              </a:solidFill>
              <a:effectLst/>
              <a:uLnTx/>
              <a:uFillTx/>
              <a:latin typeface="Arial"/>
              <a:ea typeface="MS PGothic" pitchFamily="34" charset="-128"/>
              <a:cs typeface="Arial" pitchFamily="34" charset="0"/>
            </a:endParaRPr>
          </a:p>
        </p:txBody>
      </p:sp>
      <p:graphicFrame>
        <p:nvGraphicFramePr>
          <p:cNvPr id="7" name="Chart 6">
            <a:extLst>
              <a:ext uri="{FF2B5EF4-FFF2-40B4-BE49-F238E27FC236}">
                <a16:creationId xmlns:a16="http://schemas.microsoft.com/office/drawing/2014/main" id="{2C47B9B3-0F53-420A-9C2F-1BBBC493E2B9}"/>
              </a:ext>
            </a:extLst>
          </p:cNvPr>
          <p:cNvGraphicFramePr/>
          <p:nvPr>
            <p:extLst>
              <p:ext uri="{D42A27DB-BD31-4B8C-83A1-F6EECF244321}">
                <p14:modId xmlns:p14="http://schemas.microsoft.com/office/powerpoint/2010/main" val="3142841365"/>
              </p:ext>
            </p:extLst>
          </p:nvPr>
        </p:nvGraphicFramePr>
        <p:xfrm>
          <a:off x="451482" y="1605516"/>
          <a:ext cx="11588496" cy="477445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0BA833BB-D661-4E5A-B15E-32F62533E9D6}"/>
              </a:ext>
            </a:extLst>
          </p:cNvPr>
          <p:cNvSpPr/>
          <p:nvPr/>
        </p:nvSpPr>
        <p:spPr>
          <a:xfrm>
            <a:off x="848782" y="2156559"/>
            <a:ext cx="10648950" cy="338554"/>
          </a:xfrm>
          <a:prstGeom prst="rect">
            <a:avLst/>
          </a:prstGeom>
        </p:spPr>
        <p:txBody>
          <a:bodyPr wrap="square">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rPr>
              <a:t>Visitor Satisfaction Trended Against Benchmark Average</a:t>
            </a:r>
          </a:p>
        </p:txBody>
      </p:sp>
      <p:sp>
        <p:nvSpPr>
          <p:cNvPr id="4" name="TextBox 3">
            <a:extLst>
              <a:ext uri="{FF2B5EF4-FFF2-40B4-BE49-F238E27FC236}">
                <a16:creationId xmlns:a16="http://schemas.microsoft.com/office/drawing/2014/main" id="{74480ACC-1CC6-414D-A3EF-22289F05E12A}"/>
              </a:ext>
            </a:extLst>
          </p:cNvPr>
          <p:cNvSpPr txBox="1"/>
          <p:nvPr/>
        </p:nvSpPr>
        <p:spPr>
          <a:xfrm>
            <a:off x="606930" y="1306286"/>
            <a:ext cx="10786299" cy="646331"/>
          </a:xfrm>
          <a:prstGeom prst="rect">
            <a:avLst/>
          </a:prstGeom>
          <a:noFill/>
        </p:spPr>
        <p:txBody>
          <a:bodyPr wrap="square" rtlCol="0">
            <a:spAutoFit/>
          </a:bodyPr>
          <a:lstStyle/>
          <a:p>
            <a:pPr algn="l"/>
            <a:r>
              <a:rPr lang="en-US" dirty="0">
                <a:solidFill>
                  <a:schemeClr val="accent3"/>
                </a:solidFill>
                <a:cs typeface="Arial" panose="020B0604020202020204" pitchFamily="34" charset="0"/>
              </a:rPr>
              <a:t>It is unclear if the increase in Satisfaction can be attributed to the pandemic, given that other federal sites did not experience the same boost. </a:t>
            </a:r>
            <a:endParaRPr lang="en-US"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023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709996" y="185070"/>
            <a:ext cx="10969943" cy="781036"/>
          </a:xfrm>
        </p:spPr>
        <p:txBody>
          <a:bodyPr/>
          <a:lstStyle/>
          <a:p>
            <a:r>
              <a:rPr lang="en-US" sz="2400" b="0" dirty="0"/>
              <a:t>Between October 2020 and May 2021, the highest concentration of EPA.gov visitors looking for COVID-19 information occurred in October and November.</a:t>
            </a:r>
          </a:p>
        </p:txBody>
      </p:sp>
      <p:sp>
        <p:nvSpPr>
          <p:cNvPr id="5" name="Slide Number Placeholder 4"/>
          <p:cNvSpPr>
            <a:spLocks noGrp="1"/>
          </p:cNvSpPr>
          <p:nvPr>
            <p:ph type="sldNum" sz="quarter" idx="12"/>
          </p:nvPr>
        </p:nvSpPr>
        <p:spPr bwMode="black">
          <a:xfrm>
            <a:off x="11429959" y="6377284"/>
            <a:ext cx="499961" cy="365125"/>
          </a:xfrm>
        </p:spPr>
        <p:txBody>
          <a:bodyPr/>
          <a:lstStyle/>
          <a:p>
            <a:fld id="{EB5131EF-D618-5347-8462-43F33F2C84D1}" type="slidenum">
              <a:rPr lang="en-US" smtClean="0">
                <a:solidFill>
                  <a:schemeClr val="bg1">
                    <a:lumMod val="50000"/>
                  </a:schemeClr>
                </a:solidFill>
              </a:rPr>
              <a:pPr/>
              <a:t>9</a:t>
            </a:fld>
            <a:endParaRPr lang="en-US" dirty="0">
              <a:solidFill>
                <a:schemeClr val="bg1">
                  <a:lumMod val="50000"/>
                </a:schemeClr>
              </a:solidFill>
            </a:endParaRPr>
          </a:p>
        </p:txBody>
      </p:sp>
      <p:sp>
        <p:nvSpPr>
          <p:cNvPr id="15" name="Footer Placeholder 2">
            <a:extLst>
              <a:ext uri="{FF2B5EF4-FFF2-40B4-BE49-F238E27FC236}">
                <a16:creationId xmlns:a16="http://schemas.microsoft.com/office/drawing/2014/main" id="{2D980C1E-3587-440F-9EEE-62A8CC173E59}"/>
              </a:ext>
            </a:extLst>
          </p:cNvPr>
          <p:cNvSpPr txBox="1">
            <a:spLocks/>
          </p:cNvSpPr>
          <p:nvPr/>
        </p:nvSpPr>
        <p:spPr bwMode="black">
          <a:xfrm>
            <a:off x="9610256" y="6312437"/>
            <a:ext cx="1974815" cy="429972"/>
          </a:xfrm>
          <a:prstGeom prst="rect">
            <a:avLst/>
          </a:prstGeom>
        </p:spPr>
        <p:txBody>
          <a:bodyPr vert="horz" lIns="91440" tIns="0" rIns="91440" bIns="0" rtlCol="0" anchor="ctr"/>
          <a:lstStyle>
            <a:defPPr>
              <a:defRPr lang="en-US"/>
            </a:defPPr>
            <a:lvl1pPr marL="0" algn="l" defTabSz="609493" rtl="0" eaLnBrk="1" latinLnBrk="0" hangingPunct="1">
              <a:defRPr sz="1100" kern="1200">
                <a:solidFill>
                  <a:schemeClr val="bg2">
                    <a:lumMod val="75000"/>
                  </a:schemeClr>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a:lstStyle>
          <a:p>
            <a:pPr>
              <a:defRPr/>
            </a:pPr>
            <a:r>
              <a:rPr lang="en-US" sz="1000" dirty="0">
                <a:solidFill>
                  <a:schemeClr val="tx1"/>
                </a:solidFill>
                <a:latin typeface="Arial"/>
              </a:rPr>
              <a:t>Oct. 1, 2020 - May 31, 2021</a:t>
            </a:r>
          </a:p>
        </p:txBody>
      </p:sp>
      <p:graphicFrame>
        <p:nvGraphicFramePr>
          <p:cNvPr id="18" name="Chart 17">
            <a:extLst>
              <a:ext uri="{FF2B5EF4-FFF2-40B4-BE49-F238E27FC236}">
                <a16:creationId xmlns:a16="http://schemas.microsoft.com/office/drawing/2014/main" id="{951BC473-C83B-46FC-B05C-FF11A10E47C5}"/>
              </a:ext>
            </a:extLst>
          </p:cNvPr>
          <p:cNvGraphicFramePr/>
          <p:nvPr>
            <p:extLst>
              <p:ext uri="{D42A27DB-BD31-4B8C-83A1-F6EECF244321}">
                <p14:modId xmlns:p14="http://schemas.microsoft.com/office/powerpoint/2010/main" val="3984144035"/>
              </p:ext>
            </p:extLst>
          </p:nvPr>
        </p:nvGraphicFramePr>
        <p:xfrm>
          <a:off x="5811820" y="2681490"/>
          <a:ext cx="5851159" cy="27131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859FF2C-0113-4B38-9278-782BEA358CB6}"/>
              </a:ext>
            </a:extLst>
          </p:cNvPr>
          <p:cNvGraphicFramePr/>
          <p:nvPr>
            <p:extLst>
              <p:ext uri="{D42A27DB-BD31-4B8C-83A1-F6EECF244321}">
                <p14:modId xmlns:p14="http://schemas.microsoft.com/office/powerpoint/2010/main" val="4286890431"/>
              </p:ext>
            </p:extLst>
          </p:nvPr>
        </p:nvGraphicFramePr>
        <p:xfrm>
          <a:off x="32905" y="2354703"/>
          <a:ext cx="4024745" cy="281737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785B4A9-8DBC-4AE8-B263-D9AF90398DC6}"/>
              </a:ext>
            </a:extLst>
          </p:cNvPr>
          <p:cNvSpPr/>
          <p:nvPr/>
        </p:nvSpPr>
        <p:spPr>
          <a:xfrm>
            <a:off x="525905" y="1874703"/>
            <a:ext cx="3929440" cy="584775"/>
          </a:xfrm>
          <a:prstGeom prst="rect">
            <a:avLst/>
          </a:prstGeom>
        </p:spPr>
        <p:txBody>
          <a:bodyPr wrap="square">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rPr>
              <a:t>Were you looking for information related to COVID-19 today?</a:t>
            </a:r>
          </a:p>
        </p:txBody>
      </p:sp>
      <p:sp>
        <p:nvSpPr>
          <p:cNvPr id="14" name="Rectangle 13">
            <a:extLst>
              <a:ext uri="{FF2B5EF4-FFF2-40B4-BE49-F238E27FC236}">
                <a16:creationId xmlns:a16="http://schemas.microsoft.com/office/drawing/2014/main" id="{2F595122-0B7C-4324-A817-3AE479DEC61D}"/>
              </a:ext>
            </a:extLst>
          </p:cNvPr>
          <p:cNvSpPr/>
          <p:nvPr/>
        </p:nvSpPr>
        <p:spPr>
          <a:xfrm>
            <a:off x="5360277" y="2120923"/>
            <a:ext cx="6224794" cy="523220"/>
          </a:xfrm>
          <a:prstGeom prst="rect">
            <a:avLst/>
          </a:prstGeom>
        </p:spPr>
        <p:txBody>
          <a:bodyPr wrap="square">
            <a:spAutoFit/>
          </a:bodyPr>
          <a:lstStyle/>
          <a:p>
            <a:pPr marL="0" marR="0" lvl="0" indent="0" algn="ctr" defTabSz="609493"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rPr>
              <a:t>COVID-19 Information Seekers By Month</a:t>
            </a:r>
          </a:p>
          <a:p>
            <a:pPr marL="0" marR="0" lvl="0" indent="0" algn="ctr" defTabSz="609493" rtl="0" eaLnBrk="0" fontAlgn="base" latinLnBrk="0" hangingPunct="0">
              <a:lnSpc>
                <a:spcPct val="100000"/>
              </a:lnSpc>
              <a:spcBef>
                <a:spcPct val="0"/>
              </a:spcBef>
              <a:spcAft>
                <a:spcPct val="0"/>
              </a:spcAft>
              <a:buClrTx/>
              <a:buSzTx/>
              <a:buFontTx/>
              <a:buNone/>
              <a:tabLst/>
              <a:defRPr/>
            </a:pPr>
            <a:r>
              <a:rPr lang="en-US" sz="1200" dirty="0">
                <a:solidFill>
                  <a:schemeClr val="accent6">
                    <a:lumMod val="75000"/>
                  </a:schemeClr>
                </a:solidFill>
                <a:latin typeface="Arial"/>
                <a:cs typeface="Arial" pitchFamily="34" charset="0"/>
              </a:rPr>
              <a:t>as a percentage of all survey respondents</a:t>
            </a:r>
            <a:endParaRPr kumimoji="0" lang="en-US" sz="1200" b="0" i="0" u="none" strike="noStrike" kern="1200" cap="none" spc="0" normalizeH="0" baseline="0" noProof="0" dirty="0">
              <a:ln>
                <a:noFill/>
              </a:ln>
              <a:solidFill>
                <a:schemeClr val="accent6">
                  <a:lumMod val="75000"/>
                </a:schemeClr>
              </a:solidFill>
              <a:effectLst/>
              <a:uLnTx/>
              <a:uFillTx/>
              <a:latin typeface="Arial"/>
              <a:ea typeface="MS PGothic" pitchFamily="34" charset="-128"/>
              <a:cs typeface="Arial" pitchFamily="34" charset="0"/>
            </a:endParaRPr>
          </a:p>
        </p:txBody>
      </p:sp>
      <p:sp>
        <p:nvSpPr>
          <p:cNvPr id="17" name="TextBox 16">
            <a:extLst>
              <a:ext uri="{FF2B5EF4-FFF2-40B4-BE49-F238E27FC236}">
                <a16:creationId xmlns:a16="http://schemas.microsoft.com/office/drawing/2014/main" id="{38A0B454-5B14-4FA0-9B86-5D10887B7118}"/>
              </a:ext>
            </a:extLst>
          </p:cNvPr>
          <p:cNvSpPr txBox="1"/>
          <p:nvPr/>
        </p:nvSpPr>
        <p:spPr>
          <a:xfrm>
            <a:off x="1917103" y="6390694"/>
            <a:ext cx="2538241" cy="246221"/>
          </a:xfrm>
          <a:prstGeom prst="rect">
            <a:avLst/>
          </a:prstGeom>
          <a:noFill/>
        </p:spPr>
        <p:txBody>
          <a:bodyPr wrap="square" rtlCol="0">
            <a:spAutoFit/>
          </a:bodyPr>
          <a:lstStyle/>
          <a:p>
            <a:pPr algn="l"/>
            <a:r>
              <a:rPr lang="en-US" sz="1000" dirty="0">
                <a:solidFill>
                  <a:schemeClr val="accent3"/>
                </a:solidFill>
                <a:latin typeface="Arial" panose="020B0604020202020204" pitchFamily="34" charset="0"/>
                <a:cs typeface="Arial" panose="020B0604020202020204" pitchFamily="34" charset="0"/>
              </a:rPr>
              <a:t>Question added to survey October 2020</a:t>
            </a:r>
          </a:p>
        </p:txBody>
      </p:sp>
      <p:sp>
        <p:nvSpPr>
          <p:cNvPr id="19" name="TextBox 18">
            <a:extLst>
              <a:ext uri="{FF2B5EF4-FFF2-40B4-BE49-F238E27FC236}">
                <a16:creationId xmlns:a16="http://schemas.microsoft.com/office/drawing/2014/main" id="{0BC18947-0044-4DDB-9C97-9386B586548B}"/>
              </a:ext>
            </a:extLst>
          </p:cNvPr>
          <p:cNvSpPr txBox="1"/>
          <p:nvPr/>
        </p:nvSpPr>
        <p:spPr>
          <a:xfrm>
            <a:off x="278104" y="5048379"/>
            <a:ext cx="1461815" cy="246221"/>
          </a:xfrm>
          <a:prstGeom prst="rect">
            <a:avLst/>
          </a:prstGeom>
          <a:noFill/>
        </p:spPr>
        <p:txBody>
          <a:bodyPr wrap="square" rtlCol="0">
            <a:spAutoFit/>
          </a:bodyPr>
          <a:lstStyle/>
          <a:p>
            <a:pPr algn="ctr"/>
            <a:r>
              <a:rPr lang="en-US" sz="1000" dirty="0">
                <a:solidFill>
                  <a:schemeClr val="accent6">
                    <a:lumMod val="75000"/>
                  </a:schemeClr>
                </a:solidFill>
                <a:latin typeface="Arial" panose="020B0604020202020204" pitchFamily="34" charset="0"/>
                <a:cs typeface="Arial" panose="020B0604020202020204" pitchFamily="34" charset="0"/>
              </a:rPr>
              <a:t>n=13,218</a:t>
            </a:r>
          </a:p>
        </p:txBody>
      </p:sp>
      <p:graphicFrame>
        <p:nvGraphicFramePr>
          <p:cNvPr id="20" name="Table 19">
            <a:extLst>
              <a:ext uri="{FF2B5EF4-FFF2-40B4-BE49-F238E27FC236}">
                <a16:creationId xmlns:a16="http://schemas.microsoft.com/office/drawing/2014/main" id="{68695D3E-30C8-486E-B952-BCDF53D2BA47}"/>
              </a:ext>
            </a:extLst>
          </p:cNvPr>
          <p:cNvGraphicFramePr>
            <a:graphicFrameLocks noGrp="1"/>
          </p:cNvGraphicFramePr>
          <p:nvPr>
            <p:extLst>
              <p:ext uri="{D42A27DB-BD31-4B8C-83A1-F6EECF244321}">
                <p14:modId xmlns:p14="http://schemas.microsoft.com/office/powerpoint/2010/main" val="1911500123"/>
              </p:ext>
            </p:extLst>
          </p:nvPr>
        </p:nvGraphicFramePr>
        <p:xfrm>
          <a:off x="3446933" y="4287714"/>
          <a:ext cx="1262030" cy="883776"/>
        </p:xfrm>
        <a:graphic>
          <a:graphicData uri="http://schemas.openxmlformats.org/drawingml/2006/table">
            <a:tbl>
              <a:tblPr firstRow="1" bandRow="1">
                <a:tableStyleId>{912C8C85-51F0-491E-9774-3900AFEF0FD7}</a:tableStyleId>
              </a:tblPr>
              <a:tblGrid>
                <a:gridCol w="644246">
                  <a:extLst>
                    <a:ext uri="{9D8B030D-6E8A-4147-A177-3AD203B41FA5}">
                      <a16:colId xmlns:a16="http://schemas.microsoft.com/office/drawing/2014/main" val="4027883159"/>
                    </a:ext>
                  </a:extLst>
                </a:gridCol>
                <a:gridCol w="617784">
                  <a:extLst>
                    <a:ext uri="{9D8B030D-6E8A-4147-A177-3AD203B41FA5}">
                      <a16:colId xmlns:a16="http://schemas.microsoft.com/office/drawing/2014/main" val="3730554518"/>
                    </a:ext>
                  </a:extLst>
                </a:gridCol>
              </a:tblGrid>
              <a:tr h="205453">
                <a:tc>
                  <a:txBody>
                    <a:bodyPr/>
                    <a:lstStyle/>
                    <a:p>
                      <a:pPr marL="0" algn="l" defTabSz="609493" rtl="0" eaLnBrk="1" latinLnBrk="0" hangingPunct="1"/>
                      <a:endParaRPr lang="en-US" sz="1100" kern="1200" dirty="0">
                        <a:solidFill>
                          <a:schemeClr val="tx1"/>
                        </a:solidFill>
                        <a:latin typeface="+mn-lt"/>
                        <a:ea typeface="+mn-ea"/>
                        <a:cs typeface="+mn-cs"/>
                      </a:endParaRPr>
                    </a:p>
                  </a:txBody>
                  <a:tcPr anchor="ctr"/>
                </a:tc>
                <a:tc>
                  <a:txBody>
                    <a:bodyPr/>
                    <a:lstStyle/>
                    <a:p>
                      <a:pPr marL="0" algn="ctr" defTabSz="609493" rtl="0" eaLnBrk="1" latinLnBrk="0" hangingPunct="1"/>
                      <a:r>
                        <a:rPr lang="en-US" sz="1200" b="1" kern="1200" dirty="0"/>
                        <a:t>SAT</a:t>
                      </a:r>
                      <a:endParaRPr lang="en-US" sz="1200" b="1" kern="1200" dirty="0">
                        <a:solidFill>
                          <a:schemeClr val="accent5"/>
                        </a:solidFill>
                        <a:latin typeface="+mn-lt"/>
                        <a:ea typeface="+mn-ea"/>
                        <a:cs typeface="+mn-cs"/>
                      </a:endParaRPr>
                    </a:p>
                  </a:txBody>
                  <a:tcPr marL="100532" marR="100532" marT="45696" marB="45696" anchor="ctr"/>
                </a:tc>
                <a:extLst>
                  <a:ext uri="{0D108BD9-81ED-4DB2-BD59-A6C34878D82A}">
                    <a16:rowId xmlns:a16="http://schemas.microsoft.com/office/drawing/2014/main" val="485680085"/>
                  </a:ext>
                </a:extLst>
              </a:tr>
              <a:tr h="228285">
                <a:tc>
                  <a:txBody>
                    <a:bodyPr/>
                    <a:lstStyle/>
                    <a:p>
                      <a:pPr marL="0" algn="l" defTabSz="609493" rtl="0" eaLnBrk="1" latinLnBrk="0" hangingPunct="1"/>
                      <a:r>
                        <a:rPr lang="en-US" sz="1400" b="1" kern="1200" dirty="0">
                          <a:solidFill>
                            <a:schemeClr val="tx2"/>
                          </a:solidFill>
                        </a:rPr>
                        <a:t>Yes</a:t>
                      </a:r>
                      <a:endParaRPr lang="en-US" sz="1400" b="1" kern="1200" dirty="0">
                        <a:solidFill>
                          <a:schemeClr val="tx2"/>
                        </a:solidFill>
                        <a:latin typeface="+mn-lt"/>
                        <a:ea typeface="+mn-ea"/>
                        <a:cs typeface="+mn-cs"/>
                      </a:endParaRPr>
                    </a:p>
                  </a:txBody>
                  <a:tcPr marL="110584" marR="110584" marT="45696" marB="45696" anchor="ctr"/>
                </a:tc>
                <a:tc>
                  <a:txBody>
                    <a:bodyPr/>
                    <a:lstStyle/>
                    <a:p>
                      <a:pPr marL="0" algn="ctr" defTabSz="609493" rtl="0" eaLnBrk="1" latinLnBrk="0" hangingPunct="1"/>
                      <a:r>
                        <a:rPr lang="en-US" sz="1400" kern="1200" dirty="0"/>
                        <a:t>73</a:t>
                      </a:r>
                      <a:endParaRPr lang="en-US" sz="1400" kern="1200" dirty="0">
                        <a:solidFill>
                          <a:schemeClr val="tx1"/>
                        </a:solidFill>
                        <a:latin typeface="+mn-lt"/>
                        <a:ea typeface="+mn-ea"/>
                        <a:cs typeface="+mn-cs"/>
                      </a:endParaRPr>
                    </a:p>
                  </a:txBody>
                  <a:tcPr marL="110584" marR="110584" marT="45696" marB="45696" anchor="ctr"/>
                </a:tc>
                <a:extLst>
                  <a:ext uri="{0D108BD9-81ED-4DB2-BD59-A6C34878D82A}">
                    <a16:rowId xmlns:a16="http://schemas.microsoft.com/office/drawing/2014/main" val="2868641314"/>
                  </a:ext>
                </a:extLst>
              </a:tr>
              <a:tr h="228285">
                <a:tc>
                  <a:txBody>
                    <a:bodyPr/>
                    <a:lstStyle/>
                    <a:p>
                      <a:pPr marL="0" marR="0" lvl="0" indent="0" algn="l" defTabSz="609493" rtl="0" eaLnBrk="1" fontAlgn="auto" latinLnBrk="0" hangingPunct="1">
                        <a:lnSpc>
                          <a:spcPct val="100000"/>
                        </a:lnSpc>
                        <a:spcBef>
                          <a:spcPts val="0"/>
                        </a:spcBef>
                        <a:spcAft>
                          <a:spcPts val="0"/>
                        </a:spcAft>
                        <a:buClrTx/>
                        <a:buSzTx/>
                        <a:buFontTx/>
                        <a:buNone/>
                        <a:tabLst/>
                        <a:defRPr/>
                      </a:pPr>
                      <a:r>
                        <a:rPr lang="en-US" sz="1400" b="1" dirty="0">
                          <a:solidFill>
                            <a:schemeClr val="accent6">
                              <a:lumMod val="75000"/>
                            </a:schemeClr>
                          </a:solidFill>
                        </a:rPr>
                        <a:t>No</a:t>
                      </a:r>
                    </a:p>
                  </a:txBody>
                  <a:tcPr marL="110584" marR="110584" marT="45696" marB="45696" anchor="ctr"/>
                </a:tc>
                <a:tc>
                  <a:txBody>
                    <a:bodyPr/>
                    <a:lstStyle/>
                    <a:p>
                      <a:pPr marL="0" marR="0" lvl="0" indent="0" algn="ctr" defTabSz="609493" rtl="0" eaLnBrk="1" fontAlgn="auto" latinLnBrk="0" hangingPunct="1">
                        <a:lnSpc>
                          <a:spcPct val="100000"/>
                        </a:lnSpc>
                        <a:spcBef>
                          <a:spcPts val="0"/>
                        </a:spcBef>
                        <a:spcAft>
                          <a:spcPts val="0"/>
                        </a:spcAft>
                        <a:buClrTx/>
                        <a:buSzTx/>
                        <a:buFontTx/>
                        <a:buNone/>
                        <a:tabLst/>
                        <a:defRPr/>
                      </a:pPr>
                      <a:r>
                        <a:rPr lang="en-US" sz="1400" dirty="0"/>
                        <a:t>73</a:t>
                      </a:r>
                    </a:p>
                  </a:txBody>
                  <a:tcPr marL="110584" marR="110584" marT="45696" marB="45696" anchor="ctr"/>
                </a:tc>
                <a:extLst>
                  <a:ext uri="{0D108BD9-81ED-4DB2-BD59-A6C34878D82A}">
                    <a16:rowId xmlns:a16="http://schemas.microsoft.com/office/drawing/2014/main" val="2220126026"/>
                  </a:ext>
                </a:extLst>
              </a:tr>
            </a:tbl>
          </a:graphicData>
        </a:graphic>
      </p:graphicFrame>
      <p:sp>
        <p:nvSpPr>
          <p:cNvPr id="21" name="TextBox 20">
            <a:extLst>
              <a:ext uri="{FF2B5EF4-FFF2-40B4-BE49-F238E27FC236}">
                <a16:creationId xmlns:a16="http://schemas.microsoft.com/office/drawing/2014/main" id="{22FACEF9-1F1C-4562-A79A-613552345F64}"/>
              </a:ext>
            </a:extLst>
          </p:cNvPr>
          <p:cNvSpPr txBox="1"/>
          <p:nvPr/>
        </p:nvSpPr>
        <p:spPr>
          <a:xfrm>
            <a:off x="763610" y="1067555"/>
            <a:ext cx="10786299" cy="369332"/>
          </a:xfrm>
          <a:prstGeom prst="rect">
            <a:avLst/>
          </a:prstGeom>
          <a:noFill/>
        </p:spPr>
        <p:txBody>
          <a:bodyPr wrap="square" rtlCol="0">
            <a:spAutoFit/>
          </a:bodyPr>
          <a:lstStyle/>
          <a:p>
            <a:pPr algn="l"/>
            <a:r>
              <a:rPr lang="en-US" dirty="0">
                <a:solidFill>
                  <a:schemeClr val="accent3"/>
                </a:solidFill>
                <a:latin typeface="Arial" panose="020B0604020202020204" pitchFamily="34" charset="0"/>
                <a:cs typeface="Arial" panose="020B0604020202020204" pitchFamily="34" charset="0"/>
              </a:rPr>
              <a:t>Satisfaction with </a:t>
            </a:r>
            <a:r>
              <a:rPr lang="en-US" dirty="0">
                <a:solidFill>
                  <a:schemeClr val="accent3"/>
                </a:solidFill>
                <a:cs typeface="Arial" panose="020B0604020202020204" pitchFamily="34" charset="0"/>
              </a:rPr>
              <a:t>EPA.gov is the same whether visitors looked for COVID-19 information or not.</a:t>
            </a:r>
            <a:endParaRPr lang="en-US"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987266"/>
      </p:ext>
    </p:extLst>
  </p:cSld>
  <p:clrMapOvr>
    <a:masterClrMapping/>
  </p:clrMapOvr>
</p:sld>
</file>

<file path=ppt/theme/theme1.xml><?xml version="1.0" encoding="utf-8"?>
<a:theme xmlns:a="http://schemas.openxmlformats.org/drawingml/2006/main" name="2021_External_Confidential-Verint">
  <a:themeElements>
    <a:clrScheme name="Custom 1">
      <a:dk1>
        <a:srgbClr val="0079FF"/>
      </a:dk1>
      <a:lt1>
        <a:srgbClr val="FFFFFF"/>
      </a:lt1>
      <a:dk2>
        <a:srgbClr val="0079FF"/>
      </a:dk2>
      <a:lt2>
        <a:srgbClr val="FFFFFF"/>
      </a:lt2>
      <a:accent1>
        <a:srgbClr val="00CE7C"/>
      </a:accent1>
      <a:accent2>
        <a:srgbClr val="FA6E1E"/>
      </a:accent2>
      <a:accent3>
        <a:srgbClr val="262A32"/>
      </a:accent3>
      <a:accent4>
        <a:srgbClr val="0D7F46"/>
      </a:accent4>
      <a:accent5>
        <a:srgbClr val="0D3E86"/>
      </a:accent5>
      <a:accent6>
        <a:srgbClr val="B0B6BB"/>
      </a:accent6>
      <a:hlink>
        <a:srgbClr val="0079FF"/>
      </a:hlink>
      <a:folHlink>
        <a:srgbClr val="007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25400">
          <a:noFill/>
        </a:ln>
      </a:spPr>
      <a:bodyPr rtlCol="0" anchor="ctr"/>
      <a:lstStyle>
        <a:defPPr algn="ctr">
          <a:defRPr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25400" cap="rnd">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smtClean="0">
            <a:solidFill>
              <a:schemeClr val="accent3"/>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Strategic Analysis Starter Template__JAN 2021.potx" id="{98238866-6933-4955-945D-502327EB167A}" vid="{B2BFBE50-ACE4-410F-8C87-8D2A3CF9EAA5}"/>
    </a:ext>
  </a:extLst>
</a:theme>
</file>

<file path=ppt/theme/theme2.xml><?xml version="1.0" encoding="utf-8"?>
<a:theme xmlns:a="http://schemas.openxmlformats.org/drawingml/2006/main" name="Verint_Presentation_Template_16x9_2017">
  <a:themeElements>
    <a:clrScheme name="Verint-ForeSee">
      <a:dk1>
        <a:srgbClr val="262A32"/>
      </a:dk1>
      <a:lt1>
        <a:srgbClr val="FFFFFF"/>
      </a:lt1>
      <a:dk2>
        <a:srgbClr val="0079FF"/>
      </a:dk2>
      <a:lt2>
        <a:srgbClr val="FFFFFF"/>
      </a:lt2>
      <a:accent1>
        <a:srgbClr val="00CE7C"/>
      </a:accent1>
      <a:accent2>
        <a:srgbClr val="FA6E1E"/>
      </a:accent2>
      <a:accent3>
        <a:srgbClr val="262A32"/>
      </a:accent3>
      <a:accent4>
        <a:srgbClr val="0D7F46"/>
      </a:accent4>
      <a:accent5>
        <a:srgbClr val="0D3E86"/>
      </a:accent5>
      <a:accent6>
        <a:srgbClr val="B0B6BB"/>
      </a:accent6>
      <a:hlink>
        <a:srgbClr val="0079FF"/>
      </a:hlink>
      <a:folHlink>
        <a:srgbClr val="007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solidFill>
              <a:schemeClr val="accent3"/>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A9751B4-AD20-4CD4-ACD1-6AE5ACD47E5C}" vid="{17C68773-ABEF-4C6D-8256-2E2F7B7195AF}"/>
    </a:ext>
  </a:extLst>
</a:theme>
</file>

<file path=ppt/theme/theme3.xml><?xml version="1.0" encoding="utf-8"?>
<a:theme xmlns:a="http://schemas.openxmlformats.org/drawingml/2006/main" name="1_Verint_Presentation_Template_16x9_2017">
  <a:themeElements>
    <a:clrScheme name="Verint-ForeSee">
      <a:dk1>
        <a:srgbClr val="262A32"/>
      </a:dk1>
      <a:lt1>
        <a:srgbClr val="FFFFFF"/>
      </a:lt1>
      <a:dk2>
        <a:srgbClr val="0079FF"/>
      </a:dk2>
      <a:lt2>
        <a:srgbClr val="FFFFFF"/>
      </a:lt2>
      <a:accent1>
        <a:srgbClr val="00CE7C"/>
      </a:accent1>
      <a:accent2>
        <a:srgbClr val="FA6E1E"/>
      </a:accent2>
      <a:accent3>
        <a:srgbClr val="262A32"/>
      </a:accent3>
      <a:accent4>
        <a:srgbClr val="0D7F46"/>
      </a:accent4>
      <a:accent5>
        <a:srgbClr val="0D3E86"/>
      </a:accent5>
      <a:accent6>
        <a:srgbClr val="B0B6BB"/>
      </a:accent6>
      <a:hlink>
        <a:srgbClr val="0079FF"/>
      </a:hlink>
      <a:folHlink>
        <a:srgbClr val="007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err="1" smtClean="0">
            <a:solidFill>
              <a:schemeClr val="accent3"/>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A9751B4-AD20-4CD4-ACD1-6AE5ACD47E5C}" vid="{17C68773-ABEF-4C6D-8256-2E2F7B7195A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reSee Color Palette 2016">
    <a:dk1>
      <a:srgbClr val="3A475B"/>
    </a:dk1>
    <a:lt1>
      <a:sysClr val="window" lastClr="FFFFFF"/>
    </a:lt1>
    <a:dk2>
      <a:srgbClr val="3A475B"/>
    </a:dk2>
    <a:lt2>
      <a:srgbClr val="E9ECF2"/>
    </a:lt2>
    <a:accent1>
      <a:srgbClr val="EE2737"/>
    </a:accent1>
    <a:accent2>
      <a:srgbClr val="2AD2C9"/>
    </a:accent2>
    <a:accent3>
      <a:srgbClr val="F43D58"/>
    </a:accent3>
    <a:accent4>
      <a:srgbClr val="92CF26"/>
    </a:accent4>
    <a:accent5>
      <a:srgbClr val="009FEA"/>
    </a:accent5>
    <a:accent6>
      <a:srgbClr val="965CC5"/>
    </a:accent6>
    <a:hlink>
      <a:srgbClr val="425867"/>
    </a:hlink>
    <a:folHlink>
      <a:srgbClr val="445D6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Verint-ForeSee">
    <a:dk1>
      <a:srgbClr val="262A32"/>
    </a:dk1>
    <a:lt1>
      <a:srgbClr val="FFFFFF"/>
    </a:lt1>
    <a:dk2>
      <a:srgbClr val="0079FF"/>
    </a:dk2>
    <a:lt2>
      <a:srgbClr val="FFFFFF"/>
    </a:lt2>
    <a:accent1>
      <a:srgbClr val="00CE7C"/>
    </a:accent1>
    <a:accent2>
      <a:srgbClr val="FA6E1E"/>
    </a:accent2>
    <a:accent3>
      <a:srgbClr val="262A32"/>
    </a:accent3>
    <a:accent4>
      <a:srgbClr val="0D7F46"/>
    </a:accent4>
    <a:accent5>
      <a:srgbClr val="0D3E86"/>
    </a:accent5>
    <a:accent6>
      <a:srgbClr val="B0B6BB"/>
    </a:accent6>
    <a:hlink>
      <a:srgbClr val="0079FF"/>
    </a:hlink>
    <a:folHlink>
      <a:srgbClr val="007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Verint ForeSee">
    <a:dk1>
      <a:srgbClr val="222B3C"/>
    </a:dk1>
    <a:lt1>
      <a:srgbClr val="FFFFFF"/>
    </a:lt1>
    <a:dk2>
      <a:srgbClr val="637084"/>
    </a:dk2>
    <a:lt2>
      <a:srgbClr val="E9ECF2"/>
    </a:lt2>
    <a:accent1>
      <a:srgbClr val="19F1DD"/>
    </a:accent1>
    <a:accent2>
      <a:srgbClr val="2AD2C9"/>
    </a:accent2>
    <a:accent3>
      <a:srgbClr val="0079FF"/>
    </a:accent3>
    <a:accent4>
      <a:srgbClr val="FEDC2F"/>
    </a:accent4>
    <a:accent5>
      <a:srgbClr val="05CE7B"/>
    </a:accent5>
    <a:accent6>
      <a:srgbClr val="965CC5"/>
    </a:accent6>
    <a:hlink>
      <a:srgbClr val="2AD1C9"/>
    </a:hlink>
    <a:folHlink>
      <a:srgbClr val="00F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414C437719BC40A59453CEEA703BB8" ma:contentTypeVersion="11" ma:contentTypeDescription="Create a new document." ma:contentTypeScope="" ma:versionID="6851565eb8971cc080d6ef0ed6cd6238">
  <xsd:schema xmlns:xsd="http://www.w3.org/2001/XMLSchema" xmlns:xs="http://www.w3.org/2001/XMLSchema" xmlns:p="http://schemas.microsoft.com/office/2006/metadata/properties" xmlns:ns2="7cf3d2bf-aa2f-4c83-b6e9-9226a185380c" xmlns:ns3="5cbeb251-3e6b-4f38-8d72-0d9aa148f0df" targetNamespace="http://schemas.microsoft.com/office/2006/metadata/properties" ma:root="true" ma:fieldsID="340f33dc107aadb3d94b101bf181b01e" ns2:_="" ns3:_="">
    <xsd:import namespace="7cf3d2bf-aa2f-4c83-b6e9-9226a185380c"/>
    <xsd:import namespace="5cbeb251-3e6b-4f38-8d72-0d9aa148f0d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3d2bf-aa2f-4c83-b6e9-9226a185380c" elementFormDefault="qualified">
    <xsd:import namespace="http://schemas.microsoft.com/office/2006/documentManagement/types"/>
    <xsd:import namespace="http://schemas.microsoft.com/office/infopath/2007/PartnerControls"/>
    <xsd:element name="SharedWithUsers" ma:index="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beb251-3e6b-4f38-8d72-0d9aa148f0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055922-987A-416F-90B3-491646E3D443}">
  <ds:schemaRef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7cf3d2bf-aa2f-4c83-b6e9-9226a185380c"/>
    <ds:schemaRef ds:uri="http://purl.org/dc/terms/"/>
    <ds:schemaRef ds:uri="http://schemas.openxmlformats.org/package/2006/metadata/core-properties"/>
    <ds:schemaRef ds:uri="5cbeb251-3e6b-4f38-8d72-0d9aa148f0df"/>
    <ds:schemaRef ds:uri="http://schemas.microsoft.com/office/2006/metadata/properties"/>
  </ds:schemaRefs>
</ds:datastoreItem>
</file>

<file path=customXml/itemProps2.xml><?xml version="1.0" encoding="utf-8"?>
<ds:datastoreItem xmlns:ds="http://schemas.openxmlformats.org/officeDocument/2006/customXml" ds:itemID="{C71B32D2-9CF8-44B3-9679-2C6E43672730}">
  <ds:schemaRefs>
    <ds:schemaRef ds:uri="http://schemas.microsoft.com/sharepoint/v3/contenttype/forms"/>
  </ds:schemaRefs>
</ds:datastoreItem>
</file>

<file path=customXml/itemProps3.xml><?xml version="1.0" encoding="utf-8"?>
<ds:datastoreItem xmlns:ds="http://schemas.openxmlformats.org/officeDocument/2006/customXml" ds:itemID="{781AF96C-CD00-4D00-81C5-D34EE472B08F}">
  <ds:schemaRefs>
    <ds:schemaRef ds:uri="5cbeb251-3e6b-4f38-8d72-0d9aa148f0df"/>
    <ds:schemaRef ds:uri="7cf3d2bf-aa2f-4c83-b6e9-9226a18538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Strategic Analysis Starter Template__JAN 2021</Template>
  <TotalTime>372</TotalTime>
  <Words>6748</Words>
  <Application>Microsoft Office PowerPoint</Application>
  <PresentationFormat>Widescreen</PresentationFormat>
  <Paragraphs>772</Paragraphs>
  <Slides>45</Slides>
  <Notes>45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Calibri</vt:lpstr>
      <vt:lpstr>Courier New</vt:lpstr>
      <vt:lpstr>Nexa Bold</vt:lpstr>
      <vt:lpstr>Verdana</vt:lpstr>
      <vt:lpstr>Wingdings</vt:lpstr>
      <vt:lpstr>2021_External_Confidential-Verint</vt:lpstr>
      <vt:lpstr>Verint_Presentation_Template_16x9_2017</vt:lpstr>
      <vt:lpstr>1_Verint_Presentation_Template_16x9_2017</vt:lpstr>
      <vt:lpstr>COVID-19 Information Seekers  on EPA.gov</vt:lpstr>
      <vt:lpstr>Agenda</vt:lpstr>
      <vt:lpstr>PowerPoint Presentation</vt:lpstr>
      <vt:lpstr>Capturing The Voice of Customer</vt:lpstr>
      <vt:lpstr>Strategic Analysis Objectives</vt:lpstr>
      <vt:lpstr>Summary of Key Findings</vt:lpstr>
      <vt:lpstr>PowerPoint Presentation</vt:lpstr>
      <vt:lpstr>Satisfaction with EPA.gov among all visitors rose in June 2020 and stayed higher, narrowing the gap with the Federal Government desktop average, which trended slightly downward.</vt:lpstr>
      <vt:lpstr>Between October 2020 and May 2021, the highest concentration of EPA.gov visitors looking for COVID-19 information occurred in October and November.</vt:lpstr>
      <vt:lpstr>COVID-19 information seekers’ Satisfaction was lowest during the last quarter of 2020, when their concentration among all visitors was highest. </vt:lpstr>
      <vt:lpstr>Prioritize improvements to Information and Browsing for the biggest boost in visitor Satisfaction among COVID-19 information seekers.</vt:lpstr>
      <vt:lpstr>Nearly two-thirds of COVID-19 info seekers are Promoters.</vt:lpstr>
      <vt:lpstr>PowerPoint Presentation</vt:lpstr>
      <vt:lpstr>Headline </vt:lpstr>
      <vt:lpstr>“Concerned citizens” comprise the largest segment of COVID-19 info seekers, and they are least satisfied with their visit.  </vt:lpstr>
      <vt:lpstr>Headline </vt:lpstr>
      <vt:lpstr>Experiencing a navigation difficulty drives down key scores by up to 44% among COVID info seekers.  Over 40% had trouble navigating.</vt:lpstr>
      <vt:lpstr>Most COVID info seekers used a search tool*; over one-third of them reported an unsatisfactory result. </vt:lpstr>
      <vt:lpstr>Less than 60% of COVID info seekers are completely successful at finding what they were looking for on EPA.gov.</vt:lpstr>
      <vt:lpstr>Use of the search tool* or visiting coronavirus/coronavirus disinfectant pages does not boost ability to find among COVID info seekers.</vt:lpstr>
      <vt:lpstr>Citizens and “other” roles are least successful at finding COVID information; these are also the roles with the heaviest use of coronavirus/disinfectant pages.</vt:lpstr>
      <vt:lpstr>Scores and ability to find are lower for COVID info seekers who come to EPA.gov from the CDC website.</vt:lpstr>
      <vt:lpstr>COVID info seekers want a consumer-friendly list of effective disinfecting products they can access without additional research steps, and a clear yes/no answer about products or active ingredients they enter in the List N tool.</vt:lpstr>
      <vt:lpstr>Additional ways to sort and filter product/disinfectant results are desired as well as a return to prior functionality that visitors perceive as simpler/clearer.</vt:lpstr>
      <vt:lpstr>Visitors also want information on air filtration/purification and the use of foggers, UV light and ozone for disinfecting.</vt:lpstr>
      <vt:lpstr>PowerPoint Presentation</vt:lpstr>
      <vt:lpstr>Recommendations</vt:lpstr>
      <vt:lpstr>Recommendations continued</vt:lpstr>
      <vt:lpstr>Suggested improvements for site information and browsing</vt:lpstr>
      <vt:lpstr>Suggested improvements for navigation within the List N tool</vt:lpstr>
      <vt:lpstr>Suggested improvements for site navigation</vt:lpstr>
      <vt:lpstr>Next Steps</vt:lpstr>
      <vt:lpstr>PowerPoint Presentation</vt:lpstr>
      <vt:lpstr>Appendix:  Scores for COVID-19 information seekers have generally trended upward, with a temporary dip in May followed by a rebound.</vt:lpstr>
      <vt:lpstr>Appendix:  Similar to Satisfaction, ability to find also dropped temporarily in May.</vt:lpstr>
      <vt:lpstr>Appendix:  Navigation and search success metrics mirror the Satisfaction and ability to find trends.</vt:lpstr>
      <vt:lpstr>COVID-19 visitors’ Satisfaction in May fell below benchmark averages;  Satisfaction of all epa.gov visitors came closer to average scores.</vt:lpstr>
      <vt:lpstr>Appendix:   EPA.gov’s May 2021 Net Promoter Score (NPS) for all visitors beats most benchmark averages, but COVID-19 visitors’ score falls below.</vt:lpstr>
      <vt:lpstr>Benchmark Participants</vt:lpstr>
      <vt:lpstr>Benchmark Participants</vt:lpstr>
      <vt:lpstr>Benchmark Participants</vt:lpstr>
      <vt:lpstr>Appendix:  Ability to find by frequency of visit</vt:lpstr>
      <vt:lpstr>Verint Predictive Methodology</vt:lpstr>
      <vt:lpstr>Understanding Impacts</vt:lpstr>
      <vt:lpstr>Your Verint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Sabor, Ellen</dc:creator>
  <cp:lastModifiedBy>Suzuki, Judy</cp:lastModifiedBy>
  <cp:revision>6</cp:revision>
  <cp:lastPrinted>2021-07-28T13:26:55Z</cp:lastPrinted>
  <dcterms:created xsi:type="dcterms:W3CDTF">2021-01-29T18:34:29Z</dcterms:created>
  <dcterms:modified xsi:type="dcterms:W3CDTF">2021-08-03T11:17:35Z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0x010100BB414C437719BC40A59453CEEA703BB8</vt:lpwstr>
  </property>
  <property fmtid="{D5CDD505-2E9C-101B-9397-08002B2CF9AE}" pid="3" name="Current?">
    <vt:bool>false</vt:bool>
  </property>
</Properties>
</file>