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2.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6.xml" ContentType="application/vnd.openxmlformats-officedocument.presentationml.notes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1"/>
  </p:notesMasterIdLst>
  <p:handoutMasterIdLst>
    <p:handoutMasterId r:id="rId12"/>
  </p:handoutMasterIdLst>
  <p:sldIdLst>
    <p:sldId id="287" r:id="rId2"/>
    <p:sldId id="274" r:id="rId3"/>
    <p:sldId id="305" r:id="rId4"/>
    <p:sldId id="301" r:id="rId5"/>
    <p:sldId id="304" r:id="rId6"/>
    <p:sldId id="260" r:id="rId7"/>
    <p:sldId id="284" r:id="rId8"/>
    <p:sldId id="292" r:id="rId9"/>
    <p:sldId id="299" r:id="rId10"/>
  </p:sldIdLst>
  <p:sldSz cx="9144000" cy="6858000" type="screen4x3"/>
  <p:notesSz cx="7010400" cy="9296400"/>
  <p:defaultTextStyle>
    <a:defPPr>
      <a:defRPr lang="en-US"/>
    </a:defPPr>
    <a:lvl1pPr algn="ctr" rtl="0" eaLnBrk="0" fontAlgn="base" hangingPunct="0">
      <a:spcBef>
        <a:spcPct val="0"/>
      </a:spcBef>
      <a:spcAft>
        <a:spcPct val="0"/>
      </a:spcAft>
      <a:defRPr sz="2200" kern="1200">
        <a:solidFill>
          <a:schemeClr val="tx1"/>
        </a:solidFill>
        <a:latin typeface="Arial" charset="0"/>
        <a:ea typeface="+mn-ea"/>
        <a:cs typeface="+mn-cs"/>
      </a:defRPr>
    </a:lvl1pPr>
    <a:lvl2pPr marL="457200" algn="ctr" rtl="0" eaLnBrk="0" fontAlgn="base" hangingPunct="0">
      <a:spcBef>
        <a:spcPct val="0"/>
      </a:spcBef>
      <a:spcAft>
        <a:spcPct val="0"/>
      </a:spcAft>
      <a:defRPr sz="2200" kern="1200">
        <a:solidFill>
          <a:schemeClr val="tx1"/>
        </a:solidFill>
        <a:latin typeface="Arial" charset="0"/>
        <a:ea typeface="+mn-ea"/>
        <a:cs typeface="+mn-cs"/>
      </a:defRPr>
    </a:lvl2pPr>
    <a:lvl3pPr marL="914400" algn="ctr" rtl="0" eaLnBrk="0" fontAlgn="base" hangingPunct="0">
      <a:spcBef>
        <a:spcPct val="0"/>
      </a:spcBef>
      <a:spcAft>
        <a:spcPct val="0"/>
      </a:spcAft>
      <a:defRPr sz="2200" kern="1200">
        <a:solidFill>
          <a:schemeClr val="tx1"/>
        </a:solidFill>
        <a:latin typeface="Arial" charset="0"/>
        <a:ea typeface="+mn-ea"/>
        <a:cs typeface="+mn-cs"/>
      </a:defRPr>
    </a:lvl3pPr>
    <a:lvl4pPr marL="1371600" algn="ctr" rtl="0" eaLnBrk="0" fontAlgn="base" hangingPunct="0">
      <a:spcBef>
        <a:spcPct val="0"/>
      </a:spcBef>
      <a:spcAft>
        <a:spcPct val="0"/>
      </a:spcAft>
      <a:defRPr sz="2200" kern="1200">
        <a:solidFill>
          <a:schemeClr val="tx1"/>
        </a:solidFill>
        <a:latin typeface="Arial" charset="0"/>
        <a:ea typeface="+mn-ea"/>
        <a:cs typeface="+mn-cs"/>
      </a:defRPr>
    </a:lvl4pPr>
    <a:lvl5pPr marL="1828800" algn="ctr" rtl="0" eaLnBrk="0" fontAlgn="base" hangingPunct="0">
      <a:spcBef>
        <a:spcPct val="0"/>
      </a:spcBef>
      <a:spcAft>
        <a:spcPct val="0"/>
      </a:spcAft>
      <a:defRPr sz="2200" kern="1200">
        <a:solidFill>
          <a:schemeClr val="tx1"/>
        </a:solidFill>
        <a:latin typeface="Arial" charset="0"/>
        <a:ea typeface="+mn-ea"/>
        <a:cs typeface="+mn-cs"/>
      </a:defRPr>
    </a:lvl5pPr>
    <a:lvl6pPr marL="2286000" algn="l" defTabSz="914400" rtl="0" eaLnBrk="1" latinLnBrk="0" hangingPunct="1">
      <a:defRPr sz="2200" kern="1200">
        <a:solidFill>
          <a:schemeClr val="tx1"/>
        </a:solidFill>
        <a:latin typeface="Arial" charset="0"/>
        <a:ea typeface="+mn-ea"/>
        <a:cs typeface="+mn-cs"/>
      </a:defRPr>
    </a:lvl6pPr>
    <a:lvl7pPr marL="2743200" algn="l" defTabSz="914400" rtl="0" eaLnBrk="1" latinLnBrk="0" hangingPunct="1">
      <a:defRPr sz="2200" kern="1200">
        <a:solidFill>
          <a:schemeClr val="tx1"/>
        </a:solidFill>
        <a:latin typeface="Arial" charset="0"/>
        <a:ea typeface="+mn-ea"/>
        <a:cs typeface="+mn-cs"/>
      </a:defRPr>
    </a:lvl7pPr>
    <a:lvl8pPr marL="3200400" algn="l" defTabSz="914400" rtl="0" eaLnBrk="1" latinLnBrk="0" hangingPunct="1">
      <a:defRPr sz="2200" kern="1200">
        <a:solidFill>
          <a:schemeClr val="tx1"/>
        </a:solidFill>
        <a:latin typeface="Arial" charset="0"/>
        <a:ea typeface="+mn-ea"/>
        <a:cs typeface="+mn-cs"/>
      </a:defRPr>
    </a:lvl8pPr>
    <a:lvl9pPr marL="3657600" algn="l" defTabSz="914400" rtl="0" eaLnBrk="1" latinLnBrk="0" hangingPunct="1">
      <a:defRPr sz="2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srgbClr val="FF0000"/>
    </p:penClr>
  </p:showPr>
  <p:clrMru>
    <a:srgbClr val="000066"/>
    <a:srgbClr val="EAEAEA"/>
    <a:srgbClr val="FF0000"/>
    <a:srgbClr val="000099"/>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autoAdjust="0"/>
    <p:restoredTop sz="94660" autoAdjust="0"/>
  </p:normalViewPr>
  <p:slideViewPr>
    <p:cSldViewPr showGuides="1">
      <p:cViewPr>
        <p:scale>
          <a:sx n="66" d="100"/>
          <a:sy n="66" d="100"/>
        </p:scale>
        <p:origin x="-1200" y="-8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showGuides="1">
      <p:cViewPr varScale="1">
        <p:scale>
          <a:sx n="79" d="100"/>
          <a:sy n="79" d="100"/>
        </p:scale>
        <p:origin x="-756" y="-90"/>
      </p:cViewPr>
      <p:guideLst>
        <p:guide orient="horz" pos="2929"/>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20" Type="http://schemas.openxmlformats.org/officeDocument/2006/relationships/customXml" Target="../customXml/item4.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8475" cy="463550"/>
          </a:xfrm>
          <a:prstGeom prst="rect">
            <a:avLst/>
          </a:prstGeom>
          <a:noFill/>
          <a:ln w="9525">
            <a:noFill/>
            <a:miter lim="800000"/>
            <a:headEnd/>
            <a:tailEnd/>
          </a:ln>
        </p:spPr>
        <p:txBody>
          <a:bodyPr vert="horz" wrap="square" lIns="93144" tIns="46573" rIns="93144" bIns="46573" numCol="1" anchor="t" anchorCtr="0" compatLnSpc="1">
            <a:prstTxWarp prst="textNoShape">
              <a:avLst/>
            </a:prstTxWarp>
          </a:bodyPr>
          <a:lstStyle>
            <a:lvl1pPr algn="l" defTabSz="931863">
              <a:defRPr sz="1300">
                <a:latin typeface="Times New Roman" charset="0"/>
              </a:defRPr>
            </a:lvl1pPr>
          </a:lstStyle>
          <a:p>
            <a:pPr>
              <a:defRPr/>
            </a:pPr>
            <a:r>
              <a:rPr lang="en-US"/>
              <a:t>Lead Safety for Renovation, Repair, and Painting</a:t>
            </a:r>
          </a:p>
        </p:txBody>
      </p:sp>
      <p:sp>
        <p:nvSpPr>
          <p:cNvPr id="5123" name="Rectangle 3"/>
          <p:cNvSpPr>
            <a:spLocks noGrp="1" noChangeArrowheads="1"/>
          </p:cNvSpPr>
          <p:nvPr>
            <p:ph type="dt" sz="quarter" idx="1"/>
          </p:nvPr>
        </p:nvSpPr>
        <p:spPr bwMode="auto">
          <a:xfrm>
            <a:off x="3971925" y="0"/>
            <a:ext cx="3038475" cy="463550"/>
          </a:xfrm>
          <a:prstGeom prst="rect">
            <a:avLst/>
          </a:prstGeom>
          <a:noFill/>
          <a:ln w="9525">
            <a:noFill/>
            <a:miter lim="800000"/>
            <a:headEnd/>
            <a:tailEnd/>
          </a:ln>
        </p:spPr>
        <p:txBody>
          <a:bodyPr vert="horz" wrap="square" lIns="93144" tIns="46573" rIns="93144" bIns="46573" numCol="1" anchor="t" anchorCtr="0" compatLnSpc="1">
            <a:prstTxWarp prst="textNoShape">
              <a:avLst/>
            </a:prstTxWarp>
          </a:bodyPr>
          <a:lstStyle>
            <a:lvl1pPr algn="r" defTabSz="931863">
              <a:defRPr sz="1300">
                <a:latin typeface="Times New Roman" pitchFamily="18" charset="0"/>
              </a:defRPr>
            </a:lvl1pPr>
          </a:lstStyle>
          <a:p>
            <a:pPr>
              <a:defRPr/>
            </a:pPr>
            <a:r>
              <a:rPr lang="en-US"/>
              <a:t>Octubre de 201114 Jan 09</a:t>
            </a:r>
          </a:p>
        </p:txBody>
      </p:sp>
      <p:sp>
        <p:nvSpPr>
          <p:cNvPr id="5124" name="Rectangle 4"/>
          <p:cNvSpPr>
            <a:spLocks noGrp="1" noChangeArrowheads="1"/>
          </p:cNvSpPr>
          <p:nvPr>
            <p:ph type="ftr" sz="quarter" idx="2"/>
          </p:nvPr>
        </p:nvSpPr>
        <p:spPr bwMode="auto">
          <a:xfrm>
            <a:off x="0" y="8832850"/>
            <a:ext cx="3038475" cy="463550"/>
          </a:xfrm>
          <a:prstGeom prst="rect">
            <a:avLst/>
          </a:prstGeom>
          <a:noFill/>
          <a:ln w="9525">
            <a:noFill/>
            <a:miter lim="800000"/>
            <a:headEnd/>
            <a:tailEnd/>
          </a:ln>
        </p:spPr>
        <p:txBody>
          <a:bodyPr vert="horz" wrap="square" lIns="93144" tIns="46573" rIns="93144" bIns="46573" numCol="1" anchor="b" anchorCtr="0" compatLnSpc="1">
            <a:prstTxWarp prst="textNoShape">
              <a:avLst/>
            </a:prstTxWarp>
          </a:bodyPr>
          <a:lstStyle>
            <a:lvl1pPr algn="l" defTabSz="931863">
              <a:defRPr sz="1300">
                <a:latin typeface="Times New Roman" charset="0"/>
              </a:defRPr>
            </a:lvl1pPr>
          </a:lstStyle>
          <a:p>
            <a:pPr>
              <a:defRPr/>
            </a:pPr>
            <a:endParaRPr lang="en-US"/>
          </a:p>
        </p:txBody>
      </p:sp>
      <p:sp>
        <p:nvSpPr>
          <p:cNvPr id="5125" name="Rectangle 5"/>
          <p:cNvSpPr>
            <a:spLocks noGrp="1" noChangeArrowheads="1"/>
          </p:cNvSpPr>
          <p:nvPr>
            <p:ph type="sldNum" sz="quarter" idx="3"/>
          </p:nvPr>
        </p:nvSpPr>
        <p:spPr bwMode="auto">
          <a:xfrm>
            <a:off x="3971925" y="8832850"/>
            <a:ext cx="3038475" cy="463550"/>
          </a:xfrm>
          <a:prstGeom prst="rect">
            <a:avLst/>
          </a:prstGeom>
          <a:noFill/>
          <a:ln w="9525">
            <a:noFill/>
            <a:miter lim="800000"/>
            <a:headEnd/>
            <a:tailEnd/>
          </a:ln>
        </p:spPr>
        <p:txBody>
          <a:bodyPr vert="horz" wrap="square" lIns="93144" tIns="46573" rIns="93144" bIns="46573" numCol="1" anchor="b" anchorCtr="0" compatLnSpc="1">
            <a:prstTxWarp prst="textNoShape">
              <a:avLst/>
            </a:prstTxWarp>
          </a:bodyPr>
          <a:lstStyle>
            <a:lvl1pPr algn="r" defTabSz="931863">
              <a:defRPr sz="1300">
                <a:latin typeface="Times New Roman" charset="0"/>
              </a:defRPr>
            </a:lvl1pPr>
          </a:lstStyle>
          <a:p>
            <a:pPr>
              <a:defRPr/>
            </a:pPr>
            <a:fld id="{FAB01B61-7F23-4203-B6A7-6D12F499772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292100" y="200025"/>
            <a:ext cx="7010400" cy="463550"/>
          </a:xfrm>
          <a:prstGeom prst="rect">
            <a:avLst/>
          </a:prstGeom>
          <a:noFill/>
          <a:ln w="9525">
            <a:noFill/>
            <a:miter lim="800000"/>
            <a:headEnd/>
            <a:tailEnd/>
          </a:ln>
        </p:spPr>
        <p:txBody>
          <a:bodyPr vert="horz" wrap="square" lIns="93144" tIns="46573" rIns="93144" bIns="46573" numCol="1" anchor="t" anchorCtr="0" compatLnSpc="1">
            <a:prstTxWarp prst="textNoShape">
              <a:avLst/>
            </a:prstTxWarp>
          </a:bodyPr>
          <a:lstStyle>
            <a:lvl1pPr algn="l" defTabSz="931863">
              <a:defRPr sz="1200" b="1"/>
            </a:lvl1pPr>
          </a:lstStyle>
          <a:p>
            <a:pPr>
              <a:defRPr/>
            </a:pPr>
            <a:r>
              <a:rPr lang="en-US"/>
              <a:t>Lead Safety for Renovation, Repair, and Painting</a:t>
            </a:r>
          </a:p>
        </p:txBody>
      </p:sp>
      <p:sp>
        <p:nvSpPr>
          <p:cNvPr id="3075" name="Rectangle 3"/>
          <p:cNvSpPr>
            <a:spLocks noGrp="1" noChangeArrowheads="1"/>
          </p:cNvSpPr>
          <p:nvPr>
            <p:ph type="dt" idx="1"/>
          </p:nvPr>
        </p:nvSpPr>
        <p:spPr bwMode="auto">
          <a:xfrm>
            <a:off x="2628900" y="8558213"/>
            <a:ext cx="1712913" cy="517525"/>
          </a:xfrm>
          <a:prstGeom prst="rect">
            <a:avLst/>
          </a:prstGeom>
          <a:noFill/>
          <a:ln w="9525">
            <a:noFill/>
            <a:miter lim="800000"/>
            <a:headEnd/>
            <a:tailEnd/>
          </a:ln>
        </p:spPr>
        <p:txBody>
          <a:bodyPr vert="horz" wrap="square" lIns="93144" tIns="46573" rIns="93144" bIns="46573" numCol="1" anchor="t" anchorCtr="0" compatLnSpc="1">
            <a:prstTxWarp prst="textNoShape">
              <a:avLst/>
            </a:prstTxWarp>
          </a:bodyPr>
          <a:lstStyle>
            <a:lvl1pPr defTabSz="931863">
              <a:lnSpc>
                <a:spcPct val="280000"/>
              </a:lnSpc>
              <a:defRPr sz="1000"/>
            </a:lvl1pPr>
          </a:lstStyle>
          <a:p>
            <a:pPr>
              <a:defRPr/>
            </a:pPr>
            <a:r>
              <a:rPr lang="en-US"/>
              <a:t>Octubre de 2011</a:t>
            </a:r>
          </a:p>
        </p:txBody>
      </p:sp>
      <p:sp>
        <p:nvSpPr>
          <p:cNvPr id="11268" name="Rectangle 4"/>
          <p:cNvSpPr>
            <a:spLocks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292100" y="4427538"/>
            <a:ext cx="6464300" cy="4130675"/>
          </a:xfrm>
          <a:prstGeom prst="rect">
            <a:avLst/>
          </a:prstGeom>
          <a:noFill/>
          <a:ln w="9525">
            <a:noFill/>
            <a:miter lim="800000"/>
            <a:headEnd/>
            <a:tailEnd/>
          </a:ln>
        </p:spPr>
        <p:txBody>
          <a:bodyPr vert="horz" wrap="square" lIns="93144" tIns="46573" rIns="93144" bIns="46573" numCol="1" anchor="t" anchorCtr="0" compatLnSpc="1">
            <a:prstTxWarp prst="textNoShape">
              <a:avLst/>
            </a:prstTxWarp>
          </a:bodyPr>
          <a:lstStyle/>
          <a:p>
            <a:pPr lvl="0"/>
            <a:r>
              <a:rPr lang="en-US" noProof="0" smtClean="0"/>
              <a:t>Arial 12 pt</a:t>
            </a:r>
          </a:p>
          <a:p>
            <a:pPr lvl="1"/>
            <a:r>
              <a:rPr lang="en-US" noProof="0" smtClean="0"/>
              <a:t>Arial 10 pt</a:t>
            </a:r>
          </a:p>
          <a:p>
            <a:pPr lvl="2"/>
            <a:r>
              <a:rPr lang="en-US" noProof="0" smtClean="0"/>
              <a:t>Arial 10 pt</a:t>
            </a:r>
          </a:p>
          <a:p>
            <a:pPr lvl="3"/>
            <a:r>
              <a:rPr lang="en-US" noProof="0" smtClean="0"/>
              <a:t>Arial 10 pt</a:t>
            </a:r>
          </a:p>
          <a:p>
            <a:pPr lvl="4"/>
            <a:r>
              <a:rPr lang="en-US" noProof="0" smtClean="0"/>
              <a:t>Arial 10 pt</a:t>
            </a:r>
          </a:p>
        </p:txBody>
      </p:sp>
      <p:sp>
        <p:nvSpPr>
          <p:cNvPr id="3078" name="Rectangle 6"/>
          <p:cNvSpPr>
            <a:spLocks noGrp="1" noChangeArrowheads="1"/>
          </p:cNvSpPr>
          <p:nvPr>
            <p:ph type="ftr" sz="quarter" idx="4"/>
          </p:nvPr>
        </p:nvSpPr>
        <p:spPr bwMode="auto">
          <a:xfrm>
            <a:off x="4235450" y="8562975"/>
            <a:ext cx="2571750" cy="466725"/>
          </a:xfrm>
          <a:prstGeom prst="rect">
            <a:avLst/>
          </a:prstGeom>
          <a:noFill/>
          <a:ln w="9525">
            <a:noFill/>
            <a:miter lim="800000"/>
            <a:headEnd/>
            <a:tailEnd/>
          </a:ln>
        </p:spPr>
        <p:txBody>
          <a:bodyPr vert="horz" wrap="square" lIns="93144" tIns="46573" rIns="93144" bIns="46573" numCol="1" anchor="b" anchorCtr="0" compatLnSpc="1">
            <a:prstTxWarp prst="textNoShape">
              <a:avLst/>
            </a:prstTxWarp>
          </a:bodyPr>
          <a:lstStyle>
            <a:lvl1pPr algn="l" defTabSz="931863">
              <a:defRPr sz="1000"/>
            </a:lvl1pPr>
          </a:lstStyle>
          <a:p>
            <a:pPr>
              <a:defRPr/>
            </a:pPr>
            <a:endParaRPr lang="en-US"/>
          </a:p>
        </p:txBody>
      </p:sp>
      <p:sp>
        <p:nvSpPr>
          <p:cNvPr id="3079" name="Rectangle 7"/>
          <p:cNvSpPr>
            <a:spLocks noGrp="1" noChangeArrowheads="1"/>
          </p:cNvSpPr>
          <p:nvPr>
            <p:ph type="sldNum" sz="quarter" idx="5"/>
          </p:nvPr>
        </p:nvSpPr>
        <p:spPr bwMode="auto">
          <a:xfrm>
            <a:off x="431800" y="8542338"/>
            <a:ext cx="1482725" cy="463550"/>
          </a:xfrm>
          <a:prstGeom prst="rect">
            <a:avLst/>
          </a:prstGeom>
          <a:noFill/>
          <a:ln w="9525">
            <a:noFill/>
            <a:miter lim="800000"/>
            <a:headEnd/>
            <a:tailEnd/>
          </a:ln>
        </p:spPr>
        <p:txBody>
          <a:bodyPr vert="horz" wrap="square" lIns="93144" tIns="46573" rIns="93144" bIns="46573" numCol="1" anchor="b" anchorCtr="0" compatLnSpc="1">
            <a:prstTxWarp prst="textNoShape">
              <a:avLst/>
            </a:prstTxWarp>
          </a:bodyPr>
          <a:lstStyle>
            <a:lvl1pPr algn="l" defTabSz="931863">
              <a:defRPr sz="1000"/>
            </a:lvl1pPr>
          </a:lstStyle>
          <a:p>
            <a:pPr>
              <a:defRPr/>
            </a:pPr>
            <a:r>
              <a:rPr lang="en-US"/>
              <a:t>5-</a:t>
            </a:r>
            <a:fld id="{0F5F80FF-F4AF-4965-AEA9-BFBFB48D9758}" type="slidenum">
              <a:rPr lang="en-US"/>
              <a:pPr>
                <a:defRPr/>
              </a:pPr>
              <a:t>‹#›</a:t>
            </a:fld>
            <a:endParaRPr lang="en-US"/>
          </a:p>
        </p:txBody>
      </p:sp>
    </p:spTree>
  </p:cSld>
  <p:clrMap bg1="lt1" tx1="dk1" bg2="lt2" tx2="dk2" accent1="accent1" accent2="accent2" accent3="accent3" accent4="accent4" accent5="accent5" accent6="accent6" hlink="hlink" folHlink="folHlink"/>
  <p:hf ftr="0"/>
  <p:notesStyle>
    <a:lvl1pPr marL="114300" indent="-114300"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0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0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0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0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dt" sz="quarter" idx="1"/>
          </p:nvPr>
        </p:nvSpPr>
        <p:spPr>
          <a:noFill/>
        </p:spPr>
        <p:txBody>
          <a:bodyPr/>
          <a:lstStyle/>
          <a:p>
            <a:r>
              <a:rPr lang="en-US" smtClean="0"/>
              <a:t>Octubre de 2011</a:t>
            </a:r>
          </a:p>
        </p:txBody>
      </p:sp>
      <p:sp>
        <p:nvSpPr>
          <p:cNvPr id="12291" name="Rectangle 7"/>
          <p:cNvSpPr>
            <a:spLocks noGrp="1" noChangeArrowheads="1"/>
          </p:cNvSpPr>
          <p:nvPr>
            <p:ph type="sldNum" sz="quarter" idx="5"/>
          </p:nvPr>
        </p:nvSpPr>
        <p:spPr>
          <a:noFill/>
        </p:spPr>
        <p:txBody>
          <a:bodyPr/>
          <a:lstStyle/>
          <a:p>
            <a:r>
              <a:rPr lang="en-US" smtClean="0"/>
              <a:t>5-</a:t>
            </a:r>
            <a:fld id="{B92366D7-6EB0-4E6E-BD8E-AF4E0193C154}" type="slidenum">
              <a:rPr lang="en-US" smtClean="0"/>
              <a:pPr/>
              <a:t>1</a:t>
            </a:fld>
            <a:endParaRPr lang="en-US" smtClean="0"/>
          </a:p>
        </p:txBody>
      </p:sp>
      <p:sp>
        <p:nvSpPr>
          <p:cNvPr id="12292" name="Rectangle 2"/>
          <p:cNvSpPr>
            <a:spLocks noGrp="1" noChangeArrowheads="1"/>
          </p:cNvSpPr>
          <p:nvPr>
            <p:ph type="hdr" sz="quarter"/>
          </p:nvPr>
        </p:nvSpPr>
        <p:spPr>
          <a:xfrm>
            <a:off x="292100" y="200025"/>
            <a:ext cx="6565900" cy="463550"/>
          </a:xfrm>
          <a:noFill/>
        </p:spPr>
        <p:txBody>
          <a:bodyPr/>
          <a:lstStyle/>
          <a:p>
            <a:r>
              <a:rPr lang="en-US" smtClean="0"/>
              <a:t>Perfeccionamiento de </a:t>
            </a:r>
            <a:r>
              <a:rPr lang="es-ES_tradnl" smtClean="0"/>
              <a:t>prácticas seguras para trabajar con el </a:t>
            </a:r>
            <a:r>
              <a:rPr lang="en-US" smtClean="0"/>
              <a:t>plomo en labores de renovación, reparación y pintura</a:t>
            </a:r>
          </a:p>
        </p:txBody>
      </p:sp>
      <p:sp>
        <p:nvSpPr>
          <p:cNvPr id="12293" name="Rectangle 2"/>
          <p:cNvSpPr>
            <a:spLocks noChangeArrowheads="1" noTextEdit="1"/>
          </p:cNvSpPr>
          <p:nvPr>
            <p:ph type="sldImg"/>
          </p:nvPr>
        </p:nvSpPr>
        <p:spPr>
          <a:xfrm>
            <a:off x="1143000" y="609600"/>
            <a:ext cx="4648200" cy="3486150"/>
          </a:xfrm>
          <a:ln/>
        </p:spPr>
      </p:sp>
      <p:sp>
        <p:nvSpPr>
          <p:cNvPr id="12294" name="Rectangle 3"/>
          <p:cNvSpPr>
            <a:spLocks noGrp="1" noChangeArrowheads="1"/>
          </p:cNvSpPr>
          <p:nvPr>
            <p:ph type="body" idx="1"/>
          </p:nvPr>
        </p:nvSpPr>
        <p:spPr>
          <a:xfrm>
            <a:off x="804863" y="4283075"/>
            <a:ext cx="5549900" cy="4314825"/>
          </a:xfrm>
          <a:noFill/>
          <a:ln/>
        </p:spPr>
        <p:txBody>
          <a:bodyPr/>
          <a:lstStyle/>
          <a:p>
            <a:pPr>
              <a:spcBef>
                <a:spcPct val="10000"/>
              </a:spcBef>
            </a:pPr>
            <a:r>
              <a:rPr lang="en-US" b="1" smtClean="0">
                <a:latin typeface="Arial" charset="0"/>
              </a:rPr>
              <a:t>Lo que estudiaremos en este módulo:</a:t>
            </a:r>
            <a:endParaRPr lang="en-US" smtClean="0">
              <a:latin typeface="Arial" charset="0"/>
            </a:endParaRPr>
          </a:p>
          <a:p>
            <a:pPr>
              <a:spcBef>
                <a:spcPct val="10000"/>
              </a:spcBef>
            </a:pPr>
            <a:r>
              <a:rPr lang="en-US" sz="1000" smtClean="0">
                <a:latin typeface="Arial" charset="0"/>
              </a:rPr>
              <a:t>Este módulo abarcará todos los temas que aparecen en la diapositiva anterior.</a:t>
            </a:r>
          </a:p>
          <a:p>
            <a:pPr>
              <a:spcBef>
                <a:spcPct val="10000"/>
              </a:spcBef>
              <a:buClr>
                <a:srgbClr val="000000"/>
              </a:buClr>
              <a:buFontTx/>
              <a:buChar char="•"/>
            </a:pPr>
            <a:r>
              <a:rPr lang="en-US" sz="1000" smtClean="0">
                <a:latin typeface="Arial" charset="0"/>
              </a:rPr>
              <a:t>El objetivo de la limpieza es que el área de trabajo quede tan limpia o más de lo que estaba cuando llegó, de modo tal que como resultado de su trabajo, no quede polvo con plomo que pueda envenenar a los residentes.</a:t>
            </a:r>
          </a:p>
          <a:p>
            <a:pPr marL="342900" lvl="1" indent="-114300">
              <a:spcBef>
                <a:spcPct val="10000"/>
              </a:spcBef>
              <a:buClr>
                <a:srgbClr val="000000"/>
              </a:buClr>
              <a:buFontTx/>
              <a:buChar char="•"/>
            </a:pPr>
            <a:r>
              <a:rPr lang="en-US" sz="900" smtClean="0">
                <a:latin typeface="Arial" charset="0"/>
              </a:rPr>
              <a:t>Al terminar este módulo, sabrá cómo verificar su trabajo para asegurarse de que el área de trabajo esté lo suficientemente limpia como para pasar la inspección visual y el procedimiento de verificación de limpieza o pasar el examen de aprobación.  </a:t>
            </a:r>
            <a:endParaRPr lang="en-US" smtClean="0">
              <a:latin typeface="Arial" charset="0"/>
            </a:endParaRPr>
          </a:p>
          <a:p>
            <a:pPr>
              <a:spcBef>
                <a:spcPct val="10000"/>
              </a:spcBef>
              <a:buClr>
                <a:srgbClr val="000000"/>
              </a:buClr>
              <a:buFontTx/>
              <a:buChar char="•"/>
            </a:pPr>
            <a:r>
              <a:rPr lang="en-US" sz="1000" smtClean="0">
                <a:latin typeface="Arial" charset="0"/>
              </a:rPr>
              <a:t>Si utiliza las técnicas que se describen en este módulo, podrá limpiar un área de trabajo de forma rápida y eficaz. Recuerde, el enfoque que se le da a una limpieza es similar al que se le da a un trabajo. Una preparación y una planificación apropiadas servirán para que su limpieza sea más eficiente y eficaz.  </a:t>
            </a:r>
          </a:p>
          <a:p>
            <a:pPr>
              <a:spcBef>
                <a:spcPct val="10000"/>
              </a:spcBef>
              <a:buClr>
                <a:srgbClr val="000000"/>
              </a:buClr>
              <a:buFontTx/>
              <a:buChar char="•"/>
            </a:pPr>
            <a:r>
              <a:rPr lang="en-US" sz="1000" smtClean="0">
                <a:latin typeface="Arial" charset="0"/>
              </a:rPr>
              <a:t>Asigne siempre tiempo al final de cada día para limpiar meticulosamente el área de trabajo.</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dt" sz="quarter" idx="1"/>
          </p:nvPr>
        </p:nvSpPr>
        <p:spPr>
          <a:noFill/>
        </p:spPr>
        <p:txBody>
          <a:bodyPr/>
          <a:lstStyle/>
          <a:p>
            <a:r>
              <a:rPr lang="en-US" smtClean="0"/>
              <a:t>Octubre de 2011</a:t>
            </a:r>
          </a:p>
        </p:txBody>
      </p:sp>
      <p:sp>
        <p:nvSpPr>
          <p:cNvPr id="13315" name="Rectangle 7"/>
          <p:cNvSpPr>
            <a:spLocks noGrp="1" noChangeArrowheads="1"/>
          </p:cNvSpPr>
          <p:nvPr>
            <p:ph type="sldNum" sz="quarter" idx="5"/>
          </p:nvPr>
        </p:nvSpPr>
        <p:spPr>
          <a:noFill/>
        </p:spPr>
        <p:txBody>
          <a:bodyPr/>
          <a:lstStyle/>
          <a:p>
            <a:r>
              <a:rPr lang="en-US" smtClean="0"/>
              <a:t>5-</a:t>
            </a:r>
            <a:fld id="{161AE443-9EC2-457F-A430-52B1D039A4D0}" type="slidenum">
              <a:rPr lang="en-US" smtClean="0"/>
              <a:pPr/>
              <a:t>2</a:t>
            </a:fld>
            <a:endParaRPr lang="en-US" smtClean="0"/>
          </a:p>
        </p:txBody>
      </p:sp>
      <p:sp>
        <p:nvSpPr>
          <p:cNvPr id="13316" name="Rectangle 2"/>
          <p:cNvSpPr>
            <a:spLocks noChangeArrowheads="1" noTextEdit="1"/>
          </p:cNvSpPr>
          <p:nvPr>
            <p:ph type="sldImg"/>
          </p:nvPr>
        </p:nvSpPr>
        <p:spPr>
          <a:xfrm>
            <a:off x="1143000" y="685800"/>
            <a:ext cx="4648200" cy="3486150"/>
          </a:xfrm>
          <a:ln/>
        </p:spPr>
      </p:sp>
      <p:sp>
        <p:nvSpPr>
          <p:cNvPr id="13317" name="Rectangle 3"/>
          <p:cNvSpPr>
            <a:spLocks noGrp="1" noChangeArrowheads="1"/>
          </p:cNvSpPr>
          <p:nvPr>
            <p:ph type="body" idx="1"/>
          </p:nvPr>
        </p:nvSpPr>
        <p:spPr>
          <a:xfrm>
            <a:off x="658813" y="4132263"/>
            <a:ext cx="5913437" cy="4425950"/>
          </a:xfrm>
          <a:noFill/>
          <a:ln/>
        </p:spPr>
        <p:txBody>
          <a:bodyPr/>
          <a:lstStyle/>
          <a:p>
            <a:pPr marL="0" indent="0">
              <a:lnSpc>
                <a:spcPct val="90000"/>
              </a:lnSpc>
            </a:pPr>
            <a:endParaRPr lang="en-US" sz="1000" b="1" smtClean="0">
              <a:latin typeface="Arial" charset="0"/>
            </a:endParaRPr>
          </a:p>
          <a:p>
            <a:pPr marL="0" indent="0">
              <a:lnSpc>
                <a:spcPct val="90000"/>
              </a:lnSpc>
            </a:pPr>
            <a:endParaRPr lang="en-US" sz="900" smtClean="0">
              <a:latin typeface="Arial" charset="0"/>
            </a:endParaRPr>
          </a:p>
        </p:txBody>
      </p:sp>
      <p:sp>
        <p:nvSpPr>
          <p:cNvPr id="13318" name="Rectangle 5"/>
          <p:cNvSpPr>
            <a:spLocks noChangeArrowheads="1"/>
          </p:cNvSpPr>
          <p:nvPr/>
        </p:nvSpPr>
        <p:spPr bwMode="auto">
          <a:xfrm>
            <a:off x="658813" y="4132263"/>
            <a:ext cx="5842000" cy="4573587"/>
          </a:xfrm>
          <a:prstGeom prst="rect">
            <a:avLst/>
          </a:prstGeom>
          <a:noFill/>
          <a:ln w="9525">
            <a:noFill/>
            <a:miter lim="800000"/>
            <a:headEnd/>
            <a:tailEnd/>
          </a:ln>
        </p:spPr>
        <p:txBody>
          <a:bodyPr lIns="93144" tIns="46573" rIns="93144" bIns="46573"/>
          <a:lstStyle/>
          <a:p>
            <a:pPr marL="114300" indent="-114300" algn="l" defTabSz="881063">
              <a:lnSpc>
                <a:spcPct val="95000"/>
              </a:lnSpc>
              <a:spcBef>
                <a:spcPct val="10000"/>
              </a:spcBef>
            </a:pPr>
            <a:r>
              <a:rPr lang="en-US" sz="1100" b="1">
                <a:solidFill>
                  <a:srgbClr val="000000"/>
                </a:solidFill>
                <a:cs typeface="Arial" charset="0"/>
              </a:rPr>
              <a:t>Recoja</a:t>
            </a:r>
            <a:endParaRPr lang="en-US" sz="1100">
              <a:solidFill>
                <a:srgbClr val="000000"/>
              </a:solidFill>
              <a:cs typeface="Arial" charset="0"/>
            </a:endParaRPr>
          </a:p>
          <a:p>
            <a:pPr marL="114300" indent="-114300" algn="l" defTabSz="881063">
              <a:lnSpc>
                <a:spcPct val="95000"/>
              </a:lnSpc>
              <a:spcBef>
                <a:spcPct val="10000"/>
              </a:spcBef>
              <a:buClr>
                <a:srgbClr val="000000"/>
              </a:buClr>
              <a:buSzPct val="100000"/>
              <a:buFont typeface="Arial" charset="0"/>
              <a:buChar char="•"/>
            </a:pPr>
            <a:r>
              <a:rPr lang="en-US" sz="1100">
                <a:solidFill>
                  <a:srgbClr val="000000"/>
                </a:solidFill>
                <a:cs typeface="Arial" charset="0"/>
              </a:rPr>
              <a:t>Comience </a:t>
            </a:r>
            <a:r>
              <a:rPr lang="en-US" sz="900">
                <a:solidFill>
                  <a:srgbClr val="000000"/>
                </a:solidFill>
                <a:cs typeface="Arial" charset="0"/>
              </a:rPr>
              <a:t>siempre sus actividades de limpieza recogiendo las cáscaras de pintura y escombros visibles con un paño húmedo desechable sin dispersar estos elementos; posteriormente, séllelos en una bolsa de alta resistencia.</a:t>
            </a:r>
          </a:p>
          <a:p>
            <a:pPr marL="114300" indent="-114300" algn="l" defTabSz="881063">
              <a:lnSpc>
                <a:spcPct val="95000"/>
              </a:lnSpc>
              <a:spcBef>
                <a:spcPct val="10000"/>
              </a:spcBef>
              <a:buClr>
                <a:srgbClr val="000000"/>
              </a:buClr>
              <a:buSzPct val="100000"/>
              <a:buFont typeface="Arial" charset="0"/>
              <a:buChar char="•"/>
            </a:pPr>
            <a:r>
              <a:rPr lang="en-US" sz="900">
                <a:solidFill>
                  <a:srgbClr val="000000"/>
                </a:solidFill>
                <a:cs typeface="Arial" charset="0"/>
              </a:rPr>
              <a:t>Cuando complete su trabajo, rocíe agua a la lámina, dóblela (el lado sucio hacia adentro) y séllela con cinta o en una bolsa de alta resistencia. Doble siempre el lado sucio hacia adentro y séllela con cinta o en una bolsa de alta resistencia. Si se coloca en una bolsa de alta resistencia, cierre con un sello tipo cuello de cisne y elimínela junto con el resto de sus desechos. Elimine todas las láminas como desecho utilizando el procedimiento de doblez y eliminación correcto, después de haber limpiado con una aspiradora.</a:t>
            </a:r>
            <a:r>
              <a:rPr lang="en-US" sz="1100" b="1">
                <a:solidFill>
                  <a:srgbClr val="000000"/>
                </a:solidFill>
                <a:cs typeface="Arial" charset="0"/>
              </a:rPr>
              <a:t> </a:t>
            </a:r>
            <a:endParaRPr lang="en-US" sz="900" b="1">
              <a:solidFill>
                <a:srgbClr val="000000"/>
              </a:solidFill>
              <a:cs typeface="Arial" charset="0"/>
            </a:endParaRPr>
          </a:p>
          <a:p>
            <a:pPr marL="114300" indent="-114300" algn="l" defTabSz="881063">
              <a:lnSpc>
                <a:spcPct val="95000"/>
              </a:lnSpc>
              <a:spcBef>
                <a:spcPct val="10000"/>
              </a:spcBef>
            </a:pPr>
            <a:endParaRPr lang="en-US" sz="700" b="1">
              <a:solidFill>
                <a:srgbClr val="000000"/>
              </a:solidFill>
              <a:cs typeface="Arial" charset="0"/>
            </a:endParaRPr>
          </a:p>
          <a:p>
            <a:pPr marL="114300" indent="-114300" algn="l" defTabSz="881063">
              <a:lnSpc>
                <a:spcPct val="95000"/>
              </a:lnSpc>
              <a:spcBef>
                <a:spcPct val="10000"/>
              </a:spcBef>
            </a:pPr>
            <a:r>
              <a:rPr lang="en-US" sz="1100" b="1">
                <a:solidFill>
                  <a:srgbClr val="000000"/>
                </a:solidFill>
                <a:cs typeface="Arial" charset="0"/>
              </a:rPr>
              <a:t>Limpie según un plan</a:t>
            </a:r>
            <a:endParaRPr lang="en-US" sz="1100">
              <a:solidFill>
                <a:srgbClr val="000000"/>
              </a:solidFill>
              <a:cs typeface="Arial" charset="0"/>
            </a:endParaRPr>
          </a:p>
          <a:p>
            <a:pPr marL="114300" indent="-114300" algn="l" defTabSz="881063">
              <a:lnSpc>
                <a:spcPct val="95000"/>
              </a:lnSpc>
              <a:spcBef>
                <a:spcPct val="10000"/>
              </a:spcBef>
              <a:buClr>
                <a:srgbClr val="000000"/>
              </a:buClr>
              <a:buSzPct val="100000"/>
              <a:buFont typeface="Arial" charset="0"/>
              <a:buChar char="•"/>
            </a:pPr>
            <a:r>
              <a:rPr lang="en-US" sz="900">
                <a:solidFill>
                  <a:srgbClr val="000000"/>
                </a:solidFill>
                <a:cs typeface="Arial" charset="0"/>
              </a:rPr>
              <a:t>Comience la limpieza en el extremo más alejado del área de trabajo, retrocediendo hacia la salida.</a:t>
            </a:r>
          </a:p>
          <a:p>
            <a:pPr marL="114300" indent="-114300" algn="l" defTabSz="881063">
              <a:lnSpc>
                <a:spcPct val="95000"/>
              </a:lnSpc>
              <a:spcBef>
                <a:spcPct val="10000"/>
              </a:spcBef>
              <a:buClr>
                <a:srgbClr val="000000"/>
              </a:buClr>
              <a:buSzPct val="100000"/>
              <a:buFont typeface="Arial" charset="0"/>
              <a:buChar char="•"/>
            </a:pPr>
            <a:r>
              <a:rPr lang="en-US" sz="900">
                <a:solidFill>
                  <a:srgbClr val="000000"/>
                </a:solidFill>
                <a:cs typeface="Arial" charset="0"/>
              </a:rPr>
              <a:t>Limpie las paredes con una aspiradora HEPA o con un paño desechable húmedo: comience en la parte más alta de las paredes, la parte superior de las puertas y sus marcos, y continúe hasta el piso.</a:t>
            </a:r>
          </a:p>
          <a:p>
            <a:pPr marL="114300" indent="-114300" algn="l" defTabSz="881063">
              <a:lnSpc>
                <a:spcPct val="95000"/>
              </a:lnSpc>
              <a:spcBef>
                <a:spcPct val="10000"/>
              </a:spcBef>
              <a:buClr>
                <a:srgbClr val="000000"/>
              </a:buClr>
              <a:buSzPct val="100000"/>
              <a:buFont typeface="Arial" charset="0"/>
              <a:buChar char="•"/>
            </a:pPr>
            <a:r>
              <a:rPr lang="en-US" sz="900">
                <a:solidFill>
                  <a:srgbClr val="000000"/>
                </a:solidFill>
                <a:cs typeface="Arial" charset="0"/>
              </a:rPr>
              <a:t>Aspire minuciosamente los demás objetos y superficies del área de trabajo, como artefactos y muebles. La aspiradora HEPA debe estar equipada con una barra sacudidora para limpiar alfombrados.</a:t>
            </a:r>
          </a:p>
          <a:p>
            <a:pPr marL="114300" indent="-114300" algn="l" defTabSz="881063">
              <a:lnSpc>
                <a:spcPct val="95000"/>
              </a:lnSpc>
              <a:spcBef>
                <a:spcPct val="10000"/>
              </a:spcBef>
              <a:buClr>
                <a:srgbClr val="000000"/>
              </a:buClr>
              <a:buSzPct val="100000"/>
              <a:buFont typeface="Arial" charset="0"/>
              <a:buChar char="•"/>
            </a:pPr>
            <a:r>
              <a:rPr lang="en-US" sz="900">
                <a:solidFill>
                  <a:srgbClr val="000000"/>
                </a:solidFill>
                <a:cs typeface="Arial" charset="0"/>
              </a:rPr>
              <a:t>Limpie todas las superficies y los objetos que quedaron en el área de trabajo, excepto las superficies alfombradas o tapizadas, con un paño húmedo.</a:t>
            </a:r>
          </a:p>
          <a:p>
            <a:pPr marL="114300" indent="-114300" algn="l" defTabSz="881063">
              <a:lnSpc>
                <a:spcPct val="95000"/>
              </a:lnSpc>
              <a:spcBef>
                <a:spcPct val="10000"/>
              </a:spcBef>
            </a:pPr>
            <a:endParaRPr lang="en-US" sz="700">
              <a:solidFill>
                <a:srgbClr val="000000"/>
              </a:solidFill>
              <a:cs typeface="Arial" charset="0"/>
            </a:endParaRPr>
          </a:p>
          <a:p>
            <a:pPr marL="114300" indent="-114300" algn="l" defTabSz="881063">
              <a:lnSpc>
                <a:spcPct val="95000"/>
              </a:lnSpc>
              <a:spcBef>
                <a:spcPct val="10000"/>
              </a:spcBef>
            </a:pPr>
            <a:r>
              <a:rPr lang="en-US" sz="1100" b="1">
                <a:solidFill>
                  <a:srgbClr val="000000"/>
                </a:solidFill>
                <a:cs typeface="Arial" charset="0"/>
              </a:rPr>
              <a:t>Limpie el piso al final</a:t>
            </a:r>
            <a:r>
              <a:rPr lang="en-US" sz="1100">
                <a:solidFill>
                  <a:srgbClr val="000000"/>
                </a:solidFill>
                <a:cs typeface="Arial" charset="0"/>
              </a:rPr>
              <a:t> </a:t>
            </a:r>
          </a:p>
          <a:p>
            <a:pPr marL="114300" indent="-114300" algn="l" defTabSz="881063">
              <a:lnSpc>
                <a:spcPct val="95000"/>
              </a:lnSpc>
              <a:spcBef>
                <a:spcPct val="10000"/>
              </a:spcBef>
              <a:buClr>
                <a:srgbClr val="000000"/>
              </a:buClr>
              <a:buSzPct val="100000"/>
              <a:buFont typeface="Arial" charset="0"/>
              <a:buChar char="•"/>
            </a:pPr>
            <a:r>
              <a:rPr lang="en-US" sz="900">
                <a:solidFill>
                  <a:srgbClr val="000000"/>
                </a:solidFill>
                <a:cs typeface="Arial" charset="0"/>
              </a:rPr>
              <a:t>Limpie con un sistema de limpieza húmedo o con un balde de trapeadora de dos lados y una mopa.  </a:t>
            </a:r>
          </a:p>
          <a:p>
            <a:pPr marL="114300" indent="-114300" algn="l" defTabSz="881063">
              <a:lnSpc>
                <a:spcPct val="95000"/>
              </a:lnSpc>
              <a:spcBef>
                <a:spcPct val="10000"/>
              </a:spcBef>
              <a:buClr>
                <a:srgbClr val="000000"/>
              </a:buClr>
              <a:buSzPct val="100000"/>
              <a:buFont typeface="Arial" charset="0"/>
              <a:buChar char="•"/>
            </a:pPr>
            <a:r>
              <a:rPr lang="en-US" sz="900">
                <a:solidFill>
                  <a:srgbClr val="000000"/>
                </a:solidFill>
                <a:cs typeface="Arial" charset="0"/>
              </a:rPr>
              <a:t>Limpie completamente el área de trabajo y el área ubicada hasta 2 pies del área de trabajo.</a:t>
            </a:r>
          </a:p>
          <a:p>
            <a:pPr marL="114300" indent="-114300" algn="l" defTabSz="881063">
              <a:lnSpc>
                <a:spcPct val="95000"/>
              </a:lnSpc>
              <a:spcBef>
                <a:spcPct val="10000"/>
              </a:spcBef>
              <a:buClr>
                <a:srgbClr val="000000"/>
              </a:buClr>
              <a:buSzPct val="100000"/>
              <a:buFont typeface="Arial" charset="0"/>
              <a:buChar char="•"/>
            </a:pPr>
            <a:r>
              <a:rPr lang="en-US" sz="900">
                <a:solidFill>
                  <a:srgbClr val="000000"/>
                </a:solidFill>
                <a:cs typeface="Arial" charset="0"/>
              </a:rPr>
              <a:t>Si utiliza el sistema de balde de trapeadora de dos lados, repita el proceso utilizando una cabeza nueva de trapeadora y agua limpia.  Recuerde, mantenga siempre un balde para la solución de limpieza y el otro balde para escurrir el paño o la cabeza de la trapeadora. No se olvide  de mantener separadas el agua de limpieza y el agua de enjuagar. Cambie el agua de enjuagar a menudo.</a:t>
            </a:r>
          </a:p>
          <a:p>
            <a:pPr marL="114300" indent="-114300" algn="l" defTabSz="881063">
              <a:lnSpc>
                <a:spcPct val="95000"/>
              </a:lnSpc>
              <a:spcBef>
                <a:spcPct val="10000"/>
              </a:spcBef>
            </a:pPr>
            <a:endParaRPr lang="en-US" sz="700">
              <a:solidFill>
                <a:srgbClr val="000000"/>
              </a:solidFill>
              <a:cs typeface="Arial" charset="0"/>
            </a:endParaRPr>
          </a:p>
          <a:p>
            <a:pPr marL="114300" indent="-114300" algn="l" defTabSz="881063">
              <a:lnSpc>
                <a:spcPct val="95000"/>
              </a:lnSpc>
              <a:spcBef>
                <a:spcPct val="10000"/>
              </a:spcBef>
            </a:pPr>
            <a:r>
              <a:rPr lang="en-US" sz="1100" b="1">
                <a:solidFill>
                  <a:srgbClr val="000000"/>
                </a:solidFill>
                <a:cs typeface="Arial" charset="0"/>
              </a:rPr>
              <a:t>Verifique su trabajo</a:t>
            </a:r>
            <a:endParaRPr lang="en-US" sz="1100">
              <a:solidFill>
                <a:srgbClr val="000000"/>
              </a:solidFill>
              <a:cs typeface="Arial" charset="0"/>
            </a:endParaRPr>
          </a:p>
          <a:p>
            <a:pPr marL="114300" indent="-114300" algn="l" defTabSz="881063">
              <a:lnSpc>
                <a:spcPct val="95000"/>
              </a:lnSpc>
              <a:spcBef>
                <a:spcPct val="10000"/>
              </a:spcBef>
              <a:buClr>
                <a:srgbClr val="000000"/>
              </a:buClr>
              <a:buSzPct val="100000"/>
              <a:buFont typeface="Arial" charset="0"/>
              <a:buChar char="•"/>
            </a:pPr>
            <a:r>
              <a:rPr lang="en-US" sz="900">
                <a:solidFill>
                  <a:srgbClr val="000000"/>
                </a:solidFill>
                <a:cs typeface="Arial" charset="0"/>
              </a:rPr>
              <a:t>Antes de que un renovador certificado inspeccione visualmente el área de trabajo, verifique su trabajo para determinar la presencia de polvo, escombros o residuos. En caso de que aún haya polvo, escombros o residuos, estas condiciones deben corregirse antes de que se realice la inspección visual. </a:t>
            </a:r>
          </a:p>
        </p:txBody>
      </p:sp>
      <p:sp>
        <p:nvSpPr>
          <p:cNvPr id="13319" name="Rectangle 2"/>
          <p:cNvSpPr>
            <a:spLocks noGrp="1" noChangeArrowheads="1"/>
          </p:cNvSpPr>
          <p:nvPr>
            <p:ph type="hdr" sz="quarter"/>
          </p:nvPr>
        </p:nvSpPr>
        <p:spPr>
          <a:xfrm>
            <a:off x="292100" y="200025"/>
            <a:ext cx="6718300" cy="463550"/>
          </a:xfrm>
          <a:noFill/>
        </p:spPr>
        <p:txBody>
          <a:bodyPr/>
          <a:lstStyle/>
          <a:p>
            <a:r>
              <a:rPr lang="en-US" smtClean="0"/>
              <a:t>Perfeccionamiento de </a:t>
            </a:r>
            <a:r>
              <a:rPr lang="es-ES_tradnl" smtClean="0"/>
              <a:t>prácticas seguras para trabajar con el </a:t>
            </a:r>
            <a:r>
              <a:rPr lang="en-US" smtClean="0"/>
              <a:t>plomo en labores de renovación, reparación y pintura</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Grp="1" noChangeArrowheads="1"/>
          </p:cNvSpPr>
          <p:nvPr>
            <p:ph type="dt" sz="quarter" idx="1"/>
          </p:nvPr>
        </p:nvSpPr>
        <p:spPr>
          <a:noFill/>
        </p:spPr>
        <p:txBody>
          <a:bodyPr/>
          <a:lstStyle/>
          <a:p>
            <a:r>
              <a:rPr lang="en-US" smtClean="0"/>
              <a:t>Octubre de 2011</a:t>
            </a:r>
          </a:p>
        </p:txBody>
      </p:sp>
      <p:sp>
        <p:nvSpPr>
          <p:cNvPr id="14339" name="Rectangle 7"/>
          <p:cNvSpPr>
            <a:spLocks noGrp="1" noChangeArrowheads="1"/>
          </p:cNvSpPr>
          <p:nvPr>
            <p:ph type="sldNum" sz="quarter" idx="5"/>
          </p:nvPr>
        </p:nvSpPr>
        <p:spPr>
          <a:noFill/>
        </p:spPr>
        <p:txBody>
          <a:bodyPr/>
          <a:lstStyle/>
          <a:p>
            <a:r>
              <a:rPr lang="en-US" smtClean="0"/>
              <a:t>5-</a:t>
            </a:r>
            <a:fld id="{FDEAA3AB-F575-4867-9BB5-A4332ADC18FF}" type="slidenum">
              <a:rPr lang="en-US" smtClean="0"/>
              <a:pPr/>
              <a:t>3</a:t>
            </a:fld>
            <a:endParaRPr lang="en-US" smtClean="0"/>
          </a:p>
        </p:txBody>
      </p:sp>
      <p:sp>
        <p:nvSpPr>
          <p:cNvPr id="14340" name="Rectangle 2"/>
          <p:cNvSpPr>
            <a:spLocks noChangeArrowheads="1" noTextEdit="1"/>
          </p:cNvSpPr>
          <p:nvPr>
            <p:ph type="sldImg"/>
          </p:nvPr>
        </p:nvSpPr>
        <p:spPr>
          <a:xfrm>
            <a:off x="1219200" y="685800"/>
            <a:ext cx="4648200" cy="3486150"/>
          </a:xfrm>
          <a:ln/>
        </p:spPr>
      </p:sp>
      <p:sp>
        <p:nvSpPr>
          <p:cNvPr id="14341" name="Rectangle 3"/>
          <p:cNvSpPr>
            <a:spLocks noGrp="1" noChangeArrowheads="1"/>
          </p:cNvSpPr>
          <p:nvPr>
            <p:ph type="body" idx="1"/>
          </p:nvPr>
        </p:nvSpPr>
        <p:spPr>
          <a:xfrm>
            <a:off x="857250" y="4427538"/>
            <a:ext cx="5330825" cy="4130675"/>
          </a:xfrm>
          <a:noFill/>
          <a:ln/>
        </p:spPr>
        <p:txBody>
          <a:bodyPr/>
          <a:lstStyle/>
          <a:p>
            <a:pPr>
              <a:buClr>
                <a:srgbClr val="000000"/>
              </a:buClr>
              <a:buFontTx/>
              <a:buChar char="•"/>
            </a:pPr>
            <a:r>
              <a:rPr lang="en-US" sz="1000" u="sng" smtClean="0">
                <a:latin typeface="Arial" charset="0"/>
              </a:rPr>
              <a:t>La inspección visual después de la limpieza es un requisito según la regla RRP.</a:t>
            </a:r>
            <a:r>
              <a:rPr lang="en-US" sz="1000" smtClean="0">
                <a:latin typeface="Arial" charset="0"/>
              </a:rPr>
              <a:t> </a:t>
            </a:r>
          </a:p>
          <a:p>
            <a:pPr>
              <a:buClr>
                <a:srgbClr val="000000"/>
              </a:buClr>
              <a:buFontTx/>
              <a:buChar char="•"/>
            </a:pPr>
            <a:r>
              <a:rPr lang="en-US" sz="1000" smtClean="0">
                <a:latin typeface="Arial" charset="0"/>
              </a:rPr>
              <a:t>Un renovador certificado debe realizar una inspección visual cuando se complete la limpieza y antes de la verificación de limpieza o del examen de aprobación del área de trabajo.</a:t>
            </a:r>
          </a:p>
          <a:p>
            <a:pPr>
              <a:buClr>
                <a:srgbClr val="000000"/>
              </a:buClr>
              <a:buFontTx/>
              <a:buChar char="•"/>
            </a:pPr>
            <a:r>
              <a:rPr lang="en-US" sz="1000" smtClean="0">
                <a:latin typeface="Arial" charset="0"/>
              </a:rPr>
              <a:t>En una inspección visual, el renovador certificado busca cáscaras de pintura, polvo y escombros visibles. </a:t>
            </a:r>
          </a:p>
          <a:p>
            <a:pPr>
              <a:buClr>
                <a:srgbClr val="000000"/>
              </a:buClr>
              <a:buFontTx/>
              <a:buChar char="•"/>
            </a:pPr>
            <a:r>
              <a:rPr lang="en-US" sz="1000" smtClean="0">
                <a:latin typeface="Arial" charset="0"/>
              </a:rPr>
              <a:t>Asegúrese de que la iluminación sea adecuada durante la limpieza e inspección visual del área de trabajo. El polvo y las pequeñas cáscaras de pintura sólo se pueden ver si la iluminación es adecuada.</a:t>
            </a:r>
          </a:p>
          <a:p>
            <a:pPr>
              <a:buClr>
                <a:srgbClr val="000000"/>
              </a:buClr>
              <a:buFontTx/>
              <a:buChar char="•"/>
            </a:pPr>
            <a:r>
              <a:rPr lang="en-US" sz="1000" smtClean="0">
                <a:latin typeface="Arial" charset="0"/>
              </a:rPr>
              <a:t>Revise completamente el área de trabajo y el área ubicada 2 pies más allá del área de trabajo en todos los lados de la contención.</a:t>
            </a:r>
          </a:p>
          <a:p>
            <a:pPr>
              <a:buClr>
                <a:srgbClr val="000000"/>
              </a:buClr>
              <a:buFontTx/>
              <a:buChar char="•"/>
            </a:pPr>
            <a:r>
              <a:rPr lang="en-US" sz="1000" smtClean="0">
                <a:latin typeface="Arial" charset="0"/>
              </a:rPr>
              <a:t>La inspección visual sólo del área de trabajo no verificará que el área de trabajo se haya limpiado adecuadamente: la inspección visual es sólo el primer paso. En muchas ocasiones, el polvo con plomo es invisible para el ojo humano y no se detectará durante una inspección visual.</a:t>
            </a:r>
          </a:p>
          <a:p>
            <a:pPr>
              <a:buClr>
                <a:srgbClr val="000000"/>
              </a:buClr>
              <a:buFontTx/>
              <a:buChar char="•"/>
            </a:pPr>
            <a:r>
              <a:rPr lang="en-US" sz="1000" smtClean="0">
                <a:latin typeface="Arial" charset="0"/>
              </a:rPr>
              <a:t>Después de que se haya completado la inspección visual y no haya presencia de polvo ni de escombros, el área de trabajo debe aprobar el procedimiento de verificación de limpieza o un examen de aprobación para que el proyecto se complete de acuerdo con la regla RRP.</a:t>
            </a:r>
          </a:p>
          <a:p>
            <a:pPr>
              <a:buClr>
                <a:srgbClr val="000000"/>
              </a:buClr>
              <a:buFontTx/>
              <a:buChar char="•"/>
            </a:pPr>
            <a:r>
              <a:rPr lang="en-US" sz="1000" smtClean="0">
                <a:latin typeface="Arial" charset="0"/>
              </a:rPr>
              <a:t>Los requisitos normativos o los términos del contrato de renovación determinarán si se realiza un procedimiento de verificación de limpieza o un examen de aprobación. </a:t>
            </a:r>
          </a:p>
          <a:p>
            <a:pPr>
              <a:buClr>
                <a:srgbClr val="000000"/>
              </a:buClr>
              <a:buFontTx/>
              <a:buChar char="•"/>
            </a:pPr>
            <a:endParaRPr lang="en-US" sz="1000" smtClean="0">
              <a:latin typeface="Arial" charset="0"/>
            </a:endParaRPr>
          </a:p>
        </p:txBody>
      </p:sp>
      <p:sp>
        <p:nvSpPr>
          <p:cNvPr id="14342" name="Rectangle 2"/>
          <p:cNvSpPr>
            <a:spLocks noGrp="1" noChangeArrowheads="1"/>
          </p:cNvSpPr>
          <p:nvPr>
            <p:ph type="hdr" sz="quarter"/>
          </p:nvPr>
        </p:nvSpPr>
        <p:spPr>
          <a:xfrm>
            <a:off x="292100" y="200025"/>
            <a:ext cx="6718300" cy="463550"/>
          </a:xfrm>
          <a:noFill/>
        </p:spPr>
        <p:txBody>
          <a:bodyPr/>
          <a:lstStyle/>
          <a:p>
            <a:r>
              <a:rPr lang="en-US" smtClean="0"/>
              <a:t>Perfeccionamiento de </a:t>
            </a:r>
            <a:r>
              <a:rPr lang="es-ES_tradnl" smtClean="0"/>
              <a:t>prácticas seguras para trabajar con el </a:t>
            </a:r>
            <a:r>
              <a:rPr lang="en-US" smtClean="0"/>
              <a:t>plomo en labores de renovación, reparación y pintura</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dt" sz="quarter" idx="1"/>
          </p:nvPr>
        </p:nvSpPr>
        <p:spPr>
          <a:noFill/>
        </p:spPr>
        <p:txBody>
          <a:bodyPr/>
          <a:lstStyle/>
          <a:p>
            <a:r>
              <a:rPr lang="en-US" smtClean="0"/>
              <a:t>Octubre de 2011</a:t>
            </a:r>
          </a:p>
        </p:txBody>
      </p:sp>
      <p:sp>
        <p:nvSpPr>
          <p:cNvPr id="15363" name="Rectangle 7"/>
          <p:cNvSpPr>
            <a:spLocks noGrp="1" noChangeArrowheads="1"/>
          </p:cNvSpPr>
          <p:nvPr>
            <p:ph type="sldNum" sz="quarter" idx="5"/>
          </p:nvPr>
        </p:nvSpPr>
        <p:spPr>
          <a:noFill/>
        </p:spPr>
        <p:txBody>
          <a:bodyPr/>
          <a:lstStyle/>
          <a:p>
            <a:r>
              <a:rPr lang="en-US" smtClean="0"/>
              <a:t>5-</a:t>
            </a:r>
            <a:fld id="{50BE754A-A44E-4B31-B11F-5C65F4A16383}" type="slidenum">
              <a:rPr lang="en-US" smtClean="0"/>
              <a:pPr/>
              <a:t>4</a:t>
            </a:fld>
            <a:endParaRPr lang="en-US" smtClean="0"/>
          </a:p>
        </p:txBody>
      </p:sp>
      <p:sp>
        <p:nvSpPr>
          <p:cNvPr id="15364" name="Rectangle 2"/>
          <p:cNvSpPr>
            <a:spLocks noChangeArrowheads="1" noTextEdit="1"/>
          </p:cNvSpPr>
          <p:nvPr>
            <p:ph type="sldImg"/>
          </p:nvPr>
        </p:nvSpPr>
        <p:spPr>
          <a:xfrm>
            <a:off x="1143000" y="685800"/>
            <a:ext cx="4648200" cy="3486150"/>
          </a:xfrm>
          <a:ln/>
        </p:spPr>
      </p:sp>
      <p:sp>
        <p:nvSpPr>
          <p:cNvPr id="15365" name="Rectangle 3"/>
          <p:cNvSpPr>
            <a:spLocks noGrp="1" noChangeArrowheads="1"/>
          </p:cNvSpPr>
          <p:nvPr>
            <p:ph type="body" idx="1"/>
          </p:nvPr>
        </p:nvSpPr>
        <p:spPr>
          <a:xfrm>
            <a:off x="609600" y="4132263"/>
            <a:ext cx="5943600" cy="4554537"/>
          </a:xfrm>
          <a:noFill/>
          <a:ln/>
        </p:spPr>
        <p:txBody>
          <a:bodyPr/>
          <a:lstStyle/>
          <a:p>
            <a:pPr marL="0" indent="0">
              <a:spcBef>
                <a:spcPct val="10000"/>
              </a:spcBef>
            </a:pPr>
            <a:r>
              <a:rPr lang="en-US" sz="900" smtClean="0">
                <a:latin typeface="Arial" charset="0"/>
                <a:cs typeface="Arial" charset="0"/>
              </a:rPr>
              <a:t>Después de la inspección visual, debe realizarse una de dos actividades. Un</a:t>
            </a:r>
            <a:r>
              <a:rPr lang="en-US" sz="900" b="1" smtClean="0">
                <a:latin typeface="Arial" charset="0"/>
                <a:cs typeface="Arial" charset="0"/>
              </a:rPr>
              <a:t> </a:t>
            </a:r>
            <a:r>
              <a:rPr lang="en-US" sz="900" smtClean="0">
                <a:latin typeface="Arial" charset="0"/>
                <a:cs typeface="Arial" charset="0"/>
              </a:rPr>
              <a:t>renovador certificado debe realizar una verificación de limpieza u otros profesionales certificados deben realizar un examen de aprobación. Los pasos del procedimiento de verificación de limpieza se explican a continuación.</a:t>
            </a:r>
          </a:p>
          <a:p>
            <a:pPr marL="0" indent="0">
              <a:spcBef>
                <a:spcPct val="10000"/>
              </a:spcBef>
            </a:pPr>
            <a:r>
              <a:rPr lang="en-US" sz="900" smtClean="0">
                <a:latin typeface="Arial" charset="0"/>
                <a:cs typeface="Arial" charset="0"/>
              </a:rPr>
              <a:t> </a:t>
            </a:r>
            <a:r>
              <a:rPr lang="en-US" sz="900" b="1" smtClean="0">
                <a:latin typeface="Arial" charset="0"/>
                <a:cs typeface="Arial" charset="0"/>
              </a:rPr>
              <a:t>Antepechos de las ventanas</a:t>
            </a:r>
            <a:endParaRPr lang="en-US" sz="900" smtClean="0">
              <a:latin typeface="Arial" charset="0"/>
              <a:cs typeface="Arial" charset="0"/>
            </a:endParaRPr>
          </a:p>
          <a:p>
            <a:pPr marL="228600" lvl="1" indent="-109538">
              <a:spcBef>
                <a:spcPct val="10000"/>
              </a:spcBef>
              <a:buClr>
                <a:srgbClr val="000000"/>
              </a:buClr>
              <a:buFontTx/>
              <a:buChar char="•"/>
            </a:pPr>
            <a:r>
              <a:rPr lang="en-US" sz="900" smtClean="0">
                <a:latin typeface="Arial" charset="0"/>
                <a:cs typeface="Arial" charset="0"/>
              </a:rPr>
              <a:t>Con un paño de limpieza desechable húmedo, limpie toda la superficie del antepecho de cada ventana en el área de trabajo.</a:t>
            </a:r>
          </a:p>
          <a:p>
            <a:pPr marL="0" indent="0">
              <a:spcBef>
                <a:spcPct val="10000"/>
              </a:spcBef>
            </a:pPr>
            <a:r>
              <a:rPr lang="en-US" sz="900" b="1" smtClean="0">
                <a:latin typeface="Arial" charset="0"/>
                <a:cs typeface="Arial" charset="0"/>
              </a:rPr>
              <a:t>Limpie las encimeras y los pisos </a:t>
            </a:r>
            <a:endParaRPr lang="en-US" sz="900" smtClean="0">
              <a:latin typeface="Arial" charset="0"/>
              <a:cs typeface="Arial" charset="0"/>
            </a:endParaRPr>
          </a:p>
          <a:p>
            <a:pPr marL="228600" lvl="1" indent="-109538">
              <a:spcBef>
                <a:spcPct val="10000"/>
              </a:spcBef>
              <a:buClr>
                <a:srgbClr val="000000"/>
              </a:buClr>
              <a:buFontTx/>
              <a:buChar char="•"/>
            </a:pPr>
            <a:r>
              <a:rPr lang="en-US" sz="900" smtClean="0">
                <a:latin typeface="Arial" charset="0"/>
                <a:cs typeface="Arial" charset="0"/>
              </a:rPr>
              <a:t>Limpie toda la superficie de cada encimera y piso sin alfombrar dentro del área de trabajo con paños de limpieza desechables húmedos. Los pisos deben limpiarse utilizando un sistema de limpieza húmedo que incluya un dispositivo de largo alcance con una cabeza en donde se pueda colocar un paño de limpieza desechable húmedo. El paño debe permanecer húmedo todo el tiempo que se use para limpiar el piso.</a:t>
            </a:r>
          </a:p>
          <a:p>
            <a:pPr marL="228600" lvl="1" indent="-109538">
              <a:spcBef>
                <a:spcPct val="10000"/>
              </a:spcBef>
              <a:buClr>
                <a:srgbClr val="000000"/>
              </a:buClr>
              <a:buFontTx/>
              <a:buChar char="•"/>
            </a:pPr>
            <a:r>
              <a:rPr lang="en-US" sz="900" smtClean="0">
                <a:latin typeface="Arial" charset="0"/>
                <a:cs typeface="Arial" charset="0"/>
              </a:rPr>
              <a:t>Si la superficie de una encimera o de un piso dentro del área de trabajo mide más de 40 pies cuadrados, la superficie del área de trabajo se debe dividir en secciones relativamente iguales que midan menos de 40 pies cuadrados cada una. Limpie cada sección de superficie separadamente utilizando un nuevo paño de limpieza desechable húmedo. </a:t>
            </a:r>
          </a:p>
          <a:p>
            <a:pPr marL="0" indent="0">
              <a:spcBef>
                <a:spcPct val="10000"/>
              </a:spcBef>
            </a:pPr>
            <a:r>
              <a:rPr lang="en-US" sz="900" b="1" smtClean="0">
                <a:latin typeface="Arial" charset="0"/>
                <a:cs typeface="Arial" charset="0"/>
              </a:rPr>
              <a:t>Interprete el procedimiento de verificación de limpieza.</a:t>
            </a:r>
            <a:endParaRPr lang="en-US" sz="900" smtClean="0">
              <a:latin typeface="Arial" charset="0"/>
              <a:cs typeface="Arial" charset="0"/>
            </a:endParaRPr>
          </a:p>
          <a:p>
            <a:pPr marL="228600" lvl="1" indent="-109538">
              <a:spcBef>
                <a:spcPct val="10000"/>
              </a:spcBef>
              <a:buClr>
                <a:srgbClr val="000000"/>
              </a:buClr>
              <a:buFontTx/>
              <a:buChar char="•"/>
            </a:pPr>
            <a:r>
              <a:rPr lang="en-US" sz="900" smtClean="0">
                <a:latin typeface="Arial" charset="0"/>
                <a:cs typeface="Arial" charset="0"/>
              </a:rPr>
              <a:t>Compare cada paño que representa una sección de superficie específica con la tarjeta de verificación de limpieza. Si el paño que se usó para limpiar cada sección de superficie del área de trabajo está igual o más claro que la tarjeta de verificación de limpieza, quiere decir que esa sección de superficie se ha limpiado adecuadamente.</a:t>
            </a:r>
          </a:p>
          <a:p>
            <a:pPr marL="228600" lvl="1" indent="-109538">
              <a:spcBef>
                <a:spcPct val="10000"/>
              </a:spcBef>
              <a:buClr>
                <a:srgbClr val="000000"/>
              </a:buClr>
              <a:buFontTx/>
              <a:buChar char="•"/>
            </a:pPr>
            <a:r>
              <a:rPr lang="en-US" sz="900" smtClean="0">
                <a:latin typeface="Arial" charset="0"/>
                <a:cs typeface="Arial" charset="0"/>
              </a:rPr>
              <a:t>Si el paño está más oscuro que la tarjeta de verificación de limpieza, vuelva a limpiar esa sección de la superficie y, posteriormente, utilice un nuevo paño de limpieza desechable húmedo para limpiar la sección de la superficie. Si el paño está igual o más claro que la tarjeta de verificación de limpieza, quiere decir que esa sección de la superficie se ha limpiado adecuadamente.</a:t>
            </a:r>
          </a:p>
          <a:p>
            <a:pPr marL="228600" lvl="1" indent="-109538">
              <a:spcBef>
                <a:spcPct val="10000"/>
              </a:spcBef>
              <a:buClr>
                <a:srgbClr val="000000"/>
              </a:buClr>
              <a:buFontTx/>
              <a:buChar char="•"/>
            </a:pPr>
            <a:r>
              <a:rPr lang="en-US" sz="900" smtClean="0">
                <a:latin typeface="Arial" charset="0"/>
                <a:cs typeface="Arial" charset="0"/>
              </a:rPr>
              <a:t> Si el segundo paño no es igual y no es más claro que la tarjeta de verificación de limpieza, vuelva a limpiar la superficie y espere 1 hora o hasta que la superficie se haya secado completamente (lo que tome más tiempo). Luego, limpie la sección de superficie con un paño desechable de limpieza blanco cargado con electricidad estática, diseñado para ser utilizado en superficies difíciles de limpiar. El procedimiento de verificación de limpieza ahora se habrá completado ahora y se considerará que la superficie está limpia.</a:t>
            </a:r>
          </a:p>
          <a:p>
            <a:pPr marL="228600" lvl="1" indent="-109538">
              <a:spcBef>
                <a:spcPct val="10000"/>
              </a:spcBef>
              <a:buClr>
                <a:srgbClr val="000000"/>
              </a:buClr>
              <a:buFontTx/>
              <a:buChar char="•"/>
            </a:pPr>
            <a:r>
              <a:rPr lang="en-US" sz="900" smtClean="0">
                <a:latin typeface="Arial" charset="0"/>
                <a:cs typeface="Arial" charset="0"/>
              </a:rPr>
              <a:t>Cuando se haya completado la verificación de limpieza en todas las superficies del área de trabajo (incluidos los antepechos de las ventanas), se pueden quitar los letreros de advertencia.</a:t>
            </a:r>
          </a:p>
        </p:txBody>
      </p:sp>
      <p:sp>
        <p:nvSpPr>
          <p:cNvPr id="15366" name="Rectangle 2"/>
          <p:cNvSpPr>
            <a:spLocks noGrp="1" noChangeArrowheads="1"/>
          </p:cNvSpPr>
          <p:nvPr>
            <p:ph type="hdr" sz="quarter"/>
          </p:nvPr>
        </p:nvSpPr>
        <p:spPr>
          <a:xfrm>
            <a:off x="292100" y="200025"/>
            <a:ext cx="6718300" cy="463550"/>
          </a:xfrm>
          <a:noFill/>
        </p:spPr>
        <p:txBody>
          <a:bodyPr/>
          <a:lstStyle/>
          <a:p>
            <a:r>
              <a:rPr lang="en-US" smtClean="0"/>
              <a:t>Perfeccionamiento de </a:t>
            </a:r>
            <a:r>
              <a:rPr lang="es-ES_tradnl" smtClean="0"/>
              <a:t>prácticas seguras para trabajar con el </a:t>
            </a:r>
            <a:r>
              <a:rPr lang="en-US" smtClean="0"/>
              <a:t>plomo en labores de renovación, reparación y pintura</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dt" sz="quarter" idx="1"/>
          </p:nvPr>
        </p:nvSpPr>
        <p:spPr>
          <a:noFill/>
        </p:spPr>
        <p:txBody>
          <a:bodyPr/>
          <a:lstStyle/>
          <a:p>
            <a:r>
              <a:rPr lang="en-US" smtClean="0"/>
              <a:t>Octubre de 2011</a:t>
            </a:r>
          </a:p>
        </p:txBody>
      </p:sp>
      <p:sp>
        <p:nvSpPr>
          <p:cNvPr id="16387" name="Rectangle 7"/>
          <p:cNvSpPr>
            <a:spLocks noGrp="1" noChangeArrowheads="1"/>
          </p:cNvSpPr>
          <p:nvPr>
            <p:ph type="sldNum" sz="quarter" idx="5"/>
          </p:nvPr>
        </p:nvSpPr>
        <p:spPr>
          <a:noFill/>
        </p:spPr>
        <p:txBody>
          <a:bodyPr/>
          <a:lstStyle/>
          <a:p>
            <a:r>
              <a:rPr lang="en-US" smtClean="0"/>
              <a:t>5-</a:t>
            </a:r>
            <a:fld id="{D59A119F-7E8B-4E41-A893-EBA04C46DF7B}" type="slidenum">
              <a:rPr lang="en-US" smtClean="0"/>
              <a:pPr/>
              <a:t>5</a:t>
            </a:fld>
            <a:endParaRPr lang="en-US" smtClean="0"/>
          </a:p>
        </p:txBody>
      </p:sp>
      <p:sp>
        <p:nvSpPr>
          <p:cNvPr id="16388" name="Rectangle 2"/>
          <p:cNvSpPr>
            <a:spLocks noGrp="1" noChangeArrowheads="1"/>
          </p:cNvSpPr>
          <p:nvPr>
            <p:ph type="hdr" sz="quarter"/>
          </p:nvPr>
        </p:nvSpPr>
        <p:spPr>
          <a:xfrm>
            <a:off x="292100" y="200025"/>
            <a:ext cx="6718300" cy="463550"/>
          </a:xfrm>
          <a:noFill/>
        </p:spPr>
        <p:txBody>
          <a:bodyPr/>
          <a:lstStyle/>
          <a:p>
            <a:r>
              <a:rPr lang="en-US" smtClean="0"/>
              <a:t>Perfeccionamiento de </a:t>
            </a:r>
            <a:r>
              <a:rPr lang="es-ES_tradnl" smtClean="0"/>
              <a:t>prácticas seguras para trabajar con el </a:t>
            </a:r>
            <a:r>
              <a:rPr lang="en-US" smtClean="0"/>
              <a:t>plomo en labores de renovación, reparación y pintura</a:t>
            </a:r>
          </a:p>
        </p:txBody>
      </p:sp>
      <p:sp>
        <p:nvSpPr>
          <p:cNvPr id="16389" name="Rectangle 2"/>
          <p:cNvSpPr>
            <a:spLocks noChangeArrowheads="1" noTextEdit="1"/>
          </p:cNvSpPr>
          <p:nvPr>
            <p:ph type="sldImg"/>
          </p:nvPr>
        </p:nvSpPr>
        <p:spPr>
          <a:xfrm>
            <a:off x="1295400" y="685800"/>
            <a:ext cx="4648200" cy="3486150"/>
          </a:xfrm>
          <a:ln/>
        </p:spPr>
      </p:sp>
      <p:sp>
        <p:nvSpPr>
          <p:cNvPr id="16390" name="Rectangle 3"/>
          <p:cNvSpPr>
            <a:spLocks noGrp="1" noChangeArrowheads="1"/>
          </p:cNvSpPr>
          <p:nvPr>
            <p:ph type="body" idx="1"/>
          </p:nvPr>
        </p:nvSpPr>
        <p:spPr>
          <a:xfrm>
            <a:off x="914400" y="4194175"/>
            <a:ext cx="5399088" cy="2578100"/>
          </a:xfrm>
          <a:noFill/>
          <a:ln/>
        </p:spPr>
        <p:txBody>
          <a:bodyPr/>
          <a:lstStyle/>
          <a:p>
            <a:pPr marL="228600" lvl="1" indent="-114300">
              <a:spcBef>
                <a:spcPct val="10000"/>
              </a:spcBef>
            </a:pPr>
            <a:r>
              <a:rPr lang="en-US" sz="900" b="1" smtClean="0">
                <a:latin typeface="Arial" charset="0"/>
              </a:rPr>
              <a:t>Examen de aprobación (pruebas de aprobación referentes al polvo) - Opcional según la regla RRP</a:t>
            </a:r>
            <a:endParaRPr lang="en-US" sz="900" smtClean="0">
              <a:latin typeface="Arial" charset="0"/>
            </a:endParaRPr>
          </a:p>
          <a:p>
            <a:pPr marL="228600" lvl="1" indent="-114300">
              <a:spcBef>
                <a:spcPct val="10000"/>
              </a:spcBef>
              <a:buClr>
                <a:srgbClr val="000000"/>
              </a:buClr>
              <a:buFontTx/>
              <a:buChar char="•"/>
            </a:pPr>
            <a:r>
              <a:rPr lang="en-US" sz="900" smtClean="0">
                <a:latin typeface="Arial" charset="0"/>
              </a:rPr>
              <a:t>Se pueden realizar pruebas de aprobación referente al polvo para verificar la efectividad de las limpiezas. La aprobación es una opción según la regla de renovación, reparación y pintura de la EPA y, en muchos casos, es un requisito de la regla del Departamento de Vivienda y Urbanismo (HUD, por sus siglas en inglés).</a:t>
            </a:r>
          </a:p>
          <a:p>
            <a:pPr marL="228600" lvl="1" indent="-114300">
              <a:spcBef>
                <a:spcPct val="10000"/>
              </a:spcBef>
              <a:buClr>
                <a:srgbClr val="000000"/>
              </a:buClr>
              <a:buFontTx/>
              <a:buChar char="•"/>
            </a:pPr>
            <a:r>
              <a:rPr lang="en-US" sz="900" smtClean="0">
                <a:latin typeface="Arial" charset="0"/>
              </a:rPr>
              <a:t>Las pruebas de aprobación referentes al polvo se realizan para verificar la efectividad de las limpiezas.</a:t>
            </a:r>
          </a:p>
          <a:p>
            <a:pPr marL="228600" lvl="1" indent="-114300">
              <a:spcBef>
                <a:spcPct val="10000"/>
              </a:spcBef>
              <a:buClr>
                <a:srgbClr val="000000"/>
              </a:buClr>
              <a:buFontTx/>
              <a:buChar char="•"/>
            </a:pPr>
            <a:r>
              <a:rPr lang="en-US" sz="900" smtClean="0">
                <a:latin typeface="Arial" charset="0"/>
              </a:rPr>
              <a:t>En algunos casos, se pueden requerir estas pruebas como parte de la “aprobación" (proceso definido por el reglamento para garantizar que un área de trabajo no esté contaminada con polvo de plomo después de completar un trabajo).  No se necesita realizar una verificación de limpieza si se requieren pruebas de aprobación referentes al polvo al finalizar una renovación. En esos casos, las pruebas de aprobación referentes al polvo sólo las puede realizar un inspector de plomo certificado, un evaluador de riesgos o un técnico en muestreo de polvo. Se requiere que la empresa renovadora certificada vuelva a limpiar el área de trabajo hasta que los niveles de polvo de plomo en el área de trabajo cumplan los estándares de la aprobación. Algunas leyes estatales, locales y tribales pueden requerir una revisión del permiso posterior a un trabajo de renovación y remodelación, en niveles distintos de los estándares de permiso federales. La selección de una CV o de un examen de aprobación se basarán en los requisitos normativos o en el contrato de renovación.</a:t>
            </a:r>
          </a:p>
        </p:txBody>
      </p:sp>
      <p:sp>
        <p:nvSpPr>
          <p:cNvPr id="16391" name="Text Box 4"/>
          <p:cNvSpPr txBox="1">
            <a:spLocks noChangeArrowheads="1"/>
          </p:cNvSpPr>
          <p:nvPr/>
        </p:nvSpPr>
        <p:spPr bwMode="auto">
          <a:xfrm>
            <a:off x="914400" y="7102475"/>
            <a:ext cx="5475288" cy="1619250"/>
          </a:xfrm>
          <a:prstGeom prst="rect">
            <a:avLst/>
          </a:prstGeom>
          <a:solidFill>
            <a:srgbClr val="EAEAEA"/>
          </a:solidFill>
          <a:ln w="9525">
            <a:solidFill>
              <a:schemeClr val="tx1"/>
            </a:solidFill>
            <a:miter lim="800000"/>
            <a:headEnd/>
            <a:tailEnd/>
          </a:ln>
        </p:spPr>
        <p:txBody>
          <a:bodyPr lIns="0" tIns="46573" rIns="88112" bIns="46573">
            <a:spAutoFit/>
          </a:bodyPr>
          <a:lstStyle/>
          <a:p>
            <a:pPr marL="931863" lvl="2" algn="l" defTabSz="931863">
              <a:spcBef>
                <a:spcPct val="50000"/>
              </a:spcBef>
            </a:pPr>
            <a:r>
              <a:rPr lang="en-US" sz="900" b="1"/>
              <a:t>La aprobación es un requisito de la regla del HUD en muchas propiedades anteriores a 1978 que reciben ayuda federal para la vivienda.</a:t>
            </a:r>
            <a:r>
              <a:rPr lang="en-US" sz="900"/>
              <a:t> La agencia que administra la asistencia puede programar el examen de aprobación. La persona que realice este examen debe ser </a:t>
            </a:r>
            <a:r>
              <a:rPr lang="en-US" sz="900" u="sng"/>
              <a:t>independiente</a:t>
            </a:r>
            <a:r>
              <a:rPr lang="en-US" sz="900"/>
              <a:t> de la empresa de renovación que realice el trabajo.  Consulte con su cliente o comuníquese con la agencia que administre la asistencia a la propiedad para averiguar si se necesitará un examen de aprobación al terminar el trabajo y quién la programará. Recuerde: si la propiedad no pasa la aprobación, será necesario volver a limpiar la unidad y realizar otro examen de aprobación. En algunos casos, el costo de volver a limpiar y realizar un examen de aprobación adicional será responsabilidad del contratista.  Una buena limpieza la primera vez ahorrará tiempo y dinero</a:t>
            </a:r>
            <a:r>
              <a:rPr lang="en-US" sz="1000"/>
              <a:t>.</a:t>
            </a:r>
          </a:p>
        </p:txBody>
      </p:sp>
      <p:pic>
        <p:nvPicPr>
          <p:cNvPr id="16392" name="Picture 5" descr="HUD-seal-color 300 DPI"/>
          <p:cNvPicPr>
            <a:picLocks noChangeAspect="1" noChangeArrowheads="1"/>
          </p:cNvPicPr>
          <p:nvPr/>
        </p:nvPicPr>
        <p:blipFill>
          <a:blip r:embed="rId3"/>
          <a:srcRect/>
          <a:stretch>
            <a:fillRect/>
          </a:stretch>
        </p:blipFill>
        <p:spPr bwMode="auto">
          <a:xfrm>
            <a:off x="950913" y="7475538"/>
            <a:ext cx="730250" cy="701675"/>
          </a:xfrm>
          <a:prstGeom prst="rect">
            <a:avLst/>
          </a:prstGeom>
          <a:noFill/>
          <a:ln w="9525">
            <a:noFill/>
            <a:miter lim="800000"/>
            <a:headEnd/>
            <a:tailEnd/>
          </a:ln>
        </p:spPr>
      </p:pic>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dt" sz="quarter" idx="1"/>
          </p:nvPr>
        </p:nvSpPr>
        <p:spPr>
          <a:noFill/>
        </p:spPr>
        <p:txBody>
          <a:bodyPr/>
          <a:lstStyle/>
          <a:p>
            <a:r>
              <a:rPr lang="en-US" smtClean="0"/>
              <a:t>Octubre de 2011</a:t>
            </a:r>
          </a:p>
        </p:txBody>
      </p:sp>
      <p:sp>
        <p:nvSpPr>
          <p:cNvPr id="17411" name="Rectangle 7"/>
          <p:cNvSpPr>
            <a:spLocks noGrp="1" noChangeArrowheads="1"/>
          </p:cNvSpPr>
          <p:nvPr>
            <p:ph type="sldNum" sz="quarter" idx="5"/>
          </p:nvPr>
        </p:nvSpPr>
        <p:spPr>
          <a:noFill/>
        </p:spPr>
        <p:txBody>
          <a:bodyPr/>
          <a:lstStyle/>
          <a:p>
            <a:r>
              <a:rPr lang="en-US" smtClean="0"/>
              <a:t>5-</a:t>
            </a:r>
            <a:fld id="{86A2C704-DB2D-4677-9B22-D82FA683BA47}" type="slidenum">
              <a:rPr lang="en-US" smtClean="0"/>
              <a:pPr/>
              <a:t>6</a:t>
            </a:fld>
            <a:endParaRPr lang="en-US" smtClean="0"/>
          </a:p>
        </p:txBody>
      </p:sp>
      <p:sp>
        <p:nvSpPr>
          <p:cNvPr id="17412" name="Rectangle 2"/>
          <p:cNvSpPr>
            <a:spLocks noChangeArrowheads="1" noTextEdit="1"/>
          </p:cNvSpPr>
          <p:nvPr>
            <p:ph type="sldImg"/>
          </p:nvPr>
        </p:nvSpPr>
        <p:spPr>
          <a:xfrm>
            <a:off x="1290638" y="663575"/>
            <a:ext cx="4648200" cy="3486150"/>
          </a:xfrm>
          <a:ln/>
        </p:spPr>
      </p:sp>
      <p:sp>
        <p:nvSpPr>
          <p:cNvPr id="17413" name="Rectangle 3"/>
          <p:cNvSpPr>
            <a:spLocks noGrp="1" noChangeArrowheads="1"/>
          </p:cNvSpPr>
          <p:nvPr>
            <p:ph type="body" idx="1"/>
          </p:nvPr>
        </p:nvSpPr>
        <p:spPr>
          <a:xfrm>
            <a:off x="828675" y="4168775"/>
            <a:ext cx="5572125" cy="4441825"/>
          </a:xfrm>
          <a:noFill/>
          <a:ln/>
        </p:spPr>
        <p:txBody>
          <a:bodyPr/>
          <a:lstStyle/>
          <a:p>
            <a:pPr>
              <a:spcBef>
                <a:spcPct val="10000"/>
              </a:spcBef>
            </a:pPr>
            <a:r>
              <a:rPr lang="en-US" b="1" smtClean="0">
                <a:latin typeface="Arial" charset="0"/>
              </a:rPr>
              <a:t>Trabajos exteriores específicos</a:t>
            </a:r>
            <a:endParaRPr lang="en-US" sz="1000" b="1" smtClean="0">
              <a:latin typeface="Arial" charset="0"/>
            </a:endParaRPr>
          </a:p>
          <a:p>
            <a:pPr>
              <a:spcBef>
                <a:spcPct val="10000"/>
              </a:spcBef>
              <a:buClr>
                <a:srgbClr val="000000"/>
              </a:buClr>
              <a:buFontTx/>
              <a:buChar char="•"/>
            </a:pPr>
            <a:r>
              <a:rPr lang="en-US" sz="1000" smtClean="0">
                <a:latin typeface="Arial" charset="0"/>
              </a:rPr>
              <a:t>En el caso de que el trabajo se realice en una escalera o en un porche exterior, debe utilizarse una aspiradora HEPA, aplicar una limpieza húmeda con un trapeador, además de realizar una meticulosa inspección visual.  Para estos trabajos, la limpieza puede ser similar a la que se realiza en trabajos interiores. Recoja y elimine todo el polvo y los escombros con el resto de sus desechos.</a:t>
            </a:r>
          </a:p>
          <a:p>
            <a:pPr>
              <a:spcBef>
                <a:spcPct val="10000"/>
              </a:spcBef>
            </a:pPr>
            <a:endParaRPr lang="en-US" sz="800" b="1" smtClean="0">
              <a:latin typeface="Arial" charset="0"/>
            </a:endParaRPr>
          </a:p>
          <a:p>
            <a:pPr>
              <a:spcBef>
                <a:spcPct val="10000"/>
              </a:spcBef>
            </a:pPr>
            <a:r>
              <a:rPr lang="en-US" b="1" smtClean="0">
                <a:latin typeface="Arial" charset="0"/>
              </a:rPr>
              <a:t>Recuerde</a:t>
            </a:r>
            <a:r>
              <a:rPr lang="en-US" smtClean="0">
                <a:latin typeface="Arial" charset="0"/>
              </a:rPr>
              <a:t> </a:t>
            </a:r>
          </a:p>
          <a:p>
            <a:pPr>
              <a:spcBef>
                <a:spcPct val="10000"/>
              </a:spcBef>
              <a:buClr>
                <a:srgbClr val="000000"/>
              </a:buClr>
              <a:buFontTx/>
              <a:buChar char="•"/>
            </a:pPr>
            <a:r>
              <a:rPr lang="en-US" sz="1000" smtClean="0">
                <a:latin typeface="Arial" charset="0"/>
              </a:rPr>
              <a:t>El suelo contaminado con plomo puede envenenar a los niños.  </a:t>
            </a:r>
          </a:p>
          <a:p>
            <a:pPr>
              <a:spcBef>
                <a:spcPct val="10000"/>
              </a:spcBef>
              <a:buClr>
                <a:srgbClr val="000000"/>
              </a:buClr>
              <a:buFontTx/>
              <a:buChar char="•"/>
            </a:pPr>
            <a:r>
              <a:rPr lang="en-US" sz="1000" smtClean="0">
                <a:latin typeface="Arial" charset="0"/>
              </a:rPr>
              <a:t>Evite rastrillar y palear en seco, y dispersar el polvo.  Sin embargo, es apropiado rastrillar y palear el suelo si éste se ha rociado con agua previamente.</a:t>
            </a:r>
          </a:p>
          <a:p>
            <a:pPr>
              <a:spcBef>
                <a:spcPct val="10000"/>
              </a:spcBef>
            </a:pPr>
            <a:endParaRPr lang="en-US" sz="800" b="1" smtClean="0">
              <a:latin typeface="Arial" charset="0"/>
            </a:endParaRPr>
          </a:p>
          <a:p>
            <a:pPr>
              <a:spcBef>
                <a:spcPct val="10000"/>
              </a:spcBef>
            </a:pPr>
            <a:r>
              <a:rPr lang="en-US" b="1" smtClean="0">
                <a:latin typeface="Arial" charset="0"/>
              </a:rPr>
              <a:t>Uso de láminas protectoras </a:t>
            </a:r>
            <a:endParaRPr lang="en-US" sz="800" b="1" smtClean="0">
              <a:latin typeface="Arial" charset="0"/>
            </a:endParaRPr>
          </a:p>
          <a:p>
            <a:pPr>
              <a:spcBef>
                <a:spcPct val="10000"/>
              </a:spcBef>
              <a:buClr>
                <a:srgbClr val="000000"/>
              </a:buClr>
              <a:buFontTx/>
              <a:buChar char="•"/>
            </a:pPr>
            <a:r>
              <a:rPr lang="en-US" sz="1000" smtClean="0">
                <a:latin typeface="Arial" charset="0"/>
              </a:rPr>
              <a:t>Recoja el polvo y los escombros en la lámina, y colóquelos en bolsas plásticas.</a:t>
            </a:r>
          </a:p>
          <a:p>
            <a:pPr>
              <a:spcBef>
                <a:spcPct val="10000"/>
              </a:spcBef>
              <a:buClr>
                <a:srgbClr val="000000"/>
              </a:buClr>
              <a:buFontTx/>
              <a:buChar char="•"/>
            </a:pPr>
            <a:r>
              <a:rPr lang="en-US" sz="1000" smtClean="0">
                <a:latin typeface="Arial" charset="0"/>
              </a:rPr>
              <a:t>Rocíe agua en la lámina, doble el lado sucio hacia adentro y elimine como desecho. Esto es particularmente importante, debido a que no limpiará el suelo con posterioridad. Recuerde que usted es responsable de que no queden polvo ni escombros.</a:t>
            </a:r>
          </a:p>
          <a:p>
            <a:pPr>
              <a:spcBef>
                <a:spcPct val="10000"/>
              </a:spcBef>
              <a:buClr>
                <a:srgbClr val="000000"/>
              </a:buClr>
              <a:buFontTx/>
              <a:buChar char="•"/>
            </a:pPr>
            <a:r>
              <a:rPr lang="en-US" sz="1000" smtClean="0">
                <a:latin typeface="Arial" charset="0"/>
              </a:rPr>
              <a:t>El renovador certificado debe inspeccionar el plástico después de limpiar, en búsqueda de polvo y escombros. Recuerde que el renovador certificado debe certificar que el área de trabajo se haya limpiado apropiadamente al finalizar el trabajo.</a:t>
            </a:r>
          </a:p>
          <a:p>
            <a:pPr>
              <a:spcBef>
                <a:spcPct val="10000"/>
              </a:spcBef>
              <a:buClr>
                <a:srgbClr val="000000"/>
              </a:buClr>
              <a:buFontTx/>
              <a:buChar char="•"/>
            </a:pPr>
            <a:r>
              <a:rPr lang="en-US" sz="1000" smtClean="0">
                <a:latin typeface="Arial" charset="0"/>
              </a:rPr>
              <a:t>Las láminas protectoras se deben eliminar como desecho.</a:t>
            </a:r>
          </a:p>
          <a:p>
            <a:pPr>
              <a:spcBef>
                <a:spcPct val="10000"/>
              </a:spcBef>
              <a:buClr>
                <a:srgbClr val="000000"/>
              </a:buClr>
            </a:pPr>
            <a:endParaRPr lang="en-US" sz="1000" smtClean="0">
              <a:latin typeface="Arial" charset="0"/>
            </a:endParaRPr>
          </a:p>
          <a:p>
            <a:pPr>
              <a:lnSpc>
                <a:spcPct val="95000"/>
              </a:lnSpc>
              <a:spcBef>
                <a:spcPct val="10000"/>
              </a:spcBef>
            </a:pPr>
            <a:r>
              <a:rPr lang="en-US" sz="1000" b="1" smtClean="0">
                <a:solidFill>
                  <a:srgbClr val="000000"/>
                </a:solidFill>
                <a:latin typeface="Arial" charset="0"/>
                <a:cs typeface="Arial" charset="0"/>
              </a:rPr>
              <a:t>Verifique su trabajo</a:t>
            </a:r>
            <a:endParaRPr lang="en-US" sz="1000" smtClean="0">
              <a:solidFill>
                <a:srgbClr val="000000"/>
              </a:solidFill>
              <a:latin typeface="Arial" charset="0"/>
              <a:cs typeface="Arial" charset="0"/>
            </a:endParaRPr>
          </a:p>
          <a:p>
            <a:pPr>
              <a:lnSpc>
                <a:spcPct val="95000"/>
              </a:lnSpc>
              <a:spcBef>
                <a:spcPct val="10000"/>
              </a:spcBef>
              <a:buClr>
                <a:srgbClr val="000000"/>
              </a:buClr>
              <a:buFontTx/>
              <a:buChar char="•"/>
            </a:pPr>
            <a:r>
              <a:rPr lang="en-US" sz="1000" smtClean="0">
                <a:solidFill>
                  <a:srgbClr val="000000"/>
                </a:solidFill>
                <a:latin typeface="Arial" charset="0"/>
                <a:cs typeface="Arial" charset="0"/>
              </a:rPr>
              <a:t>Antes de que un renovador certificado inspeccione visualmente el área de trabajo, verifique su trabajo para determinar la presencia de polvo, escombros o residuos. En caso de que aún haya polvo, escombros o residuos, estas condiciones deben corregirse antes de que se realice la inspección visual. </a:t>
            </a:r>
          </a:p>
          <a:p>
            <a:pPr>
              <a:spcBef>
                <a:spcPct val="10000"/>
              </a:spcBef>
              <a:buClr>
                <a:srgbClr val="000000"/>
              </a:buClr>
            </a:pPr>
            <a:endParaRPr lang="en-US" sz="1000" smtClean="0">
              <a:latin typeface="Arial" charset="0"/>
            </a:endParaRPr>
          </a:p>
          <a:p>
            <a:pPr>
              <a:spcBef>
                <a:spcPct val="10000"/>
              </a:spcBef>
            </a:pPr>
            <a:endParaRPr lang="en-US" sz="800" b="1" smtClean="0">
              <a:latin typeface="Arial" charset="0"/>
            </a:endParaRPr>
          </a:p>
          <a:p>
            <a:pPr>
              <a:spcBef>
                <a:spcPct val="10000"/>
              </a:spcBef>
            </a:pPr>
            <a:endParaRPr lang="en-US" sz="1000" smtClean="0">
              <a:latin typeface="Arial" charset="0"/>
            </a:endParaRPr>
          </a:p>
        </p:txBody>
      </p:sp>
      <p:sp>
        <p:nvSpPr>
          <p:cNvPr id="17414" name="Rectangle 2"/>
          <p:cNvSpPr>
            <a:spLocks noGrp="1" noChangeArrowheads="1"/>
          </p:cNvSpPr>
          <p:nvPr>
            <p:ph type="hdr" sz="quarter"/>
          </p:nvPr>
        </p:nvSpPr>
        <p:spPr>
          <a:xfrm>
            <a:off x="292100" y="200025"/>
            <a:ext cx="6718300" cy="463550"/>
          </a:xfrm>
          <a:noFill/>
        </p:spPr>
        <p:txBody>
          <a:bodyPr/>
          <a:lstStyle/>
          <a:p>
            <a:r>
              <a:rPr lang="en-US" smtClean="0"/>
              <a:t>Perfeccionamiento de </a:t>
            </a:r>
            <a:r>
              <a:rPr lang="es-ES_tradnl" smtClean="0"/>
              <a:t>prácticas seguras para trabajar con el </a:t>
            </a:r>
            <a:r>
              <a:rPr lang="en-US" smtClean="0"/>
              <a:t>plomo en labores de renovación, reparación y pintura</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a:noFill/>
        </p:spPr>
        <p:txBody>
          <a:bodyPr/>
          <a:lstStyle/>
          <a:p>
            <a:r>
              <a:rPr lang="en-US" smtClean="0"/>
              <a:t>Octubre de 2011</a:t>
            </a:r>
          </a:p>
        </p:txBody>
      </p:sp>
      <p:sp>
        <p:nvSpPr>
          <p:cNvPr id="18435" name="Rectangle 7"/>
          <p:cNvSpPr>
            <a:spLocks noGrp="1" noChangeArrowheads="1"/>
          </p:cNvSpPr>
          <p:nvPr>
            <p:ph type="sldNum" sz="quarter" idx="5"/>
          </p:nvPr>
        </p:nvSpPr>
        <p:spPr>
          <a:noFill/>
        </p:spPr>
        <p:txBody>
          <a:bodyPr/>
          <a:lstStyle/>
          <a:p>
            <a:r>
              <a:rPr lang="en-US" smtClean="0"/>
              <a:t>5-</a:t>
            </a:r>
            <a:fld id="{9F1A1CFB-18E7-4E23-B3F8-87642ACAE453}" type="slidenum">
              <a:rPr lang="en-US" smtClean="0"/>
              <a:pPr/>
              <a:t>7</a:t>
            </a:fld>
            <a:endParaRPr lang="en-US" smtClean="0"/>
          </a:p>
        </p:txBody>
      </p:sp>
      <p:sp>
        <p:nvSpPr>
          <p:cNvPr id="18436" name="Rectangle 2"/>
          <p:cNvSpPr>
            <a:spLocks noChangeArrowheads="1" noTextEdit="1"/>
          </p:cNvSpPr>
          <p:nvPr>
            <p:ph type="sldImg"/>
          </p:nvPr>
        </p:nvSpPr>
        <p:spPr>
          <a:xfrm>
            <a:off x="1217613" y="663575"/>
            <a:ext cx="4648200" cy="3486150"/>
          </a:xfrm>
          <a:ln/>
        </p:spPr>
      </p:sp>
      <p:sp>
        <p:nvSpPr>
          <p:cNvPr id="18437" name="Rectangle 3"/>
          <p:cNvSpPr>
            <a:spLocks noGrp="1" noChangeArrowheads="1"/>
          </p:cNvSpPr>
          <p:nvPr>
            <p:ph type="body" idx="1"/>
          </p:nvPr>
        </p:nvSpPr>
        <p:spPr>
          <a:xfrm>
            <a:off x="828675" y="4357688"/>
            <a:ext cx="5503863" cy="2578100"/>
          </a:xfrm>
          <a:noFill/>
          <a:ln/>
        </p:spPr>
        <p:txBody>
          <a:bodyPr/>
          <a:lstStyle/>
          <a:p>
            <a:pPr>
              <a:spcBef>
                <a:spcPct val="10000"/>
              </a:spcBef>
            </a:pPr>
            <a:r>
              <a:rPr lang="en-US" b="1" smtClean="0">
                <a:latin typeface="Arial" charset="0"/>
              </a:rPr>
              <a:t>Verificación del trabajo</a:t>
            </a:r>
            <a:endParaRPr lang="en-US" smtClean="0">
              <a:latin typeface="Arial" charset="0"/>
            </a:endParaRPr>
          </a:p>
          <a:p>
            <a:pPr>
              <a:spcBef>
                <a:spcPct val="10000"/>
              </a:spcBef>
              <a:buClr>
                <a:srgbClr val="000000"/>
              </a:buClr>
              <a:buFontTx/>
              <a:buChar char="•"/>
            </a:pPr>
            <a:r>
              <a:rPr lang="en-US" sz="1000" smtClean="0">
                <a:latin typeface="Arial" charset="0"/>
              </a:rPr>
              <a:t>La parte más importante de la verificación de su limpieza después de un trabajo en exteriores es una meticulosa inspección visual.   </a:t>
            </a:r>
          </a:p>
          <a:p>
            <a:pPr>
              <a:spcBef>
                <a:spcPct val="10000"/>
              </a:spcBef>
              <a:buClr>
                <a:srgbClr val="000000"/>
              </a:buClr>
              <a:buFontTx/>
              <a:buChar char="•"/>
            </a:pPr>
            <a:r>
              <a:rPr lang="en-US" sz="1000" smtClean="0">
                <a:latin typeface="Arial" charset="0"/>
              </a:rPr>
              <a:t>La inspección visual se realiza después de completar la limpieza, para verificar su trabajo. </a:t>
            </a:r>
          </a:p>
          <a:p>
            <a:pPr>
              <a:spcBef>
                <a:spcPct val="10000"/>
              </a:spcBef>
              <a:buClr>
                <a:srgbClr val="000000"/>
              </a:buClr>
              <a:buFontTx/>
              <a:buChar char="•"/>
            </a:pPr>
            <a:r>
              <a:rPr lang="en-US" sz="1000" smtClean="0">
                <a:latin typeface="Arial" charset="0"/>
              </a:rPr>
              <a:t>El renovador certificado debe realizar la inspección visual para determinar si existe la presencia de polvo, escombros o residuos en el área de trabajo o bajo ella, lo que incluye los antepechos de ventanas y el suelo.</a:t>
            </a:r>
          </a:p>
          <a:p>
            <a:pPr>
              <a:spcBef>
                <a:spcPct val="10000"/>
              </a:spcBef>
              <a:buClr>
                <a:srgbClr val="000000"/>
              </a:buClr>
              <a:buFontTx/>
              <a:buChar char="•"/>
            </a:pPr>
            <a:r>
              <a:rPr lang="en-US" sz="1000" smtClean="0">
                <a:latin typeface="Arial" charset="0"/>
              </a:rPr>
              <a:t>Si hubiese polvo o residuos, limpie nuevamente y repita la inspección visual.</a:t>
            </a:r>
          </a:p>
          <a:p>
            <a:pPr>
              <a:spcBef>
                <a:spcPct val="10000"/>
              </a:spcBef>
              <a:buClr>
                <a:srgbClr val="000000"/>
              </a:buClr>
              <a:buFontTx/>
              <a:buChar char="•"/>
            </a:pPr>
            <a:r>
              <a:rPr lang="en-US" sz="1000" smtClean="0">
                <a:latin typeface="Arial" charset="0"/>
              </a:rPr>
              <a:t>Los letreros de advertencia se pueden quitar después de aprobar una inspección visual.</a:t>
            </a:r>
          </a:p>
        </p:txBody>
      </p:sp>
      <p:sp>
        <p:nvSpPr>
          <p:cNvPr id="21511" name="Text Box 4"/>
          <p:cNvSpPr txBox="1">
            <a:spLocks noChangeArrowheads="1"/>
          </p:cNvSpPr>
          <p:nvPr/>
        </p:nvSpPr>
        <p:spPr bwMode="auto">
          <a:xfrm>
            <a:off x="876300" y="7751763"/>
            <a:ext cx="5332413" cy="800100"/>
          </a:xfrm>
          <a:prstGeom prst="rect">
            <a:avLst/>
          </a:prstGeom>
          <a:solidFill>
            <a:srgbClr val="EAEAEA"/>
          </a:solidFill>
          <a:ln w="9525">
            <a:solidFill>
              <a:schemeClr val="tx1"/>
            </a:solidFill>
            <a:miter lim="800000"/>
            <a:headEnd/>
            <a:tailEnd/>
          </a:ln>
        </p:spPr>
        <p:txBody>
          <a:bodyPr lIns="93144" tIns="46573" rIns="93144" bIns="46573">
            <a:spAutoFit/>
          </a:bodyPr>
          <a:lstStyle/>
          <a:p>
            <a:pPr marL="931863" lvl="2" algn="l" defTabSz="931863">
              <a:spcBef>
                <a:spcPct val="50000"/>
              </a:spcBef>
              <a:defRPr/>
            </a:pPr>
            <a:r>
              <a:rPr lang="en-US" sz="900" b="1" dirty="0" err="1"/>
              <a:t>Permisos</a:t>
            </a:r>
            <a:r>
              <a:rPr lang="en-US" sz="900" b="1" dirty="0"/>
              <a:t> </a:t>
            </a:r>
            <a:r>
              <a:rPr lang="en-US" sz="900" b="1" dirty="0" err="1"/>
              <a:t>para</a:t>
            </a:r>
            <a:r>
              <a:rPr lang="en-US" sz="900" b="1" dirty="0"/>
              <a:t> </a:t>
            </a:r>
            <a:r>
              <a:rPr lang="en-US" sz="900" b="1" dirty="0" err="1"/>
              <a:t>trabajos</a:t>
            </a:r>
            <a:r>
              <a:rPr lang="en-US" sz="900" b="1" dirty="0"/>
              <a:t> en </a:t>
            </a:r>
            <a:r>
              <a:rPr lang="en-US" sz="900" b="1" dirty="0" err="1"/>
              <a:t>exteriores</a:t>
            </a:r>
            <a:r>
              <a:rPr lang="en-US" sz="900" b="1" dirty="0"/>
              <a:t>.</a:t>
            </a:r>
            <a:r>
              <a:rPr lang="en-US" sz="900" dirty="0"/>
              <a:t>  Para </a:t>
            </a:r>
            <a:r>
              <a:rPr lang="en-US" sz="900" dirty="0" err="1"/>
              <a:t>aprobar</a:t>
            </a:r>
            <a:r>
              <a:rPr lang="en-US" sz="900" dirty="0"/>
              <a:t> </a:t>
            </a:r>
            <a:r>
              <a:rPr lang="en-US" sz="900" dirty="0" err="1"/>
              <a:t>permisos</a:t>
            </a:r>
            <a:r>
              <a:rPr lang="en-US" sz="900" dirty="0"/>
              <a:t> de </a:t>
            </a:r>
            <a:r>
              <a:rPr lang="en-US" sz="900" dirty="0" err="1"/>
              <a:t>trabajos</a:t>
            </a:r>
            <a:r>
              <a:rPr lang="en-US" sz="900" dirty="0"/>
              <a:t> en </a:t>
            </a:r>
            <a:r>
              <a:rPr lang="en-US" sz="900" dirty="0" err="1"/>
              <a:t>exteriores</a:t>
            </a:r>
            <a:r>
              <a:rPr lang="en-US" sz="900" dirty="0"/>
              <a:t>, el </a:t>
            </a:r>
            <a:r>
              <a:rPr lang="en-US" sz="900" dirty="0" err="1"/>
              <a:t>Departamento</a:t>
            </a:r>
            <a:r>
              <a:rPr lang="en-US" sz="900" dirty="0"/>
              <a:t> de </a:t>
            </a:r>
            <a:r>
              <a:rPr lang="en-US" sz="900" dirty="0" err="1"/>
              <a:t>Vivienda</a:t>
            </a:r>
            <a:r>
              <a:rPr lang="en-US" sz="900" dirty="0"/>
              <a:t> y </a:t>
            </a:r>
            <a:r>
              <a:rPr lang="en-US" sz="900" dirty="0" err="1"/>
              <a:t>Urbanismo</a:t>
            </a:r>
            <a:r>
              <a:rPr lang="en-US" sz="900" dirty="0"/>
              <a:t> </a:t>
            </a:r>
            <a:r>
              <a:rPr lang="en-US" sz="900" dirty="0" err="1"/>
              <a:t>necesita</a:t>
            </a:r>
            <a:r>
              <a:rPr lang="en-US" sz="900" dirty="0"/>
              <a:t> </a:t>
            </a:r>
            <a:r>
              <a:rPr lang="en-US" sz="900" dirty="0" err="1"/>
              <a:t>sólo</a:t>
            </a:r>
            <a:r>
              <a:rPr lang="en-US" sz="900" dirty="0"/>
              <a:t> </a:t>
            </a:r>
            <a:r>
              <a:rPr lang="en-US" sz="900" dirty="0" err="1"/>
              <a:t>una</a:t>
            </a:r>
            <a:r>
              <a:rPr lang="en-US" sz="900" dirty="0"/>
              <a:t> </a:t>
            </a:r>
            <a:r>
              <a:rPr lang="en-US" sz="900" dirty="0" err="1"/>
              <a:t>evaluación</a:t>
            </a:r>
            <a:r>
              <a:rPr lang="en-US" sz="900" dirty="0"/>
              <a:t> visual del </a:t>
            </a:r>
            <a:r>
              <a:rPr lang="en-US" sz="900" dirty="0" err="1"/>
              <a:t>área</a:t>
            </a:r>
            <a:r>
              <a:rPr lang="en-US" sz="900" dirty="0"/>
              <a:t> de </a:t>
            </a:r>
            <a:r>
              <a:rPr lang="en-US" sz="900" dirty="0" err="1"/>
              <a:t>trabajo</a:t>
            </a:r>
            <a:r>
              <a:rPr lang="en-US" sz="900" dirty="0"/>
              <a:t>.  No se </a:t>
            </a:r>
            <a:r>
              <a:rPr lang="en-US" sz="900" dirty="0" err="1"/>
              <a:t>necesitan</a:t>
            </a:r>
            <a:r>
              <a:rPr lang="en-US" sz="900" dirty="0"/>
              <a:t> </a:t>
            </a:r>
            <a:r>
              <a:rPr lang="en-US" sz="900" dirty="0" err="1"/>
              <a:t>pruebas</a:t>
            </a:r>
            <a:r>
              <a:rPr lang="en-US" sz="900" dirty="0"/>
              <a:t> de </a:t>
            </a:r>
            <a:r>
              <a:rPr lang="en-US" sz="900" dirty="0" err="1"/>
              <a:t>polvo</a:t>
            </a:r>
            <a:r>
              <a:rPr lang="en-US" sz="900" dirty="0"/>
              <a:t> </a:t>
            </a:r>
            <a:r>
              <a:rPr lang="en-US" sz="900" dirty="0" err="1"/>
              <a:t>ni</a:t>
            </a:r>
            <a:r>
              <a:rPr lang="en-US" sz="900" dirty="0"/>
              <a:t> de </a:t>
            </a:r>
            <a:r>
              <a:rPr lang="en-US" sz="900" dirty="0" err="1"/>
              <a:t>suelo</a:t>
            </a:r>
            <a:r>
              <a:rPr lang="en-US" sz="900" dirty="0"/>
              <a:t>. Si </a:t>
            </a:r>
            <a:r>
              <a:rPr lang="en-US" sz="900" dirty="0" err="1"/>
              <a:t>usted</a:t>
            </a:r>
            <a:r>
              <a:rPr lang="en-US" sz="900" dirty="0"/>
              <a:t> </a:t>
            </a:r>
            <a:r>
              <a:rPr lang="en-US" sz="900" dirty="0" err="1"/>
              <a:t>sigue</a:t>
            </a:r>
            <a:r>
              <a:rPr lang="en-US" sz="900" dirty="0"/>
              <a:t> los </a:t>
            </a:r>
            <a:r>
              <a:rPr lang="en-US" sz="900" dirty="0" err="1"/>
              <a:t>procedimientos</a:t>
            </a:r>
            <a:r>
              <a:rPr lang="en-US" sz="900" dirty="0"/>
              <a:t> </a:t>
            </a:r>
            <a:r>
              <a:rPr lang="en-US" sz="900" dirty="0" err="1"/>
              <a:t>que</a:t>
            </a:r>
            <a:r>
              <a:rPr lang="en-US" sz="900" dirty="0"/>
              <a:t> se </a:t>
            </a:r>
            <a:r>
              <a:rPr lang="en-US" sz="900" dirty="0" err="1"/>
              <a:t>enseñan</a:t>
            </a:r>
            <a:r>
              <a:rPr lang="en-US" sz="900" dirty="0"/>
              <a:t> en </a:t>
            </a:r>
            <a:r>
              <a:rPr lang="en-US" sz="900" dirty="0" err="1"/>
              <a:t>este</a:t>
            </a:r>
            <a:r>
              <a:rPr lang="en-US" sz="900" dirty="0"/>
              <a:t> </a:t>
            </a:r>
            <a:r>
              <a:rPr lang="en-US" sz="900" dirty="0" err="1"/>
              <a:t>curso</a:t>
            </a:r>
            <a:r>
              <a:rPr lang="en-US" sz="900" dirty="0"/>
              <a:t>, </a:t>
            </a:r>
            <a:r>
              <a:rPr lang="en-US" sz="900" dirty="0" err="1"/>
              <a:t>cumplirá</a:t>
            </a:r>
            <a:r>
              <a:rPr lang="en-US" sz="900" dirty="0"/>
              <a:t> con los </a:t>
            </a:r>
            <a:r>
              <a:rPr lang="en-US" sz="900" dirty="0" err="1"/>
              <a:t>requisitos</a:t>
            </a:r>
            <a:r>
              <a:rPr lang="en-US" sz="900" dirty="0"/>
              <a:t> del </a:t>
            </a:r>
            <a:r>
              <a:rPr lang="en-US" sz="900" dirty="0" err="1"/>
              <a:t>Departamento</a:t>
            </a:r>
            <a:r>
              <a:rPr lang="en-US" sz="900" dirty="0"/>
              <a:t> de </a:t>
            </a:r>
            <a:r>
              <a:rPr lang="en-US" sz="900" dirty="0" err="1"/>
              <a:t>Vivienda</a:t>
            </a:r>
            <a:r>
              <a:rPr lang="en-US" sz="900" dirty="0"/>
              <a:t> y </a:t>
            </a:r>
            <a:r>
              <a:rPr lang="en-US" sz="900" dirty="0" err="1"/>
              <a:t>Urbanismo</a:t>
            </a:r>
            <a:r>
              <a:rPr lang="en-US" sz="900" dirty="0"/>
              <a:t>.</a:t>
            </a:r>
            <a:r>
              <a:rPr lang="en-US" sz="1050" dirty="0"/>
              <a:t> </a:t>
            </a:r>
          </a:p>
        </p:txBody>
      </p:sp>
      <p:pic>
        <p:nvPicPr>
          <p:cNvPr id="18439" name="Picture 6" descr="HUD-seal-color 300 DPI"/>
          <p:cNvPicPr>
            <a:picLocks noChangeAspect="1" noChangeArrowheads="1"/>
          </p:cNvPicPr>
          <p:nvPr/>
        </p:nvPicPr>
        <p:blipFill>
          <a:blip r:embed="rId3"/>
          <a:srcRect/>
          <a:stretch>
            <a:fillRect/>
          </a:stretch>
        </p:blipFill>
        <p:spPr bwMode="auto">
          <a:xfrm>
            <a:off x="1096963" y="7899400"/>
            <a:ext cx="363537" cy="368300"/>
          </a:xfrm>
          <a:prstGeom prst="rect">
            <a:avLst/>
          </a:prstGeom>
          <a:noFill/>
          <a:ln w="9525">
            <a:noFill/>
            <a:miter lim="800000"/>
            <a:headEnd/>
            <a:tailEnd/>
          </a:ln>
        </p:spPr>
      </p:pic>
      <p:sp>
        <p:nvSpPr>
          <p:cNvPr id="18440" name="Rectangle 2"/>
          <p:cNvSpPr>
            <a:spLocks noGrp="1" noChangeArrowheads="1"/>
          </p:cNvSpPr>
          <p:nvPr>
            <p:ph type="hdr" sz="quarter"/>
          </p:nvPr>
        </p:nvSpPr>
        <p:spPr>
          <a:xfrm>
            <a:off x="292100" y="200025"/>
            <a:ext cx="6718300" cy="463550"/>
          </a:xfrm>
          <a:noFill/>
        </p:spPr>
        <p:txBody>
          <a:bodyPr/>
          <a:lstStyle/>
          <a:p>
            <a:r>
              <a:rPr lang="en-US" smtClean="0"/>
              <a:t>Perfeccionamiento de </a:t>
            </a:r>
            <a:r>
              <a:rPr lang="es-ES_tradnl" smtClean="0"/>
              <a:t>prácticas seguras para trabajar con el </a:t>
            </a:r>
            <a:r>
              <a:rPr lang="en-US" smtClean="0"/>
              <a:t>plomo en labores de renovación, reparación y pintura</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dt" sz="quarter" idx="1"/>
          </p:nvPr>
        </p:nvSpPr>
        <p:spPr>
          <a:noFill/>
        </p:spPr>
        <p:txBody>
          <a:bodyPr/>
          <a:lstStyle/>
          <a:p>
            <a:r>
              <a:rPr lang="en-US" smtClean="0"/>
              <a:t>Octubre de 2011</a:t>
            </a:r>
          </a:p>
        </p:txBody>
      </p:sp>
      <p:sp>
        <p:nvSpPr>
          <p:cNvPr id="19459" name="Rectangle 7"/>
          <p:cNvSpPr>
            <a:spLocks noGrp="1" noChangeArrowheads="1"/>
          </p:cNvSpPr>
          <p:nvPr>
            <p:ph type="sldNum" sz="quarter" idx="5"/>
          </p:nvPr>
        </p:nvSpPr>
        <p:spPr>
          <a:noFill/>
        </p:spPr>
        <p:txBody>
          <a:bodyPr/>
          <a:lstStyle/>
          <a:p>
            <a:r>
              <a:rPr lang="en-US" smtClean="0"/>
              <a:t>5-</a:t>
            </a:r>
            <a:fld id="{56E70292-4683-4426-B099-D5C57ABD3805}" type="slidenum">
              <a:rPr lang="en-US" smtClean="0"/>
              <a:pPr/>
              <a:t>8</a:t>
            </a:fld>
            <a:endParaRPr lang="en-US" smtClean="0"/>
          </a:p>
        </p:txBody>
      </p:sp>
      <p:sp>
        <p:nvSpPr>
          <p:cNvPr id="19460" name="Rectangle 2"/>
          <p:cNvSpPr>
            <a:spLocks noChangeArrowheads="1" noTextEdit="1"/>
          </p:cNvSpPr>
          <p:nvPr>
            <p:ph type="sldImg"/>
          </p:nvPr>
        </p:nvSpPr>
        <p:spPr>
          <a:xfrm>
            <a:off x="1219200" y="685800"/>
            <a:ext cx="4648200" cy="3486150"/>
          </a:xfrm>
          <a:ln/>
        </p:spPr>
      </p:sp>
      <p:sp>
        <p:nvSpPr>
          <p:cNvPr id="19461" name="Rectangle 3"/>
          <p:cNvSpPr>
            <a:spLocks noGrp="1" noChangeArrowheads="1"/>
          </p:cNvSpPr>
          <p:nvPr>
            <p:ph type="body" idx="1"/>
          </p:nvPr>
        </p:nvSpPr>
        <p:spPr>
          <a:xfrm>
            <a:off x="803275" y="4205288"/>
            <a:ext cx="5673725" cy="4710112"/>
          </a:xfrm>
          <a:noFill/>
          <a:ln/>
        </p:spPr>
        <p:txBody>
          <a:bodyPr/>
          <a:lstStyle/>
          <a:p>
            <a:pPr marL="0" indent="0">
              <a:lnSpc>
                <a:spcPct val="95000"/>
              </a:lnSpc>
              <a:spcBef>
                <a:spcPct val="15000"/>
              </a:spcBef>
            </a:pPr>
            <a:r>
              <a:rPr lang="en-US" sz="900" b="1" smtClean="0">
                <a:latin typeface="Arial" charset="0"/>
              </a:rPr>
              <a:t>En la obra  </a:t>
            </a:r>
            <a:endParaRPr lang="en-US" sz="900" smtClean="0">
              <a:latin typeface="Arial" charset="0"/>
            </a:endParaRPr>
          </a:p>
          <a:p>
            <a:pPr marL="228600" lvl="1" indent="-114300">
              <a:lnSpc>
                <a:spcPct val="95000"/>
              </a:lnSpc>
              <a:spcBef>
                <a:spcPct val="15000"/>
              </a:spcBef>
              <a:buClr>
                <a:srgbClr val="000000"/>
              </a:buClr>
              <a:buFontTx/>
              <a:buChar char="•"/>
            </a:pPr>
            <a:r>
              <a:rPr lang="en-US" sz="900" smtClean="0">
                <a:latin typeface="Arial" charset="0"/>
              </a:rPr>
              <a:t>Recoja</a:t>
            </a:r>
            <a:r>
              <a:rPr lang="es-ES_tradnl" sz="900" smtClean="0">
                <a:latin typeface="Arial" charset="0"/>
              </a:rPr>
              <a:t>, ponga en bolsas y selle </a:t>
            </a:r>
            <a:r>
              <a:rPr lang="en-US" sz="900" smtClean="0">
                <a:latin typeface="Arial" charset="0"/>
              </a:rPr>
              <a:t>siempre todos los </a:t>
            </a:r>
            <a:r>
              <a:rPr lang="es-ES_tradnl" sz="900" smtClean="0">
                <a:latin typeface="Arial" charset="0"/>
              </a:rPr>
              <a:t>desechos</a:t>
            </a:r>
            <a:r>
              <a:rPr lang="en-US" sz="900" smtClean="0">
                <a:latin typeface="Arial" charset="0"/>
              </a:rPr>
              <a:t> en la obra y en el área de trabajo. Limpie el exterior de las bolsas de desperdicio con una aspiradora HEPA o con un paño antes de sacarlas del área de trabajo. No lleve sus desperdicios a otra habitación o área antes de envolverlos en una bolsa y sellarla. Acumule todos los desechos en un recipiente o contenedor de escombros seguro, hasta su eliminación. Limite el tiempo de almacenamiento en la obra. No transporte los </a:t>
            </a:r>
            <a:r>
              <a:rPr lang="es-ES_tradnl" sz="900" smtClean="0">
                <a:latin typeface="Arial" charset="0"/>
              </a:rPr>
              <a:t>desechos </a:t>
            </a:r>
            <a:r>
              <a:rPr lang="en-US" sz="900" smtClean="0">
                <a:latin typeface="Arial" charset="0"/>
              </a:rPr>
              <a:t>en un camión abierto o en un vehículo personal. Algunos ejemplos de </a:t>
            </a:r>
            <a:r>
              <a:rPr lang="es-ES_tradnl" sz="900" smtClean="0">
                <a:latin typeface="Arial" charset="0"/>
              </a:rPr>
              <a:t>desechos </a:t>
            </a:r>
            <a:r>
              <a:rPr lang="en-US" sz="900" smtClean="0">
                <a:latin typeface="Arial" charset="0"/>
              </a:rPr>
              <a:t>son las láminas protectoras, los filtros HEPA, cáscaras de pintura, polvo, agua sucia, paños usados, cabezas de trapeador usad</a:t>
            </a:r>
            <a:r>
              <a:rPr lang="es-ES_tradnl" sz="900" smtClean="0">
                <a:latin typeface="Arial" charset="0"/>
              </a:rPr>
              <a:t>a</a:t>
            </a:r>
            <a:r>
              <a:rPr lang="en-US" sz="900" smtClean="0">
                <a:latin typeface="Arial" charset="0"/>
              </a:rPr>
              <a:t>s, prendas de vestir protectoras usadas, mascarillas respiratorias usadas</a:t>
            </a:r>
            <a:r>
              <a:rPr lang="es-ES_tradnl" sz="900" smtClean="0">
                <a:latin typeface="Arial" charset="0"/>
              </a:rPr>
              <a:t>,</a:t>
            </a:r>
            <a:r>
              <a:rPr lang="en-US" sz="900" smtClean="0">
                <a:latin typeface="Arial" charset="0"/>
              </a:rPr>
              <a:t> </a:t>
            </a:r>
            <a:r>
              <a:rPr lang="es-ES_tradnl" sz="900" smtClean="0">
                <a:latin typeface="Arial" charset="0"/>
              </a:rPr>
              <a:t>guantes usados </a:t>
            </a:r>
            <a:r>
              <a:rPr lang="en-US" sz="900" smtClean="0">
                <a:latin typeface="Arial" charset="0"/>
              </a:rPr>
              <a:t>y componentes arquitectónicos. Los componentes arquitectónicos que </a:t>
            </a:r>
            <a:r>
              <a:rPr lang="es-ES_tradnl" sz="900" smtClean="0">
                <a:latin typeface="Arial" charset="0"/>
              </a:rPr>
              <a:t>sean </a:t>
            </a:r>
            <a:r>
              <a:rPr lang="en-US" sz="900" smtClean="0">
                <a:latin typeface="Arial" charset="0"/>
              </a:rPr>
              <a:t>demasiado grandes como para colocar en bolsas se deben envolver en plástico y sellar con cinta antes de sacarlos del área de trabajo. Si es necesario, utilice "bolsas dobles" para depositar sus desechos y evitar que se escapen en caso de que la bolsa se corte o se rasgue.</a:t>
            </a:r>
          </a:p>
          <a:p>
            <a:pPr marL="0" indent="0">
              <a:lnSpc>
                <a:spcPct val="95000"/>
              </a:lnSpc>
              <a:spcBef>
                <a:spcPct val="15000"/>
              </a:spcBef>
            </a:pPr>
            <a:r>
              <a:rPr lang="en-US" sz="900" b="1" smtClean="0">
                <a:latin typeface="Arial" charset="0"/>
              </a:rPr>
              <a:t>Requisitos de desechos federales, estatales y locales</a:t>
            </a:r>
            <a:endParaRPr lang="en-US" sz="900" smtClean="0">
              <a:latin typeface="Arial" charset="0"/>
            </a:endParaRPr>
          </a:p>
          <a:p>
            <a:pPr marL="228600" lvl="1" indent="-114300">
              <a:lnSpc>
                <a:spcPct val="95000"/>
              </a:lnSpc>
              <a:spcBef>
                <a:spcPct val="15000"/>
              </a:spcBef>
              <a:buClr>
                <a:srgbClr val="000000"/>
              </a:buClr>
              <a:buFontTx/>
              <a:buChar char="•"/>
            </a:pPr>
            <a:r>
              <a:rPr lang="en-US" sz="900" smtClean="0">
                <a:latin typeface="Arial" charset="0"/>
              </a:rPr>
              <a:t>Debido a que la EPA considera la mayoría de las renovaciones y remodelaciones residenciales como "mantenimiento residencial de rutina", los desechos que se generan durante estas actividades están clasificados como desechos sólidos no peligrosos y se deben llevar a un vertedero de desechos sólidos. </a:t>
            </a:r>
            <a:r>
              <a:rPr lang="en-US" sz="900" u="sng" smtClean="0">
                <a:latin typeface="Arial" charset="0"/>
              </a:rPr>
              <a:t>Esto no es aplicable para instalaciones comerciales, públicas u otras instalaciones no residenciales ocupadas por niños.</a:t>
            </a:r>
            <a:r>
              <a:rPr lang="en-US" sz="900" smtClean="0">
                <a:latin typeface="Arial" charset="0"/>
              </a:rPr>
              <a:t>.</a:t>
            </a:r>
          </a:p>
          <a:p>
            <a:pPr marL="228600" lvl="1" indent="-114300">
              <a:lnSpc>
                <a:spcPct val="95000"/>
              </a:lnSpc>
              <a:spcBef>
                <a:spcPct val="15000"/>
              </a:spcBef>
              <a:buClr>
                <a:srgbClr val="000000"/>
              </a:buClr>
              <a:buFontTx/>
              <a:buChar char="•"/>
            </a:pPr>
            <a:r>
              <a:rPr lang="en-US" sz="900" smtClean="0">
                <a:latin typeface="Arial" charset="0"/>
              </a:rPr>
              <a:t>Verifique siempre los requisitos estatales y locales antes de eliminar los desechos. Algunos son más estrictos que los reglamentos federales.</a:t>
            </a:r>
          </a:p>
          <a:p>
            <a:pPr marL="0" indent="0">
              <a:lnSpc>
                <a:spcPct val="95000"/>
              </a:lnSpc>
              <a:spcBef>
                <a:spcPct val="15000"/>
              </a:spcBef>
            </a:pPr>
            <a:r>
              <a:rPr lang="en-US" sz="900" b="1" smtClean="0">
                <a:latin typeface="Arial" charset="0"/>
              </a:rPr>
              <a:t>Aguas residuales </a:t>
            </a:r>
            <a:endParaRPr lang="en-US" sz="900" smtClean="0">
              <a:latin typeface="Arial" charset="0"/>
            </a:endParaRPr>
          </a:p>
          <a:p>
            <a:pPr marL="228600" lvl="1" indent="-114300">
              <a:lnSpc>
                <a:spcPct val="95000"/>
              </a:lnSpc>
              <a:spcBef>
                <a:spcPct val="15000"/>
              </a:spcBef>
              <a:buClr>
                <a:srgbClr val="000000"/>
              </a:buClr>
              <a:buFontTx/>
              <a:buChar char="•"/>
            </a:pPr>
            <a:r>
              <a:rPr lang="en-US" sz="900" smtClean="0">
                <a:latin typeface="Arial" charset="0"/>
              </a:rPr>
              <a:t>Las aguas que se utilizaron durante la limpieza se deben filtrar y verter en un inodoro, si así lo permiten las reglas locales. No vierta nunca estas aguas en un fregadero, tina, desagüe de aguas pluviales ni en el suelo. </a:t>
            </a:r>
            <a:r>
              <a:rPr lang="en-US" sz="900" u="sng" smtClean="0">
                <a:latin typeface="Arial" charset="0"/>
              </a:rPr>
              <a:t>Elimine siempre las aguas residuales de acuerdo con los reglamentos federales, estatales y locales.</a:t>
            </a:r>
            <a:r>
              <a:rPr lang="en-US" sz="900" b="1" u="sng" smtClean="0">
                <a:latin typeface="Arial" charset="0"/>
              </a:rPr>
              <a:t> </a:t>
            </a:r>
            <a:endParaRPr lang="en-US" sz="900" smtClean="0">
              <a:latin typeface="Arial" charset="0"/>
            </a:endParaRPr>
          </a:p>
          <a:p>
            <a:pPr marL="228600" lvl="1" indent="-114300">
              <a:lnSpc>
                <a:spcPct val="95000"/>
              </a:lnSpc>
              <a:spcBef>
                <a:spcPct val="15000"/>
              </a:spcBef>
              <a:buClr>
                <a:srgbClr val="000000"/>
              </a:buClr>
              <a:buFontTx/>
              <a:buChar char="•"/>
            </a:pPr>
            <a:r>
              <a:rPr lang="en-US" sz="900" smtClean="0">
                <a:latin typeface="Arial" charset="0"/>
              </a:rPr>
              <a:t>El sitio Web de la EPA tiene enlaces de información de los estados sobre la eliminación de desechos sólidos y peligrosos en http://www.epa.gov/epawaste/wyl/stateprograms.htm.</a:t>
            </a:r>
          </a:p>
          <a:p>
            <a:pPr marL="228600" lvl="1" indent="-114300">
              <a:lnSpc>
                <a:spcPct val="95000"/>
              </a:lnSpc>
              <a:spcBef>
                <a:spcPct val="15000"/>
              </a:spcBef>
              <a:buClr>
                <a:srgbClr val="000000"/>
              </a:buClr>
              <a:buFontTx/>
              <a:buChar char="•"/>
            </a:pPr>
            <a:endParaRPr lang="en-US" sz="900" smtClean="0">
              <a:latin typeface="Arial" charset="0"/>
            </a:endParaRPr>
          </a:p>
          <a:p>
            <a:pPr marL="228600" lvl="1" indent="-114300">
              <a:lnSpc>
                <a:spcPct val="95000"/>
              </a:lnSpc>
              <a:spcBef>
                <a:spcPct val="15000"/>
              </a:spcBef>
              <a:buClr>
                <a:srgbClr val="000000"/>
              </a:buClr>
              <a:buFontTx/>
              <a:buChar char="•"/>
            </a:pPr>
            <a:endParaRPr lang="en-US" sz="900" smtClean="0">
              <a:latin typeface="Arial" charset="0"/>
            </a:endParaRPr>
          </a:p>
        </p:txBody>
      </p:sp>
      <p:sp>
        <p:nvSpPr>
          <p:cNvPr id="19462" name="Text Box 8"/>
          <p:cNvSpPr txBox="1">
            <a:spLocks noChangeArrowheads="1"/>
          </p:cNvSpPr>
          <p:nvPr/>
        </p:nvSpPr>
        <p:spPr bwMode="auto">
          <a:xfrm>
            <a:off x="990600" y="8077200"/>
            <a:ext cx="5329238" cy="663575"/>
          </a:xfrm>
          <a:prstGeom prst="rect">
            <a:avLst/>
          </a:prstGeom>
          <a:solidFill>
            <a:srgbClr val="EAEAEA"/>
          </a:solidFill>
          <a:ln w="9525">
            <a:solidFill>
              <a:schemeClr val="tx1"/>
            </a:solidFill>
            <a:miter lim="800000"/>
            <a:headEnd/>
            <a:tailEnd/>
          </a:ln>
        </p:spPr>
        <p:txBody>
          <a:bodyPr lIns="93144" tIns="46573" rIns="93144" bIns="46573">
            <a:spAutoFit/>
          </a:bodyPr>
          <a:lstStyle/>
          <a:p>
            <a:pPr marL="931863" lvl="2" algn="l" defTabSz="931863">
              <a:spcBef>
                <a:spcPct val="50000"/>
              </a:spcBef>
            </a:pPr>
            <a:r>
              <a:rPr lang="en-US" sz="900"/>
              <a:t>El Departamento de Vivienda y Urbanismo recomienda que si los componentes de construcción se reciclan o venden, los que se hayan pintado se deben lavar antes de su reinstalación. Si no se lavan los componentes, nunca se deben reinstalar en una vivienda</a:t>
            </a:r>
            <a:r>
              <a:rPr lang="en-US" sz="1000"/>
              <a:t>.</a:t>
            </a:r>
          </a:p>
        </p:txBody>
      </p:sp>
      <p:pic>
        <p:nvPicPr>
          <p:cNvPr id="19463" name="Picture 11" descr="HUD-seal-color 300 DPI"/>
          <p:cNvPicPr>
            <a:picLocks noChangeAspect="1" noChangeArrowheads="1"/>
          </p:cNvPicPr>
          <p:nvPr/>
        </p:nvPicPr>
        <p:blipFill>
          <a:blip r:embed="rId3"/>
          <a:srcRect/>
          <a:stretch>
            <a:fillRect/>
          </a:stretch>
        </p:blipFill>
        <p:spPr bwMode="auto">
          <a:xfrm>
            <a:off x="1143000" y="8305800"/>
            <a:ext cx="363538" cy="366713"/>
          </a:xfrm>
          <a:prstGeom prst="rect">
            <a:avLst/>
          </a:prstGeom>
          <a:noFill/>
          <a:ln w="9525">
            <a:noFill/>
            <a:miter lim="800000"/>
            <a:headEnd/>
            <a:tailEnd/>
          </a:ln>
        </p:spPr>
      </p:pic>
      <p:sp>
        <p:nvSpPr>
          <p:cNvPr id="19464" name="Rectangle 2"/>
          <p:cNvSpPr>
            <a:spLocks noGrp="1" noChangeArrowheads="1"/>
          </p:cNvSpPr>
          <p:nvPr>
            <p:ph type="hdr" sz="quarter"/>
          </p:nvPr>
        </p:nvSpPr>
        <p:spPr>
          <a:xfrm>
            <a:off x="292100" y="200025"/>
            <a:ext cx="6718300" cy="463550"/>
          </a:xfrm>
          <a:noFill/>
        </p:spPr>
        <p:txBody>
          <a:bodyPr/>
          <a:lstStyle/>
          <a:p>
            <a:r>
              <a:rPr lang="en-US" smtClean="0"/>
              <a:t>Perfeccionamiento de </a:t>
            </a:r>
            <a:r>
              <a:rPr lang="es-ES_tradnl" smtClean="0"/>
              <a:t>prácticas seguras para trabajar con el </a:t>
            </a:r>
            <a:r>
              <a:rPr lang="en-US" smtClean="0"/>
              <a:t>plomo en labores de renovación, reparación y pintura</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dt" sz="quarter" idx="1"/>
          </p:nvPr>
        </p:nvSpPr>
        <p:spPr>
          <a:noFill/>
        </p:spPr>
        <p:txBody>
          <a:bodyPr/>
          <a:lstStyle/>
          <a:p>
            <a:r>
              <a:rPr lang="en-US" smtClean="0"/>
              <a:t>Octubre de 2011</a:t>
            </a:r>
          </a:p>
        </p:txBody>
      </p:sp>
      <p:sp>
        <p:nvSpPr>
          <p:cNvPr id="20483" name="Rectangle 7"/>
          <p:cNvSpPr>
            <a:spLocks noGrp="1" noChangeArrowheads="1"/>
          </p:cNvSpPr>
          <p:nvPr>
            <p:ph type="sldNum" sz="quarter" idx="5"/>
          </p:nvPr>
        </p:nvSpPr>
        <p:spPr>
          <a:noFill/>
        </p:spPr>
        <p:txBody>
          <a:bodyPr/>
          <a:lstStyle/>
          <a:p>
            <a:r>
              <a:rPr lang="en-US" smtClean="0"/>
              <a:t>5-</a:t>
            </a:r>
            <a:fld id="{9D29F12D-32B1-44A7-8DA2-51EFF8B38F45}" type="slidenum">
              <a:rPr lang="en-US" smtClean="0"/>
              <a:pPr/>
              <a:t>9</a:t>
            </a:fld>
            <a:endParaRPr lang="en-US" smtClean="0"/>
          </a:p>
        </p:txBody>
      </p:sp>
      <p:sp>
        <p:nvSpPr>
          <p:cNvPr id="20484" name="Rectangle 2"/>
          <p:cNvSpPr>
            <a:spLocks noChangeArrowheads="1" noTextEdit="1"/>
          </p:cNvSpPr>
          <p:nvPr>
            <p:ph type="sldImg"/>
          </p:nvPr>
        </p:nvSpPr>
        <p:spPr>
          <a:xfrm>
            <a:off x="1290638" y="663575"/>
            <a:ext cx="4648200" cy="3486150"/>
          </a:xfrm>
          <a:ln/>
        </p:spPr>
      </p:sp>
      <p:sp>
        <p:nvSpPr>
          <p:cNvPr id="20485" name="Rectangle 3"/>
          <p:cNvSpPr>
            <a:spLocks noGrp="1" noChangeArrowheads="1"/>
          </p:cNvSpPr>
          <p:nvPr>
            <p:ph type="body" idx="1"/>
          </p:nvPr>
        </p:nvSpPr>
        <p:spPr>
          <a:xfrm>
            <a:off x="931863" y="4427538"/>
            <a:ext cx="5257800" cy="4130675"/>
          </a:xfrm>
          <a:noFill/>
          <a:ln/>
        </p:spPr>
        <p:txBody>
          <a:bodyPr/>
          <a:lstStyle/>
          <a:p>
            <a:pPr marL="0" indent="0">
              <a:spcBef>
                <a:spcPct val="10000"/>
              </a:spcBef>
              <a:tabLst>
                <a:tab pos="346075" algn="l"/>
              </a:tabLst>
            </a:pPr>
            <a:r>
              <a:rPr lang="en-US" b="1" smtClean="0">
                <a:latin typeface="Arial" charset="0"/>
              </a:rPr>
              <a:t>Ejercicio: Procedimiento de verificación de limpieza</a:t>
            </a:r>
            <a:endParaRPr lang="en-US" smtClean="0">
              <a:latin typeface="Arial" charset="0"/>
            </a:endParaRPr>
          </a:p>
          <a:p>
            <a:pPr marL="0" indent="0">
              <a:spcBef>
                <a:spcPct val="10000"/>
              </a:spcBef>
              <a:tabLst>
                <a:tab pos="346075" algn="l"/>
              </a:tabLst>
            </a:pPr>
            <a:endParaRPr lang="en-US" sz="1000" b="1" smtClean="0">
              <a:latin typeface="Arial" charset="0"/>
            </a:endParaRPr>
          </a:p>
          <a:p>
            <a:pPr marL="0" indent="0">
              <a:spcBef>
                <a:spcPct val="10000"/>
              </a:spcBef>
              <a:tabLst>
                <a:tab pos="346075" algn="l"/>
              </a:tabLst>
            </a:pPr>
            <a:r>
              <a:rPr lang="en-US" sz="1000" smtClean="0">
                <a:latin typeface="Arial" charset="0"/>
              </a:rPr>
              <a:t>Este ejercicio le brinda una oportunidad para aprender el procedimiento de verificación de limpieza en la regla RRP.  Esta diapositiva brinda una instrucción  básica. Permanezcan en su grupo de 2 a 6 alumnos, en su área de trabajo.</a:t>
            </a:r>
          </a:p>
          <a:p>
            <a:pPr marL="346075" lvl="1" indent="-227013">
              <a:spcBef>
                <a:spcPct val="10000"/>
              </a:spcBef>
              <a:tabLst>
                <a:tab pos="346075" algn="l"/>
              </a:tabLst>
            </a:pPr>
            <a:r>
              <a:rPr lang="en-US" sz="900" smtClean="0">
                <a:latin typeface="Arial" charset="0"/>
              </a:rPr>
              <a:t>	</a:t>
            </a:r>
          </a:p>
          <a:p>
            <a:pPr marL="346075" lvl="1" indent="-227013">
              <a:spcBef>
                <a:spcPct val="10000"/>
              </a:spcBef>
              <a:tabLst>
                <a:tab pos="346075" algn="l"/>
              </a:tabLst>
            </a:pPr>
            <a:r>
              <a:rPr lang="en-US" sz="800" smtClean="0">
                <a:latin typeface="Arial" charset="0"/>
              </a:rPr>
              <a:t>	</a:t>
            </a:r>
          </a:p>
        </p:txBody>
      </p:sp>
      <p:sp>
        <p:nvSpPr>
          <p:cNvPr id="20486" name="Rectangle 2"/>
          <p:cNvSpPr>
            <a:spLocks noGrp="1" noChangeArrowheads="1"/>
          </p:cNvSpPr>
          <p:nvPr>
            <p:ph type="hdr" sz="quarter"/>
          </p:nvPr>
        </p:nvSpPr>
        <p:spPr>
          <a:xfrm>
            <a:off x="292100" y="200025"/>
            <a:ext cx="6718300" cy="463550"/>
          </a:xfrm>
          <a:noFill/>
        </p:spPr>
        <p:txBody>
          <a:bodyPr/>
          <a:lstStyle/>
          <a:p>
            <a:r>
              <a:rPr lang="en-US" smtClean="0"/>
              <a:t>Perfeccionamiento de </a:t>
            </a:r>
            <a:r>
              <a:rPr lang="es-ES_tradnl" smtClean="0"/>
              <a:t>prácticas seguras para trabajar con el </a:t>
            </a:r>
            <a:r>
              <a:rPr lang="en-US" smtClean="0"/>
              <a:t>plomo en labores de renovación, reparación y pintura</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5-</a:t>
            </a:r>
            <a:fld id="{4056337C-ABE3-434E-8471-D71397F9924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5-</a:t>
            </a:r>
            <a:fld id="{124F8219-1918-4B95-ACA3-3324E4205A1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04800"/>
            <a:ext cx="211455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304800"/>
            <a:ext cx="61912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5-</a:t>
            </a:r>
            <a:fld id="{AC9EC825-D959-44B9-B4BD-A194A5D9B94F}"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4582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304800" y="1981200"/>
            <a:ext cx="4152900" cy="4114800"/>
          </a:xfrm>
        </p:spPr>
        <p:txBody>
          <a:bodyPr/>
          <a:lstStyle/>
          <a:p>
            <a:pPr lvl="0"/>
            <a:endParaRPr lang="en-US" noProof="0" smtClean="0"/>
          </a:p>
        </p:txBody>
      </p:sp>
      <p:sp>
        <p:nvSpPr>
          <p:cNvPr id="4" name="Text Placeholder 3"/>
          <p:cNvSpPr>
            <a:spLocks noGrp="1"/>
          </p:cNvSpPr>
          <p:nvPr>
            <p:ph type="body" sz="half" idx="2"/>
          </p:nvPr>
        </p:nvSpPr>
        <p:spPr>
          <a:xfrm>
            <a:off x="4610100" y="1981200"/>
            <a:ext cx="41529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5-</a:t>
            </a:r>
            <a:fld id="{B8F51FAD-1118-476C-9DEB-A1A8E7DEA0B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5-</a:t>
            </a:r>
            <a:fld id="{0174855D-F104-442C-9A89-469FF73158A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5-</a:t>
            </a:r>
            <a:fld id="{B74F7DB4-8A40-4694-9259-6221B169900D}"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5-</a:t>
            </a:r>
            <a:fld id="{84188CFD-20BE-4ADF-AA71-B0A4B7061FF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5-</a:t>
            </a:r>
            <a:fld id="{65327A16-3890-4C7D-B22E-FA94AE7E4CF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5-</a:t>
            </a:r>
            <a:fld id="{BE916999-D9B8-4FBB-9C53-98BBA09B6F6A}"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5-</a:t>
            </a:r>
            <a:fld id="{25A9D23A-199E-4F96-B110-B922464A397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5-</a:t>
            </a:r>
            <a:fld id="{4F53B728-E3EE-48F5-9025-65FA346D32E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5-</a:t>
            </a:r>
            <a:fld id="{0104FE59-BD3B-4908-8C90-29615FBB6AA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04800" y="3048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40 pt Arial Bold - Dark Blue</a:t>
            </a:r>
          </a:p>
        </p:txBody>
      </p:sp>
      <p:sp>
        <p:nvSpPr>
          <p:cNvPr id="1029" name="Rectangle 3"/>
          <p:cNvSpPr>
            <a:spLocks noGrp="1" noChangeArrowheads="1"/>
          </p:cNvSpPr>
          <p:nvPr>
            <p:ph type="body" idx="1"/>
          </p:nvPr>
        </p:nvSpPr>
        <p:spPr bwMode="auto">
          <a:xfrm>
            <a:off x="304800" y="1981200"/>
            <a:ext cx="8458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28 pt Arial Bold - Dark Blue</a:t>
            </a:r>
          </a:p>
          <a:p>
            <a:pPr lvl="1"/>
            <a:r>
              <a:rPr lang="en-US" smtClean="0"/>
              <a:t>24 pt Arial - Dark Blue</a:t>
            </a:r>
          </a:p>
          <a:p>
            <a:pPr lvl="2"/>
            <a:r>
              <a:rPr lang="en-US" smtClean="0"/>
              <a:t>20 pt Arial - Dark Blue</a:t>
            </a:r>
          </a:p>
          <a:p>
            <a:pPr lvl="3"/>
            <a:r>
              <a:rPr lang="en-US" smtClean="0"/>
              <a:t>20 pt Arial Dark Blue</a:t>
            </a:r>
          </a:p>
        </p:txBody>
      </p:sp>
      <p:sp>
        <p:nvSpPr>
          <p:cNvPr id="2" name="Rectangle 4"/>
          <p:cNvSpPr>
            <a:spLocks noGrp="1" noChangeArrowheads="1"/>
          </p:cNvSpPr>
          <p:nvPr>
            <p:ph type="dt" sz="half" idx="2"/>
          </p:nvPr>
        </p:nvSpPr>
        <p:spPr bwMode="auto">
          <a:xfrm>
            <a:off x="3048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60000"/>
              </a:lnSpc>
              <a:defRPr sz="1200">
                <a:solidFill>
                  <a:srgbClr val="000099"/>
                </a:solidFill>
              </a:defRPr>
            </a:lvl1pPr>
          </a:lstStyle>
          <a:p>
            <a:pPr>
              <a:defRPr/>
            </a:pPr>
            <a:r>
              <a:rPr lang="en-US"/>
              <a:t>Octubre de 2011</a:t>
            </a:r>
          </a:p>
        </p:txBody>
      </p:sp>
      <p:sp>
        <p:nvSpPr>
          <p:cNvPr id="3"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70000"/>
              </a:lnSpc>
              <a:defRPr sz="1200">
                <a:solidFill>
                  <a:srgbClr val="000099"/>
                </a:solidFill>
              </a:defRPr>
            </a:lvl1pPr>
          </a:lstStyle>
          <a:p>
            <a:pPr>
              <a:defRPr/>
            </a:pPr>
            <a:r>
              <a:rPr lang="en-US"/>
              <a:t>Draft Rev. 1 -- Do Not Cite or Quote</a:t>
            </a:r>
          </a:p>
        </p:txBody>
      </p:sp>
      <p:sp>
        <p:nvSpPr>
          <p:cNvPr id="1030" name="Rectangle 6"/>
          <p:cNvSpPr>
            <a:spLocks noGrp="1" noChangeArrowheads="1"/>
          </p:cNvSpPr>
          <p:nvPr>
            <p:ph type="sldNum" sz="quarter" idx="4"/>
          </p:nvPr>
        </p:nvSpPr>
        <p:spPr bwMode="auto">
          <a:xfrm>
            <a:off x="68580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70000"/>
              </a:lnSpc>
              <a:defRPr sz="1200">
                <a:solidFill>
                  <a:srgbClr val="000099"/>
                </a:solidFill>
              </a:defRPr>
            </a:lvl1pPr>
          </a:lstStyle>
          <a:p>
            <a:pPr>
              <a:defRPr/>
            </a:pPr>
            <a:r>
              <a:rPr lang="en-US"/>
              <a:t>5-</a:t>
            </a:r>
            <a:fld id="{305AD452-2402-462B-AB25-1088D30C1BB4}" type="slidenum">
              <a:rPr lang="en-US"/>
              <a:pPr>
                <a:defRPr/>
              </a:pPr>
              <a:t>‹#›</a:t>
            </a:fld>
            <a:endParaRPr lang="en-US"/>
          </a:p>
        </p:txBody>
      </p:sp>
      <p:sp>
        <p:nvSpPr>
          <p:cNvPr id="1031" name="Line 7"/>
          <p:cNvSpPr>
            <a:spLocks noChangeShapeType="1"/>
          </p:cNvSpPr>
          <p:nvPr/>
        </p:nvSpPr>
        <p:spPr bwMode="auto">
          <a:xfrm>
            <a:off x="304800" y="1676400"/>
            <a:ext cx="8458200" cy="0"/>
          </a:xfrm>
          <a:prstGeom prst="line">
            <a:avLst/>
          </a:prstGeom>
          <a:noFill/>
          <a:ln w="38100">
            <a:solidFill>
              <a:srgbClr val="000099"/>
            </a:solidFill>
            <a:round/>
            <a:headEnd/>
            <a:tailEnd/>
          </a:ln>
        </p:spPr>
        <p:txBody>
          <a:bodyPr wrap="none" anchor="ctr"/>
          <a:lstStyle/>
          <a:p>
            <a:pPr>
              <a:defRPr/>
            </a:pPr>
            <a:endParaRPr lang="de-DE"/>
          </a:p>
        </p:txBody>
      </p:sp>
      <p:pic>
        <p:nvPicPr>
          <p:cNvPr id="1034" name="Picture 9" descr="HUD-seal-color 300 DPI"/>
          <p:cNvPicPr>
            <a:picLocks noChangeAspect="1" noChangeArrowheads="1"/>
          </p:cNvPicPr>
          <p:nvPr/>
        </p:nvPicPr>
        <p:blipFill>
          <a:blip r:embed="rId15" cstate="print"/>
          <a:srcRect/>
          <a:stretch>
            <a:fillRect/>
          </a:stretch>
        </p:blipFill>
        <p:spPr bwMode="auto">
          <a:xfrm>
            <a:off x="8153400" y="5715000"/>
            <a:ext cx="762000" cy="736600"/>
          </a:xfrm>
          <a:prstGeom prst="rect">
            <a:avLst/>
          </a:prstGeom>
          <a:noFill/>
          <a:ln w="9525">
            <a:noFill/>
            <a:miter lim="800000"/>
            <a:headEnd/>
            <a:tailEnd/>
          </a:ln>
        </p:spPr>
      </p:pic>
      <p:graphicFrame>
        <p:nvGraphicFramePr>
          <p:cNvPr id="1026" name="Object 11"/>
          <p:cNvGraphicFramePr>
            <a:graphicFrameLocks noChangeAspect="1"/>
          </p:cNvGraphicFramePr>
          <p:nvPr/>
        </p:nvGraphicFramePr>
        <p:xfrm>
          <a:off x="6477000" y="5751513"/>
          <a:ext cx="1562100" cy="735012"/>
        </p:xfrm>
        <a:graphic>
          <a:graphicData uri="http://schemas.openxmlformats.org/presentationml/2006/ole">
            <p:oleObj spid="_x0000_s1026" name="Photo Editor Photo" r:id="rId16" imgW="1638529" imgH="771429" progId="MSPhotoEd.3">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p:txStyles>
    <p:titleStyle>
      <a:lvl1pPr algn="l" rtl="0" eaLnBrk="0" fontAlgn="base" hangingPunct="0">
        <a:spcBef>
          <a:spcPct val="0"/>
        </a:spcBef>
        <a:spcAft>
          <a:spcPct val="0"/>
        </a:spcAft>
        <a:defRPr sz="4000" b="1">
          <a:solidFill>
            <a:srgbClr val="000099"/>
          </a:solidFill>
          <a:latin typeface="+mj-lt"/>
          <a:ea typeface="+mj-ea"/>
          <a:cs typeface="+mj-cs"/>
        </a:defRPr>
      </a:lvl1pPr>
      <a:lvl2pPr algn="l" rtl="0" eaLnBrk="0" fontAlgn="base" hangingPunct="0">
        <a:spcBef>
          <a:spcPct val="0"/>
        </a:spcBef>
        <a:spcAft>
          <a:spcPct val="0"/>
        </a:spcAft>
        <a:defRPr sz="4000" b="1">
          <a:solidFill>
            <a:srgbClr val="000099"/>
          </a:solidFill>
          <a:latin typeface="Arial" pitchFamily="34" charset="0"/>
        </a:defRPr>
      </a:lvl2pPr>
      <a:lvl3pPr algn="l" rtl="0" eaLnBrk="0" fontAlgn="base" hangingPunct="0">
        <a:spcBef>
          <a:spcPct val="0"/>
        </a:spcBef>
        <a:spcAft>
          <a:spcPct val="0"/>
        </a:spcAft>
        <a:defRPr sz="4000" b="1">
          <a:solidFill>
            <a:srgbClr val="000099"/>
          </a:solidFill>
          <a:latin typeface="Arial" pitchFamily="34" charset="0"/>
        </a:defRPr>
      </a:lvl3pPr>
      <a:lvl4pPr algn="l" rtl="0" eaLnBrk="0" fontAlgn="base" hangingPunct="0">
        <a:spcBef>
          <a:spcPct val="0"/>
        </a:spcBef>
        <a:spcAft>
          <a:spcPct val="0"/>
        </a:spcAft>
        <a:defRPr sz="4000" b="1">
          <a:solidFill>
            <a:srgbClr val="000099"/>
          </a:solidFill>
          <a:latin typeface="Arial" pitchFamily="34" charset="0"/>
        </a:defRPr>
      </a:lvl4pPr>
      <a:lvl5pPr algn="l" rtl="0" eaLnBrk="0" fontAlgn="base" hangingPunct="0">
        <a:spcBef>
          <a:spcPct val="0"/>
        </a:spcBef>
        <a:spcAft>
          <a:spcPct val="0"/>
        </a:spcAft>
        <a:defRPr sz="4000" b="1">
          <a:solidFill>
            <a:srgbClr val="000099"/>
          </a:solidFill>
          <a:latin typeface="Arial" pitchFamily="34" charset="0"/>
        </a:defRPr>
      </a:lvl5pPr>
      <a:lvl6pPr marL="457200" algn="l" rtl="0" eaLnBrk="0" fontAlgn="base" hangingPunct="0">
        <a:spcBef>
          <a:spcPct val="0"/>
        </a:spcBef>
        <a:spcAft>
          <a:spcPct val="0"/>
        </a:spcAft>
        <a:defRPr sz="4000" b="1">
          <a:solidFill>
            <a:srgbClr val="000099"/>
          </a:solidFill>
          <a:latin typeface="Arial" pitchFamily="34" charset="0"/>
        </a:defRPr>
      </a:lvl6pPr>
      <a:lvl7pPr marL="914400" algn="l" rtl="0" eaLnBrk="0" fontAlgn="base" hangingPunct="0">
        <a:spcBef>
          <a:spcPct val="0"/>
        </a:spcBef>
        <a:spcAft>
          <a:spcPct val="0"/>
        </a:spcAft>
        <a:defRPr sz="4000" b="1">
          <a:solidFill>
            <a:srgbClr val="000099"/>
          </a:solidFill>
          <a:latin typeface="Arial" pitchFamily="34" charset="0"/>
        </a:defRPr>
      </a:lvl7pPr>
      <a:lvl8pPr marL="1371600" algn="l" rtl="0" eaLnBrk="0" fontAlgn="base" hangingPunct="0">
        <a:spcBef>
          <a:spcPct val="0"/>
        </a:spcBef>
        <a:spcAft>
          <a:spcPct val="0"/>
        </a:spcAft>
        <a:defRPr sz="4000" b="1">
          <a:solidFill>
            <a:srgbClr val="000099"/>
          </a:solidFill>
          <a:latin typeface="Arial" pitchFamily="34" charset="0"/>
        </a:defRPr>
      </a:lvl8pPr>
      <a:lvl9pPr marL="1828800" algn="l" rtl="0" eaLnBrk="0" fontAlgn="base" hangingPunct="0">
        <a:spcBef>
          <a:spcPct val="0"/>
        </a:spcBef>
        <a:spcAft>
          <a:spcPct val="0"/>
        </a:spcAft>
        <a:defRPr sz="4000" b="1">
          <a:solidFill>
            <a:srgbClr val="000099"/>
          </a:solidFill>
          <a:latin typeface="Arial" pitchFamily="34" charset="0"/>
        </a:defRPr>
      </a:lvl9pPr>
    </p:titleStyle>
    <p:bodyStyle>
      <a:lvl1pPr marL="342900" indent="-342900" algn="l" rtl="0" eaLnBrk="0" fontAlgn="base" hangingPunct="0">
        <a:spcBef>
          <a:spcPct val="20000"/>
        </a:spcBef>
        <a:spcAft>
          <a:spcPct val="0"/>
        </a:spcAft>
        <a:buSzPct val="95000"/>
        <a:buChar char="•"/>
        <a:defRPr sz="2800" b="1">
          <a:solidFill>
            <a:srgbClr val="000099"/>
          </a:solidFill>
          <a:latin typeface="+mn-lt"/>
          <a:ea typeface="+mn-ea"/>
          <a:cs typeface="+mn-cs"/>
        </a:defRPr>
      </a:lvl1pPr>
      <a:lvl2pPr marL="742950" indent="-285750" algn="l" rtl="0" eaLnBrk="0" fontAlgn="base" hangingPunct="0">
        <a:spcBef>
          <a:spcPct val="20000"/>
        </a:spcBef>
        <a:spcAft>
          <a:spcPct val="0"/>
        </a:spcAft>
        <a:buChar char="•"/>
        <a:defRPr sz="2400">
          <a:solidFill>
            <a:srgbClr val="000099"/>
          </a:solidFill>
          <a:latin typeface="+mn-lt"/>
        </a:defRPr>
      </a:lvl2pPr>
      <a:lvl3pPr marL="1143000" indent="-228600" algn="l" rtl="0" eaLnBrk="0" fontAlgn="base" hangingPunct="0">
        <a:spcBef>
          <a:spcPct val="20000"/>
        </a:spcBef>
        <a:spcAft>
          <a:spcPct val="0"/>
        </a:spcAft>
        <a:buChar char="•"/>
        <a:defRPr sz="2000">
          <a:solidFill>
            <a:srgbClr val="000099"/>
          </a:solidFill>
          <a:latin typeface="+mn-lt"/>
        </a:defRPr>
      </a:lvl3pPr>
      <a:lvl4pPr marL="1600200" indent="-228600" algn="l" rtl="0" eaLnBrk="0" fontAlgn="base" hangingPunct="0">
        <a:spcBef>
          <a:spcPct val="20000"/>
        </a:spcBef>
        <a:spcAft>
          <a:spcPct val="0"/>
        </a:spcAft>
        <a:buChar char="•"/>
        <a:defRPr sz="2000">
          <a:solidFill>
            <a:srgbClr val="000099"/>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Grp="1" noChangeArrowheads="1"/>
          </p:cNvSpPr>
          <p:nvPr>
            <p:ph type="dt" sz="quarter" idx="10"/>
          </p:nvPr>
        </p:nvSpPr>
        <p:spPr>
          <a:noFill/>
        </p:spPr>
        <p:txBody>
          <a:bodyPr/>
          <a:lstStyle/>
          <a:p>
            <a:r>
              <a:rPr lang="en-US" smtClean="0"/>
              <a:t>Octubre de 2011</a:t>
            </a:r>
          </a:p>
        </p:txBody>
      </p:sp>
      <p:sp>
        <p:nvSpPr>
          <p:cNvPr id="2051" name="Rectangle 6"/>
          <p:cNvSpPr>
            <a:spLocks noGrp="1" noChangeArrowheads="1"/>
          </p:cNvSpPr>
          <p:nvPr>
            <p:ph type="sldNum" sz="quarter" idx="12"/>
          </p:nvPr>
        </p:nvSpPr>
        <p:spPr>
          <a:noFill/>
        </p:spPr>
        <p:txBody>
          <a:bodyPr/>
          <a:lstStyle/>
          <a:p>
            <a:r>
              <a:rPr lang="en-US" smtClean="0"/>
              <a:t>5-</a:t>
            </a:r>
            <a:fld id="{97F6C602-6BD1-4EE0-931B-B8F1E8A5935A}" type="slidenum">
              <a:rPr lang="en-US" smtClean="0"/>
              <a:pPr/>
              <a:t>1</a:t>
            </a:fld>
            <a:endParaRPr lang="en-US" smtClean="0"/>
          </a:p>
        </p:txBody>
      </p:sp>
      <p:sp>
        <p:nvSpPr>
          <p:cNvPr id="2052" name="Rectangle 1026"/>
          <p:cNvSpPr>
            <a:spLocks noGrp="1" noChangeArrowheads="1"/>
          </p:cNvSpPr>
          <p:nvPr>
            <p:ph type="title"/>
          </p:nvPr>
        </p:nvSpPr>
        <p:spPr/>
        <p:txBody>
          <a:bodyPr/>
          <a:lstStyle/>
          <a:p>
            <a:r>
              <a:rPr lang="en-US" sz="3600" smtClean="0"/>
              <a:t>Módulo 5: Actividades de limpieza y verificación del trabajo</a:t>
            </a:r>
          </a:p>
        </p:txBody>
      </p:sp>
      <p:sp>
        <p:nvSpPr>
          <p:cNvPr id="2053" name="Rectangle 1027"/>
          <p:cNvSpPr>
            <a:spLocks noGrp="1" noChangeArrowheads="1"/>
          </p:cNvSpPr>
          <p:nvPr>
            <p:ph type="body" idx="1"/>
          </p:nvPr>
        </p:nvSpPr>
        <p:spPr>
          <a:xfrm>
            <a:off x="381000" y="1828800"/>
            <a:ext cx="8458200" cy="4114800"/>
          </a:xfrm>
        </p:spPr>
        <p:txBody>
          <a:bodyPr/>
          <a:lstStyle/>
          <a:p>
            <a:pPr>
              <a:buFontTx/>
              <a:buNone/>
            </a:pPr>
            <a:r>
              <a:rPr lang="en-US" sz="3200" smtClean="0"/>
              <a:t>Descripción general</a:t>
            </a:r>
            <a:r>
              <a:rPr lang="en-US" smtClean="0"/>
              <a:t> </a:t>
            </a:r>
          </a:p>
          <a:p>
            <a:pPr>
              <a:buClr>
                <a:srgbClr val="000099"/>
              </a:buClr>
            </a:pPr>
            <a:r>
              <a:rPr lang="en-US" smtClean="0"/>
              <a:t>Técnicas de limpieza de interiores.</a:t>
            </a:r>
          </a:p>
          <a:p>
            <a:pPr>
              <a:buClr>
                <a:srgbClr val="000099"/>
              </a:buClr>
            </a:pPr>
            <a:r>
              <a:rPr lang="en-US" smtClean="0"/>
              <a:t>Técnicas de limpieza de exteriores.</a:t>
            </a:r>
          </a:p>
          <a:p>
            <a:pPr>
              <a:buClr>
                <a:srgbClr val="000099"/>
              </a:buClr>
            </a:pPr>
            <a:r>
              <a:rPr lang="en-US" smtClean="0"/>
              <a:t>Cómo verificar su trabajo.</a:t>
            </a:r>
          </a:p>
          <a:p>
            <a:pPr>
              <a:buClr>
                <a:srgbClr val="000099"/>
              </a:buClr>
            </a:pPr>
            <a:r>
              <a:rPr lang="en-US" smtClean="0"/>
              <a:t>Procedimiento de verificación de limpieza.</a:t>
            </a:r>
          </a:p>
          <a:p>
            <a:pPr>
              <a:buClr>
                <a:srgbClr val="000099"/>
              </a:buClr>
            </a:pPr>
            <a:r>
              <a:rPr lang="en-US" smtClean="0"/>
              <a:t>Examen de aprobación.</a:t>
            </a:r>
          </a:p>
          <a:p>
            <a:pPr>
              <a:buClr>
                <a:srgbClr val="000099"/>
              </a:buClr>
            </a:pPr>
            <a:r>
              <a:rPr lang="en-US" smtClean="0"/>
              <a:t>Prácticas seguras de eliminación.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dt" sz="quarter" idx="10"/>
          </p:nvPr>
        </p:nvSpPr>
        <p:spPr>
          <a:noFill/>
        </p:spPr>
        <p:txBody>
          <a:bodyPr/>
          <a:lstStyle/>
          <a:p>
            <a:r>
              <a:rPr lang="en-US" smtClean="0"/>
              <a:t>Octubre de 2011</a:t>
            </a:r>
          </a:p>
        </p:txBody>
      </p:sp>
      <p:sp>
        <p:nvSpPr>
          <p:cNvPr id="3075" name="Rectangle 6"/>
          <p:cNvSpPr>
            <a:spLocks noGrp="1" noChangeArrowheads="1"/>
          </p:cNvSpPr>
          <p:nvPr>
            <p:ph type="sldNum" sz="quarter" idx="12"/>
          </p:nvPr>
        </p:nvSpPr>
        <p:spPr>
          <a:noFill/>
        </p:spPr>
        <p:txBody>
          <a:bodyPr/>
          <a:lstStyle/>
          <a:p>
            <a:r>
              <a:rPr lang="en-US" smtClean="0"/>
              <a:t>5-</a:t>
            </a:r>
            <a:fld id="{1D0352B4-12BB-4E65-A2A2-98D7640E817D}" type="slidenum">
              <a:rPr lang="en-US" smtClean="0"/>
              <a:pPr/>
              <a:t>2</a:t>
            </a:fld>
            <a:endParaRPr lang="en-US" smtClean="0"/>
          </a:p>
        </p:txBody>
      </p:sp>
      <p:sp>
        <p:nvSpPr>
          <p:cNvPr id="3076" name="Rectangle 2"/>
          <p:cNvSpPr>
            <a:spLocks noGrp="1" noChangeArrowheads="1"/>
          </p:cNvSpPr>
          <p:nvPr>
            <p:ph type="title"/>
          </p:nvPr>
        </p:nvSpPr>
        <p:spPr>
          <a:xfrm>
            <a:off x="304800" y="304800"/>
            <a:ext cx="7924800" cy="1143000"/>
          </a:xfrm>
        </p:spPr>
        <p:txBody>
          <a:bodyPr/>
          <a:lstStyle/>
          <a:p>
            <a:r>
              <a:rPr lang="en-US" smtClean="0"/>
              <a:t>Requisitos de limpieza </a:t>
            </a:r>
            <a:br>
              <a:rPr lang="en-US" smtClean="0"/>
            </a:br>
            <a:r>
              <a:rPr lang="en-US" smtClean="0"/>
              <a:t>interior</a:t>
            </a:r>
          </a:p>
        </p:txBody>
      </p:sp>
      <p:sp>
        <p:nvSpPr>
          <p:cNvPr id="3077" name="Rectangle 3"/>
          <p:cNvSpPr>
            <a:spLocks noGrp="1" noChangeArrowheads="1"/>
          </p:cNvSpPr>
          <p:nvPr>
            <p:ph type="body" sz="half" idx="2"/>
          </p:nvPr>
        </p:nvSpPr>
        <p:spPr>
          <a:xfrm>
            <a:off x="219075" y="1662113"/>
            <a:ext cx="8839200" cy="4953000"/>
          </a:xfrm>
        </p:spPr>
        <p:txBody>
          <a:bodyPr/>
          <a:lstStyle/>
          <a:p>
            <a:pPr marL="228600" indent="-228600">
              <a:buClr>
                <a:srgbClr val="000099"/>
              </a:buClr>
            </a:pPr>
            <a:r>
              <a:rPr lang="en-US" sz="1800" smtClean="0">
                <a:cs typeface="Times New Roman" pitchFamily="18" charset="0"/>
              </a:rPr>
              <a:t>Recoja todas las cáscaras de pintura y los escombros, y séllelos en bolsas plásticas de alta resistencia.</a:t>
            </a:r>
          </a:p>
          <a:p>
            <a:pPr marL="228600" indent="-228600">
              <a:buClr>
                <a:srgbClr val="000099"/>
              </a:buClr>
            </a:pPr>
            <a:r>
              <a:rPr lang="en-US" sz="1800" smtClean="0">
                <a:cs typeface="Times New Roman" pitchFamily="18" charset="0"/>
              </a:rPr>
              <a:t>Rocíe agua, quite, doble (el lado sucio hacia adentro) y cierre con cinta adhesiva o selle la lámina protectora. Elimine la lámina como si fuera desecho. </a:t>
            </a:r>
          </a:p>
          <a:p>
            <a:pPr marL="228600" indent="-228600">
              <a:buClr>
                <a:srgbClr val="000099"/>
              </a:buClr>
            </a:pPr>
            <a:r>
              <a:rPr lang="en-US" sz="1800" smtClean="0">
                <a:cs typeface="Times New Roman" pitchFamily="18" charset="0"/>
              </a:rPr>
              <a:t>Las láminas plásticas que estén entre habitaciones no contaminadas y áreas de trabajo deben permanecer en su lugar hasta después de la limpieza y remoción de otras láminas.</a:t>
            </a:r>
          </a:p>
          <a:p>
            <a:pPr marL="228600" indent="-228600">
              <a:buClr>
                <a:srgbClr val="000099"/>
              </a:buClr>
              <a:buSzPct val="100000"/>
            </a:pPr>
            <a:r>
              <a:rPr lang="en-US" sz="1800" smtClean="0">
                <a:solidFill>
                  <a:srgbClr val="00009B"/>
                </a:solidFill>
                <a:cs typeface="Times New Roman" pitchFamily="18" charset="0"/>
              </a:rPr>
              <a:t>Limpie las paredes con una aspiradora HEPA o con un paño húmedo y, posteriormente, limpie las demás superficies con estos mismos elementos.</a:t>
            </a:r>
            <a:r>
              <a:rPr lang="en-US" sz="1800" smtClean="0">
                <a:cs typeface="Times New Roman" pitchFamily="18" charset="0"/>
              </a:rPr>
              <a:t> </a:t>
            </a:r>
          </a:p>
          <a:p>
            <a:pPr marL="228600" indent="-228600">
              <a:buClr>
                <a:srgbClr val="000099"/>
              </a:buClr>
            </a:pPr>
            <a:r>
              <a:rPr lang="en-US" sz="1800" smtClean="0">
                <a:solidFill>
                  <a:srgbClr val="00009B"/>
                </a:solidFill>
                <a:cs typeface="Times New Roman" pitchFamily="18" charset="0"/>
              </a:rPr>
              <a:t>Limpie 2 pies más allá del área de trabajo contenida.</a:t>
            </a:r>
            <a:endParaRPr lang="en-US" sz="1800" smtClean="0">
              <a:cs typeface="Times New Roman" pitchFamily="18" charset="0"/>
            </a:endParaRPr>
          </a:p>
          <a:p>
            <a:pPr marL="228600" indent="-228600">
              <a:buClr>
                <a:srgbClr val="000099"/>
              </a:buClr>
            </a:pPr>
            <a:r>
              <a:rPr lang="en-US" sz="1800" smtClean="0">
                <a:solidFill>
                  <a:srgbClr val="00009B"/>
                </a:solidFill>
                <a:cs typeface="Times New Roman" pitchFamily="18" charset="0"/>
              </a:rPr>
              <a:t>Utilice paños desechables o cambie los paños frecuentemente.</a:t>
            </a:r>
            <a:endParaRPr lang="en-US" sz="1800" smtClean="0">
              <a:cs typeface="Times New Roman" pitchFamily="18" charset="0"/>
            </a:endParaRPr>
          </a:p>
          <a:p>
            <a:pPr marL="228600" indent="-228600">
              <a:buClr>
                <a:srgbClr val="000099"/>
              </a:buClr>
            </a:pPr>
            <a:r>
              <a:rPr lang="en-US" sz="1800" smtClean="0">
                <a:solidFill>
                  <a:srgbClr val="00009B"/>
                </a:solidFill>
                <a:cs typeface="Times New Roman" pitchFamily="18" charset="0"/>
              </a:rPr>
              <a:t>Para alfombrado, utilice la aspiradora HEPA con una barra sacudidora.</a:t>
            </a:r>
            <a:endParaRPr lang="en-US" sz="1800" smtClean="0">
              <a:cs typeface="Times New Roman" pitchFamily="18" charset="0"/>
            </a:endParaRPr>
          </a:p>
          <a:p>
            <a:pPr marL="228600" indent="-228600">
              <a:buClr>
                <a:srgbClr val="00009B"/>
              </a:buClr>
            </a:pPr>
            <a:r>
              <a:rPr lang="en-US" sz="1800" smtClean="0">
                <a:solidFill>
                  <a:srgbClr val="00009B"/>
                </a:solidFill>
                <a:cs typeface="Times New Roman" pitchFamily="18" charset="0"/>
              </a:rPr>
              <a:t>Limpie con una aspiradora HEPA y use un trapeador                                      mojado para limpiar pisos sin alfombrado.</a:t>
            </a:r>
          </a:p>
        </p:txBody>
      </p:sp>
      <p:pic>
        <p:nvPicPr>
          <p:cNvPr id="3078" name="Picture 9" descr="Este dibujo muestra a dos trabajadores usando procedimientos de limpieza interior apropiados"/>
          <p:cNvPicPr>
            <a:picLocks noChangeAspect="1" noChangeArrowheads="1"/>
          </p:cNvPicPr>
          <p:nvPr/>
        </p:nvPicPr>
        <p:blipFill>
          <a:blip r:embed="rId3" cstate="print"/>
          <a:srcRect/>
          <a:stretch>
            <a:fillRect/>
          </a:stretch>
        </p:blipFill>
        <p:spPr bwMode="auto">
          <a:xfrm>
            <a:off x="7162800" y="228600"/>
            <a:ext cx="1752600" cy="1227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dt" sz="quarter" idx="10"/>
          </p:nvPr>
        </p:nvSpPr>
        <p:spPr>
          <a:noFill/>
        </p:spPr>
        <p:txBody>
          <a:bodyPr/>
          <a:lstStyle/>
          <a:p>
            <a:r>
              <a:rPr lang="en-US" smtClean="0"/>
              <a:t>Octubre de 2011</a:t>
            </a:r>
          </a:p>
        </p:txBody>
      </p:sp>
      <p:sp>
        <p:nvSpPr>
          <p:cNvPr id="4099" name="Rectangle 6"/>
          <p:cNvSpPr>
            <a:spLocks noGrp="1" noChangeArrowheads="1"/>
          </p:cNvSpPr>
          <p:nvPr>
            <p:ph type="sldNum" sz="quarter" idx="12"/>
          </p:nvPr>
        </p:nvSpPr>
        <p:spPr>
          <a:noFill/>
        </p:spPr>
        <p:txBody>
          <a:bodyPr/>
          <a:lstStyle/>
          <a:p>
            <a:r>
              <a:rPr lang="en-US" smtClean="0"/>
              <a:t>5-</a:t>
            </a:r>
            <a:fld id="{3DCF424A-E1E6-493A-AA34-F9B1E8DCE241}" type="slidenum">
              <a:rPr lang="en-US" smtClean="0"/>
              <a:pPr/>
              <a:t>3</a:t>
            </a:fld>
            <a:endParaRPr lang="en-US" smtClean="0"/>
          </a:p>
        </p:txBody>
      </p:sp>
      <p:sp>
        <p:nvSpPr>
          <p:cNvPr id="4100" name="Rectangle 2050"/>
          <p:cNvSpPr>
            <a:spLocks noGrp="1" noChangeArrowheads="1"/>
          </p:cNvSpPr>
          <p:nvPr>
            <p:ph type="title"/>
          </p:nvPr>
        </p:nvSpPr>
        <p:spPr/>
        <p:txBody>
          <a:bodyPr/>
          <a:lstStyle/>
          <a:p>
            <a:r>
              <a:rPr lang="en-US" smtClean="0"/>
              <a:t>Procedimiento de inspección visual</a:t>
            </a:r>
          </a:p>
        </p:txBody>
      </p:sp>
      <p:sp>
        <p:nvSpPr>
          <p:cNvPr id="4101" name="Rectangle 2051"/>
          <p:cNvSpPr>
            <a:spLocks noGrp="1" noChangeArrowheads="1"/>
          </p:cNvSpPr>
          <p:nvPr>
            <p:ph type="body" idx="1"/>
          </p:nvPr>
        </p:nvSpPr>
        <p:spPr>
          <a:xfrm>
            <a:off x="304800" y="1728788"/>
            <a:ext cx="8458200" cy="4800600"/>
          </a:xfrm>
        </p:spPr>
        <p:txBody>
          <a:bodyPr/>
          <a:lstStyle/>
          <a:p>
            <a:pPr marL="533400" indent="-533400">
              <a:lnSpc>
                <a:spcPct val="80000"/>
              </a:lnSpc>
              <a:buClr>
                <a:srgbClr val="000099"/>
              </a:buClr>
              <a:buFontTx/>
              <a:buAutoNum type="arabicPeriod"/>
            </a:pPr>
            <a:r>
              <a:rPr lang="en-US" sz="1900" smtClean="0"/>
              <a:t>Realizada por un renovador certificado.</a:t>
            </a:r>
          </a:p>
          <a:p>
            <a:pPr marL="533400" indent="-533400">
              <a:lnSpc>
                <a:spcPct val="80000"/>
              </a:lnSpc>
              <a:buClr>
                <a:srgbClr val="000099"/>
              </a:buClr>
              <a:buFontTx/>
              <a:buAutoNum type="arabicPeriod"/>
            </a:pPr>
            <a:r>
              <a:rPr lang="en-US" sz="1900" smtClean="0"/>
              <a:t>Póngase cubrepiés desechables antes de entrar en el área de trabajo.</a:t>
            </a:r>
          </a:p>
          <a:p>
            <a:pPr marL="533400" indent="-533400">
              <a:lnSpc>
                <a:spcPct val="80000"/>
              </a:lnSpc>
              <a:buClr>
                <a:srgbClr val="000099"/>
              </a:buClr>
              <a:buFontTx/>
              <a:buAutoNum type="arabicPeriod"/>
            </a:pPr>
            <a:r>
              <a:rPr lang="en-US" sz="1900" smtClean="0"/>
              <a:t>Asegúrese de que la iluminación del área de trabajo sea adecuada. </a:t>
            </a:r>
            <a:endParaRPr lang="en-US" sz="1900" b="0" smtClean="0"/>
          </a:p>
          <a:p>
            <a:pPr marL="914400" lvl="1" indent="-457200">
              <a:lnSpc>
                <a:spcPct val="80000"/>
              </a:lnSpc>
              <a:buClr>
                <a:srgbClr val="000099"/>
              </a:buClr>
            </a:pPr>
            <a:r>
              <a:rPr lang="en-US" sz="1900" smtClean="0"/>
              <a:t>Encienda todas las luces o utilice una linterna brillante de luz blanca</a:t>
            </a:r>
            <a:r>
              <a:rPr lang="en-US" sz="1900" b="1" smtClean="0"/>
              <a:t>.</a:t>
            </a:r>
          </a:p>
          <a:p>
            <a:pPr marL="533400" indent="-533400">
              <a:lnSpc>
                <a:spcPct val="80000"/>
              </a:lnSpc>
              <a:buClr>
                <a:srgbClr val="000099"/>
              </a:buClr>
              <a:buFontTx/>
              <a:buAutoNum type="arabicPeriod"/>
            </a:pPr>
            <a:r>
              <a:rPr lang="en-US" sz="1900" smtClean="0"/>
              <a:t>Busque sistemáticamente polvo y escombros en cada superficie horizontal en el área de trabajo y 2 pies más allá.</a:t>
            </a:r>
            <a:endParaRPr lang="en-US" sz="1900" b="0" smtClean="0"/>
          </a:p>
          <a:p>
            <a:pPr marL="914400" lvl="1" indent="-457200">
              <a:lnSpc>
                <a:spcPct val="80000"/>
              </a:lnSpc>
              <a:buClr>
                <a:srgbClr val="000099"/>
              </a:buClr>
            </a:pPr>
            <a:r>
              <a:rPr lang="en-US" sz="1900" smtClean="0"/>
              <a:t>Trabaje desde el área más alejada hacia la entrada.</a:t>
            </a:r>
          </a:p>
          <a:p>
            <a:pPr marL="914400" lvl="1" indent="-457200">
              <a:lnSpc>
                <a:spcPct val="80000"/>
              </a:lnSpc>
              <a:buClr>
                <a:srgbClr val="000099"/>
              </a:buClr>
            </a:pPr>
            <a:r>
              <a:rPr lang="en-US" sz="1900" smtClean="0"/>
              <a:t>Revise cuidadosamente cada superficie.</a:t>
            </a:r>
            <a:r>
              <a:rPr lang="en-US" sz="1900" b="1" smtClean="0"/>
              <a:t> </a:t>
            </a:r>
          </a:p>
          <a:p>
            <a:pPr marL="533400" indent="-533400">
              <a:lnSpc>
                <a:spcPct val="80000"/>
              </a:lnSpc>
              <a:buClr>
                <a:srgbClr val="000099"/>
              </a:buClr>
              <a:buFontTx/>
              <a:buAutoNum type="arabicPeriod"/>
            </a:pPr>
            <a:r>
              <a:rPr lang="en-US" sz="1900" smtClean="0"/>
              <a:t>En caso de que encuentre polvo o escombros visibles, vuelva a limpiar el área de trabajo y repita el paso 4.</a:t>
            </a:r>
          </a:p>
          <a:p>
            <a:pPr marL="533400" indent="-533400">
              <a:lnSpc>
                <a:spcPct val="80000"/>
              </a:lnSpc>
              <a:buClr>
                <a:srgbClr val="000099"/>
              </a:buClr>
              <a:buFontTx/>
              <a:buAutoNum type="arabicPeriod"/>
            </a:pPr>
            <a:r>
              <a:rPr lang="en-US" sz="1900" smtClean="0"/>
              <a:t>Después de que haya observado cuidadosamente todas las superficies y no haya encontrado polvo ni escombros, continúe con el procedimiento de verificación de limpieza o aprobación.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dt" sz="quarter" idx="10"/>
          </p:nvPr>
        </p:nvSpPr>
        <p:spPr>
          <a:noFill/>
        </p:spPr>
        <p:txBody>
          <a:bodyPr/>
          <a:lstStyle/>
          <a:p>
            <a:r>
              <a:rPr lang="en-US" smtClean="0"/>
              <a:t>Octubre de 2011</a:t>
            </a:r>
          </a:p>
        </p:txBody>
      </p:sp>
      <p:sp>
        <p:nvSpPr>
          <p:cNvPr id="5123" name="Rectangle 6"/>
          <p:cNvSpPr>
            <a:spLocks noGrp="1" noChangeArrowheads="1"/>
          </p:cNvSpPr>
          <p:nvPr>
            <p:ph type="sldNum" sz="quarter" idx="12"/>
          </p:nvPr>
        </p:nvSpPr>
        <p:spPr>
          <a:noFill/>
        </p:spPr>
        <p:txBody>
          <a:bodyPr/>
          <a:lstStyle/>
          <a:p>
            <a:r>
              <a:rPr lang="en-US" smtClean="0"/>
              <a:t>5-</a:t>
            </a:r>
            <a:fld id="{6000C18F-DDBD-41A5-AE0B-8C206D314227}" type="slidenum">
              <a:rPr lang="en-US" smtClean="0"/>
              <a:pPr/>
              <a:t>4</a:t>
            </a:fld>
            <a:endParaRPr lang="en-US" smtClean="0"/>
          </a:p>
        </p:txBody>
      </p:sp>
      <p:sp>
        <p:nvSpPr>
          <p:cNvPr id="5124" name="Rectangle 2050"/>
          <p:cNvSpPr>
            <a:spLocks noGrp="1" noChangeArrowheads="1"/>
          </p:cNvSpPr>
          <p:nvPr>
            <p:ph type="title"/>
          </p:nvPr>
        </p:nvSpPr>
        <p:spPr/>
        <p:txBody>
          <a:bodyPr/>
          <a:lstStyle/>
          <a:p>
            <a:r>
              <a:rPr lang="en-US" smtClean="0">
                <a:solidFill>
                  <a:srgbClr val="000080"/>
                </a:solidFill>
              </a:rPr>
              <a:t>Procedimiento de verificación de la limpieza (CV)</a:t>
            </a:r>
          </a:p>
        </p:txBody>
      </p:sp>
      <p:sp>
        <p:nvSpPr>
          <p:cNvPr id="5125" name="Rectangle 2051"/>
          <p:cNvSpPr>
            <a:spLocks noGrp="1" noChangeArrowheads="1"/>
          </p:cNvSpPr>
          <p:nvPr>
            <p:ph type="body" idx="1"/>
          </p:nvPr>
        </p:nvSpPr>
        <p:spPr>
          <a:xfrm>
            <a:off x="228600" y="1752600"/>
            <a:ext cx="8610600" cy="4495800"/>
          </a:xfrm>
        </p:spPr>
        <p:txBody>
          <a:bodyPr/>
          <a:lstStyle/>
          <a:p>
            <a:pPr marL="231775" indent="-231775">
              <a:buClr>
                <a:srgbClr val="000080"/>
              </a:buClr>
            </a:pPr>
            <a:r>
              <a:rPr lang="en-US" sz="1800" smtClean="0">
                <a:solidFill>
                  <a:srgbClr val="000080"/>
                </a:solidFill>
                <a:cs typeface="Times New Roman" pitchFamily="18" charset="0"/>
              </a:rPr>
              <a:t>Limpie con un paño los antepechos de las ventanas del área de trabajo. Utilice un paño húmedo desechable por cada antepecho de ventana.</a:t>
            </a:r>
          </a:p>
          <a:p>
            <a:pPr marL="231775" indent="-231775">
              <a:buClr>
                <a:srgbClr val="000080"/>
              </a:buClr>
            </a:pPr>
            <a:r>
              <a:rPr lang="en-US" sz="1800" smtClean="0">
                <a:solidFill>
                  <a:srgbClr val="000080"/>
                </a:solidFill>
                <a:cs typeface="Times New Roman" pitchFamily="18" charset="0"/>
              </a:rPr>
              <a:t>Limpie los pisos sin alfombrar y las encimeras con paños húmedos desechables. Limpie hasta 40 pies</a:t>
            </a:r>
            <a:r>
              <a:rPr lang="en-US" sz="1800" baseline="30000" smtClean="0">
                <a:solidFill>
                  <a:srgbClr val="000080"/>
                </a:solidFill>
                <a:cs typeface="Times New Roman" pitchFamily="18" charset="0"/>
              </a:rPr>
              <a:t>2</a:t>
            </a:r>
            <a:r>
              <a:rPr lang="en-US" sz="1800" smtClean="0">
                <a:solidFill>
                  <a:srgbClr val="000080"/>
                </a:solidFill>
                <a:cs typeface="Times New Roman" pitchFamily="18" charset="0"/>
              </a:rPr>
              <a:t> por paño. </a:t>
            </a:r>
          </a:p>
          <a:p>
            <a:pPr marL="231775" indent="-231775">
              <a:buClr>
                <a:srgbClr val="000080"/>
              </a:buClr>
            </a:pPr>
            <a:r>
              <a:rPr lang="en-US" sz="1800" smtClean="0">
                <a:solidFill>
                  <a:srgbClr val="000080"/>
                </a:solidFill>
                <a:cs typeface="Times New Roman" pitchFamily="18" charset="0"/>
              </a:rPr>
              <a:t>Compare cada paño con la tarjeta CV (verificación de limpieza). Si el paño está igual o más claro que la tarjeta CV, la superficie ha pasado la verificación de limpieza y no se deben llevar a cabo más acciones. </a:t>
            </a:r>
          </a:p>
          <a:p>
            <a:pPr marL="231775" indent="-231775">
              <a:buClr>
                <a:srgbClr val="000080"/>
              </a:buClr>
            </a:pPr>
            <a:r>
              <a:rPr lang="en-US" sz="1800" smtClean="0">
                <a:solidFill>
                  <a:srgbClr val="000080"/>
                </a:solidFill>
                <a:cs typeface="Times New Roman" pitchFamily="18" charset="0"/>
              </a:rPr>
              <a:t>Si el paño está más oscuro que la tarjeta CV, vuelva a limpiar y repita el proceso de CV.</a:t>
            </a:r>
          </a:p>
          <a:p>
            <a:pPr marL="231775" indent="-231775">
              <a:buClr>
                <a:srgbClr val="000099"/>
              </a:buClr>
            </a:pPr>
            <a:r>
              <a:rPr lang="en-US" sz="1800" smtClean="0">
                <a:solidFill>
                  <a:srgbClr val="000080"/>
                </a:solidFill>
                <a:cs typeface="Times New Roman" pitchFamily="18" charset="0"/>
              </a:rPr>
              <a:t>Si el segundo paño húmedo no arroja resultados positivos, espere 1 hora o hasta que las superficies estén secas y limpie con un paño desechable de limpieza blanco cargado con electricidad estática, diseñado para ser utilizado en superficies difíciles de limpiar</a:t>
            </a:r>
            <a:r>
              <a:rPr lang="en-US" sz="1800" smtClean="0">
                <a:cs typeface="Times New Roman" pitchFamily="18" charset="0"/>
              </a:rPr>
              <a:t>. Así se completará la verificación de la limpieza.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dt" sz="quarter" idx="10"/>
          </p:nvPr>
        </p:nvSpPr>
        <p:spPr>
          <a:noFill/>
        </p:spPr>
        <p:txBody>
          <a:bodyPr/>
          <a:lstStyle/>
          <a:p>
            <a:r>
              <a:rPr lang="en-US" smtClean="0"/>
              <a:t>Octubre de 2011</a:t>
            </a:r>
          </a:p>
        </p:txBody>
      </p:sp>
      <p:sp>
        <p:nvSpPr>
          <p:cNvPr id="6147" name="Rectangle 6"/>
          <p:cNvSpPr>
            <a:spLocks noGrp="1" noChangeArrowheads="1"/>
          </p:cNvSpPr>
          <p:nvPr>
            <p:ph type="sldNum" sz="quarter" idx="12"/>
          </p:nvPr>
        </p:nvSpPr>
        <p:spPr>
          <a:noFill/>
        </p:spPr>
        <p:txBody>
          <a:bodyPr/>
          <a:lstStyle/>
          <a:p>
            <a:r>
              <a:rPr lang="en-US" smtClean="0"/>
              <a:t>5-</a:t>
            </a:r>
            <a:fld id="{0623CCB5-44DC-4841-BD06-ACFFFF36E00D}" type="slidenum">
              <a:rPr lang="en-US" smtClean="0"/>
              <a:pPr/>
              <a:t>5</a:t>
            </a:fld>
            <a:endParaRPr lang="en-US" smtClean="0"/>
          </a:p>
        </p:txBody>
      </p:sp>
      <p:sp>
        <p:nvSpPr>
          <p:cNvPr id="6148" name="Rectangle 1026"/>
          <p:cNvSpPr>
            <a:spLocks noGrp="1" noChangeArrowheads="1"/>
          </p:cNvSpPr>
          <p:nvPr>
            <p:ph type="title"/>
          </p:nvPr>
        </p:nvSpPr>
        <p:spPr/>
        <p:txBody>
          <a:bodyPr/>
          <a:lstStyle/>
          <a:p>
            <a:r>
              <a:rPr lang="en-US" smtClean="0"/>
              <a:t>Examen de aprobación referente al polvo</a:t>
            </a:r>
          </a:p>
        </p:txBody>
      </p:sp>
      <p:sp>
        <p:nvSpPr>
          <p:cNvPr id="6149" name="Rectangle 1027"/>
          <p:cNvSpPr>
            <a:spLocks noGrp="1" noChangeArrowheads="1"/>
          </p:cNvSpPr>
          <p:nvPr>
            <p:ph type="body" idx="1"/>
          </p:nvPr>
        </p:nvSpPr>
        <p:spPr>
          <a:xfrm>
            <a:off x="304800" y="1828800"/>
            <a:ext cx="8458200" cy="4114800"/>
          </a:xfrm>
        </p:spPr>
        <p:txBody>
          <a:bodyPr/>
          <a:lstStyle/>
          <a:p>
            <a:pPr marL="0" indent="0">
              <a:buFontTx/>
              <a:buNone/>
              <a:tabLst>
                <a:tab pos="342900" algn="l"/>
              </a:tabLst>
            </a:pPr>
            <a:r>
              <a:rPr lang="en-US" smtClean="0"/>
              <a:t>Se puede realizar un examen de aprobación referente al polvo en lugar de una verificación de limpieza.</a:t>
            </a:r>
          </a:p>
          <a:p>
            <a:pPr marL="342900" lvl="1" indent="-228600">
              <a:buClr>
                <a:srgbClr val="000099"/>
              </a:buClr>
              <a:tabLst>
                <a:tab pos="342900" algn="l"/>
              </a:tabLst>
            </a:pPr>
            <a:r>
              <a:rPr lang="en-US" sz="2000" u="sng" smtClean="0"/>
              <a:t>Quienes pueden realizar una revisión del permiso son: un inspector de plomo certificado, un evaluador de riesgo o un técnico en muestreo de polvo.</a:t>
            </a:r>
            <a:r>
              <a:rPr lang="en-US" smtClean="0"/>
              <a:t> </a:t>
            </a:r>
          </a:p>
          <a:p>
            <a:pPr marL="342900" lvl="1" indent="-228600">
              <a:buClr>
                <a:srgbClr val="000099"/>
              </a:buClr>
              <a:tabLst>
                <a:tab pos="342900" algn="l"/>
              </a:tabLst>
            </a:pPr>
            <a:r>
              <a:rPr lang="en-US" sz="2000" smtClean="0"/>
              <a:t>En el caso que no se pase el examen de aprobación, la empresa de renovación debe volver a limpiar el área de trabajo hasta que los estándares de polvo cumplan los estándares estatales, territoriales, tribales y locales.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dt" sz="quarter" idx="10"/>
          </p:nvPr>
        </p:nvSpPr>
        <p:spPr>
          <a:noFill/>
        </p:spPr>
        <p:txBody>
          <a:bodyPr/>
          <a:lstStyle/>
          <a:p>
            <a:r>
              <a:rPr lang="en-US" smtClean="0"/>
              <a:t>Octubre de 2011</a:t>
            </a:r>
          </a:p>
        </p:txBody>
      </p:sp>
      <p:sp>
        <p:nvSpPr>
          <p:cNvPr id="7171" name="Rectangle 6"/>
          <p:cNvSpPr>
            <a:spLocks noGrp="1" noChangeArrowheads="1"/>
          </p:cNvSpPr>
          <p:nvPr>
            <p:ph type="sldNum" sz="quarter" idx="12"/>
          </p:nvPr>
        </p:nvSpPr>
        <p:spPr>
          <a:noFill/>
        </p:spPr>
        <p:txBody>
          <a:bodyPr/>
          <a:lstStyle/>
          <a:p>
            <a:r>
              <a:rPr lang="en-US" smtClean="0"/>
              <a:t>5-</a:t>
            </a:r>
            <a:fld id="{7511CDB5-33F6-4A19-83B1-8D403D98D1DC}" type="slidenum">
              <a:rPr lang="en-US" smtClean="0"/>
              <a:pPr/>
              <a:t>6</a:t>
            </a:fld>
            <a:endParaRPr lang="en-US" smtClean="0"/>
          </a:p>
        </p:txBody>
      </p:sp>
      <p:sp>
        <p:nvSpPr>
          <p:cNvPr id="7172" name="Rectangle 2"/>
          <p:cNvSpPr>
            <a:spLocks noGrp="1" noChangeArrowheads="1"/>
          </p:cNvSpPr>
          <p:nvPr>
            <p:ph type="title"/>
          </p:nvPr>
        </p:nvSpPr>
        <p:spPr/>
        <p:txBody>
          <a:bodyPr/>
          <a:lstStyle/>
          <a:p>
            <a:r>
              <a:rPr lang="en-US" smtClean="0"/>
              <a:t>Requisitos de limpieza de exteriores</a:t>
            </a:r>
          </a:p>
        </p:txBody>
      </p:sp>
      <p:sp>
        <p:nvSpPr>
          <p:cNvPr id="7173" name="Rectangle 3"/>
          <p:cNvSpPr>
            <a:spLocks noGrp="1" noChangeArrowheads="1"/>
          </p:cNvSpPr>
          <p:nvPr>
            <p:ph type="body" sz="half" idx="2"/>
          </p:nvPr>
        </p:nvSpPr>
        <p:spPr>
          <a:xfrm>
            <a:off x="228600" y="1681163"/>
            <a:ext cx="8610600" cy="4572000"/>
          </a:xfrm>
        </p:spPr>
        <p:txBody>
          <a:bodyPr/>
          <a:lstStyle/>
          <a:p>
            <a:pPr>
              <a:buClr>
                <a:srgbClr val="000099"/>
              </a:buClr>
              <a:buSzPct val="100000"/>
            </a:pPr>
            <a:r>
              <a:rPr lang="en-US" sz="2400" smtClean="0">
                <a:solidFill>
                  <a:srgbClr val="00009B"/>
                </a:solidFill>
              </a:rPr>
              <a:t>Limpie todas las superficies en el área de trabajo hasta que no haya polvo, escombros ni residuos visibles.</a:t>
            </a:r>
            <a:endParaRPr lang="en-US" sz="2400" smtClean="0"/>
          </a:p>
          <a:p>
            <a:pPr>
              <a:buClr>
                <a:srgbClr val="000099"/>
              </a:buClr>
              <a:buSzPct val="100000"/>
            </a:pPr>
            <a:r>
              <a:rPr lang="en-US" sz="2400" smtClean="0">
                <a:solidFill>
                  <a:srgbClr val="00009B"/>
                </a:solidFill>
              </a:rPr>
              <a:t>Elimine el polvo y los escombros sin dispersarlos y séllelos en bolsas plásticas de alta resistencia.</a:t>
            </a:r>
            <a:endParaRPr lang="en-US" sz="2400" smtClean="0"/>
          </a:p>
          <a:p>
            <a:pPr>
              <a:buClr>
                <a:srgbClr val="000099"/>
              </a:buClr>
              <a:buSzPct val="100000"/>
            </a:pPr>
            <a:r>
              <a:rPr lang="en-US" sz="2400" smtClean="0">
                <a:solidFill>
                  <a:srgbClr val="00009B"/>
                </a:solidFill>
              </a:rPr>
              <a:t>Quite la lámina plástica protectora y rocíe agua en ella antes de doblarla (el lado sucio hacia adentro). </a:t>
            </a:r>
            <a:endParaRPr lang="en-US" sz="2400" smtClean="0"/>
          </a:p>
          <a:p>
            <a:pPr>
              <a:buClr>
                <a:srgbClr val="000099"/>
              </a:buClr>
              <a:buSzPct val="100000"/>
            </a:pPr>
            <a:r>
              <a:rPr lang="en-US" sz="2400" smtClean="0">
                <a:solidFill>
                  <a:srgbClr val="00009B"/>
                </a:solidFill>
              </a:rPr>
              <a:t>Verifique su trabajo.</a:t>
            </a:r>
            <a:endParaRPr lang="en-US" sz="2400" smtClean="0"/>
          </a:p>
          <a:p>
            <a:pPr lvl="1">
              <a:buClr>
                <a:srgbClr val="00009B"/>
              </a:buClr>
            </a:pPr>
            <a:r>
              <a:rPr lang="en-US" smtClean="0">
                <a:solidFill>
                  <a:srgbClr val="00009B"/>
                </a:solidFill>
              </a:rPr>
              <a:t>Concéntrese en áreas como los antepechos de ventanas, suelo sin cubrir y áreas de juegos para niños.</a:t>
            </a:r>
          </a:p>
          <a:p>
            <a:pPr lvl="1">
              <a:buClr>
                <a:srgbClr val="00009B"/>
              </a:buClr>
            </a:pPr>
            <a:r>
              <a:rPr lang="en-US" smtClean="0">
                <a:solidFill>
                  <a:srgbClr val="00009B"/>
                </a:solidFill>
              </a:rPr>
              <a:t>Busque polvo, escombros y cáscaras de pintura.</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dt" sz="quarter" idx="10"/>
          </p:nvPr>
        </p:nvSpPr>
        <p:spPr>
          <a:noFill/>
        </p:spPr>
        <p:txBody>
          <a:bodyPr/>
          <a:lstStyle/>
          <a:p>
            <a:r>
              <a:rPr lang="en-US" smtClean="0"/>
              <a:t>Octubre de 2011</a:t>
            </a:r>
          </a:p>
        </p:txBody>
      </p:sp>
      <p:sp>
        <p:nvSpPr>
          <p:cNvPr id="8195" name="Rectangle 6"/>
          <p:cNvSpPr>
            <a:spLocks noGrp="1" noChangeArrowheads="1"/>
          </p:cNvSpPr>
          <p:nvPr>
            <p:ph type="sldNum" sz="quarter" idx="12"/>
          </p:nvPr>
        </p:nvSpPr>
        <p:spPr>
          <a:noFill/>
        </p:spPr>
        <p:txBody>
          <a:bodyPr/>
          <a:lstStyle/>
          <a:p>
            <a:r>
              <a:rPr lang="en-US" smtClean="0"/>
              <a:t>5-</a:t>
            </a:r>
            <a:fld id="{2F324873-A28F-4950-A387-1EE121309BDD}" type="slidenum">
              <a:rPr lang="en-US" smtClean="0"/>
              <a:pPr/>
              <a:t>7</a:t>
            </a:fld>
            <a:endParaRPr lang="en-US" smtClean="0"/>
          </a:p>
        </p:txBody>
      </p:sp>
      <p:sp>
        <p:nvSpPr>
          <p:cNvPr id="8196" name="Rectangle 2"/>
          <p:cNvSpPr>
            <a:spLocks noGrp="1" noChangeArrowheads="1"/>
          </p:cNvSpPr>
          <p:nvPr>
            <p:ph type="title"/>
          </p:nvPr>
        </p:nvSpPr>
        <p:spPr/>
        <p:txBody>
          <a:bodyPr/>
          <a:lstStyle/>
          <a:p>
            <a:r>
              <a:rPr lang="en-US" smtClean="0"/>
              <a:t>Exterior – Verifique la eficacia de la limpieza</a:t>
            </a:r>
          </a:p>
        </p:txBody>
      </p:sp>
      <p:sp>
        <p:nvSpPr>
          <p:cNvPr id="8197" name="Rectangle 3"/>
          <p:cNvSpPr>
            <a:spLocks noGrp="1" noChangeArrowheads="1"/>
          </p:cNvSpPr>
          <p:nvPr>
            <p:ph type="body" idx="1"/>
          </p:nvPr>
        </p:nvSpPr>
        <p:spPr>
          <a:xfrm>
            <a:off x="304800" y="1752600"/>
            <a:ext cx="8458200" cy="4114800"/>
          </a:xfrm>
        </p:spPr>
        <p:txBody>
          <a:bodyPr/>
          <a:lstStyle/>
          <a:p>
            <a:pPr>
              <a:lnSpc>
                <a:spcPct val="90000"/>
              </a:lnSpc>
              <a:buSzTx/>
              <a:buFontTx/>
              <a:buNone/>
            </a:pPr>
            <a:r>
              <a:rPr lang="en-US" sz="2400" smtClean="0"/>
              <a:t>Inspección visual</a:t>
            </a:r>
          </a:p>
          <a:p>
            <a:pPr>
              <a:lnSpc>
                <a:spcPct val="90000"/>
              </a:lnSpc>
              <a:buClr>
                <a:srgbClr val="000099"/>
              </a:buClr>
            </a:pPr>
            <a:r>
              <a:rPr lang="en-US" sz="2100" b="0" smtClean="0"/>
              <a:t>Un renovador certificado realiza una inspección visual después de cualquier limpieza.</a:t>
            </a:r>
          </a:p>
          <a:p>
            <a:pPr>
              <a:lnSpc>
                <a:spcPct val="90000"/>
              </a:lnSpc>
              <a:buClr>
                <a:srgbClr val="000099"/>
              </a:buClr>
            </a:pPr>
            <a:r>
              <a:rPr lang="en-US" sz="2100" b="0" smtClean="0"/>
              <a:t>Determina si existen polvo o escombros visibles en el área de trabajo y más allá de sus límites.</a:t>
            </a:r>
          </a:p>
          <a:p>
            <a:pPr>
              <a:lnSpc>
                <a:spcPct val="90000"/>
              </a:lnSpc>
              <a:buClr>
                <a:srgbClr val="000099"/>
              </a:buClr>
              <a:buSzPct val="100000"/>
            </a:pPr>
            <a:r>
              <a:rPr lang="en-US" sz="2100" b="0" smtClean="0"/>
              <a:t>En caso de que encuentre polvo o escombros, recoja y elimine todas las cáscaras de pintura, el polvo y los escombros que se identifiquen durante la inspección visual. </a:t>
            </a:r>
          </a:p>
          <a:p>
            <a:pPr>
              <a:lnSpc>
                <a:spcPct val="90000"/>
              </a:lnSpc>
              <a:buClr>
                <a:srgbClr val="000099"/>
              </a:buClr>
              <a:buSzPct val="100000"/>
            </a:pPr>
            <a:r>
              <a:rPr lang="en-US" sz="2100" b="0" smtClean="0"/>
              <a:t>Después de volver a limpiar, el renovador certificado realiza otra inspección visual.</a:t>
            </a:r>
          </a:p>
          <a:p>
            <a:pPr>
              <a:lnSpc>
                <a:spcPct val="90000"/>
              </a:lnSpc>
              <a:buClr>
                <a:srgbClr val="000099"/>
              </a:buClr>
              <a:buSzPct val="100000"/>
            </a:pPr>
            <a:r>
              <a:rPr lang="en-US" sz="2100" b="0" smtClean="0"/>
              <a:t>Después de que se hayan aprobado todas las áreas, se pueden quitar los letreros de advertencia.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dt" sz="quarter" idx="10"/>
          </p:nvPr>
        </p:nvSpPr>
        <p:spPr>
          <a:noFill/>
        </p:spPr>
        <p:txBody>
          <a:bodyPr/>
          <a:lstStyle/>
          <a:p>
            <a:r>
              <a:rPr lang="en-US" smtClean="0"/>
              <a:t>Octubre de 2011</a:t>
            </a:r>
          </a:p>
        </p:txBody>
      </p:sp>
      <p:sp>
        <p:nvSpPr>
          <p:cNvPr id="9219" name="Rectangle 6"/>
          <p:cNvSpPr>
            <a:spLocks noGrp="1" noChangeArrowheads="1"/>
          </p:cNvSpPr>
          <p:nvPr>
            <p:ph type="sldNum" sz="quarter" idx="12"/>
          </p:nvPr>
        </p:nvSpPr>
        <p:spPr>
          <a:noFill/>
        </p:spPr>
        <p:txBody>
          <a:bodyPr/>
          <a:lstStyle/>
          <a:p>
            <a:r>
              <a:rPr lang="en-US" smtClean="0"/>
              <a:t>5-</a:t>
            </a:r>
            <a:fld id="{CF03F9A4-D7DB-49EB-A3B3-7534B6D7B1D3}" type="slidenum">
              <a:rPr lang="en-US" smtClean="0"/>
              <a:pPr/>
              <a:t>8</a:t>
            </a:fld>
            <a:endParaRPr lang="en-US" smtClean="0"/>
          </a:p>
        </p:txBody>
      </p:sp>
      <p:pic>
        <p:nvPicPr>
          <p:cNvPr id="9220" name="Picture 7" descr="En este dibujo se ve una bolsa de basura atada con un sello de “cuello de cisne”."/>
          <p:cNvPicPr>
            <a:picLocks noChangeAspect="1" noChangeArrowheads="1"/>
          </p:cNvPicPr>
          <p:nvPr/>
        </p:nvPicPr>
        <p:blipFill>
          <a:blip r:embed="rId3" cstate="print"/>
          <a:srcRect/>
          <a:stretch>
            <a:fillRect/>
          </a:stretch>
        </p:blipFill>
        <p:spPr bwMode="auto">
          <a:xfrm>
            <a:off x="7467600" y="152400"/>
            <a:ext cx="1344613" cy="1371600"/>
          </a:xfrm>
          <a:prstGeom prst="rect">
            <a:avLst/>
          </a:prstGeom>
          <a:noFill/>
          <a:ln w="9525">
            <a:noFill/>
            <a:miter lim="800000"/>
            <a:headEnd/>
            <a:tailEnd/>
          </a:ln>
        </p:spPr>
      </p:pic>
      <p:sp>
        <p:nvSpPr>
          <p:cNvPr id="9221" name="Rectangle 2"/>
          <p:cNvSpPr>
            <a:spLocks noGrp="1" noChangeArrowheads="1"/>
          </p:cNvSpPr>
          <p:nvPr>
            <p:ph type="title"/>
          </p:nvPr>
        </p:nvSpPr>
        <p:spPr>
          <a:xfrm>
            <a:off x="228600" y="304800"/>
            <a:ext cx="8458200" cy="1143000"/>
          </a:xfrm>
        </p:spPr>
        <p:txBody>
          <a:bodyPr/>
          <a:lstStyle/>
          <a:p>
            <a:r>
              <a:rPr lang="en-US" smtClean="0"/>
              <a:t>Eliminación</a:t>
            </a:r>
          </a:p>
        </p:txBody>
      </p:sp>
      <p:sp>
        <p:nvSpPr>
          <p:cNvPr id="9222" name="Rectangle 3"/>
          <p:cNvSpPr>
            <a:spLocks noGrp="1" noChangeArrowheads="1"/>
          </p:cNvSpPr>
          <p:nvPr>
            <p:ph type="body" sz="half" idx="2"/>
          </p:nvPr>
        </p:nvSpPr>
        <p:spPr>
          <a:xfrm>
            <a:off x="304800" y="1828800"/>
            <a:ext cx="8610600" cy="4724400"/>
          </a:xfrm>
        </p:spPr>
        <p:txBody>
          <a:bodyPr/>
          <a:lstStyle/>
          <a:p>
            <a:pPr>
              <a:lnSpc>
                <a:spcPct val="90000"/>
              </a:lnSpc>
              <a:buClr>
                <a:srgbClr val="000099"/>
              </a:buClr>
              <a:buSzPct val="100000"/>
            </a:pPr>
            <a:r>
              <a:rPr lang="en-US" sz="2400" b="0" smtClean="0"/>
              <a:t>¿Qué debo hacer con los desechos generados en la obra? </a:t>
            </a:r>
          </a:p>
          <a:p>
            <a:pPr>
              <a:lnSpc>
                <a:spcPct val="90000"/>
              </a:lnSpc>
              <a:buClr>
                <a:srgbClr val="000099"/>
              </a:buClr>
              <a:buSzPct val="100000"/>
            </a:pPr>
            <a:r>
              <a:rPr lang="en-US" sz="2400" b="0" smtClean="0"/>
              <a:t>En la obra:</a:t>
            </a:r>
          </a:p>
          <a:p>
            <a:pPr lvl="1">
              <a:lnSpc>
                <a:spcPct val="90000"/>
              </a:lnSpc>
              <a:buClr>
                <a:srgbClr val="000099"/>
              </a:buClr>
            </a:pPr>
            <a:r>
              <a:rPr lang="en-US" sz="2000" smtClean="0"/>
              <a:t>Coloque los desechos en bolsas plásticas de alta resistencia.</a:t>
            </a:r>
          </a:p>
          <a:p>
            <a:pPr lvl="1">
              <a:lnSpc>
                <a:spcPct val="90000"/>
              </a:lnSpc>
              <a:buClr>
                <a:srgbClr val="000099"/>
              </a:buClr>
            </a:pPr>
            <a:r>
              <a:rPr lang="en-US" sz="2000" smtClean="0"/>
              <a:t>Aplique un “sello de cuello de cisne” a la bolsa.</a:t>
            </a:r>
          </a:p>
          <a:p>
            <a:pPr lvl="1">
              <a:lnSpc>
                <a:spcPct val="90000"/>
              </a:lnSpc>
              <a:buClr>
                <a:srgbClr val="000099"/>
              </a:buClr>
            </a:pPr>
            <a:r>
              <a:rPr lang="en-US" sz="2000" smtClean="0"/>
              <a:t>Elimine cuidadosamente los desechos de acuerdo con los reglamentos federales y otros que correspondan.</a:t>
            </a:r>
          </a:p>
          <a:p>
            <a:pPr lvl="1">
              <a:lnSpc>
                <a:spcPct val="90000"/>
              </a:lnSpc>
              <a:buClr>
                <a:srgbClr val="000099"/>
              </a:buClr>
            </a:pPr>
            <a:r>
              <a:rPr lang="en-US" sz="2000" smtClean="0"/>
              <a:t>Limpie el exterior de la bolsa de desperdicios con una aspiradora HEPA antes de sacarla del área de trabajo. </a:t>
            </a:r>
          </a:p>
          <a:p>
            <a:pPr lvl="1">
              <a:lnSpc>
                <a:spcPct val="90000"/>
              </a:lnSpc>
              <a:buClr>
                <a:srgbClr val="000099"/>
              </a:buClr>
            </a:pPr>
            <a:r>
              <a:rPr lang="en-US" sz="2000" smtClean="0"/>
              <a:t>Acumule los desechos en un área segura.</a:t>
            </a:r>
            <a:endParaRPr lang="en-US" sz="2000" b="1" smtClean="0"/>
          </a:p>
          <a:p>
            <a:pPr>
              <a:lnSpc>
                <a:spcPct val="90000"/>
              </a:lnSpc>
              <a:buClr>
                <a:srgbClr val="000099"/>
              </a:buClr>
            </a:pPr>
            <a:r>
              <a:rPr lang="en-US" sz="2400" b="0" smtClean="0"/>
              <a:t>¡Verifique siempre los requisitos de desechos locales!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4"/>
          <p:cNvSpPr>
            <a:spLocks noGrp="1" noChangeArrowheads="1"/>
          </p:cNvSpPr>
          <p:nvPr>
            <p:ph type="dt" sz="quarter" idx="10"/>
          </p:nvPr>
        </p:nvSpPr>
        <p:spPr>
          <a:noFill/>
        </p:spPr>
        <p:txBody>
          <a:bodyPr/>
          <a:lstStyle/>
          <a:p>
            <a:r>
              <a:rPr lang="en-US" smtClean="0"/>
              <a:t>Octubre de 2011</a:t>
            </a:r>
          </a:p>
        </p:txBody>
      </p:sp>
      <p:sp>
        <p:nvSpPr>
          <p:cNvPr id="10243" name="Rectangle 6"/>
          <p:cNvSpPr>
            <a:spLocks noGrp="1" noChangeArrowheads="1"/>
          </p:cNvSpPr>
          <p:nvPr>
            <p:ph type="sldNum" sz="quarter" idx="12"/>
          </p:nvPr>
        </p:nvSpPr>
        <p:spPr>
          <a:noFill/>
        </p:spPr>
        <p:txBody>
          <a:bodyPr/>
          <a:lstStyle/>
          <a:p>
            <a:r>
              <a:rPr lang="en-US" smtClean="0"/>
              <a:t>5-</a:t>
            </a:r>
            <a:fld id="{4804D761-B5F1-4E3F-BC30-FA99E197D809}" type="slidenum">
              <a:rPr lang="en-US" smtClean="0"/>
              <a:pPr/>
              <a:t>9</a:t>
            </a:fld>
            <a:endParaRPr lang="en-US" smtClean="0"/>
          </a:p>
        </p:txBody>
      </p:sp>
      <p:sp>
        <p:nvSpPr>
          <p:cNvPr id="10244" name="Rectangle 5"/>
          <p:cNvSpPr>
            <a:spLocks noChangeArrowheads="1"/>
          </p:cNvSpPr>
          <p:nvPr/>
        </p:nvSpPr>
        <p:spPr bwMode="auto">
          <a:xfrm>
            <a:off x="457200" y="457200"/>
            <a:ext cx="8458200" cy="1143000"/>
          </a:xfrm>
          <a:prstGeom prst="rect">
            <a:avLst/>
          </a:prstGeom>
          <a:noFill/>
          <a:ln w="9525">
            <a:noFill/>
            <a:miter lim="800000"/>
            <a:headEnd/>
            <a:tailEnd/>
          </a:ln>
        </p:spPr>
        <p:txBody>
          <a:bodyPr anchor="ctr"/>
          <a:lstStyle/>
          <a:p>
            <a:pPr algn="l"/>
            <a:r>
              <a:rPr lang="en-US" sz="4000" b="1">
                <a:solidFill>
                  <a:srgbClr val="000099"/>
                </a:solidFill>
              </a:rPr>
              <a:t>Ejercicio: Procedimiento de verificación de limpieza</a:t>
            </a:r>
          </a:p>
        </p:txBody>
      </p:sp>
      <p:sp>
        <p:nvSpPr>
          <p:cNvPr id="10245" name="Rectangle 6"/>
          <p:cNvSpPr>
            <a:spLocks noChangeArrowheads="1"/>
          </p:cNvSpPr>
          <p:nvPr/>
        </p:nvSpPr>
        <p:spPr bwMode="auto">
          <a:xfrm>
            <a:off x="457200" y="1828800"/>
            <a:ext cx="8458200" cy="4419600"/>
          </a:xfrm>
          <a:prstGeom prst="rect">
            <a:avLst/>
          </a:prstGeom>
          <a:noFill/>
          <a:ln w="9525">
            <a:noFill/>
            <a:miter lim="800000"/>
            <a:headEnd/>
            <a:tailEnd/>
          </a:ln>
        </p:spPr>
        <p:txBody>
          <a:bodyPr/>
          <a:lstStyle/>
          <a:p>
            <a:pPr marL="342900" indent="-342900" algn="l">
              <a:spcBef>
                <a:spcPct val="20000"/>
              </a:spcBef>
              <a:buClr>
                <a:srgbClr val="000099"/>
              </a:buClr>
              <a:buSzPct val="95000"/>
              <a:buFont typeface="Arial" charset="0"/>
              <a:buChar char="•"/>
            </a:pPr>
            <a:r>
              <a:rPr lang="en-US" sz="2800">
                <a:solidFill>
                  <a:srgbClr val="000099"/>
                </a:solidFill>
              </a:rPr>
              <a:t>Trabaje en grupos de 2 a 6 personas.</a:t>
            </a:r>
          </a:p>
          <a:p>
            <a:pPr marL="342900" indent="-342900" algn="l">
              <a:spcBef>
                <a:spcPct val="20000"/>
              </a:spcBef>
              <a:buClr>
                <a:srgbClr val="000099"/>
              </a:buClr>
              <a:buSzPct val="95000"/>
              <a:buFont typeface="Arial" charset="0"/>
              <a:buChar char="•"/>
            </a:pPr>
            <a:r>
              <a:rPr lang="en-US" sz="2800">
                <a:solidFill>
                  <a:srgbClr val="000099"/>
                </a:solidFill>
              </a:rPr>
              <a:t>Tareas:</a:t>
            </a:r>
          </a:p>
          <a:p>
            <a:pPr marL="742950" lvl="1" indent="-285750" algn="l">
              <a:spcBef>
                <a:spcPct val="20000"/>
              </a:spcBef>
              <a:buClr>
                <a:srgbClr val="000099"/>
              </a:buClr>
              <a:buSzPct val="100000"/>
              <a:buFont typeface="Arial" charset="0"/>
              <a:buChar char="•"/>
            </a:pPr>
            <a:r>
              <a:rPr lang="en-US" sz="2800">
                <a:solidFill>
                  <a:srgbClr val="000099"/>
                </a:solidFill>
              </a:rPr>
              <a:t>Conjunto de destrezas N° 2. Procedimiento de verificación de limpieza</a:t>
            </a:r>
          </a:p>
          <a:p>
            <a:pPr marL="342900" indent="-342900" algn="l">
              <a:spcBef>
                <a:spcPct val="20000"/>
              </a:spcBef>
              <a:buClr>
                <a:srgbClr val="000099"/>
              </a:buClr>
              <a:buSzPct val="95000"/>
              <a:buFont typeface="Arial" charset="0"/>
              <a:buChar char="•"/>
            </a:pPr>
            <a:r>
              <a:rPr lang="en-US" sz="2800">
                <a:solidFill>
                  <a:srgbClr val="000099"/>
                </a:solidFill>
              </a:rPr>
              <a:t>Tiene 20 minutos.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2021-03-10T06:08:02+00:00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Spanish</TermName>
          <TermId xmlns="http://schemas.microsoft.com/office/infopath/2007/PartnerControls">a0ba237c-3d86-492a-b4d6-5c498a3a7774</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Info xmlns="http://schemas.microsoft.com/office/infopath/2007/PartnerControls">
          <TermName xmlns="http://schemas.microsoft.com/office/infopath/2007/PartnerControls">renovation</TermName>
          <TermId xmlns="http://schemas.microsoft.com/office/infopath/2007/PartnerControls">d1b928a5-f521-4e27-89c7-8a11205aca74</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1174</Value>
      <Value>1348</Value>
      <Value>1347</Value>
    </TaxCatchAll>
  </documentManagement>
</p:properties>
</file>

<file path=customXml/itemProps1.xml><?xml version="1.0" encoding="utf-8"?>
<ds:datastoreItem xmlns:ds="http://schemas.openxmlformats.org/officeDocument/2006/customXml" ds:itemID="{4D63455A-1E90-4202-94F5-5A011347645C}"/>
</file>

<file path=customXml/itemProps2.xml><?xml version="1.0" encoding="utf-8"?>
<ds:datastoreItem xmlns:ds="http://schemas.openxmlformats.org/officeDocument/2006/customXml" ds:itemID="{A87EF74B-521C-4F3B-8CB3-0A37ED2E576E}"/>
</file>

<file path=customXml/itemProps3.xml><?xml version="1.0" encoding="utf-8"?>
<ds:datastoreItem xmlns:ds="http://schemas.openxmlformats.org/officeDocument/2006/customXml" ds:itemID="{E19DBF07-A4BA-438F-8F5C-E21FBFE71E90}"/>
</file>

<file path=customXml/itemProps4.xml><?xml version="1.0" encoding="utf-8"?>
<ds:datastoreItem xmlns:ds="http://schemas.openxmlformats.org/officeDocument/2006/customXml" ds:itemID="{48840D06-5E5A-411B-A987-BE01C7E9C8FA}"/>
</file>

<file path=docProps/app.xml><?xml version="1.0" encoding="utf-8"?>
<Properties xmlns="http://schemas.openxmlformats.org/officeDocument/2006/extended-properties" xmlns:vt="http://schemas.openxmlformats.org/officeDocument/2006/docPropsVTypes">
  <TotalTime>12316</TotalTime>
  <Words>3868</Words>
  <Application>Microsoft Office PowerPoint</Application>
  <PresentationFormat>On-screen Show (4:3)</PresentationFormat>
  <Paragraphs>194</Paragraphs>
  <Slides>9</Slides>
  <Notes>9</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3" baseType="lpstr">
      <vt:lpstr>Arial</vt:lpstr>
      <vt:lpstr>Times New Roman</vt:lpstr>
      <vt:lpstr>Default Design</vt:lpstr>
      <vt:lpstr>Microsoft Photo Editor 3.0 Photo</vt:lpstr>
      <vt:lpstr>Módulo 5: Actividades de limpieza y verificación del trabajo</vt:lpstr>
      <vt:lpstr>Requisitos de limpieza  interior</vt:lpstr>
      <vt:lpstr>Procedimiento de inspección visual</vt:lpstr>
      <vt:lpstr>Procedimiento de verificación de la limpieza (CV)</vt:lpstr>
      <vt:lpstr>Examen de aprobación referente al polvo</vt:lpstr>
      <vt:lpstr>Requisitos de limpieza de exteriores</vt:lpstr>
      <vt:lpstr>Exterior – Verifique la eficacia de la limpieza</vt:lpstr>
      <vt:lpstr>Eliminación</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Safety for Renovation, Repair, and Painting: Refresher Course</dc:title>
  <dc:subject>Module 5</dc:subject>
  <dc:creator>EPA</dc:creator>
  <cp:keywords>lead poisoning, renovation, spanish</cp:keywords>
  <cp:lastModifiedBy>hughesl</cp:lastModifiedBy>
  <cp:revision>446</cp:revision>
  <cp:lastPrinted>2000-12-03T23:37:19Z</cp:lastPrinted>
  <dcterms:created xsi:type="dcterms:W3CDTF">2000-02-11T22:43:26Z</dcterms:created>
  <dcterms:modified xsi:type="dcterms:W3CDTF">2012-07-31T19:26:26Z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1174;#Spanish|a0ba237c-3d86-492a-b4d6-5c498a3a7774;#1348;#lead poisoning|6526c03e-00f6-4cbf-80ff-1084a6ae35f8;#1347;#renovation|d1b928a5-f521-4e27-89c7-8a11205aca74</vt:lpwstr>
  </property>
</Properties>
</file>