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0" r:id="rId4"/>
  </p:sldMasterIdLst>
  <p:notesMasterIdLst>
    <p:notesMasterId r:id="rId36"/>
  </p:notesMasterIdLst>
  <p:handoutMasterIdLst>
    <p:handoutMasterId r:id="rId37"/>
  </p:handoutMasterIdLst>
  <p:sldIdLst>
    <p:sldId id="4403" r:id="rId5"/>
    <p:sldId id="258" r:id="rId6"/>
    <p:sldId id="274" r:id="rId7"/>
    <p:sldId id="2076136662" r:id="rId8"/>
    <p:sldId id="2076136631" r:id="rId9"/>
    <p:sldId id="2076136629" r:id="rId10"/>
    <p:sldId id="2076136645" r:id="rId11"/>
    <p:sldId id="2076136670" r:id="rId12"/>
    <p:sldId id="2076136661" r:id="rId13"/>
    <p:sldId id="2076136635" r:id="rId14"/>
    <p:sldId id="2076136639" r:id="rId15"/>
    <p:sldId id="2076136637" r:id="rId16"/>
    <p:sldId id="2076136664" r:id="rId17"/>
    <p:sldId id="2076136634" r:id="rId18"/>
    <p:sldId id="2076136677" r:id="rId19"/>
    <p:sldId id="2076136665" r:id="rId20"/>
    <p:sldId id="2076136667" r:id="rId21"/>
    <p:sldId id="2076136668" r:id="rId22"/>
    <p:sldId id="2076136669" r:id="rId23"/>
    <p:sldId id="2076136672" r:id="rId24"/>
    <p:sldId id="2076136673" r:id="rId25"/>
    <p:sldId id="2076136675" r:id="rId26"/>
    <p:sldId id="2076136674" r:id="rId27"/>
    <p:sldId id="2076136646" r:id="rId28"/>
    <p:sldId id="2076136642" r:id="rId29"/>
    <p:sldId id="2076136644" r:id="rId30"/>
    <p:sldId id="4406" r:id="rId31"/>
    <p:sldId id="2076136647" r:id="rId32"/>
    <p:sldId id="4440" r:id="rId33"/>
    <p:sldId id="2076136676" r:id="rId34"/>
    <p:sldId id="4441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90F809E5-D96D-4E55-98D3-3C944BFCA068}">
          <p14:sldIdLst>
            <p14:sldId id="4403"/>
            <p14:sldId id="258"/>
            <p14:sldId id="274"/>
            <p14:sldId id="2076136662"/>
            <p14:sldId id="2076136631"/>
            <p14:sldId id="2076136629"/>
            <p14:sldId id="2076136645"/>
            <p14:sldId id="2076136670"/>
            <p14:sldId id="2076136661"/>
            <p14:sldId id="2076136635"/>
            <p14:sldId id="2076136639"/>
            <p14:sldId id="2076136637"/>
            <p14:sldId id="2076136664"/>
            <p14:sldId id="2076136634"/>
            <p14:sldId id="2076136677"/>
            <p14:sldId id="2076136665"/>
            <p14:sldId id="2076136667"/>
            <p14:sldId id="2076136668"/>
            <p14:sldId id="2076136669"/>
            <p14:sldId id="2076136672"/>
            <p14:sldId id="2076136673"/>
            <p14:sldId id="2076136675"/>
            <p14:sldId id="2076136674"/>
            <p14:sldId id="2076136646"/>
            <p14:sldId id="2076136642"/>
            <p14:sldId id="2076136644"/>
            <p14:sldId id="4406"/>
            <p14:sldId id="2076136647"/>
            <p14:sldId id="4440"/>
            <p14:sldId id="2076136676"/>
            <p14:sldId id="4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puano, Dave" initials="CD" lastIdx="3" clrIdx="0"/>
  <p:cmAuthor id="1" name="Bianchi, Marissa" initials="BM" lastIdx="1" clrIdx="1">
    <p:extLst>
      <p:ext uri="{19B8F6BF-5375-455C-9EA6-DF929625EA0E}">
        <p15:presenceInfo xmlns:p15="http://schemas.microsoft.com/office/powerpoint/2012/main" userId="S::marissa.bianchi@verint.com::e7f6a177-30e8-4056-a3c2-5a40feb1e58e" providerId="AD"/>
      </p:ext>
    </p:extLst>
  </p:cmAuthor>
  <p:cmAuthor id="2" name="Kortman, Cory" initials="KC" lastIdx="25" clrIdx="2">
    <p:extLst>
      <p:ext uri="{19B8F6BF-5375-455C-9EA6-DF929625EA0E}">
        <p15:presenceInfo xmlns:p15="http://schemas.microsoft.com/office/powerpoint/2012/main" userId="Kortman, Co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E1E"/>
    <a:srgbClr val="0079FF"/>
    <a:srgbClr val="7F7F7F"/>
    <a:srgbClr val="1786FF"/>
    <a:srgbClr val="858685"/>
    <a:srgbClr val="B4B5B7"/>
    <a:srgbClr val="FFFFFF"/>
    <a:srgbClr val="FDC5A5"/>
    <a:srgbClr val="005BBF"/>
    <a:srgbClr val="CC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8" y="52"/>
      </p:cViewPr>
      <p:guideLst>
        <p:guide orient="horz" pos="2160"/>
        <p:guide pos="1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9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C9-9E4C-90AD-29C6852E986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C9-9E4C-90AD-29C6852E9862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EC-42AE-8CED-ED6F03DA28BD}"/>
              </c:ext>
            </c:extLst>
          </c:dPt>
          <c:cat>
            <c:strRef>
              <c:f>Sheet1!$B$1:$D$1</c:f>
              <c:strCache>
                <c:ptCount val="3"/>
                <c:pt idx="0">
                  <c:v>Clear</c:v>
                </c:pt>
                <c:pt idx="1">
                  <c:v>Slighlty unclear</c:v>
                </c:pt>
                <c:pt idx="2">
                  <c:v>Often unclear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84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9-9E4C-90AD-29C6852E9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Found the Information</a:t>
            </a:r>
            <a:r>
              <a:rPr lang="en-US" sz="1800" b="1" baseline="0">
                <a:solidFill>
                  <a:schemeClr val="tx1"/>
                </a:solidFill>
              </a:rPr>
              <a:t> by Role</a:t>
            </a:r>
            <a:endParaRPr lang="en-US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085264188287934"/>
          <c:y val="4.1514993174454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537491215237437"/>
          <c:y val="0.13566641257194223"/>
          <c:w val="0.63968274457496099"/>
          <c:h val="0.835114660402971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B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7-4FC1-A99C-E692D6576C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C381A1C-F547-40CE-A404-7C76027731E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77-4FC1-A99C-E692D6576C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 BEACH VISITORS</c:v>
                </c:pt>
                <c:pt idx="1">
                  <c:v>Concerned citizen (34% | Sat: 77)</c:v>
                </c:pt>
                <c:pt idx="2">
                  <c:v>Student (16% | Sat: 79)</c:v>
                </c:pt>
                <c:pt idx="3">
                  <c:v>Business representative (13% | Sat: 84)</c:v>
                </c:pt>
                <c:pt idx="4">
                  <c:v>Educator (11% | Sat: 85)</c:v>
                </c:pt>
                <c:pt idx="5">
                  <c:v>Scientist (7% | Sat: 78)</c:v>
                </c:pt>
                <c:pt idx="6">
                  <c:v>Government Employee (7% | Sat: 80)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0.7</c:v>
                </c:pt>
                <c:pt idx="1">
                  <c:v>0.69</c:v>
                </c:pt>
                <c:pt idx="2">
                  <c:v>0.7</c:v>
                </c:pt>
                <c:pt idx="3">
                  <c:v>0.71</c:v>
                </c:pt>
                <c:pt idx="4">
                  <c:v>0.75</c:v>
                </c:pt>
                <c:pt idx="5">
                  <c:v>0.74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7-4FC1-A99C-E692D6576C2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Partially</c:v>
                </c:pt>
              </c:strCache>
            </c:strRef>
          </c:tx>
          <c:spPr>
            <a:solidFill>
              <a:srgbClr val="85868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Sheet1!$C$2:$C$8</c:f>
              <c:numCache>
                <c:formatCode>General</c:formatCode>
                <c:ptCount val="7"/>
                <c:pt idx="0">
                  <c:v>0.21</c:v>
                </c:pt>
                <c:pt idx="1">
                  <c:v>0.20499999999999999</c:v>
                </c:pt>
                <c:pt idx="2">
                  <c:v>0.24</c:v>
                </c:pt>
                <c:pt idx="3">
                  <c:v>0.19</c:v>
                </c:pt>
                <c:pt idx="4">
                  <c:v>0.16</c:v>
                </c:pt>
                <c:pt idx="5">
                  <c:v>0.19</c:v>
                </c:pt>
                <c:pt idx="6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77-4FC1-A99C-E692D6576C2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A6E1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563171811675069E-7"/>
                </c:manualLayout>
              </c:layout>
              <c:tx>
                <c:rich>
                  <a:bodyPr/>
                  <a:lstStyle/>
                  <a:p>
                    <a:fld id="{8DD7E1BF-D607-4C63-9BF3-7DCD59E1D24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77-4FC1-A99C-E692D6576C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 BEACH VISITORS</c:v>
                </c:pt>
                <c:pt idx="1">
                  <c:v>Concerned citizen (34% | Sat: 77)</c:v>
                </c:pt>
                <c:pt idx="2">
                  <c:v>Student (16% | Sat: 79)</c:v>
                </c:pt>
                <c:pt idx="3">
                  <c:v>Business representative (13% | Sat: 84)</c:v>
                </c:pt>
                <c:pt idx="4">
                  <c:v>Educator (11% | Sat: 85)</c:v>
                </c:pt>
                <c:pt idx="5">
                  <c:v>Scientist (7% | Sat: 78)</c:v>
                </c:pt>
                <c:pt idx="6">
                  <c:v>Government Employee (7% | Sat: 80)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0.09</c:v>
                </c:pt>
                <c:pt idx="1">
                  <c:v>0.105</c:v>
                </c:pt>
                <c:pt idx="2">
                  <c:v>0.06</c:v>
                </c:pt>
                <c:pt idx="3">
                  <c:v>0.1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77-4FC1-A99C-E692D6576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85841552"/>
        <c:axId val="785841880"/>
      </c:barChart>
      <c:catAx>
        <c:axId val="785841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41880"/>
        <c:crosses val="autoZero"/>
        <c:auto val="1"/>
        <c:lblAlgn val="ctr"/>
        <c:lblOffset val="100"/>
        <c:noMultiLvlLbl val="0"/>
      </c:catAx>
      <c:valAx>
        <c:axId val="78584188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8584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162530623165752"/>
          <c:y val="9.4248465061087375E-2"/>
          <c:w val="0.35773940417562022"/>
          <c:h val="4.6487156291850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What kind</a:t>
            </a:r>
            <a:r>
              <a:rPr lang="en-US" sz="1800" b="1" baseline="0">
                <a:solidFill>
                  <a:schemeClr val="tx1"/>
                </a:solidFill>
              </a:rPr>
              <a:t> of information were you looking for today? (Top 3)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0" baseline="0">
                <a:solidFill>
                  <a:schemeClr val="tx1"/>
                </a:solidFill>
              </a:rPr>
              <a:t>(Please check all that apply)</a:t>
            </a:r>
            <a:r>
              <a:rPr lang="en-US" sz="1400" b="1" baseline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1461782901092521"/>
          <c:y val="2.9746673115682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190187503996555E-2"/>
          <c:y val="0.31510842115823862"/>
          <c:w val="0.98680981249600341"/>
          <c:h val="0.47217378303120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8-43F8-99F9-F762F53B9051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8-43F8-99F9-F762F53B90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3"/>
                <c:pt idx="0">
                  <c:v>Reports or Guidance documents</c:v>
                </c:pt>
                <c:pt idx="1">
                  <c:v>Data or statistics (Please specify)</c:v>
                </c:pt>
                <c:pt idx="2">
                  <c:v>Other</c:v>
                </c:pt>
              </c:strCache>
              <c:extLst/>
            </c:strRef>
          </c:cat>
          <c:val>
            <c:numRef>
              <c:f>Sheet1!$B$2:$G$2</c:f>
              <c:numCache>
                <c:formatCode>0%;\(0%\)</c:formatCode>
                <c:ptCount val="3"/>
                <c:pt idx="0">
                  <c:v>0.58333299999999999</c:v>
                </c:pt>
                <c:pt idx="1">
                  <c:v>0.32333299999999998</c:v>
                </c:pt>
                <c:pt idx="2">
                  <c:v>0.16666700000000001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0839904"/>
        <c:axId val="1599648080"/>
        <c:extLst/>
      </c:barChart>
      <c:barChart>
        <c:barDir val="col"/>
        <c:grouping val="clustered"/>
        <c:varyColors val="0"/>
        <c:ser>
          <c:idx val="4"/>
          <c:order val="1"/>
          <c:tx>
            <c:strRef>
              <c:f>Sheet1!$A$5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007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3"/>
                <c:pt idx="0">
                  <c:v>Reports or Guidance documents</c:v>
                </c:pt>
                <c:pt idx="1">
                  <c:v>Data or statistics (Please specify)</c:v>
                </c:pt>
                <c:pt idx="2">
                  <c:v>Other</c:v>
                </c:pt>
              </c:strCache>
              <c:extLst/>
            </c:strRef>
          </c:cat>
          <c:val>
            <c:numRef>
              <c:f>Sheet1!$B$5:$G$5</c:f>
              <c:numCache>
                <c:formatCode>#,##0;\(#,##0\)</c:formatCode>
                <c:ptCount val="3"/>
                <c:pt idx="0">
                  <c:v>79.918459999999996</c:v>
                </c:pt>
                <c:pt idx="1">
                  <c:v>77.255979999999994</c:v>
                </c:pt>
                <c:pt idx="2">
                  <c:v>78.192859999999996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64188128"/>
        <c:axId val="1164190424"/>
      </c:barChart>
      <c:catAx>
        <c:axId val="15908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648080"/>
        <c:crosses val="autoZero"/>
        <c:auto val="1"/>
        <c:lblAlgn val="ctr"/>
        <c:lblOffset val="100"/>
        <c:noMultiLvlLbl val="0"/>
      </c:catAx>
      <c:valAx>
        <c:axId val="1599648080"/>
        <c:scaling>
          <c:orientation val="minMax"/>
          <c:max val="1"/>
          <c:min val="0"/>
        </c:scaling>
        <c:delete val="0"/>
        <c:axPos val="l"/>
        <c:numFmt formatCode="0%;\(0%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39904"/>
        <c:crosses val="autoZero"/>
        <c:crossBetween val="between"/>
      </c:valAx>
      <c:valAx>
        <c:axId val="1164190424"/>
        <c:scaling>
          <c:orientation val="minMax"/>
          <c:max val="100"/>
          <c:min val="0"/>
        </c:scaling>
        <c:delete val="0"/>
        <c:axPos val="r"/>
        <c:numFmt formatCode="#,##0;\(#,##0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188128"/>
        <c:crosses val="max"/>
        <c:crossBetween val="between"/>
      </c:valAx>
      <c:catAx>
        <c:axId val="116418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190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1139532621138"/>
          <c:y val="0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A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E3-461F-9E18-E07497545D27}"/>
              </c:ext>
            </c:extLst>
          </c:dPt>
          <c:dPt>
            <c:idx val="1"/>
            <c:bubble3D val="0"/>
            <c:spPr>
              <a:solidFill>
                <a:srgbClr val="858685"/>
              </a:solidFill>
              <a:ln w="12700" cap="flat">
                <a:solidFill>
                  <a:srgbClr val="B4B5B7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E3-461F-9E18-E07497545D27}"/>
              </c:ext>
            </c:extLst>
          </c:dPt>
          <c:dPt>
            <c:idx val="2"/>
            <c:bubble3D val="0"/>
            <c:spPr>
              <a:solidFill>
                <a:srgbClr val="FA6E1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0E3-461F-9E18-E07497545D27}"/>
              </c:ext>
            </c:extLst>
          </c:dPt>
          <c:cat>
            <c:strRef>
              <c:f>Sheet1!$B$1:$D$1</c:f>
              <c:strCache>
                <c:ptCount val="3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3-461F-9E18-E07497545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1139532621138"/>
          <c:y val="0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A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A-4883-B274-548074DA7199}"/>
              </c:ext>
            </c:extLst>
          </c:dPt>
          <c:dPt>
            <c:idx val="1"/>
            <c:bubble3D val="0"/>
            <c:spPr>
              <a:solidFill>
                <a:srgbClr val="858685"/>
              </a:solidFill>
              <a:ln w="12700" cap="flat">
                <a:solidFill>
                  <a:srgbClr val="B4B5B7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A-4883-B274-548074DA7199}"/>
              </c:ext>
            </c:extLst>
          </c:dPt>
          <c:dPt>
            <c:idx val="2"/>
            <c:bubble3D val="0"/>
            <c:spPr>
              <a:solidFill>
                <a:srgbClr val="FA6E1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AA-4883-B274-548074DA7199}"/>
              </c:ext>
            </c:extLst>
          </c:dPt>
          <c:cat>
            <c:strRef>
              <c:f>Sheet1!$B$1:$D$1</c:f>
              <c:strCache>
                <c:ptCount val="3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62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AA-4883-B274-548074DA7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1139532621138"/>
          <c:y val="0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A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40-49BF-984C-F60930400A5B}"/>
              </c:ext>
            </c:extLst>
          </c:dPt>
          <c:dPt>
            <c:idx val="1"/>
            <c:bubble3D val="0"/>
            <c:spPr>
              <a:solidFill>
                <a:srgbClr val="858685"/>
              </a:solidFill>
              <a:ln w="12700" cap="flat">
                <a:solidFill>
                  <a:srgbClr val="B4B5B7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40-49BF-984C-F60930400A5B}"/>
              </c:ext>
            </c:extLst>
          </c:dPt>
          <c:dPt>
            <c:idx val="2"/>
            <c:bubble3D val="0"/>
            <c:spPr>
              <a:solidFill>
                <a:srgbClr val="FA6E1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40-49BF-984C-F60930400A5B}"/>
              </c:ext>
            </c:extLst>
          </c:dPt>
          <c:cat>
            <c:strRef>
              <c:f>Sheet1!$B$1:$D$1</c:f>
              <c:strCache>
                <c:ptCount val="3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</c:v>
                </c:pt>
                <c:pt idx="1">
                  <c:v>24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40-49BF-984C-F6093040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Which of the following topics best describes</a:t>
            </a:r>
            <a:r>
              <a:rPr lang="en-US" sz="1800" b="1" baseline="0">
                <a:solidFill>
                  <a:schemeClr val="tx1"/>
                </a:solidFill>
              </a:rPr>
              <a:t> the information you wanted today? </a:t>
            </a:r>
            <a:endParaRPr lang="en-US" sz="1400" b="1" baseline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836763579740187"/>
          <c:y val="1.8666434008768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190187503996555E-2"/>
          <c:y val="0.14582720788710277"/>
          <c:w val="0.98680981249600341"/>
          <c:h val="0.8541727921128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D7-4251-92B6-E5721F2FC62D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D7-4251-92B6-E5721F2FC6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Air pollution or air quality</c:v>
                </c:pt>
                <c:pt idx="1">
                  <c:v>Water pollution, water quality, watersheds or wetlands</c:v>
                </c:pt>
                <c:pt idx="2">
                  <c:v>Other</c:v>
                </c:pt>
                <c:pt idx="3">
                  <c:v>Climate change, global warming, greenhouse gases or carbon footprint</c:v>
                </c:pt>
                <c:pt idx="4">
                  <c:v>Chemicals</c:v>
                </c:pt>
                <c:pt idx="5">
                  <c:v>Cleanups, remediation or Superfund</c:v>
                </c:pt>
              </c:strCache>
              <c:extLst/>
            </c:strRef>
          </c:cat>
          <c:val>
            <c:numRef>
              <c:f>Sheet1!$B$2:$G$2</c:f>
              <c:numCache>
                <c:formatCode>0%;\(0%\)</c:formatCode>
                <c:ptCount val="6"/>
                <c:pt idx="0">
                  <c:v>0.25563900000000001</c:v>
                </c:pt>
                <c:pt idx="1">
                  <c:v>0.17794499999999999</c:v>
                </c:pt>
                <c:pt idx="2">
                  <c:v>0.13283200000000001</c:v>
                </c:pt>
                <c:pt idx="3">
                  <c:v>7.7693999999999999E-2</c:v>
                </c:pt>
                <c:pt idx="4">
                  <c:v>6.2657000000000004E-2</c:v>
                </c:pt>
                <c:pt idx="5">
                  <c:v>4.7619000000000002E-2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CD7-4251-92B6-E5721F2FC62D}"/>
            </c:ext>
          </c:extLst>
        </c:ser>
        <c:ser>
          <c:idx val="4"/>
          <c:order val="1"/>
          <c:tx>
            <c:strRef>
              <c:f>Sheet1!$A$5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007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Air pollution or air quality</c:v>
                </c:pt>
                <c:pt idx="1">
                  <c:v>Water pollution, water quality, watersheds or wetlands</c:v>
                </c:pt>
                <c:pt idx="2">
                  <c:v>Other</c:v>
                </c:pt>
                <c:pt idx="3">
                  <c:v>Climate change, global warming, greenhouse gases or carbon footprint</c:v>
                </c:pt>
                <c:pt idx="4">
                  <c:v>Chemicals</c:v>
                </c:pt>
              </c:strCache>
              <c:extLst/>
            </c:strRef>
          </c:cat>
          <c:val>
            <c:numRef>
              <c:f>Sheet1!$B$5:$G$5</c:f>
              <c:numCache>
                <c:formatCode>#,##0;\(#,##0\)</c:formatCode>
                <c:ptCount val="6"/>
                <c:pt idx="0">
                  <c:v>80.158370000000005</c:v>
                </c:pt>
                <c:pt idx="1">
                  <c:v>78.895610000000005</c:v>
                </c:pt>
                <c:pt idx="2">
                  <c:v>74.102909999999994</c:v>
                </c:pt>
                <c:pt idx="3">
                  <c:v>83.146389999999997</c:v>
                </c:pt>
                <c:pt idx="4">
                  <c:v>72.764780000000002</c:v>
                </c:pt>
                <c:pt idx="5">
                  <c:v>75.280169999999998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CD7-4251-92B6-E5721F2FC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90839904"/>
        <c:axId val="1599648080"/>
      </c:barChart>
      <c:catAx>
        <c:axId val="159083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648080"/>
        <c:crosses val="autoZero"/>
        <c:auto val="1"/>
        <c:lblAlgn val="ctr"/>
        <c:lblOffset val="100"/>
        <c:noMultiLvlLbl val="0"/>
      </c:catAx>
      <c:valAx>
        <c:axId val="1599648080"/>
        <c:scaling>
          <c:orientation val="minMax"/>
          <c:max val="0.5"/>
        </c:scaling>
        <c:delete val="0"/>
        <c:axPos val="t"/>
        <c:numFmt formatCode="0%;\(0%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Once you arrived</a:t>
            </a:r>
            <a:r>
              <a:rPr lang="en-US" sz="1800" b="1" baseline="0">
                <a:solidFill>
                  <a:schemeClr val="tx1"/>
                </a:solidFill>
              </a:rPr>
              <a:t> on the site today, how did you look for information?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600" b="0" baseline="0">
                <a:solidFill>
                  <a:schemeClr val="tx1"/>
                </a:solidFill>
              </a:rPr>
              <a:t>(Please check all that apply)</a:t>
            </a:r>
            <a:r>
              <a:rPr lang="en-US" sz="1800" b="1" baseline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1173517105587005"/>
          <c:y val="2.70587327905394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190187503996555E-2"/>
          <c:y val="0.13662842882375759"/>
          <c:w val="0.98680981249600341"/>
          <c:h val="0.65065390285816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8-43F8-99F9-F762F53B9051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8-43F8-99F9-F762F53B90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4"/>
                <c:pt idx="0">
                  <c:v>Clicked on links within the page</c:v>
                </c:pt>
                <c:pt idx="1">
                  <c:v>The EPA.gov basic search (search box in the upper right hand corner)</c:v>
                </c:pt>
                <c:pt idx="2">
                  <c:v>Other</c:v>
                </c:pt>
                <c:pt idx="3">
                  <c:v>A-Z Index</c:v>
                </c:pt>
              </c:strCache>
              <c:extLst/>
            </c:strRef>
          </c:cat>
          <c:val>
            <c:numRef>
              <c:f>Sheet1!$B$2:$G$2</c:f>
              <c:numCache>
                <c:formatCode>0%;\(0%\)</c:formatCode>
                <c:ptCount val="4"/>
                <c:pt idx="0">
                  <c:v>0.53389799999999998</c:v>
                </c:pt>
                <c:pt idx="1">
                  <c:v>0.44067800000000001</c:v>
                </c:pt>
                <c:pt idx="2">
                  <c:v>0.131356</c:v>
                </c:pt>
                <c:pt idx="3">
                  <c:v>8.8983000000000007E-2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0839904"/>
        <c:axId val="1599648080"/>
        <c:extLst/>
      </c:barChart>
      <c:barChart>
        <c:barDir val="col"/>
        <c:grouping val="clustered"/>
        <c:varyColors val="0"/>
        <c:ser>
          <c:idx val="4"/>
          <c:order val="1"/>
          <c:tx>
            <c:strRef>
              <c:f>Sheet1!$A$5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007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4"/>
                <c:pt idx="0">
                  <c:v>Clicked on links within the page</c:v>
                </c:pt>
                <c:pt idx="1">
                  <c:v>The EPA.gov basic search (search box in the upper right hand corner)</c:v>
                </c:pt>
                <c:pt idx="2">
                  <c:v>Other</c:v>
                </c:pt>
                <c:pt idx="3">
                  <c:v>A-Z Index</c:v>
                </c:pt>
              </c:strCache>
              <c:extLst/>
            </c:strRef>
          </c:cat>
          <c:val>
            <c:numRef>
              <c:f>Sheet1!$B$5:$G$5</c:f>
              <c:numCache>
                <c:formatCode>#,##0;\(#,##0\)</c:formatCode>
                <c:ptCount val="4"/>
                <c:pt idx="0">
                  <c:v>77.167010000000005</c:v>
                </c:pt>
                <c:pt idx="1">
                  <c:v>79.666910000000001</c:v>
                </c:pt>
                <c:pt idx="2">
                  <c:v>75.782179999999997</c:v>
                </c:pt>
                <c:pt idx="3">
                  <c:v>70.174509999999998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64188128"/>
        <c:axId val="1164190424"/>
      </c:barChart>
      <c:catAx>
        <c:axId val="15908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648080"/>
        <c:crosses val="autoZero"/>
        <c:auto val="1"/>
        <c:lblAlgn val="ctr"/>
        <c:lblOffset val="100"/>
        <c:noMultiLvlLbl val="0"/>
      </c:catAx>
      <c:valAx>
        <c:axId val="1599648080"/>
        <c:scaling>
          <c:orientation val="minMax"/>
          <c:max val="1"/>
          <c:min val="0"/>
        </c:scaling>
        <c:delete val="0"/>
        <c:axPos val="l"/>
        <c:numFmt formatCode="0%;\(0%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39904"/>
        <c:crosses val="autoZero"/>
        <c:crossBetween val="between"/>
      </c:valAx>
      <c:valAx>
        <c:axId val="1164190424"/>
        <c:scaling>
          <c:orientation val="minMax"/>
          <c:max val="100"/>
          <c:min val="0"/>
        </c:scaling>
        <c:delete val="0"/>
        <c:axPos val="r"/>
        <c:numFmt formatCode="#,##0;\(#,##0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188128"/>
        <c:crosses val="max"/>
        <c:crossBetween val="between"/>
      </c:valAx>
      <c:catAx>
        <c:axId val="116418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190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How was your experience</a:t>
            </a:r>
            <a:r>
              <a:rPr lang="en-US" sz="1800" b="1" baseline="0">
                <a:solidFill>
                  <a:schemeClr val="tx1"/>
                </a:solidFill>
              </a:rPr>
              <a:t> navigating epa.gov today? Top 4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600" b="0" baseline="0">
                <a:solidFill>
                  <a:schemeClr val="tx1"/>
                </a:solidFill>
              </a:rPr>
              <a:t>(Please check all that apply)</a:t>
            </a:r>
            <a:r>
              <a:rPr lang="en-US" sz="1800" b="1" baseline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9589049395104036"/>
          <c:y val="2.70587327905394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190187503996555E-2"/>
          <c:y val="0.13662842882375759"/>
          <c:w val="0.98680981249600341"/>
          <c:h val="0.65065390285816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8-43F8-99F9-F762F53B9051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8-43F8-99F9-F762F53B90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Perfect!</c:v>
                </c:pt>
                <c:pt idx="1">
                  <c:v>Links did not take me where I expected</c:v>
                </c:pt>
                <c:pt idx="2">
                  <c:v>I could not find what I was looking for</c:v>
                </c:pt>
                <c:pt idx="3">
                  <c:v>Other</c:v>
                </c:pt>
              </c:strCache>
              <c:extLst/>
            </c:strRef>
          </c:cat>
          <c:val>
            <c:numRef>
              <c:f>Sheet1!$B$2:$E$2</c:f>
              <c:numCache>
                <c:formatCode>0%;\(0%\)</c:formatCode>
                <c:ptCount val="4"/>
                <c:pt idx="0">
                  <c:v>0.67584100000000003</c:v>
                </c:pt>
                <c:pt idx="1">
                  <c:v>8.8685E-2</c:v>
                </c:pt>
                <c:pt idx="2">
                  <c:v>8.8685E-2</c:v>
                </c:pt>
                <c:pt idx="3">
                  <c:v>7.6452999999999993E-2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0839904"/>
        <c:axId val="1599648080"/>
        <c:extLst/>
      </c:barChart>
      <c:barChart>
        <c:barDir val="col"/>
        <c:grouping val="clustered"/>
        <c:varyColors val="0"/>
        <c:ser>
          <c:idx val="4"/>
          <c:order val="1"/>
          <c:tx>
            <c:strRef>
              <c:f>Sheet1!$A$5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007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Perfect!</c:v>
                </c:pt>
                <c:pt idx="1">
                  <c:v>Links did not take me where I expected</c:v>
                </c:pt>
                <c:pt idx="2">
                  <c:v>I could not find what I was looking for</c:v>
                </c:pt>
                <c:pt idx="3">
                  <c:v>Other</c:v>
                </c:pt>
              </c:strCache>
              <c:extLst/>
            </c:strRef>
          </c:cat>
          <c:val>
            <c:numRef>
              <c:f>Sheet1!$B$5:$E$5</c:f>
              <c:numCache>
                <c:formatCode>#,##0;\(#,##0\)</c:formatCode>
                <c:ptCount val="4"/>
                <c:pt idx="0">
                  <c:v>87.286600000000007</c:v>
                </c:pt>
                <c:pt idx="1">
                  <c:v>62.10181</c:v>
                </c:pt>
                <c:pt idx="2">
                  <c:v>60.678550000000001</c:v>
                </c:pt>
                <c:pt idx="3">
                  <c:v>62.81221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64188128"/>
        <c:axId val="1164190424"/>
      </c:barChart>
      <c:catAx>
        <c:axId val="15908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648080"/>
        <c:crosses val="autoZero"/>
        <c:auto val="1"/>
        <c:lblAlgn val="ctr"/>
        <c:lblOffset val="100"/>
        <c:noMultiLvlLbl val="0"/>
      </c:catAx>
      <c:valAx>
        <c:axId val="1599648080"/>
        <c:scaling>
          <c:orientation val="minMax"/>
          <c:max val="1"/>
          <c:min val="0"/>
        </c:scaling>
        <c:delete val="0"/>
        <c:axPos val="l"/>
        <c:numFmt formatCode="0%;\(0%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39904"/>
        <c:crosses val="autoZero"/>
        <c:crossBetween val="between"/>
      </c:valAx>
      <c:valAx>
        <c:axId val="1164190424"/>
        <c:scaling>
          <c:orientation val="minMax"/>
          <c:max val="100"/>
          <c:min val="0"/>
        </c:scaling>
        <c:delete val="0"/>
        <c:axPos val="r"/>
        <c:numFmt formatCode="#,##0;\(#,##0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188128"/>
        <c:crosses val="max"/>
        <c:crossBetween val="between"/>
      </c:valAx>
      <c:catAx>
        <c:axId val="116418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190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If you used the site search tools today, which of the following best describes your experience?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600" b="0">
                <a:solidFill>
                  <a:schemeClr val="tx1"/>
                </a:solidFill>
              </a:rPr>
              <a:t>(Please</a:t>
            </a:r>
            <a:r>
              <a:rPr lang="en-US" sz="1600" b="0" baseline="0">
                <a:solidFill>
                  <a:schemeClr val="tx1"/>
                </a:solidFill>
              </a:rPr>
              <a:t> Check all that apply)</a:t>
            </a:r>
            <a:endParaRPr lang="en-US" sz="1200" b="1" baseline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336931893121986"/>
          <c:y val="4.81601849630291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190187503996555E-2"/>
          <c:y val="0.17629812201452658"/>
          <c:w val="0.98680981249600341"/>
          <c:h val="0.823701877985473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D7-4251-92B6-E5721F2FC62D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D7-4251-92B6-E5721F2FC6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Search worked well</c:v>
                </c:pt>
                <c:pt idx="1">
                  <c:v>Returned too many results</c:v>
                </c:pt>
                <c:pt idx="2">
                  <c:v>I did not use search today</c:v>
                </c:pt>
                <c:pt idx="3">
                  <c:v>Returned results that were not relevant</c:v>
                </c:pt>
                <c:pt idx="4">
                  <c:v>Other</c:v>
                </c:pt>
                <c:pt idx="5">
                  <c:v>Returned too few results</c:v>
                </c:pt>
              </c:strCache>
              <c:extLst/>
            </c:strRef>
          </c:cat>
          <c:val>
            <c:numRef>
              <c:f>Sheet1!$B$2:$G$2</c:f>
              <c:numCache>
                <c:formatCode>0%;\(0%\)</c:formatCode>
                <c:ptCount val="6"/>
                <c:pt idx="0">
                  <c:v>0.55294100000000002</c:v>
                </c:pt>
                <c:pt idx="1">
                  <c:v>0.13333300000000001</c:v>
                </c:pt>
                <c:pt idx="2">
                  <c:v>0.129412</c:v>
                </c:pt>
                <c:pt idx="3">
                  <c:v>9.0195999999999998E-2</c:v>
                </c:pt>
                <c:pt idx="4">
                  <c:v>5.4901999999999999E-2</c:v>
                </c:pt>
                <c:pt idx="5">
                  <c:v>4.7058999999999997E-2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CD7-4251-92B6-E5721F2FC62D}"/>
            </c:ext>
          </c:extLst>
        </c:ser>
        <c:ser>
          <c:idx val="4"/>
          <c:order val="1"/>
          <c:tx>
            <c:strRef>
              <c:f>Sheet1!$A$5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Search worked well</c:v>
                </c:pt>
                <c:pt idx="1">
                  <c:v>Returned too many results</c:v>
                </c:pt>
                <c:pt idx="2">
                  <c:v>I did not use search today</c:v>
                </c:pt>
                <c:pt idx="3">
                  <c:v>Returned results that were not relevant</c:v>
                </c:pt>
                <c:pt idx="4">
                  <c:v>Other</c:v>
                </c:pt>
              </c:strCache>
              <c:extLst/>
            </c:strRef>
          </c:cat>
          <c:val>
            <c:numRef>
              <c:f>Sheet1!$B$5:$G$5</c:f>
              <c:numCache>
                <c:formatCode>#,##0;\(#,##0\)</c:formatCode>
                <c:ptCount val="6"/>
                <c:pt idx="0">
                  <c:v>85.909319999999994</c:v>
                </c:pt>
                <c:pt idx="1">
                  <c:v>77.058030000000002</c:v>
                </c:pt>
                <c:pt idx="2">
                  <c:v>87.115830000000003</c:v>
                </c:pt>
                <c:pt idx="3">
                  <c:v>52</c:v>
                </c:pt>
                <c:pt idx="4">
                  <c:v>62</c:v>
                </c:pt>
                <c:pt idx="5">
                  <c:v>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CD7-4251-92B6-E5721F2FC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90839904"/>
        <c:axId val="1599648080"/>
      </c:barChart>
      <c:catAx>
        <c:axId val="159083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648080"/>
        <c:crosses val="autoZero"/>
        <c:auto val="1"/>
        <c:lblAlgn val="ctr"/>
        <c:lblOffset val="100"/>
        <c:noMultiLvlLbl val="0"/>
      </c:catAx>
      <c:valAx>
        <c:axId val="1599648080"/>
        <c:scaling>
          <c:orientation val="minMax"/>
          <c:max val="1"/>
          <c:min val="0"/>
        </c:scaling>
        <c:delete val="0"/>
        <c:axPos val="t"/>
        <c:numFmt formatCode="0%;\(0%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9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F7-3C4A-96B4-09EBE50BCA5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F7-3C4A-96B4-09EBE50BCA5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7-3C4A-96B4-09EBE50BC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9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BF-FD42-BC0D-EB0C7F1862C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BF-FD42-BC0D-EB0C7F1862C2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51-424E-BACA-9E8E79D5FC55}"/>
              </c:ext>
            </c:extLst>
          </c:dPt>
          <c:cat>
            <c:strRef>
              <c:f>Sheet1!$B$1:$D$1</c:f>
              <c:strCache>
                <c:ptCount val="3"/>
                <c:pt idx="0">
                  <c:v>Google</c:v>
                </c:pt>
                <c:pt idx="1">
                  <c:v>EPA.gov</c:v>
                </c:pt>
                <c:pt idx="2">
                  <c:v>Other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56</c:v>
                </c:pt>
                <c:pt idx="1">
                  <c:v>29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BF-FD42-BC0D-EB0C7F186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079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A-1643-A270-7A0B170CE52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A-1643-A270-7A0B170CE526}"/>
              </c:ext>
            </c:extLst>
          </c:dPt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A-1643-A270-7A0B170CE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Monthly</a:t>
            </a:r>
            <a:r>
              <a:rPr lang="en-US" sz="1800" b="1" baseline="0">
                <a:solidFill>
                  <a:schemeClr val="tx1"/>
                </a:solidFill>
              </a:rPr>
              <a:t> Satisfaction Trend</a:t>
            </a:r>
            <a:endParaRPr lang="en-US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390864789244338"/>
          <c:y val="7.1029915329501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717081441303995E-2"/>
          <c:y val="0.20484735800198126"/>
          <c:w val="0.94063346034606143"/>
          <c:h val="0.68114338507386918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n count beaches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64-49D5-89E1-F146E1C4433E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4-49D5-89E1-F146E1C4433E}"/>
              </c:ext>
            </c:extLst>
          </c:dPt>
          <c:dPt>
            <c:idx val="2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64-49D5-89E1-F146E1C4433E}"/>
              </c:ext>
            </c:extLst>
          </c:dPt>
          <c:dPt>
            <c:idx val="12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64-49D5-89E1-F146E1C4433E}"/>
              </c:ext>
            </c:extLst>
          </c:dPt>
          <c:dPt>
            <c:idx val="13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64-49D5-89E1-F146E1C4433E}"/>
              </c:ext>
            </c:extLst>
          </c:dPt>
          <c:dPt>
            <c:idx val="14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64-49D5-89E1-F146E1C443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9"/>
                <c:pt idx="0">
                  <c:v>May 2020</c:v>
                </c:pt>
                <c:pt idx="1">
                  <c:v>Jun 2020</c:v>
                </c:pt>
                <c:pt idx="2">
                  <c:v>Jul 2020</c:v>
                </c:pt>
                <c:pt idx="3">
                  <c:v>Aug 2020</c:v>
                </c:pt>
                <c:pt idx="4">
                  <c:v>Sep 2020</c:v>
                </c:pt>
                <c:pt idx="5">
                  <c:v>Oct 2020</c:v>
                </c:pt>
                <c:pt idx="6">
                  <c:v>Nov 2020</c:v>
                </c:pt>
                <c:pt idx="7">
                  <c:v>Dec 2020</c:v>
                </c:pt>
                <c:pt idx="8">
                  <c:v>Jan 2021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35</c:v>
                </c:pt>
                <c:pt idx="1">
                  <c:v>29</c:v>
                </c:pt>
                <c:pt idx="2">
                  <c:v>45</c:v>
                </c:pt>
                <c:pt idx="3">
                  <c:v>47</c:v>
                </c:pt>
                <c:pt idx="4">
                  <c:v>81</c:v>
                </c:pt>
                <c:pt idx="5">
                  <c:v>56</c:v>
                </c:pt>
                <c:pt idx="6">
                  <c:v>37</c:v>
                </c:pt>
                <c:pt idx="7">
                  <c:v>34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64-49D5-89E1-F146E1C4433E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nb n count</c:v>
                </c:pt>
              </c:strCache>
            </c:strRef>
          </c:tx>
          <c:spPr>
            <a:solidFill>
              <a:srgbClr val="CCE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E4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Sheet1!$E$2:$E$10</c:f>
              <c:numCache>
                <c:formatCode>General</c:formatCode>
                <c:ptCount val="9"/>
                <c:pt idx="0">
                  <c:v>1694</c:v>
                </c:pt>
                <c:pt idx="1">
                  <c:v>1975</c:v>
                </c:pt>
                <c:pt idx="2">
                  <c:v>1969</c:v>
                </c:pt>
                <c:pt idx="3">
                  <c:v>2888</c:v>
                </c:pt>
                <c:pt idx="4">
                  <c:v>4449</c:v>
                </c:pt>
                <c:pt idx="5">
                  <c:v>2191</c:v>
                </c:pt>
                <c:pt idx="6">
                  <c:v>1512</c:v>
                </c:pt>
                <c:pt idx="7">
                  <c:v>1346</c:v>
                </c:pt>
                <c:pt idx="8">
                  <c:v>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5664-49D5-89E1-F146E1C44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819336"/>
        <c:axId val="10338154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Beach Visitors</c:v>
                </c:pt>
              </c:strCache>
            </c:strRef>
          </c:tx>
          <c:spPr>
            <a:ln w="25400" cap="rnd">
              <a:solidFill>
                <a:srgbClr val="0079FF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79FF"/>
              </a:solidFill>
              <a:ln w="9525">
                <a:solidFill>
                  <a:srgbClr val="0079FF"/>
                </a:solidFill>
                <a:prstDash val="solid"/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5664-49D5-89E1-F146E1C4433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5664-49D5-89E1-F146E1C4433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5664-49D5-89E1-F146E1C4433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5664-49D5-89E1-F146E1C4433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664-49D5-89E1-F146E1C4433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5664-49D5-89E1-F146E1C4433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5664-49D5-89E1-F146E1C4433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5664-49D5-89E1-F146E1C4433E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5664-49D5-89E1-F146E1C4433E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5664-49D5-89E1-F146E1C4433E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5664-49D5-89E1-F146E1C4433E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5664-49D5-89E1-F146E1C4433E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5664-49D5-89E1-F146E1C4433E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5664-49D5-89E1-F146E1C4433E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5664-49D5-89E1-F146E1C4433E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0079FF"/>
                </a:solidFill>
                <a:ln w="9525">
                  <a:solidFill>
                    <a:srgbClr val="0079FF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9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5664-49D5-89E1-F146E1C4433E}"/>
              </c:ext>
            </c:extLst>
          </c:dPt>
          <c:dLbls>
            <c:dLbl>
              <c:idx val="0"/>
              <c:layout>
                <c:manualLayout>
                  <c:x val="-3.071941163523589E-2"/>
                  <c:y val="-3.3703049872997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64-49D5-89E1-F146E1C4433E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664-49D5-89E1-F146E1C4433E}"/>
                </c:ext>
              </c:extLst>
            </c:dLbl>
            <c:dLbl>
              <c:idx val="2"/>
              <c:layout>
                <c:manualLayout>
                  <c:x val="-2.0475061390273094E-2"/>
                  <c:y val="-3.689319683258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664-49D5-89E1-F146E1C443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May 2020</c:v>
                </c:pt>
                <c:pt idx="1">
                  <c:v>Jun 2020</c:v>
                </c:pt>
                <c:pt idx="2">
                  <c:v>Jul 2020</c:v>
                </c:pt>
                <c:pt idx="3">
                  <c:v>Aug 2020</c:v>
                </c:pt>
                <c:pt idx="4">
                  <c:v>Sep 2020</c:v>
                </c:pt>
                <c:pt idx="5">
                  <c:v>Oct 2020</c:v>
                </c:pt>
                <c:pt idx="6">
                  <c:v>Nov 2020</c:v>
                </c:pt>
                <c:pt idx="7">
                  <c:v>Dec 2020</c:v>
                </c:pt>
                <c:pt idx="8">
                  <c:v>Jan 2021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70.51828571428571</c:v>
                </c:pt>
                <c:pt idx="1">
                  <c:v>71.816551724137938</c:v>
                </c:pt>
                <c:pt idx="2">
                  <c:v>76.782888888888877</c:v>
                </c:pt>
                <c:pt idx="3">
                  <c:v>80.449999999999989</c:v>
                </c:pt>
                <c:pt idx="4">
                  <c:v>82.294567901234586</c:v>
                </c:pt>
                <c:pt idx="5">
                  <c:v>78.367857142857147</c:v>
                </c:pt>
                <c:pt idx="6">
                  <c:v>81.094324324324319</c:v>
                </c:pt>
                <c:pt idx="7">
                  <c:v>80.740588235294112</c:v>
                </c:pt>
                <c:pt idx="8">
                  <c:v>81.405428571428558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5664-49D5-89E1-F146E1C4433E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Other Site Visitors</c:v>
                </c:pt>
              </c:strCache>
            </c:strRef>
          </c:tx>
          <c:spPr>
            <a:ln w="28575" cap="rnd">
              <a:solidFill>
                <a:srgbClr val="CCE4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E4FF"/>
              </a:solidFill>
              <a:ln w="9525">
                <a:solidFill>
                  <a:srgbClr val="CCE4FF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664-49D5-89E1-F146E1C44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E4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Sheet1!$D$2:$D$10</c:f>
              <c:numCache>
                <c:formatCode>0.0</c:formatCode>
                <c:ptCount val="9"/>
                <c:pt idx="0">
                  <c:v>68.499970484061393</c:v>
                </c:pt>
                <c:pt idx="1">
                  <c:v>72.379822784810202</c:v>
                </c:pt>
                <c:pt idx="2">
                  <c:v>71.535530726256908</c:v>
                </c:pt>
                <c:pt idx="3">
                  <c:v>72.19661357340739</c:v>
                </c:pt>
                <c:pt idx="4">
                  <c:v>73.776596988088258</c:v>
                </c:pt>
                <c:pt idx="5">
                  <c:v>70.608667275216618</c:v>
                </c:pt>
                <c:pt idx="6">
                  <c:v>72.332784391534247</c:v>
                </c:pt>
                <c:pt idx="7">
                  <c:v>70.60598068350653</c:v>
                </c:pt>
                <c:pt idx="8">
                  <c:v>71.404918238993631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5664-49D5-89E1-F146E1C44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781672"/>
        <c:axId val="808783640"/>
      </c:lineChart>
      <c:catAx>
        <c:axId val="80878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783640"/>
        <c:crosses val="autoZero"/>
        <c:auto val="1"/>
        <c:lblAlgn val="ctr"/>
        <c:lblOffset val="100"/>
        <c:noMultiLvlLbl val="0"/>
      </c:catAx>
      <c:valAx>
        <c:axId val="808783640"/>
        <c:scaling>
          <c:orientation val="minMax"/>
          <c:max val="100"/>
          <c:min val="20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781672"/>
        <c:crosses val="autoZero"/>
        <c:crossBetween val="between"/>
      </c:valAx>
      <c:valAx>
        <c:axId val="1033815400"/>
        <c:scaling>
          <c:orientation val="minMax"/>
          <c:max val="10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819336"/>
        <c:crosses val="max"/>
        <c:crossBetween val="between"/>
      </c:valAx>
      <c:catAx>
        <c:axId val="1033819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3815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1501718082341157"/>
          <c:y val="0.13033978091510953"/>
          <c:w val="0.35968503937007873"/>
          <c:h val="5.7515087241975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Score (Blue)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noFill/>
              <a:effectLst/>
            </c:spPr>
            <c:extLst>
              <c:ext xmlns:c16="http://schemas.microsoft.com/office/drawing/2014/chart" uri="{C3380CC4-5D6E-409C-BE32-E72D297353CC}">
                <c16:uniqueId val="{00000001-0052-4DDE-AD2B-7096CDDC65D8}"/>
              </c:ext>
            </c:extLst>
          </c:dPt>
          <c:dPt>
            <c:idx val="1"/>
            <c:bubble3D val="0"/>
            <c:spPr>
              <a:solidFill>
                <a:srgbClr val="0079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052-4DDE-AD2B-7096CDDC65D8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0052-4DDE-AD2B-7096CDDC65D8}"/>
              </c:ext>
            </c:extLst>
          </c:dPt>
          <c:cat>
            <c:strRef>
              <c:f>Sheet1!$A$2:$A$4</c:f>
              <c:strCache>
                <c:ptCount val="3"/>
                <c:pt idx="0">
                  <c:v>DO NOT CHANGE (keep at 100)</c:v>
                </c:pt>
                <c:pt idx="1">
                  <c:v>Score</c:v>
                </c:pt>
                <c:pt idx="2">
                  <c:v>100 - Score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78.8</c:v>
                </c:pt>
                <c:pt idx="2">
                  <c:v>21.200000000000003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52-4DDE-AD2B-7096CDDC65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 (Purple)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noFill/>
              <a:effectLst/>
            </c:spPr>
            <c:extLst>
              <c:ext xmlns:c16="http://schemas.microsoft.com/office/drawing/2014/chart" uri="{C3380CC4-5D6E-409C-BE32-E72D297353CC}">
                <c16:uniqueId val="{00000008-0052-4DDE-AD2B-7096CDDC65D8}"/>
              </c:ext>
            </c:extLst>
          </c:dPt>
          <c:dPt>
            <c:idx val="1"/>
            <c:bubble3D val="0"/>
            <c:spPr>
              <a:solidFill>
                <a:srgbClr val="965CC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0052-4DDE-AD2B-7096CDDC65D8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C-0052-4DDE-AD2B-7096CDDC65D8}"/>
              </c:ext>
            </c:extLst>
          </c:dPt>
          <c:cat>
            <c:strRef>
              <c:f>Sheet1!$A$2:$A$4</c:f>
              <c:strCache>
                <c:ptCount val="3"/>
                <c:pt idx="0">
                  <c:v>DO NOT CHANGE (keep at 100)</c:v>
                </c:pt>
                <c:pt idx="1">
                  <c:v>Score</c:v>
                </c:pt>
                <c:pt idx="2">
                  <c:v>100 - Score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67.8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052-4DDE-AD2B-7096CDDC6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5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0661636403084E-2"/>
          <c:y val="3.5245904162165297E-2"/>
          <c:w val="0.96561604443480198"/>
          <c:h val="0.9455489763870279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BM Category</c:v>
                </c:pt>
                <c:pt idx="1">
                  <c:v>BM Category</c:v>
                </c:pt>
                <c:pt idx="2">
                  <c:v>BM Category</c:v>
                </c:pt>
                <c:pt idx="3">
                  <c:v>BM Category</c:v>
                </c:pt>
                <c:pt idx="4">
                  <c:v>BM Category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48.7</c:v>
                </c:pt>
                <c:pt idx="2">
                  <c:v>48.7</c:v>
                </c:pt>
                <c:pt idx="3">
                  <c:v>65.099999999999994</c:v>
                </c:pt>
                <c:pt idx="4">
                  <c:v>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E-4337-97E0-78345B8CAF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1258141422907501E-3"/>
                  <c:y val="1.9887838852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1E-4337-97E0-78345B8CAFA7}"/>
                </c:ext>
              </c:extLst>
            </c:dLbl>
            <c:dLbl>
              <c:idx val="3"/>
              <c:layout>
                <c:manualLayout>
                  <c:x val="-1.5629070711453801E-3"/>
                  <c:y val="2.386540662330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E-4337-97E0-78345B8CAFA7}"/>
                </c:ext>
              </c:extLst>
            </c:dLbl>
            <c:dLbl>
              <c:idx val="4"/>
              <c:layout>
                <c:manualLayout>
                  <c:x val="-1.1461186121132699E-16"/>
                  <c:y val="1.5910271082205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1E-4337-97E0-78345B8CAFA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BM Category</c:v>
                </c:pt>
                <c:pt idx="1">
                  <c:v>BM Category</c:v>
                </c:pt>
                <c:pt idx="2">
                  <c:v>BM Category</c:v>
                </c:pt>
                <c:pt idx="3">
                  <c:v>BM Category</c:v>
                </c:pt>
                <c:pt idx="4">
                  <c:v>BM Category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67.8</c:v>
                </c:pt>
                <c:pt idx="1">
                  <c:v>74.2</c:v>
                </c:pt>
                <c:pt idx="2">
                  <c:v>74.599999999999994</c:v>
                </c:pt>
                <c:pt idx="3">
                  <c:v>71.900000000000006</c:v>
                </c:pt>
                <c:pt idx="4">
                  <c:v>78.8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1E-4337-97E0-78345B8CAF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BM Category</c:v>
                </c:pt>
                <c:pt idx="1">
                  <c:v>BM Category</c:v>
                </c:pt>
                <c:pt idx="2">
                  <c:v>BM Category</c:v>
                </c:pt>
                <c:pt idx="3">
                  <c:v>BM Category</c:v>
                </c:pt>
                <c:pt idx="4">
                  <c:v>BM Category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92.5</c:v>
                </c:pt>
                <c:pt idx="1">
                  <c:v>92.5</c:v>
                </c:pt>
                <c:pt idx="2">
                  <c:v>92.5</c:v>
                </c:pt>
                <c:pt idx="3">
                  <c:v>79.599999999999994</c:v>
                </c:pt>
                <c:pt idx="4">
                  <c:v>92.5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1E-4337-97E0-78345B8CA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hiLowLines>
        <c:axId val="1693321104"/>
        <c:axId val="1693190032"/>
      </c:stockChart>
      <c:catAx>
        <c:axId val="169332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190032"/>
        <c:crosses val="autoZero"/>
        <c:auto val="1"/>
        <c:lblAlgn val="ctr"/>
        <c:lblOffset val="100"/>
        <c:noMultiLvlLbl val="0"/>
      </c:catAx>
      <c:valAx>
        <c:axId val="169319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2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ubbl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Information Browsing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013957134251229E-2"/>
                  <c:y val="0.17168556327675108"/>
                </c:manualLayout>
              </c:layout>
              <c:tx>
                <c:rich>
                  <a:bodyPr/>
                  <a:lstStyle/>
                  <a:p>
                    <a:fld id="{594438C9-39B9-D44A-AE9B-E5DB767663C6}" type="SERIESNAME">
                      <a:rPr lang="en-US" b="1" smtClean="0"/>
                      <a:pPr/>
                      <a:t>[SERIES NAME]</a:t>
                    </a:fld>
                    <a:br>
                      <a:rPr lang="en-US" b="1" baseline="0"/>
                    </a:br>
                    <a:fld id="{064300CD-6447-A144-BBC7-FE4BE2615A5C}" type="YVALUE">
                      <a:rPr lang="en-US" sz="1200" baseline="0" smtClean="0"/>
                      <a:pPr/>
                      <a:t>[Y VALUE]</a:t>
                    </a:fld>
                    <a:r>
                      <a:rPr lang="en-US" sz="1200" baseline="0"/>
                      <a:t>, </a:t>
                    </a:r>
                    <a:fld id="{AE942D5F-436C-C94A-9ADD-A99CCB508F0F}" type="BUBBLESIZE">
                      <a:rPr lang="en-US" sz="1200" baseline="0"/>
                      <a:pPr/>
                      <a:t>[BUBBLE SIZE]</a:t>
                    </a:fld>
                    <a:endParaRPr lang="en-US" sz="1200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35-44A5-833B-3FA81539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</c:f>
              <c:numCache>
                <c:formatCode>0.0</c:formatCode>
                <c:ptCount val="1"/>
                <c:pt idx="0">
                  <c:v>1.2</c:v>
                </c:pt>
              </c:numCache>
            </c:numRef>
          </c:xVal>
          <c:yVal>
            <c:numRef>
              <c:f>Sheet1!$B$2</c:f>
              <c:numCache>
                <c:formatCode>0</c:formatCode>
                <c:ptCount val="1"/>
                <c:pt idx="0">
                  <c:v>78.43853</c:v>
                </c:pt>
              </c:numCache>
            </c:numRef>
          </c:yVal>
          <c:bubbleSize>
            <c:numRef>
              <c:f>Sheet1!$C$2</c:f>
              <c:numCache>
                <c:formatCode>0.0</c:formatCode>
                <c:ptCount val="1"/>
                <c:pt idx="0">
                  <c:v>1.2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8B35-44A5-833B-3FA815392F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Look and Feel</c:v>
                </c:pt>
              </c:strCache>
            </c:strRef>
          </c:tx>
          <c:spPr>
            <a:solidFill>
              <a:srgbClr val="B4B5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B5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5-44A5-833B-3FA815392F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5AB2E86-F7D2-434E-95F4-D75C29B71B49}" type="SERIESNAME">
                      <a:rPr lang="en-US" b="1" smtClean="0"/>
                      <a:pPr/>
                      <a:t>[SERIES NAME]</a:t>
                    </a:fld>
                    <a:br>
                      <a:rPr lang="en-US"/>
                    </a:br>
                    <a:fld id="{C93B9DC5-159E-2744-8D8A-772DE58EED01}" type="YVALUE">
                      <a:rPr lang="en-US" baseline="0" smtClean="0"/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4368FB3D-FF81-964B-B7D7-AC49AAA45E7F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35-44A5-833B-3FA81539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Sheet1!$C$3</c:f>
              <c:numCache>
                <c:formatCode>0.0</c:formatCode>
                <c:ptCount val="1"/>
                <c:pt idx="0">
                  <c:v>0.3</c:v>
                </c:pt>
              </c:numCache>
            </c:numRef>
          </c:xVal>
          <c:yVal>
            <c:numRef>
              <c:f>Sheet1!$B$3</c:f>
              <c:numCache>
                <c:formatCode>0</c:formatCode>
                <c:ptCount val="1"/>
                <c:pt idx="0">
                  <c:v>81.354699999999994</c:v>
                </c:pt>
              </c:numCache>
            </c:numRef>
          </c:yVal>
          <c:bubbleSize>
            <c:numRef>
              <c:f>Sheet1!$C$3</c:f>
              <c:numCache>
                <c:formatCode>0.0</c:formatCode>
                <c:ptCount val="1"/>
                <c:pt idx="0">
                  <c:v>0.3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8B35-44A5-833B-3FA815392F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Navigation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35-44A5-833B-3FA815392F85}"/>
              </c:ext>
            </c:extLst>
          </c:dPt>
          <c:dLbls>
            <c:dLbl>
              <c:idx val="0"/>
              <c:layout>
                <c:manualLayout>
                  <c:x val="-0.20844323155197816"/>
                  <c:y val="0.1185921846202391"/>
                </c:manualLayout>
              </c:layout>
              <c:tx>
                <c:rich>
                  <a:bodyPr/>
                  <a:lstStyle/>
                  <a:p>
                    <a:fld id="{0E959FAA-5F2D-2446-9C57-AC848ADC3465}" type="SERIESNAME">
                      <a:rPr lang="en-US" b="1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</a:p>
                  <a:p>
                    <a:fld id="{0233D407-4971-8348-9255-1807C29D19E2}" type="YVALUE">
                      <a:rPr lang="en-US" baseline="0" smtClean="0"/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BAE290DB-81D5-5C4D-9A56-6DC501A0F6EC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B35-44A5-833B-3FA81539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Sheet1!$C$4</c:f>
              <c:numCache>
                <c:formatCode>0.0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Sheet1!$B$4</c:f>
              <c:numCache>
                <c:formatCode>0</c:formatCode>
                <c:ptCount val="1"/>
                <c:pt idx="0">
                  <c:v>80.037300000000002</c:v>
                </c:pt>
              </c:numCache>
            </c:numRef>
          </c:yVal>
          <c:bubbleSize>
            <c:numRef>
              <c:f>Sheet1!$C$4</c:f>
              <c:numCache>
                <c:formatCode>0.0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8B35-44A5-833B-3FA815392F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Site Information</c:v>
                </c:pt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447121840048194E-2"/>
                  <c:y val="0.19653908765588807"/>
                </c:manualLayout>
              </c:layout>
              <c:tx>
                <c:rich>
                  <a:bodyPr/>
                  <a:lstStyle/>
                  <a:p>
                    <a:fld id="{8D4F8002-7D1F-1A4C-B87C-1C73037B69D3}" type="SERIESNAME">
                      <a:rPr lang="en-US" b="1" smtClean="0"/>
                      <a:pPr/>
                      <a:t>[SERIES NAME]</a:t>
                    </a:fld>
                    <a:br>
                      <a:rPr lang="en-US" baseline="0"/>
                    </a:br>
                    <a:fld id="{23C4C91E-9F18-EF4F-A228-34ADA0322250}" type="YVALUE">
                      <a:rPr lang="en-US" baseline="0" smtClean="0"/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08575D3F-4F98-BA49-83C3-AE1CC3724F80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B35-44A5-833B-3FA81539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Sheet1!$C$5</c:f>
              <c:numCache>
                <c:formatCode>0.0</c:formatCode>
                <c:ptCount val="1"/>
                <c:pt idx="0">
                  <c:v>1.8</c:v>
                </c:pt>
              </c:numCache>
            </c:numRef>
          </c:xVal>
          <c:yVal>
            <c:numRef>
              <c:f>Sheet1!$B$5</c:f>
              <c:numCache>
                <c:formatCode>0</c:formatCode>
                <c:ptCount val="1"/>
                <c:pt idx="0">
                  <c:v>80.386830000000003</c:v>
                </c:pt>
              </c:numCache>
            </c:numRef>
          </c:yVal>
          <c:bubbleSize>
            <c:numRef>
              <c:f>Sheet1!$C$5</c:f>
              <c:numCache>
                <c:formatCode>0.0</c:formatCode>
                <c:ptCount val="1"/>
                <c:pt idx="0">
                  <c:v>1.8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8B35-44A5-833B-3FA815392F8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Site Performance</c:v>
                </c:pt>
              </c:strCache>
            </c:strRef>
          </c:tx>
          <c:spPr>
            <a:solidFill>
              <a:srgbClr val="B4B5B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1927815559700681"/>
                  <c:y val="-0.1548270619536298"/>
                </c:manualLayout>
              </c:layout>
              <c:tx>
                <c:rich>
                  <a:bodyPr/>
                  <a:lstStyle/>
                  <a:p>
                    <a:fld id="{6FC03321-AC7C-A34E-B167-B5BEFB4299DC}" type="SERIESNAME">
                      <a:rPr lang="en-US" b="1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2DFFA2DB-DF60-1744-9848-23AAD55CC04C}" type="YVALUE">
                      <a:rPr lang="en-US" baseline="0" smtClean="0"/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02C6D9F7-2290-D44D-8B64-95CEDCDD386C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B35-44A5-833B-3FA81539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Sheet1!$C$6</c:f>
              <c:numCache>
                <c:formatCode>0.0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Sheet1!$B$6</c:f>
              <c:numCache>
                <c:formatCode>0</c:formatCode>
                <c:ptCount val="1"/>
                <c:pt idx="0">
                  <c:v>82.203649999999996</c:v>
                </c:pt>
              </c:numCache>
            </c:numRef>
          </c:yVal>
          <c:bubbleSize>
            <c:numRef>
              <c:f>Sheet1!$C$6</c:f>
              <c:numCache>
                <c:formatCode>0.0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8B35-44A5-833B-3FA815392F8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127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B35-44A5-833B-3FA815392F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DA426F2-B85D-F744-9AB2-32015CF20BEA}" type="SERIESNAME">
                      <a:rPr lang="en-US" b="1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B73D991-BAF6-F347-A6BF-514130F304B6}" type="YVALUE">
                      <a:rPr lang="en-US" sz="1200" baseline="0" smtClean="0"/>
                      <a:pPr/>
                      <a:t>[Y VALUE]</a:t>
                    </a:fld>
                    <a:r>
                      <a:rPr lang="en-US" sz="1200" baseline="0"/>
                      <a:t>, </a:t>
                    </a:r>
                    <a:fld id="{8CCC8943-74C1-654F-9CCC-29D390D793EC}" type="BUBBLESIZE">
                      <a:rPr lang="en-US" sz="1200" baseline="0"/>
                      <a:pPr/>
                      <a:t>[BUBBLE SIZE]</a:t>
                    </a:fld>
                    <a:endParaRPr lang="en-US" sz="1200" baseline="0"/>
                  </a:p>
                </c:rich>
              </c:tx>
              <c:dLblPos val="t"/>
              <c:showLegendKey val="0"/>
              <c:showVal val="1"/>
              <c:showCatName val="0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B35-44A5-833B-3FA81539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Sheet1!$C$7</c:f>
              <c:numCache>
                <c:formatCode>0.0</c:formatCode>
                <c:ptCount val="1"/>
              </c:numCache>
            </c:numRef>
          </c:xVal>
          <c:yVal>
            <c:numRef>
              <c:f>Sheet1!$B$7</c:f>
              <c:numCache>
                <c:formatCode>0</c:formatCode>
                <c:ptCount val="1"/>
              </c:numCache>
            </c:numRef>
          </c:yVal>
          <c:bubbleSize>
            <c:numRef>
              <c:f>Sheet1!$C$7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8B35-44A5-833B-3FA815392F8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3">
                <a:tint val="62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Sheet1!$C$8</c:f>
              <c:numCache>
                <c:formatCode>0.0</c:formatCode>
                <c:ptCount val="1"/>
              </c:numCache>
            </c:numRef>
          </c:xVal>
          <c:yVal>
            <c:numRef>
              <c:f>Sheet1!$B$8</c:f>
              <c:numCache>
                <c:formatCode>0</c:formatCode>
                <c:ptCount val="1"/>
              </c:numCache>
            </c:numRef>
          </c:yVal>
          <c:bubbleSize>
            <c:numRef>
              <c:f>Sheet1!$C$8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8B35-44A5-833B-3FA815392F8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3">
                <a:tint val="46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Sheet1!$C$9</c:f>
              <c:numCache>
                <c:formatCode>General</c:formatCode>
                <c:ptCount val="1"/>
              </c:numCache>
            </c:numRef>
          </c:xVal>
          <c:yVal>
            <c:numRef>
              <c:f>Sheet1!$B$9</c:f>
              <c:numCache>
                <c:formatCode>General</c:formatCode>
                <c:ptCount val="1"/>
              </c:numCache>
            </c:numRef>
          </c:yVal>
          <c:bubbleSize>
            <c:numRef>
              <c:f>Sheet1!$C$9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8B35-44A5-833B-3FA815392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701566368"/>
        <c:axId val="1701561568"/>
      </c:bubbleChart>
      <c:valAx>
        <c:axId val="1701566368"/>
        <c:scaling>
          <c:orientation val="minMax"/>
          <c:max val="2.08332819"/>
          <c:min val="2.4122620000000001E-2"/>
        </c:scaling>
        <c:delete val="0"/>
        <c:axPos val="b"/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561568"/>
        <c:crosses val="autoZero"/>
        <c:crossBetween val="midCat"/>
        <c:majorUnit val="1"/>
      </c:valAx>
      <c:valAx>
        <c:axId val="1701561568"/>
        <c:scaling>
          <c:orientation val="minMax"/>
          <c:max val="87.20365000000001"/>
          <c:min val="73.43853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566368"/>
        <c:crosses val="autoZero"/>
        <c:crossBetween val="midCat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100"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How frequently do you use the EPA website</a:t>
            </a:r>
            <a:r>
              <a:rPr lang="en-US" sz="1800" b="1" baseline="0">
                <a:solidFill>
                  <a:schemeClr val="tx1"/>
                </a:solidFill>
              </a:rPr>
              <a:t>? </a:t>
            </a:r>
          </a:p>
        </c:rich>
      </c:tx>
      <c:layout>
        <c:manualLayout>
          <c:xMode val="edge"/>
          <c:yMode val="edge"/>
          <c:x val="0.236765936500123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190187503996555E-2"/>
          <c:y val="0.13662842882375759"/>
          <c:w val="0.98680981249600341"/>
          <c:h val="0.65065390285816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8-43F8-99F9-F762F53B9051}"/>
              </c:ext>
            </c:extLst>
          </c:dPt>
          <c:dPt>
            <c:idx val="1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8-43F8-99F9-F762F53B9051}"/>
              </c:ext>
            </c:extLst>
          </c:dPt>
          <c:dPt>
            <c:idx val="4"/>
            <c:invertIfNegative val="0"/>
            <c:bubble3D val="0"/>
            <c:spPr>
              <a:solidFill>
                <a:srgbClr val="007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8-43F8-99F9-F762F53B90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First Visit</c:v>
                </c:pt>
                <c:pt idx="1">
                  <c:v>About once a year </c:v>
                </c:pt>
                <c:pt idx="2">
                  <c:v>A few times a year</c:v>
                </c:pt>
                <c:pt idx="3">
                  <c:v>Monthly or more often</c:v>
                </c:pt>
                <c:pt idx="4">
                  <c:v>Weekly_Old</c:v>
                </c:pt>
                <c:pt idx="5">
                  <c:v>Daily_Old</c:v>
                </c:pt>
              </c:strCache>
            </c:strRef>
          </c:cat>
          <c:val>
            <c:numRef>
              <c:f>Sheet1!$B$2:$G$2</c:f>
              <c:numCache>
                <c:formatCode>0%;\(0%\)</c:formatCode>
                <c:ptCount val="6"/>
                <c:pt idx="0">
                  <c:v>0.28999999999999998</c:v>
                </c:pt>
                <c:pt idx="1">
                  <c:v>3.3019E-2</c:v>
                </c:pt>
                <c:pt idx="2">
                  <c:v>0.2</c:v>
                </c:pt>
                <c:pt idx="3">
                  <c:v>0.25</c:v>
                </c:pt>
                <c:pt idx="4">
                  <c:v>0.11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0839904"/>
        <c:axId val="1599648080"/>
        <c:extLst/>
      </c:barChart>
      <c:barChart>
        <c:barDir val="col"/>
        <c:grouping val="clustered"/>
        <c:varyColors val="0"/>
        <c:ser>
          <c:idx val="4"/>
          <c:order val="1"/>
          <c:tx>
            <c:strRef>
              <c:f>Sheet1!$A$5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007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First Visit</c:v>
                </c:pt>
                <c:pt idx="1">
                  <c:v>About once a year </c:v>
                </c:pt>
                <c:pt idx="2">
                  <c:v>A few times a year</c:v>
                </c:pt>
                <c:pt idx="3">
                  <c:v>Monthly or more often</c:v>
                </c:pt>
                <c:pt idx="4">
                  <c:v>Weekly_Old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 formatCode="#,##0;\(#,##0\)">
                  <c:v>78</c:v>
                </c:pt>
                <c:pt idx="1">
                  <c:v>72</c:v>
                </c:pt>
                <c:pt idx="2" formatCode="#,##0;\(#,##0\)">
                  <c:v>78</c:v>
                </c:pt>
                <c:pt idx="3" formatCode="#,##0;\(#,##0\)">
                  <c:v>80</c:v>
                </c:pt>
                <c:pt idx="4" formatCode="#,##0;\(#,##0\)">
                  <c:v>83</c:v>
                </c:pt>
                <c:pt idx="5" formatCode="#,##0;\(#,##0\)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68-43F8-99F9-F762F53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64188128"/>
        <c:axId val="1164190424"/>
      </c:barChart>
      <c:catAx>
        <c:axId val="15908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648080"/>
        <c:crosses val="autoZero"/>
        <c:auto val="1"/>
        <c:lblAlgn val="ctr"/>
        <c:lblOffset val="100"/>
        <c:noMultiLvlLbl val="0"/>
      </c:catAx>
      <c:valAx>
        <c:axId val="1599648080"/>
        <c:scaling>
          <c:orientation val="minMax"/>
          <c:max val="1"/>
          <c:min val="0"/>
        </c:scaling>
        <c:delete val="0"/>
        <c:axPos val="l"/>
        <c:numFmt formatCode="0%;\(0%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39904"/>
        <c:crosses val="autoZero"/>
        <c:crossBetween val="between"/>
      </c:valAx>
      <c:valAx>
        <c:axId val="1164190424"/>
        <c:scaling>
          <c:orientation val="minMax"/>
          <c:max val="100"/>
          <c:min val="0"/>
        </c:scaling>
        <c:delete val="0"/>
        <c:axPos val="r"/>
        <c:numFmt formatCode="#,##0;\(#,##0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188128"/>
        <c:crosses val="max"/>
        <c:crossBetween val="between"/>
      </c:valAx>
      <c:catAx>
        <c:axId val="116418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190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3B680-743B-496B-AE2C-43D4360B7B0B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741A1229-33DA-43CF-B25A-329A7B8F92BE}">
      <dgm:prSet phldrT="[Text]" custT="1"/>
      <dgm:spPr>
        <a:xfrm>
          <a:off x="2678" y="261639"/>
          <a:ext cx="3263800" cy="130552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rgbClr val="222B3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EXPERIENCES &amp; EXPECTATIONS</a:t>
          </a:r>
        </a:p>
      </dgm:t>
    </dgm:pt>
    <dgm:pt modelId="{6D0CA251-AE23-4669-A872-E66D611C08DA}" type="parTrans" cxnId="{350DACB6-D0FC-4ADC-B75A-BDCB683FE86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8D6FDE4-CC29-4F2B-B7CC-54C1C78A4CE1}" type="sibTrans" cxnId="{350DACB6-D0FC-4ADC-B75A-BDCB683FE86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E6420C8-CE36-420F-A45F-F3C788A9B334}">
      <dgm:prSet phldrT="[Text]" custT="1"/>
      <dgm:spPr>
        <a:xfrm>
          <a:off x="2940099" y="261639"/>
          <a:ext cx="3263800" cy="1305520"/>
        </a:xfrm>
        <a:prstGeom prst="chevron">
          <a:avLst/>
        </a:prstGeom>
        <a:solidFill>
          <a:schemeClr val="tx1"/>
        </a:solidFill>
        <a:ln w="12700" cap="flat" cmpd="sng" algn="ctr">
          <a:solidFill>
            <a:srgbClr val="222B3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SATISFACTION</a:t>
          </a:r>
        </a:p>
      </dgm:t>
    </dgm:pt>
    <dgm:pt modelId="{189B5069-07EA-4470-B581-6426B656F9BA}" type="parTrans" cxnId="{569598C3-A9EB-4B1E-A522-F983237025D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764CAB7-FFAF-43C1-8237-AF3E857CCE2E}" type="sibTrans" cxnId="{569598C3-A9EB-4B1E-A522-F983237025D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643EFEA-1C84-44E0-9904-A78DD94C7C8A}">
      <dgm:prSet phldrT="[Text]" custT="1"/>
      <dgm:spPr>
        <a:xfrm>
          <a:off x="5877520" y="261639"/>
          <a:ext cx="3263800" cy="130552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rgbClr val="222B3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BUSINESS OUTCOMES</a:t>
          </a:r>
        </a:p>
      </dgm:t>
    </dgm:pt>
    <dgm:pt modelId="{A278BC2F-33D2-4E2A-9197-BE7F6A574809}" type="parTrans" cxnId="{C19A8A72-1699-499A-8728-3256FA2100E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67667B3-590D-4E3F-BE7B-16D06AF21AB3}" type="sibTrans" cxnId="{C19A8A72-1699-499A-8728-3256FA2100E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65D722E-0BE6-45F4-A8B6-634AFBEF7BF8}" type="pres">
      <dgm:prSet presAssocID="{F413B680-743B-496B-AE2C-43D4360B7B0B}" presName="Name0" presStyleCnt="0">
        <dgm:presLayoutVars>
          <dgm:dir/>
          <dgm:animLvl val="lvl"/>
          <dgm:resizeHandles val="exact"/>
        </dgm:presLayoutVars>
      </dgm:prSet>
      <dgm:spPr/>
    </dgm:pt>
    <dgm:pt modelId="{F116C06C-21F2-4E3D-97BB-7127E770F68F}" type="pres">
      <dgm:prSet presAssocID="{741A1229-33DA-43CF-B25A-329A7B8F92BE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EB995934-3557-40B3-BBD8-125A1046714B}" type="pres">
      <dgm:prSet presAssocID="{58D6FDE4-CC29-4F2B-B7CC-54C1C78A4CE1}" presName="parTxOnlySpace" presStyleCnt="0"/>
      <dgm:spPr/>
    </dgm:pt>
    <dgm:pt modelId="{62F4EC99-9C4A-4FE5-BB6D-3E124585B9AA}" type="pres">
      <dgm:prSet presAssocID="{5E6420C8-CE36-420F-A45F-F3C788A9B33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890CB1-D4AF-4D6F-A971-76132A2EF81A}" type="pres">
      <dgm:prSet presAssocID="{F764CAB7-FFAF-43C1-8237-AF3E857CCE2E}" presName="parTxOnlySpace" presStyleCnt="0"/>
      <dgm:spPr/>
    </dgm:pt>
    <dgm:pt modelId="{F25E0C59-3A4F-4EFC-BFF4-F1F433DDF4B3}" type="pres">
      <dgm:prSet presAssocID="{D643EFEA-1C84-44E0-9904-A78DD94C7C8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CFF82B-10CA-49B7-B1A6-643A14770300}" type="presOf" srcId="{D643EFEA-1C84-44E0-9904-A78DD94C7C8A}" destId="{F25E0C59-3A4F-4EFC-BFF4-F1F433DDF4B3}" srcOrd="0" destOrd="0" presId="urn:microsoft.com/office/officeart/2005/8/layout/chevron1"/>
    <dgm:cxn modelId="{C19A8A72-1699-499A-8728-3256FA2100ED}" srcId="{F413B680-743B-496B-AE2C-43D4360B7B0B}" destId="{D643EFEA-1C84-44E0-9904-A78DD94C7C8A}" srcOrd="2" destOrd="0" parTransId="{A278BC2F-33D2-4E2A-9197-BE7F6A574809}" sibTransId="{667667B3-590D-4E3F-BE7B-16D06AF21AB3}"/>
    <dgm:cxn modelId="{350DACB6-D0FC-4ADC-B75A-BDCB683FE862}" srcId="{F413B680-743B-496B-AE2C-43D4360B7B0B}" destId="{741A1229-33DA-43CF-B25A-329A7B8F92BE}" srcOrd="0" destOrd="0" parTransId="{6D0CA251-AE23-4669-A872-E66D611C08DA}" sibTransId="{58D6FDE4-CC29-4F2B-B7CC-54C1C78A4CE1}"/>
    <dgm:cxn modelId="{569598C3-A9EB-4B1E-A522-F983237025D8}" srcId="{F413B680-743B-496B-AE2C-43D4360B7B0B}" destId="{5E6420C8-CE36-420F-A45F-F3C788A9B334}" srcOrd="1" destOrd="0" parTransId="{189B5069-07EA-4470-B581-6426B656F9BA}" sibTransId="{F764CAB7-FFAF-43C1-8237-AF3E857CCE2E}"/>
    <dgm:cxn modelId="{05685FCC-1A27-4148-AE17-0518BE0A46CF}" type="presOf" srcId="{5E6420C8-CE36-420F-A45F-F3C788A9B334}" destId="{62F4EC99-9C4A-4FE5-BB6D-3E124585B9AA}" srcOrd="0" destOrd="0" presId="urn:microsoft.com/office/officeart/2005/8/layout/chevron1"/>
    <dgm:cxn modelId="{85FB2FE1-2309-43E0-9CD3-653BA0147C2B}" type="presOf" srcId="{741A1229-33DA-43CF-B25A-329A7B8F92BE}" destId="{F116C06C-21F2-4E3D-97BB-7127E770F68F}" srcOrd="0" destOrd="0" presId="urn:microsoft.com/office/officeart/2005/8/layout/chevron1"/>
    <dgm:cxn modelId="{2B1F0CF9-6B6C-472F-A807-0E68B3E078C1}" type="presOf" srcId="{F413B680-743B-496B-AE2C-43D4360B7B0B}" destId="{D65D722E-0BE6-45F4-A8B6-634AFBEF7BF8}" srcOrd="0" destOrd="0" presId="urn:microsoft.com/office/officeart/2005/8/layout/chevron1"/>
    <dgm:cxn modelId="{D2354685-1E40-430B-BF8A-4548D2D97220}" type="presParOf" srcId="{D65D722E-0BE6-45F4-A8B6-634AFBEF7BF8}" destId="{F116C06C-21F2-4E3D-97BB-7127E770F68F}" srcOrd="0" destOrd="0" presId="urn:microsoft.com/office/officeart/2005/8/layout/chevron1"/>
    <dgm:cxn modelId="{8795EA63-5448-4277-A0B4-F185FC70C0A6}" type="presParOf" srcId="{D65D722E-0BE6-45F4-A8B6-634AFBEF7BF8}" destId="{EB995934-3557-40B3-BBD8-125A1046714B}" srcOrd="1" destOrd="0" presId="urn:microsoft.com/office/officeart/2005/8/layout/chevron1"/>
    <dgm:cxn modelId="{F1F3C6D1-EC99-4C47-B28F-CEC7AD944EA6}" type="presParOf" srcId="{D65D722E-0BE6-45F4-A8B6-634AFBEF7BF8}" destId="{62F4EC99-9C4A-4FE5-BB6D-3E124585B9AA}" srcOrd="2" destOrd="0" presId="urn:microsoft.com/office/officeart/2005/8/layout/chevron1"/>
    <dgm:cxn modelId="{9E76F1D3-3B98-45E1-A751-960526D2B87C}" type="presParOf" srcId="{D65D722E-0BE6-45F4-A8B6-634AFBEF7BF8}" destId="{01890CB1-D4AF-4D6F-A971-76132A2EF81A}" srcOrd="3" destOrd="0" presId="urn:microsoft.com/office/officeart/2005/8/layout/chevron1"/>
    <dgm:cxn modelId="{9D8CAC73-883E-409C-89CC-D91D682D039F}" type="presParOf" srcId="{D65D722E-0BE6-45F4-A8B6-634AFBEF7BF8}" destId="{F25E0C59-3A4F-4EFC-BFF4-F1F433DDF4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BBDF5-0388-45EE-A983-23DD5CD23B38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0B4FF4-3C4E-4D1B-9B11-540E018C4DF4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96908" y="118968"/>
          <a:ext cx="3900572" cy="442996"/>
        </a:xfrm>
        <a:prstGeom prst="roundRect">
          <a:avLst>
            <a:gd name="adj" fmla="val 10000"/>
          </a:avLst>
        </a:prstGeom>
        <a:solidFill>
          <a:srgbClr val="0079FF"/>
        </a:solidFill>
        <a:ln>
          <a:noFill/>
        </a:ln>
        <a:effectLst/>
      </dgm:spPr>
      <dgm:t>
        <a:bodyPr/>
        <a:lstStyle/>
        <a:p>
          <a:pPr marL="0" algn="ctr" defTabSz="609493" rtl="0" eaLnBrk="1" latinLnBrk="0" hangingPunct="1">
            <a:buNone/>
          </a:pPr>
          <a:r>
            <a:rPr lang="en-US" sz="1800" b="1" kern="1200" spc="3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KEY FACTS</a:t>
          </a:r>
        </a:p>
      </dgm:t>
    </dgm:pt>
    <dgm:pt modelId="{883AEF30-95F4-4A7E-93AC-3B7DE20BA270}" type="parTrans" cxnId="{3F237A01-69FA-495C-80FE-6EAD50520E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2E2A14-57AF-4CC3-8B18-AAB59764DD04}" type="sibTrans" cxnId="{3F237A01-69FA-495C-80FE-6EAD50520E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26684C6-5601-4C58-B60A-2535073D0A95}">
      <dgm:prSet phldrT="[Text]" custT="1"/>
      <dgm:spPr>
        <a:xfrm>
          <a:off x="783166" y="772804"/>
          <a:ext cx="3210575" cy="927366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400">
              <a:solidFill>
                <a:srgbClr val="222B3C"/>
              </a:solidFill>
              <a:latin typeface="Arial" panose="020B0604020202020204"/>
              <a:ea typeface="+mn-ea"/>
              <a:cs typeface="+mn-cs"/>
            </a:rPr>
            <a:t>Collection began: </a:t>
          </a:r>
        </a:p>
        <a:p>
          <a:pPr>
            <a:buNone/>
          </a:pPr>
          <a:r>
            <a:rPr lang="en-US" sz="1400">
              <a:solidFill>
                <a:srgbClr val="222B3C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August 2015</a:t>
          </a:r>
        </a:p>
      </dgm:t>
    </dgm:pt>
    <dgm:pt modelId="{E3D2F866-6F42-4F65-8506-7CC1576116AB}" type="parTrans" cxnId="{58B4E84F-F37F-4AB6-A558-CBBFF185F857}">
      <dgm:prSet/>
      <dgm:spPr>
        <a:xfrm>
          <a:off x="486965" y="561964"/>
          <a:ext cx="296200" cy="67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523"/>
              </a:lnTo>
              <a:lnTo>
                <a:pt x="296200" y="674523"/>
              </a:lnTo>
            </a:path>
          </a:pathLst>
        </a:custGeom>
        <a:noFill/>
        <a:ln w="12700" cap="flat" cmpd="sng" algn="ctr">
          <a:solidFill>
            <a:srgbClr val="FFFFFF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EBDAB223-0AB4-4182-8DA1-388BE3F376DC}" type="sibTrans" cxnId="{58B4E84F-F37F-4AB6-A558-CBBFF185F85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AC640BF-A335-42FE-9AE4-2211E9C1C49B}">
      <dgm:prSet phldrT="[Text]" custT="1"/>
      <dgm:spPr>
        <a:xfrm>
          <a:off x="783166" y="2811153"/>
          <a:ext cx="3208138" cy="1010543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endParaRPr lang="en-US" sz="1400">
            <a:solidFill>
              <a:srgbClr val="222B3C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E2F59B15-829A-44A5-98A7-CEBF9F93215F}" type="parTrans" cxnId="{119EBC21-EA66-4296-B471-0B8FD7DA0207}">
      <dgm:prSet/>
      <dgm:spPr>
        <a:xfrm>
          <a:off x="486965" y="561964"/>
          <a:ext cx="296200" cy="275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460"/>
              </a:lnTo>
              <a:lnTo>
                <a:pt x="296200" y="2754460"/>
              </a:lnTo>
            </a:path>
          </a:pathLst>
        </a:custGeom>
        <a:noFill/>
        <a:ln w="12700" cap="flat" cmpd="sng" algn="ctr">
          <a:solidFill>
            <a:srgbClr val="FFFFFF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DA593F15-57D2-4675-8B29-673C8BE46A90}" type="sibTrans" cxnId="{119EBC21-EA66-4296-B471-0B8FD7DA020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DFC442-769C-4AA0-94C7-5F240D75DF40}">
      <dgm:prSet phldrT="[Text]" custT="1"/>
      <dgm:spPr>
        <a:xfrm>
          <a:off x="783166" y="1849491"/>
          <a:ext cx="3184304" cy="812342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en-US" sz="1400">
              <a:solidFill>
                <a:srgbClr val="222B3C"/>
              </a:solidFill>
              <a:latin typeface="Arial" panose="020B0604020202020204"/>
              <a:ea typeface="+mn-ea"/>
              <a:cs typeface="+mn-cs"/>
            </a:rPr>
            <a:t>Reporting Period:</a:t>
          </a:r>
        </a:p>
        <a:p>
          <a:pPr algn="ctr">
            <a:buNone/>
          </a:pPr>
          <a:r>
            <a:rPr lang="en-US" sz="1200">
              <a:solidFill>
                <a:srgbClr val="222B3C"/>
              </a:solidFill>
              <a:latin typeface="Arial" panose="020B0604020202020204"/>
              <a:ea typeface="+mn-ea"/>
              <a:cs typeface="+mn-cs"/>
            </a:rPr>
            <a:t>May 5, 2020-January 31, 2021</a:t>
          </a:r>
        </a:p>
      </dgm:t>
    </dgm:pt>
    <dgm:pt modelId="{184AA65E-913C-44CC-8FAE-2721FD390622}" type="parTrans" cxnId="{09E63CF6-C731-4C5C-B7AD-DC3F139797E1}">
      <dgm:prSet/>
      <dgm:spPr>
        <a:xfrm>
          <a:off x="486965" y="561964"/>
          <a:ext cx="296200" cy="169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697"/>
              </a:lnTo>
              <a:lnTo>
                <a:pt x="296200" y="1693697"/>
              </a:lnTo>
            </a:path>
          </a:pathLst>
        </a:custGeom>
        <a:noFill/>
        <a:ln w="12700" cap="flat" cmpd="sng" algn="ctr">
          <a:solidFill>
            <a:srgbClr val="FFFFFF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7CE3F567-1DDC-4C5E-A0F1-CD4F7572B4E9}" type="sibTrans" cxnId="{09E63CF6-C731-4C5C-B7AD-DC3F139797E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57F805D-EAC7-4F47-8873-BF2EA48274FB}">
      <dgm:prSet phldrT="[Text]" custT="1"/>
      <dgm:spPr>
        <a:xfrm>
          <a:off x="783166" y="3971017"/>
          <a:ext cx="3211263" cy="811661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400">
              <a:solidFill>
                <a:srgbClr val="222B3C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Completion Percentage:                  </a:t>
          </a:r>
        </a:p>
        <a:p>
          <a:pPr>
            <a:buNone/>
          </a:pPr>
          <a:endParaRPr lang="en-US" sz="1400">
            <a:solidFill>
              <a:srgbClr val="222B3C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EF96D168-784B-468B-A1DD-DDF837B63015}" type="parTrans" cxnId="{2686BE4A-999C-4C93-91CC-2C2492142AF6}">
      <dgm:prSet/>
      <dgm:spPr>
        <a:xfrm>
          <a:off x="486965" y="561964"/>
          <a:ext cx="296200" cy="381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4883"/>
              </a:lnTo>
              <a:lnTo>
                <a:pt x="296200" y="3814883"/>
              </a:lnTo>
            </a:path>
          </a:pathLst>
        </a:custGeom>
        <a:noFill/>
        <a:ln w="12700" cap="flat" cmpd="sng" algn="ctr">
          <a:solidFill>
            <a:srgbClr val="637084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590CB26-5874-4635-A28C-6FDA05D29F39}" type="sibTrans" cxnId="{2686BE4A-999C-4C93-91CC-2C2492142AF6}">
      <dgm:prSet/>
      <dgm:spPr/>
      <dgm:t>
        <a:bodyPr/>
        <a:lstStyle/>
        <a:p>
          <a:endParaRPr lang="en-US"/>
        </a:p>
      </dgm:t>
    </dgm:pt>
    <dgm:pt modelId="{CA0A947D-F961-4531-8ECD-60B3F55831C4}" type="pres">
      <dgm:prSet presAssocID="{268BBDF5-0388-45EE-A983-23DD5CD23B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9018D3-257C-47B2-8C39-EE42C9AECF52}" type="pres">
      <dgm:prSet presAssocID="{7D0B4FF4-3C4E-4D1B-9B11-540E018C4DF4}" presName="root" presStyleCnt="0"/>
      <dgm:spPr/>
    </dgm:pt>
    <dgm:pt modelId="{9744573D-2443-4417-956D-BE1E178AB16C}" type="pres">
      <dgm:prSet presAssocID="{7D0B4FF4-3C4E-4D1B-9B11-540E018C4DF4}" presName="rootComposite" presStyleCnt="0"/>
      <dgm:spPr/>
    </dgm:pt>
    <dgm:pt modelId="{29EDDB7F-1FCE-40C6-AD80-3E18A2B7E06F}" type="pres">
      <dgm:prSet presAssocID="{7D0B4FF4-3C4E-4D1B-9B11-540E018C4DF4}" presName="rootText" presStyleLbl="node1" presStyleIdx="0" presStyleCnt="1" custScaleX="326528" custScaleY="74169" custLinFactNeighborX="7857" custLinFactNeighborY="-10300"/>
      <dgm:spPr/>
    </dgm:pt>
    <dgm:pt modelId="{8E9A49FD-382D-4E42-9AF7-D902A262444E}" type="pres">
      <dgm:prSet presAssocID="{7D0B4FF4-3C4E-4D1B-9B11-540E018C4DF4}" presName="rootConnector" presStyleLbl="node1" presStyleIdx="0" presStyleCnt="1"/>
      <dgm:spPr/>
    </dgm:pt>
    <dgm:pt modelId="{C4A725F9-ED43-4B67-8EE7-8E74BC4872AF}" type="pres">
      <dgm:prSet presAssocID="{7D0B4FF4-3C4E-4D1B-9B11-540E018C4DF4}" presName="childShape" presStyleCnt="0"/>
      <dgm:spPr/>
    </dgm:pt>
    <dgm:pt modelId="{6EB8313E-654E-4C15-9A2D-3FA23158F776}" type="pres">
      <dgm:prSet presAssocID="{E3D2F866-6F42-4F65-8506-7CC1576116AB}" presName="Name13" presStyleLbl="parChTrans1D2" presStyleIdx="0" presStyleCnt="4"/>
      <dgm:spPr/>
    </dgm:pt>
    <dgm:pt modelId="{3DEC9A77-096C-4F69-A3D4-688ED772DD2B}" type="pres">
      <dgm:prSet presAssocID="{026684C6-5601-4C58-B60A-2535073D0A95}" presName="childText" presStyleLbl="bgAcc1" presStyleIdx="0" presStyleCnt="4" custScaleX="335958" custScaleY="155265">
        <dgm:presLayoutVars>
          <dgm:bulletEnabled val="1"/>
        </dgm:presLayoutVars>
      </dgm:prSet>
      <dgm:spPr/>
    </dgm:pt>
    <dgm:pt modelId="{63330818-AF3E-4EEB-BD4F-02022F0892D1}" type="pres">
      <dgm:prSet presAssocID="{184AA65E-913C-44CC-8FAE-2721FD390622}" presName="Name13" presStyleLbl="parChTrans1D2" presStyleIdx="1" presStyleCnt="4"/>
      <dgm:spPr/>
    </dgm:pt>
    <dgm:pt modelId="{808EF1DA-9CAB-497E-8CA6-CF054EB388E4}" type="pres">
      <dgm:prSet presAssocID="{68DFC442-769C-4AA0-94C7-5F240D75DF40}" presName="childText" presStyleLbl="bgAcc1" presStyleIdx="1" presStyleCnt="4" custScaleX="333209" custScaleY="136007">
        <dgm:presLayoutVars>
          <dgm:bulletEnabled val="1"/>
        </dgm:presLayoutVars>
      </dgm:prSet>
      <dgm:spPr/>
    </dgm:pt>
    <dgm:pt modelId="{C5F1041C-E729-4C1E-98AB-5217A5322A5C}" type="pres">
      <dgm:prSet presAssocID="{E2F59B15-829A-44A5-98A7-CEBF9F93215F}" presName="Name13" presStyleLbl="parChTrans1D2" presStyleIdx="2" presStyleCnt="4"/>
      <dgm:spPr/>
    </dgm:pt>
    <dgm:pt modelId="{B7A97ED0-43A3-445E-9CBA-306F162A7437}" type="pres">
      <dgm:prSet presAssocID="{BAC640BF-A335-42FE-9AE4-2211E9C1C49B}" presName="childText" presStyleLbl="bgAcc1" presStyleIdx="2" presStyleCnt="4" custScaleX="335703" custScaleY="169191">
        <dgm:presLayoutVars>
          <dgm:bulletEnabled val="1"/>
        </dgm:presLayoutVars>
      </dgm:prSet>
      <dgm:spPr/>
    </dgm:pt>
    <dgm:pt modelId="{33EA018D-21A0-40B3-BA25-2BBF3E7F3FB4}" type="pres">
      <dgm:prSet presAssocID="{EF96D168-784B-468B-A1DD-DDF837B63015}" presName="Name13" presStyleLbl="parChTrans1D2" presStyleIdx="3" presStyleCnt="4"/>
      <dgm:spPr/>
    </dgm:pt>
    <dgm:pt modelId="{65A66F06-7A73-4DEB-AB87-6894C3AD2569}" type="pres">
      <dgm:prSet presAssocID="{357F805D-EAC7-4F47-8873-BF2EA48274FB}" presName="childText" presStyleLbl="bgAcc1" presStyleIdx="3" presStyleCnt="4" custScaleX="336030" custScaleY="135893" custLinFactNeighborY="0">
        <dgm:presLayoutVars>
          <dgm:bulletEnabled val="1"/>
        </dgm:presLayoutVars>
      </dgm:prSet>
      <dgm:spPr/>
    </dgm:pt>
  </dgm:ptLst>
  <dgm:cxnLst>
    <dgm:cxn modelId="{3F237A01-69FA-495C-80FE-6EAD50520EE0}" srcId="{268BBDF5-0388-45EE-A983-23DD5CD23B38}" destId="{7D0B4FF4-3C4E-4D1B-9B11-540E018C4DF4}" srcOrd="0" destOrd="0" parTransId="{883AEF30-95F4-4A7E-93AC-3B7DE20BA270}" sibTransId="{D62E2A14-57AF-4CC3-8B18-AAB59764DD04}"/>
    <dgm:cxn modelId="{71A2050B-BD37-EE45-B23A-CFB92CA4ED3C}" type="presOf" srcId="{7D0B4FF4-3C4E-4D1B-9B11-540E018C4DF4}" destId="{29EDDB7F-1FCE-40C6-AD80-3E18A2B7E06F}" srcOrd="0" destOrd="0" presId="urn:microsoft.com/office/officeart/2005/8/layout/hierarchy3"/>
    <dgm:cxn modelId="{142E6B1A-A041-C04F-A13B-FF291748856A}" type="presOf" srcId="{68DFC442-769C-4AA0-94C7-5F240D75DF40}" destId="{808EF1DA-9CAB-497E-8CA6-CF054EB388E4}" srcOrd="0" destOrd="0" presId="urn:microsoft.com/office/officeart/2005/8/layout/hierarchy3"/>
    <dgm:cxn modelId="{119EBC21-EA66-4296-B471-0B8FD7DA0207}" srcId="{7D0B4FF4-3C4E-4D1B-9B11-540E018C4DF4}" destId="{BAC640BF-A335-42FE-9AE4-2211E9C1C49B}" srcOrd="2" destOrd="0" parTransId="{E2F59B15-829A-44A5-98A7-CEBF9F93215F}" sibTransId="{DA593F15-57D2-4675-8B29-673C8BE46A90}"/>
    <dgm:cxn modelId="{8A648844-01F6-8646-A42F-E09BE53EEE3D}" type="presOf" srcId="{026684C6-5601-4C58-B60A-2535073D0A95}" destId="{3DEC9A77-096C-4F69-A3D4-688ED772DD2B}" srcOrd="0" destOrd="0" presId="urn:microsoft.com/office/officeart/2005/8/layout/hierarchy3"/>
    <dgm:cxn modelId="{2686BE4A-999C-4C93-91CC-2C2492142AF6}" srcId="{7D0B4FF4-3C4E-4D1B-9B11-540E018C4DF4}" destId="{357F805D-EAC7-4F47-8873-BF2EA48274FB}" srcOrd="3" destOrd="0" parTransId="{EF96D168-784B-468B-A1DD-DDF837B63015}" sibTransId="{9590CB26-5874-4635-A28C-6FDA05D29F39}"/>
    <dgm:cxn modelId="{CDB89A6C-A0D5-DA46-A736-4E9B664C3863}" type="presOf" srcId="{268BBDF5-0388-45EE-A983-23DD5CD23B38}" destId="{CA0A947D-F961-4531-8ECD-60B3F55831C4}" srcOrd="0" destOrd="0" presId="urn:microsoft.com/office/officeart/2005/8/layout/hierarchy3"/>
    <dgm:cxn modelId="{084B7E6D-68FC-C247-B98E-EA2B5634A4A2}" type="presOf" srcId="{E2F59B15-829A-44A5-98A7-CEBF9F93215F}" destId="{C5F1041C-E729-4C1E-98AB-5217A5322A5C}" srcOrd="0" destOrd="0" presId="urn:microsoft.com/office/officeart/2005/8/layout/hierarchy3"/>
    <dgm:cxn modelId="{58B4E84F-F37F-4AB6-A558-CBBFF185F857}" srcId="{7D0B4FF4-3C4E-4D1B-9B11-540E018C4DF4}" destId="{026684C6-5601-4C58-B60A-2535073D0A95}" srcOrd="0" destOrd="0" parTransId="{E3D2F866-6F42-4F65-8506-7CC1576116AB}" sibTransId="{EBDAB223-0AB4-4182-8DA1-388BE3F376DC}"/>
    <dgm:cxn modelId="{C9AC867D-24B8-3C4C-A9F4-1FD3FDDF9C8F}" type="presOf" srcId="{7D0B4FF4-3C4E-4D1B-9B11-540E018C4DF4}" destId="{8E9A49FD-382D-4E42-9AF7-D902A262444E}" srcOrd="1" destOrd="0" presId="urn:microsoft.com/office/officeart/2005/8/layout/hierarchy3"/>
    <dgm:cxn modelId="{6D5E4A84-367E-7043-9FE5-B1AC1B35DDAD}" type="presOf" srcId="{184AA65E-913C-44CC-8FAE-2721FD390622}" destId="{63330818-AF3E-4EEB-BD4F-02022F0892D1}" srcOrd="0" destOrd="0" presId="urn:microsoft.com/office/officeart/2005/8/layout/hierarchy3"/>
    <dgm:cxn modelId="{27349E91-88CF-7F4B-9B49-CC4B227B4F00}" type="presOf" srcId="{BAC640BF-A335-42FE-9AE4-2211E9C1C49B}" destId="{B7A97ED0-43A3-445E-9CBA-306F162A7437}" srcOrd="0" destOrd="0" presId="urn:microsoft.com/office/officeart/2005/8/layout/hierarchy3"/>
    <dgm:cxn modelId="{B1FEF8BA-F52C-BA4E-953A-E066F39EC79C}" type="presOf" srcId="{E3D2F866-6F42-4F65-8506-7CC1576116AB}" destId="{6EB8313E-654E-4C15-9A2D-3FA23158F776}" srcOrd="0" destOrd="0" presId="urn:microsoft.com/office/officeart/2005/8/layout/hierarchy3"/>
    <dgm:cxn modelId="{E54DD5F1-2BCB-4D58-A5B4-4488B4D28932}" type="presOf" srcId="{EF96D168-784B-468B-A1DD-DDF837B63015}" destId="{33EA018D-21A0-40B3-BA25-2BBF3E7F3FB4}" srcOrd="0" destOrd="0" presId="urn:microsoft.com/office/officeart/2005/8/layout/hierarchy3"/>
    <dgm:cxn modelId="{EB4449F2-6E98-4720-967F-1C85DAB949A3}" type="presOf" srcId="{357F805D-EAC7-4F47-8873-BF2EA48274FB}" destId="{65A66F06-7A73-4DEB-AB87-6894C3AD2569}" srcOrd="0" destOrd="0" presId="urn:microsoft.com/office/officeart/2005/8/layout/hierarchy3"/>
    <dgm:cxn modelId="{09E63CF6-C731-4C5C-B7AD-DC3F139797E1}" srcId="{7D0B4FF4-3C4E-4D1B-9B11-540E018C4DF4}" destId="{68DFC442-769C-4AA0-94C7-5F240D75DF40}" srcOrd="1" destOrd="0" parTransId="{184AA65E-913C-44CC-8FAE-2721FD390622}" sibTransId="{7CE3F567-1DDC-4C5E-A0F1-CD4F7572B4E9}"/>
    <dgm:cxn modelId="{FA6F441C-5FCB-9D40-807B-863F3440E6C5}" type="presParOf" srcId="{CA0A947D-F961-4531-8ECD-60B3F55831C4}" destId="{039018D3-257C-47B2-8C39-EE42C9AECF52}" srcOrd="0" destOrd="0" presId="urn:microsoft.com/office/officeart/2005/8/layout/hierarchy3"/>
    <dgm:cxn modelId="{F3B1C4F1-B449-634D-8905-CF034002ED3C}" type="presParOf" srcId="{039018D3-257C-47B2-8C39-EE42C9AECF52}" destId="{9744573D-2443-4417-956D-BE1E178AB16C}" srcOrd="0" destOrd="0" presId="urn:microsoft.com/office/officeart/2005/8/layout/hierarchy3"/>
    <dgm:cxn modelId="{0359FE39-93FB-184A-8842-41280E23C112}" type="presParOf" srcId="{9744573D-2443-4417-956D-BE1E178AB16C}" destId="{29EDDB7F-1FCE-40C6-AD80-3E18A2B7E06F}" srcOrd="0" destOrd="0" presId="urn:microsoft.com/office/officeart/2005/8/layout/hierarchy3"/>
    <dgm:cxn modelId="{6209DCBC-0782-5744-BE30-8E9F5F71B1A2}" type="presParOf" srcId="{9744573D-2443-4417-956D-BE1E178AB16C}" destId="{8E9A49FD-382D-4E42-9AF7-D902A262444E}" srcOrd="1" destOrd="0" presId="urn:microsoft.com/office/officeart/2005/8/layout/hierarchy3"/>
    <dgm:cxn modelId="{305CA0A1-A698-684A-B0E1-7B777FF7F961}" type="presParOf" srcId="{039018D3-257C-47B2-8C39-EE42C9AECF52}" destId="{C4A725F9-ED43-4B67-8EE7-8E74BC4872AF}" srcOrd="1" destOrd="0" presId="urn:microsoft.com/office/officeart/2005/8/layout/hierarchy3"/>
    <dgm:cxn modelId="{1022E481-F226-094E-9D83-85D7D3972D94}" type="presParOf" srcId="{C4A725F9-ED43-4B67-8EE7-8E74BC4872AF}" destId="{6EB8313E-654E-4C15-9A2D-3FA23158F776}" srcOrd="0" destOrd="0" presId="urn:microsoft.com/office/officeart/2005/8/layout/hierarchy3"/>
    <dgm:cxn modelId="{04C23FF7-616F-4A49-9593-6CD5C14598BD}" type="presParOf" srcId="{C4A725F9-ED43-4B67-8EE7-8E74BC4872AF}" destId="{3DEC9A77-096C-4F69-A3D4-688ED772DD2B}" srcOrd="1" destOrd="0" presId="urn:microsoft.com/office/officeart/2005/8/layout/hierarchy3"/>
    <dgm:cxn modelId="{6A9A9D9E-6A38-194D-81BB-9A43FCD96519}" type="presParOf" srcId="{C4A725F9-ED43-4B67-8EE7-8E74BC4872AF}" destId="{63330818-AF3E-4EEB-BD4F-02022F0892D1}" srcOrd="2" destOrd="0" presId="urn:microsoft.com/office/officeart/2005/8/layout/hierarchy3"/>
    <dgm:cxn modelId="{3322E3CF-ECB4-FB42-977F-F49C94313DFA}" type="presParOf" srcId="{C4A725F9-ED43-4B67-8EE7-8E74BC4872AF}" destId="{808EF1DA-9CAB-497E-8CA6-CF054EB388E4}" srcOrd="3" destOrd="0" presId="urn:microsoft.com/office/officeart/2005/8/layout/hierarchy3"/>
    <dgm:cxn modelId="{530FA45B-CF77-1C41-AD70-8D72BB892DC8}" type="presParOf" srcId="{C4A725F9-ED43-4B67-8EE7-8E74BC4872AF}" destId="{C5F1041C-E729-4C1E-98AB-5217A5322A5C}" srcOrd="4" destOrd="0" presId="urn:microsoft.com/office/officeart/2005/8/layout/hierarchy3"/>
    <dgm:cxn modelId="{62D97355-7DA9-0F41-9CBA-771E6C03C2CD}" type="presParOf" srcId="{C4A725F9-ED43-4B67-8EE7-8E74BC4872AF}" destId="{B7A97ED0-43A3-445E-9CBA-306F162A7437}" srcOrd="5" destOrd="0" presId="urn:microsoft.com/office/officeart/2005/8/layout/hierarchy3"/>
    <dgm:cxn modelId="{676A81DC-8CF7-4AE1-BBF7-993936DA71B0}" type="presParOf" srcId="{C4A725F9-ED43-4B67-8EE7-8E74BC4872AF}" destId="{33EA018D-21A0-40B3-BA25-2BBF3E7F3FB4}" srcOrd="6" destOrd="0" presId="urn:microsoft.com/office/officeart/2005/8/layout/hierarchy3"/>
    <dgm:cxn modelId="{5E57FA86-B9FD-4CDE-90E2-66364222E177}" type="presParOf" srcId="{C4A725F9-ED43-4B67-8EE7-8E74BC4872AF}" destId="{65A66F06-7A73-4DEB-AB87-6894C3AD2569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6C06C-21F2-4E3D-97BB-7127E770F68F}">
      <dsp:nvSpPr>
        <dsp:cNvPr id="0" name=""/>
        <dsp:cNvSpPr/>
      </dsp:nvSpPr>
      <dsp:spPr>
        <a:xfrm>
          <a:off x="2678" y="261639"/>
          <a:ext cx="3263800" cy="130552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rgbClr val="222B3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EXPERIENCES &amp; EXPECTATIONS</a:t>
          </a:r>
        </a:p>
      </dsp:txBody>
      <dsp:txXfrm>
        <a:off x="2678" y="261639"/>
        <a:ext cx="2937420" cy="1305520"/>
      </dsp:txXfrm>
    </dsp:sp>
    <dsp:sp modelId="{62F4EC99-9C4A-4FE5-BB6D-3E124585B9AA}">
      <dsp:nvSpPr>
        <dsp:cNvPr id="0" name=""/>
        <dsp:cNvSpPr/>
      </dsp:nvSpPr>
      <dsp:spPr>
        <a:xfrm>
          <a:off x="2940099" y="261639"/>
          <a:ext cx="3263800" cy="1305520"/>
        </a:xfrm>
        <a:prstGeom prst="chevron">
          <a:avLst/>
        </a:prstGeom>
        <a:solidFill>
          <a:schemeClr val="tx1"/>
        </a:solidFill>
        <a:ln w="12700" cap="flat" cmpd="sng" algn="ctr">
          <a:solidFill>
            <a:srgbClr val="222B3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SATISFACTION</a:t>
          </a:r>
        </a:p>
      </dsp:txBody>
      <dsp:txXfrm>
        <a:off x="3592859" y="261639"/>
        <a:ext cx="1958280" cy="1305520"/>
      </dsp:txXfrm>
    </dsp:sp>
    <dsp:sp modelId="{F25E0C59-3A4F-4EFC-BFF4-F1F433DDF4B3}">
      <dsp:nvSpPr>
        <dsp:cNvPr id="0" name=""/>
        <dsp:cNvSpPr/>
      </dsp:nvSpPr>
      <dsp:spPr>
        <a:xfrm>
          <a:off x="5877520" y="261639"/>
          <a:ext cx="3263800" cy="130552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rgbClr val="222B3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BUSINESS OUTCOMES</a:t>
          </a:r>
        </a:p>
      </dsp:txBody>
      <dsp:txXfrm>
        <a:off x="6530280" y="261639"/>
        <a:ext cx="1958280" cy="130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DDB7F-1FCE-40C6-AD80-3E18A2B7E06F}">
      <dsp:nvSpPr>
        <dsp:cNvPr id="0" name=""/>
        <dsp:cNvSpPr/>
      </dsp:nvSpPr>
      <dsp:spPr>
        <a:xfrm>
          <a:off x="96908" y="118968"/>
          <a:ext cx="3900572" cy="442996"/>
        </a:xfrm>
        <a:prstGeom prst="roundRect">
          <a:avLst>
            <a:gd name="adj" fmla="val 10000"/>
          </a:avLst>
        </a:prstGeom>
        <a:solidFill>
          <a:srgbClr val="0079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609493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3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KEY FACTS</a:t>
          </a:r>
        </a:p>
      </dsp:txBody>
      <dsp:txXfrm>
        <a:off x="109883" y="131943"/>
        <a:ext cx="3874622" cy="417046"/>
      </dsp:txXfrm>
    </dsp:sp>
    <dsp:sp modelId="{6EB8313E-654E-4C15-9A2D-3FA23158F776}">
      <dsp:nvSpPr>
        <dsp:cNvPr id="0" name=""/>
        <dsp:cNvSpPr/>
      </dsp:nvSpPr>
      <dsp:spPr>
        <a:xfrm>
          <a:off x="486965" y="561964"/>
          <a:ext cx="296200" cy="67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523"/>
              </a:lnTo>
              <a:lnTo>
                <a:pt x="296200" y="674523"/>
              </a:lnTo>
            </a:path>
          </a:pathLst>
        </a:custGeom>
        <a:noFill/>
        <a:ln w="12700" cap="flat" cmpd="sng" algn="ctr">
          <a:solidFill>
            <a:srgbClr val="FFFFFF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C9A77-096C-4F69-A3D4-688ED772DD2B}">
      <dsp:nvSpPr>
        <dsp:cNvPr id="0" name=""/>
        <dsp:cNvSpPr/>
      </dsp:nvSpPr>
      <dsp:spPr>
        <a:xfrm>
          <a:off x="783166" y="772804"/>
          <a:ext cx="3210575" cy="927366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222B3C"/>
              </a:solidFill>
              <a:latin typeface="Arial" panose="020B0604020202020204"/>
              <a:ea typeface="+mn-ea"/>
              <a:cs typeface="+mn-cs"/>
            </a:rPr>
            <a:t>Collection began: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222B3C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August 2015</a:t>
          </a:r>
        </a:p>
      </dsp:txBody>
      <dsp:txXfrm>
        <a:off x="810328" y="799966"/>
        <a:ext cx="3156251" cy="873042"/>
      </dsp:txXfrm>
    </dsp:sp>
    <dsp:sp modelId="{63330818-AF3E-4EEB-BD4F-02022F0892D1}">
      <dsp:nvSpPr>
        <dsp:cNvPr id="0" name=""/>
        <dsp:cNvSpPr/>
      </dsp:nvSpPr>
      <dsp:spPr>
        <a:xfrm>
          <a:off x="486965" y="561964"/>
          <a:ext cx="296200" cy="169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697"/>
              </a:lnTo>
              <a:lnTo>
                <a:pt x="296200" y="1693697"/>
              </a:lnTo>
            </a:path>
          </a:pathLst>
        </a:custGeom>
        <a:noFill/>
        <a:ln w="12700" cap="flat" cmpd="sng" algn="ctr">
          <a:solidFill>
            <a:srgbClr val="FFFFFF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EF1DA-9CAB-497E-8CA6-CF054EB388E4}">
      <dsp:nvSpPr>
        <dsp:cNvPr id="0" name=""/>
        <dsp:cNvSpPr/>
      </dsp:nvSpPr>
      <dsp:spPr>
        <a:xfrm>
          <a:off x="783166" y="1849491"/>
          <a:ext cx="3184304" cy="812342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222B3C"/>
              </a:solidFill>
              <a:latin typeface="Arial" panose="020B0604020202020204"/>
              <a:ea typeface="+mn-ea"/>
              <a:cs typeface="+mn-cs"/>
            </a:rPr>
            <a:t>Reporting Period: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222B3C"/>
              </a:solidFill>
              <a:latin typeface="Arial" panose="020B0604020202020204"/>
              <a:ea typeface="+mn-ea"/>
              <a:cs typeface="+mn-cs"/>
            </a:rPr>
            <a:t>May 5, 2020-January 31, 2021</a:t>
          </a:r>
        </a:p>
      </dsp:txBody>
      <dsp:txXfrm>
        <a:off x="806959" y="1873284"/>
        <a:ext cx="3136718" cy="764756"/>
      </dsp:txXfrm>
    </dsp:sp>
    <dsp:sp modelId="{C5F1041C-E729-4C1E-98AB-5217A5322A5C}">
      <dsp:nvSpPr>
        <dsp:cNvPr id="0" name=""/>
        <dsp:cNvSpPr/>
      </dsp:nvSpPr>
      <dsp:spPr>
        <a:xfrm>
          <a:off x="486965" y="561964"/>
          <a:ext cx="296200" cy="275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460"/>
              </a:lnTo>
              <a:lnTo>
                <a:pt x="296200" y="2754460"/>
              </a:lnTo>
            </a:path>
          </a:pathLst>
        </a:custGeom>
        <a:noFill/>
        <a:ln w="12700" cap="flat" cmpd="sng" algn="ctr">
          <a:solidFill>
            <a:srgbClr val="FFFFFF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97ED0-43A3-445E-9CBA-306F162A7437}">
      <dsp:nvSpPr>
        <dsp:cNvPr id="0" name=""/>
        <dsp:cNvSpPr/>
      </dsp:nvSpPr>
      <dsp:spPr>
        <a:xfrm>
          <a:off x="783166" y="2811153"/>
          <a:ext cx="3208138" cy="1010543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rgbClr val="222B3C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812764" y="2840751"/>
        <a:ext cx="3148942" cy="951347"/>
      </dsp:txXfrm>
    </dsp:sp>
    <dsp:sp modelId="{33EA018D-21A0-40B3-BA25-2BBF3E7F3FB4}">
      <dsp:nvSpPr>
        <dsp:cNvPr id="0" name=""/>
        <dsp:cNvSpPr/>
      </dsp:nvSpPr>
      <dsp:spPr>
        <a:xfrm>
          <a:off x="486965" y="561964"/>
          <a:ext cx="296200" cy="381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4883"/>
              </a:lnTo>
              <a:lnTo>
                <a:pt x="296200" y="3814883"/>
              </a:lnTo>
            </a:path>
          </a:pathLst>
        </a:custGeom>
        <a:noFill/>
        <a:ln w="12700" cap="flat" cmpd="sng" algn="ctr">
          <a:solidFill>
            <a:srgbClr val="637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66F06-7A73-4DEB-AB87-6894C3AD2569}">
      <dsp:nvSpPr>
        <dsp:cNvPr id="0" name=""/>
        <dsp:cNvSpPr/>
      </dsp:nvSpPr>
      <dsp:spPr>
        <a:xfrm>
          <a:off x="783166" y="3971017"/>
          <a:ext cx="3211263" cy="811661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outerShdw blurRad="127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222B3C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Completion Percentage: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rgbClr val="222B3C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806939" y="3994790"/>
        <a:ext cx="3163717" cy="76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0.07274</cdr:x>
      <cdr:y>0.09397</cdr:y>
    </cdr:from>
    <cdr:to>
      <cdr:x>0.92694</cdr:x>
      <cdr:y>0.90565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192643" y="261902"/>
          <a:ext cx="2262246" cy="22622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19075" cmpd="sng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7616F-BA14-4CFE-BC82-2C5DC4B59B18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A073EB-CD31-4350-B62D-1486B5BB7423}" type="datetimeFigureOut">
              <a:rPr lang="en-JM"/>
              <a:pPr>
                <a:defRPr/>
              </a:pPr>
              <a:t>1/3/2021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C7E8016-073D-46D1-A93B-C225494F2AE2}" type="slidenum">
              <a:rPr lang="en-JM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874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524" y="1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9D50534-E8D4-5E4F-9C4D-6C70CDF876F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316351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5000" y="6337300"/>
            <a:ext cx="1016000" cy="430213"/>
          </a:xfrm>
        </p:spPr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71D92E-03B5-2844-92DA-CC6A7D957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0369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60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blu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9C77717-B1F3-DE44-BF52-928ED8F3D423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14B488-680C-464A-BC5A-21368A06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27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green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9C77717-B1F3-DE44-BF52-928ED8F3D423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14B488-680C-464A-BC5A-21368A06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59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orang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9C77717-B1F3-DE44-BF52-928ED8F3D423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14B488-680C-464A-BC5A-21368A06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72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0580271-581A-554D-A58D-EDDC506EBCFC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1FBA213-3C68-3B44-AE71-619FB927B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CBC230-602B-F143-B5B5-E781AF7871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862A19-8597-634A-AFC1-25F358E64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C5C162E-B1D4-8A4C-ADBE-5DFFD4ACE03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748626"/>
            <a:ext cx="1115568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F57D1B2-95E8-CB45-9BA1-AB9741AB80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A48980-14EA-AB40-8486-920518EF4C11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202784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_gray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C3DCF4A-3EF6-AC42-A0EA-DED7852A6F7A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C71445C6-5085-4D9F-9CB5-D205AE11F58B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804672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704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63D07-79A6-E94B-BBE4-18F99210AC36}"/>
              </a:ext>
            </a:extLst>
          </p:cNvPr>
          <p:cNvSpPr/>
          <p:nvPr userDrawn="1"/>
        </p:nvSpPr>
        <p:spPr>
          <a:xfrm>
            <a:off x="1524" y="0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71445C6-5085-4D9F-9CB5-D205AE11F58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731520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03E220-4533-A545-BCA6-74FDCA2DE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69739779-F89C-9B43-807C-BA93230527E2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243721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5376719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6297123" y="2209800"/>
            <a:ext cx="5376672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F3CC14-299C-CD43-8E0D-29C5CB3C9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5A28F-BE6A-2646-B9DB-20B80519C4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289928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9D50534-E8D4-5E4F-9C4D-6C70CDF876F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67827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4446506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46"/>
          </p:nvPr>
        </p:nvSpPr>
        <p:spPr>
          <a:xfrm>
            <a:off x="8374853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CA8DAB-E6F9-B540-AEFD-70A4DC6CA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7711C7E-3994-EF48-83F5-A0773D0E2A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75689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enter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1"/>
          </p:nvPr>
        </p:nvSpPr>
        <p:spPr>
          <a:xfrm>
            <a:off x="516864" y="1748626"/>
            <a:ext cx="11155679" cy="4094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E6A93944-3474-4E48-BCD4-69ED9CACC019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1CAE90-873D-A546-8CCC-436BEEF13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5719F4-8A94-3047-9DFF-8028D81222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401836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202E7-C563-E84B-81B0-7A5EE14CB4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7913" y="1566333"/>
            <a:ext cx="2407019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Section Title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89505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4061191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7FA9-395C-4DA9-8D15-C953066A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E2FD-2C30-4F1E-B9F6-E5033C3B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4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C751AF-E19A-A045-96D9-9CEA60B06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FB4C4580-A4CB-AC40-9B4B-6ED53924DD50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1741730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60267-7B2A-9E44-9201-7B7177AFC530}"/>
              </a:ext>
            </a:extLst>
          </p:cNvPr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E91796C-9E26-124D-9477-DBF91978CE75}"/>
              </a:ext>
            </a:extLst>
          </p:cNvPr>
          <p:cNvSpPr/>
          <p:nvPr userDrawn="1"/>
        </p:nvSpPr>
        <p:spPr>
          <a:xfrm flipH="1" flipV="1">
            <a:off x="-12700" y="0"/>
            <a:ext cx="9615803" cy="6858000"/>
          </a:xfrm>
          <a:custGeom>
            <a:avLst/>
            <a:gdLst>
              <a:gd name="connsiteX0" fmla="*/ 9615803 w 9615803"/>
              <a:gd name="connsiteY0" fmla="*/ 6858000 h 6858000"/>
              <a:gd name="connsiteX1" fmla="*/ 9231098 w 9615803"/>
              <a:gd name="connsiteY1" fmla="*/ 6858000 h 6858000"/>
              <a:gd name="connsiteX2" fmla="*/ 8739503 w 9615803"/>
              <a:gd name="connsiteY2" fmla="*/ 6858000 h 6858000"/>
              <a:gd name="connsiteX3" fmla="*/ 5685052 w 9615803"/>
              <a:gd name="connsiteY3" fmla="*/ 6858000 h 6858000"/>
              <a:gd name="connsiteX4" fmla="*/ 4747998 w 9615803"/>
              <a:gd name="connsiteY4" fmla="*/ 6858000 h 6858000"/>
              <a:gd name="connsiteX5" fmla="*/ 0 w 9615803"/>
              <a:gd name="connsiteY5" fmla="*/ 6858000 h 6858000"/>
              <a:gd name="connsiteX6" fmla="*/ 38818 w 9615803"/>
              <a:gd name="connsiteY6" fmla="*/ 6091216 h 6858000"/>
              <a:gd name="connsiteX7" fmla="*/ 3859973 w 9615803"/>
              <a:gd name="connsiteY7" fmla="*/ 145654 h 6858000"/>
              <a:gd name="connsiteX8" fmla="*/ 4119366 w 9615803"/>
              <a:gd name="connsiteY8" fmla="*/ 0 h 6858000"/>
              <a:gd name="connsiteX9" fmla="*/ 4747998 w 9615803"/>
              <a:gd name="connsiteY9" fmla="*/ 0 h 6858000"/>
              <a:gd name="connsiteX10" fmla="*/ 5685052 w 9615803"/>
              <a:gd name="connsiteY10" fmla="*/ 0 h 6858000"/>
              <a:gd name="connsiteX11" fmla="*/ 8739503 w 9615803"/>
              <a:gd name="connsiteY11" fmla="*/ 0 h 6858000"/>
              <a:gd name="connsiteX12" fmla="*/ 9231098 w 9615803"/>
              <a:gd name="connsiteY12" fmla="*/ 0 h 6858000"/>
              <a:gd name="connsiteX13" fmla="*/ 9615803 w 9615803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15803" h="6858000">
                <a:moveTo>
                  <a:pt x="9615803" y="6858000"/>
                </a:moveTo>
                <a:lnTo>
                  <a:pt x="9231098" y="6858000"/>
                </a:lnTo>
                <a:lnTo>
                  <a:pt x="8739503" y="6858000"/>
                </a:lnTo>
                <a:lnTo>
                  <a:pt x="5685052" y="6858000"/>
                </a:lnTo>
                <a:lnTo>
                  <a:pt x="4747998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lnTo>
                  <a:pt x="4119366" y="0"/>
                </a:lnTo>
                <a:lnTo>
                  <a:pt x="4747998" y="0"/>
                </a:lnTo>
                <a:lnTo>
                  <a:pt x="5685052" y="0"/>
                </a:lnTo>
                <a:lnTo>
                  <a:pt x="8739503" y="0"/>
                </a:lnTo>
                <a:lnTo>
                  <a:pt x="9231098" y="0"/>
                </a:lnTo>
                <a:lnTo>
                  <a:pt x="9615803" y="0"/>
                </a:ln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E6A93944-3474-4E48-BCD4-69ED9CACC019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20791-4440-2D41-B1E2-D75D0EA154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5605" y="4120942"/>
            <a:ext cx="2955395" cy="188192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7938" indent="-7938">
              <a:lnSpc>
                <a:spcPct val="150000"/>
              </a:lnSpc>
              <a:spcBef>
                <a:spcPts val="0"/>
              </a:spcBef>
              <a:tabLst/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Position</a:t>
            </a:r>
          </a:p>
          <a:p>
            <a:pPr lvl="0"/>
            <a:r>
              <a:rPr lang="en-US"/>
              <a:t>Company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1B10B5-F87A-CB4E-87ED-51340AC8F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F284DA-9058-5444-B19B-3D0978980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731520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216521-F002-8745-AA6A-DFEBF8E0D6D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468723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tabLst/>
              <a:defRPr sz="28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6DE00E-9C92-B54A-877E-7E12FD29E8B4}"/>
              </a:ext>
            </a:extLst>
          </p:cNvPr>
          <p:cNvSpPr/>
          <p:nvPr userDrawn="1"/>
        </p:nvSpPr>
        <p:spPr>
          <a:xfrm>
            <a:off x="-3594093" y="-4960612"/>
            <a:ext cx="12858670" cy="1285867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C7821AB-93C4-B24F-BFE6-D4034D889FD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3951153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358640" y="4181538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358640" y="4742137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4358640" y="3842257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181600" y="1741423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71"/>
          </p:nvPr>
        </p:nvSpPr>
        <p:spPr>
          <a:xfrm>
            <a:off x="1258570" y="1741423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72"/>
          </p:nvPr>
        </p:nvSpPr>
        <p:spPr>
          <a:xfrm>
            <a:off x="9155430" y="1737766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76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5382C31D-A61E-4015-9137-2A645CCE248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BACC3A6-CDA9-4143-89C6-D8E9AD4CB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48AC413-776D-4F46-8F24-4FD25C45C03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35610" y="4178973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AAF743-E5E0-4E48-8B3F-D6E144FFA20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35610" y="4739572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C6C148D-4CC5-F048-A984-12E75F191FD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5610" y="3839692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AAFC607-7A56-0C4F-8943-D655486EF9C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281670" y="4178973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3C78A15-EC53-C440-BEC6-0AE38BC156DD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281670" y="4739572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043F0CA-6F9C-6B4F-84C3-D86C239F722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281670" y="3839692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3C2707B-D69A-AF43-B7D5-3AE7933A8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3455722C-4A3D-A144-B287-A6ABF6B2272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4217001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U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92100" y="3450016"/>
            <a:ext cx="11607800" cy="1553784"/>
            <a:chOff x="292100" y="3450016"/>
            <a:chExt cx="11607800" cy="1553784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56" y="3450016"/>
              <a:ext cx="1082388" cy="10775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099" y="3450016"/>
              <a:ext cx="1082388" cy="10775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8456" y="3450016"/>
              <a:ext cx="1082388" cy="10775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006" y="3450016"/>
              <a:ext cx="1082388" cy="107753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10306330" y="3467100"/>
              <a:ext cx="1028140" cy="1028140"/>
              <a:chOff x="8911911" y="4097991"/>
              <a:chExt cx="1345080" cy="1345080"/>
            </a:xfrm>
          </p:grpSpPr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53654" y="4360126"/>
                <a:ext cx="823596" cy="795609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 userDrawn="1"/>
            </p:nvSpPr>
            <p:spPr>
              <a:xfrm>
                <a:off x="8911911" y="4097991"/>
                <a:ext cx="1345080" cy="134508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 userDrawn="1"/>
          </p:nvSpPr>
          <p:spPr>
            <a:xfrm>
              <a:off x="292100" y="4673600"/>
              <a:ext cx="21209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facebook.com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2362200" y="4673600"/>
              <a:ext cx="2755900" cy="2667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linkedin.com</a:t>
              </a:r>
              <a:r>
                <a:rPr lang="en-US" sz="1500">
                  <a:solidFill>
                    <a:schemeClr val="bg1"/>
                  </a:solidFill>
                </a:rPr>
                <a:t>/company/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495935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twitter.com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732790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youtube.com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VerintTV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9740900" y="4673600"/>
              <a:ext cx="21590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blog.verint.com</a:t>
              </a:r>
              <a:endParaRPr lang="en-US" sz="150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  <p:sp>
        <p:nvSpPr>
          <p:cNvPr id="36" name="Rectangle 18"/>
          <p:cNvSpPr>
            <a:spLocks noChangeArrowheads="1"/>
          </p:cNvSpPr>
          <p:nvPr userDrawn="1"/>
        </p:nvSpPr>
        <p:spPr bwMode="auto">
          <a:xfrm>
            <a:off x="4081667" y="6248400"/>
            <a:ext cx="40286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8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pPr algn="ctr"/>
            <a:r>
              <a:rPr lang="en-US" sz="8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175000" y="1854200"/>
            <a:ext cx="5829300" cy="8509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</a:rPr>
              <a:t>Engage With Us</a:t>
            </a:r>
            <a:endParaRPr lang="en-US" sz="45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800" y="2590800"/>
            <a:ext cx="7392416" cy="838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200"/>
              </a:lnSpc>
              <a:defRPr sz="3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2863" y="3352800"/>
            <a:ext cx="8534400" cy="1066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9A42E603-F298-5E46-ABCA-E141A24F16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81667" y="6248400"/>
            <a:ext cx="40286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8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pPr algn="ctr"/>
            <a:r>
              <a:rPr lang="en-US" sz="8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267474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8230D1-0CC8-F445-9B9E-9056DB579A60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2C7B-920B-4844-B4F5-0C1F43FE98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18" y="3554540"/>
            <a:ext cx="5029200" cy="644525"/>
          </a:xfrm>
          <a:prstGeom prst="rect">
            <a:avLst/>
          </a:prstGeom>
        </p:spPr>
        <p:txBody>
          <a:bodyPr anchor="b"/>
          <a:lstStyle>
            <a:lvl1pPr marL="7938" indent="-7938" algn="l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910CAA0-2B70-0647-97E7-1543000B1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18" y="4463446"/>
            <a:ext cx="5029200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 algn="l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801D49-8FE0-3543-B219-229ECC3D6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931" y="5229879"/>
            <a:ext cx="2655651" cy="690009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DDB975B8-1962-6F4E-BC8B-43501BD84F03}"/>
              </a:ext>
            </a:extLst>
          </p:cNvPr>
          <p:cNvSpPr>
            <a:spLocks/>
          </p:cNvSpPr>
          <p:nvPr userDrawn="1"/>
        </p:nvSpPr>
        <p:spPr bwMode="auto">
          <a:xfrm>
            <a:off x="8575642" y="5810670"/>
            <a:ext cx="3616358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BDF9EF-CD30-554C-9AB9-9BCA0B3C3A4E}"/>
              </a:ext>
            </a:extLst>
          </p:cNvPr>
          <p:cNvSpPr/>
          <p:nvPr userDrawn="1"/>
        </p:nvSpPr>
        <p:spPr>
          <a:xfrm>
            <a:off x="7429507" y="-1289507"/>
            <a:ext cx="12858670" cy="1285867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817A638-7560-8245-92C3-EEE89DE9B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18" y="1544769"/>
            <a:ext cx="6762965" cy="784225"/>
          </a:xfrm>
          <a:prstGeom prst="rect">
            <a:avLst/>
          </a:prstGeom>
        </p:spPr>
        <p:txBody>
          <a:bodyPr/>
          <a:lstStyle>
            <a:lvl1pPr marL="12700" indent="-12700" algn="l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E76285E2-C92A-A342-91CB-785AE0CD7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218" y="680517"/>
            <a:ext cx="6762965" cy="82529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</p:spTree>
    <p:extLst>
      <p:ext uri="{BB962C8B-B14F-4D97-AF65-F5344CB8AC3E}">
        <p14:creationId xmlns:p14="http://schemas.microsoft.com/office/powerpoint/2010/main" val="35266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025FFB-C86A-594A-AE05-E2D70F341E5C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B95396-C48B-AB49-B396-A93A96AAC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299056"/>
            <a:ext cx="10244138" cy="142359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51C015F-D38B-C744-82DA-8627B9762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3931" y="4049816"/>
            <a:ext cx="10244138" cy="461665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 Header text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D9628D5-D08F-E942-BE8A-28F57B6D8EE3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1346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0" y="2651191"/>
            <a:ext cx="5283201" cy="155561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23D6E-8701-9942-A387-C3B6736C5329}"/>
              </a:ext>
            </a:extLst>
          </p:cNvPr>
          <p:cNvSpPr/>
          <p:nvPr userDrawn="1"/>
        </p:nvSpPr>
        <p:spPr>
          <a:xfrm>
            <a:off x="3121025" y="454025"/>
            <a:ext cx="5949950" cy="594995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B6BBD85-B4CC-7D42-BAA8-B1565268AA5A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29248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0" y="2651191"/>
            <a:ext cx="5283201" cy="155561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23D6E-8701-9942-A387-C3B6736C5329}"/>
              </a:ext>
            </a:extLst>
          </p:cNvPr>
          <p:cNvSpPr/>
          <p:nvPr userDrawn="1"/>
        </p:nvSpPr>
        <p:spPr>
          <a:xfrm>
            <a:off x="3121025" y="454025"/>
            <a:ext cx="5949950" cy="5949950"/>
          </a:xfrm>
          <a:prstGeom prst="ellipse">
            <a:avLst/>
          </a:prstGeom>
          <a:noFill/>
          <a:ln w="38100">
            <a:solidFill>
              <a:schemeClr val="accent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B6BBD85-B4CC-7D42-BAA8-B1565268AA5A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385867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A6D385-C1CD-8D46-8EC1-090B8CDE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JM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0093ED-8B8E-3E4E-B863-9E740F0A594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273630"/>
            <a:ext cx="11155680" cy="472923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6EC6D2-0103-9F4C-B152-A1F22B700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330DC5-5D30-BC4E-A99B-FF9A633C3B3E}"/>
              </a:ext>
            </a:extLst>
          </p:cNvPr>
          <p:cNvSpPr/>
          <p:nvPr userDrawn="1"/>
        </p:nvSpPr>
        <p:spPr>
          <a:xfrm>
            <a:off x="7429507" y="-1289507"/>
            <a:ext cx="12858670" cy="1285867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ACCFF2-0922-A742-B788-1855DCB71A38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8210F43-7A41-6E47-AB4A-948795BD4E27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116903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808551-E3E7-CF49-8BC9-421CB28AE5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17525" y="1273630"/>
            <a:ext cx="11155363" cy="4729237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5000" y="6337300"/>
            <a:ext cx="1016000" cy="430213"/>
          </a:xfrm>
        </p:spPr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71D92E-03B5-2844-92DA-CC6A7D957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8128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6" y="6337300"/>
            <a:ext cx="626533" cy="430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E46B23-3312-734E-AAB1-9DF03403C87D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9FD54120-1B08-3543-BDA9-20C6FA7A089B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21945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5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</a:t>
            </a:r>
          </a:p>
          <a:p>
            <a:r>
              <a:rPr lang="en-US" sz="5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All Rights Reserved Worldwide.</a:t>
            </a:r>
          </a:p>
          <a:p>
            <a:r>
              <a:rPr lang="en-US" sz="5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</a:t>
            </a:r>
          </a:p>
          <a:p>
            <a:r>
              <a:rPr lang="en-US" sz="5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164638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4015" r:id="rId6"/>
    <p:sldLayoutId id="2147483991" r:id="rId7"/>
    <p:sldLayoutId id="2147483992" r:id="rId8"/>
    <p:sldLayoutId id="2147483993" r:id="rId9"/>
    <p:sldLayoutId id="2147484014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1" r:id="rId18"/>
    <p:sldLayoutId id="2147484003" r:id="rId19"/>
    <p:sldLayoutId id="2147484004" r:id="rId20"/>
    <p:sldLayoutId id="2147484005" r:id="rId21"/>
    <p:sldLayoutId id="2147484006" r:id="rId22"/>
    <p:sldLayoutId id="2147484007" r:id="rId23"/>
    <p:sldLayoutId id="2147484008" r:id="rId24"/>
    <p:sldLayoutId id="2147484009" r:id="rId25"/>
    <p:sldLayoutId id="2147484010" r:id="rId26"/>
    <p:sldLayoutId id="2147484011" r:id="rId27"/>
    <p:sldLayoutId id="2147484012" r:id="rId28"/>
    <p:sldLayoutId id="2147484013" r:id="rId2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defRPr sz="2800" kern="1200">
          <a:solidFill>
            <a:srgbClr val="333333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365125" indent="-2730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39763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Courier New" panose="02070309020205020404" pitchFamily="49" charset="0"/>
        <a:buChar char="o"/>
        <a:defRPr sz="20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914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defRPr sz="18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18745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6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CA859-8BFA-8442-99B3-0D3C674F3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18" y="3554540"/>
            <a:ext cx="5029200" cy="644525"/>
          </a:xfrm>
        </p:spPr>
        <p:txBody>
          <a:bodyPr/>
          <a:lstStyle/>
          <a:p>
            <a:r>
              <a:rPr lang="en-US"/>
              <a:t>Blake Wilson</a:t>
            </a:r>
          </a:p>
          <a:p>
            <a:r>
              <a:rPr lang="en-US"/>
              <a:t>Associate Analyst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6508F-498E-6840-8218-F2AA1AAA5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218" y="4463446"/>
            <a:ext cx="5029200" cy="307777"/>
          </a:xfrm>
        </p:spPr>
        <p:txBody>
          <a:bodyPr/>
          <a:lstStyle/>
          <a:p>
            <a:r>
              <a:rPr lang="en-US"/>
              <a:t>FEBRUARY 23, 2021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123FA-FDB6-8848-A7AE-1F5A4066C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218" y="2112323"/>
            <a:ext cx="6762965" cy="784225"/>
          </a:xfrm>
        </p:spPr>
        <p:txBody>
          <a:bodyPr/>
          <a:lstStyle/>
          <a:p>
            <a:r>
              <a:rPr lang="en-US"/>
              <a:t>Beaches Site (Desktop) - Strategic 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AFC27-6DD7-864E-A31F-E6679586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18" y="680517"/>
            <a:ext cx="8238982" cy="825299"/>
          </a:xfrm>
        </p:spPr>
        <p:txBody>
          <a:bodyPr/>
          <a:lstStyle/>
          <a:p>
            <a:r>
              <a:rPr lang="en-US"/>
              <a:t>Environmental Protection Agency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9AA187-C308-8141-896E-F4D9046ADD85}"/>
              </a:ext>
            </a:extLst>
          </p:cNvPr>
          <p:cNvCxnSpPr/>
          <p:nvPr/>
        </p:nvCxnSpPr>
        <p:spPr>
          <a:xfrm>
            <a:off x="719002" y="4318651"/>
            <a:ext cx="1463040" cy="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974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10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Improvements made to satisfaction will increase the likelihood for Beach visitors to recommend the agency and use the information.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C3FD681-BF3A-47E2-8411-140F6AFA6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97716"/>
              </p:ext>
            </p:extLst>
          </p:nvPr>
        </p:nvGraphicFramePr>
        <p:xfrm>
          <a:off x="570250" y="2692559"/>
          <a:ext cx="3988198" cy="1885011"/>
        </p:xfrm>
        <a:graphic>
          <a:graphicData uri="http://schemas.openxmlformats.org/drawingml/2006/table">
            <a:tbl>
              <a:tblPr firstRow="1" bandRow="1"/>
              <a:tblGrid>
                <a:gridCol w="97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kern="1200" spc="1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20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609493" rtl="0" eaLnBrk="1" latinLnBrk="0" hangingPunct="1"/>
                      <a:r>
                        <a:rPr lang="en-US" sz="1200" b="1" kern="1200" spc="1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2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Information Browsing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2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Look and Feel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Navigation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Site Information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Site Performance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1940507-4AAF-436D-817B-620415A2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86075"/>
              </p:ext>
            </p:extLst>
          </p:nvPr>
        </p:nvGraphicFramePr>
        <p:xfrm>
          <a:off x="7544692" y="2692559"/>
          <a:ext cx="3988198" cy="935594"/>
        </p:xfrm>
        <a:graphic>
          <a:graphicData uri="http://schemas.openxmlformats.org/drawingml/2006/table">
            <a:tbl>
              <a:tblPr firstRow="1" bandRow="1"/>
              <a:tblGrid>
                <a:gridCol w="97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kern="1200" spc="1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2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20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609493" rtl="0" eaLnBrk="1" latinLnBrk="0" hangingPunct="1"/>
                      <a:r>
                        <a:rPr lang="en-US" sz="1200" b="1" kern="1200" spc="1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2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Recommend Agency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spc="0">
                          <a:solidFill>
                            <a:schemeClr val="accent3"/>
                          </a:solidFill>
                        </a:rPr>
                        <a:t>Use Information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accent3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Shape 409">
            <a:extLst>
              <a:ext uri="{FF2B5EF4-FFF2-40B4-BE49-F238E27FC236}">
                <a16:creationId xmlns:a16="http://schemas.microsoft.com/office/drawing/2014/main" id="{0D940EA9-DF75-4220-BDE7-2210A218C895}"/>
              </a:ext>
            </a:extLst>
          </p:cNvPr>
          <p:cNvSpPr txBox="1"/>
          <p:nvPr/>
        </p:nvSpPr>
        <p:spPr>
          <a:xfrm>
            <a:off x="791245" y="1765327"/>
            <a:ext cx="3657600" cy="374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60949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00" spc="300">
                <a:solidFill>
                  <a:srgbClr val="222B3C"/>
                </a:solidFill>
                <a:latin typeface="Arial"/>
                <a:ea typeface="Arial"/>
                <a:cs typeface="Arial"/>
                <a:sym typeface="Arial"/>
              </a:rPr>
              <a:t>DRIVERS</a:t>
            </a:r>
          </a:p>
        </p:txBody>
      </p:sp>
      <p:sp>
        <p:nvSpPr>
          <p:cNvPr id="29" name="Shape 406">
            <a:extLst>
              <a:ext uri="{FF2B5EF4-FFF2-40B4-BE49-F238E27FC236}">
                <a16:creationId xmlns:a16="http://schemas.microsoft.com/office/drawing/2014/main" id="{4ECB3374-7764-42E9-A76B-9FF306A1E407}"/>
              </a:ext>
            </a:extLst>
          </p:cNvPr>
          <p:cNvSpPr txBox="1"/>
          <p:nvPr/>
        </p:nvSpPr>
        <p:spPr>
          <a:xfrm>
            <a:off x="1122364" y="2133854"/>
            <a:ext cx="2995362" cy="4984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60949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00">
                <a:solidFill>
                  <a:srgbClr val="FFFFFF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Which drivers of customer experience</a:t>
            </a:r>
            <a:r>
              <a:rPr lang="en-US" sz="14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400">
                <a:solidFill>
                  <a:srgbClr val="FFFFFF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should I address?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F282CA-1819-417E-8D11-5C3DCD1CA0CD}"/>
              </a:ext>
            </a:extLst>
          </p:cNvPr>
          <p:cNvSpPr/>
          <p:nvPr/>
        </p:nvSpPr>
        <p:spPr>
          <a:xfrm>
            <a:off x="3993670" y="3955007"/>
            <a:ext cx="320668" cy="2781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EB2B3D"/>
              </a:solidFill>
              <a:latin typeface="Arial" panose="020B060402020202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F3BA93-31E0-4E62-A6B4-9C03BAA82431}"/>
              </a:ext>
            </a:extLst>
          </p:cNvPr>
          <p:cNvGrpSpPr/>
          <p:nvPr/>
        </p:nvGrpSpPr>
        <p:grpSpPr>
          <a:xfrm>
            <a:off x="4649712" y="2556867"/>
            <a:ext cx="2871249" cy="3323000"/>
            <a:chOff x="4649712" y="1764300"/>
            <a:chExt cx="2871249" cy="3323000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FE5D76C5-F02E-4691-8971-C161BAED23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91397971"/>
                </p:ext>
              </p:extLst>
            </p:nvPr>
          </p:nvGraphicFramePr>
          <p:xfrm>
            <a:off x="4727190" y="1764300"/>
            <a:ext cx="2648380" cy="27870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Isosceles Triangle 72">
              <a:extLst>
                <a:ext uri="{FF2B5EF4-FFF2-40B4-BE49-F238E27FC236}">
                  <a16:creationId xmlns:a16="http://schemas.microsoft.com/office/drawing/2014/main" id="{D733E5D1-B595-464A-BE61-8A8AD28B6FE4}"/>
                </a:ext>
              </a:extLst>
            </p:cNvPr>
            <p:cNvSpPr/>
            <p:nvPr/>
          </p:nvSpPr>
          <p:spPr>
            <a:xfrm rot="5400000">
              <a:off x="4610657" y="2814380"/>
              <a:ext cx="378704" cy="300594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sp>
          <p:nvSpPr>
            <p:cNvPr id="34" name="Isosceles Triangle 80">
              <a:extLst>
                <a:ext uri="{FF2B5EF4-FFF2-40B4-BE49-F238E27FC236}">
                  <a16:creationId xmlns:a16="http://schemas.microsoft.com/office/drawing/2014/main" id="{9D2DAAB8-C589-491C-8836-436020F1807C}"/>
                </a:ext>
              </a:extLst>
            </p:cNvPr>
            <p:cNvSpPr/>
            <p:nvPr/>
          </p:nvSpPr>
          <p:spPr>
            <a:xfrm rot="10800000">
              <a:off x="6520277" y="2090892"/>
              <a:ext cx="127042" cy="109490"/>
            </a:xfrm>
            <a:prstGeom prst="triangle">
              <a:avLst/>
            </a:prstGeom>
            <a:solidFill>
              <a:srgbClr val="965CC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859003-C46C-4EB1-B1FE-047CF1ED7E37}"/>
                </a:ext>
              </a:extLst>
            </p:cNvPr>
            <p:cNvSpPr txBox="1"/>
            <p:nvPr/>
          </p:nvSpPr>
          <p:spPr>
            <a:xfrm>
              <a:off x="5454041" y="2613196"/>
              <a:ext cx="1213474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>
                    <a:noFill/>
                  </a:ln>
                  <a:solidFill>
                    <a:srgbClr val="222B3C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78</a:t>
              </a:r>
              <a:r>
                <a:rPr lang="en-US" sz="2800" b="1" kern="0" spc="225">
                  <a:solidFill>
                    <a:srgbClr val="222B3C">
                      <a:lumMod val="50000"/>
                    </a:srgbClr>
                  </a:solidFill>
                  <a:latin typeface="Arial"/>
                  <a:cs typeface="Arial"/>
                </a:rPr>
                <a:t>.8</a:t>
              </a:r>
              <a:endParaRPr kumimoji="0" lang="en-US" sz="2800" b="1" i="0" u="none" strike="noStrike" kern="0" cap="none" spc="225" normalizeH="0" baseline="0" noProof="0">
                <a:ln>
                  <a:noFill/>
                </a:ln>
                <a:solidFill>
                  <a:srgbClr val="222B3C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F71937-1935-48C4-A129-67188B75BAD3}"/>
                </a:ext>
              </a:extLst>
            </p:cNvPr>
            <p:cNvSpPr txBox="1"/>
            <p:nvPr/>
          </p:nvSpPr>
          <p:spPr>
            <a:xfrm>
              <a:off x="5150162" y="3172052"/>
              <a:ext cx="7488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43CEFC-A2EA-4F8E-A247-EA0FDE2525FE}"/>
                </a:ext>
              </a:extLst>
            </p:cNvPr>
            <p:cNvSpPr txBox="1"/>
            <p:nvPr/>
          </p:nvSpPr>
          <p:spPr>
            <a:xfrm>
              <a:off x="6812343" y="3172052"/>
              <a:ext cx="224661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45DF22-2A76-49B8-86DB-1033343E14A5}"/>
                </a:ext>
              </a:extLst>
            </p:cNvPr>
            <p:cNvSpPr txBox="1"/>
            <p:nvPr/>
          </p:nvSpPr>
          <p:spPr>
            <a:xfrm>
              <a:off x="6403498" y="1849918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>
                  <a:solidFill>
                    <a:srgbClr val="965CC5"/>
                  </a:solidFill>
                  <a:latin typeface="Arial"/>
                  <a:cs typeface="Arial"/>
                </a:rPr>
                <a:t>67.8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965CC5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622286-7185-43C0-9920-28BCB2BE4CF0}"/>
                </a:ext>
              </a:extLst>
            </p:cNvPr>
            <p:cNvSpPr/>
            <p:nvPr/>
          </p:nvSpPr>
          <p:spPr>
            <a:xfrm>
              <a:off x="4667863" y="4339350"/>
              <a:ext cx="2853098" cy="373975"/>
            </a:xfrm>
            <a:prstGeom prst="rect">
              <a:avLst/>
            </a:prstGeom>
            <a:noFill/>
          </p:spPr>
          <p:txBody>
            <a:bodyPr wrap="none" lIns="205794" tIns="48019" rIns="68598" bIns="48019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79FF"/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rPr>
                <a:t>Where am I right now?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287AF08-74A3-45F5-9C3E-4E9918FB6D61}"/>
                </a:ext>
              </a:extLst>
            </p:cNvPr>
            <p:cNvSpPr/>
            <p:nvPr/>
          </p:nvSpPr>
          <p:spPr>
            <a:xfrm>
              <a:off x="4844996" y="4713325"/>
              <a:ext cx="2498835" cy="373975"/>
            </a:xfrm>
            <a:prstGeom prst="rect">
              <a:avLst/>
            </a:prstGeom>
            <a:noFill/>
          </p:spPr>
          <p:txBody>
            <a:bodyPr wrap="none" lIns="205794" tIns="48019" rIns="68598" bIns="48019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965CC5"/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rPr>
                <a:t>How do I compare?</a:t>
              </a:r>
            </a:p>
          </p:txBody>
        </p:sp>
      </p:grpSp>
      <p:sp>
        <p:nvSpPr>
          <p:cNvPr id="41" name="Isosceles Triangle 71">
            <a:extLst>
              <a:ext uri="{FF2B5EF4-FFF2-40B4-BE49-F238E27FC236}">
                <a16:creationId xmlns:a16="http://schemas.microsoft.com/office/drawing/2014/main" id="{9D19B9D8-4E78-48BC-91C5-8BF75E75349C}"/>
              </a:ext>
            </a:extLst>
          </p:cNvPr>
          <p:cNvSpPr/>
          <p:nvPr/>
        </p:nvSpPr>
        <p:spPr>
          <a:xfrm rot="5400000">
            <a:off x="7126581" y="3606947"/>
            <a:ext cx="378706" cy="300594"/>
          </a:xfrm>
          <a:prstGeom prst="triangle">
            <a:avLst/>
          </a:prstGeom>
          <a:solidFill>
            <a:srgbClr val="FFFFFF">
              <a:lumMod val="9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42" name="Shape 410">
            <a:extLst>
              <a:ext uri="{FF2B5EF4-FFF2-40B4-BE49-F238E27FC236}">
                <a16:creationId xmlns:a16="http://schemas.microsoft.com/office/drawing/2014/main" id="{3220CF7C-1D22-4ADA-A9F2-5BCBD1978865}"/>
              </a:ext>
            </a:extLst>
          </p:cNvPr>
          <p:cNvSpPr txBox="1"/>
          <p:nvPr/>
        </p:nvSpPr>
        <p:spPr>
          <a:xfrm>
            <a:off x="7769652" y="1765327"/>
            <a:ext cx="3657600" cy="348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60949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00" spc="300">
                <a:solidFill>
                  <a:srgbClr val="222B3C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</a:p>
        </p:txBody>
      </p:sp>
      <p:sp>
        <p:nvSpPr>
          <p:cNvPr id="43" name="Shape 407">
            <a:extLst>
              <a:ext uri="{FF2B5EF4-FFF2-40B4-BE49-F238E27FC236}">
                <a16:creationId xmlns:a16="http://schemas.microsoft.com/office/drawing/2014/main" id="{89584FA5-F016-46C0-91B0-30E00DBB2BA5}"/>
              </a:ext>
            </a:extLst>
          </p:cNvPr>
          <p:cNvSpPr txBox="1"/>
          <p:nvPr/>
        </p:nvSpPr>
        <p:spPr>
          <a:xfrm>
            <a:off x="7608093" y="2137541"/>
            <a:ext cx="3980718" cy="595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60949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What’s the impact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to my business?</a:t>
            </a:r>
          </a:p>
        </p:txBody>
      </p:sp>
      <p:sp>
        <p:nvSpPr>
          <p:cNvPr id="44" name="Shape 409">
            <a:extLst>
              <a:ext uri="{FF2B5EF4-FFF2-40B4-BE49-F238E27FC236}">
                <a16:creationId xmlns:a16="http://schemas.microsoft.com/office/drawing/2014/main" id="{9313852E-6BED-4E9E-8F5F-5F5F3F14A6A7}"/>
              </a:ext>
            </a:extLst>
          </p:cNvPr>
          <p:cNvSpPr txBox="1"/>
          <p:nvPr/>
        </p:nvSpPr>
        <p:spPr>
          <a:xfrm>
            <a:off x="4265612" y="1765327"/>
            <a:ext cx="3657600" cy="374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60949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00" spc="300">
                <a:solidFill>
                  <a:srgbClr val="222B3C"/>
                </a:solidFill>
                <a:latin typeface="Arial"/>
                <a:ea typeface="Arial"/>
                <a:cs typeface="Arial"/>
                <a:sym typeface="Arial"/>
              </a:rPr>
              <a:t>SATISFACTION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8B857C67-2DB6-4EC5-9703-8B23B32A1DBD}"/>
              </a:ext>
            </a:extLst>
          </p:cNvPr>
          <p:cNvSpPr txBox="1">
            <a:spLocks/>
          </p:cNvSpPr>
          <p:nvPr/>
        </p:nvSpPr>
        <p:spPr bwMode="auto">
          <a:xfrm>
            <a:off x="4421748" y="6337300"/>
            <a:ext cx="3348505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Benchmark: Verint Website Index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62A8F40-5222-4B79-A145-FA09DBC5A2C2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244AF3F-AB4F-4947-BDB5-C0C291AA5B4E}"/>
              </a:ext>
            </a:extLst>
          </p:cNvPr>
          <p:cNvSpPr/>
          <p:nvPr/>
        </p:nvSpPr>
        <p:spPr>
          <a:xfrm>
            <a:off x="3993670" y="2992949"/>
            <a:ext cx="320668" cy="2781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EB2B3D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685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37C69F1-9567-4009-A877-135ACA6664F0}"/>
              </a:ext>
            </a:extLst>
          </p:cNvPr>
          <p:cNvGrpSpPr/>
          <p:nvPr/>
        </p:nvGrpSpPr>
        <p:grpSpPr>
          <a:xfrm>
            <a:off x="1013410" y="3245174"/>
            <a:ext cx="9656160" cy="986245"/>
            <a:chOff x="256277" y="2219047"/>
            <a:chExt cx="8354323" cy="986502"/>
          </a:xfrm>
        </p:grpSpPr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4320C986-471C-4405-99F2-D01C28565D89}"/>
                </a:ext>
              </a:extLst>
            </p:cNvPr>
            <p:cNvSpPr txBox="1"/>
            <p:nvPr/>
          </p:nvSpPr>
          <p:spPr>
            <a:xfrm>
              <a:off x="256277" y="2518927"/>
              <a:ext cx="1144058" cy="686622"/>
            </a:xfrm>
            <a:prstGeom prst="rect">
              <a:avLst/>
            </a:prstGeom>
            <a:noFill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CCE4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71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CE4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.8</a:t>
              </a:r>
              <a:endPara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CCE4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96B00D-3AC5-41DA-8DAC-DB1E020F0818}"/>
                </a:ext>
              </a:extLst>
            </p:cNvPr>
            <p:cNvCxnSpPr/>
            <p:nvPr/>
          </p:nvCxnSpPr>
          <p:spPr>
            <a:xfrm>
              <a:off x="1386840" y="2219047"/>
              <a:ext cx="7223760" cy="0"/>
            </a:xfrm>
            <a:prstGeom prst="line">
              <a:avLst/>
            </a:prstGeom>
            <a:noFill/>
            <a:ln w="25400" cap="flat" cmpd="sng" algn="ctr">
              <a:solidFill>
                <a:srgbClr val="CCE4FF"/>
              </a:solidFill>
              <a:prstDash val="solid"/>
            </a:ln>
            <a:effectLst/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11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Beach visitors are more satisfied than other site visitors and perform above or at all relevant benchmark averages.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C0871-711F-41F4-98A5-0E0A99F4D716}"/>
              </a:ext>
            </a:extLst>
          </p:cNvPr>
          <p:cNvGrpSpPr/>
          <p:nvPr/>
        </p:nvGrpSpPr>
        <p:grpSpPr>
          <a:xfrm>
            <a:off x="1075614" y="2660948"/>
            <a:ext cx="9601299" cy="686443"/>
            <a:chOff x="303742" y="1865223"/>
            <a:chExt cx="8306858" cy="686622"/>
          </a:xfrm>
        </p:grpSpPr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F13FEEB1-5722-4E8D-BCC0-6C5FEE77A3B4}"/>
                </a:ext>
              </a:extLst>
            </p:cNvPr>
            <p:cNvSpPr txBox="1"/>
            <p:nvPr/>
          </p:nvSpPr>
          <p:spPr>
            <a:xfrm>
              <a:off x="303742" y="1865223"/>
              <a:ext cx="1144058" cy="686622"/>
            </a:xfrm>
            <a:prstGeom prst="rect">
              <a:avLst/>
            </a:prstGeom>
            <a:noFill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79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78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79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.8</a:t>
              </a:r>
              <a:endPara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9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A53F39-093A-47BA-B39B-18A33FC58AF0}"/>
                </a:ext>
              </a:extLst>
            </p:cNvPr>
            <p:cNvCxnSpPr/>
            <p:nvPr/>
          </p:nvCxnSpPr>
          <p:spPr>
            <a:xfrm>
              <a:off x="1386840" y="2219047"/>
              <a:ext cx="7223760" cy="0"/>
            </a:xfrm>
            <a:prstGeom prst="line">
              <a:avLst/>
            </a:prstGeom>
            <a:noFill/>
            <a:ln w="25400" cap="flat" cmpd="sng" algn="ctr">
              <a:solidFill>
                <a:srgbClr val="009FEA"/>
              </a:solidFill>
              <a:prstDash val="solid"/>
            </a:ln>
            <a:effectLst/>
          </p:spPr>
        </p:cxn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E9BD17E-CFAC-4008-9E04-09B5DE206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149533"/>
              </p:ext>
            </p:extLst>
          </p:nvPr>
        </p:nvGraphicFramePr>
        <p:xfrm>
          <a:off x="2551030" y="2333985"/>
          <a:ext cx="8125883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36A55C-7A2E-4A2A-8B19-F7A3098C0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34119"/>
              </p:ext>
            </p:extLst>
          </p:nvPr>
        </p:nvGraphicFramePr>
        <p:xfrm>
          <a:off x="1149535" y="1678718"/>
          <a:ext cx="9269112" cy="640056"/>
        </p:xfrm>
        <a:graphic>
          <a:graphicData uri="http://schemas.openxmlformats.org/drawingml/2006/table">
            <a:tbl>
              <a:tblPr firstRow="1" bandRow="1"/>
              <a:tblGrid>
                <a:gridCol w="154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Verint Website Index – Desktop 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Public Sector - Desktop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Federal Government – Desktop  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Regulatory – Desktop </a:t>
                      </a:r>
                      <a:endParaRPr lang="en-US" sz="1200" b="1" baseline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Independent Agencies – Desktop </a:t>
                      </a:r>
                      <a:endParaRPr lang="en-US" sz="1200" b="1" baseline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F7CC22C-54A8-40BF-BA08-4951D170B839}"/>
              </a:ext>
            </a:extLst>
          </p:cNvPr>
          <p:cNvSpPr txBox="1"/>
          <p:nvPr/>
        </p:nvSpPr>
        <p:spPr>
          <a:xfrm>
            <a:off x="169139" y="2302094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0079FF"/>
                </a:solidFill>
                <a:latin typeface="Arial" panose="020B0604020202020204"/>
              </a:rPr>
              <a:t>BEACH VISITORS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0079FF"/>
                </a:solidFill>
                <a:latin typeface="Arial" panose="020B0604020202020204"/>
              </a:rPr>
              <a:t>SATISFACTION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D6D0C1-70B9-4118-8CA8-BB745C9805A0}"/>
              </a:ext>
            </a:extLst>
          </p:cNvPr>
          <p:cNvGrpSpPr/>
          <p:nvPr/>
        </p:nvGrpSpPr>
        <p:grpSpPr>
          <a:xfrm>
            <a:off x="11152816" y="3187400"/>
            <a:ext cx="880364" cy="809320"/>
            <a:chOff x="1813007" y="5003227"/>
            <a:chExt cx="880364" cy="80932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D8FD62-794F-4288-B7E3-D8DE7E3D6B54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9" y="5130858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rgbClr val="B0B6BB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7DD826-2CDC-4053-8B57-9FA6BCFCE8C7}"/>
                </a:ext>
              </a:extLst>
            </p:cNvPr>
            <p:cNvSpPr txBox="1"/>
            <p:nvPr/>
          </p:nvSpPr>
          <p:spPr>
            <a:xfrm>
              <a:off x="1813007" y="5003227"/>
              <a:ext cx="521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B0B6BB">
                      <a:lumMod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MAX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280780-A784-4D1D-A54C-7C63F3829013}"/>
                </a:ext>
              </a:extLst>
            </p:cNvPr>
            <p:cNvSpPr txBox="1"/>
            <p:nvPr/>
          </p:nvSpPr>
          <p:spPr>
            <a:xfrm>
              <a:off x="1852763" y="5566326"/>
              <a:ext cx="521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B0B6BB">
                      <a:lumMod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MIN</a:t>
              </a:r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B2631EB1-9AE3-4C22-B8DF-589F52B6D612}"/>
                </a:ext>
              </a:extLst>
            </p:cNvPr>
            <p:cNvSpPr txBox="1"/>
            <p:nvPr/>
          </p:nvSpPr>
          <p:spPr>
            <a:xfrm>
              <a:off x="2041828" y="5240189"/>
              <a:ext cx="651543" cy="28283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965CC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 2" panose="05020102010507070707" pitchFamily="18" charset="2"/>
                </a:rPr>
                <a:t> Avg</a:t>
              </a: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965CC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3607C75-09C8-4197-B974-E9106CBBFDC6}"/>
              </a:ext>
            </a:extLst>
          </p:cNvPr>
          <p:cNvSpPr txBox="1"/>
          <p:nvPr/>
        </p:nvSpPr>
        <p:spPr>
          <a:xfrm>
            <a:off x="396527" y="3433621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CCE4FF"/>
                </a:solidFill>
                <a:latin typeface="Arial" panose="020B0604020202020204"/>
              </a:rPr>
              <a:t>Other Site Visitors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CCE4FF"/>
                </a:solidFill>
                <a:latin typeface="Arial" panose="020B0604020202020204"/>
              </a:rPr>
              <a:t>Satisfaction: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FDC228B-48AC-41BE-A4AE-E32AB46C9CC7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</a:t>
            </a:r>
          </a:p>
        </p:txBody>
      </p:sp>
    </p:spTree>
    <p:extLst>
      <p:ext uri="{BB962C8B-B14F-4D97-AF65-F5344CB8AC3E}">
        <p14:creationId xmlns:p14="http://schemas.microsoft.com/office/powerpoint/2010/main" val="22518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12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Among top priority drivers focus should be on the ability to sort and narrow information, along with how well the information provides answers.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35B2BA-4E7A-4378-A61C-D710551C40E5}"/>
              </a:ext>
            </a:extLst>
          </p:cNvPr>
          <p:cNvCxnSpPr>
            <a:stCxn id="34" idx="0"/>
            <a:endCxn id="34" idx="2"/>
          </p:cNvCxnSpPr>
          <p:nvPr/>
        </p:nvCxnSpPr>
        <p:spPr>
          <a:xfrm>
            <a:off x="3340420" y="2479207"/>
            <a:ext cx="0" cy="278886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F5210F-71B0-431E-A4CD-CDF753BEBB4D}"/>
              </a:ext>
            </a:extLst>
          </p:cNvPr>
          <p:cNvCxnSpPr>
            <a:stCxn id="34" idx="1"/>
            <a:endCxn id="34" idx="3"/>
          </p:cNvCxnSpPr>
          <p:nvPr/>
        </p:nvCxnSpPr>
        <p:spPr>
          <a:xfrm>
            <a:off x="584840" y="3873637"/>
            <a:ext cx="551116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9379728-9F00-4F15-99CF-495AC0930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763346"/>
              </p:ext>
            </p:extLst>
          </p:nvPr>
        </p:nvGraphicFramePr>
        <p:xfrm>
          <a:off x="584840" y="2479207"/>
          <a:ext cx="5511160" cy="278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16">
            <a:extLst>
              <a:ext uri="{FF2B5EF4-FFF2-40B4-BE49-F238E27FC236}">
                <a16:creationId xmlns:a16="http://schemas.microsoft.com/office/drawing/2014/main" id="{15CA232C-E9D3-4CA9-95F5-6338AEDE84A7}"/>
              </a:ext>
            </a:extLst>
          </p:cNvPr>
          <p:cNvSpPr txBox="1"/>
          <p:nvPr/>
        </p:nvSpPr>
        <p:spPr>
          <a:xfrm>
            <a:off x="584840" y="2135741"/>
            <a:ext cx="2720540" cy="3428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 REQUIRED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594F1391-3EA9-4A92-BDC3-CC1468D699EE}"/>
              </a:ext>
            </a:extLst>
          </p:cNvPr>
          <p:cNvSpPr txBox="1"/>
          <p:nvPr/>
        </p:nvSpPr>
        <p:spPr>
          <a:xfrm>
            <a:off x="3375460" y="2126007"/>
            <a:ext cx="2720540" cy="3428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OR IMPROVE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6A2841AF-2016-4D2F-85D1-CCF2C445D3CD}"/>
              </a:ext>
            </a:extLst>
          </p:cNvPr>
          <p:cNvSpPr txBox="1"/>
          <p:nvPr/>
        </p:nvSpPr>
        <p:spPr>
          <a:xfrm>
            <a:off x="584840" y="5275296"/>
            <a:ext cx="2720540" cy="3428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86B66826-F497-4192-8036-B8C568FA308E}"/>
              </a:ext>
            </a:extLst>
          </p:cNvPr>
          <p:cNvSpPr txBox="1"/>
          <p:nvPr/>
        </p:nvSpPr>
        <p:spPr>
          <a:xfrm>
            <a:off x="3375460" y="5275468"/>
            <a:ext cx="2720540" cy="3428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PRIORITY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F56FDE-F419-44E8-A44A-EC87A41FACF1}"/>
              </a:ext>
            </a:extLst>
          </p:cNvPr>
          <p:cNvGrpSpPr/>
          <p:nvPr/>
        </p:nvGrpSpPr>
        <p:grpSpPr>
          <a:xfrm>
            <a:off x="91226" y="2468889"/>
            <a:ext cx="317396" cy="2788860"/>
            <a:chOff x="-105434" y="1841750"/>
            <a:chExt cx="317396" cy="379708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C9A93A0-BAB8-4E5F-8BDD-00067AC662AB}"/>
                </a:ext>
              </a:extLst>
            </p:cNvPr>
            <p:cNvCxnSpPr/>
            <p:nvPr/>
          </p:nvCxnSpPr>
          <p:spPr>
            <a:xfrm flipV="1">
              <a:off x="60821" y="1841750"/>
              <a:ext cx="0" cy="379708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F209714E-1AA3-4643-9F5F-544EABEB831B}"/>
                </a:ext>
              </a:extLst>
            </p:cNvPr>
            <p:cNvSpPr txBox="1"/>
            <p:nvPr/>
          </p:nvSpPr>
          <p:spPr>
            <a:xfrm rot="16200000">
              <a:off x="-562652" y="3467303"/>
              <a:ext cx="1231832" cy="31739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658252-907C-4B30-8176-CDA08735D6BE}"/>
              </a:ext>
            </a:extLst>
          </p:cNvPr>
          <p:cNvGrpSpPr/>
          <p:nvPr/>
        </p:nvGrpSpPr>
        <p:grpSpPr>
          <a:xfrm>
            <a:off x="557225" y="5638814"/>
            <a:ext cx="5538776" cy="266685"/>
            <a:chOff x="714435" y="6070615"/>
            <a:chExt cx="7405915" cy="26668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60C8DD4-6F14-4107-9A4C-879B3A030B7F}"/>
                </a:ext>
              </a:extLst>
            </p:cNvPr>
            <p:cNvCxnSpPr/>
            <p:nvPr/>
          </p:nvCxnSpPr>
          <p:spPr>
            <a:xfrm>
              <a:off x="714435" y="6210307"/>
              <a:ext cx="740591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8555E7E0-FD6C-431A-8076-6FF33EC3ECB8}"/>
                </a:ext>
              </a:extLst>
            </p:cNvPr>
            <p:cNvSpPr txBox="1"/>
            <p:nvPr/>
          </p:nvSpPr>
          <p:spPr>
            <a:xfrm>
              <a:off x="3646573" y="6070615"/>
              <a:ext cx="1466069" cy="26668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</a:p>
          </p:txBody>
        </p:sp>
      </p:grp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D0689FC1-0797-4FC3-9E22-1ECA8550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24347"/>
              </p:ext>
            </p:extLst>
          </p:nvPr>
        </p:nvGraphicFramePr>
        <p:xfrm>
          <a:off x="6781800" y="2342981"/>
          <a:ext cx="5029200" cy="1137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3203906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318497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606260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Site Information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7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3"/>
                          </a:solidFill>
                        </a:rPr>
                        <a:t>8.2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3"/>
                          </a:solidFill>
                        </a:rPr>
                        <a:t>8.5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8.1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6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Thoroughness of Information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Understandable Information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Information provides answers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48708"/>
                  </a:ext>
                </a:extLst>
              </a:tr>
            </a:tbl>
          </a:graphicData>
        </a:graphic>
      </p:graphicFrame>
      <p:graphicFrame>
        <p:nvGraphicFramePr>
          <p:cNvPr id="57" name="Table 5">
            <a:extLst>
              <a:ext uri="{FF2B5EF4-FFF2-40B4-BE49-F238E27FC236}">
                <a16:creationId xmlns:a16="http://schemas.microsoft.com/office/drawing/2014/main" id="{DF09D90D-CE02-48E5-A286-B91F9C089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84778"/>
              </p:ext>
            </p:extLst>
          </p:nvPr>
        </p:nvGraphicFramePr>
        <p:xfrm>
          <a:off x="6781800" y="3502666"/>
          <a:ext cx="5029200" cy="1137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3203906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318497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606260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Information Browsing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7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8.0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8.0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3"/>
                          </a:solidFill>
                        </a:rPr>
                        <a:t>8.2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6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Ability to sort information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Ability to narrow choices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Helpfulness of site features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48708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10495575-9FD2-45AA-97E3-714CECE42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33804"/>
              </p:ext>
            </p:extLst>
          </p:nvPr>
        </p:nvGraphicFramePr>
        <p:xfrm>
          <a:off x="6781800" y="4640586"/>
          <a:ext cx="5029200" cy="1137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3203906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318497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606260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7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3"/>
                          </a:solidFill>
                        </a:rPr>
                        <a:t>8.2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3"/>
                          </a:solidFill>
                        </a:rPr>
                        <a:t>8.3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3"/>
                          </a:solidFill>
                        </a:rPr>
                        <a:t>8.2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6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Site organization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Options available for navigating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/>
                          </a:solidFill>
                        </a:rPr>
                        <a:t>Helpfulness of site layout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48708"/>
                  </a:ext>
                </a:extLst>
              </a:tr>
            </a:tbl>
          </a:graphicData>
        </a:graphic>
      </p:graphicFrame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26871D5-E184-4192-8F09-4CAAF220A132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</p:spTree>
    <p:extLst>
      <p:ext uri="{BB962C8B-B14F-4D97-AF65-F5344CB8AC3E}">
        <p14:creationId xmlns:p14="http://schemas.microsoft.com/office/powerpoint/2010/main" val="215074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13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and air quality are common themes for information that visitors could not find.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A1F5467-D7EF-484F-973C-F6015ED98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859787"/>
              </p:ext>
            </p:extLst>
          </p:nvPr>
        </p:nvGraphicFramePr>
        <p:xfrm>
          <a:off x="528952" y="1241736"/>
          <a:ext cx="11134096" cy="4857496"/>
        </p:xfrm>
        <a:graphic>
          <a:graphicData uri="http://schemas.openxmlformats.org/drawingml/2006/table">
            <a:tbl>
              <a:tblPr firstRow="1" bandRow="1"/>
              <a:tblGrid>
                <a:gridCol w="5338448">
                  <a:extLst>
                    <a:ext uri="{9D8B030D-6E8A-4147-A177-3AD203B41FA5}">
                      <a16:colId xmlns:a16="http://schemas.microsoft.com/office/drawing/2014/main" val="42896533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3020408"/>
                    </a:ext>
                  </a:extLst>
                </a:gridCol>
                <a:gridCol w="5338448">
                  <a:extLst>
                    <a:ext uri="{9D8B030D-6E8A-4147-A177-3AD203B41FA5}">
                      <a16:colId xmlns:a16="http://schemas.microsoft.com/office/drawing/2014/main" val="42080581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Comments related to information</a:t>
                      </a:r>
                      <a:endParaRPr lang="en-US" u="sng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accent3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Restrictions</a:t>
                      </a:r>
                      <a:endParaRPr lang="en-US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6945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“2020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Beach water quality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Outer Banks (North Carolina)”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56, 1/26/21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Climate Change progress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measures to protect the public from it.”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22, 12/15/20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“If it is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safe to swim at Lake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St. Croix in MN/WI”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82, 12/14/20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was trying to figure out who to contact in my area to get help about encroaching building and soil into a nearby wetland. It is changing the topography of the line and flooding land that was once high ground. It is also contaminating the wetlands.”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52, 10/19/20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“Only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found one location for beaches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Florence Oregon.”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60, 9/15/20</a:t>
                      </a: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“Specific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information about the air quality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Ocean Beach.”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71, 9/15/20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“How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wastewater gets into regular water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60, 9/14/20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was looking for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specific information about climate change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but only found information about ozone depletion. I understand the two are related, but I was looking for specific information about how much our world has warmed and I could not find it.”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70, 9/10/20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wanted detailed historical information and details on Joint Base Pearl Harbor-Hickam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environmental actions or spills and clean-ups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78, 7/30/20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“Couldn't tell if Huntington Beaches are closed for today”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Sat: 100, 7/11/20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78367"/>
                  </a:ext>
                </a:extLst>
              </a:tr>
            </a:tbl>
          </a:graphicData>
        </a:graphic>
      </p:graphicFrame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5ADE60F-BE7A-4BEB-A03C-2A812528731A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</p:spTree>
    <p:extLst>
      <p:ext uri="{BB962C8B-B14F-4D97-AF65-F5344CB8AC3E}">
        <p14:creationId xmlns:p14="http://schemas.microsoft.com/office/powerpoint/2010/main" val="228735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5CAAC-BB75-B14B-8997-FF98A8CDB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14</a:t>
            </a:fld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4DC-330E-5C48-94E8-B4FB4B22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225061"/>
            <a:ext cx="10244138" cy="1571584"/>
          </a:xfrm>
        </p:spPr>
        <p:txBody>
          <a:bodyPr/>
          <a:lstStyle/>
          <a:p>
            <a:r>
              <a:rPr lang="en-US"/>
              <a:t>BEACHES SITE</a:t>
            </a:r>
          </a:p>
          <a:p>
            <a:r>
              <a:rPr lang="en-US"/>
              <a:t>Visitor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388316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15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30% of visitors who viewed the Beaches web page did so for the first time, satisfaction is steady across visitor frequency.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F2FB08-7936-42BA-9064-39178FCE1EC1}"/>
              </a:ext>
            </a:extLst>
          </p:cNvPr>
          <p:cNvGrpSpPr/>
          <p:nvPr/>
        </p:nvGrpSpPr>
        <p:grpSpPr>
          <a:xfrm>
            <a:off x="518160" y="1643806"/>
            <a:ext cx="11155680" cy="4693494"/>
            <a:chOff x="-562164" y="803677"/>
            <a:chExt cx="12234707" cy="4718132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E2FD92C-67F7-4A25-A383-2D401E7D98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7339805"/>
                </p:ext>
              </p:extLst>
            </p:nvPr>
          </p:nvGraphicFramePr>
          <p:xfrm>
            <a:off x="86965" y="803677"/>
            <a:ext cx="11585578" cy="4718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15AAE-6A3A-4053-A926-F864566BD1DD}"/>
                </a:ext>
              </a:extLst>
            </p:cNvPr>
            <p:cNvSpPr txBox="1"/>
            <p:nvPr/>
          </p:nvSpPr>
          <p:spPr>
            <a:xfrm rot="5400000">
              <a:off x="165343" y="1049613"/>
              <a:ext cx="324861" cy="17798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A475B"/>
                  </a:solidFill>
                  <a:latin typeface="Arial"/>
                  <a:ea typeface="+mn-ea"/>
                </a:rPr>
                <a:t>SATISFACTION</a:t>
              </a:r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EE6A6CB-982B-4AF4-A09A-C92B621DFF0B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BCD01-1520-4666-AA1C-E9688B6809B5}"/>
              </a:ext>
            </a:extLst>
          </p:cNvPr>
          <p:cNvSpPr txBox="1"/>
          <p:nvPr/>
        </p:nvSpPr>
        <p:spPr>
          <a:xfrm>
            <a:off x="4465557" y="5344946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89E175B-CF1F-42A8-87BD-B1BC01624789}"/>
              </a:ext>
            </a:extLst>
          </p:cNvPr>
          <p:cNvSpPr txBox="1">
            <a:spLocks/>
          </p:cNvSpPr>
          <p:nvPr/>
        </p:nvSpPr>
        <p:spPr bwMode="auto">
          <a:xfrm>
            <a:off x="5173850" y="6480045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*Interpret satisfaction score with caution when n&lt;30 </a:t>
            </a:r>
          </a:p>
        </p:txBody>
      </p:sp>
    </p:spTree>
    <p:extLst>
      <p:ext uri="{BB962C8B-B14F-4D97-AF65-F5344CB8AC3E}">
        <p14:creationId xmlns:p14="http://schemas.microsoft.com/office/powerpoint/2010/main" val="162870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5FCE8-3681-4ABF-A764-A98AD70C8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16</a:t>
            </a:fld>
            <a:endParaRPr lang="en-JM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AD246-913B-4619-932E-3AE4F650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Concerned citizens are the largest group visiting the Beaches site, they also report the lowest satisfaction score and success rate.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12DBB7-B2E9-4B98-9F6C-76ABC3311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260251"/>
              </p:ext>
            </p:extLst>
          </p:nvPr>
        </p:nvGraphicFramePr>
        <p:xfrm>
          <a:off x="518160" y="1239519"/>
          <a:ext cx="11155680" cy="509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D5857263-0BC0-4DBD-A7C9-E244E4453084}"/>
              </a:ext>
            </a:extLst>
          </p:cNvPr>
          <p:cNvSpPr/>
          <p:nvPr/>
        </p:nvSpPr>
        <p:spPr>
          <a:xfrm>
            <a:off x="381001" y="2518953"/>
            <a:ext cx="10635342" cy="631451"/>
          </a:xfrm>
          <a:prstGeom prst="roundRect">
            <a:avLst>
              <a:gd name="adj" fmla="val 17046"/>
            </a:avLst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5DE58C-59C3-42D6-A427-AC86CD3D23F1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45721-5335-4012-A8E3-2489E7E1B440}"/>
              </a:ext>
            </a:extLst>
          </p:cNvPr>
          <p:cNvSpPr txBox="1"/>
          <p:nvPr/>
        </p:nvSpPr>
        <p:spPr>
          <a:xfrm>
            <a:off x="4092936" y="5661859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32F15E-CC9D-47E5-8528-1C908C2E9384}"/>
              </a:ext>
            </a:extLst>
          </p:cNvPr>
          <p:cNvSpPr txBox="1">
            <a:spLocks/>
          </p:cNvSpPr>
          <p:nvPr/>
        </p:nvSpPr>
        <p:spPr bwMode="auto">
          <a:xfrm>
            <a:off x="5173850" y="6480045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*Interpret satisfaction score with caution when n&lt;30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215EA-1E2C-46BC-AF5D-D9B858FD1277}"/>
              </a:ext>
            </a:extLst>
          </p:cNvPr>
          <p:cNvSpPr txBox="1"/>
          <p:nvPr/>
        </p:nvSpPr>
        <p:spPr>
          <a:xfrm>
            <a:off x="4085765" y="5031591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3862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17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Nearly 60% of visitors are looking for reports /guidance documents and they are more successful than those looking for data or other information. Air and water quality are top themes among "other" information.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F2FB08-7936-42BA-9064-39178FCE1EC1}"/>
              </a:ext>
            </a:extLst>
          </p:cNvPr>
          <p:cNvGrpSpPr/>
          <p:nvPr/>
        </p:nvGrpSpPr>
        <p:grpSpPr>
          <a:xfrm>
            <a:off x="778243" y="1643806"/>
            <a:ext cx="6635504" cy="5123262"/>
            <a:chOff x="-908722" y="803677"/>
            <a:chExt cx="12581265" cy="4718132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E2FD92C-67F7-4A25-A383-2D401E7D98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0988098"/>
                </p:ext>
              </p:extLst>
            </p:nvPr>
          </p:nvGraphicFramePr>
          <p:xfrm>
            <a:off x="86965" y="803677"/>
            <a:ext cx="11585578" cy="4718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15AAE-6A3A-4053-A926-F864566BD1DD}"/>
                </a:ext>
              </a:extLst>
            </p:cNvPr>
            <p:cNvSpPr txBox="1"/>
            <p:nvPr/>
          </p:nvSpPr>
          <p:spPr>
            <a:xfrm rot="5400000">
              <a:off x="-181215" y="3486157"/>
              <a:ext cx="324861" cy="17798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A475B"/>
                  </a:solidFill>
                  <a:latin typeface="Arial"/>
                  <a:ea typeface="+mn-ea"/>
                </a:rPr>
                <a:t>SATISFACTION</a:t>
              </a:r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EE6A6CB-982B-4AF4-A09A-C92B621DFF0B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n=300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83A5C-43C6-414B-93C0-86781469E6DC}"/>
              </a:ext>
            </a:extLst>
          </p:cNvPr>
          <p:cNvGrpSpPr/>
          <p:nvPr/>
        </p:nvGrpSpPr>
        <p:grpSpPr>
          <a:xfrm>
            <a:off x="1782903" y="2632720"/>
            <a:ext cx="1099793" cy="796280"/>
            <a:chOff x="1237316" y="3106135"/>
            <a:chExt cx="1099793" cy="796280"/>
          </a:xfrm>
        </p:grpSpPr>
        <p:graphicFrame>
          <p:nvGraphicFramePr>
            <p:cNvPr id="10" name="2D Donut Chart">
              <a:extLst>
                <a:ext uri="{FF2B5EF4-FFF2-40B4-BE49-F238E27FC236}">
                  <a16:creationId xmlns:a16="http://schemas.microsoft.com/office/drawing/2014/main" id="{83ED6C14-7AB4-457D-90EE-F974FCA5E21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6295353"/>
                </p:ext>
              </p:extLst>
            </p:nvPr>
          </p:nvGraphicFramePr>
          <p:xfrm>
            <a:off x="1237316" y="3106135"/>
            <a:ext cx="1099793" cy="796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E4CBCB-BEE6-472F-AE63-88E8A15CD312}"/>
                </a:ext>
              </a:extLst>
            </p:cNvPr>
            <p:cNvSpPr txBox="1"/>
            <p:nvPr/>
          </p:nvSpPr>
          <p:spPr>
            <a:xfrm>
              <a:off x="1282690" y="3334998"/>
              <a:ext cx="1054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7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74%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09FEE0-A451-4392-BC80-8AC199C7F661}"/>
              </a:ext>
            </a:extLst>
          </p:cNvPr>
          <p:cNvSpPr txBox="1"/>
          <p:nvPr/>
        </p:nvSpPr>
        <p:spPr>
          <a:xfrm rot="5400000">
            <a:off x="1016775" y="2298163"/>
            <a:ext cx="461665" cy="9387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3A475B"/>
                </a:solidFill>
                <a:latin typeface="Arial"/>
                <a:ea typeface="+mn-ea"/>
              </a:rPr>
              <a:t>FOUND INFORMATION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07A98F-2FD3-4810-94D7-80BC367B8AEC}"/>
              </a:ext>
            </a:extLst>
          </p:cNvPr>
          <p:cNvGrpSpPr/>
          <p:nvPr/>
        </p:nvGrpSpPr>
        <p:grpSpPr>
          <a:xfrm>
            <a:off x="913749" y="2935834"/>
            <a:ext cx="914528" cy="568441"/>
            <a:chOff x="477520" y="3228947"/>
            <a:chExt cx="914528" cy="5684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E5849B-1158-4217-B246-6EE24DE4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" y="3228947"/>
              <a:ext cx="476316" cy="2000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6D6D60-3E80-45BA-BDB0-D1B733F4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520" y="3438388"/>
              <a:ext cx="914528" cy="2286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9A7255A-AF0F-4C9A-99B7-9D23CD998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840" y="3616388"/>
              <a:ext cx="428685" cy="181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922426D-25C2-4FCB-AC27-DE2913D7D2A6}"/>
              </a:ext>
            </a:extLst>
          </p:cNvPr>
          <p:cNvSpPr txBox="1"/>
          <p:nvPr/>
        </p:nvSpPr>
        <p:spPr>
          <a:xfrm rot="5400000">
            <a:off x="1086023" y="3630704"/>
            <a:ext cx="323165" cy="9387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3A475B"/>
                </a:solidFill>
                <a:latin typeface="Arial"/>
                <a:ea typeface="+mn-ea"/>
              </a:rPr>
              <a:t>PROPORTION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343C5F-DBEA-40D7-B6D6-9C21A5378EF3}"/>
              </a:ext>
            </a:extLst>
          </p:cNvPr>
          <p:cNvGrpSpPr/>
          <p:nvPr/>
        </p:nvGrpSpPr>
        <p:grpSpPr>
          <a:xfrm>
            <a:off x="3808666" y="2642474"/>
            <a:ext cx="1099793" cy="796280"/>
            <a:chOff x="1237316" y="3106135"/>
            <a:chExt cx="1099793" cy="796280"/>
          </a:xfrm>
        </p:grpSpPr>
        <p:graphicFrame>
          <p:nvGraphicFramePr>
            <p:cNvPr id="22" name="2D Donut Chart">
              <a:extLst>
                <a:ext uri="{FF2B5EF4-FFF2-40B4-BE49-F238E27FC236}">
                  <a16:creationId xmlns:a16="http://schemas.microsoft.com/office/drawing/2014/main" id="{AEE15DDD-607E-46DA-9330-F7B56791488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2888348"/>
                </p:ext>
              </p:extLst>
            </p:nvPr>
          </p:nvGraphicFramePr>
          <p:xfrm>
            <a:off x="1237316" y="3106135"/>
            <a:ext cx="1099793" cy="796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12BEAF-91F4-42E1-A578-16E55FAC902D}"/>
                </a:ext>
              </a:extLst>
            </p:cNvPr>
            <p:cNvSpPr txBox="1"/>
            <p:nvPr/>
          </p:nvSpPr>
          <p:spPr>
            <a:xfrm>
              <a:off x="1282690" y="3334998"/>
              <a:ext cx="1054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79FF"/>
                  </a:solidFill>
                  <a:cs typeface="Arial" panose="020B0604020202020204" pitchFamily="34" charset="0"/>
                </a:rPr>
                <a:t>62</a:t>
              </a:r>
              <a:r>
                <a:rPr lang="en-US" sz="1600" b="1">
                  <a:solidFill>
                    <a:srgbClr val="007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733B12-7EE6-443F-9CE6-B999774E5D8E}"/>
              </a:ext>
            </a:extLst>
          </p:cNvPr>
          <p:cNvGrpSpPr/>
          <p:nvPr/>
        </p:nvGrpSpPr>
        <p:grpSpPr>
          <a:xfrm>
            <a:off x="5866065" y="2642474"/>
            <a:ext cx="1099793" cy="796280"/>
            <a:chOff x="1237316" y="3106135"/>
            <a:chExt cx="1099793" cy="796280"/>
          </a:xfrm>
        </p:grpSpPr>
        <p:graphicFrame>
          <p:nvGraphicFramePr>
            <p:cNvPr id="25" name="2D Donut Chart">
              <a:extLst>
                <a:ext uri="{FF2B5EF4-FFF2-40B4-BE49-F238E27FC236}">
                  <a16:creationId xmlns:a16="http://schemas.microsoft.com/office/drawing/2014/main" id="{D5BED894-6092-48A3-817A-4CF33DEA9C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0444786"/>
                </p:ext>
              </p:extLst>
            </p:nvPr>
          </p:nvGraphicFramePr>
          <p:xfrm>
            <a:off x="1237316" y="3106135"/>
            <a:ext cx="1099793" cy="796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BD16F3-E125-4107-B6EC-4125DB6A7241}"/>
                </a:ext>
              </a:extLst>
            </p:cNvPr>
            <p:cNvSpPr txBox="1"/>
            <p:nvPr/>
          </p:nvSpPr>
          <p:spPr>
            <a:xfrm>
              <a:off x="1282690" y="3334998"/>
              <a:ext cx="1054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79FF"/>
                  </a:solidFill>
                  <a:cs typeface="Arial" panose="020B0604020202020204" pitchFamily="34" charset="0"/>
                </a:rPr>
                <a:t>60</a:t>
              </a:r>
              <a:r>
                <a:rPr lang="en-US" sz="1600" b="1">
                  <a:solidFill>
                    <a:srgbClr val="007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06DDC866-E908-41CD-8A54-3EA2E5D29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842608"/>
              </p:ext>
            </p:extLst>
          </p:nvPr>
        </p:nvGraphicFramePr>
        <p:xfrm>
          <a:off x="7569200" y="2303658"/>
          <a:ext cx="4104640" cy="1454404"/>
        </p:xfrm>
        <a:graphic>
          <a:graphicData uri="http://schemas.openxmlformats.org/drawingml/2006/table">
            <a:tbl>
              <a:tblPr firstRow="1" bandRow="1"/>
              <a:tblGrid>
                <a:gridCol w="4104640">
                  <a:extLst>
                    <a:ext uri="{9D8B030D-6E8A-4147-A177-3AD203B41FA5}">
                      <a16:colId xmlns:a16="http://schemas.microsoft.com/office/drawing/2014/main" val="4289653360"/>
                    </a:ext>
                  </a:extLst>
                </a:gridCol>
              </a:tblGrid>
              <a:tr h="334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>
                          <a:solidFill>
                            <a:schemeClr val="accent3"/>
                          </a:solidFill>
                        </a:rPr>
                        <a:t>Specified Data or Statistic Themes from Comments: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69454"/>
                  </a:ext>
                </a:extLst>
              </a:tr>
              <a:tr h="52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358775" marR="0" lvl="0" indent="-342900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Air Quality </a:t>
                      </a:r>
                    </a:p>
                    <a:p>
                      <a:pPr marL="358775" marR="0" lvl="0" indent="-342900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  <a:p>
                      <a:pPr marL="358775" marR="0" lvl="0" indent="-342900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78367"/>
                  </a:ext>
                </a:extLst>
              </a:tr>
            </a:tbl>
          </a:graphicData>
        </a:graphic>
      </p:graphicFrame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CCDB73AD-C624-420C-8781-37AE6E9A5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529901"/>
              </p:ext>
            </p:extLst>
          </p:nvPr>
        </p:nvGraphicFramePr>
        <p:xfrm>
          <a:off x="7569200" y="3777244"/>
          <a:ext cx="4104640" cy="1454404"/>
        </p:xfrm>
        <a:graphic>
          <a:graphicData uri="http://schemas.openxmlformats.org/drawingml/2006/table">
            <a:tbl>
              <a:tblPr firstRow="1" bandRow="1"/>
              <a:tblGrid>
                <a:gridCol w="4104640">
                  <a:extLst>
                    <a:ext uri="{9D8B030D-6E8A-4147-A177-3AD203B41FA5}">
                      <a16:colId xmlns:a16="http://schemas.microsoft.com/office/drawing/2014/main" val="4289653360"/>
                    </a:ext>
                  </a:extLst>
                </a:gridCol>
              </a:tblGrid>
              <a:tr h="334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>
                          <a:solidFill>
                            <a:schemeClr val="accent3"/>
                          </a:solidFill>
                        </a:rPr>
                        <a:t>Specified Themes from “Other” Comments: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69454"/>
                  </a:ext>
                </a:extLst>
              </a:tr>
              <a:tr h="52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358775" marR="0" lvl="0" indent="-342900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Air Quality </a:t>
                      </a:r>
                    </a:p>
                    <a:p>
                      <a:pPr marL="358775" marR="0" lvl="0" indent="-342900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Grants (e.g., submission, recipients)</a:t>
                      </a:r>
                    </a:p>
                    <a:p>
                      <a:pPr marL="358775" marR="0" lvl="0" indent="-342900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Water Quality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78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1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5FCE8-3681-4ABF-A764-A98AD70C8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18</a:t>
            </a:fld>
            <a:endParaRPr lang="en-JM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AD246-913B-4619-932E-3AE4F650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Roughly two-in-five Beach visitors are coming for air or water quality/pollution. Climate change, water and “other” information seekers struggle the most.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73E824-2FBC-4D42-BA11-FDF35F0A5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994683"/>
              </p:ext>
            </p:extLst>
          </p:nvPr>
        </p:nvGraphicFramePr>
        <p:xfrm>
          <a:off x="888999" y="1518632"/>
          <a:ext cx="1015962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3B4F27-AF75-4EC6-B333-D2C93B76B04C}"/>
              </a:ext>
            </a:extLst>
          </p:cNvPr>
          <p:cNvCxnSpPr>
            <a:cxnSpLocks/>
          </p:cNvCxnSpPr>
          <p:nvPr/>
        </p:nvCxnSpPr>
        <p:spPr>
          <a:xfrm flipH="1">
            <a:off x="4615543" y="3810983"/>
            <a:ext cx="576944" cy="0"/>
          </a:xfrm>
          <a:prstGeom prst="straightConnector1">
            <a:avLst/>
          </a:prstGeom>
          <a:ln w="38100" cap="rnd">
            <a:solidFill>
              <a:srgbClr val="0079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4B8A2682-F9C8-43A7-8FEB-8020C0594B75}"/>
              </a:ext>
            </a:extLst>
          </p:cNvPr>
          <p:cNvSpPr/>
          <p:nvPr/>
        </p:nvSpPr>
        <p:spPr>
          <a:xfrm>
            <a:off x="217731" y="3654752"/>
            <a:ext cx="4340062" cy="307999"/>
          </a:xfrm>
          <a:prstGeom prst="roundRect">
            <a:avLst>
              <a:gd name="adj" fmla="val 17046"/>
            </a:avLst>
          </a:prstGeom>
          <a:noFill/>
          <a:ln w="254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3"/>
                </a:solidFill>
              </a:rPr>
              <a:t>Themes: 1. COVID-19 | 2. Sustainable living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A3B457-1827-41BE-9EED-93CD29D3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95162"/>
              </p:ext>
            </p:extLst>
          </p:nvPr>
        </p:nvGraphicFramePr>
        <p:xfrm>
          <a:off x="8436424" y="1284663"/>
          <a:ext cx="2285999" cy="477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4047126438"/>
                    </a:ext>
                  </a:extLst>
                </a:gridCol>
              </a:tblGrid>
              <a:tr h="915435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803750"/>
                  </a:ext>
                </a:extLst>
              </a:tr>
              <a:tr h="643874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FA6E1E"/>
                          </a:solidFill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948715"/>
                  </a:ext>
                </a:extLst>
              </a:tr>
              <a:tr h="643874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A6E1E"/>
                          </a:solidFill>
                        </a:rPr>
                        <a:t>11%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817136"/>
                  </a:ext>
                </a:extLst>
              </a:tr>
              <a:tr h="643874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A6E1E"/>
                          </a:solidFill>
                        </a:rPr>
                        <a:t>19%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575907"/>
                  </a:ext>
                </a:extLst>
              </a:tr>
              <a:tr h="643874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A6E1E"/>
                          </a:solidFill>
                        </a:rPr>
                        <a:t>13%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83103"/>
                  </a:ext>
                </a:extLst>
              </a:tr>
              <a:tr h="643874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FA6E1E"/>
                          </a:solidFill>
                        </a:rPr>
                        <a:t>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513334"/>
                  </a:ext>
                </a:extLst>
              </a:tr>
              <a:tr h="643874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FA6E1E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20243"/>
                  </a:ext>
                </a:extLst>
              </a:tr>
            </a:tbl>
          </a:graphicData>
        </a:graphic>
      </p:graphicFrame>
      <p:sp>
        <p:nvSpPr>
          <p:cNvPr id="16" name="Triangle 15">
            <a:extLst>
              <a:ext uri="{FF2B5EF4-FFF2-40B4-BE49-F238E27FC236}">
                <a16:creationId xmlns:a16="http://schemas.microsoft.com/office/drawing/2014/main" id="{9F754FD1-156C-42BF-8CCD-B9EF13E19DD5}"/>
              </a:ext>
            </a:extLst>
          </p:cNvPr>
          <p:cNvSpPr/>
          <p:nvPr/>
        </p:nvSpPr>
        <p:spPr>
          <a:xfrm rot="5400000">
            <a:off x="8458195" y="3973287"/>
            <a:ext cx="3439885" cy="478972"/>
          </a:xfrm>
          <a:prstGeom prst="triangle">
            <a:avLst>
              <a:gd name="adj" fmla="val 48418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FA6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C9CD2-B49C-4B58-8821-83269EA4D51E}"/>
              </a:ext>
            </a:extLst>
          </p:cNvPr>
          <p:cNvSpPr/>
          <p:nvPr/>
        </p:nvSpPr>
        <p:spPr>
          <a:xfrm>
            <a:off x="10566687" y="3285734"/>
            <a:ext cx="1472625" cy="1600438"/>
          </a:xfrm>
          <a:prstGeom prst="rect">
            <a:avLst/>
          </a:prstGeom>
          <a:solidFill>
            <a:schemeClr val="bg1"/>
          </a:solidFill>
          <a:ln w="3175">
            <a:solidFill>
              <a:srgbClr val="FA6E1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82880" tIns="182880" rIns="182880" bIns="18288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>
                <a:solidFill>
                  <a:srgbClr val="FA6E1E"/>
                </a:solidFill>
              </a:rPr>
              <a:t>Proportion of visitors </a:t>
            </a:r>
            <a:r>
              <a:rPr lang="en-US" sz="1600" b="1">
                <a:solidFill>
                  <a:srgbClr val="FA6E1E"/>
                </a:solidFill>
              </a:rPr>
              <a:t>who did not find </a:t>
            </a:r>
            <a:r>
              <a:rPr lang="en-US" sz="1600">
                <a:solidFill>
                  <a:srgbClr val="FA6E1E"/>
                </a:solidFill>
              </a:rPr>
              <a:t>the information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77EE50B-CBE4-4C5F-B2D5-FED7F4A5481D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02536-6C05-4926-A284-3F569D685F49}"/>
              </a:ext>
            </a:extLst>
          </p:cNvPr>
          <p:cNvSpPr txBox="1"/>
          <p:nvPr/>
        </p:nvSpPr>
        <p:spPr>
          <a:xfrm>
            <a:off x="5716887" y="4882290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ED9F950-9E2A-44E6-B2B3-39F4F28871BC}"/>
              </a:ext>
            </a:extLst>
          </p:cNvPr>
          <p:cNvSpPr txBox="1">
            <a:spLocks/>
          </p:cNvSpPr>
          <p:nvPr/>
        </p:nvSpPr>
        <p:spPr bwMode="auto">
          <a:xfrm>
            <a:off x="5173850" y="6480045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*Interpret satisfaction score with caution when n&lt;30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DD624B-66F6-495E-8B12-F63EBEB4C08F}"/>
              </a:ext>
            </a:extLst>
          </p:cNvPr>
          <p:cNvSpPr txBox="1"/>
          <p:nvPr/>
        </p:nvSpPr>
        <p:spPr>
          <a:xfrm>
            <a:off x="5716886" y="5541236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1E30CD-7C13-41A1-BD15-CE0BE5312BC0}"/>
              </a:ext>
            </a:extLst>
          </p:cNvPr>
          <p:cNvSpPr txBox="1"/>
          <p:nvPr/>
        </p:nvSpPr>
        <p:spPr>
          <a:xfrm rot="5400000">
            <a:off x="6285633" y="1442863"/>
            <a:ext cx="323165" cy="1622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3A475B"/>
                </a:solidFill>
                <a:latin typeface="Arial"/>
                <a:ea typeface="+mn-ea"/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4055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19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focused on pain points where respondents felt the information could be organized better or gave examples of specific information they were looking for.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A1F5467-D7EF-484F-973C-F6015ED98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91804"/>
              </p:ext>
            </p:extLst>
          </p:nvPr>
        </p:nvGraphicFramePr>
        <p:xfrm>
          <a:off x="528952" y="1241736"/>
          <a:ext cx="11134096" cy="4903280"/>
        </p:xfrm>
        <a:graphic>
          <a:graphicData uri="http://schemas.openxmlformats.org/drawingml/2006/table">
            <a:tbl>
              <a:tblPr firstRow="1" bandRow="1"/>
              <a:tblGrid>
                <a:gridCol w="5338448">
                  <a:extLst>
                    <a:ext uri="{9D8B030D-6E8A-4147-A177-3AD203B41FA5}">
                      <a16:colId xmlns:a16="http://schemas.microsoft.com/office/drawing/2014/main" val="42896533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3020408"/>
                    </a:ext>
                  </a:extLst>
                </a:gridCol>
                <a:gridCol w="5338448">
                  <a:extLst>
                    <a:ext uri="{9D8B030D-6E8A-4147-A177-3AD203B41FA5}">
                      <a16:colId xmlns:a16="http://schemas.microsoft.com/office/drawing/2014/main" val="42080581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Comments related to information </a:t>
                      </a:r>
                      <a:endParaRPr lang="en-US" u="sng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accent3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Restrictions</a:t>
                      </a:r>
                      <a:endParaRPr lang="en-US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6945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“The things I wrote above: I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would like air quality info for my specific zip code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(so more air monitors are needed), and then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water quality info at a particular beach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Thanks very much!”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48, 1/26/21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Translate "impairment type" into "what it means to me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 i.e. Impairment due to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Mercury probably means it is okay to swim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the water, but do not eat fish (or how many fish, or what kind of fish) from those waters based on the most current data.”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82, 12/14/20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“Well I thought the site overall was easy to use, but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was not able to find climate change information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so I would make it easier to find information about climate change if I were working on the issue at the EPA. If it is not there, I would be appalled as to why it was not there, as this is simply a critical issue, and would hurry to include this information in its own, very obvious link.”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70, 9/10/20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Information needs to be organized more </a:t>
                      </a:r>
                      <a:r>
                        <a:rPr kumimoji="0" lang="en-US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consisely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Page looks very busy and confusing.”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45, 9/08/20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“More explanations of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where the air quality data come from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 that we know if air quality is being measured consistently and whether apparently clear areas are measured at all.”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56, 8/22/20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think that more and more people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elooking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specific and very concrete things they can do to reduce their carbon footprint.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55, 6/09/20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“add more information on poverty climate change and green living”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96, 5/28/20</a:t>
                      </a: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78367"/>
                  </a:ext>
                </a:extLst>
              </a:tr>
            </a:tbl>
          </a:graphicData>
        </a:graphic>
      </p:graphicFrame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5ADE60F-BE7A-4BEB-A03C-2A812528731A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</p:spTree>
    <p:extLst>
      <p:ext uri="{BB962C8B-B14F-4D97-AF65-F5344CB8AC3E}">
        <p14:creationId xmlns:p14="http://schemas.microsoft.com/office/powerpoint/2010/main" val="112029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BA210-5519-E64D-A241-2C726E5A4C10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</a:t>
            </a:fld>
            <a:endParaRPr lang="en-JM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1925E-BBC2-5749-B412-4E2B6026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D7C751-E22A-4F31-AF77-28F57CD26B3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311216"/>
            <a:ext cx="11155363" cy="4691652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</a:rPr>
              <a:t>Methodology &amp; Objectives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</a:rPr>
              <a:t>Overview of Data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</a:rPr>
              <a:t>Visitor Profile Analysis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</a:rPr>
              <a:t>Key Findings &amp; Recommendations</a:t>
            </a:r>
          </a:p>
          <a:p>
            <a:pPr>
              <a:buClrTx/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8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20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Roughly half of visitors who viewed the Beaches web page used links within pages, followed by those using the basic search feature.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F2FB08-7936-42BA-9064-39178FCE1EC1}"/>
              </a:ext>
            </a:extLst>
          </p:cNvPr>
          <p:cNvGrpSpPr/>
          <p:nvPr/>
        </p:nvGrpSpPr>
        <p:grpSpPr>
          <a:xfrm>
            <a:off x="298589" y="1643806"/>
            <a:ext cx="11375251" cy="4693494"/>
            <a:chOff x="-802973" y="803677"/>
            <a:chExt cx="12475516" cy="4718132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E2FD92C-67F7-4A25-A383-2D401E7D98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97295258"/>
                </p:ext>
              </p:extLst>
            </p:nvPr>
          </p:nvGraphicFramePr>
          <p:xfrm>
            <a:off x="86965" y="803677"/>
            <a:ext cx="11585578" cy="4718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15AAE-6A3A-4053-A926-F864566BD1DD}"/>
                </a:ext>
              </a:extLst>
            </p:cNvPr>
            <p:cNvSpPr txBox="1"/>
            <p:nvPr/>
          </p:nvSpPr>
          <p:spPr>
            <a:xfrm rot="5400000">
              <a:off x="-75466" y="1127063"/>
              <a:ext cx="324861" cy="17798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A475B"/>
                  </a:solidFill>
                  <a:latin typeface="Arial"/>
                  <a:ea typeface="+mn-ea"/>
                </a:rPr>
                <a:t>SATISFACTION</a:t>
              </a:r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EE6A6CB-982B-4AF4-A09A-C92B621DFF0B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n=236</a:t>
            </a:r>
          </a:p>
        </p:txBody>
      </p:sp>
    </p:spTree>
    <p:extLst>
      <p:ext uri="{BB962C8B-B14F-4D97-AF65-F5344CB8AC3E}">
        <p14:creationId xmlns:p14="http://schemas.microsoft.com/office/powerpoint/2010/main" val="330252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21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two-in-three visitors found the navigation experience as perfect.  Navigation difficulties were experienced with links and not finding information.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F2FB08-7936-42BA-9064-39178FCE1EC1}"/>
              </a:ext>
            </a:extLst>
          </p:cNvPr>
          <p:cNvGrpSpPr/>
          <p:nvPr/>
        </p:nvGrpSpPr>
        <p:grpSpPr>
          <a:xfrm>
            <a:off x="298589" y="1643806"/>
            <a:ext cx="11375251" cy="4693494"/>
            <a:chOff x="-802973" y="803677"/>
            <a:chExt cx="12475516" cy="4718132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E2FD92C-67F7-4A25-A383-2D401E7D98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2301494"/>
                </p:ext>
              </p:extLst>
            </p:nvPr>
          </p:nvGraphicFramePr>
          <p:xfrm>
            <a:off x="86965" y="803677"/>
            <a:ext cx="11585578" cy="4718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15AAE-6A3A-4053-A926-F864566BD1DD}"/>
                </a:ext>
              </a:extLst>
            </p:cNvPr>
            <p:cNvSpPr txBox="1"/>
            <p:nvPr/>
          </p:nvSpPr>
          <p:spPr>
            <a:xfrm rot="5400000">
              <a:off x="-75466" y="1425503"/>
              <a:ext cx="324861" cy="17798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A475B"/>
                  </a:solidFill>
                  <a:latin typeface="Arial"/>
                  <a:ea typeface="+mn-ea"/>
                </a:rPr>
                <a:t>SATISFACTION</a:t>
              </a:r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EE6A6CB-982B-4AF4-A09A-C92B621DFF0B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633A2-518E-4381-B26F-9BFBE4AE7A01}"/>
              </a:ext>
            </a:extLst>
          </p:cNvPr>
          <p:cNvSpPr txBox="1"/>
          <p:nvPr/>
        </p:nvSpPr>
        <p:spPr>
          <a:xfrm>
            <a:off x="5538757" y="5656308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D184BA1-6F64-42B3-9289-57DC1CC9791C}"/>
              </a:ext>
            </a:extLst>
          </p:cNvPr>
          <p:cNvSpPr txBox="1">
            <a:spLocks/>
          </p:cNvSpPr>
          <p:nvPr/>
        </p:nvSpPr>
        <p:spPr bwMode="auto">
          <a:xfrm>
            <a:off x="5173850" y="6480045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*Interpret satisfaction score with caution when n&lt;30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9BD28-D89A-451A-8C61-745E03C86981}"/>
              </a:ext>
            </a:extLst>
          </p:cNvPr>
          <p:cNvSpPr txBox="1"/>
          <p:nvPr/>
        </p:nvSpPr>
        <p:spPr>
          <a:xfrm>
            <a:off x="8184974" y="5656308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ED7F9-13EF-4908-956B-B6AEB395B1C4}"/>
              </a:ext>
            </a:extLst>
          </p:cNvPr>
          <p:cNvSpPr txBox="1"/>
          <p:nvPr/>
        </p:nvSpPr>
        <p:spPr>
          <a:xfrm>
            <a:off x="10569818" y="5375426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3416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5FCE8-3681-4ABF-A764-A98AD70C8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22</a:t>
            </a:fld>
            <a:endParaRPr lang="en-JM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AD246-913B-4619-932E-3AE4F650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half the Beach visitors reported the search feature worked well. However, those with issues reported the feature returning too many results or providing irrelevant results.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73E824-2FBC-4D42-BA11-FDF35F0A5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480841"/>
              </p:ext>
            </p:extLst>
          </p:nvPr>
        </p:nvGraphicFramePr>
        <p:xfrm>
          <a:off x="627017" y="1752600"/>
          <a:ext cx="10937966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735D924-4EAA-4272-8B74-E1E96F343E68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n=255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9FE05-A7B5-475C-B6E6-7CEB0E24BD83}"/>
              </a:ext>
            </a:extLst>
          </p:cNvPr>
          <p:cNvSpPr txBox="1"/>
          <p:nvPr/>
        </p:nvSpPr>
        <p:spPr>
          <a:xfrm>
            <a:off x="4066217" y="4551903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E0585CA-D878-402C-8242-61562E8AC797}"/>
              </a:ext>
            </a:extLst>
          </p:cNvPr>
          <p:cNvSpPr txBox="1">
            <a:spLocks/>
          </p:cNvSpPr>
          <p:nvPr/>
        </p:nvSpPr>
        <p:spPr bwMode="auto">
          <a:xfrm>
            <a:off x="5173850" y="6480045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*Interpret satisfaction score with caution when n&lt;30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FCA42-8235-4E43-B432-EFABAF0AC981}"/>
              </a:ext>
            </a:extLst>
          </p:cNvPr>
          <p:cNvSpPr txBox="1"/>
          <p:nvPr/>
        </p:nvSpPr>
        <p:spPr>
          <a:xfrm>
            <a:off x="4058749" y="5182713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8D049-C275-4F37-88C8-380CC83885CC}"/>
              </a:ext>
            </a:extLst>
          </p:cNvPr>
          <p:cNvSpPr txBox="1"/>
          <p:nvPr/>
        </p:nvSpPr>
        <p:spPr>
          <a:xfrm>
            <a:off x="4058748" y="5808508"/>
            <a:ext cx="35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8859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E211-56B4-49ED-B272-A2F10B0D7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23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F0A11-1EEB-4492-AEED-3569046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Visitors want clear links on the home page and search improvements.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A1F5467-D7EF-484F-973C-F6015ED98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851351"/>
              </p:ext>
            </p:extLst>
          </p:nvPr>
        </p:nvGraphicFramePr>
        <p:xfrm>
          <a:off x="528952" y="1241736"/>
          <a:ext cx="11134096" cy="4686808"/>
        </p:xfrm>
        <a:graphic>
          <a:graphicData uri="http://schemas.openxmlformats.org/drawingml/2006/table">
            <a:tbl>
              <a:tblPr firstRow="1" bandRow="1"/>
              <a:tblGrid>
                <a:gridCol w="5338448">
                  <a:extLst>
                    <a:ext uri="{9D8B030D-6E8A-4147-A177-3AD203B41FA5}">
                      <a16:colId xmlns:a16="http://schemas.microsoft.com/office/drawing/2014/main" val="42896533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3020408"/>
                    </a:ext>
                  </a:extLst>
                </a:gridCol>
                <a:gridCol w="5338448">
                  <a:extLst>
                    <a:ext uri="{9D8B030D-6E8A-4147-A177-3AD203B41FA5}">
                      <a16:colId xmlns:a16="http://schemas.microsoft.com/office/drawing/2014/main" val="42080581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Navigation related comments</a:t>
                      </a:r>
                      <a:endParaRPr lang="en-US" u="sng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accent3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Restrictions</a:t>
                      </a:r>
                      <a:endParaRPr lang="en-US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6945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“There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should be a clear link to Beaches on the EPA homepage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 I had to search for Beach information.”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56, 1/26/21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“a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Quick Link, EASY to FIND, for Business that need to file regulatory items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 your site is too crowded with All the "News Items" and other unnecessary graphics, it takes some searching to get to what you NEED”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26, 1/05/21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“Climate Change Tab?”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22, 12/15/20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links related to climate change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the home page”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81, 12/14/20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“to be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able to search specific terms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and get to relevant pages”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Sat: 52, 10/19/20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“Search function for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eir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reports” 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37, 10/06/20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“some type of list to tell me where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had been”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78, 9/28/20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“Fix all the broken links and 404 errors!”</a:t>
                      </a:r>
                    </a:p>
                    <a:p>
                      <a:pPr marL="63500" marR="0" lvl="0" indent="-47625" algn="l" defTabSz="60949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Sat: 60, 9/15/20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“Make it easier on the map to pinpoint a specific area. Everything is too clustered. Still it is very useful.”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Sat: 85, 8/22/20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“The BEACON "Find a Beach" feature is pretty cool. However, for </a:t>
                      </a:r>
                      <a:r>
                        <a:rPr lang="en-US" sz="1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 lot of links, the links open in a new tab, so it's hard to keep track o</a:t>
                      </a: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f. It might be helpful to open the new information in the same tab. Some links also open up in an entirely new window, so that's also hard to keep track of.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Sat: 52, 5/19/20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78367"/>
                  </a:ext>
                </a:extLst>
              </a:tr>
            </a:tbl>
          </a:graphicData>
        </a:graphic>
      </p:graphicFrame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5ADE60F-BE7A-4BEB-A03C-2A812528731A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</p:spTree>
    <p:extLst>
      <p:ext uri="{BB962C8B-B14F-4D97-AF65-F5344CB8AC3E}">
        <p14:creationId xmlns:p14="http://schemas.microsoft.com/office/powerpoint/2010/main" val="343216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5CAAC-BB75-B14B-8997-FF98A8CDB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24</a:t>
            </a:fld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4DC-330E-5C48-94E8-B4FB4B22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1839122"/>
            <a:ext cx="10244138" cy="2343462"/>
          </a:xfrm>
        </p:spPr>
        <p:txBody>
          <a:bodyPr/>
          <a:lstStyle/>
          <a:p>
            <a:r>
              <a:rPr lang="en-US"/>
              <a:t>Key Findings</a:t>
            </a:r>
          </a:p>
          <a:p>
            <a:r>
              <a:rPr lang="en-US"/>
              <a:t>Recommendations</a:t>
            </a:r>
          </a:p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70057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84CEB-78E6-435A-84AE-12321F79F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25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53C058-F12D-41B4-B495-AB2D6BC5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Findings &amp; Recommendations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743C120-B3C3-48B5-AF75-16277EFC36B2}"/>
              </a:ext>
            </a:extLst>
          </p:cNvPr>
          <p:cNvSpPr txBox="1">
            <a:spLocks/>
          </p:cNvSpPr>
          <p:nvPr/>
        </p:nvSpPr>
        <p:spPr>
          <a:xfrm>
            <a:off x="2486993" y="1451865"/>
            <a:ext cx="9186847" cy="469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Beach Visitors are significantly more satisfied compared to other site visitors and perform at or above relevant benchmark category averages.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Site information and information browsing are the most impactful drivers on overall satisfaction.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Explore areas of the site to improve the filtering and ability to narrow information on the site.  This could improve </a:t>
            </a:r>
            <a:r>
              <a:rPr lang="en-US" sz="1400" dirty="0">
                <a:solidFill>
                  <a:srgbClr val="222B3C"/>
                </a:solidFill>
                <a:latin typeface="Arial" panose="020B0604020202020204"/>
              </a:rPr>
              <a:t>how well the information provides answers.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Concerned citizens are the largest group of Beach visitors and struggle the most with finding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Those coming for data or statistics struggle more than those seeking reports and guidance documents.  Key areas of information are air or water information.  </a:t>
            </a:r>
            <a:r>
              <a:rPr lang="en-US" sz="1400" b="1" dirty="0">
                <a:solidFill>
                  <a:srgbClr val="222B3C"/>
                </a:solidFill>
                <a:latin typeface="Arial" panose="020B0604020202020204"/>
              </a:rPr>
              <a:t>Visitors who were looking for water information struggled more than those looking for air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Visitors are most likely using links or</a:t>
            </a:r>
            <a:r>
              <a:rPr lang="en-US" sz="1400" b="1" dirty="0">
                <a:solidFill>
                  <a:srgbClr val="222B3C"/>
                </a:solidFill>
                <a:latin typeface="Arial" panose="020B060402020202020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search </a:t>
            </a:r>
            <a:r>
              <a:rPr lang="en-US" sz="1400" b="1" dirty="0">
                <a:solidFill>
                  <a:srgbClr val="222B3C"/>
                </a:solidFill>
                <a:latin typeface="Arial" panose="020B0604020202020204"/>
              </a:rPr>
              <a:t>feature to navigate the site. Roughly two-in-three visitors reported the navigation experience as perfect.  Difficulties reported by a small number of respondents involve links not taking them where they expected or the search function returning too many results or irrelevant information.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2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Ensure that air and water information are easily accessible as the majority visitors are seeking this type of information.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any links that may be misleading and examine if there are improvements that could be made to the search function to narrow the search results.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F9CA0B3-AEF1-48D3-B017-78F8B2B8F7D1}"/>
              </a:ext>
            </a:extLst>
          </p:cNvPr>
          <p:cNvSpPr/>
          <p:nvPr/>
        </p:nvSpPr>
        <p:spPr>
          <a:xfrm>
            <a:off x="654403" y="1287203"/>
            <a:ext cx="1828800" cy="914400"/>
          </a:xfrm>
          <a:prstGeom prst="rightArrow">
            <a:avLst/>
          </a:prstGeom>
          <a:gradFill rotWithShape="1">
            <a:gsLst>
              <a:gs pos="0">
                <a:srgbClr val="05CE7B">
                  <a:satMod val="103000"/>
                  <a:lumMod val="102000"/>
                  <a:tint val="94000"/>
                </a:srgbClr>
              </a:gs>
              <a:gs pos="50000">
                <a:srgbClr val="05CE7B">
                  <a:satMod val="110000"/>
                  <a:lumMod val="100000"/>
                  <a:shade val="100000"/>
                </a:srgbClr>
              </a:gs>
              <a:gs pos="100000">
                <a:srgbClr val="05CE7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05CE7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Satisfaction Overview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C9ACF7D-13DA-46C5-A045-0CB96AB918CE}"/>
              </a:ext>
            </a:extLst>
          </p:cNvPr>
          <p:cNvSpPr/>
          <p:nvPr/>
        </p:nvSpPr>
        <p:spPr>
          <a:xfrm>
            <a:off x="654403" y="2717800"/>
            <a:ext cx="1828800" cy="914400"/>
          </a:xfrm>
          <a:prstGeom prst="rightArrow">
            <a:avLst/>
          </a:prstGeom>
          <a:gradFill rotWithShape="1">
            <a:gsLst>
              <a:gs pos="0">
                <a:srgbClr val="05CE7B">
                  <a:satMod val="103000"/>
                  <a:lumMod val="102000"/>
                  <a:tint val="94000"/>
                </a:srgbClr>
              </a:gs>
              <a:gs pos="50000">
                <a:srgbClr val="05CE7B">
                  <a:satMod val="110000"/>
                  <a:lumMod val="100000"/>
                  <a:shade val="100000"/>
                </a:srgbClr>
              </a:gs>
              <a:gs pos="100000">
                <a:srgbClr val="05CE7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05CE7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06086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B04B2-627C-4BD1-B315-080C92F9B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26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E9396C-F759-4B2B-8659-6A50BD77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B3F85321-6E24-48C6-BC12-40F21F629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722155"/>
              </p:ext>
            </p:extLst>
          </p:nvPr>
        </p:nvGraphicFramePr>
        <p:xfrm>
          <a:off x="838200" y="1397000"/>
          <a:ext cx="10512424" cy="24942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27226">
                  <a:extLst>
                    <a:ext uri="{9D8B030D-6E8A-4147-A177-3AD203B41FA5}">
                      <a16:colId xmlns:a16="http://schemas.microsoft.com/office/drawing/2014/main" val="2003733439"/>
                    </a:ext>
                  </a:extLst>
                </a:gridCol>
                <a:gridCol w="9585198">
                  <a:extLst>
                    <a:ext uri="{9D8B030D-6E8A-4147-A177-3AD203B41FA5}">
                      <a16:colId xmlns:a16="http://schemas.microsoft.com/office/drawing/2014/main" val="3971065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Review Survey with Account Team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Remove Beaches questions if no longer desired.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69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Stay in touch with your Verint team about Engagement surveys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3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When contextual targeting becomes available on Engagement surveys, this could be a good option for asking beach questions </a:t>
                      </a:r>
                      <a:r>
                        <a:rPr lang="en-US" b="0" i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only </a:t>
                      </a:r>
                      <a:r>
                        <a:rPr lang="en-US" b="0" i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users on relevant pages. </a:t>
                      </a:r>
                      <a:endParaRPr lang="en-US" b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7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Consider a usability audit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4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Verint usability team could provide best practices to improve site features, etc.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8524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3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5CAAC-BB75-B14B-8997-FF98A8CDB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27</a:t>
            </a:fld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4DC-330E-5C48-94E8-B4FB4B22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14293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5CAAC-BB75-B14B-8997-FF98A8CDB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28</a:t>
            </a:fld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4DC-330E-5C48-94E8-B4FB4B22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611000"/>
            <a:ext cx="10244138" cy="799706"/>
          </a:xfrm>
        </p:spPr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78628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21677-7CAE-466E-8C69-FE69C23D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B2D1E-9FFC-40D1-BD56-41383C696DDF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srgbClr val="262A32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8160B-6228-4B88-84E1-521B8311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 Participants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67D57A-57D8-48DA-868C-7926EA25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02140"/>
              </p:ext>
            </p:extLst>
          </p:nvPr>
        </p:nvGraphicFramePr>
        <p:xfrm>
          <a:off x="518160" y="1185050"/>
          <a:ext cx="8320885" cy="4860328"/>
        </p:xfrm>
        <a:graphic>
          <a:graphicData uri="http://schemas.openxmlformats.org/drawingml/2006/table">
            <a:tbl>
              <a:tblPr/>
              <a:tblGrid>
                <a:gridCol w="1298800">
                  <a:extLst>
                    <a:ext uri="{9D8B030D-6E8A-4147-A177-3AD203B41FA5}">
                      <a16:colId xmlns:a16="http://schemas.microsoft.com/office/drawing/2014/main" val="2689066174"/>
                    </a:ext>
                  </a:extLst>
                </a:gridCol>
                <a:gridCol w="1305937">
                  <a:extLst>
                    <a:ext uri="{9D8B030D-6E8A-4147-A177-3AD203B41FA5}">
                      <a16:colId xmlns:a16="http://schemas.microsoft.com/office/drawing/2014/main" val="944827084"/>
                    </a:ext>
                  </a:extLst>
                </a:gridCol>
                <a:gridCol w="1384435">
                  <a:extLst>
                    <a:ext uri="{9D8B030D-6E8A-4147-A177-3AD203B41FA5}">
                      <a16:colId xmlns:a16="http://schemas.microsoft.com/office/drawing/2014/main" val="981927716"/>
                    </a:ext>
                  </a:extLst>
                </a:gridCol>
                <a:gridCol w="1391572">
                  <a:extLst>
                    <a:ext uri="{9D8B030D-6E8A-4147-A177-3AD203B41FA5}">
                      <a16:colId xmlns:a16="http://schemas.microsoft.com/office/drawing/2014/main" val="3903789585"/>
                    </a:ext>
                  </a:extLst>
                </a:gridCol>
                <a:gridCol w="1163211">
                  <a:extLst>
                    <a:ext uri="{9D8B030D-6E8A-4147-A177-3AD203B41FA5}">
                      <a16:colId xmlns:a16="http://schemas.microsoft.com/office/drawing/2014/main" val="2420784424"/>
                    </a:ext>
                  </a:extLst>
                </a:gridCol>
                <a:gridCol w="1776930">
                  <a:extLst>
                    <a:ext uri="{9D8B030D-6E8A-4147-A177-3AD203B41FA5}">
                      <a16:colId xmlns:a16="http://schemas.microsoft.com/office/drawing/2014/main" val="3184687720"/>
                    </a:ext>
                  </a:extLst>
                </a:gridCol>
              </a:tblGrid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AARP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Citizens Energy Group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Harvard Business School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Times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Synchrony Financial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NHLBI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28622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Abbott.com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of American Pathologists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&amp; Human Services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 NWS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T-Mobile.com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NIDCR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601836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 Hardware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Comerica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 Service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NOAA/NOS CO-OPS, Tides &amp; Currents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Talbots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NIDDK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658823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AES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Commonwealth of Massachusetts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Hermes Parcelnet Limited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Norton Healthcare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Tesco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NIH, NICHD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844406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Allen Edmonds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Constellation Energy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Hertz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npower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Buckle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SAMHSA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454104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Allina Health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CoreLogic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Hickory Farms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NSF Research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North Face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Homeland Security - CRC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44686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Allstate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Cox Automotive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Depot Canada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O'Reilly Automotive, Inc.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Torrid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International Trade Commission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19748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Allstate Canada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Cox Communications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 Blue Cross Blue Shield of New Jersey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Depot UK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Tractor Supply Company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Justice - FBI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65151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Crucial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Topic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Gas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Information Services Limited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Justice - OJP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07434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Battle Monuments Commission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Cummins Inc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 Travel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Labor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27918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Chemical Society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CVS Caremark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Hunter Douglas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 Retirement Services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TXU Energy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Labor - BLS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265656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College of Cardiology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 AIR LINES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Monetary Fund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Oriental Trading Company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Homeland Security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Nuclear Regulatory Commission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53458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Society of Civil Engineers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 Hopkins Medicine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Partnership for Public Service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Veterans Affairs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Office of Personnel Management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429633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Amica Mutual Insurance Company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DHS CIS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 &amp; Johnson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PNC Bank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UGI Utilities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Pension Benefit Guaranty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9217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Anthem Insurance Companies, Inc.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Dignity Health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Kantar Health (Jazz Pharma)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Proactiv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 GC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Securities and Exchange Commission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535159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Argos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Energy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Kingdom of Saudi Arabia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Progressive Insurance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State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61497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 State University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Domestic &amp; General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Senza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Quaker Oats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FAA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168551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Arlington National Cemetery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DTE Energy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La-Z-Boy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Qualcomm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ERS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NHTSA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19523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 Marketing Services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 Corporation of America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Rakuten, Inc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Forest Service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EFTPS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815694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 of American Medical Colleges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Elsevier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LEDVANCE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Ralph Lauren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NASS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IRS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68201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AT&amp;T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Holdings Inc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Lennox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Regulatory Information Service Center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BEA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TreasuryDirect - Bureau of the Public Debt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74114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Union Bank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Equifax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Lockheed Martin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Bosch Tool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TTB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525737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Avista Utilities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Evergy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LovelySkin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Wood Johnson Foundation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NMFS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U.S. Mint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2594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AvMed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Exelon (BGE)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Lovesac Furniture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Components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NOS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Staffing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485943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Banfield Pet Hospital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Exelon (ComEd)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MacArthur Foundation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S.A.C.I. Falabella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NOS-NGS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518245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Barneys New York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Exelon (PECO)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Magazine Luiza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Louis University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USPTO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UVA Health System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92605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ExxonMobil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McDonald's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Service Federal Credit Union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Courts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91901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Bio-Rad Laboratories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Fanatics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Anderson Cancer Center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Shoe Carnival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Defense - AAFES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Vera Bradley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850989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 Cross Blue Shield Association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Financial Management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Shutterstock Images, LLC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Defense Counterintelligence and Security Agency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Varejo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18192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 Cross Blue Shield Massachusetts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Trade Commission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Medicaid.gov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Smithsonian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Defense Health Agency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Atlantic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438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 Cross Blue Shield Michigan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 - NFIP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Economic Development Corporation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Snapfish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DLA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 Lottery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543672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Boots UK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Stability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Lottery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Security Administration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DoDEA and DDESS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Walgreens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25269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Scientific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FindLaw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Micron Technology, Inc.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Sony Global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Education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Walmart Canada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841126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 Government (Treasury)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Flagstar Bank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Military OneSource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California Edison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Environmental Protection Agency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 Fargo Advisors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54738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 Real Estate Association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Freddie Mac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MilliporeSigma-Merck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Stores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Government Accountability Office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 Fargo Bank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641922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CaringBridge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 Airlines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County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Hospital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AHRQ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Wings Financial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91981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Centers for Disease Control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&amp; Toy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 Industrial Supply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New York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CDC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Yaskawa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15869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Intelligence Agency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Graybar Electric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Ohio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CMS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455618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&amp; Clinics of Minnesota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Auctions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Library of Medicine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Stouffer's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e-grant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36980"/>
                  </a:ext>
                </a:extLst>
              </a:tr>
              <a:tr h="10704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 Group (NJ) LLC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Hannaford Brothers Inc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Navy Exchange Service Command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Subaru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</a:t>
                      </a: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02909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CE8B05D-4B44-43BA-97CB-5F16D4A19AEE}"/>
              </a:ext>
            </a:extLst>
          </p:cNvPr>
          <p:cNvSpPr txBox="1"/>
          <p:nvPr/>
        </p:nvSpPr>
        <p:spPr>
          <a:xfrm>
            <a:off x="386080" y="908051"/>
            <a:ext cx="402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Verint Website Index - Desktop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0563764-724F-44F2-879A-20C29AB72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5364"/>
              </p:ext>
            </p:extLst>
          </p:nvPr>
        </p:nvGraphicFramePr>
        <p:xfrm>
          <a:off x="9391650" y="1130580"/>
          <a:ext cx="1274763" cy="1714500"/>
        </p:xfrm>
        <a:graphic>
          <a:graphicData uri="http://schemas.openxmlformats.org/drawingml/2006/table">
            <a:tbl>
              <a:tblPr/>
              <a:tblGrid>
                <a:gridCol w="1274763">
                  <a:extLst>
                    <a:ext uri="{9D8B030D-6E8A-4147-A177-3AD203B41FA5}">
                      <a16:colId xmlns:a16="http://schemas.microsoft.com/office/drawing/2014/main" val="31983954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0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Regulatory Information Service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97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Veterans Affairs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87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Environmental Protection Agency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56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International Trade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72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Nuclear Regulatory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Securities and Exchange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707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FAA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72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TTB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9864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BAB07E-A1E6-47C1-B7B7-290EF9D2A6B6}"/>
              </a:ext>
            </a:extLst>
          </p:cNvPr>
          <p:cNvSpPr txBox="1"/>
          <p:nvPr/>
        </p:nvSpPr>
        <p:spPr>
          <a:xfrm>
            <a:off x="9291320" y="908051"/>
            <a:ext cx="402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- Desktop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EE98A0B-5574-4B05-B7F9-D7134F2BA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44427"/>
              </p:ext>
            </p:extLst>
          </p:nvPr>
        </p:nvGraphicFramePr>
        <p:xfrm>
          <a:off x="9390063" y="3092449"/>
          <a:ext cx="2552700" cy="2857500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16014229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Intelligence Agency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634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Trade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371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Auctions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650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54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NSF Research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25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 Retirement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89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Regulatory Information Service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721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Security Administration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165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Environmental Protection Agency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07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International Trade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70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Nuclear Regulatory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77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Office of Personnel 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300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Pension Benefit Guaranty Corporation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324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Securities and Exchange Commission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8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Staffing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45251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28AD6B6-5A1D-4A22-A5D9-9D2F089E38F8}"/>
              </a:ext>
            </a:extLst>
          </p:cNvPr>
          <p:cNvSpPr txBox="1"/>
          <p:nvPr/>
        </p:nvSpPr>
        <p:spPr>
          <a:xfrm>
            <a:off x="9291320" y="2900256"/>
            <a:ext cx="402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Agencies - Desktop</a:t>
            </a:r>
          </a:p>
        </p:txBody>
      </p:sp>
    </p:spTree>
    <p:extLst>
      <p:ext uri="{BB962C8B-B14F-4D97-AF65-F5344CB8AC3E}">
        <p14:creationId xmlns:p14="http://schemas.microsoft.com/office/powerpoint/2010/main" val="212554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5CAAC-BB75-B14B-8997-FF98A8CDB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3</a:t>
            </a:fld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4DC-330E-5C48-94E8-B4FB4B22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611000"/>
            <a:ext cx="10244138" cy="799706"/>
          </a:xfrm>
        </p:spPr>
        <p:txBody>
          <a:bodyPr/>
          <a:lstStyle/>
          <a:p>
            <a:r>
              <a:rPr lang="en-US"/>
              <a:t>Methodology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476258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21677-7CAE-466E-8C69-FE69C23D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B2D1E-9FFC-40D1-BD56-41383C696DDF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srgbClr val="262A32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8160B-6228-4B88-84E1-521B8311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 Participants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EECB05-B37E-44AB-A3B8-DDEFF3791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21652"/>
              </p:ext>
            </p:extLst>
          </p:nvPr>
        </p:nvGraphicFramePr>
        <p:xfrm>
          <a:off x="518160" y="1253336"/>
          <a:ext cx="6164395" cy="4351328"/>
        </p:xfrm>
        <a:graphic>
          <a:graphicData uri="http://schemas.openxmlformats.org/drawingml/2006/table">
            <a:tbl>
              <a:tblPr/>
              <a:tblGrid>
                <a:gridCol w="1767081">
                  <a:extLst>
                    <a:ext uri="{9D8B030D-6E8A-4147-A177-3AD203B41FA5}">
                      <a16:colId xmlns:a16="http://schemas.microsoft.com/office/drawing/2014/main" val="3778102107"/>
                    </a:ext>
                  </a:extLst>
                </a:gridCol>
                <a:gridCol w="2256427">
                  <a:extLst>
                    <a:ext uri="{9D8B030D-6E8A-4147-A177-3AD203B41FA5}">
                      <a16:colId xmlns:a16="http://schemas.microsoft.com/office/drawing/2014/main" val="3216034214"/>
                    </a:ext>
                  </a:extLst>
                </a:gridCol>
                <a:gridCol w="2140887">
                  <a:extLst>
                    <a:ext uri="{9D8B030D-6E8A-4147-A177-3AD203B41FA5}">
                      <a16:colId xmlns:a16="http://schemas.microsoft.com/office/drawing/2014/main" val="2928811792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AARP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Library of Medicine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AHRQ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33930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Battle Monuments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 NWS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CDC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64592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Chemical Society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NOAA/NOS CO-OPS, Tides &amp; Currents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CMS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24180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College of Cardiology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NSF Research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e-grant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97132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Society of Civil Engineers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 Retirement Services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2419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 State University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Partnership for Public Service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NHLBI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8561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Arlington National Cemetery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Regulatory Information Service Center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NIDCR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08927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 of American Medical Colleges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Wood Johnson Foundation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NIDDK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12262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 Government (Treasury)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Smithsonian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NIH, NICHD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69190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CaringBridge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Security Administration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SAMHSA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17740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Centers for Disease Control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New York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Homeland Security - CRC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11534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Intelligence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Ohio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International Trade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1870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of American Pathologists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Homeland Security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Justice - FBI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40490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Commonwealth of Massachusetts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Veterans Affairs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Justice - OJP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6247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DHS CIS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 GC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Labor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7028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ERS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Labor - BLS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5505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Trade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Forest Service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Nuclear Regulatory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39314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 - NFIP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NASS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Office of Personnel Management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7868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Stability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BEA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Pension Benefit Guaranty Corporation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2904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Freddie Mac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Securities and Exchange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39360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Auctions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NMFS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State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079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Harvard Business School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FAA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7599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&amp; Human Services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NOS-NGS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NHTSA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08560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Monetary Fund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USPTO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EFTPS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58272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Kingdom of Saudi Arabia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Courts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IRS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107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MacArthur Foundation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Defense Counterintelligence and Security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TreasuryDirect - Bureau of the Public Debt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8810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Medicaid.gov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Defense Health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TTB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168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Economic Development Corporation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DLA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U.S. Mint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7734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Lottery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DoDEA and DDESS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Staffing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4165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Military OneSource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Education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 Lottery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693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County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Environmental Protection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9012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Government Accountability Office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5397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59E530-A866-40D6-B53B-E069C8BF23C9}"/>
              </a:ext>
            </a:extLst>
          </p:cNvPr>
          <p:cNvSpPr txBox="1"/>
          <p:nvPr/>
        </p:nvSpPr>
        <p:spPr>
          <a:xfrm>
            <a:off x="386080" y="908051"/>
            <a:ext cx="402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- Desktop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F0C149-BC73-43E1-8B6F-92FBF114C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30212"/>
              </p:ext>
            </p:extLst>
          </p:nvPr>
        </p:nvGraphicFramePr>
        <p:xfrm>
          <a:off x="6500085" y="1253336"/>
          <a:ext cx="6019350" cy="4351328"/>
        </p:xfrm>
        <a:graphic>
          <a:graphicData uri="http://schemas.openxmlformats.org/drawingml/2006/table">
            <a:tbl>
              <a:tblPr/>
              <a:tblGrid>
                <a:gridCol w="1622075">
                  <a:extLst>
                    <a:ext uri="{9D8B030D-6E8A-4147-A177-3AD203B41FA5}">
                      <a16:colId xmlns:a16="http://schemas.microsoft.com/office/drawing/2014/main" val="1448976308"/>
                    </a:ext>
                  </a:extLst>
                </a:gridCol>
                <a:gridCol w="2256407">
                  <a:extLst>
                    <a:ext uri="{9D8B030D-6E8A-4147-A177-3AD203B41FA5}">
                      <a16:colId xmlns:a16="http://schemas.microsoft.com/office/drawing/2014/main" val="3871887025"/>
                    </a:ext>
                  </a:extLst>
                </a:gridCol>
                <a:gridCol w="2140868">
                  <a:extLst>
                    <a:ext uri="{9D8B030D-6E8A-4147-A177-3AD203B41FA5}">
                      <a16:colId xmlns:a16="http://schemas.microsoft.com/office/drawing/2014/main" val="1616349733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Battle Monuments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USPTO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IRS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5359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Arlington National Cemetery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Courts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TreasuryDirect - Bureau of the Public Debt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09247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Centers for Disease Control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Defense Counterintelligence and Security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TTB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55571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Intelligence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Defense Health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U.S. Mint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8372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DHS CIS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DLA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Staffing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8163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DoD - DoDEA and DDESS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99403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Trade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Education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6346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 - NFIP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Environmental Protection Agency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37654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Stability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Government Accountability Office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53552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Auctions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AHRQ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86318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&amp; Human Services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CDC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06282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Medicaid.gov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e-grant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8418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Military OneSource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439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NHLBI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309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Library of Medicine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NIDCR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4860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 NWS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 NIDDK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5491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NOAA/NOS CO-OPS, Tides &amp; Currents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NIH, NICHD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4121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NSF Research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HHS - SAMHSA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6828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 Retirement Services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Homeland Security - CRC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72952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Regulatory Information Service Center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International Trade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79034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Smithsonian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Justice - FBI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8572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Security Administration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Justice - OJP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86110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Homeland Security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Labor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252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Department of Veterans Affairs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Labor - BLS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20926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ERS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Nuclear Regulatory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08604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Forest Service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Office of Personnel Management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81238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Agriculture - NASS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Pension Benefit Guaranty Corporation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16663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BEA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Securities and Exchange Commission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3255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State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2825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NMFS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FAA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669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Transportation - NHTSA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32140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Commerce - NOAA, NOS-NGS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Treasury - EFTPS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558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DB647D-2867-4CF4-B7E2-1E07F92DBA55}"/>
              </a:ext>
            </a:extLst>
          </p:cNvPr>
          <p:cNvSpPr txBox="1"/>
          <p:nvPr/>
        </p:nvSpPr>
        <p:spPr>
          <a:xfrm>
            <a:off x="6390640" y="942194"/>
            <a:ext cx="402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Government - Desktop</a:t>
            </a:r>
          </a:p>
        </p:txBody>
      </p:sp>
    </p:spTree>
    <p:extLst>
      <p:ext uri="{BB962C8B-B14F-4D97-AF65-F5344CB8AC3E}">
        <p14:creationId xmlns:p14="http://schemas.microsoft.com/office/powerpoint/2010/main" val="3427249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21677-7CAE-466E-8C69-FE69C23D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B2D1E-9FFC-40D1-BD56-41383C696DDF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srgbClr val="262A32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8160B-6228-4B88-84E1-521B8311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Impacts</a:t>
            </a: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29308952-3383-4848-9198-28AB1E22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873" y="2490281"/>
            <a:ext cx="3938752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The rate of change between an element and satisfaction is represented by an 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Impact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. In simple terms, an impact can be understood as something like a slope of a line defining the relationship between two variables.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A2781-3C7E-4E77-861A-54C95CCD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6" y="1196887"/>
            <a:ext cx="6519169" cy="51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7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D8949-8C5B-40A2-974D-B638A789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4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1DF2D-560D-4C7A-8287-61E1AF7D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Verint Predictive Methodology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71705C4-1B25-4B00-8422-3D46469BF7DD}"/>
              </a:ext>
            </a:extLst>
          </p:cNvPr>
          <p:cNvSpPr txBox="1">
            <a:spLocks/>
          </p:cNvSpPr>
          <p:nvPr/>
        </p:nvSpPr>
        <p:spPr bwMode="auto">
          <a:xfrm>
            <a:off x="620204" y="1161211"/>
            <a:ext cx="11153087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 b="0" i="0" kern="1200">
                <a:solidFill>
                  <a:schemeClr val="accent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65125" indent="-2730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639763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9144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18745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Verint applies proven science and technology to the measurement and analysis of the visitor experience through the lens of visitor satisfaction.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62A3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B5BEF4-2840-4F58-BF37-1F53AF120A79}"/>
              </a:ext>
            </a:extLst>
          </p:cNvPr>
          <p:cNvSpPr txBox="1"/>
          <p:nvPr/>
        </p:nvSpPr>
        <p:spPr>
          <a:xfrm>
            <a:off x="838198" y="5120307"/>
            <a:ext cx="105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62A32"/>
                </a:solidFill>
                <a:effectLst/>
                <a:uLnTx/>
                <a:uFillTx/>
              </a:rPr>
              <a:t>Analysis of the visitor experience will enable your organization to understand…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62A3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79FF"/>
                </a:solidFill>
                <a:effectLst/>
                <a:uLnTx/>
                <a:uFillTx/>
              </a:rPr>
              <a:t>How are you doing?		What should you do?		Why should you do it?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FF4FA53B-53FA-44A1-9F7E-C85D7CE46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635256"/>
              </p:ext>
            </p:extLst>
          </p:nvPr>
        </p:nvGraphicFramePr>
        <p:xfrm>
          <a:off x="1522412" y="2514601"/>
          <a:ext cx="91440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67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14E3F80-6FA7-4E2F-966C-74A231C9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14" y="1337198"/>
            <a:ext cx="3438095" cy="429523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589D41-5E7A-4788-8D0A-C3FDC2C98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836106"/>
              </p:ext>
            </p:extLst>
          </p:nvPr>
        </p:nvGraphicFramePr>
        <p:xfrm>
          <a:off x="644187" y="1177070"/>
          <a:ext cx="3997481" cy="496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FDDCE6B-3251-4B8E-8CB6-9BAF1EDBC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57855"/>
              </p:ext>
            </p:extLst>
          </p:nvPr>
        </p:nvGraphicFramePr>
        <p:xfrm>
          <a:off x="2892028" y="4209871"/>
          <a:ext cx="1142603" cy="518160"/>
        </p:xfrm>
        <a:graphic>
          <a:graphicData uri="http://schemas.openxmlformats.org/drawingml/2006/table">
            <a:tbl>
              <a:tblPr firstRow="1" bandRow="1"/>
              <a:tblGrid>
                <a:gridCol w="1142603">
                  <a:extLst>
                    <a:ext uri="{9D8B030D-6E8A-4147-A177-3AD203B41FA5}">
                      <a16:colId xmlns:a16="http://schemas.microsoft.com/office/drawing/2014/main" val="3453765628"/>
                    </a:ext>
                  </a:extLst>
                </a:gridCol>
              </a:tblGrid>
              <a:tr h="162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i="1">
                          <a:solidFill>
                            <a:schemeClr val="accent3"/>
                          </a:solidFill>
                        </a:rPr>
                        <a:t>n</a:t>
                      </a:r>
                      <a:r>
                        <a:rPr lang="en-US" sz="1400" b="0">
                          <a:solidFill>
                            <a:schemeClr val="accent3"/>
                          </a:solidFill>
                        </a:rPr>
                        <a:t>=399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chemeClr val="accent3"/>
                          </a:solidFill>
                        </a:rPr>
                        <a:t>Desktop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42729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3908A-649E-4F70-829B-C2F49D854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5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29ED0D-8988-4727-A1AB-AB615C59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Capturing The Voice of Customer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5864BD-1FF1-43F6-9C36-9F06043E911B}"/>
              </a:ext>
            </a:extLst>
          </p:cNvPr>
          <p:cNvGrpSpPr/>
          <p:nvPr/>
        </p:nvGrpSpPr>
        <p:grpSpPr>
          <a:xfrm>
            <a:off x="8381174" y="1387223"/>
            <a:ext cx="2918885" cy="707886"/>
            <a:chOff x="8761412" y="1577341"/>
            <a:chExt cx="2918885" cy="707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07E1B6-9A9B-41C9-BFB0-FB2F49EB9F8F}"/>
                </a:ext>
              </a:extLst>
            </p:cNvPr>
            <p:cNvSpPr txBox="1"/>
            <p:nvPr/>
          </p:nvSpPr>
          <p:spPr>
            <a:xfrm>
              <a:off x="9371010" y="1577341"/>
              <a:ext cx="2309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222B3C"/>
                  </a:solidFill>
                  <a:latin typeface="Arial" panose="020B0604020202020204"/>
                  <a:ea typeface="+mn-ea"/>
                </a:rPr>
                <a:t>Visitor is on your site</a:t>
              </a:r>
            </a:p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222B3C"/>
                  </a:solidFill>
                  <a:latin typeface="Arial" panose="020B0604020202020204"/>
                  <a:ea typeface="+mn-ea"/>
                </a:rPr>
                <a:t>epa.gov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4285B5-6E83-4ABB-9119-F30B9738917F}"/>
                </a:ext>
              </a:extLst>
            </p:cNvPr>
            <p:cNvSpPr txBox="1"/>
            <p:nvPr/>
          </p:nvSpPr>
          <p:spPr>
            <a:xfrm>
              <a:off x="8761412" y="1577341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>
                  <a:solidFill>
                    <a:srgbClr val="222B3C"/>
                  </a:solidFill>
                  <a:latin typeface="Arial" panose="020B0604020202020204"/>
                  <a:ea typeface="+mn-ea"/>
                  <a:sym typeface="Wingdings" panose="05000000000000000000" pitchFamily="2" charset="2"/>
                </a:rPr>
                <a:t></a:t>
              </a:r>
              <a:endParaRPr lang="en-US" sz="4000">
                <a:solidFill>
                  <a:srgbClr val="222B3C"/>
                </a:solidFill>
                <a:latin typeface="Arial" panose="020B0604020202020204"/>
                <a:ea typeface="+mn-ea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E110B9-5BFA-435C-851B-9BAB0ECC934E}"/>
              </a:ext>
            </a:extLst>
          </p:cNvPr>
          <p:cNvGrpSpPr/>
          <p:nvPr/>
        </p:nvGrpSpPr>
        <p:grpSpPr>
          <a:xfrm>
            <a:off x="8381174" y="2381174"/>
            <a:ext cx="3641827" cy="923330"/>
            <a:chOff x="8761412" y="2566694"/>
            <a:chExt cx="364182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48FC9C-D9E9-41C2-9CF9-A6EF7A6F525B}"/>
                </a:ext>
              </a:extLst>
            </p:cNvPr>
            <p:cNvSpPr txBox="1"/>
            <p:nvPr/>
          </p:nvSpPr>
          <p:spPr>
            <a:xfrm>
              <a:off x="9371010" y="2566694"/>
              <a:ext cx="30322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222B3C"/>
                  </a:solidFill>
                  <a:latin typeface="Arial" panose="020B0604020202020204"/>
                  <a:ea typeface="+mn-ea"/>
                </a:rPr>
                <a:t>Visitor is shown an invite 	3 number of pages</a:t>
              </a:r>
            </a:p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222B3C"/>
                  </a:solidFill>
                  <a:latin typeface="Arial" panose="020B0604020202020204"/>
                  <a:ea typeface="+mn-ea"/>
                </a:rPr>
                <a:t>	100% sample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9F321-78B1-41B9-A12B-FA9AF294DE6A}"/>
                </a:ext>
              </a:extLst>
            </p:cNvPr>
            <p:cNvSpPr txBox="1"/>
            <p:nvPr/>
          </p:nvSpPr>
          <p:spPr>
            <a:xfrm>
              <a:off x="8761412" y="2566694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>
                  <a:solidFill>
                    <a:srgbClr val="222B3C"/>
                  </a:solidFill>
                  <a:latin typeface="Arial" panose="020B0604020202020204"/>
                  <a:ea typeface="+mn-ea"/>
                  <a:sym typeface="Wingdings" panose="05000000000000000000" pitchFamily="2" charset="2"/>
                </a:rPr>
                <a:t></a:t>
              </a:r>
              <a:endParaRPr lang="en-US" sz="4000">
                <a:solidFill>
                  <a:srgbClr val="222B3C"/>
                </a:solidFill>
                <a:latin typeface="Arial" panose="020B0604020202020204"/>
                <a:ea typeface="+mn-ea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523FF-5278-4884-B462-5F73FAA4D504}"/>
              </a:ext>
            </a:extLst>
          </p:cNvPr>
          <p:cNvGrpSpPr/>
          <p:nvPr/>
        </p:nvGrpSpPr>
        <p:grpSpPr>
          <a:xfrm>
            <a:off x="8381174" y="3590569"/>
            <a:ext cx="3352798" cy="923330"/>
            <a:chOff x="8761412" y="3697113"/>
            <a:chExt cx="3352798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7832B-62EE-4572-989F-E19BE0B61E99}"/>
                </a:ext>
              </a:extLst>
            </p:cNvPr>
            <p:cNvSpPr txBox="1"/>
            <p:nvPr/>
          </p:nvSpPr>
          <p:spPr>
            <a:xfrm>
              <a:off x="9371010" y="3697113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222B3C"/>
                  </a:solidFill>
                  <a:latin typeface="Arial" panose="020B0604020202020204"/>
                  <a:ea typeface="+mn-ea"/>
                </a:rPr>
                <a:t>Accepting the invite loads hidden tracker window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DEA188-40D4-4D07-A4C9-73BB86C9FDC9}"/>
                </a:ext>
              </a:extLst>
            </p:cNvPr>
            <p:cNvSpPr txBox="1"/>
            <p:nvPr/>
          </p:nvSpPr>
          <p:spPr>
            <a:xfrm>
              <a:off x="8761412" y="3697113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>
                  <a:solidFill>
                    <a:srgbClr val="222B3C"/>
                  </a:solidFill>
                  <a:latin typeface="Arial" panose="020B0604020202020204"/>
                  <a:ea typeface="+mn-ea"/>
                  <a:sym typeface="Wingdings" panose="05000000000000000000" pitchFamily="2" charset="2"/>
                </a:rPr>
                <a:t></a:t>
              </a:r>
              <a:endParaRPr lang="en-US" sz="4000">
                <a:solidFill>
                  <a:srgbClr val="222B3C"/>
                </a:solidFill>
                <a:latin typeface="Arial" panose="020B0604020202020204"/>
                <a:ea typeface="+mn-ea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EEA189-34C3-47A3-A6E7-88840B4B5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68918"/>
              </p:ext>
            </p:extLst>
          </p:nvPr>
        </p:nvGraphicFramePr>
        <p:xfrm>
          <a:off x="2404872" y="5505270"/>
          <a:ext cx="1142603" cy="640080"/>
        </p:xfrm>
        <a:graphic>
          <a:graphicData uri="http://schemas.openxmlformats.org/drawingml/2006/table">
            <a:tbl>
              <a:tblPr firstRow="1" bandRow="1"/>
              <a:tblGrid>
                <a:gridCol w="1142603">
                  <a:extLst>
                    <a:ext uri="{9D8B030D-6E8A-4147-A177-3AD203B41FA5}">
                      <a16:colId xmlns:a16="http://schemas.microsoft.com/office/drawing/2014/main" val="3453765628"/>
                    </a:ext>
                  </a:extLst>
                </a:gridCol>
              </a:tblGrid>
              <a:tr h="162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i="0">
                          <a:solidFill>
                            <a:schemeClr val="accent3"/>
                          </a:solidFill>
                        </a:rPr>
                        <a:t>Desktop=39%</a:t>
                      </a:r>
                    </a:p>
                    <a:p>
                      <a:pPr algn="ctr"/>
                      <a:r>
                        <a:rPr lang="en-US" sz="1200" b="0" i="0">
                          <a:solidFill>
                            <a:schemeClr val="accent3"/>
                          </a:solidFill>
                        </a:rPr>
                        <a:t>(Aggregate)</a:t>
                      </a:r>
                    </a:p>
                    <a:p>
                      <a:pPr algn="ctr"/>
                      <a:endParaRPr lang="en-US" sz="1200" b="0" i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427290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48BFA24A-DB93-4A58-8670-9F3B191175E0}"/>
              </a:ext>
            </a:extLst>
          </p:cNvPr>
          <p:cNvGrpSpPr/>
          <p:nvPr/>
        </p:nvGrpSpPr>
        <p:grpSpPr>
          <a:xfrm>
            <a:off x="8408656" y="4802920"/>
            <a:ext cx="3352798" cy="707886"/>
            <a:chOff x="8761412" y="3697113"/>
            <a:chExt cx="3352798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2D1D6D-6582-4C5C-999F-322FEF0E7256}"/>
                </a:ext>
              </a:extLst>
            </p:cNvPr>
            <p:cNvSpPr txBox="1"/>
            <p:nvPr/>
          </p:nvSpPr>
          <p:spPr>
            <a:xfrm>
              <a:off x="9371010" y="3697113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222B3C"/>
                  </a:solidFill>
                  <a:latin typeface="Arial" panose="020B0604020202020204"/>
                  <a:ea typeface="+mn-ea"/>
                </a:rPr>
                <a:t>Survey presents to the front when site is exited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7AC2E6-7174-45DB-A816-C6FE43C12993}"/>
                </a:ext>
              </a:extLst>
            </p:cNvPr>
            <p:cNvSpPr txBox="1"/>
            <p:nvPr/>
          </p:nvSpPr>
          <p:spPr>
            <a:xfrm>
              <a:off x="8761412" y="3697113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>
                  <a:solidFill>
                    <a:srgbClr val="222B3C"/>
                  </a:solidFill>
                  <a:latin typeface="Arial" panose="020B0604020202020204"/>
                  <a:ea typeface="+mn-ea"/>
                  <a:sym typeface="Wingdings" panose="05000000000000000000" pitchFamily="2" charset="2"/>
                </a:rPr>
                <a:t></a:t>
              </a:r>
              <a:endParaRPr lang="en-US" sz="4000">
                <a:solidFill>
                  <a:srgbClr val="222B3C"/>
                </a:solidFill>
                <a:latin typeface="Arial" panose="020B0604020202020204"/>
                <a:ea typeface="+mn-ea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DC84623-5D2A-47F7-BFC3-97CB64170A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278" y="4077909"/>
            <a:ext cx="711692" cy="7820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88CCB8-009D-4D8E-A6FC-B138E069A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823" y="1914714"/>
            <a:ext cx="2885714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CE8ED-BD53-4A58-A49D-AF9D76AEF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6</a:t>
            </a:fld>
            <a:endParaRPr lang="en-JM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AB2DDF-722E-483D-83D7-4B6F59A4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Analysis Objectives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2E2F019-05E5-4EF7-96FB-0B14008C7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8690"/>
              </p:ext>
            </p:extLst>
          </p:nvPr>
        </p:nvGraphicFramePr>
        <p:xfrm>
          <a:off x="1203960" y="1545982"/>
          <a:ext cx="9784080" cy="3200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6077742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73306685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7098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EXAMINE</a:t>
                      </a:r>
                    </a:p>
                    <a:p>
                      <a:pPr algn="ctr"/>
                      <a:r>
                        <a:rPr lang="en-US" sz="2000"/>
                        <a:t>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IMPROVEMENT</a:t>
                      </a:r>
                    </a:p>
                    <a:p>
                      <a:pPr algn="ctr"/>
                      <a:r>
                        <a:rPr lang="en-US" sz="2000"/>
                        <a:t>OPPORTUNITES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IDENTIFY </a:t>
                      </a:r>
                    </a:p>
                    <a:p>
                      <a:pPr algn="ctr"/>
                      <a:r>
                        <a:rPr lang="en-US" sz="2000"/>
                        <a:t>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85625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3"/>
                          </a:solidFill>
                        </a:rPr>
                        <a:t>Understand the drivers of satisfaction and overall satisfaction with visitor experience on the Beaches site.</a:t>
                      </a:r>
                    </a:p>
                  </a:txBody>
                  <a:tcPr marL="182880" marR="182880" marT="182880" marB="1828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accent3"/>
                          </a:solidFill>
                        </a:rPr>
                        <a:t>Identify pain points and improvement opportunities for the Beaches site based on data findings and themes from customer comments.</a:t>
                      </a:r>
                    </a:p>
                  </a:txBody>
                  <a:tcPr marL="182880" marR="182880"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3"/>
                          </a:solidFill>
                        </a:rPr>
                        <a:t>Provide recommendations that further the goals of efficiently improving the experience for the site.</a:t>
                      </a:r>
                    </a:p>
                  </a:txBody>
                  <a:tcPr marL="182880" marR="182880" marT="182880" marB="182880"/>
                </a:tc>
                <a:extLst>
                  <a:ext uri="{0D108BD9-81ED-4DB2-BD59-A6C34878D82A}">
                    <a16:rowId xmlns:a16="http://schemas.microsoft.com/office/drawing/2014/main" val="124861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1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5CAAC-BB75-B14B-8997-FF98A8CDB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7</a:t>
            </a:fld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4DC-330E-5C48-94E8-B4FB4B22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225061"/>
            <a:ext cx="10244138" cy="1571584"/>
          </a:xfrm>
        </p:spPr>
        <p:txBody>
          <a:bodyPr/>
          <a:lstStyle/>
          <a:p>
            <a:r>
              <a:rPr lang="en-US"/>
              <a:t>BEACHES SITE</a:t>
            </a:r>
          </a:p>
          <a:p>
            <a:r>
              <a:rPr lang="en-US"/>
              <a:t>Overview of Data</a:t>
            </a:r>
          </a:p>
        </p:txBody>
      </p:sp>
    </p:spTree>
    <p:extLst>
      <p:ext uri="{BB962C8B-B14F-4D97-AF65-F5344CB8AC3E}">
        <p14:creationId xmlns:p14="http://schemas.microsoft.com/office/powerpoint/2010/main" val="418883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BBCC2-D6BB-FE41-B230-5740CB79D050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6A93944-3474-4E48-BCD4-69ED9CACC019}" type="slidenum">
              <a:rPr lang="en-JM" smtClean="0"/>
              <a:pPr/>
              <a:t>8</a:t>
            </a:fld>
            <a:endParaRPr lang="en-JM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1F219-BC8A-A547-82D6-C7A8D6E7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Beach Site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8BDA1-1AAE-7448-BD66-D223DDB894D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/>
              <a:t>399 respondents visited a page about Beaches</a:t>
            </a:r>
          </a:p>
        </p:txBody>
      </p:sp>
      <p:graphicFrame>
        <p:nvGraphicFramePr>
          <p:cNvPr id="6" name="2D Donut Chart">
            <a:extLst>
              <a:ext uri="{FF2B5EF4-FFF2-40B4-BE49-F238E27FC236}">
                <a16:creationId xmlns:a16="http://schemas.microsoft.com/office/drawing/2014/main" id="{894F1956-E851-D043-8F32-32219E24F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942480"/>
              </p:ext>
            </p:extLst>
          </p:nvPr>
        </p:nvGraphicFramePr>
        <p:xfrm>
          <a:off x="1027165" y="2402899"/>
          <a:ext cx="1477742" cy="147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D Donut Chart">
            <a:extLst>
              <a:ext uri="{FF2B5EF4-FFF2-40B4-BE49-F238E27FC236}">
                <a16:creationId xmlns:a16="http://schemas.microsoft.com/office/drawing/2014/main" id="{8BB759BA-1E0F-CC49-BAC4-B5CD31A2E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336977"/>
              </p:ext>
            </p:extLst>
          </p:nvPr>
        </p:nvGraphicFramePr>
        <p:xfrm>
          <a:off x="3960129" y="2402899"/>
          <a:ext cx="1477742" cy="147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2D Donut Chart">
            <a:extLst>
              <a:ext uri="{FF2B5EF4-FFF2-40B4-BE49-F238E27FC236}">
                <a16:creationId xmlns:a16="http://schemas.microsoft.com/office/drawing/2014/main" id="{CA0407E8-F63B-A049-980A-F0A2CD324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292836"/>
              </p:ext>
            </p:extLst>
          </p:nvPr>
        </p:nvGraphicFramePr>
        <p:xfrm>
          <a:off x="6745663" y="2402899"/>
          <a:ext cx="1477742" cy="147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2D Donut Chart">
            <a:extLst>
              <a:ext uri="{FF2B5EF4-FFF2-40B4-BE49-F238E27FC236}">
                <a16:creationId xmlns:a16="http://schemas.microsoft.com/office/drawing/2014/main" id="{E7AA5FED-A195-D24A-B8E4-9F1AE1EDB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576696"/>
              </p:ext>
            </p:extLst>
          </p:nvPr>
        </p:nvGraphicFramePr>
        <p:xfrm>
          <a:off x="9531197" y="2402899"/>
          <a:ext cx="1477742" cy="147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387390E-3989-E74A-9861-00300FD265FA}"/>
              </a:ext>
            </a:extLst>
          </p:cNvPr>
          <p:cNvGrpSpPr/>
          <p:nvPr/>
        </p:nvGrpSpPr>
        <p:grpSpPr>
          <a:xfrm>
            <a:off x="1341967" y="2570270"/>
            <a:ext cx="1143001" cy="1143001"/>
            <a:chOff x="2683933" y="6082379"/>
            <a:chExt cx="2286001" cy="2286001"/>
          </a:xfrm>
        </p:grpSpPr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8DF56D08-F058-7349-87EA-721447C32BB9}"/>
                </a:ext>
              </a:extLst>
            </p:cNvPr>
            <p:cNvSpPr/>
            <p:nvPr/>
          </p:nvSpPr>
          <p:spPr>
            <a:xfrm>
              <a:off x="2683933" y="6082379"/>
              <a:ext cx="2286001" cy="2286001"/>
            </a:xfrm>
            <a:prstGeom prst="ellipse">
              <a:avLst/>
            </a:prstGeom>
            <a:solidFill>
              <a:schemeClr val="bg1">
                <a:alpha val="9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65">
              <a:extLst>
                <a:ext uri="{FF2B5EF4-FFF2-40B4-BE49-F238E27FC236}">
                  <a16:creationId xmlns:a16="http://schemas.microsoft.com/office/drawing/2014/main" id="{66A3D582-3624-7C43-938F-B5DEDB7A44AC}"/>
                </a:ext>
              </a:extLst>
            </p:cNvPr>
            <p:cNvSpPr txBox="1"/>
            <p:nvPr/>
          </p:nvSpPr>
          <p:spPr>
            <a:xfrm>
              <a:off x="3378095" y="6986851"/>
              <a:ext cx="897684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0" b="0">
                  <a:solidFill>
                    <a:srgbClr val="1C1F25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defRPr>
              </a:lvl1pPr>
            </a:lstStyle>
            <a:p>
              <a:pPr algn="ctr" defTabSz="412750" hangingPunct="0">
                <a:defRPr/>
              </a:pPr>
              <a:r>
                <a:rPr lang="en-US" sz="1550" kern="0">
                  <a:solidFill>
                    <a:schemeClr val="bg1"/>
                  </a:solidFill>
                  <a:latin typeface="Century Gothic" panose="020B0502020202020204" pitchFamily="34" charset="0"/>
                </a:rPr>
                <a:t>500K</a:t>
              </a:r>
              <a:endParaRPr sz="1550" ker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7556D7-5A76-8547-B3EF-C91EE22A7634}"/>
              </a:ext>
            </a:extLst>
          </p:cNvPr>
          <p:cNvGrpSpPr/>
          <p:nvPr/>
        </p:nvGrpSpPr>
        <p:grpSpPr>
          <a:xfrm>
            <a:off x="4127500" y="2570270"/>
            <a:ext cx="1143000" cy="1143001"/>
            <a:chOff x="8255000" y="6082379"/>
            <a:chExt cx="2286000" cy="2286001"/>
          </a:xfrm>
        </p:grpSpPr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62FCD66E-5383-E744-A084-B2736A0B7DBD}"/>
                </a:ext>
              </a:extLst>
            </p:cNvPr>
            <p:cNvSpPr/>
            <p:nvPr/>
          </p:nvSpPr>
          <p:spPr>
            <a:xfrm>
              <a:off x="8255000" y="6082379"/>
              <a:ext cx="2286000" cy="2286001"/>
            </a:xfrm>
            <a:prstGeom prst="ellipse">
              <a:avLst/>
            </a:prstGeom>
            <a:solidFill>
              <a:schemeClr val="bg1">
                <a:alpha val="9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30">
              <a:extLst>
                <a:ext uri="{FF2B5EF4-FFF2-40B4-BE49-F238E27FC236}">
                  <a16:creationId xmlns:a16="http://schemas.microsoft.com/office/drawing/2014/main" id="{0EF1A804-4015-DB49-9A78-1836682E4ADD}"/>
                </a:ext>
              </a:extLst>
            </p:cNvPr>
            <p:cNvSpPr txBox="1"/>
            <p:nvPr/>
          </p:nvSpPr>
          <p:spPr>
            <a:xfrm>
              <a:off x="8949160" y="6986851"/>
              <a:ext cx="897684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0" b="0">
                  <a:solidFill>
                    <a:srgbClr val="1C1F25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defRPr>
              </a:lvl1pPr>
            </a:lstStyle>
            <a:p>
              <a:pPr algn="ctr" defTabSz="412750" hangingPunct="0">
                <a:defRPr/>
              </a:pPr>
              <a:r>
                <a:rPr lang="en-US" sz="1550" kern="0">
                  <a:solidFill>
                    <a:schemeClr val="bg1"/>
                  </a:solidFill>
                  <a:latin typeface="Century Gothic" panose="020B0502020202020204" pitchFamily="34" charset="0"/>
                </a:rPr>
                <a:t>450K</a:t>
              </a:r>
              <a:endParaRPr sz="1550" ker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DE879A-16A7-2544-929F-736E85B56392}"/>
              </a:ext>
            </a:extLst>
          </p:cNvPr>
          <p:cNvGrpSpPr/>
          <p:nvPr/>
        </p:nvGrpSpPr>
        <p:grpSpPr>
          <a:xfrm>
            <a:off x="6913033" y="2570270"/>
            <a:ext cx="1143001" cy="1143001"/>
            <a:chOff x="13826066" y="6082379"/>
            <a:chExt cx="2286001" cy="2286001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948E7BB-BE30-6A40-8EBE-6447E3EE0D21}"/>
                </a:ext>
              </a:extLst>
            </p:cNvPr>
            <p:cNvSpPr/>
            <p:nvPr/>
          </p:nvSpPr>
          <p:spPr>
            <a:xfrm>
              <a:off x="13826066" y="6082379"/>
              <a:ext cx="2286001" cy="2286001"/>
            </a:xfrm>
            <a:prstGeom prst="ellipse">
              <a:avLst/>
            </a:prstGeom>
            <a:solidFill>
              <a:schemeClr val="bg1">
                <a:alpha val="9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80">
              <a:extLst>
                <a:ext uri="{FF2B5EF4-FFF2-40B4-BE49-F238E27FC236}">
                  <a16:creationId xmlns:a16="http://schemas.microsoft.com/office/drawing/2014/main" id="{B0ECDCEB-E0E1-3F4A-AD27-60379EAADBAD}"/>
                </a:ext>
              </a:extLst>
            </p:cNvPr>
            <p:cNvSpPr txBox="1"/>
            <p:nvPr/>
          </p:nvSpPr>
          <p:spPr>
            <a:xfrm>
              <a:off x="14520228" y="6986851"/>
              <a:ext cx="897684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0" b="0">
                  <a:solidFill>
                    <a:srgbClr val="1C1F25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defRPr>
              </a:lvl1pPr>
            </a:lstStyle>
            <a:p>
              <a:pPr algn="ctr" defTabSz="412750" hangingPunct="0">
                <a:defRPr/>
              </a:pPr>
              <a:r>
                <a:rPr lang="en-US" sz="1550" kern="0">
                  <a:solidFill>
                    <a:schemeClr val="bg1"/>
                  </a:solidFill>
                  <a:latin typeface="Century Gothic" panose="020B0502020202020204" pitchFamily="34" charset="0"/>
                </a:rPr>
                <a:t>480K</a:t>
              </a:r>
              <a:endParaRPr sz="1550" ker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52AA2C-E238-664B-88FD-78BFC58949D6}"/>
              </a:ext>
            </a:extLst>
          </p:cNvPr>
          <p:cNvGrpSpPr/>
          <p:nvPr/>
        </p:nvGrpSpPr>
        <p:grpSpPr>
          <a:xfrm>
            <a:off x="9698567" y="2570270"/>
            <a:ext cx="1143001" cy="1143001"/>
            <a:chOff x="19397133" y="6082379"/>
            <a:chExt cx="2286001" cy="2286001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24F9FDBA-620F-5142-BA10-2EE8DEE59D18}"/>
                </a:ext>
              </a:extLst>
            </p:cNvPr>
            <p:cNvSpPr/>
            <p:nvPr/>
          </p:nvSpPr>
          <p:spPr>
            <a:xfrm>
              <a:off x="19397133" y="6082379"/>
              <a:ext cx="2286001" cy="2286001"/>
            </a:xfrm>
            <a:prstGeom prst="ellipse">
              <a:avLst/>
            </a:prstGeom>
            <a:solidFill>
              <a:schemeClr val="bg1">
                <a:alpha val="9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45">
              <a:extLst>
                <a:ext uri="{FF2B5EF4-FFF2-40B4-BE49-F238E27FC236}">
                  <a16:creationId xmlns:a16="http://schemas.microsoft.com/office/drawing/2014/main" id="{1DEFB482-D341-CF42-81A6-47D83B92B764}"/>
                </a:ext>
              </a:extLst>
            </p:cNvPr>
            <p:cNvSpPr txBox="1"/>
            <p:nvPr/>
          </p:nvSpPr>
          <p:spPr>
            <a:xfrm>
              <a:off x="20091295" y="6986851"/>
              <a:ext cx="897684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0" b="0">
                  <a:solidFill>
                    <a:srgbClr val="1C1F25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defRPr>
              </a:lvl1pPr>
            </a:lstStyle>
            <a:p>
              <a:pPr algn="ctr" defTabSz="412750" hangingPunct="0">
                <a:defRPr/>
              </a:pPr>
              <a:r>
                <a:rPr lang="en-US" sz="1550" kern="0">
                  <a:solidFill>
                    <a:schemeClr val="bg1"/>
                  </a:solidFill>
                  <a:latin typeface="Century Gothic" panose="020B0502020202020204" pitchFamily="34" charset="0"/>
                </a:rPr>
                <a:t>510K</a:t>
              </a:r>
              <a:endParaRPr sz="1550" ker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Line">
            <a:extLst>
              <a:ext uri="{FF2B5EF4-FFF2-40B4-BE49-F238E27FC236}">
                <a16:creationId xmlns:a16="http://schemas.microsoft.com/office/drawing/2014/main" id="{F2E7CD5C-9D88-7744-9213-B441EC117DFF}"/>
              </a:ext>
            </a:extLst>
          </p:cNvPr>
          <p:cNvSpPr/>
          <p:nvPr/>
        </p:nvSpPr>
        <p:spPr>
          <a:xfrm flipV="1">
            <a:off x="6091767" y="2402899"/>
            <a:ext cx="1" cy="3061183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B2049EEC-02E1-7542-AADD-57C170CD6786}"/>
              </a:ext>
            </a:extLst>
          </p:cNvPr>
          <p:cNvSpPr/>
          <p:nvPr/>
        </p:nvSpPr>
        <p:spPr>
          <a:xfrm flipV="1">
            <a:off x="8877300" y="2402899"/>
            <a:ext cx="1" cy="3061183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0C2BB8A2-E38B-E34E-87AB-BB89470493F8}"/>
              </a:ext>
            </a:extLst>
          </p:cNvPr>
          <p:cNvSpPr/>
          <p:nvPr/>
        </p:nvSpPr>
        <p:spPr>
          <a:xfrm flipV="1">
            <a:off x="3306233" y="2402899"/>
            <a:ext cx="1" cy="3061183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AF384-C335-934F-A690-0918B160F438}"/>
              </a:ext>
            </a:extLst>
          </p:cNvPr>
          <p:cNvSpPr txBox="1"/>
          <p:nvPr/>
        </p:nvSpPr>
        <p:spPr>
          <a:xfrm>
            <a:off x="267327" y="4149756"/>
            <a:ext cx="2950430" cy="1836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Beach  information on EPA.gov</a:t>
            </a:r>
          </a:p>
          <a:p>
            <a:pPr algn="ctr" defTabSz="412750" hangingPunct="0"/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algn="ctr" defTabSz="412750"/>
            <a:r>
              <a:rPr lang="en-US" sz="1600">
                <a:solidFill>
                  <a:schemeClr val="accent3"/>
                </a:solidFill>
                <a:cs typeface="Arial" panose="020B0604020202020204" pitchFamily="34" charset="0"/>
                <a:sym typeface="Helvetica Neue"/>
              </a:rPr>
              <a:t>10% found information slightly unclear</a:t>
            </a:r>
          </a:p>
          <a:p>
            <a:pPr algn="ctr" defTabSz="412750"/>
            <a:r>
              <a:rPr lang="en-US" sz="1600">
                <a:solidFill>
                  <a:schemeClr val="accent3"/>
                </a:solidFill>
                <a:cs typeface="Arial" panose="020B0604020202020204" pitchFamily="34" charset="0"/>
                <a:sym typeface="Helvetica Neue"/>
              </a:rPr>
              <a:t>6% found the information unclear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ABEFC8-E98D-F741-A3AE-C5813F7F5587}"/>
              </a:ext>
            </a:extLst>
          </p:cNvPr>
          <p:cNvSpPr txBox="1"/>
          <p:nvPr/>
        </p:nvSpPr>
        <p:spPr>
          <a:xfrm>
            <a:off x="1069251" y="2488116"/>
            <a:ext cx="1415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cs typeface="Arial" panose="020B0604020202020204" pitchFamily="34" charset="0"/>
              </a:rPr>
              <a:t>84</a:t>
            </a:r>
            <a:r>
              <a:rPr lang="en-US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en-US" sz="1400">
                <a:solidFill>
                  <a:schemeClr val="accent3"/>
                </a:solidFill>
                <a:cs typeface="Arial" panose="020B0604020202020204" pitchFamily="34" charset="0"/>
              </a:rPr>
              <a:t>o</a:t>
            </a:r>
            <a:r>
              <a:rPr lang="en-US"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Visitors </a:t>
            </a:r>
            <a:r>
              <a:rPr lang="en-US" sz="1400">
                <a:solidFill>
                  <a:schemeClr val="accent3"/>
                </a:solidFill>
                <a:cs typeface="Arial" panose="020B0604020202020204" pitchFamily="34" charset="0"/>
              </a:rPr>
              <a:t>found the information clear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8C4984-8AA5-FC4D-B8CC-C3A72BB2A1B3}"/>
              </a:ext>
            </a:extLst>
          </p:cNvPr>
          <p:cNvSpPr txBox="1"/>
          <p:nvPr/>
        </p:nvSpPr>
        <p:spPr>
          <a:xfrm>
            <a:off x="3504599" y="4148006"/>
            <a:ext cx="2490224" cy="1467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who to contact to get more Beach information?</a:t>
            </a:r>
          </a:p>
          <a:p>
            <a:pPr algn="ctr" defTabSz="412750" hangingPunct="0"/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A2101E-2520-294A-9E52-5BC14D6B9644}"/>
              </a:ext>
            </a:extLst>
          </p:cNvPr>
          <p:cNvSpPr txBox="1"/>
          <p:nvPr/>
        </p:nvSpPr>
        <p:spPr>
          <a:xfrm>
            <a:off x="6101461" y="4148006"/>
            <a:ext cx="2775840" cy="2021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typically go first to find Beach related information</a:t>
            </a:r>
          </a:p>
          <a:p>
            <a:pPr algn="ctr" defTabSz="412750" hangingPunct="0"/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algn="ctr" defTabSz="412750"/>
            <a:r>
              <a:rPr lang="en-US" sz="1600">
                <a:solidFill>
                  <a:schemeClr val="accent3"/>
                </a:solidFill>
                <a:cs typeface="Arial" panose="020B0604020202020204" pitchFamily="34" charset="0"/>
                <a:sym typeface="Helvetica Neue"/>
              </a:rPr>
              <a:t>29% reported EPA Beach site</a:t>
            </a:r>
          </a:p>
          <a:p>
            <a:pPr algn="ctr" defTabSz="412750"/>
            <a:r>
              <a:rPr lang="en-US" sz="1600">
                <a:solidFill>
                  <a:schemeClr val="accent3"/>
                </a:solidFill>
                <a:cs typeface="Arial" panose="020B0604020202020204" pitchFamily="34" charset="0"/>
                <a:sym typeface="Helvetica Neue"/>
              </a:rPr>
              <a:t>15% reported “Other”</a:t>
            </a:r>
            <a:endParaRPr lang="en-US" sz="2000">
              <a:solidFill>
                <a:schemeClr val="accent3"/>
              </a:solidFill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68F42-1020-F742-804B-8662F545A9C9}"/>
              </a:ext>
            </a:extLst>
          </p:cNvPr>
          <p:cNvSpPr txBox="1"/>
          <p:nvPr/>
        </p:nvSpPr>
        <p:spPr>
          <a:xfrm>
            <a:off x="8886992" y="4148006"/>
            <a:ext cx="2766148" cy="20826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Beach information broken out by specific topic organized in a way to help you find wha</a:t>
            </a:r>
            <a:r>
              <a:rPr lang="en-US" sz="2000" b="1">
                <a:solidFill>
                  <a:schemeClr val="accent3"/>
                </a:solidFill>
                <a:cs typeface="Arial" panose="020B0604020202020204" pitchFamily="34" charset="0"/>
              </a:rPr>
              <a:t>t you need?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12750" hangingPunct="0"/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9E6D5A-5EE1-8F4A-8DCD-6BB30505F9C5}"/>
              </a:ext>
            </a:extLst>
          </p:cNvPr>
          <p:cNvSpPr txBox="1"/>
          <p:nvPr/>
        </p:nvSpPr>
        <p:spPr>
          <a:xfrm>
            <a:off x="4171790" y="2587771"/>
            <a:ext cx="1054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</a:p>
          <a:p>
            <a:pPr algn="ctr"/>
            <a:r>
              <a:rPr lang="en-US" sz="1400">
                <a:solidFill>
                  <a:schemeClr val="accent3"/>
                </a:solidFill>
                <a:cs typeface="Arial" panose="020B0604020202020204" pitchFamily="34" charset="0"/>
              </a:rPr>
              <a:t>of Visitors reported Yes</a:t>
            </a:r>
            <a:endParaRPr lang="en-US" sz="24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53BB51-EC7A-3D4E-B278-7D1570C15189}"/>
              </a:ext>
            </a:extLst>
          </p:cNvPr>
          <p:cNvSpPr txBox="1"/>
          <p:nvPr/>
        </p:nvSpPr>
        <p:spPr>
          <a:xfrm>
            <a:off x="6905278" y="2531785"/>
            <a:ext cx="1154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cs typeface="Arial" panose="020B0604020202020204" pitchFamily="34" charset="0"/>
              </a:rPr>
              <a:t>56</a:t>
            </a:r>
            <a:r>
              <a:rPr lang="en-US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US" sz="1400" b="1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chemeClr val="accent3"/>
                </a:solidFill>
                <a:cs typeface="Arial" panose="020B0604020202020204" pitchFamily="34" charset="0"/>
              </a:rPr>
              <a:t>o</a:t>
            </a:r>
            <a:r>
              <a:rPr lang="en-US"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Visitors used Google</a:t>
            </a:r>
            <a:endParaRPr lang="en-US" sz="24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234922-818D-1F43-AEC9-CD288A99D6CC}"/>
              </a:ext>
            </a:extLst>
          </p:cNvPr>
          <p:cNvSpPr txBox="1"/>
          <p:nvPr/>
        </p:nvSpPr>
        <p:spPr>
          <a:xfrm>
            <a:off x="9742857" y="2570270"/>
            <a:ext cx="1054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cs typeface="Arial" panose="020B0604020202020204" pitchFamily="34" charset="0"/>
              </a:rPr>
              <a:t>88</a:t>
            </a:r>
            <a:r>
              <a:rPr lang="en-US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US" sz="14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chemeClr val="accent3"/>
                </a:solidFill>
                <a:cs typeface="Arial" panose="020B0604020202020204" pitchFamily="34" charset="0"/>
              </a:rPr>
              <a:t>of V</a:t>
            </a:r>
            <a:r>
              <a:rPr lang="en-US"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isitors reported Yes</a:t>
            </a:r>
            <a:endParaRPr lang="en-US" sz="24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852AF8F-4636-4F4B-816E-B575E592B8E6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5, 2020 – January 31, 2021  |  n=399</a:t>
            </a:r>
          </a:p>
        </p:txBody>
      </p:sp>
    </p:spTree>
    <p:extLst>
      <p:ext uri="{BB962C8B-B14F-4D97-AF65-F5344CB8AC3E}">
        <p14:creationId xmlns:p14="http://schemas.microsoft.com/office/powerpoint/2010/main" val="219718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5FCE8-3681-4ABF-A764-A98AD70C8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9</a:t>
            </a:fld>
            <a:endParaRPr lang="en-JM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AD246-913B-4619-932E-3AE4F650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Satisfaction for Beach visitors trended upwards for the past 9 months and has outperformed the other site visitors.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9D17D47-3E91-4630-B335-981AAE0D1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135731"/>
              </p:ext>
            </p:extLst>
          </p:nvPr>
        </p:nvGraphicFramePr>
        <p:xfrm>
          <a:off x="179387" y="1092199"/>
          <a:ext cx="11830050" cy="523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88FEA25-3678-43E6-A882-19C70C5B5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01285"/>
              </p:ext>
            </p:extLst>
          </p:nvPr>
        </p:nvGraphicFramePr>
        <p:xfrm>
          <a:off x="179387" y="5440876"/>
          <a:ext cx="696687" cy="251460"/>
        </p:xfrm>
        <a:graphic>
          <a:graphicData uri="http://schemas.openxmlformats.org/drawingml/2006/table">
            <a:tbl>
              <a:tblPr firstRow="1" bandRow="1"/>
              <a:tblGrid>
                <a:gridCol w="696687">
                  <a:extLst>
                    <a:ext uri="{9D8B030D-6E8A-4147-A177-3AD203B41FA5}">
                      <a16:colId xmlns:a16="http://schemas.microsoft.com/office/drawing/2014/main" val="1145312893"/>
                    </a:ext>
                  </a:extLst>
                </a:gridCol>
              </a:tblGrid>
              <a:tr h="211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accent3"/>
                          </a:solidFill>
                        </a:rPr>
                        <a:t>n count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41352"/>
                  </a:ext>
                </a:extLst>
              </a:tr>
            </a:tbl>
          </a:graphicData>
        </a:graphic>
      </p:graphicFrame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2C63C79-AB98-41DD-B7B5-57C14E6879CC}"/>
              </a:ext>
            </a:extLst>
          </p:cNvPr>
          <p:cNvSpPr txBox="1">
            <a:spLocks/>
          </p:cNvSpPr>
          <p:nvPr/>
        </p:nvSpPr>
        <p:spPr bwMode="auto">
          <a:xfrm>
            <a:off x="5181599" y="6337300"/>
            <a:ext cx="5486400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3429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defRPr sz="1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74320" indent="-27305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74320" indent="-22860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000" kern="120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0B6B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*May 5, 2020 – January 31, 2021</a:t>
            </a:r>
          </a:p>
          <a:p>
            <a:pPr marL="27432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FF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lang="en-US">
                <a:solidFill>
                  <a:srgbClr val="B0B6BB">
                    <a:lumMod val="50000"/>
                  </a:srgbClr>
                </a:solidFill>
              </a:rPr>
              <a:t>Interpret satisfaction scores with caution when n count is low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0B6B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EAE23-A085-4D11-988B-A9815145A38B}"/>
              </a:ext>
            </a:extLst>
          </p:cNvPr>
          <p:cNvSpPr txBox="1"/>
          <p:nvPr/>
        </p:nvSpPr>
        <p:spPr>
          <a:xfrm>
            <a:off x="606834" y="5839191"/>
            <a:ext cx="53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34904097"/>
      </p:ext>
    </p:extLst>
  </p:cSld>
  <p:clrMapOvr>
    <a:masterClrMapping/>
  </p:clrMapOvr>
</p:sld>
</file>

<file path=ppt/theme/theme1.xml><?xml version="1.0" encoding="utf-8"?>
<a:theme xmlns:a="http://schemas.openxmlformats.org/drawingml/2006/main" name="2021_External_Confidential-Verint">
  <a:themeElements>
    <a:clrScheme name="Custom 1">
      <a:dk1>
        <a:srgbClr val="0079FF"/>
      </a:dk1>
      <a:lt1>
        <a:srgbClr val="FFFFFF"/>
      </a:lt1>
      <a:dk2>
        <a:srgbClr val="0079FF"/>
      </a:dk2>
      <a:lt2>
        <a:srgbClr val="FFFFFF"/>
      </a:lt2>
      <a:accent1>
        <a:srgbClr val="00CE7C"/>
      </a:accent1>
      <a:accent2>
        <a:srgbClr val="FA6E1E"/>
      </a:accent2>
      <a:accent3>
        <a:srgbClr val="262A32"/>
      </a:accent3>
      <a:accent4>
        <a:srgbClr val="0D7F46"/>
      </a:accent4>
      <a:accent5>
        <a:srgbClr val="0D3E86"/>
      </a:accent5>
      <a:accent6>
        <a:srgbClr val="B0B6BB"/>
      </a:accent6>
      <a:hlink>
        <a:srgbClr val="0079FF"/>
      </a:hlink>
      <a:folHlink>
        <a:srgbClr val="007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25400"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rategic Analysis Starter Template__JAN 2021.potx" id="{98238866-6933-4955-945D-502327EB167A}" vid="{B2BFBE50-ACE4-410F-8C87-8D2A3CF9E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int-ForeSee">
    <a:dk1>
      <a:srgbClr val="262A32"/>
    </a:dk1>
    <a:lt1>
      <a:srgbClr val="FFFFFF"/>
    </a:lt1>
    <a:dk2>
      <a:srgbClr val="0079FF"/>
    </a:dk2>
    <a:lt2>
      <a:srgbClr val="FFFFFF"/>
    </a:lt2>
    <a:accent1>
      <a:srgbClr val="00CE7C"/>
    </a:accent1>
    <a:accent2>
      <a:srgbClr val="FA6E1E"/>
    </a:accent2>
    <a:accent3>
      <a:srgbClr val="262A32"/>
    </a:accent3>
    <a:accent4>
      <a:srgbClr val="0D7F46"/>
    </a:accent4>
    <a:accent5>
      <a:srgbClr val="0D3E86"/>
    </a:accent5>
    <a:accent6>
      <a:srgbClr val="B0B6BB"/>
    </a:accent6>
    <a:hlink>
      <a:srgbClr val="0079FF"/>
    </a:hlink>
    <a:folHlink>
      <a:srgbClr val="0079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oreSee 2017">
    <a:dk1>
      <a:srgbClr val="222B3C"/>
    </a:dk1>
    <a:lt1>
      <a:srgbClr val="FFFFFF"/>
    </a:lt1>
    <a:dk2>
      <a:srgbClr val="3A475B"/>
    </a:dk2>
    <a:lt2>
      <a:srgbClr val="E9ECF2"/>
    </a:lt2>
    <a:accent1>
      <a:srgbClr val="EE2737"/>
    </a:accent1>
    <a:accent2>
      <a:srgbClr val="2AD2C9"/>
    </a:accent2>
    <a:accent3>
      <a:srgbClr val="F43D58"/>
    </a:accent3>
    <a:accent4>
      <a:srgbClr val="83D634"/>
    </a:accent4>
    <a:accent5>
      <a:srgbClr val="009FEA"/>
    </a:accent5>
    <a:accent6>
      <a:srgbClr val="965CC5"/>
    </a:accent6>
    <a:hlink>
      <a:srgbClr val="009FEA"/>
    </a:hlink>
    <a:folHlink>
      <a:srgbClr val="0093E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erint-ForeSee">
    <a:dk1>
      <a:srgbClr val="262A32"/>
    </a:dk1>
    <a:lt1>
      <a:srgbClr val="FFFFFF"/>
    </a:lt1>
    <a:dk2>
      <a:srgbClr val="0079FF"/>
    </a:dk2>
    <a:lt2>
      <a:srgbClr val="FFFFFF"/>
    </a:lt2>
    <a:accent1>
      <a:srgbClr val="00CE7C"/>
    </a:accent1>
    <a:accent2>
      <a:srgbClr val="FA6E1E"/>
    </a:accent2>
    <a:accent3>
      <a:srgbClr val="262A32"/>
    </a:accent3>
    <a:accent4>
      <a:srgbClr val="0D7F46"/>
    </a:accent4>
    <a:accent5>
      <a:srgbClr val="0D3E86"/>
    </a:accent5>
    <a:accent6>
      <a:srgbClr val="B0B6BB"/>
    </a:accent6>
    <a:hlink>
      <a:srgbClr val="0079FF"/>
    </a:hlink>
    <a:folHlink>
      <a:srgbClr val="0079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erint-ForeSee">
    <a:dk1>
      <a:srgbClr val="262A32"/>
    </a:dk1>
    <a:lt1>
      <a:srgbClr val="FFFFFF"/>
    </a:lt1>
    <a:dk2>
      <a:srgbClr val="0079FF"/>
    </a:dk2>
    <a:lt2>
      <a:srgbClr val="FFFFFF"/>
    </a:lt2>
    <a:accent1>
      <a:srgbClr val="00CE7C"/>
    </a:accent1>
    <a:accent2>
      <a:srgbClr val="FA6E1E"/>
    </a:accent2>
    <a:accent3>
      <a:srgbClr val="262A32"/>
    </a:accent3>
    <a:accent4>
      <a:srgbClr val="0D7F46"/>
    </a:accent4>
    <a:accent5>
      <a:srgbClr val="0D3E86"/>
    </a:accent5>
    <a:accent6>
      <a:srgbClr val="B0B6BB"/>
    </a:accent6>
    <a:hlink>
      <a:srgbClr val="0079FF"/>
    </a:hlink>
    <a:folHlink>
      <a:srgbClr val="0079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oreSee 2017">
    <a:dk1>
      <a:srgbClr val="222B3C"/>
    </a:dk1>
    <a:lt1>
      <a:srgbClr val="FFFFFF"/>
    </a:lt1>
    <a:dk2>
      <a:srgbClr val="3A475B"/>
    </a:dk2>
    <a:lt2>
      <a:srgbClr val="E9ECF2"/>
    </a:lt2>
    <a:accent1>
      <a:srgbClr val="EE2737"/>
    </a:accent1>
    <a:accent2>
      <a:srgbClr val="2AD2C9"/>
    </a:accent2>
    <a:accent3>
      <a:srgbClr val="F43D58"/>
    </a:accent3>
    <a:accent4>
      <a:srgbClr val="83D634"/>
    </a:accent4>
    <a:accent5>
      <a:srgbClr val="009FEA"/>
    </a:accent5>
    <a:accent6>
      <a:srgbClr val="965CC5"/>
    </a:accent6>
    <a:hlink>
      <a:srgbClr val="009FEA"/>
    </a:hlink>
    <a:folHlink>
      <a:srgbClr val="0093E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erint-ForeSee">
    <a:dk1>
      <a:srgbClr val="262A32"/>
    </a:dk1>
    <a:lt1>
      <a:srgbClr val="FFFFFF"/>
    </a:lt1>
    <a:dk2>
      <a:srgbClr val="0079FF"/>
    </a:dk2>
    <a:lt2>
      <a:srgbClr val="FFFFFF"/>
    </a:lt2>
    <a:accent1>
      <a:srgbClr val="00CE7C"/>
    </a:accent1>
    <a:accent2>
      <a:srgbClr val="FA6E1E"/>
    </a:accent2>
    <a:accent3>
      <a:srgbClr val="262A32"/>
    </a:accent3>
    <a:accent4>
      <a:srgbClr val="0D7F46"/>
    </a:accent4>
    <a:accent5>
      <a:srgbClr val="0D3E86"/>
    </a:accent5>
    <a:accent6>
      <a:srgbClr val="B0B6BB"/>
    </a:accent6>
    <a:hlink>
      <a:srgbClr val="0079FF"/>
    </a:hlink>
    <a:folHlink>
      <a:srgbClr val="0079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oreSee 2017">
    <a:dk1>
      <a:srgbClr val="222B3C"/>
    </a:dk1>
    <a:lt1>
      <a:srgbClr val="FFFFFF"/>
    </a:lt1>
    <a:dk2>
      <a:srgbClr val="3A475B"/>
    </a:dk2>
    <a:lt2>
      <a:srgbClr val="E9ECF2"/>
    </a:lt2>
    <a:accent1>
      <a:srgbClr val="EE2737"/>
    </a:accent1>
    <a:accent2>
      <a:srgbClr val="2AD2C9"/>
    </a:accent2>
    <a:accent3>
      <a:srgbClr val="F43D58"/>
    </a:accent3>
    <a:accent4>
      <a:srgbClr val="83D634"/>
    </a:accent4>
    <a:accent5>
      <a:srgbClr val="009FEA"/>
    </a:accent5>
    <a:accent6>
      <a:srgbClr val="965CC5"/>
    </a:accent6>
    <a:hlink>
      <a:srgbClr val="009FEA"/>
    </a:hlink>
    <a:folHlink>
      <a:srgbClr val="0093E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oreSee 2017">
    <a:dk1>
      <a:srgbClr val="222B3C"/>
    </a:dk1>
    <a:lt1>
      <a:srgbClr val="FFFFFF"/>
    </a:lt1>
    <a:dk2>
      <a:srgbClr val="3A475B"/>
    </a:dk2>
    <a:lt2>
      <a:srgbClr val="E9ECF2"/>
    </a:lt2>
    <a:accent1>
      <a:srgbClr val="EE2737"/>
    </a:accent1>
    <a:accent2>
      <a:srgbClr val="2AD2C9"/>
    </a:accent2>
    <a:accent3>
      <a:srgbClr val="F43D58"/>
    </a:accent3>
    <a:accent4>
      <a:srgbClr val="83D634"/>
    </a:accent4>
    <a:accent5>
      <a:srgbClr val="009FEA"/>
    </a:accent5>
    <a:accent6>
      <a:srgbClr val="965CC5"/>
    </a:accent6>
    <a:hlink>
      <a:srgbClr val="009FEA"/>
    </a:hlink>
    <a:folHlink>
      <a:srgbClr val="0093E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oreSee 2017">
    <a:dk1>
      <a:srgbClr val="222B3C"/>
    </a:dk1>
    <a:lt1>
      <a:srgbClr val="FFFFFF"/>
    </a:lt1>
    <a:dk2>
      <a:srgbClr val="3A475B"/>
    </a:dk2>
    <a:lt2>
      <a:srgbClr val="E9ECF2"/>
    </a:lt2>
    <a:accent1>
      <a:srgbClr val="EE2737"/>
    </a:accent1>
    <a:accent2>
      <a:srgbClr val="2AD2C9"/>
    </a:accent2>
    <a:accent3>
      <a:srgbClr val="F43D58"/>
    </a:accent3>
    <a:accent4>
      <a:srgbClr val="83D634"/>
    </a:accent4>
    <a:accent5>
      <a:srgbClr val="009FEA"/>
    </a:accent5>
    <a:accent6>
      <a:srgbClr val="965CC5"/>
    </a:accent6>
    <a:hlink>
      <a:srgbClr val="009FEA"/>
    </a:hlink>
    <a:folHlink>
      <a:srgbClr val="0093E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oreSee 2017">
    <a:dk1>
      <a:srgbClr val="222B3C"/>
    </a:dk1>
    <a:lt1>
      <a:srgbClr val="FFFFFF"/>
    </a:lt1>
    <a:dk2>
      <a:srgbClr val="3A475B"/>
    </a:dk2>
    <a:lt2>
      <a:srgbClr val="E9ECF2"/>
    </a:lt2>
    <a:accent1>
      <a:srgbClr val="EE2737"/>
    </a:accent1>
    <a:accent2>
      <a:srgbClr val="2AD2C9"/>
    </a:accent2>
    <a:accent3>
      <a:srgbClr val="F43D58"/>
    </a:accent3>
    <a:accent4>
      <a:srgbClr val="83D634"/>
    </a:accent4>
    <a:accent5>
      <a:srgbClr val="009FEA"/>
    </a:accent5>
    <a:accent6>
      <a:srgbClr val="965CC5"/>
    </a:accent6>
    <a:hlink>
      <a:srgbClr val="009FEA"/>
    </a:hlink>
    <a:folHlink>
      <a:srgbClr val="0093E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14C437719BC40A59453CEEA703BB8" ma:contentTypeVersion="11" ma:contentTypeDescription="Create a new document." ma:contentTypeScope="" ma:versionID="6851565eb8971cc080d6ef0ed6cd6238">
  <xsd:schema xmlns:xsd="http://www.w3.org/2001/XMLSchema" xmlns:xs="http://www.w3.org/2001/XMLSchema" xmlns:p="http://schemas.microsoft.com/office/2006/metadata/properties" xmlns:ns2="7cf3d2bf-aa2f-4c83-b6e9-9226a185380c" xmlns:ns3="5cbeb251-3e6b-4f38-8d72-0d9aa148f0df" targetNamespace="http://schemas.microsoft.com/office/2006/metadata/properties" ma:root="true" ma:fieldsID="340f33dc107aadb3d94b101bf181b01e" ns2:_="" ns3:_="">
    <xsd:import namespace="7cf3d2bf-aa2f-4c83-b6e9-9226a185380c"/>
    <xsd:import namespace="5cbeb251-3e6b-4f38-8d72-0d9aa148f0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3d2bf-aa2f-4c83-b6e9-9226a185380c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eb251-3e6b-4f38-8d72-0d9aa148f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55922-987A-416F-90B3-491646E3D44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cbeb251-3e6b-4f38-8d72-0d9aa148f0df"/>
    <ds:schemaRef ds:uri="http://purl.org/dc/dcmitype/"/>
    <ds:schemaRef ds:uri="7cf3d2bf-aa2f-4c83-b6e9-9226a185380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905195-E6E2-4F97-B02B-9A801C3516E5}">
  <ds:schemaRefs>
    <ds:schemaRef ds:uri="5cbeb251-3e6b-4f38-8d72-0d9aa148f0df"/>
    <ds:schemaRef ds:uri="7cf3d2bf-aa2f-4c83-b6e9-9226a18538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1B32D2-9CF8-44B3-9679-2C6E43672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EPA - Beaches Analysis</Template>
  <TotalTime>1122</TotalTime>
  <Words>4044</Words>
  <Application>Microsoft Office PowerPoint</Application>
  <PresentationFormat>Widescreen</PresentationFormat>
  <Paragraphs>818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Helvetica Neue Medium</vt:lpstr>
      <vt:lpstr>Nexa Bold</vt:lpstr>
      <vt:lpstr>Wingdings</vt:lpstr>
      <vt:lpstr>2021_External_Confidential-Verint</vt:lpstr>
      <vt:lpstr>Environmental Protection Agency</vt:lpstr>
      <vt:lpstr>Agenda</vt:lpstr>
      <vt:lpstr>PowerPoint Presentation</vt:lpstr>
      <vt:lpstr>Verint Predictive Methodology</vt:lpstr>
      <vt:lpstr>Capturing The Voice of Customer</vt:lpstr>
      <vt:lpstr>Strategic Analysis Objectives</vt:lpstr>
      <vt:lpstr>PowerPoint Presentation</vt:lpstr>
      <vt:lpstr>Overview of Beach Site Questions</vt:lpstr>
      <vt:lpstr>Satisfaction for Beach visitors trended upwards for the past 9 months and has outperformed the other site visitors. </vt:lpstr>
      <vt:lpstr>Improvements made to satisfaction will increase the likelihood for Beach visitors to recommend the agency and use the information. </vt:lpstr>
      <vt:lpstr>Beach visitors are more satisfied than other site visitors and perform above or at all relevant benchmark averages. </vt:lpstr>
      <vt:lpstr>Among top priority drivers focus should be on the ability to sort and narrow information, along with how well the information provides answers. </vt:lpstr>
      <vt:lpstr>Water and air quality are common themes for information that visitors could not find.</vt:lpstr>
      <vt:lpstr>PowerPoint Presentation</vt:lpstr>
      <vt:lpstr>About 30% of visitors who viewed the Beaches web page did so for the first time, satisfaction is steady across visitor frequency. </vt:lpstr>
      <vt:lpstr>Concerned citizens are the largest group visiting the Beaches site, they also report the lowest satisfaction score and success rate.</vt:lpstr>
      <vt:lpstr>Nearly 60% of visitors are looking for reports /guidance documents and they are more successful than those looking for data or other information. Air and water quality are top themes among "other" information.</vt:lpstr>
      <vt:lpstr>Roughly two-in-five Beach visitors are coming for air or water quality/pollution. Climate change, water and “other” information seekers struggle the most.</vt:lpstr>
      <vt:lpstr>Comments focused on pain points where respondents felt the information could be organized better or gave examples of specific information they were looking for. </vt:lpstr>
      <vt:lpstr>Roughly half of visitors who viewed the Beaches web page used links within pages, followed by those using the basic search feature. </vt:lpstr>
      <vt:lpstr>Over two-in-three visitors found the navigation experience as perfect.  Navigation difficulties were experienced with links and not finding information. </vt:lpstr>
      <vt:lpstr>Over half the Beach visitors reported the search feature worked well. However, those with issues reported the feature returning too many results or providing irrelevant results. </vt:lpstr>
      <vt:lpstr>Visitors want clear links on the home page and search improvements.</vt:lpstr>
      <vt:lpstr>PowerPoint Presentation</vt:lpstr>
      <vt:lpstr>Key Findings &amp; Recommendations</vt:lpstr>
      <vt:lpstr>Next Steps</vt:lpstr>
      <vt:lpstr>PowerPoint Presentation</vt:lpstr>
      <vt:lpstr>PowerPoint Presentation</vt:lpstr>
      <vt:lpstr>Benchmark Participants</vt:lpstr>
      <vt:lpstr>Benchmark Participants</vt:lpstr>
      <vt:lpstr>Understanding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Wilson, Blake</dc:creator>
  <cp:lastModifiedBy>Suzuki, Judy</cp:lastModifiedBy>
  <cp:revision>3</cp:revision>
  <dcterms:created xsi:type="dcterms:W3CDTF">2021-02-10T14:51:11Z</dcterms:created>
  <dcterms:modified xsi:type="dcterms:W3CDTF">2021-03-01T14:18:42Z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0x010100BB414C437719BC40A59453CEEA703BB8</vt:lpwstr>
  </property>
  <property fmtid="{D5CDD505-2E9C-101B-9397-08002B2CF9AE}" pid="3" name="Current?">
    <vt:bool>false</vt:bool>
  </property>
</Properties>
</file>