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56" r:id="rId5"/>
    <p:sldId id="4411" r:id="rId6"/>
    <p:sldId id="4468" r:id="rId7"/>
    <p:sldId id="4413" r:id="rId8"/>
    <p:sldId id="4416" r:id="rId9"/>
    <p:sldId id="4463" r:id="rId10"/>
    <p:sldId id="4419" r:id="rId11"/>
    <p:sldId id="4423" r:id="rId12"/>
    <p:sldId id="4483" r:id="rId13"/>
    <p:sldId id="4424" r:id="rId14"/>
    <p:sldId id="4464" r:id="rId15"/>
    <p:sldId id="4469" r:id="rId16"/>
    <p:sldId id="4470" r:id="rId17"/>
    <p:sldId id="4427" r:id="rId18"/>
    <p:sldId id="4428" r:id="rId19"/>
    <p:sldId id="4432" r:id="rId20"/>
    <p:sldId id="4471" r:id="rId21"/>
    <p:sldId id="4472" r:id="rId22"/>
    <p:sldId id="4473" r:id="rId23"/>
    <p:sldId id="4474" r:id="rId24"/>
    <p:sldId id="4475" r:id="rId25"/>
    <p:sldId id="4476" r:id="rId26"/>
    <p:sldId id="4477" r:id="rId27"/>
    <p:sldId id="4478" r:id="rId28"/>
    <p:sldId id="4482" r:id="rId29"/>
    <p:sldId id="4433" r:id="rId30"/>
    <p:sldId id="4434" r:id="rId31"/>
    <p:sldId id="4481" r:id="rId32"/>
    <p:sldId id="4414" r:id="rId33"/>
    <p:sldId id="4454" r:id="rId34"/>
    <p:sldId id="4439" r:id="rId35"/>
    <p:sldId id="4440" r:id="rId36"/>
    <p:sldId id="4479" r:id="rId37"/>
    <p:sldId id="4480" r:id="rId38"/>
    <p:sldId id="4441"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521415D9-36F7-43E2-AB2F-B90AF26B5E84}">
      <p14:sectionLst xmlns:p14="http://schemas.microsoft.com/office/powerpoint/2010/main">
        <p14:section name="Strategic Analysis" id="{5AFE6E85-E976-443F-9624-C0F51E3FF3AE}">
          <p14:sldIdLst>
            <p14:sldId id="256"/>
            <p14:sldId id="4411"/>
            <p14:sldId id="4468"/>
            <p14:sldId id="4413"/>
            <p14:sldId id="4416"/>
            <p14:sldId id="4463"/>
            <p14:sldId id="4419"/>
            <p14:sldId id="4423"/>
            <p14:sldId id="4483"/>
            <p14:sldId id="4424"/>
            <p14:sldId id="4464"/>
            <p14:sldId id="4469"/>
            <p14:sldId id="4470"/>
            <p14:sldId id="4427"/>
            <p14:sldId id="4428"/>
            <p14:sldId id="4432"/>
            <p14:sldId id="4471"/>
            <p14:sldId id="4472"/>
            <p14:sldId id="4473"/>
            <p14:sldId id="4474"/>
            <p14:sldId id="4475"/>
            <p14:sldId id="4476"/>
            <p14:sldId id="4477"/>
            <p14:sldId id="4478"/>
            <p14:sldId id="4482"/>
            <p14:sldId id="4433"/>
            <p14:sldId id="4434"/>
            <p14:sldId id="4481"/>
            <p14:sldId id="4414"/>
            <p14:sldId id="4454"/>
            <p14:sldId id="4439"/>
            <p14:sldId id="4440"/>
            <p14:sldId id="4479"/>
            <p14:sldId id="4480"/>
            <p14:sldId id="444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puano, Dave" initials="C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FF"/>
    <a:srgbClr val="EE2737"/>
    <a:srgbClr val="FFFFFF"/>
    <a:srgbClr val="09A761"/>
    <a:srgbClr val="FA6E1E"/>
    <a:srgbClr val="00CE7C"/>
    <a:srgbClr val="039B55"/>
    <a:srgbClr val="F56919"/>
    <a:srgbClr val="F06414"/>
    <a:srgbClr val="059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FEF07-6D7B-400C-8440-21C3C64F23AC}" v="78" dt="2020-12-14T19:12:14.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88270"/>
  </p:normalViewPr>
  <p:slideViewPr>
    <p:cSldViewPr snapToGrid="0">
      <p:cViewPr varScale="1">
        <p:scale>
          <a:sx n="64" d="100"/>
          <a:sy n="64" d="100"/>
        </p:scale>
        <p:origin x="112" y="44"/>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154" d="100"/>
          <a:sy n="154" d="100"/>
        </p:scale>
        <p:origin x="436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61600512604807E-2"/>
          <c:y val="4.5511944930746909E-2"/>
          <c:w val="0.96669363615473958"/>
          <c:h val="0.80817439818339132"/>
        </c:manualLayout>
      </c:layout>
      <c:lineChart>
        <c:grouping val="standard"/>
        <c:varyColors val="0"/>
        <c:ser>
          <c:idx val="0"/>
          <c:order val="0"/>
          <c:tx>
            <c:strRef>
              <c:f>Sheet1!$B$1</c:f>
              <c:strCache>
                <c:ptCount val="1"/>
                <c:pt idx="0">
                  <c:v>Satisfaction</c:v>
                </c:pt>
              </c:strCache>
            </c:strRef>
          </c:tx>
          <c:spPr>
            <a:ln w="28575" cap="rnd">
              <a:solidFill>
                <a:srgbClr val="0070C0"/>
              </a:solidFill>
              <a:round/>
            </a:ln>
            <a:effectLst/>
          </c:spPr>
          <c:marker>
            <c:symbol val="circle"/>
            <c:size val="8"/>
            <c:spPr>
              <a:solidFill>
                <a:srgbClr val="0070C0"/>
              </a:solidFill>
              <a:ln w="9525">
                <a:solidFill>
                  <a:srgbClr val="0070C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Sheet1!$B$2:$B$11</c:f>
              <c:numCache>
                <c:formatCode>0</c:formatCode>
                <c:ptCount val="10"/>
                <c:pt idx="0">
                  <c:v>50</c:v>
                </c:pt>
                <c:pt idx="1">
                  <c:v>51.887689999999999</c:v>
                </c:pt>
                <c:pt idx="2">
                  <c:v>70.935050000000004</c:v>
                </c:pt>
                <c:pt idx="3">
                  <c:v>72.938289999999995</c:v>
                </c:pt>
                <c:pt idx="4">
                  <c:v>69.284869999999998</c:v>
                </c:pt>
                <c:pt idx="5">
                  <c:v>72.466539999999995</c:v>
                </c:pt>
                <c:pt idx="6">
                  <c:v>73.797229999999999</c:v>
                </c:pt>
                <c:pt idx="7">
                  <c:v>80.731759999999994</c:v>
                </c:pt>
                <c:pt idx="8">
                  <c:v>80.031639999999996</c:v>
                </c:pt>
                <c:pt idx="9">
                  <c:v>77.175650000000005</c:v>
                </c:pt>
              </c:numCache>
            </c:numRef>
          </c:val>
          <c:smooth val="0"/>
          <c:extLst>
            <c:ext xmlns:c16="http://schemas.microsoft.com/office/drawing/2014/chart" uri="{C3380CC4-5D6E-409C-BE32-E72D297353CC}">
              <c16:uniqueId val="{00000000-8760-4993-82A8-EDE62B4D611D}"/>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Sheet1!$C$2:$C$11</c:f>
            </c:numRef>
          </c:val>
          <c:smooth val="0"/>
          <c:extLst>
            <c:ext xmlns:c16="http://schemas.microsoft.com/office/drawing/2014/chart" uri="{C3380CC4-5D6E-409C-BE32-E72D297353CC}">
              <c16:uniqueId val="{00000001-8760-4993-82A8-EDE62B4D611D}"/>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Sheet1!$D$2:$D$11</c:f>
            </c:numRef>
          </c:val>
          <c:smooth val="0"/>
          <c:extLst>
            <c:ext xmlns:c16="http://schemas.microsoft.com/office/drawing/2014/chart" uri="{C3380CC4-5D6E-409C-BE32-E72D297353CC}">
              <c16:uniqueId val="{00000002-8760-4993-82A8-EDE62B4D611D}"/>
            </c:ext>
          </c:extLst>
        </c:ser>
        <c:dLbls>
          <c:showLegendKey val="0"/>
          <c:showVal val="0"/>
          <c:showCatName val="0"/>
          <c:showSerName val="0"/>
          <c:showPercent val="0"/>
          <c:showBubbleSize val="0"/>
        </c:dLbls>
        <c:marker val="1"/>
        <c:smooth val="0"/>
        <c:axId val="1107891232"/>
        <c:axId val="1107887952"/>
      </c:lineChart>
      <c:lineChart>
        <c:grouping val="standard"/>
        <c:varyColors val="0"/>
        <c:ser>
          <c:idx val="3"/>
          <c:order val="3"/>
          <c:tx>
            <c:strRef>
              <c:f>Sheet1!$E$1</c:f>
              <c:strCache>
                <c:ptCount val="1"/>
                <c:pt idx="0">
                  <c:v>n:count</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Sheet1!$E$2:$E$11</c:f>
              <c:numCache>
                <c:formatCode>General</c:formatCode>
                <c:ptCount val="10"/>
                <c:pt idx="0">
                  <c:v>2</c:v>
                </c:pt>
                <c:pt idx="1">
                  <c:v>13</c:v>
                </c:pt>
                <c:pt idx="2">
                  <c:v>28</c:v>
                </c:pt>
                <c:pt idx="3">
                  <c:v>42</c:v>
                </c:pt>
                <c:pt idx="4">
                  <c:v>49</c:v>
                </c:pt>
                <c:pt idx="5">
                  <c:v>34</c:v>
                </c:pt>
                <c:pt idx="6">
                  <c:v>22</c:v>
                </c:pt>
                <c:pt idx="7">
                  <c:v>45</c:v>
                </c:pt>
                <c:pt idx="8">
                  <c:v>43</c:v>
                </c:pt>
                <c:pt idx="9">
                  <c:v>49</c:v>
                </c:pt>
              </c:numCache>
            </c:numRef>
          </c:val>
          <c:smooth val="0"/>
          <c:extLst>
            <c:ext xmlns:c16="http://schemas.microsoft.com/office/drawing/2014/chart" uri="{C3380CC4-5D6E-409C-BE32-E72D297353CC}">
              <c16:uniqueId val="{00000001-3F08-4086-B908-4EA78E6D8A8F}"/>
            </c:ext>
          </c:extLst>
        </c:ser>
        <c:dLbls>
          <c:showLegendKey val="0"/>
          <c:showVal val="0"/>
          <c:showCatName val="0"/>
          <c:showSerName val="0"/>
          <c:showPercent val="0"/>
          <c:showBubbleSize val="0"/>
        </c:dLbls>
        <c:marker val="1"/>
        <c:smooth val="0"/>
        <c:axId val="1127528144"/>
        <c:axId val="1127531752"/>
      </c:lineChart>
      <c:catAx>
        <c:axId val="110789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7887952"/>
        <c:crosses val="autoZero"/>
        <c:auto val="1"/>
        <c:lblAlgn val="ctr"/>
        <c:lblOffset val="100"/>
        <c:noMultiLvlLbl val="0"/>
      </c:catAx>
      <c:valAx>
        <c:axId val="1107887952"/>
        <c:scaling>
          <c:orientation val="minMax"/>
          <c:max val="100"/>
          <c:min val="2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7891232"/>
        <c:crosses val="autoZero"/>
        <c:crossBetween val="between"/>
      </c:valAx>
      <c:valAx>
        <c:axId val="1127531752"/>
        <c:scaling>
          <c:orientation val="minMax"/>
          <c:max val="10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7528144"/>
        <c:crosses val="max"/>
        <c:crossBetween val="between"/>
      </c:valAx>
      <c:catAx>
        <c:axId val="1127528144"/>
        <c:scaling>
          <c:orientation val="minMax"/>
        </c:scaling>
        <c:delete val="1"/>
        <c:axPos val="b"/>
        <c:numFmt formatCode="General" sourceLinked="1"/>
        <c:majorTickMark val="out"/>
        <c:minorTickMark val="none"/>
        <c:tickLblPos val="nextTo"/>
        <c:crossAx val="1127531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853838845979271"/>
          <c:y val="3.1128193118686209E-2"/>
          <c:w val="0.52692733472314068"/>
          <c:h val="0.90378558490587901"/>
        </c:manualLayout>
      </c:layout>
      <c:barChart>
        <c:barDir val="bar"/>
        <c:grouping val="clustered"/>
        <c:varyColors val="0"/>
        <c:ser>
          <c:idx val="0"/>
          <c:order val="0"/>
          <c:tx>
            <c:strRef>
              <c:f>Sheet1!$B$1</c:f>
              <c:strCache>
                <c:ptCount val="1"/>
                <c:pt idx="0">
                  <c:v>Acid Rain (n=154)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Chemicals</c:v>
                </c:pt>
                <c:pt idx="1">
                  <c:v>Climate change, global warming, greenhouse gases or carbon footprint</c:v>
                </c:pt>
                <c:pt idx="2">
                  <c:v>Other</c:v>
                </c:pt>
                <c:pt idx="3">
                  <c:v>Water pollution, water quality, watersheds or wetlands</c:v>
                </c:pt>
                <c:pt idx="4">
                  <c:v>Air Pollution or air quality</c:v>
                </c:pt>
                <c:pt idx="5">
                  <c:v>Acid Rain</c:v>
                </c:pt>
              </c:strCache>
            </c:strRef>
          </c:cat>
          <c:val>
            <c:numRef>
              <c:f>Sheet1!$B$2:$B$8</c:f>
              <c:numCache>
                <c:formatCode>0%</c:formatCode>
                <c:ptCount val="6"/>
                <c:pt idx="0">
                  <c:v>6.4935000000000007E-2</c:v>
                </c:pt>
                <c:pt idx="1">
                  <c:v>0.103896</c:v>
                </c:pt>
                <c:pt idx="2">
                  <c:v>0.16233800000000001</c:v>
                </c:pt>
                <c:pt idx="3">
                  <c:v>0.207792</c:v>
                </c:pt>
                <c:pt idx="4">
                  <c:v>0.33766200000000002</c:v>
                </c:pt>
                <c:pt idx="5">
                  <c:v>0.467532</c:v>
                </c:pt>
              </c:numCache>
            </c:numRef>
          </c:val>
          <c:extLst>
            <c:ext xmlns:c16="http://schemas.microsoft.com/office/drawing/2014/chart" uri="{C3380CC4-5D6E-409C-BE32-E72D297353CC}">
              <c16:uniqueId val="{00000000-BA97-4418-97F5-DF7E46B28229}"/>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Chemicals</c:v>
                </c:pt>
                <c:pt idx="1">
                  <c:v>Climate change, global warming, greenhouse gases or carbon footprint</c:v>
                </c:pt>
                <c:pt idx="2">
                  <c:v>Other</c:v>
                </c:pt>
                <c:pt idx="3">
                  <c:v>Water pollution, water quality, watersheds or wetlands</c:v>
                </c:pt>
                <c:pt idx="4">
                  <c:v>Air Pollution or air quality</c:v>
                </c:pt>
                <c:pt idx="5">
                  <c:v>Acid Rain</c:v>
                </c:pt>
              </c:strCache>
            </c:strRef>
          </c:cat>
          <c:val>
            <c:numRef>
              <c:f>Sheet1!$C$2:$C$8</c:f>
            </c:numRef>
          </c:val>
          <c:extLst>
            <c:ext xmlns:c16="http://schemas.microsoft.com/office/drawing/2014/chart" uri="{C3380CC4-5D6E-409C-BE32-E72D297353CC}">
              <c16:uniqueId val="{00000001-BA97-4418-97F5-DF7E46B28229}"/>
            </c:ext>
          </c:extLst>
        </c:ser>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Chemicals</c:v>
                </c:pt>
                <c:pt idx="1">
                  <c:v>Climate change, global warming, greenhouse gases or carbon footprint</c:v>
                </c:pt>
                <c:pt idx="2">
                  <c:v>Other</c:v>
                </c:pt>
                <c:pt idx="3">
                  <c:v>Water pollution, water quality, watersheds or wetlands</c:v>
                </c:pt>
                <c:pt idx="4">
                  <c:v>Air Pollution or air quality</c:v>
                </c:pt>
                <c:pt idx="5">
                  <c:v>Acid Rain</c:v>
                </c:pt>
              </c:strCache>
            </c:strRef>
          </c:cat>
          <c:val>
            <c:numRef>
              <c:f>Sheet1!$E$2:$E$8</c:f>
              <c:numCache>
                <c:formatCode>0</c:formatCode>
                <c:ptCount val="6"/>
                <c:pt idx="0">
                  <c:v>75.933639999999997</c:v>
                </c:pt>
                <c:pt idx="1">
                  <c:v>79.873069999999998</c:v>
                </c:pt>
                <c:pt idx="2">
                  <c:v>67.914580000000001</c:v>
                </c:pt>
                <c:pt idx="3">
                  <c:v>76.407020000000003</c:v>
                </c:pt>
                <c:pt idx="4">
                  <c:v>67.628330000000005</c:v>
                </c:pt>
                <c:pt idx="5">
                  <c:v>79.533950000000004</c:v>
                </c:pt>
              </c:numCache>
            </c:numRef>
          </c:val>
          <c:extLst>
            <c:ext xmlns:c16="http://schemas.microsoft.com/office/drawing/2014/chart" uri="{C3380CC4-5D6E-409C-BE32-E72D297353CC}">
              <c16:uniqueId val="{00000002-BA97-4418-97F5-DF7E46B28229}"/>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Chemicals</c:v>
                </c:pt>
                <c:pt idx="1">
                  <c:v>Climate change, global warming, greenhouse gases or carbon footprint</c:v>
                </c:pt>
                <c:pt idx="2">
                  <c:v>Other</c:v>
                </c:pt>
                <c:pt idx="3">
                  <c:v>Water pollution, water quality, watersheds or wetlands</c:v>
                </c:pt>
                <c:pt idx="4">
                  <c:v>Air Pollution or air quality</c:v>
                </c:pt>
                <c:pt idx="5">
                  <c:v>Acid Rain</c:v>
                </c:pt>
              </c:strCache>
            </c:strRef>
          </c:cat>
          <c:val>
            <c:numRef>
              <c:f>Sheet1!$F$2:$F$8</c:f>
            </c:numRef>
          </c:val>
          <c:extLst>
            <c:ext xmlns:c16="http://schemas.microsoft.com/office/drawing/2014/chart" uri="{C3380CC4-5D6E-409C-BE32-E72D297353CC}">
              <c16:uniqueId val="{00000003-BA97-4418-97F5-DF7E46B28229}"/>
            </c:ext>
          </c:extLst>
        </c:ser>
        <c:dLbls>
          <c:dLblPos val="outEnd"/>
          <c:showLegendKey val="0"/>
          <c:showVal val="1"/>
          <c:showCatName val="0"/>
          <c:showSerName val="0"/>
          <c:showPercent val="0"/>
          <c:showBubbleSize val="0"/>
        </c:dLbls>
        <c:gapWidth val="20"/>
        <c:overlap val="90"/>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6"/>
                      <c:pt idx="0">
                        <c:v>Chemicals</c:v>
                      </c:pt>
                      <c:pt idx="1">
                        <c:v>Climate change, global warming, greenhouse gases or carbon footprint</c:v>
                      </c:pt>
                      <c:pt idx="2">
                        <c:v>Other</c:v>
                      </c:pt>
                      <c:pt idx="3">
                        <c:v>Water pollution, water quality, watersheds or wetlands</c:v>
                      </c:pt>
                      <c:pt idx="4">
                        <c:v>Air Pollution or air quality</c:v>
                      </c:pt>
                      <c:pt idx="5">
                        <c:v>Acid Rain</c:v>
                      </c:pt>
                    </c:strCache>
                  </c:strRef>
                </c:cat>
                <c:val>
                  <c:numRef>
                    <c:extLst>
                      <c:ext uri="{02D57815-91ED-43cb-92C2-25804820EDAC}">
                        <c15:formulaRef>
                          <c15:sqref>Sheet1!$D$2:$D$8</c15:sqref>
                        </c15:formulaRef>
                      </c:ext>
                    </c:extLst>
                    <c:numCache>
                      <c:formatCode>General</c:formatCode>
                      <c:ptCount val="6"/>
                    </c:numCache>
                  </c:numRef>
                </c:val>
                <c:extLst>
                  <c:ext xmlns:c16="http://schemas.microsoft.com/office/drawing/2014/chart" uri="{C3380CC4-5D6E-409C-BE32-E72D297353CC}">
                    <c16:uniqueId val="{00000004-BA97-4418-97F5-DF7E46B28229}"/>
                  </c:ext>
                </c:extLst>
              </c15:ser>
            </c15:filteredBarSeries>
          </c:ext>
        </c:extLst>
      </c:barChart>
      <c:catAx>
        <c:axId val="1297153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b"/>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Acid Rain (n=327)</c:v>
                </c:pt>
              </c:strCache>
            </c:strRef>
          </c:tx>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2-C771-4E7C-98F3-6255FB4B9C3D}"/>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C771-4E7C-98F3-6255FB4B9C3D}"/>
              </c:ext>
            </c:extLst>
          </c:dPt>
          <c:dLbls>
            <c:dLbl>
              <c:idx val="0"/>
              <c:layout>
                <c:manualLayout>
                  <c:x val="-0.18183115899587082"/>
                  <c:y val="-4.95266019779260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71-4E7C-98F3-6255FB4B9C3D}"/>
                </c:ext>
              </c:extLst>
            </c:dLbl>
            <c:dLbl>
              <c:idx val="1"/>
              <c:layout>
                <c:manualLayout>
                  <c:x val="0.27276518358344248"/>
                  <c:y val="-2.519690187022038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71-4E7C-98F3-6255FB4B9C3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NO</c:v>
                </c:pt>
                <c:pt idx="1">
                  <c:v>YES</c:v>
                </c:pt>
              </c:strCache>
            </c:strRef>
          </c:cat>
          <c:val>
            <c:numRef>
              <c:f>Sheet1!$B$2:$B$5</c:f>
              <c:numCache>
                <c:formatCode>0%</c:formatCode>
                <c:ptCount val="2"/>
                <c:pt idx="0">
                  <c:v>0.18</c:v>
                </c:pt>
                <c:pt idx="1">
                  <c:v>0.82</c:v>
                </c:pt>
              </c:numCache>
            </c:numRef>
          </c:val>
          <c:extLst>
            <c:ext xmlns:c16="http://schemas.microsoft.com/office/drawing/2014/chart" uri="{C3380CC4-5D6E-409C-BE32-E72D297353CC}">
              <c16:uniqueId val="{00000000-C771-4E7C-98F3-6255FB4B9C3D}"/>
            </c:ext>
          </c:extLst>
        </c:ser>
        <c:dLbls>
          <c:showLegendKey val="0"/>
          <c:showVal val="0"/>
          <c:showCatName val="0"/>
          <c:showSerName val="0"/>
          <c:showPercent val="0"/>
          <c:showBubbleSize val="0"/>
          <c:showLeaderLines val="1"/>
        </c:dLbls>
        <c:firstSliceAng val="5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Acid Rain (n=58)</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Couldn't find what I was looking for</c:v>
                </c:pt>
                <c:pt idx="1">
                  <c:v>Information was out of date</c:v>
                </c:pt>
                <c:pt idx="2">
                  <c:v>Information was not complete</c:v>
                </c:pt>
                <c:pt idx="3">
                  <c:v>Information was not easy to understand</c:v>
                </c:pt>
                <c:pt idx="4">
                  <c:v>Other (Please Specify)</c:v>
                </c:pt>
                <c:pt idx="5">
                  <c:v>Navigation issues (Please Specify)</c:v>
                </c:pt>
              </c:strCache>
            </c:strRef>
          </c:cat>
          <c:val>
            <c:numRef>
              <c:f>Sheet1!$B$2:$B$8</c:f>
              <c:numCache>
                <c:formatCode>0%</c:formatCode>
                <c:ptCount val="6"/>
                <c:pt idx="0">
                  <c:v>0.43103399999999997</c:v>
                </c:pt>
                <c:pt idx="1">
                  <c:v>0.293103</c:v>
                </c:pt>
                <c:pt idx="2">
                  <c:v>0.25862099999999999</c:v>
                </c:pt>
                <c:pt idx="3">
                  <c:v>0.18965499999999999</c:v>
                </c:pt>
                <c:pt idx="4">
                  <c:v>0.155172</c:v>
                </c:pt>
                <c:pt idx="5">
                  <c:v>5.1723999999999999E-2</c:v>
                </c:pt>
              </c:numCache>
            </c:numRef>
          </c:val>
          <c:extLst>
            <c:ext xmlns:c16="http://schemas.microsoft.com/office/drawing/2014/chart" uri="{C3380CC4-5D6E-409C-BE32-E72D297353CC}">
              <c16:uniqueId val="{00000000-9D4F-4F80-8F6A-F8E4A8F0DD33}"/>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Couldn't find what I was looking for</c:v>
                </c:pt>
                <c:pt idx="1">
                  <c:v>Information was out of date</c:v>
                </c:pt>
                <c:pt idx="2">
                  <c:v>Information was not complete</c:v>
                </c:pt>
                <c:pt idx="3">
                  <c:v>Information was not easy to understand</c:v>
                </c:pt>
                <c:pt idx="4">
                  <c:v>Other (Please Specify)</c:v>
                </c:pt>
                <c:pt idx="5">
                  <c:v>Navigation issues (Please Specify)</c:v>
                </c:pt>
              </c:strCache>
            </c:strRef>
          </c:cat>
          <c:val>
            <c:numRef>
              <c:f>Sheet1!$C$2:$C$8</c:f>
            </c:numRef>
          </c:val>
          <c:extLst>
            <c:ext xmlns:c16="http://schemas.microsoft.com/office/drawing/2014/chart" uri="{C3380CC4-5D6E-409C-BE32-E72D297353CC}">
              <c16:uniqueId val="{00000001-9D4F-4F80-8F6A-F8E4A8F0DD33}"/>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6"/>
                      <c:pt idx="0">
                        <c:v>Couldn't find what I was looking for</c:v>
                      </c:pt>
                      <c:pt idx="1">
                        <c:v>Information was out of date</c:v>
                      </c:pt>
                      <c:pt idx="2">
                        <c:v>Information was not complete</c:v>
                      </c:pt>
                      <c:pt idx="3">
                        <c:v>Information was not easy to understand</c:v>
                      </c:pt>
                      <c:pt idx="4">
                        <c:v>Other (Please Specify)</c:v>
                      </c:pt>
                      <c:pt idx="5">
                        <c:v>Navigation issues (Please Specify)</c:v>
                      </c:pt>
                    </c:strCache>
                  </c:strRef>
                </c:cat>
                <c:val>
                  <c:numRef>
                    <c:extLst>
                      <c:ext uri="{02D57815-91ED-43cb-92C2-25804820EDAC}">
                        <c15:formulaRef>
                          <c15:sqref>Sheet1!$D$2:$D$8</c15:sqref>
                        </c15:formulaRef>
                      </c:ext>
                    </c:extLst>
                    <c:numCache>
                      <c:formatCode>General</c:formatCode>
                      <c:ptCount val="6"/>
                    </c:numCache>
                  </c:numRef>
                </c:val>
                <c:extLst>
                  <c:ext xmlns:c16="http://schemas.microsoft.com/office/drawing/2014/chart" uri="{C3380CC4-5D6E-409C-BE32-E72D297353CC}">
                    <c16:uniqueId val="{00000004-9D4F-4F80-8F6A-F8E4A8F0DD33}"/>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Couldn't find what I was looking for</c:v>
                </c:pt>
                <c:pt idx="1">
                  <c:v>Information was out of date</c:v>
                </c:pt>
                <c:pt idx="2">
                  <c:v>Information was not complete</c:v>
                </c:pt>
                <c:pt idx="3">
                  <c:v>Information was not easy to understand</c:v>
                </c:pt>
                <c:pt idx="4">
                  <c:v>Other (Please Specify)</c:v>
                </c:pt>
                <c:pt idx="5">
                  <c:v>Navigation issues (Please Specify)</c:v>
                </c:pt>
              </c:strCache>
            </c:strRef>
          </c:cat>
          <c:val>
            <c:numRef>
              <c:f>Sheet1!$E$2:$E$8</c:f>
              <c:numCache>
                <c:formatCode>General</c:formatCode>
                <c:ptCount val="6"/>
              </c:numCache>
            </c:numRef>
          </c:val>
          <c:extLst>
            <c:ext xmlns:c16="http://schemas.microsoft.com/office/drawing/2014/chart" uri="{C3380CC4-5D6E-409C-BE32-E72D297353CC}">
              <c16:uniqueId val="{00000002-9D4F-4F80-8F6A-F8E4A8F0DD33}"/>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Couldn't find what I was looking for</c:v>
                </c:pt>
                <c:pt idx="1">
                  <c:v>Information was out of date</c:v>
                </c:pt>
                <c:pt idx="2">
                  <c:v>Information was not complete</c:v>
                </c:pt>
                <c:pt idx="3">
                  <c:v>Information was not easy to understand</c:v>
                </c:pt>
                <c:pt idx="4">
                  <c:v>Other (Please Specify)</c:v>
                </c:pt>
                <c:pt idx="5">
                  <c:v>Navigation issues (Please Specify)</c:v>
                </c:pt>
              </c:strCache>
            </c:strRef>
          </c:cat>
          <c:val>
            <c:numRef>
              <c:f>Sheet1!$F$2:$F$8</c:f>
            </c:numRef>
          </c:val>
          <c:extLst>
            <c:ext xmlns:c16="http://schemas.microsoft.com/office/drawing/2014/chart" uri="{C3380CC4-5D6E-409C-BE32-E72D297353CC}">
              <c16:uniqueId val="{00000003-9D4F-4F80-8F6A-F8E4A8F0DD33}"/>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47033075748486E-2"/>
          <c:y val="7.357572918962195E-2"/>
          <c:w val="0.49022208715154686"/>
          <c:h val="0.8546204198718641"/>
        </c:manualLayout>
      </c:layout>
      <c:barChart>
        <c:barDir val="bar"/>
        <c:grouping val="clustered"/>
        <c:varyColors val="0"/>
        <c:ser>
          <c:idx val="0"/>
          <c:order val="0"/>
          <c:tx>
            <c:strRef>
              <c:f>Sheet1!$B$1</c:f>
              <c:strCache>
                <c:ptCount val="1"/>
                <c:pt idx="0">
                  <c:v>Acid Rain (n=327)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Acid Precipitation Assessment Program Report to Congress 2011</c:v>
                </c:pt>
                <c:pt idx="1">
                  <c:v>Plain English Guide to the Clean Air Act</c:v>
                </c:pt>
                <c:pt idx="2">
                  <c:v>Cross-State Air Pollution Rule</c:v>
                </c:pt>
                <c:pt idx="3">
                  <c:v>Related Information</c:v>
                </c:pt>
                <c:pt idx="4">
                  <c:v>Progress Reports</c:v>
                </c:pt>
                <c:pt idx="5">
                  <c:v>Acid Rain Program</c:v>
                </c:pt>
                <c:pt idx="6">
                  <c:v>Effects of Acid Rain</c:v>
                </c:pt>
                <c:pt idx="7">
                  <c:v>What is Acid Rain?</c:v>
                </c:pt>
              </c:strCache>
            </c:strRef>
          </c:cat>
          <c:val>
            <c:numRef>
              <c:f>Sheet1!$B$2:$B$9</c:f>
              <c:numCache>
                <c:formatCode>0%</c:formatCode>
                <c:ptCount val="8"/>
                <c:pt idx="0">
                  <c:v>0.10091700000000001</c:v>
                </c:pt>
                <c:pt idx="1">
                  <c:v>0.110092</c:v>
                </c:pt>
                <c:pt idx="2">
                  <c:v>0.13455700000000001</c:v>
                </c:pt>
                <c:pt idx="3">
                  <c:v>0.13455700000000001</c:v>
                </c:pt>
                <c:pt idx="4">
                  <c:v>0.143731</c:v>
                </c:pt>
                <c:pt idx="5">
                  <c:v>0.2263</c:v>
                </c:pt>
                <c:pt idx="6">
                  <c:v>0.47706399999999999</c:v>
                </c:pt>
                <c:pt idx="7">
                  <c:v>0.49235499999999999</c:v>
                </c:pt>
              </c:numCache>
            </c:numRef>
          </c:val>
          <c:extLst>
            <c:ext xmlns:c16="http://schemas.microsoft.com/office/drawing/2014/chart" uri="{C3380CC4-5D6E-409C-BE32-E72D297353CC}">
              <c16:uniqueId val="{00000000-BA97-4418-97F5-DF7E46B28229}"/>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Acid Precipitation Assessment Program Report to Congress 2011</c:v>
                </c:pt>
                <c:pt idx="1">
                  <c:v>Plain English Guide to the Clean Air Act</c:v>
                </c:pt>
                <c:pt idx="2">
                  <c:v>Cross-State Air Pollution Rule</c:v>
                </c:pt>
                <c:pt idx="3">
                  <c:v>Related Information</c:v>
                </c:pt>
                <c:pt idx="4">
                  <c:v>Progress Reports</c:v>
                </c:pt>
                <c:pt idx="5">
                  <c:v>Acid Rain Program</c:v>
                </c:pt>
                <c:pt idx="6">
                  <c:v>Effects of Acid Rain</c:v>
                </c:pt>
                <c:pt idx="7">
                  <c:v>What is Acid Rain?</c:v>
                </c:pt>
              </c:strCache>
            </c:strRef>
          </c:cat>
          <c:val>
            <c:numRef>
              <c:f>Sheet1!$C$2:$C$9</c:f>
            </c:numRef>
          </c:val>
          <c:extLst>
            <c:ext xmlns:c16="http://schemas.microsoft.com/office/drawing/2014/chart" uri="{C3380CC4-5D6E-409C-BE32-E72D297353CC}">
              <c16:uniqueId val="{00000001-BA97-4418-97F5-DF7E46B28229}"/>
            </c:ext>
          </c:extLst>
        </c:ser>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Acid Precipitation Assessment Program Report to Congress 2011</c:v>
                </c:pt>
                <c:pt idx="1">
                  <c:v>Plain English Guide to the Clean Air Act</c:v>
                </c:pt>
                <c:pt idx="2">
                  <c:v>Cross-State Air Pollution Rule</c:v>
                </c:pt>
                <c:pt idx="3">
                  <c:v>Related Information</c:v>
                </c:pt>
                <c:pt idx="4">
                  <c:v>Progress Reports</c:v>
                </c:pt>
                <c:pt idx="5">
                  <c:v>Acid Rain Program</c:v>
                </c:pt>
                <c:pt idx="6">
                  <c:v>Effects of Acid Rain</c:v>
                </c:pt>
                <c:pt idx="7">
                  <c:v>What is Acid Rain?</c:v>
                </c:pt>
              </c:strCache>
            </c:strRef>
          </c:cat>
          <c:val>
            <c:numRef>
              <c:f>Sheet1!$E$2:$E$9</c:f>
              <c:numCache>
                <c:formatCode>0</c:formatCode>
                <c:ptCount val="8"/>
                <c:pt idx="0">
                  <c:v>66.153739999999999</c:v>
                </c:pt>
                <c:pt idx="1">
                  <c:v>69.494299999999996</c:v>
                </c:pt>
                <c:pt idx="2">
                  <c:v>70.501270000000005</c:v>
                </c:pt>
                <c:pt idx="3">
                  <c:v>66.191100000000006</c:v>
                </c:pt>
                <c:pt idx="4">
                  <c:v>62.047060000000002</c:v>
                </c:pt>
                <c:pt idx="5">
                  <c:v>70.602189999999993</c:v>
                </c:pt>
                <c:pt idx="6">
                  <c:v>76.65513</c:v>
                </c:pt>
                <c:pt idx="7">
                  <c:v>74.226119999999995</c:v>
                </c:pt>
              </c:numCache>
            </c:numRef>
          </c:val>
          <c:extLst>
            <c:ext xmlns:c16="http://schemas.microsoft.com/office/drawing/2014/chart" uri="{C3380CC4-5D6E-409C-BE32-E72D297353CC}">
              <c16:uniqueId val="{00000002-BA97-4418-97F5-DF7E46B28229}"/>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Acid Precipitation Assessment Program Report to Congress 2011</c:v>
                </c:pt>
                <c:pt idx="1">
                  <c:v>Plain English Guide to the Clean Air Act</c:v>
                </c:pt>
                <c:pt idx="2">
                  <c:v>Cross-State Air Pollution Rule</c:v>
                </c:pt>
                <c:pt idx="3">
                  <c:v>Related Information</c:v>
                </c:pt>
                <c:pt idx="4">
                  <c:v>Progress Reports</c:v>
                </c:pt>
                <c:pt idx="5">
                  <c:v>Acid Rain Program</c:v>
                </c:pt>
                <c:pt idx="6">
                  <c:v>Effects of Acid Rain</c:v>
                </c:pt>
                <c:pt idx="7">
                  <c:v>What is Acid Rain?</c:v>
                </c:pt>
              </c:strCache>
            </c:strRef>
          </c:cat>
          <c:val>
            <c:numRef>
              <c:f>Sheet1!$F$2:$F$9</c:f>
            </c:numRef>
          </c:val>
          <c:extLst>
            <c:ext xmlns:c16="http://schemas.microsoft.com/office/drawing/2014/chart" uri="{C3380CC4-5D6E-409C-BE32-E72D297353CC}">
              <c16:uniqueId val="{00000003-BA97-4418-97F5-DF7E46B28229}"/>
            </c:ext>
          </c:extLst>
        </c:ser>
        <c:dLbls>
          <c:dLblPos val="outEnd"/>
          <c:showLegendKey val="0"/>
          <c:showVal val="1"/>
          <c:showCatName val="0"/>
          <c:showSerName val="0"/>
          <c:showPercent val="0"/>
          <c:showBubbleSize val="0"/>
        </c:dLbls>
        <c:gapWidth val="70"/>
        <c:overlap val="100"/>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National Acid Precipitation Assessment Program Report to Congress 2011</c:v>
                      </c:pt>
                      <c:pt idx="1">
                        <c:v>Plain English Guide to the Clean Air Act</c:v>
                      </c:pt>
                      <c:pt idx="2">
                        <c:v>Cross-State Air Pollution Rule</c:v>
                      </c:pt>
                      <c:pt idx="3">
                        <c:v>Related Information</c:v>
                      </c:pt>
                      <c:pt idx="4">
                        <c:v>Progress Reports</c:v>
                      </c:pt>
                      <c:pt idx="5">
                        <c:v>Acid Rain Program</c:v>
                      </c:pt>
                      <c:pt idx="6">
                        <c:v>Effects of Acid Rain</c:v>
                      </c:pt>
                      <c:pt idx="7">
                        <c:v>What is Acid Rain?</c:v>
                      </c:pt>
                    </c:strCache>
                  </c:strRef>
                </c:cat>
                <c:val>
                  <c:numRef>
                    <c:extLst>
                      <c:ext uri="{02D57815-91ED-43cb-92C2-25804820EDAC}">
                        <c15:formulaRef>
                          <c15:sqref>Sheet1!$D$2:$D$9</c15:sqref>
                        </c15:formulaRef>
                      </c:ext>
                    </c:extLst>
                    <c:numCache>
                      <c:formatCode>General</c:formatCode>
                      <c:ptCount val="8"/>
                    </c:numCache>
                  </c:numRef>
                </c:val>
                <c:extLst>
                  <c:ext xmlns:c16="http://schemas.microsoft.com/office/drawing/2014/chart" uri="{C3380CC4-5D6E-409C-BE32-E72D297353CC}">
                    <c16:uniqueId val="{00000004-BA97-4418-97F5-DF7E46B28229}"/>
                  </c:ext>
                </c:extLst>
              </c15:ser>
            </c15:filteredBarSeries>
          </c:ext>
        </c:extLst>
      </c:barChart>
      <c:catAx>
        <c:axId val="1297153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b"/>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Acid Rain (n=327)</c:v>
                </c:pt>
              </c:strCache>
            </c:strRef>
          </c:tx>
          <c:spPr>
            <a:solidFill>
              <a:srgbClr val="0070C0"/>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2-C771-4E7C-98F3-6255FB4B9C3D}"/>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3-C771-4E7C-98F3-6255FB4B9C3D}"/>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0-61FF-4D67-98C6-E4E109C8EBC2}"/>
              </c:ext>
            </c:extLst>
          </c:dPt>
          <c:dLbls>
            <c:dLbl>
              <c:idx val="0"/>
              <c:layout>
                <c:manualLayout>
                  <c:x val="0.26000359467003198"/>
                  <c:y val="-7.996503769217680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71-4E7C-98F3-6255FB4B9C3D}"/>
                </c:ext>
              </c:extLst>
            </c:dLbl>
            <c:dLbl>
              <c:idx val="1"/>
              <c:layout>
                <c:manualLayout>
                  <c:x val="-0.16191778061980036"/>
                  <c:y val="7.2361512927532567E-2"/>
                </c:manualLayout>
              </c:layout>
              <c:tx>
                <c:rich>
                  <a:bodyPr/>
                  <a:lstStyle/>
                  <a:p>
                    <a:fld id="{2F852FC4-D427-4301-8AC0-314249C51A84}" type="CATEGORYNAME">
                      <a:rPr lang="en-US">
                        <a:solidFill>
                          <a:srgbClr val="002060"/>
                        </a:solidFill>
                      </a:rPr>
                      <a:pPr/>
                      <a:t>[CATEGORY NAME]</a:t>
                    </a:fld>
                    <a:r>
                      <a:rPr lang="en-US" baseline="0" dirty="0">
                        <a:solidFill>
                          <a:srgbClr val="002060"/>
                        </a:solidFill>
                      </a:rPr>
                      <a:t>, </a:t>
                    </a:r>
                    <a:fld id="{56E707E1-3C72-4881-BBFB-C378B45D9516}" type="VALUE">
                      <a:rPr lang="en-US" baseline="0">
                        <a:solidFill>
                          <a:srgbClr val="002060"/>
                        </a:solidFill>
                      </a:rPr>
                      <a:pPr/>
                      <a:t>[VALUE]</a:t>
                    </a:fld>
                    <a:endParaRPr lang="en-US" baseline="0" dirty="0">
                      <a:solidFill>
                        <a:srgbClr val="00206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6451862459511022"/>
                      <c:h val="0.24160705267441684"/>
                    </c:manualLayout>
                  </c15:layout>
                  <c15:dlblFieldTable/>
                  <c15:showDataLabelsRange val="0"/>
                </c:ext>
                <c:ext xmlns:c16="http://schemas.microsoft.com/office/drawing/2014/chart" uri="{C3380CC4-5D6E-409C-BE32-E72D297353CC}">
                  <c16:uniqueId val="{00000003-C771-4E7C-98F3-6255FB4B9C3D}"/>
                </c:ext>
              </c:extLst>
            </c:dLbl>
            <c:dLbl>
              <c:idx val="2"/>
              <c:layout>
                <c:manualLayout>
                  <c:x val="0.52434181060244067"/>
                  <c:y val="0.11827341268596619"/>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3653238029483057"/>
                      <c:h val="7.5437091300308623E-2"/>
                    </c:manualLayout>
                  </c15:layout>
                </c:ext>
                <c:ext xmlns:c16="http://schemas.microsoft.com/office/drawing/2014/chart" uri="{C3380CC4-5D6E-409C-BE32-E72D297353CC}">
                  <c16:uniqueId val="{00000000-61FF-4D67-98C6-E4E109C8EBC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Partially</c:v>
                </c:pt>
                <c:pt idx="2">
                  <c:v>NO</c:v>
                </c:pt>
              </c:strCache>
            </c:strRef>
          </c:cat>
          <c:val>
            <c:numRef>
              <c:f>Sheet1!$B$2:$B$4</c:f>
              <c:numCache>
                <c:formatCode>0%</c:formatCode>
                <c:ptCount val="3"/>
                <c:pt idx="0">
                  <c:v>0.7</c:v>
                </c:pt>
                <c:pt idx="1">
                  <c:v>0.2</c:v>
                </c:pt>
                <c:pt idx="2">
                  <c:v>0.1</c:v>
                </c:pt>
              </c:numCache>
            </c:numRef>
          </c:val>
          <c:extLst>
            <c:ext xmlns:c16="http://schemas.microsoft.com/office/drawing/2014/chart" uri="{C3380CC4-5D6E-409C-BE32-E72D297353CC}">
              <c16:uniqueId val="{00000000-C771-4E7C-98F3-6255FB4B9C3D}"/>
            </c:ext>
          </c:extLst>
        </c:ser>
        <c:dLbls>
          <c:showLegendKey val="0"/>
          <c:showVal val="0"/>
          <c:showCatName val="0"/>
          <c:showSerName val="0"/>
          <c:showPercent val="0"/>
          <c:showBubbleSize val="0"/>
          <c:showLeaderLines val="1"/>
        </c:dLbls>
        <c:firstSliceAng val="14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Acid Rain (n=170)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Search worked well</c:v>
                </c:pt>
                <c:pt idx="1">
                  <c:v>Returned too many results</c:v>
                </c:pt>
                <c:pt idx="2">
                  <c:v>Returned results that were similar or redundant_OLD</c:v>
                </c:pt>
                <c:pt idx="3">
                  <c:v>Returned results that were not relevant</c:v>
                </c:pt>
                <c:pt idx="4">
                  <c:v>I did not use search today</c:v>
                </c:pt>
                <c:pt idx="5">
                  <c:v>I was not sure what words to use in my search_OLD</c:v>
                </c:pt>
                <c:pt idx="6">
                  <c:v>Other</c:v>
                </c:pt>
                <c:pt idx="7">
                  <c:v>Returned too few results</c:v>
                </c:pt>
              </c:strCache>
            </c:strRef>
          </c:cat>
          <c:val>
            <c:numRef>
              <c:f>Sheet1!$B$2:$B$9</c:f>
              <c:numCache>
                <c:formatCode>0%</c:formatCode>
                <c:ptCount val="8"/>
                <c:pt idx="0">
                  <c:v>0.58235300000000001</c:v>
                </c:pt>
                <c:pt idx="1">
                  <c:v>0.123529</c:v>
                </c:pt>
                <c:pt idx="2">
                  <c:v>8.2352999999999996E-2</c:v>
                </c:pt>
                <c:pt idx="3">
                  <c:v>7.6470999999999997E-2</c:v>
                </c:pt>
                <c:pt idx="4">
                  <c:v>7.0587999999999998E-2</c:v>
                </c:pt>
                <c:pt idx="5">
                  <c:v>6.4706E-2</c:v>
                </c:pt>
                <c:pt idx="6">
                  <c:v>5.8824000000000001E-2</c:v>
                </c:pt>
                <c:pt idx="7">
                  <c:v>5.2941000000000002E-2</c:v>
                </c:pt>
              </c:numCache>
            </c:numRef>
          </c:val>
          <c:extLst>
            <c:ext xmlns:c16="http://schemas.microsoft.com/office/drawing/2014/chart" uri="{C3380CC4-5D6E-409C-BE32-E72D297353CC}">
              <c16:uniqueId val="{00000000-BA97-4418-97F5-DF7E46B28229}"/>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Search worked well</c:v>
                </c:pt>
                <c:pt idx="1">
                  <c:v>Returned too many results</c:v>
                </c:pt>
                <c:pt idx="2">
                  <c:v>Returned results that were similar or redundant_OLD</c:v>
                </c:pt>
                <c:pt idx="3">
                  <c:v>Returned results that were not relevant</c:v>
                </c:pt>
                <c:pt idx="4">
                  <c:v>I did not use search today</c:v>
                </c:pt>
                <c:pt idx="5">
                  <c:v>I was not sure what words to use in my search_OLD</c:v>
                </c:pt>
                <c:pt idx="6">
                  <c:v>Other</c:v>
                </c:pt>
                <c:pt idx="7">
                  <c:v>Returned too few results</c:v>
                </c:pt>
              </c:strCache>
            </c:strRef>
          </c:cat>
          <c:val>
            <c:numRef>
              <c:f>Sheet1!$C$2:$C$9</c:f>
            </c:numRef>
          </c:val>
          <c:extLst>
            <c:ext xmlns:c16="http://schemas.microsoft.com/office/drawing/2014/chart" uri="{C3380CC4-5D6E-409C-BE32-E72D297353CC}">
              <c16:uniqueId val="{00000001-BA97-4418-97F5-DF7E46B28229}"/>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Search worked well</c:v>
                      </c:pt>
                      <c:pt idx="1">
                        <c:v>Returned too many results</c:v>
                      </c:pt>
                      <c:pt idx="2">
                        <c:v>Returned results that were similar or redundant_OLD</c:v>
                      </c:pt>
                      <c:pt idx="3">
                        <c:v>Returned results that were not relevant</c:v>
                      </c:pt>
                      <c:pt idx="4">
                        <c:v>I did not use search today</c:v>
                      </c:pt>
                      <c:pt idx="5">
                        <c:v>I was not sure what words to use in my search_OLD</c:v>
                      </c:pt>
                      <c:pt idx="6">
                        <c:v>Other</c:v>
                      </c:pt>
                      <c:pt idx="7">
                        <c:v>Returned too few results</c:v>
                      </c:pt>
                    </c:strCache>
                  </c:strRef>
                </c:cat>
                <c:val>
                  <c:numRef>
                    <c:extLst>
                      <c:ext uri="{02D57815-91ED-43cb-92C2-25804820EDAC}">
                        <c15:formulaRef>
                          <c15:sqref>Sheet1!$D$2:$D$9</c15:sqref>
                        </c15:formulaRef>
                      </c:ext>
                    </c:extLst>
                    <c:numCache>
                      <c:formatCode>General</c:formatCode>
                      <c:ptCount val="8"/>
                    </c:numCache>
                  </c:numRef>
                </c:val>
                <c:extLst>
                  <c:ext xmlns:c16="http://schemas.microsoft.com/office/drawing/2014/chart" uri="{C3380CC4-5D6E-409C-BE32-E72D297353CC}">
                    <c16:uniqueId val="{00000004-BA97-4418-97F5-DF7E46B28229}"/>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Search worked well</c:v>
                </c:pt>
                <c:pt idx="1">
                  <c:v>Returned too many results</c:v>
                </c:pt>
                <c:pt idx="2">
                  <c:v>Returned results that were similar or redundant_OLD</c:v>
                </c:pt>
                <c:pt idx="3">
                  <c:v>Returned results that were not relevant</c:v>
                </c:pt>
                <c:pt idx="4">
                  <c:v>I did not use search today</c:v>
                </c:pt>
                <c:pt idx="5">
                  <c:v>I was not sure what words to use in my search_OLD</c:v>
                </c:pt>
                <c:pt idx="6">
                  <c:v>Other</c:v>
                </c:pt>
                <c:pt idx="7">
                  <c:v>Returned too few results</c:v>
                </c:pt>
              </c:strCache>
            </c:strRef>
          </c:cat>
          <c:val>
            <c:numRef>
              <c:f>Sheet1!$E$2:$E$9</c:f>
              <c:numCache>
                <c:formatCode>General</c:formatCode>
                <c:ptCount val="8"/>
                <c:pt idx="0" formatCode="0">
                  <c:v>83</c:v>
                </c:pt>
              </c:numCache>
            </c:numRef>
          </c:val>
          <c:extLst>
            <c:ext xmlns:c16="http://schemas.microsoft.com/office/drawing/2014/chart" uri="{C3380CC4-5D6E-409C-BE32-E72D297353CC}">
              <c16:uniqueId val="{00000002-BA97-4418-97F5-DF7E46B28229}"/>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Search worked well</c:v>
                </c:pt>
                <c:pt idx="1">
                  <c:v>Returned too many results</c:v>
                </c:pt>
                <c:pt idx="2">
                  <c:v>Returned results that were similar or redundant_OLD</c:v>
                </c:pt>
                <c:pt idx="3">
                  <c:v>Returned results that were not relevant</c:v>
                </c:pt>
                <c:pt idx="4">
                  <c:v>I did not use search today</c:v>
                </c:pt>
                <c:pt idx="5">
                  <c:v>I was not sure what words to use in my search_OLD</c:v>
                </c:pt>
                <c:pt idx="6">
                  <c:v>Other</c:v>
                </c:pt>
                <c:pt idx="7">
                  <c:v>Returned too few results</c:v>
                </c:pt>
              </c:strCache>
            </c:strRef>
          </c:cat>
          <c:val>
            <c:numRef>
              <c:f>Sheet1!$F$2:$F$9</c:f>
            </c:numRef>
          </c:val>
          <c:extLst>
            <c:ext xmlns:c16="http://schemas.microsoft.com/office/drawing/2014/chart" uri="{C3380CC4-5D6E-409C-BE32-E72D297353CC}">
              <c16:uniqueId val="{00000003-BA97-4418-97F5-DF7E46B28229}"/>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65000000000000013"/>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E30B-4017-8728-E9170DEA944A}"/>
              </c:ext>
            </c:extLst>
          </c:dPt>
          <c:dPt>
            <c:idx val="1"/>
            <c:bubble3D val="0"/>
            <c:spPr>
              <a:solidFill>
                <a:srgbClr val="0079FF"/>
              </a:solidFill>
              <a:effectLst/>
            </c:spPr>
            <c:extLst>
              <c:ext xmlns:c16="http://schemas.microsoft.com/office/drawing/2014/chart" uri="{C3380CC4-5D6E-409C-BE32-E72D297353CC}">
                <c16:uniqueId val="{00000003-E30B-4017-8728-E9170DEA944A}"/>
              </c:ext>
            </c:extLst>
          </c:dPt>
          <c:dPt>
            <c:idx val="2"/>
            <c:bubble3D val="0"/>
            <c:spPr>
              <a:solidFill>
                <a:schemeClr val="bg1">
                  <a:lumMod val="85000"/>
                </a:schemeClr>
              </a:solidFill>
              <a:effectLst/>
            </c:spPr>
            <c:extLst>
              <c:ext xmlns:c16="http://schemas.microsoft.com/office/drawing/2014/chart" uri="{C3380CC4-5D6E-409C-BE32-E72D297353CC}">
                <c16:uniqueId val="{00000005-E30B-4017-8728-E9170DEA944A}"/>
              </c:ext>
            </c:extLst>
          </c:dPt>
          <c:cat>
            <c:strRef>
              <c:f>Sheet1!$A$2:$A$4</c:f>
              <c:strCache>
                <c:ptCount val="3"/>
                <c:pt idx="0">
                  <c:v>DO NOT CHANGE (keep at 100)</c:v>
                </c:pt>
                <c:pt idx="1">
                  <c:v>Score</c:v>
                </c:pt>
                <c:pt idx="2">
                  <c:v>100 - Score</c:v>
                </c:pt>
              </c:strCache>
            </c:strRef>
          </c:cat>
          <c:val>
            <c:numRef>
              <c:f>Sheet1!$B$2:$B$4</c:f>
              <c:numCache>
                <c:formatCode>General</c:formatCode>
                <c:ptCount val="3"/>
                <c:pt idx="0">
                  <c:v>100</c:v>
                </c:pt>
                <c:pt idx="1">
                  <c:v>73.900000000000006</c:v>
                </c:pt>
                <c:pt idx="2">
                  <c:v>26.1</c:v>
                </c:pt>
              </c:numCache>
            </c:numRef>
          </c:val>
          <c:extLst>
            <c:ext xmlns:c16="http://schemas.microsoft.com/office/drawing/2014/chart" uri="{C3380CC4-5D6E-409C-BE32-E72D297353CC}">
              <c16:uniqueId val="{00000006-E30B-4017-8728-E9170DEA944A}"/>
            </c:ext>
          </c:extLst>
        </c:ser>
        <c:ser>
          <c:idx val="1"/>
          <c:order val="1"/>
          <c:tx>
            <c:strRef>
              <c:f>Sheet1!$C$1</c:f>
              <c:strCache>
                <c:ptCount val="1"/>
                <c:pt idx="0">
                  <c:v>Benchmark (Purple)</c:v>
                </c:pt>
              </c:strCache>
            </c:strRef>
          </c:tx>
          <c:spPr>
            <a:effectLst/>
          </c:spPr>
          <c:dPt>
            <c:idx val="0"/>
            <c:bubble3D val="0"/>
            <c:spPr>
              <a:noFill/>
              <a:effectLst/>
            </c:spPr>
            <c:extLst>
              <c:ext xmlns:c16="http://schemas.microsoft.com/office/drawing/2014/chart" uri="{C3380CC4-5D6E-409C-BE32-E72D297353CC}">
                <c16:uniqueId val="{00000008-E30B-4017-8728-E9170DEA944A}"/>
              </c:ext>
            </c:extLst>
          </c:dPt>
          <c:dPt>
            <c:idx val="1"/>
            <c:bubble3D val="0"/>
            <c:spPr>
              <a:solidFill>
                <a:srgbClr val="965CC5"/>
              </a:solidFill>
              <a:effectLst/>
            </c:spPr>
            <c:extLst>
              <c:ext xmlns:c16="http://schemas.microsoft.com/office/drawing/2014/chart" uri="{C3380CC4-5D6E-409C-BE32-E72D297353CC}">
                <c16:uniqueId val="{0000000A-E30B-4017-8728-E9170DEA944A}"/>
              </c:ext>
            </c:extLst>
          </c:dPt>
          <c:dPt>
            <c:idx val="2"/>
            <c:bubble3D val="0"/>
            <c:spPr>
              <a:solidFill>
                <a:sysClr val="window" lastClr="FFFFFF">
                  <a:lumMod val="65000"/>
                </a:sysClr>
              </a:solidFill>
              <a:effectLst/>
            </c:spPr>
            <c:extLst>
              <c:ext xmlns:c16="http://schemas.microsoft.com/office/drawing/2014/chart" uri="{C3380CC4-5D6E-409C-BE32-E72D297353CC}">
                <c16:uniqueId val="{0000000C-E30B-4017-8728-E9170DEA944A}"/>
              </c:ext>
            </c:extLst>
          </c:dPt>
          <c:cat>
            <c:strRef>
              <c:f>Sheet1!$A$2:$A$4</c:f>
              <c:strCache>
                <c:ptCount val="3"/>
                <c:pt idx="0">
                  <c:v>DO NOT CHANGE (keep at 100)</c:v>
                </c:pt>
                <c:pt idx="1">
                  <c:v>Score</c:v>
                </c:pt>
                <c:pt idx="2">
                  <c:v>100 - Score</c:v>
                </c:pt>
              </c:strCache>
            </c:strRef>
          </c:cat>
          <c:val>
            <c:numRef>
              <c:f>Sheet1!$C$2:$C$4</c:f>
              <c:numCache>
                <c:formatCode>General</c:formatCode>
                <c:ptCount val="3"/>
                <c:pt idx="0">
                  <c:v>100</c:v>
                </c:pt>
                <c:pt idx="1">
                  <c:v>75</c:v>
                </c:pt>
                <c:pt idx="2">
                  <c:v>25</c:v>
                </c:pt>
              </c:numCache>
            </c:numRef>
          </c:val>
          <c:extLst>
            <c:ext xmlns:c16="http://schemas.microsoft.com/office/drawing/2014/chart" uri="{C3380CC4-5D6E-409C-BE32-E72D297353CC}">
              <c16:uniqueId val="{0000000D-E30B-4017-8728-E9170DEA944A}"/>
            </c:ext>
          </c:extLst>
        </c:ser>
        <c:dLbls>
          <c:showLegendKey val="0"/>
          <c:showVal val="0"/>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61600512604807E-2"/>
          <c:y val="4.5511944930746909E-2"/>
          <c:w val="0.96669363615473958"/>
          <c:h val="0.80817439818339132"/>
        </c:manualLayout>
      </c:layout>
      <c:lineChart>
        <c:grouping val="standard"/>
        <c:varyColors val="0"/>
        <c:ser>
          <c:idx val="0"/>
          <c:order val="0"/>
          <c:tx>
            <c:strRef>
              <c:f>Sheet1!$B$1</c:f>
              <c:strCache>
                <c:ptCount val="1"/>
                <c:pt idx="0">
                  <c:v>Information Browsing</c:v>
                </c:pt>
              </c:strCache>
            </c:strRef>
          </c:tx>
          <c:spPr>
            <a:ln w="28575" cap="rnd">
              <a:solidFill>
                <a:srgbClr val="0070C0"/>
              </a:solidFill>
              <a:round/>
            </a:ln>
            <a:effectLst/>
          </c:spPr>
          <c:marker>
            <c:symbol val="circle"/>
            <c:size val="8"/>
            <c:spPr>
              <a:solidFill>
                <a:srgbClr val="0070C0"/>
              </a:solidFill>
              <a:ln w="9525">
                <a:solidFill>
                  <a:srgbClr val="0070C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Sheet1!$B$2:$B$11</c:f>
              <c:numCache>
                <c:formatCode>0</c:formatCode>
                <c:ptCount val="10"/>
                <c:pt idx="0">
                  <c:v>42</c:v>
                </c:pt>
                <c:pt idx="1">
                  <c:v>50</c:v>
                </c:pt>
                <c:pt idx="2">
                  <c:v>74</c:v>
                </c:pt>
                <c:pt idx="3">
                  <c:v>75</c:v>
                </c:pt>
                <c:pt idx="4">
                  <c:v>71</c:v>
                </c:pt>
                <c:pt idx="5">
                  <c:v>74</c:v>
                </c:pt>
                <c:pt idx="6">
                  <c:v>73</c:v>
                </c:pt>
                <c:pt idx="7">
                  <c:v>79</c:v>
                </c:pt>
                <c:pt idx="8">
                  <c:v>79</c:v>
                </c:pt>
                <c:pt idx="9">
                  <c:v>75</c:v>
                </c:pt>
              </c:numCache>
            </c:numRef>
          </c:val>
          <c:smooth val="0"/>
          <c:extLst>
            <c:ext xmlns:c16="http://schemas.microsoft.com/office/drawing/2014/chart" uri="{C3380CC4-5D6E-409C-BE32-E72D297353CC}">
              <c16:uniqueId val="{00000000-8760-4993-82A8-EDE62B4D611D}"/>
            </c:ext>
          </c:extLst>
        </c:ser>
        <c:ser>
          <c:idx val="1"/>
          <c:order val="1"/>
          <c:tx>
            <c:strRef>
              <c:f>Sheet1!$C$1</c:f>
              <c:strCache>
                <c:ptCount val="1"/>
                <c:pt idx="0">
                  <c:v>Site Information</c:v>
                </c:pt>
              </c:strCache>
            </c:strRef>
          </c:tx>
          <c:spPr>
            <a:ln w="28575" cap="rnd">
              <a:solidFill>
                <a:schemeClr val="accent2"/>
              </a:solidFill>
              <a:round/>
            </a:ln>
            <a:effectLst/>
          </c:spPr>
          <c:marker>
            <c:symbol val="circle"/>
            <c:size val="8"/>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Sheet1!$C$2:$C$11</c:f>
              <c:numCache>
                <c:formatCode>General</c:formatCode>
                <c:ptCount val="10"/>
                <c:pt idx="0">
                  <c:v>47</c:v>
                </c:pt>
                <c:pt idx="1">
                  <c:v>57</c:v>
                </c:pt>
                <c:pt idx="2">
                  <c:v>76</c:v>
                </c:pt>
                <c:pt idx="3">
                  <c:v>76</c:v>
                </c:pt>
                <c:pt idx="4">
                  <c:v>78</c:v>
                </c:pt>
                <c:pt idx="5">
                  <c:v>81</c:v>
                </c:pt>
                <c:pt idx="6">
                  <c:v>83</c:v>
                </c:pt>
                <c:pt idx="7">
                  <c:v>82</c:v>
                </c:pt>
                <c:pt idx="8">
                  <c:v>83</c:v>
                </c:pt>
                <c:pt idx="9">
                  <c:v>78</c:v>
                </c:pt>
              </c:numCache>
            </c:numRef>
          </c:val>
          <c:smooth val="0"/>
          <c:extLst>
            <c:ext xmlns:c16="http://schemas.microsoft.com/office/drawing/2014/chart" uri="{C3380CC4-5D6E-409C-BE32-E72D297353CC}">
              <c16:uniqueId val="{00000001-8760-4993-82A8-EDE62B4D611D}"/>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Sheet1!$D$2:$D$11</c:f>
            </c:numRef>
          </c:val>
          <c:smooth val="0"/>
          <c:extLst>
            <c:ext xmlns:c16="http://schemas.microsoft.com/office/drawing/2014/chart" uri="{C3380CC4-5D6E-409C-BE32-E72D297353CC}">
              <c16:uniqueId val="{00000002-8760-4993-82A8-EDE62B4D611D}"/>
            </c:ext>
          </c:extLst>
        </c:ser>
        <c:dLbls>
          <c:showLegendKey val="0"/>
          <c:showVal val="0"/>
          <c:showCatName val="0"/>
          <c:showSerName val="0"/>
          <c:showPercent val="0"/>
          <c:showBubbleSize val="0"/>
        </c:dLbls>
        <c:marker val="1"/>
        <c:smooth val="0"/>
        <c:axId val="1107891232"/>
        <c:axId val="1107887952"/>
      </c:lineChart>
      <c:lineChart>
        <c:grouping val="standard"/>
        <c:varyColors val="0"/>
        <c:ser>
          <c:idx val="3"/>
          <c:order val="3"/>
          <c:tx>
            <c:strRef>
              <c:f>Sheet1!$E$1</c:f>
              <c:strCache>
                <c:ptCount val="1"/>
                <c:pt idx="0">
                  <c:v>n:count</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Jan</c:v>
                </c:pt>
                <c:pt idx="1">
                  <c:v>Feb</c:v>
                </c:pt>
                <c:pt idx="2">
                  <c:v>Mar</c:v>
                </c:pt>
                <c:pt idx="3">
                  <c:v>Apr</c:v>
                </c:pt>
                <c:pt idx="4">
                  <c:v>May</c:v>
                </c:pt>
                <c:pt idx="5">
                  <c:v>Jun</c:v>
                </c:pt>
                <c:pt idx="6">
                  <c:v>Jul</c:v>
                </c:pt>
                <c:pt idx="7">
                  <c:v>Aug</c:v>
                </c:pt>
                <c:pt idx="8">
                  <c:v>Sep</c:v>
                </c:pt>
                <c:pt idx="9">
                  <c:v>Oct</c:v>
                </c:pt>
              </c:strCache>
            </c:strRef>
          </c:cat>
          <c:val>
            <c:numRef>
              <c:f>Sheet1!$E$2:$E$11</c:f>
            </c:numRef>
          </c:val>
          <c:smooth val="0"/>
          <c:extLst>
            <c:ext xmlns:c16="http://schemas.microsoft.com/office/drawing/2014/chart" uri="{C3380CC4-5D6E-409C-BE32-E72D297353CC}">
              <c16:uniqueId val="{00000001-3F08-4086-B908-4EA78E6D8A8F}"/>
            </c:ext>
          </c:extLst>
        </c:ser>
        <c:dLbls>
          <c:showLegendKey val="0"/>
          <c:showVal val="0"/>
          <c:showCatName val="0"/>
          <c:showSerName val="0"/>
          <c:showPercent val="0"/>
          <c:showBubbleSize val="0"/>
        </c:dLbls>
        <c:marker val="1"/>
        <c:smooth val="0"/>
        <c:axId val="1127528144"/>
        <c:axId val="1127531752"/>
      </c:lineChart>
      <c:catAx>
        <c:axId val="110789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7887952"/>
        <c:crosses val="autoZero"/>
        <c:auto val="1"/>
        <c:lblAlgn val="ctr"/>
        <c:lblOffset val="100"/>
        <c:noMultiLvlLbl val="0"/>
      </c:catAx>
      <c:valAx>
        <c:axId val="1107887952"/>
        <c:scaling>
          <c:orientation val="minMax"/>
          <c:max val="100"/>
          <c:min val="2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7891232"/>
        <c:crosses val="autoZero"/>
        <c:crossBetween val="between"/>
      </c:valAx>
      <c:valAx>
        <c:axId val="1127531752"/>
        <c:scaling>
          <c:orientation val="minMax"/>
          <c:max val="10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7528144"/>
        <c:crosses val="max"/>
        <c:crossBetween val="between"/>
      </c:valAx>
      <c:catAx>
        <c:axId val="1127528144"/>
        <c:scaling>
          <c:orientation val="minMax"/>
        </c:scaling>
        <c:delete val="1"/>
        <c:axPos val="b"/>
        <c:numFmt formatCode="General" sourceLinked="1"/>
        <c:majorTickMark val="out"/>
        <c:minorTickMark val="none"/>
        <c:tickLblPos val="nextTo"/>
        <c:crossAx val="1127531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661636403084E-2"/>
          <c:y val="3.5245904162165297E-2"/>
          <c:w val="0.96561604443480198"/>
          <c:h val="0.94554897638702795"/>
        </c:manualLayout>
      </c:layout>
      <c:stockChart>
        <c:ser>
          <c:idx val="0"/>
          <c:order val="0"/>
          <c:tx>
            <c:strRef>
              <c:f>Sheet1!$B$1</c:f>
              <c:strCache>
                <c:ptCount val="1"/>
                <c:pt idx="0">
                  <c:v>Min</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 Category</c:v>
                </c:pt>
                <c:pt idx="1">
                  <c:v>BM Category</c:v>
                </c:pt>
                <c:pt idx="2">
                  <c:v>BM Category</c:v>
                </c:pt>
                <c:pt idx="3">
                  <c:v>BM Category</c:v>
                </c:pt>
                <c:pt idx="4">
                  <c:v>BM Category</c:v>
                </c:pt>
              </c:strCache>
            </c:strRef>
          </c:cat>
          <c:val>
            <c:numRef>
              <c:f>Sheet1!$B$2:$B$6</c:f>
              <c:numCache>
                <c:formatCode>General</c:formatCode>
                <c:ptCount val="5"/>
                <c:pt idx="0">
                  <c:v>48</c:v>
                </c:pt>
                <c:pt idx="1">
                  <c:v>48</c:v>
                </c:pt>
                <c:pt idx="2">
                  <c:v>48</c:v>
                </c:pt>
                <c:pt idx="3">
                  <c:v>61</c:v>
                </c:pt>
                <c:pt idx="4">
                  <c:v>63</c:v>
                </c:pt>
              </c:numCache>
            </c:numRef>
          </c:val>
          <c:smooth val="0"/>
          <c:extLst>
            <c:ext xmlns:c16="http://schemas.microsoft.com/office/drawing/2014/chart" uri="{C3380CC4-5D6E-409C-BE32-E72D297353CC}">
              <c16:uniqueId val="{00000000-376C-4C68-A842-347082F976F0}"/>
            </c:ext>
          </c:extLst>
        </c:ser>
        <c:ser>
          <c:idx val="1"/>
          <c:order val="1"/>
          <c:tx>
            <c:strRef>
              <c:f>Sheet1!$C$1</c:f>
              <c:strCache>
                <c:ptCount val="1"/>
                <c:pt idx="0">
                  <c:v>Avg</c:v>
                </c:pt>
              </c:strCache>
            </c:strRef>
          </c:tx>
          <c:spPr>
            <a:ln w="28575" cap="rnd">
              <a:noFill/>
              <a:round/>
            </a:ln>
            <a:effectLst/>
          </c:spPr>
          <c:marker>
            <c:symbol val="circle"/>
            <c:size val="8"/>
            <c:spPr>
              <a:solidFill>
                <a:schemeClr val="accent6"/>
              </a:solidFill>
              <a:ln w="9525">
                <a:noFill/>
              </a:ln>
              <a:effectLst/>
            </c:spPr>
          </c:marker>
          <c:dLbls>
            <c:dLbl>
              <c:idx val="0"/>
              <c:layout>
                <c:manualLayout>
                  <c:x val="-3.1258141422907501E-3"/>
                  <c:y val="1.98878388527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6C-4C68-A842-347082F976F0}"/>
                </c:ext>
              </c:extLst>
            </c:dLbl>
            <c:dLbl>
              <c:idx val="3"/>
              <c:layout>
                <c:manualLayout>
                  <c:x val="-1.5629070711453801E-3"/>
                  <c:y val="2.3865406623308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6C-4C68-A842-347082F976F0}"/>
                </c:ext>
              </c:extLst>
            </c:dLbl>
            <c:dLbl>
              <c:idx val="4"/>
              <c:layout>
                <c:manualLayout>
                  <c:x val="-1.1461186121132699E-16"/>
                  <c:y val="1.5910271082205399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6C-4C68-A842-347082F976F0}"/>
                </c:ext>
              </c:extLst>
            </c:dLbl>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BM Category</c:v>
                </c:pt>
                <c:pt idx="1">
                  <c:v>BM Category</c:v>
                </c:pt>
                <c:pt idx="2">
                  <c:v>BM Category</c:v>
                </c:pt>
                <c:pt idx="3">
                  <c:v>BM Category</c:v>
                </c:pt>
                <c:pt idx="4">
                  <c:v>BM Category</c:v>
                </c:pt>
              </c:strCache>
            </c:strRef>
          </c:cat>
          <c:val>
            <c:numRef>
              <c:f>Sheet1!$C$2:$C$6</c:f>
              <c:numCache>
                <c:formatCode>General</c:formatCode>
                <c:ptCount val="5"/>
                <c:pt idx="0">
                  <c:v>75</c:v>
                </c:pt>
                <c:pt idx="1">
                  <c:v>76</c:v>
                </c:pt>
                <c:pt idx="2">
                  <c:v>75</c:v>
                </c:pt>
                <c:pt idx="3">
                  <c:v>72</c:v>
                </c:pt>
                <c:pt idx="4">
                  <c:v>80</c:v>
                </c:pt>
              </c:numCache>
            </c:numRef>
          </c:val>
          <c:smooth val="0"/>
          <c:extLst>
            <c:ext xmlns:c16="http://schemas.microsoft.com/office/drawing/2014/chart" uri="{C3380CC4-5D6E-409C-BE32-E72D297353CC}">
              <c16:uniqueId val="{00000004-376C-4C68-A842-347082F976F0}"/>
            </c:ext>
          </c:extLst>
        </c:ser>
        <c:ser>
          <c:idx val="2"/>
          <c:order val="2"/>
          <c:tx>
            <c:strRef>
              <c:f>Sheet1!$D$1</c:f>
              <c:strCache>
                <c:ptCount val="1"/>
                <c:pt idx="0">
                  <c:v>Max</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 Category</c:v>
                </c:pt>
                <c:pt idx="1">
                  <c:v>BM Category</c:v>
                </c:pt>
                <c:pt idx="2">
                  <c:v>BM Category</c:v>
                </c:pt>
                <c:pt idx="3">
                  <c:v>BM Category</c:v>
                </c:pt>
                <c:pt idx="4">
                  <c:v>BM Category</c:v>
                </c:pt>
              </c:strCache>
            </c:strRef>
          </c:cat>
          <c:val>
            <c:numRef>
              <c:f>Sheet1!$D$2:$D$6</c:f>
              <c:numCache>
                <c:formatCode>General</c:formatCode>
                <c:ptCount val="5"/>
                <c:pt idx="0">
                  <c:v>92</c:v>
                </c:pt>
                <c:pt idx="1">
                  <c:v>93</c:v>
                </c:pt>
                <c:pt idx="2">
                  <c:v>93</c:v>
                </c:pt>
                <c:pt idx="3">
                  <c:v>81</c:v>
                </c:pt>
                <c:pt idx="4">
                  <c:v>93</c:v>
                </c:pt>
              </c:numCache>
            </c:numRef>
          </c:val>
          <c:smooth val="0"/>
          <c:extLst>
            <c:ext xmlns:c16="http://schemas.microsoft.com/office/drawing/2014/chart" uri="{C3380CC4-5D6E-409C-BE32-E72D297353CC}">
              <c16:uniqueId val="{00000005-376C-4C68-A842-347082F976F0}"/>
            </c:ext>
          </c:extLst>
        </c:ser>
        <c:dLbls>
          <c:showLegendKey val="0"/>
          <c:showVal val="1"/>
          <c:showCatName val="0"/>
          <c:showSerName val="0"/>
          <c:showPercent val="0"/>
          <c:showBubbleSize val="0"/>
        </c:dLbls>
        <c:hiLowLines>
          <c:spPr>
            <a:ln w="25400" cap="flat" cmpd="sng" algn="ctr">
              <a:solidFill>
                <a:schemeClr val="bg1">
                  <a:lumMod val="75000"/>
                </a:schemeClr>
              </a:solidFill>
              <a:round/>
            </a:ln>
            <a:effectLst/>
          </c:spPr>
        </c:hiLowLines>
        <c:axId val="1693321104"/>
        <c:axId val="1693190032"/>
      </c:stockChart>
      <c:catAx>
        <c:axId val="1693321104"/>
        <c:scaling>
          <c:orientation val="minMax"/>
        </c:scaling>
        <c:delete val="0"/>
        <c:axPos val="b"/>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190032"/>
        <c:crosses val="autoZero"/>
        <c:auto val="1"/>
        <c:lblAlgn val="ctr"/>
        <c:lblOffset val="100"/>
        <c:noMultiLvlLbl val="0"/>
      </c:catAx>
      <c:valAx>
        <c:axId val="169319003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32110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1">
              <a:lumMod val="50000"/>
            </a:schemeClr>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661636403084E-2"/>
          <c:y val="3.5245904162165297E-2"/>
          <c:w val="0.96561604443480198"/>
          <c:h val="0.94554897638702795"/>
        </c:manualLayout>
      </c:layout>
      <c:stockChart>
        <c:ser>
          <c:idx val="0"/>
          <c:order val="0"/>
          <c:tx>
            <c:strRef>
              <c:f>Sheet1!$B$1</c:f>
              <c:strCache>
                <c:ptCount val="1"/>
                <c:pt idx="0">
                  <c:v>Min</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 Category</c:v>
                </c:pt>
                <c:pt idx="1">
                  <c:v>BM Category</c:v>
                </c:pt>
                <c:pt idx="2">
                  <c:v>BM Category</c:v>
                </c:pt>
                <c:pt idx="3">
                  <c:v>BM Category</c:v>
                </c:pt>
                <c:pt idx="4">
                  <c:v>BM Category</c:v>
                </c:pt>
              </c:strCache>
            </c:strRef>
          </c:cat>
          <c:val>
            <c:numRef>
              <c:f>Sheet1!$B$2:$B$6</c:f>
              <c:numCache>
                <c:formatCode>General</c:formatCode>
                <c:ptCount val="5"/>
                <c:pt idx="0">
                  <c:v>50</c:v>
                </c:pt>
                <c:pt idx="1">
                  <c:v>50</c:v>
                </c:pt>
                <c:pt idx="2">
                  <c:v>50</c:v>
                </c:pt>
                <c:pt idx="3">
                  <c:v>62</c:v>
                </c:pt>
                <c:pt idx="4">
                  <c:v>70</c:v>
                </c:pt>
              </c:numCache>
            </c:numRef>
          </c:val>
          <c:smooth val="0"/>
          <c:extLst>
            <c:ext xmlns:c16="http://schemas.microsoft.com/office/drawing/2014/chart" uri="{C3380CC4-5D6E-409C-BE32-E72D297353CC}">
              <c16:uniqueId val="{00000000-376C-4C68-A842-347082F976F0}"/>
            </c:ext>
          </c:extLst>
        </c:ser>
        <c:ser>
          <c:idx val="1"/>
          <c:order val="1"/>
          <c:tx>
            <c:strRef>
              <c:f>Sheet1!$C$1</c:f>
              <c:strCache>
                <c:ptCount val="1"/>
                <c:pt idx="0">
                  <c:v>Avg</c:v>
                </c:pt>
              </c:strCache>
            </c:strRef>
          </c:tx>
          <c:spPr>
            <a:ln w="28575" cap="rnd">
              <a:noFill/>
              <a:round/>
            </a:ln>
            <a:effectLst/>
          </c:spPr>
          <c:marker>
            <c:symbol val="circle"/>
            <c:size val="8"/>
            <c:spPr>
              <a:solidFill>
                <a:schemeClr val="accent6"/>
              </a:solidFill>
              <a:ln w="9525">
                <a:noFill/>
              </a:ln>
              <a:effectLst/>
            </c:spPr>
          </c:marker>
          <c:dLbls>
            <c:dLbl>
              <c:idx val="0"/>
              <c:layout>
                <c:manualLayout>
                  <c:x val="-3.1258141422907501E-3"/>
                  <c:y val="1.98878388527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6C-4C68-A842-347082F976F0}"/>
                </c:ext>
              </c:extLst>
            </c:dLbl>
            <c:dLbl>
              <c:idx val="3"/>
              <c:layout>
                <c:manualLayout>
                  <c:x val="-1.5629070711453801E-3"/>
                  <c:y val="2.3865406623308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6C-4C68-A842-347082F976F0}"/>
                </c:ext>
              </c:extLst>
            </c:dLbl>
            <c:dLbl>
              <c:idx val="4"/>
              <c:layout>
                <c:manualLayout>
                  <c:x val="-1.1461186121132699E-16"/>
                  <c:y val="1.5910271082205399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6C-4C68-A842-347082F976F0}"/>
                </c:ext>
              </c:extLst>
            </c:dLbl>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BM Category</c:v>
                </c:pt>
                <c:pt idx="1">
                  <c:v>BM Category</c:v>
                </c:pt>
                <c:pt idx="2">
                  <c:v>BM Category</c:v>
                </c:pt>
                <c:pt idx="3">
                  <c:v>BM Category</c:v>
                </c:pt>
                <c:pt idx="4">
                  <c:v>BM Category</c:v>
                </c:pt>
              </c:strCache>
            </c:strRef>
          </c:cat>
          <c:val>
            <c:numRef>
              <c:f>Sheet1!$C$2:$C$6</c:f>
              <c:numCache>
                <c:formatCode>General</c:formatCode>
                <c:ptCount val="5"/>
                <c:pt idx="0">
                  <c:v>73</c:v>
                </c:pt>
                <c:pt idx="1">
                  <c:v>73</c:v>
                </c:pt>
                <c:pt idx="2">
                  <c:v>73</c:v>
                </c:pt>
                <c:pt idx="3">
                  <c:v>70</c:v>
                </c:pt>
                <c:pt idx="4">
                  <c:v>74</c:v>
                </c:pt>
              </c:numCache>
            </c:numRef>
          </c:val>
          <c:smooth val="0"/>
          <c:extLst>
            <c:ext xmlns:c16="http://schemas.microsoft.com/office/drawing/2014/chart" uri="{C3380CC4-5D6E-409C-BE32-E72D297353CC}">
              <c16:uniqueId val="{00000004-376C-4C68-A842-347082F976F0}"/>
            </c:ext>
          </c:extLst>
        </c:ser>
        <c:ser>
          <c:idx val="2"/>
          <c:order val="2"/>
          <c:tx>
            <c:strRef>
              <c:f>Sheet1!$D$1</c:f>
              <c:strCache>
                <c:ptCount val="1"/>
                <c:pt idx="0">
                  <c:v>Max</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 Category</c:v>
                </c:pt>
                <c:pt idx="1">
                  <c:v>BM Category</c:v>
                </c:pt>
                <c:pt idx="2">
                  <c:v>BM Category</c:v>
                </c:pt>
                <c:pt idx="3">
                  <c:v>BM Category</c:v>
                </c:pt>
                <c:pt idx="4">
                  <c:v>BM Category</c:v>
                </c:pt>
              </c:strCache>
            </c:strRef>
          </c:cat>
          <c:val>
            <c:numRef>
              <c:f>Sheet1!$D$2:$D$6</c:f>
              <c:numCache>
                <c:formatCode>General</c:formatCode>
                <c:ptCount val="5"/>
                <c:pt idx="0">
                  <c:v>85</c:v>
                </c:pt>
                <c:pt idx="1">
                  <c:v>85</c:v>
                </c:pt>
                <c:pt idx="2">
                  <c:v>85</c:v>
                </c:pt>
                <c:pt idx="3">
                  <c:v>74</c:v>
                </c:pt>
                <c:pt idx="4">
                  <c:v>81</c:v>
                </c:pt>
              </c:numCache>
            </c:numRef>
          </c:val>
          <c:smooth val="0"/>
          <c:extLst>
            <c:ext xmlns:c16="http://schemas.microsoft.com/office/drawing/2014/chart" uri="{C3380CC4-5D6E-409C-BE32-E72D297353CC}">
              <c16:uniqueId val="{00000005-376C-4C68-A842-347082F976F0}"/>
            </c:ext>
          </c:extLst>
        </c:ser>
        <c:dLbls>
          <c:showLegendKey val="0"/>
          <c:showVal val="1"/>
          <c:showCatName val="0"/>
          <c:showSerName val="0"/>
          <c:showPercent val="0"/>
          <c:showBubbleSize val="0"/>
        </c:dLbls>
        <c:hiLowLines>
          <c:spPr>
            <a:ln w="25400" cap="flat" cmpd="sng" algn="ctr">
              <a:solidFill>
                <a:schemeClr val="bg1">
                  <a:lumMod val="75000"/>
                </a:schemeClr>
              </a:solidFill>
              <a:round/>
            </a:ln>
            <a:effectLst/>
          </c:spPr>
        </c:hiLowLines>
        <c:axId val="1693321104"/>
        <c:axId val="1693190032"/>
      </c:stockChart>
      <c:catAx>
        <c:axId val="1693321104"/>
        <c:scaling>
          <c:orientation val="minMax"/>
        </c:scaling>
        <c:delete val="0"/>
        <c:axPos val="b"/>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190032"/>
        <c:crosses val="autoZero"/>
        <c:auto val="1"/>
        <c:lblAlgn val="ctr"/>
        <c:lblOffset val="100"/>
        <c:noMultiLvlLbl val="0"/>
      </c:catAx>
      <c:valAx>
        <c:axId val="169319003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32110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1">
              <a:lumMod val="50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Acid Rain (n=327)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Student</c:v>
                </c:pt>
                <c:pt idx="1">
                  <c:v>Educator (teacher, professor, librarian)</c:v>
                </c:pt>
                <c:pt idx="2">
                  <c:v>Concerned citizen</c:v>
                </c:pt>
                <c:pt idx="3">
                  <c:v>Business representative</c:v>
                </c:pt>
                <c:pt idx="4">
                  <c:v>Scientist</c:v>
                </c:pt>
              </c:strCache>
            </c:strRef>
          </c:cat>
          <c:val>
            <c:numRef>
              <c:f>Sheet1!$B$2:$B$8</c:f>
              <c:numCache>
                <c:formatCode>0%</c:formatCode>
                <c:ptCount val="5"/>
                <c:pt idx="0">
                  <c:v>0.32</c:v>
                </c:pt>
                <c:pt idx="1">
                  <c:v>0.17</c:v>
                </c:pt>
                <c:pt idx="2">
                  <c:v>0.16</c:v>
                </c:pt>
                <c:pt idx="3">
                  <c:v>0.1</c:v>
                </c:pt>
                <c:pt idx="4">
                  <c:v>0.08</c:v>
                </c:pt>
              </c:numCache>
            </c:numRef>
          </c:val>
          <c:extLst>
            <c:ext xmlns:c16="http://schemas.microsoft.com/office/drawing/2014/chart" uri="{C3380CC4-5D6E-409C-BE32-E72D297353CC}">
              <c16:uniqueId val="{00000000-BA97-4418-97F5-DF7E46B28229}"/>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Student</c:v>
                </c:pt>
                <c:pt idx="1">
                  <c:v>Educator (teacher, professor, librarian)</c:v>
                </c:pt>
                <c:pt idx="2">
                  <c:v>Concerned citizen</c:v>
                </c:pt>
                <c:pt idx="3">
                  <c:v>Business representative</c:v>
                </c:pt>
                <c:pt idx="4">
                  <c:v>Scientist</c:v>
                </c:pt>
              </c:strCache>
            </c:strRef>
          </c:cat>
          <c:val>
            <c:numRef>
              <c:f>Sheet1!$C$2:$C$8</c:f>
            </c:numRef>
          </c:val>
          <c:extLst>
            <c:ext xmlns:c16="http://schemas.microsoft.com/office/drawing/2014/chart" uri="{C3380CC4-5D6E-409C-BE32-E72D297353CC}">
              <c16:uniqueId val="{00000001-BA97-4418-97F5-DF7E46B28229}"/>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5"/>
                      <c:pt idx="0">
                        <c:v>Student</c:v>
                      </c:pt>
                      <c:pt idx="1">
                        <c:v>Educator (teacher, professor, librarian)</c:v>
                      </c:pt>
                      <c:pt idx="2">
                        <c:v>Concerned citizen</c:v>
                      </c:pt>
                      <c:pt idx="3">
                        <c:v>Business representative</c:v>
                      </c:pt>
                      <c:pt idx="4">
                        <c:v>Scientist</c:v>
                      </c:pt>
                    </c:strCache>
                  </c:strRef>
                </c:cat>
                <c:val>
                  <c:numRef>
                    <c:extLst>
                      <c:ext uri="{02D57815-91ED-43cb-92C2-25804820EDAC}">
                        <c15:formulaRef>
                          <c15:sqref>Sheet1!$D$2:$D$8</c15:sqref>
                        </c15:formulaRef>
                      </c:ext>
                    </c:extLst>
                    <c:numCache>
                      <c:formatCode>General</c:formatCode>
                      <c:ptCount val="5"/>
                    </c:numCache>
                  </c:numRef>
                </c:val>
                <c:extLst>
                  <c:ext xmlns:c16="http://schemas.microsoft.com/office/drawing/2014/chart" uri="{C3380CC4-5D6E-409C-BE32-E72D297353CC}">
                    <c16:uniqueId val="{00000004-BA97-4418-97F5-DF7E46B28229}"/>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Student</c:v>
                </c:pt>
                <c:pt idx="1">
                  <c:v>Educator (teacher, professor, librarian)</c:v>
                </c:pt>
                <c:pt idx="2">
                  <c:v>Concerned citizen</c:v>
                </c:pt>
                <c:pt idx="3">
                  <c:v>Business representative</c:v>
                </c:pt>
                <c:pt idx="4">
                  <c:v>Scientist</c:v>
                </c:pt>
              </c:strCache>
            </c:strRef>
          </c:cat>
          <c:val>
            <c:numRef>
              <c:f>Sheet1!$E$2:$E$8</c:f>
              <c:numCache>
                <c:formatCode>0</c:formatCode>
                <c:ptCount val="5"/>
                <c:pt idx="0">
                  <c:v>77.443730000000002</c:v>
                </c:pt>
                <c:pt idx="1">
                  <c:v>77.055800000000005</c:v>
                </c:pt>
                <c:pt idx="2">
                  <c:v>73.498360000000005</c:v>
                </c:pt>
                <c:pt idx="3">
                  <c:v>77.032730000000001</c:v>
                </c:pt>
                <c:pt idx="4">
                  <c:v>61.111939999999997</c:v>
                </c:pt>
              </c:numCache>
            </c:numRef>
          </c:val>
          <c:extLst>
            <c:ext xmlns:c16="http://schemas.microsoft.com/office/drawing/2014/chart" uri="{C3380CC4-5D6E-409C-BE32-E72D297353CC}">
              <c16:uniqueId val="{00000002-BA97-4418-97F5-DF7E46B28229}"/>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Student</c:v>
                </c:pt>
                <c:pt idx="1">
                  <c:v>Educator (teacher, professor, librarian)</c:v>
                </c:pt>
                <c:pt idx="2">
                  <c:v>Concerned citizen</c:v>
                </c:pt>
                <c:pt idx="3">
                  <c:v>Business representative</c:v>
                </c:pt>
                <c:pt idx="4">
                  <c:v>Scientist</c:v>
                </c:pt>
              </c:strCache>
            </c:strRef>
          </c:cat>
          <c:val>
            <c:numRef>
              <c:f>Sheet1!$F$2:$F$8</c:f>
            </c:numRef>
          </c:val>
          <c:extLst>
            <c:ext xmlns:c16="http://schemas.microsoft.com/office/drawing/2014/chart" uri="{C3380CC4-5D6E-409C-BE32-E72D297353CC}">
              <c16:uniqueId val="{00000003-BA97-4418-97F5-DF7E46B28229}"/>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Acid Rain (n=327)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This is my first time</c:v>
                </c:pt>
                <c:pt idx="1">
                  <c:v>Monthly or more often</c:v>
                </c:pt>
                <c:pt idx="2">
                  <c:v>A few times a year</c:v>
                </c:pt>
                <c:pt idx="3">
                  <c:v>Daily_OLD</c:v>
                </c:pt>
                <c:pt idx="4">
                  <c:v>Weekly_OLD</c:v>
                </c:pt>
              </c:strCache>
            </c:strRef>
          </c:cat>
          <c:val>
            <c:numRef>
              <c:f>Sheet1!$B$2:$B$8</c:f>
              <c:numCache>
                <c:formatCode>0%</c:formatCode>
                <c:ptCount val="5"/>
                <c:pt idx="0">
                  <c:v>0.36697200000000002</c:v>
                </c:pt>
                <c:pt idx="1">
                  <c:v>0.192661</c:v>
                </c:pt>
                <c:pt idx="2">
                  <c:v>0.16208</c:v>
                </c:pt>
                <c:pt idx="3">
                  <c:v>0.131498</c:v>
                </c:pt>
                <c:pt idx="4">
                  <c:v>0.12538199999999999</c:v>
                </c:pt>
              </c:numCache>
            </c:numRef>
          </c:val>
          <c:extLst>
            <c:ext xmlns:c16="http://schemas.microsoft.com/office/drawing/2014/chart" uri="{C3380CC4-5D6E-409C-BE32-E72D297353CC}">
              <c16:uniqueId val="{00000000-BA97-4418-97F5-DF7E46B28229}"/>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This is my first time</c:v>
                </c:pt>
                <c:pt idx="1">
                  <c:v>Monthly or more often</c:v>
                </c:pt>
                <c:pt idx="2">
                  <c:v>A few times a year</c:v>
                </c:pt>
                <c:pt idx="3">
                  <c:v>Daily_OLD</c:v>
                </c:pt>
                <c:pt idx="4">
                  <c:v>Weekly_OLD</c:v>
                </c:pt>
              </c:strCache>
            </c:strRef>
          </c:cat>
          <c:val>
            <c:numRef>
              <c:f>Sheet1!$C$2:$C$8</c:f>
            </c:numRef>
          </c:val>
          <c:extLst>
            <c:ext xmlns:c16="http://schemas.microsoft.com/office/drawing/2014/chart" uri="{C3380CC4-5D6E-409C-BE32-E72D297353CC}">
              <c16:uniqueId val="{00000001-BA97-4418-97F5-DF7E46B28229}"/>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5"/>
                      <c:pt idx="0">
                        <c:v>This is my first time</c:v>
                      </c:pt>
                      <c:pt idx="1">
                        <c:v>Monthly or more often</c:v>
                      </c:pt>
                      <c:pt idx="2">
                        <c:v>A few times a year</c:v>
                      </c:pt>
                      <c:pt idx="3">
                        <c:v>Daily_OLD</c:v>
                      </c:pt>
                      <c:pt idx="4">
                        <c:v>Weekly_OLD</c:v>
                      </c:pt>
                    </c:strCache>
                  </c:strRef>
                </c:cat>
                <c:val>
                  <c:numRef>
                    <c:extLst>
                      <c:ext uri="{02D57815-91ED-43cb-92C2-25804820EDAC}">
                        <c15:formulaRef>
                          <c15:sqref>Sheet1!$D$2:$D$8</c15:sqref>
                        </c15:formulaRef>
                      </c:ext>
                    </c:extLst>
                    <c:numCache>
                      <c:formatCode>General</c:formatCode>
                      <c:ptCount val="5"/>
                    </c:numCache>
                  </c:numRef>
                </c:val>
                <c:extLst>
                  <c:ext xmlns:c16="http://schemas.microsoft.com/office/drawing/2014/chart" uri="{C3380CC4-5D6E-409C-BE32-E72D297353CC}">
                    <c16:uniqueId val="{00000004-BA97-4418-97F5-DF7E46B28229}"/>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This is my first time</c:v>
                </c:pt>
                <c:pt idx="1">
                  <c:v>Monthly or more often</c:v>
                </c:pt>
                <c:pt idx="2">
                  <c:v>A few times a year</c:v>
                </c:pt>
                <c:pt idx="3">
                  <c:v>Daily_OLD</c:v>
                </c:pt>
                <c:pt idx="4">
                  <c:v>Weekly_OLD</c:v>
                </c:pt>
              </c:strCache>
            </c:strRef>
          </c:cat>
          <c:val>
            <c:numRef>
              <c:f>Sheet1!$E$2:$E$8</c:f>
              <c:numCache>
                <c:formatCode>0</c:formatCode>
                <c:ptCount val="5"/>
                <c:pt idx="0">
                  <c:v>71.276319999999998</c:v>
                </c:pt>
                <c:pt idx="1">
                  <c:v>81.665750000000003</c:v>
                </c:pt>
                <c:pt idx="2">
                  <c:v>73.083680000000001</c:v>
                </c:pt>
                <c:pt idx="3">
                  <c:v>69.176130000000001</c:v>
                </c:pt>
                <c:pt idx="4">
                  <c:v>76.820639999999997</c:v>
                </c:pt>
              </c:numCache>
            </c:numRef>
          </c:val>
          <c:extLst>
            <c:ext xmlns:c16="http://schemas.microsoft.com/office/drawing/2014/chart" uri="{C3380CC4-5D6E-409C-BE32-E72D297353CC}">
              <c16:uniqueId val="{00000002-BA97-4418-97F5-DF7E46B28229}"/>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This is my first time</c:v>
                </c:pt>
                <c:pt idx="1">
                  <c:v>Monthly or more often</c:v>
                </c:pt>
                <c:pt idx="2">
                  <c:v>A few times a year</c:v>
                </c:pt>
                <c:pt idx="3">
                  <c:v>Daily_OLD</c:v>
                </c:pt>
                <c:pt idx="4">
                  <c:v>Weekly_OLD</c:v>
                </c:pt>
              </c:strCache>
            </c:strRef>
          </c:cat>
          <c:val>
            <c:numRef>
              <c:f>Sheet1!$F$2:$F$8</c:f>
            </c:numRef>
          </c:val>
          <c:extLst>
            <c:ext xmlns:c16="http://schemas.microsoft.com/office/drawing/2014/chart" uri="{C3380CC4-5D6E-409C-BE32-E72D297353CC}">
              <c16:uniqueId val="{00000003-BA97-4418-97F5-DF7E46B28229}"/>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Acid Rain (n=51)</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2-C771-4E7C-98F3-6255FB4B9C3D}"/>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771-4E7C-98F3-6255FB4B9C3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NO</c:v>
                </c:pt>
                <c:pt idx="1">
                  <c:v>YES</c:v>
                </c:pt>
              </c:strCache>
            </c:strRef>
          </c:cat>
          <c:val>
            <c:numRef>
              <c:f>Sheet1!$B$2:$B$5</c:f>
              <c:numCache>
                <c:formatCode>0%</c:formatCode>
                <c:ptCount val="2"/>
                <c:pt idx="0">
                  <c:v>0.67</c:v>
                </c:pt>
                <c:pt idx="1">
                  <c:v>0.33</c:v>
                </c:pt>
              </c:numCache>
            </c:numRef>
          </c:val>
          <c:extLst>
            <c:ext xmlns:c16="http://schemas.microsoft.com/office/drawing/2014/chart" uri="{C3380CC4-5D6E-409C-BE32-E72D297353CC}">
              <c16:uniqueId val="{00000000-C771-4E7C-98F3-6255FB4B9C3D}"/>
            </c:ext>
          </c:extLst>
        </c:ser>
        <c:dLbls>
          <c:showLegendKey val="0"/>
          <c:showVal val="0"/>
          <c:showCatName val="0"/>
          <c:showSerName val="0"/>
          <c:showPercent val="0"/>
          <c:showBubbleSize val="0"/>
          <c:showLeaderLines val="1"/>
        </c:dLbls>
        <c:firstSliceAng val="15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Acid Rain (n=154)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Reports or Guidance documents</c:v>
                </c:pt>
                <c:pt idx="1">
                  <c:v>Data or statistics (Please specify)</c:v>
                </c:pt>
                <c:pt idx="2">
                  <c:v>Educational materials, lesson plans or projects for kids or students_OLD</c:v>
                </c:pt>
                <c:pt idx="3">
                  <c:v>Other</c:v>
                </c:pt>
                <c:pt idx="4">
                  <c:v>Training materials, webinars or tutorials_OLD</c:v>
                </c:pt>
                <c:pt idx="5">
                  <c:v>EPA contacts _OLD</c:v>
                </c:pt>
                <c:pt idx="6">
                  <c:v>Grants and contracts opportunities currently available_OLD</c:v>
                </c:pt>
              </c:strCache>
            </c:strRef>
          </c:cat>
          <c:val>
            <c:numRef>
              <c:f>Sheet1!$B$2:$B$8</c:f>
              <c:numCache>
                <c:formatCode>0%</c:formatCode>
                <c:ptCount val="7"/>
                <c:pt idx="0">
                  <c:v>0.467532</c:v>
                </c:pt>
                <c:pt idx="1">
                  <c:v>0.33766200000000002</c:v>
                </c:pt>
                <c:pt idx="2">
                  <c:v>0.207792</c:v>
                </c:pt>
                <c:pt idx="3">
                  <c:v>0.16233800000000001</c:v>
                </c:pt>
                <c:pt idx="4">
                  <c:v>0.103896</c:v>
                </c:pt>
                <c:pt idx="5">
                  <c:v>6.4935000000000007E-2</c:v>
                </c:pt>
                <c:pt idx="6">
                  <c:v>6.4935000000000007E-2</c:v>
                </c:pt>
              </c:numCache>
            </c:numRef>
          </c:val>
          <c:extLst>
            <c:ext xmlns:c16="http://schemas.microsoft.com/office/drawing/2014/chart" uri="{C3380CC4-5D6E-409C-BE32-E72D297353CC}">
              <c16:uniqueId val="{00000000-BA97-4418-97F5-DF7E46B28229}"/>
            </c:ext>
          </c:extLst>
        </c:ser>
        <c:ser>
          <c:idx val="1"/>
          <c:order val="1"/>
          <c:tx>
            <c:strRef>
              <c:f>Sheet1!$C$1</c:f>
              <c:strCache>
                <c:ptCount val="1"/>
                <c:pt idx="0">
                  <c:v>Mobile (n= 4,995)</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Reports or Guidance documents</c:v>
                </c:pt>
                <c:pt idx="1">
                  <c:v>Data or statistics (Please specify)</c:v>
                </c:pt>
                <c:pt idx="2">
                  <c:v>Educational materials, lesson plans or projects for kids or students_OLD</c:v>
                </c:pt>
                <c:pt idx="3">
                  <c:v>Other</c:v>
                </c:pt>
                <c:pt idx="4">
                  <c:v>Training materials, webinars or tutorials_OLD</c:v>
                </c:pt>
                <c:pt idx="5">
                  <c:v>EPA contacts _OLD</c:v>
                </c:pt>
                <c:pt idx="6">
                  <c:v>Grants and contracts opportunities currently available_OLD</c:v>
                </c:pt>
              </c:strCache>
            </c:strRef>
          </c:cat>
          <c:val>
            <c:numRef>
              <c:f>Sheet1!$C$2:$C$8</c:f>
            </c:numRef>
          </c:val>
          <c:extLst>
            <c:ext xmlns:c16="http://schemas.microsoft.com/office/drawing/2014/chart" uri="{C3380CC4-5D6E-409C-BE32-E72D297353CC}">
              <c16:uniqueId val="{00000001-BA97-4418-97F5-DF7E46B28229}"/>
            </c:ext>
          </c:extLst>
        </c:ser>
        <c:dLbls>
          <c:dLblPos val="outEnd"/>
          <c:showLegendKey val="0"/>
          <c:showVal val="1"/>
          <c:showCatName val="0"/>
          <c:showSerName val="0"/>
          <c:showPercent val="0"/>
          <c:showBubbleSize val="0"/>
        </c:dLbls>
        <c:gapWidth val="75"/>
        <c:axId val="1297153176"/>
        <c:axId val="129715350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7"/>
                      <c:pt idx="0">
                        <c:v>Reports or Guidance documents</c:v>
                      </c:pt>
                      <c:pt idx="1">
                        <c:v>Data or statistics (Please specify)</c:v>
                      </c:pt>
                      <c:pt idx="2">
                        <c:v>Educational materials, lesson plans or projects for kids or students_OLD</c:v>
                      </c:pt>
                      <c:pt idx="3">
                        <c:v>Other</c:v>
                      </c:pt>
                      <c:pt idx="4">
                        <c:v>Training materials, webinars or tutorials_OLD</c:v>
                      </c:pt>
                      <c:pt idx="5">
                        <c:v>EPA contacts _OLD</c:v>
                      </c:pt>
                      <c:pt idx="6">
                        <c:v>Grants and contracts opportunities currently available_OLD</c:v>
                      </c:pt>
                    </c:strCache>
                  </c:strRef>
                </c:cat>
                <c:val>
                  <c:numRef>
                    <c:extLst>
                      <c:ext uri="{02D57815-91ED-43cb-92C2-25804820EDAC}">
                        <c15:formulaRef>
                          <c15:sqref>Sheet1!$D$2:$D$8</c15:sqref>
                        </c15:formulaRef>
                      </c:ext>
                    </c:extLst>
                    <c:numCache>
                      <c:formatCode>General</c:formatCode>
                      <c:ptCount val="7"/>
                    </c:numCache>
                  </c:numRef>
                </c:val>
                <c:extLst>
                  <c:ext xmlns:c16="http://schemas.microsoft.com/office/drawing/2014/chart" uri="{C3380CC4-5D6E-409C-BE32-E72D297353CC}">
                    <c16:uniqueId val="{00000004-BA97-4418-97F5-DF7E46B28229}"/>
                  </c:ext>
                </c:extLst>
              </c15:ser>
            </c15:filteredBarSeries>
          </c:ext>
        </c:extLst>
      </c:barChart>
      <c:barChart>
        <c:barDir val="col"/>
        <c:grouping val="clustered"/>
        <c:varyColors val="0"/>
        <c:ser>
          <c:idx val="3"/>
          <c:order val="3"/>
          <c:tx>
            <c:strRef>
              <c:f>Sheet1!$E$1</c:f>
              <c:strCache>
                <c:ptCount val="1"/>
                <c:pt idx="0">
                  <c:v>Desktop</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Reports or Guidance documents</c:v>
                </c:pt>
                <c:pt idx="1">
                  <c:v>Data or statistics (Please specify)</c:v>
                </c:pt>
                <c:pt idx="2">
                  <c:v>Educational materials, lesson plans or projects for kids or students_OLD</c:v>
                </c:pt>
                <c:pt idx="3">
                  <c:v>Other</c:v>
                </c:pt>
                <c:pt idx="4">
                  <c:v>Training materials, webinars or tutorials_OLD</c:v>
                </c:pt>
                <c:pt idx="5">
                  <c:v>EPA contacts _OLD</c:v>
                </c:pt>
                <c:pt idx="6">
                  <c:v>Grants and contracts opportunities currently available_OLD</c:v>
                </c:pt>
              </c:strCache>
            </c:strRef>
          </c:cat>
          <c:val>
            <c:numRef>
              <c:f>Sheet1!$E$2:$E$8</c:f>
              <c:numCache>
                <c:formatCode>0</c:formatCode>
                <c:ptCount val="7"/>
                <c:pt idx="0">
                  <c:v>79.533950000000004</c:v>
                </c:pt>
                <c:pt idx="1">
                  <c:v>67.628330000000005</c:v>
                </c:pt>
                <c:pt idx="2">
                  <c:v>76.407020000000003</c:v>
                </c:pt>
                <c:pt idx="3">
                  <c:v>67.914580000000001</c:v>
                </c:pt>
                <c:pt idx="4">
                  <c:v>79.873069999999998</c:v>
                </c:pt>
                <c:pt idx="5">
                  <c:v>75.933639999999997</c:v>
                </c:pt>
                <c:pt idx="6">
                  <c:v>53.761609999999997</c:v>
                </c:pt>
              </c:numCache>
            </c:numRef>
          </c:val>
          <c:extLst>
            <c:ext xmlns:c16="http://schemas.microsoft.com/office/drawing/2014/chart" uri="{C3380CC4-5D6E-409C-BE32-E72D297353CC}">
              <c16:uniqueId val="{00000002-BA97-4418-97F5-DF7E46B28229}"/>
            </c:ext>
          </c:extLst>
        </c:ser>
        <c:ser>
          <c:idx val="4"/>
          <c:order val="4"/>
          <c:tx>
            <c:strRef>
              <c:f>Sheet1!$F$1</c:f>
              <c:strCache>
                <c:ptCount val="1"/>
                <c:pt idx="0">
                  <c:v>Mobile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Reports or Guidance documents</c:v>
                </c:pt>
                <c:pt idx="1">
                  <c:v>Data or statistics (Please specify)</c:v>
                </c:pt>
                <c:pt idx="2">
                  <c:v>Educational materials, lesson plans or projects for kids or students_OLD</c:v>
                </c:pt>
                <c:pt idx="3">
                  <c:v>Other</c:v>
                </c:pt>
                <c:pt idx="4">
                  <c:v>Training materials, webinars or tutorials_OLD</c:v>
                </c:pt>
                <c:pt idx="5">
                  <c:v>EPA contacts _OLD</c:v>
                </c:pt>
                <c:pt idx="6">
                  <c:v>Grants and contracts opportunities currently available_OLD</c:v>
                </c:pt>
              </c:strCache>
            </c:strRef>
          </c:cat>
          <c:val>
            <c:numRef>
              <c:f>Sheet1!$F$2:$F$8</c:f>
            </c:numRef>
          </c:val>
          <c:extLst>
            <c:ext xmlns:c16="http://schemas.microsoft.com/office/drawing/2014/chart" uri="{C3380CC4-5D6E-409C-BE32-E72D297353CC}">
              <c16:uniqueId val="{00000003-BA97-4418-97F5-DF7E46B28229}"/>
            </c:ext>
          </c:extLst>
        </c:ser>
        <c:dLbls>
          <c:showLegendKey val="0"/>
          <c:showVal val="0"/>
          <c:showCatName val="0"/>
          <c:showSerName val="0"/>
          <c:showPercent val="0"/>
          <c:showBubbleSize val="0"/>
        </c:dLbls>
        <c:gapWidth val="75"/>
        <c:axId val="623789360"/>
        <c:axId val="623786080"/>
      </c:barChart>
      <c:catAx>
        <c:axId val="129715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97153504"/>
        <c:crosses val="autoZero"/>
        <c:auto val="1"/>
        <c:lblAlgn val="ctr"/>
        <c:lblOffset val="100"/>
        <c:noMultiLvlLbl val="0"/>
      </c:catAx>
      <c:valAx>
        <c:axId val="1297153504"/>
        <c:scaling>
          <c:orientation val="minMax"/>
          <c:max val="0.5"/>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7153176"/>
        <c:crosses val="autoZero"/>
        <c:crossBetween val="between"/>
      </c:valAx>
      <c:valAx>
        <c:axId val="62378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3789360"/>
        <c:crosses val="max"/>
        <c:crossBetween val="between"/>
      </c:valAx>
      <c:catAx>
        <c:axId val="623789360"/>
        <c:scaling>
          <c:orientation val="minMax"/>
        </c:scaling>
        <c:delete val="1"/>
        <c:axPos val="b"/>
        <c:numFmt formatCode="General" sourceLinked="1"/>
        <c:majorTickMark val="out"/>
        <c:minorTickMark val="none"/>
        <c:tickLblPos val="nextTo"/>
        <c:crossAx val="623786080"/>
        <c:crosses val="autoZero"/>
        <c:auto val="1"/>
        <c:lblAlgn val="ctr"/>
        <c:lblOffset val="100"/>
        <c:noMultiLvlLbl val="0"/>
      </c:catAx>
      <c:spPr>
        <a:noFill/>
        <a:ln>
          <a:noFill/>
        </a:ln>
        <a:effectLst/>
      </c:spPr>
    </c:plotArea>
    <c:legend>
      <c:legendPos val="b"/>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BBDF5-0388-45EE-A983-23DD5CD23B38}"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7D0B4FF4-3C4E-4D1B-9B11-540E018C4DF4}">
      <dgm:prSet phldrT="[Text]" custT="1">
        <dgm:style>
          <a:lnRef idx="0">
            <a:scrgbClr r="0" g="0" b="0"/>
          </a:lnRef>
          <a:fillRef idx="0">
            <a:scrgbClr r="0" g="0" b="0"/>
          </a:fillRef>
          <a:effectRef idx="0">
            <a:scrgbClr r="0" g="0" b="0"/>
          </a:effectRef>
          <a:fontRef idx="minor">
            <a:schemeClr val="lt1"/>
          </a:fontRef>
        </dgm:style>
      </dgm:prSet>
      <dgm:spPr>
        <a:xfrm>
          <a:off x="96908" y="118968"/>
          <a:ext cx="3900572" cy="442996"/>
        </a:xfrm>
        <a:prstGeom prst="roundRect">
          <a:avLst>
            <a:gd name="adj" fmla="val 10000"/>
          </a:avLst>
        </a:prstGeom>
        <a:solidFill>
          <a:srgbClr val="0079FF"/>
        </a:solidFill>
        <a:ln>
          <a:noFill/>
        </a:ln>
        <a:effectLst/>
      </dgm:spPr>
      <dgm:t>
        <a:bodyPr/>
        <a:lstStyle/>
        <a:p>
          <a:pPr marL="0" algn="ctr" defTabSz="609493" rtl="0" eaLnBrk="1" latinLnBrk="0" hangingPunct="1">
            <a:buNone/>
          </a:pPr>
          <a:r>
            <a:rPr lang="en-US" sz="1800" b="1" kern="1200" spc="300" dirty="0">
              <a:solidFill>
                <a:srgbClr val="FFFFFF"/>
              </a:solidFill>
              <a:latin typeface="Arial" panose="020B0604020202020204"/>
              <a:ea typeface="+mn-ea"/>
              <a:cs typeface="+mn-cs"/>
            </a:rPr>
            <a:t>KEY FACTS</a:t>
          </a:r>
        </a:p>
      </dgm:t>
    </dgm:pt>
    <dgm:pt modelId="{883AEF30-95F4-4A7E-93AC-3B7DE20BA270}" type="parTrans" cxnId="{3F237A01-69FA-495C-80FE-6EAD50520EE0}">
      <dgm:prSet/>
      <dgm:spPr/>
      <dgm:t>
        <a:bodyPr/>
        <a:lstStyle/>
        <a:p>
          <a:endParaRPr lang="en-US">
            <a:latin typeface="+mn-lt"/>
          </a:endParaRPr>
        </a:p>
      </dgm:t>
    </dgm:pt>
    <dgm:pt modelId="{D62E2A14-57AF-4CC3-8B18-AAB59764DD04}" type="sibTrans" cxnId="{3F237A01-69FA-495C-80FE-6EAD50520EE0}">
      <dgm:prSet/>
      <dgm:spPr/>
      <dgm:t>
        <a:bodyPr/>
        <a:lstStyle/>
        <a:p>
          <a:endParaRPr lang="en-US">
            <a:latin typeface="+mn-lt"/>
          </a:endParaRPr>
        </a:p>
      </dgm:t>
    </dgm:pt>
    <dgm:pt modelId="{026684C6-5601-4C58-B60A-2535073D0A95}">
      <dgm:prSet phldrT="[Text]" custT="1"/>
      <dgm:spPr>
        <a:xfrm>
          <a:off x="783166" y="772804"/>
          <a:ext cx="3210575" cy="927366"/>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solidFill>
              <a:latin typeface="Arial" panose="020B0604020202020204"/>
              <a:ea typeface="+mn-ea"/>
              <a:cs typeface="+mn-cs"/>
            </a:rPr>
            <a:t>Collection began: </a:t>
          </a:r>
        </a:p>
        <a:p>
          <a:pPr>
            <a:buNone/>
          </a:pPr>
          <a:r>
            <a:rPr lang="en-US" sz="1400" dirty="0">
              <a:solidFill>
                <a:srgbClr val="222B3C">
                  <a:hueOff val="0"/>
                  <a:satOff val="0"/>
                  <a:lumOff val="0"/>
                  <a:alphaOff val="0"/>
                </a:srgbClr>
              </a:solidFill>
              <a:latin typeface="Arial" panose="020B0604020202020204"/>
              <a:ea typeface="+mn-ea"/>
              <a:cs typeface="+mn-cs"/>
            </a:rPr>
            <a:t>Desktop: August 2015</a:t>
          </a:r>
          <a:endParaRPr lang="en-US" sz="1400" dirty="0">
            <a:solidFill>
              <a:srgbClr val="222B3C"/>
            </a:solidFill>
            <a:latin typeface="Arial" panose="020B0604020202020204"/>
            <a:ea typeface="+mn-ea"/>
            <a:cs typeface="+mn-cs"/>
          </a:endParaRPr>
        </a:p>
      </dgm:t>
    </dgm:pt>
    <dgm:pt modelId="{E3D2F866-6F42-4F65-8506-7CC1576116AB}" type="parTrans" cxnId="{58B4E84F-F37F-4AB6-A558-CBBFF185F857}">
      <dgm:prSet/>
      <dgm:spPr>
        <a:xfrm>
          <a:off x="486965" y="561964"/>
          <a:ext cx="296200" cy="674523"/>
        </a:xfrm>
        <a:custGeom>
          <a:avLst/>
          <a:gdLst/>
          <a:ahLst/>
          <a:cxnLst/>
          <a:rect l="0" t="0" r="0" b="0"/>
          <a:pathLst>
            <a:path>
              <a:moveTo>
                <a:pt x="0" y="0"/>
              </a:moveTo>
              <a:lnTo>
                <a:pt x="0" y="674523"/>
              </a:lnTo>
              <a:lnTo>
                <a:pt x="296200" y="674523"/>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EBDAB223-0AB4-4182-8DA1-388BE3F376DC}" type="sibTrans" cxnId="{58B4E84F-F37F-4AB6-A558-CBBFF185F857}">
      <dgm:prSet/>
      <dgm:spPr/>
      <dgm:t>
        <a:bodyPr/>
        <a:lstStyle/>
        <a:p>
          <a:endParaRPr lang="en-US">
            <a:latin typeface="+mn-lt"/>
          </a:endParaRPr>
        </a:p>
      </dgm:t>
    </dgm:pt>
    <dgm:pt modelId="{BAC640BF-A335-42FE-9AE4-2211E9C1C49B}">
      <dgm:prSet phldrT="[Text]" custT="1"/>
      <dgm:spPr>
        <a:xfrm>
          <a:off x="783166" y="2811153"/>
          <a:ext cx="3208138" cy="1010543"/>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endParaRPr lang="en-US" sz="1400" dirty="0">
            <a:solidFill>
              <a:srgbClr val="222B3C">
                <a:hueOff val="0"/>
                <a:satOff val="0"/>
                <a:lumOff val="0"/>
                <a:alphaOff val="0"/>
              </a:srgbClr>
            </a:solidFill>
            <a:latin typeface="Arial" panose="020B0604020202020204"/>
            <a:ea typeface="+mn-ea"/>
            <a:cs typeface="+mn-cs"/>
          </a:endParaRPr>
        </a:p>
      </dgm:t>
    </dgm:pt>
    <dgm:pt modelId="{E2F59B15-829A-44A5-98A7-CEBF9F93215F}" type="parTrans" cxnId="{119EBC21-EA66-4296-B471-0B8FD7DA0207}">
      <dgm:prSet/>
      <dgm:spPr>
        <a:xfrm>
          <a:off x="486965" y="561964"/>
          <a:ext cx="296200" cy="2754460"/>
        </a:xfrm>
        <a:custGeom>
          <a:avLst/>
          <a:gdLst/>
          <a:ahLst/>
          <a:cxnLst/>
          <a:rect l="0" t="0" r="0" b="0"/>
          <a:pathLst>
            <a:path>
              <a:moveTo>
                <a:pt x="0" y="0"/>
              </a:moveTo>
              <a:lnTo>
                <a:pt x="0" y="2754460"/>
              </a:lnTo>
              <a:lnTo>
                <a:pt x="296200" y="2754460"/>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DA593F15-57D2-4675-8B29-673C8BE46A90}" type="sibTrans" cxnId="{119EBC21-EA66-4296-B471-0B8FD7DA0207}">
      <dgm:prSet/>
      <dgm:spPr/>
      <dgm:t>
        <a:bodyPr/>
        <a:lstStyle/>
        <a:p>
          <a:endParaRPr lang="en-US">
            <a:latin typeface="+mn-lt"/>
          </a:endParaRPr>
        </a:p>
      </dgm:t>
    </dgm:pt>
    <dgm:pt modelId="{68DFC442-769C-4AA0-94C7-5F240D75DF40}">
      <dgm:prSet phldrT="[Text]" custT="1"/>
      <dgm:spPr>
        <a:xfrm>
          <a:off x="783166" y="1849491"/>
          <a:ext cx="3184304" cy="812342"/>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lgn="ctr">
            <a:buNone/>
          </a:pPr>
          <a:r>
            <a:rPr lang="en-US" sz="1400" dirty="0">
              <a:solidFill>
                <a:srgbClr val="222B3C"/>
              </a:solidFill>
              <a:latin typeface="Arial" panose="020B0604020202020204"/>
              <a:ea typeface="+mn-ea"/>
              <a:cs typeface="+mn-cs"/>
            </a:rPr>
            <a:t>Reporting Period:</a:t>
          </a:r>
        </a:p>
        <a:p>
          <a:pPr algn="ctr">
            <a:buNone/>
          </a:pPr>
          <a:r>
            <a:rPr lang="en-US" sz="1200" dirty="0">
              <a:solidFill>
                <a:srgbClr val="222B3C"/>
              </a:solidFill>
              <a:latin typeface="Arial" panose="020B0604020202020204"/>
              <a:ea typeface="+mn-ea"/>
              <a:cs typeface="+mn-cs"/>
            </a:rPr>
            <a:t>January 1 - October 31, 2020</a:t>
          </a:r>
        </a:p>
      </dgm:t>
    </dgm:pt>
    <dgm:pt modelId="{184AA65E-913C-44CC-8FAE-2721FD390622}" type="parTrans" cxnId="{09E63CF6-C731-4C5C-B7AD-DC3F139797E1}">
      <dgm:prSet/>
      <dgm:spPr>
        <a:xfrm>
          <a:off x="486965" y="561964"/>
          <a:ext cx="296200" cy="1693697"/>
        </a:xfrm>
        <a:custGeom>
          <a:avLst/>
          <a:gdLst/>
          <a:ahLst/>
          <a:cxnLst/>
          <a:rect l="0" t="0" r="0" b="0"/>
          <a:pathLst>
            <a:path>
              <a:moveTo>
                <a:pt x="0" y="0"/>
              </a:moveTo>
              <a:lnTo>
                <a:pt x="0" y="1693697"/>
              </a:lnTo>
              <a:lnTo>
                <a:pt x="296200" y="1693697"/>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7CE3F567-1DDC-4C5E-A0F1-CD4F7572B4E9}" type="sibTrans" cxnId="{09E63CF6-C731-4C5C-B7AD-DC3F139797E1}">
      <dgm:prSet/>
      <dgm:spPr/>
      <dgm:t>
        <a:bodyPr/>
        <a:lstStyle/>
        <a:p>
          <a:endParaRPr lang="en-US">
            <a:latin typeface="+mn-lt"/>
          </a:endParaRPr>
        </a:p>
      </dgm:t>
    </dgm:pt>
    <dgm:pt modelId="{357F805D-EAC7-4F47-8873-BF2EA48274FB}">
      <dgm:prSet phldrT="[Text]" custT="1"/>
      <dgm:spPr>
        <a:xfrm>
          <a:off x="783166" y="3971017"/>
          <a:ext cx="3211263" cy="811661"/>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hueOff val="0"/>
                  <a:satOff val="0"/>
                  <a:lumOff val="0"/>
                  <a:alphaOff val="0"/>
                </a:srgbClr>
              </a:solidFill>
              <a:latin typeface="Arial" panose="020B0604020202020204"/>
              <a:ea typeface="+mn-ea"/>
              <a:cs typeface="+mn-cs"/>
            </a:rPr>
            <a:t>Completion Percentage:                  </a:t>
          </a:r>
        </a:p>
        <a:p>
          <a:pPr>
            <a:buNone/>
          </a:pPr>
          <a:endParaRPr lang="en-US" sz="1400" dirty="0">
            <a:solidFill>
              <a:srgbClr val="222B3C">
                <a:hueOff val="0"/>
                <a:satOff val="0"/>
                <a:lumOff val="0"/>
                <a:alphaOff val="0"/>
              </a:srgbClr>
            </a:solidFill>
            <a:latin typeface="Arial" panose="020B0604020202020204"/>
            <a:ea typeface="+mn-ea"/>
            <a:cs typeface="+mn-cs"/>
          </a:endParaRPr>
        </a:p>
      </dgm:t>
    </dgm:pt>
    <dgm:pt modelId="{EF96D168-784B-468B-A1DD-DDF837B63015}" type="parTrans" cxnId="{2686BE4A-999C-4C93-91CC-2C2492142AF6}">
      <dgm:prSet/>
      <dgm:spPr>
        <a:xfrm>
          <a:off x="486965" y="561964"/>
          <a:ext cx="296200" cy="3814883"/>
        </a:xfrm>
        <a:custGeom>
          <a:avLst/>
          <a:gdLst/>
          <a:ahLst/>
          <a:cxnLst/>
          <a:rect l="0" t="0" r="0" b="0"/>
          <a:pathLst>
            <a:path>
              <a:moveTo>
                <a:pt x="0" y="0"/>
              </a:moveTo>
              <a:lnTo>
                <a:pt x="0" y="3814883"/>
              </a:lnTo>
              <a:lnTo>
                <a:pt x="296200" y="3814883"/>
              </a:lnTo>
            </a:path>
          </a:pathLst>
        </a:custGeom>
        <a:noFill/>
        <a:ln w="12700" cap="flat" cmpd="sng" algn="ctr">
          <a:solidFill>
            <a:srgbClr val="637084"/>
          </a:solidFill>
          <a:prstDash val="solid"/>
          <a:miter lim="800000"/>
        </a:ln>
        <a:effectLst/>
      </dgm:spPr>
      <dgm:t>
        <a:bodyPr/>
        <a:lstStyle/>
        <a:p>
          <a:endParaRPr lang="en-US"/>
        </a:p>
      </dgm:t>
    </dgm:pt>
    <dgm:pt modelId="{9590CB26-5874-4635-A28C-6FDA05D29F39}" type="sibTrans" cxnId="{2686BE4A-999C-4C93-91CC-2C2492142AF6}">
      <dgm:prSet/>
      <dgm:spPr/>
      <dgm:t>
        <a:bodyPr/>
        <a:lstStyle/>
        <a:p>
          <a:endParaRPr lang="en-US"/>
        </a:p>
      </dgm:t>
    </dgm:pt>
    <dgm:pt modelId="{CA0A947D-F961-4531-8ECD-60B3F55831C4}" type="pres">
      <dgm:prSet presAssocID="{268BBDF5-0388-45EE-A983-23DD5CD23B38}" presName="diagram" presStyleCnt="0">
        <dgm:presLayoutVars>
          <dgm:chPref val="1"/>
          <dgm:dir/>
          <dgm:animOne val="branch"/>
          <dgm:animLvl val="lvl"/>
          <dgm:resizeHandles/>
        </dgm:presLayoutVars>
      </dgm:prSet>
      <dgm:spPr/>
    </dgm:pt>
    <dgm:pt modelId="{039018D3-257C-47B2-8C39-EE42C9AECF52}" type="pres">
      <dgm:prSet presAssocID="{7D0B4FF4-3C4E-4D1B-9B11-540E018C4DF4}" presName="root" presStyleCnt="0"/>
      <dgm:spPr/>
    </dgm:pt>
    <dgm:pt modelId="{9744573D-2443-4417-956D-BE1E178AB16C}" type="pres">
      <dgm:prSet presAssocID="{7D0B4FF4-3C4E-4D1B-9B11-540E018C4DF4}" presName="rootComposite" presStyleCnt="0"/>
      <dgm:spPr/>
    </dgm:pt>
    <dgm:pt modelId="{29EDDB7F-1FCE-40C6-AD80-3E18A2B7E06F}" type="pres">
      <dgm:prSet presAssocID="{7D0B4FF4-3C4E-4D1B-9B11-540E018C4DF4}" presName="rootText" presStyleLbl="node1" presStyleIdx="0" presStyleCnt="1" custScaleX="326528" custScaleY="74169" custLinFactNeighborX="7857" custLinFactNeighborY="-10300"/>
      <dgm:spPr/>
    </dgm:pt>
    <dgm:pt modelId="{8E9A49FD-382D-4E42-9AF7-D902A262444E}" type="pres">
      <dgm:prSet presAssocID="{7D0B4FF4-3C4E-4D1B-9B11-540E018C4DF4}" presName="rootConnector" presStyleLbl="node1" presStyleIdx="0" presStyleCnt="1"/>
      <dgm:spPr/>
    </dgm:pt>
    <dgm:pt modelId="{C4A725F9-ED43-4B67-8EE7-8E74BC4872AF}" type="pres">
      <dgm:prSet presAssocID="{7D0B4FF4-3C4E-4D1B-9B11-540E018C4DF4}" presName="childShape" presStyleCnt="0"/>
      <dgm:spPr/>
    </dgm:pt>
    <dgm:pt modelId="{6EB8313E-654E-4C15-9A2D-3FA23158F776}" type="pres">
      <dgm:prSet presAssocID="{E3D2F866-6F42-4F65-8506-7CC1576116AB}" presName="Name13" presStyleLbl="parChTrans1D2" presStyleIdx="0" presStyleCnt="4"/>
      <dgm:spPr/>
    </dgm:pt>
    <dgm:pt modelId="{3DEC9A77-096C-4F69-A3D4-688ED772DD2B}" type="pres">
      <dgm:prSet presAssocID="{026684C6-5601-4C58-B60A-2535073D0A95}" presName="childText" presStyleLbl="bgAcc1" presStyleIdx="0" presStyleCnt="4" custScaleX="335958" custScaleY="155265">
        <dgm:presLayoutVars>
          <dgm:bulletEnabled val="1"/>
        </dgm:presLayoutVars>
      </dgm:prSet>
      <dgm:spPr/>
    </dgm:pt>
    <dgm:pt modelId="{63330818-AF3E-4EEB-BD4F-02022F0892D1}" type="pres">
      <dgm:prSet presAssocID="{184AA65E-913C-44CC-8FAE-2721FD390622}" presName="Name13" presStyleLbl="parChTrans1D2" presStyleIdx="1" presStyleCnt="4"/>
      <dgm:spPr/>
    </dgm:pt>
    <dgm:pt modelId="{808EF1DA-9CAB-497E-8CA6-CF054EB388E4}" type="pres">
      <dgm:prSet presAssocID="{68DFC442-769C-4AA0-94C7-5F240D75DF40}" presName="childText" presStyleLbl="bgAcc1" presStyleIdx="1" presStyleCnt="4" custScaleX="333209" custScaleY="136007">
        <dgm:presLayoutVars>
          <dgm:bulletEnabled val="1"/>
        </dgm:presLayoutVars>
      </dgm:prSet>
      <dgm:spPr/>
    </dgm:pt>
    <dgm:pt modelId="{C5F1041C-E729-4C1E-98AB-5217A5322A5C}" type="pres">
      <dgm:prSet presAssocID="{E2F59B15-829A-44A5-98A7-CEBF9F93215F}" presName="Name13" presStyleLbl="parChTrans1D2" presStyleIdx="2" presStyleCnt="4"/>
      <dgm:spPr/>
    </dgm:pt>
    <dgm:pt modelId="{B7A97ED0-43A3-445E-9CBA-306F162A7437}" type="pres">
      <dgm:prSet presAssocID="{BAC640BF-A335-42FE-9AE4-2211E9C1C49B}" presName="childText" presStyleLbl="bgAcc1" presStyleIdx="2" presStyleCnt="4" custScaleX="335703" custScaleY="169191">
        <dgm:presLayoutVars>
          <dgm:bulletEnabled val="1"/>
        </dgm:presLayoutVars>
      </dgm:prSet>
      <dgm:spPr/>
    </dgm:pt>
    <dgm:pt modelId="{33EA018D-21A0-40B3-BA25-2BBF3E7F3FB4}" type="pres">
      <dgm:prSet presAssocID="{EF96D168-784B-468B-A1DD-DDF837B63015}" presName="Name13" presStyleLbl="parChTrans1D2" presStyleIdx="3" presStyleCnt="4"/>
      <dgm:spPr/>
    </dgm:pt>
    <dgm:pt modelId="{65A66F06-7A73-4DEB-AB87-6894C3AD2569}" type="pres">
      <dgm:prSet presAssocID="{357F805D-EAC7-4F47-8873-BF2EA48274FB}" presName="childText" presStyleLbl="bgAcc1" presStyleIdx="3" presStyleCnt="4" custScaleX="336030" custScaleY="135893" custLinFactNeighborY="0">
        <dgm:presLayoutVars>
          <dgm:bulletEnabled val="1"/>
        </dgm:presLayoutVars>
      </dgm:prSet>
      <dgm:spPr/>
    </dgm:pt>
  </dgm:ptLst>
  <dgm:cxnLst>
    <dgm:cxn modelId="{3F237A01-69FA-495C-80FE-6EAD50520EE0}" srcId="{268BBDF5-0388-45EE-A983-23DD5CD23B38}" destId="{7D0B4FF4-3C4E-4D1B-9B11-540E018C4DF4}" srcOrd="0" destOrd="0" parTransId="{883AEF30-95F4-4A7E-93AC-3B7DE20BA270}" sibTransId="{D62E2A14-57AF-4CC3-8B18-AAB59764DD04}"/>
    <dgm:cxn modelId="{71A2050B-BD37-EE45-B23A-CFB92CA4ED3C}" type="presOf" srcId="{7D0B4FF4-3C4E-4D1B-9B11-540E018C4DF4}" destId="{29EDDB7F-1FCE-40C6-AD80-3E18A2B7E06F}" srcOrd="0" destOrd="0" presId="urn:microsoft.com/office/officeart/2005/8/layout/hierarchy3"/>
    <dgm:cxn modelId="{142E6B1A-A041-C04F-A13B-FF291748856A}" type="presOf" srcId="{68DFC442-769C-4AA0-94C7-5F240D75DF40}" destId="{808EF1DA-9CAB-497E-8CA6-CF054EB388E4}" srcOrd="0" destOrd="0" presId="urn:microsoft.com/office/officeart/2005/8/layout/hierarchy3"/>
    <dgm:cxn modelId="{119EBC21-EA66-4296-B471-0B8FD7DA0207}" srcId="{7D0B4FF4-3C4E-4D1B-9B11-540E018C4DF4}" destId="{BAC640BF-A335-42FE-9AE4-2211E9C1C49B}" srcOrd="2" destOrd="0" parTransId="{E2F59B15-829A-44A5-98A7-CEBF9F93215F}" sibTransId="{DA593F15-57D2-4675-8B29-673C8BE46A90}"/>
    <dgm:cxn modelId="{8A648844-01F6-8646-A42F-E09BE53EEE3D}" type="presOf" srcId="{026684C6-5601-4C58-B60A-2535073D0A95}" destId="{3DEC9A77-096C-4F69-A3D4-688ED772DD2B}" srcOrd="0" destOrd="0" presId="urn:microsoft.com/office/officeart/2005/8/layout/hierarchy3"/>
    <dgm:cxn modelId="{2686BE4A-999C-4C93-91CC-2C2492142AF6}" srcId="{7D0B4FF4-3C4E-4D1B-9B11-540E018C4DF4}" destId="{357F805D-EAC7-4F47-8873-BF2EA48274FB}" srcOrd="3" destOrd="0" parTransId="{EF96D168-784B-468B-A1DD-DDF837B63015}" sibTransId="{9590CB26-5874-4635-A28C-6FDA05D29F39}"/>
    <dgm:cxn modelId="{CDB89A6C-A0D5-DA46-A736-4E9B664C3863}" type="presOf" srcId="{268BBDF5-0388-45EE-A983-23DD5CD23B38}" destId="{CA0A947D-F961-4531-8ECD-60B3F55831C4}" srcOrd="0" destOrd="0" presId="urn:microsoft.com/office/officeart/2005/8/layout/hierarchy3"/>
    <dgm:cxn modelId="{084B7E6D-68FC-C247-B98E-EA2B5634A4A2}" type="presOf" srcId="{E2F59B15-829A-44A5-98A7-CEBF9F93215F}" destId="{C5F1041C-E729-4C1E-98AB-5217A5322A5C}" srcOrd="0" destOrd="0" presId="urn:microsoft.com/office/officeart/2005/8/layout/hierarchy3"/>
    <dgm:cxn modelId="{58B4E84F-F37F-4AB6-A558-CBBFF185F857}" srcId="{7D0B4FF4-3C4E-4D1B-9B11-540E018C4DF4}" destId="{026684C6-5601-4C58-B60A-2535073D0A95}" srcOrd="0" destOrd="0" parTransId="{E3D2F866-6F42-4F65-8506-7CC1576116AB}" sibTransId="{EBDAB223-0AB4-4182-8DA1-388BE3F376DC}"/>
    <dgm:cxn modelId="{C9AC867D-24B8-3C4C-A9F4-1FD3FDDF9C8F}" type="presOf" srcId="{7D0B4FF4-3C4E-4D1B-9B11-540E018C4DF4}" destId="{8E9A49FD-382D-4E42-9AF7-D902A262444E}" srcOrd="1" destOrd="0" presId="urn:microsoft.com/office/officeart/2005/8/layout/hierarchy3"/>
    <dgm:cxn modelId="{6D5E4A84-367E-7043-9FE5-B1AC1B35DDAD}" type="presOf" srcId="{184AA65E-913C-44CC-8FAE-2721FD390622}" destId="{63330818-AF3E-4EEB-BD4F-02022F0892D1}" srcOrd="0" destOrd="0" presId="urn:microsoft.com/office/officeart/2005/8/layout/hierarchy3"/>
    <dgm:cxn modelId="{27349E91-88CF-7F4B-9B49-CC4B227B4F00}" type="presOf" srcId="{BAC640BF-A335-42FE-9AE4-2211E9C1C49B}" destId="{B7A97ED0-43A3-445E-9CBA-306F162A7437}" srcOrd="0" destOrd="0" presId="urn:microsoft.com/office/officeart/2005/8/layout/hierarchy3"/>
    <dgm:cxn modelId="{B1FEF8BA-F52C-BA4E-953A-E066F39EC79C}" type="presOf" srcId="{E3D2F866-6F42-4F65-8506-7CC1576116AB}" destId="{6EB8313E-654E-4C15-9A2D-3FA23158F776}" srcOrd="0" destOrd="0" presId="urn:microsoft.com/office/officeart/2005/8/layout/hierarchy3"/>
    <dgm:cxn modelId="{E54DD5F1-2BCB-4D58-A5B4-4488B4D28932}" type="presOf" srcId="{EF96D168-784B-468B-A1DD-DDF837B63015}" destId="{33EA018D-21A0-40B3-BA25-2BBF3E7F3FB4}" srcOrd="0" destOrd="0" presId="urn:microsoft.com/office/officeart/2005/8/layout/hierarchy3"/>
    <dgm:cxn modelId="{EB4449F2-6E98-4720-967F-1C85DAB949A3}" type="presOf" srcId="{357F805D-EAC7-4F47-8873-BF2EA48274FB}" destId="{65A66F06-7A73-4DEB-AB87-6894C3AD2569}" srcOrd="0" destOrd="0" presId="urn:microsoft.com/office/officeart/2005/8/layout/hierarchy3"/>
    <dgm:cxn modelId="{09E63CF6-C731-4C5C-B7AD-DC3F139797E1}" srcId="{7D0B4FF4-3C4E-4D1B-9B11-540E018C4DF4}" destId="{68DFC442-769C-4AA0-94C7-5F240D75DF40}" srcOrd="1" destOrd="0" parTransId="{184AA65E-913C-44CC-8FAE-2721FD390622}" sibTransId="{7CE3F567-1DDC-4C5E-A0F1-CD4F7572B4E9}"/>
    <dgm:cxn modelId="{FA6F441C-5FCB-9D40-807B-863F3440E6C5}" type="presParOf" srcId="{CA0A947D-F961-4531-8ECD-60B3F55831C4}" destId="{039018D3-257C-47B2-8C39-EE42C9AECF52}" srcOrd="0" destOrd="0" presId="urn:microsoft.com/office/officeart/2005/8/layout/hierarchy3"/>
    <dgm:cxn modelId="{F3B1C4F1-B449-634D-8905-CF034002ED3C}" type="presParOf" srcId="{039018D3-257C-47B2-8C39-EE42C9AECF52}" destId="{9744573D-2443-4417-956D-BE1E178AB16C}" srcOrd="0" destOrd="0" presId="urn:microsoft.com/office/officeart/2005/8/layout/hierarchy3"/>
    <dgm:cxn modelId="{0359FE39-93FB-184A-8842-41280E23C112}" type="presParOf" srcId="{9744573D-2443-4417-956D-BE1E178AB16C}" destId="{29EDDB7F-1FCE-40C6-AD80-3E18A2B7E06F}" srcOrd="0" destOrd="0" presId="urn:microsoft.com/office/officeart/2005/8/layout/hierarchy3"/>
    <dgm:cxn modelId="{6209DCBC-0782-5744-BE30-8E9F5F71B1A2}" type="presParOf" srcId="{9744573D-2443-4417-956D-BE1E178AB16C}" destId="{8E9A49FD-382D-4E42-9AF7-D902A262444E}" srcOrd="1" destOrd="0" presId="urn:microsoft.com/office/officeart/2005/8/layout/hierarchy3"/>
    <dgm:cxn modelId="{305CA0A1-A698-684A-B0E1-7B777FF7F961}" type="presParOf" srcId="{039018D3-257C-47B2-8C39-EE42C9AECF52}" destId="{C4A725F9-ED43-4B67-8EE7-8E74BC4872AF}" srcOrd="1" destOrd="0" presId="urn:microsoft.com/office/officeart/2005/8/layout/hierarchy3"/>
    <dgm:cxn modelId="{1022E481-F226-094E-9D83-85D7D3972D94}" type="presParOf" srcId="{C4A725F9-ED43-4B67-8EE7-8E74BC4872AF}" destId="{6EB8313E-654E-4C15-9A2D-3FA23158F776}" srcOrd="0" destOrd="0" presId="urn:microsoft.com/office/officeart/2005/8/layout/hierarchy3"/>
    <dgm:cxn modelId="{04C23FF7-616F-4A49-9593-6CD5C14598BD}" type="presParOf" srcId="{C4A725F9-ED43-4B67-8EE7-8E74BC4872AF}" destId="{3DEC9A77-096C-4F69-A3D4-688ED772DD2B}" srcOrd="1" destOrd="0" presId="urn:microsoft.com/office/officeart/2005/8/layout/hierarchy3"/>
    <dgm:cxn modelId="{6A9A9D9E-6A38-194D-81BB-9A43FCD96519}" type="presParOf" srcId="{C4A725F9-ED43-4B67-8EE7-8E74BC4872AF}" destId="{63330818-AF3E-4EEB-BD4F-02022F0892D1}" srcOrd="2" destOrd="0" presId="urn:microsoft.com/office/officeart/2005/8/layout/hierarchy3"/>
    <dgm:cxn modelId="{3322E3CF-ECB4-FB42-977F-F49C94313DFA}" type="presParOf" srcId="{C4A725F9-ED43-4B67-8EE7-8E74BC4872AF}" destId="{808EF1DA-9CAB-497E-8CA6-CF054EB388E4}" srcOrd="3" destOrd="0" presId="urn:microsoft.com/office/officeart/2005/8/layout/hierarchy3"/>
    <dgm:cxn modelId="{530FA45B-CF77-1C41-AD70-8D72BB892DC8}" type="presParOf" srcId="{C4A725F9-ED43-4B67-8EE7-8E74BC4872AF}" destId="{C5F1041C-E729-4C1E-98AB-5217A5322A5C}" srcOrd="4" destOrd="0" presId="urn:microsoft.com/office/officeart/2005/8/layout/hierarchy3"/>
    <dgm:cxn modelId="{62D97355-7DA9-0F41-9CBA-771E6C03C2CD}" type="presParOf" srcId="{C4A725F9-ED43-4B67-8EE7-8E74BC4872AF}" destId="{B7A97ED0-43A3-445E-9CBA-306F162A7437}" srcOrd="5" destOrd="0" presId="urn:microsoft.com/office/officeart/2005/8/layout/hierarchy3"/>
    <dgm:cxn modelId="{676A81DC-8CF7-4AE1-BBF7-993936DA71B0}" type="presParOf" srcId="{C4A725F9-ED43-4B67-8EE7-8E74BC4872AF}" destId="{33EA018D-21A0-40B3-BA25-2BBF3E7F3FB4}" srcOrd="6" destOrd="0" presId="urn:microsoft.com/office/officeart/2005/8/layout/hierarchy3"/>
    <dgm:cxn modelId="{5E57FA86-B9FD-4CDE-90E2-66364222E177}" type="presParOf" srcId="{C4A725F9-ED43-4B67-8EE7-8E74BC4872AF}" destId="{65A66F06-7A73-4DEB-AB87-6894C3AD2569}" srcOrd="7"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DB7F-1FCE-40C6-AD80-3E18A2B7E06F}">
      <dsp:nvSpPr>
        <dsp:cNvPr id="0" name=""/>
        <dsp:cNvSpPr/>
      </dsp:nvSpPr>
      <dsp:spPr>
        <a:xfrm>
          <a:off x="96908" y="118968"/>
          <a:ext cx="3900572" cy="442996"/>
        </a:xfrm>
        <a:prstGeom prst="roundRect">
          <a:avLst>
            <a:gd name="adj" fmla="val 10000"/>
          </a:avLst>
        </a:prstGeom>
        <a:solidFill>
          <a:srgbClr val="0079FF"/>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609493" rtl="0" eaLnBrk="1" latinLnBrk="0" hangingPunct="1">
            <a:lnSpc>
              <a:spcPct val="90000"/>
            </a:lnSpc>
            <a:spcBef>
              <a:spcPct val="0"/>
            </a:spcBef>
            <a:spcAft>
              <a:spcPct val="35000"/>
            </a:spcAft>
            <a:buNone/>
          </a:pPr>
          <a:r>
            <a:rPr lang="en-US" sz="1800" b="1" kern="1200" spc="300" dirty="0">
              <a:solidFill>
                <a:srgbClr val="FFFFFF"/>
              </a:solidFill>
              <a:latin typeface="Arial" panose="020B0604020202020204"/>
              <a:ea typeface="+mn-ea"/>
              <a:cs typeface="+mn-cs"/>
            </a:rPr>
            <a:t>KEY FACTS</a:t>
          </a:r>
        </a:p>
      </dsp:txBody>
      <dsp:txXfrm>
        <a:off x="109883" y="131943"/>
        <a:ext cx="3874622" cy="417046"/>
      </dsp:txXfrm>
    </dsp:sp>
    <dsp:sp modelId="{6EB8313E-654E-4C15-9A2D-3FA23158F776}">
      <dsp:nvSpPr>
        <dsp:cNvPr id="0" name=""/>
        <dsp:cNvSpPr/>
      </dsp:nvSpPr>
      <dsp:spPr>
        <a:xfrm>
          <a:off x="486965" y="561964"/>
          <a:ext cx="296200" cy="674523"/>
        </a:xfrm>
        <a:custGeom>
          <a:avLst/>
          <a:gdLst/>
          <a:ahLst/>
          <a:cxnLst/>
          <a:rect l="0" t="0" r="0" b="0"/>
          <a:pathLst>
            <a:path>
              <a:moveTo>
                <a:pt x="0" y="0"/>
              </a:moveTo>
              <a:lnTo>
                <a:pt x="0" y="674523"/>
              </a:lnTo>
              <a:lnTo>
                <a:pt x="296200" y="674523"/>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3DEC9A77-096C-4F69-A3D4-688ED772DD2B}">
      <dsp:nvSpPr>
        <dsp:cNvPr id="0" name=""/>
        <dsp:cNvSpPr/>
      </dsp:nvSpPr>
      <dsp:spPr>
        <a:xfrm>
          <a:off x="783166" y="772804"/>
          <a:ext cx="3210575" cy="927366"/>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solidFill>
              <a:latin typeface="Arial" panose="020B0604020202020204"/>
              <a:ea typeface="+mn-ea"/>
              <a:cs typeface="+mn-cs"/>
            </a:rPr>
            <a:t>Collection began: </a:t>
          </a:r>
        </a:p>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Desktop: August 2015</a:t>
          </a:r>
          <a:endParaRPr lang="en-US" sz="1400" kern="1200" dirty="0">
            <a:solidFill>
              <a:srgbClr val="222B3C"/>
            </a:solidFill>
            <a:latin typeface="Arial" panose="020B0604020202020204"/>
            <a:ea typeface="+mn-ea"/>
            <a:cs typeface="+mn-cs"/>
          </a:endParaRPr>
        </a:p>
      </dsp:txBody>
      <dsp:txXfrm>
        <a:off x="810328" y="799966"/>
        <a:ext cx="3156251" cy="873042"/>
      </dsp:txXfrm>
    </dsp:sp>
    <dsp:sp modelId="{63330818-AF3E-4EEB-BD4F-02022F0892D1}">
      <dsp:nvSpPr>
        <dsp:cNvPr id="0" name=""/>
        <dsp:cNvSpPr/>
      </dsp:nvSpPr>
      <dsp:spPr>
        <a:xfrm>
          <a:off x="486965" y="561964"/>
          <a:ext cx="296200" cy="1693697"/>
        </a:xfrm>
        <a:custGeom>
          <a:avLst/>
          <a:gdLst/>
          <a:ahLst/>
          <a:cxnLst/>
          <a:rect l="0" t="0" r="0" b="0"/>
          <a:pathLst>
            <a:path>
              <a:moveTo>
                <a:pt x="0" y="0"/>
              </a:moveTo>
              <a:lnTo>
                <a:pt x="0" y="1693697"/>
              </a:lnTo>
              <a:lnTo>
                <a:pt x="296200" y="1693697"/>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808EF1DA-9CAB-497E-8CA6-CF054EB388E4}">
      <dsp:nvSpPr>
        <dsp:cNvPr id="0" name=""/>
        <dsp:cNvSpPr/>
      </dsp:nvSpPr>
      <dsp:spPr>
        <a:xfrm>
          <a:off x="783166" y="1849491"/>
          <a:ext cx="3184304" cy="812342"/>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solidFill>
              <a:latin typeface="Arial" panose="020B0604020202020204"/>
              <a:ea typeface="+mn-ea"/>
              <a:cs typeface="+mn-cs"/>
            </a:rPr>
            <a:t>Reporting Period:</a:t>
          </a:r>
        </a:p>
        <a:p>
          <a:pPr marL="0" lvl="0" indent="0" algn="ctr" defTabSz="622300">
            <a:lnSpc>
              <a:spcPct val="90000"/>
            </a:lnSpc>
            <a:spcBef>
              <a:spcPct val="0"/>
            </a:spcBef>
            <a:spcAft>
              <a:spcPct val="35000"/>
            </a:spcAft>
            <a:buNone/>
          </a:pPr>
          <a:r>
            <a:rPr lang="en-US" sz="1200" kern="1200" dirty="0">
              <a:solidFill>
                <a:srgbClr val="222B3C"/>
              </a:solidFill>
              <a:latin typeface="Arial" panose="020B0604020202020204"/>
              <a:ea typeface="+mn-ea"/>
              <a:cs typeface="+mn-cs"/>
            </a:rPr>
            <a:t>January 1 - October 31, 2020</a:t>
          </a:r>
        </a:p>
      </dsp:txBody>
      <dsp:txXfrm>
        <a:off x="806959" y="1873284"/>
        <a:ext cx="3136718" cy="764756"/>
      </dsp:txXfrm>
    </dsp:sp>
    <dsp:sp modelId="{C5F1041C-E729-4C1E-98AB-5217A5322A5C}">
      <dsp:nvSpPr>
        <dsp:cNvPr id="0" name=""/>
        <dsp:cNvSpPr/>
      </dsp:nvSpPr>
      <dsp:spPr>
        <a:xfrm>
          <a:off x="486965" y="561964"/>
          <a:ext cx="296200" cy="2754460"/>
        </a:xfrm>
        <a:custGeom>
          <a:avLst/>
          <a:gdLst/>
          <a:ahLst/>
          <a:cxnLst/>
          <a:rect l="0" t="0" r="0" b="0"/>
          <a:pathLst>
            <a:path>
              <a:moveTo>
                <a:pt x="0" y="0"/>
              </a:moveTo>
              <a:lnTo>
                <a:pt x="0" y="2754460"/>
              </a:lnTo>
              <a:lnTo>
                <a:pt x="296200" y="2754460"/>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B7A97ED0-43A3-445E-9CBA-306F162A7437}">
      <dsp:nvSpPr>
        <dsp:cNvPr id="0" name=""/>
        <dsp:cNvSpPr/>
      </dsp:nvSpPr>
      <dsp:spPr>
        <a:xfrm>
          <a:off x="783166" y="2811153"/>
          <a:ext cx="3208138" cy="1010543"/>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rgbClr val="222B3C">
                <a:hueOff val="0"/>
                <a:satOff val="0"/>
                <a:lumOff val="0"/>
                <a:alphaOff val="0"/>
              </a:srgbClr>
            </a:solidFill>
            <a:latin typeface="Arial" panose="020B0604020202020204"/>
            <a:ea typeface="+mn-ea"/>
            <a:cs typeface="+mn-cs"/>
          </a:endParaRPr>
        </a:p>
      </dsp:txBody>
      <dsp:txXfrm>
        <a:off x="812764" y="2840751"/>
        <a:ext cx="3148942" cy="951347"/>
      </dsp:txXfrm>
    </dsp:sp>
    <dsp:sp modelId="{33EA018D-21A0-40B3-BA25-2BBF3E7F3FB4}">
      <dsp:nvSpPr>
        <dsp:cNvPr id="0" name=""/>
        <dsp:cNvSpPr/>
      </dsp:nvSpPr>
      <dsp:spPr>
        <a:xfrm>
          <a:off x="486965" y="561964"/>
          <a:ext cx="296200" cy="3814883"/>
        </a:xfrm>
        <a:custGeom>
          <a:avLst/>
          <a:gdLst/>
          <a:ahLst/>
          <a:cxnLst/>
          <a:rect l="0" t="0" r="0" b="0"/>
          <a:pathLst>
            <a:path>
              <a:moveTo>
                <a:pt x="0" y="0"/>
              </a:moveTo>
              <a:lnTo>
                <a:pt x="0" y="3814883"/>
              </a:lnTo>
              <a:lnTo>
                <a:pt x="296200" y="3814883"/>
              </a:lnTo>
            </a:path>
          </a:pathLst>
        </a:custGeom>
        <a:noFill/>
        <a:ln w="12700" cap="flat" cmpd="sng" algn="ctr">
          <a:solidFill>
            <a:srgbClr val="637084"/>
          </a:solidFill>
          <a:prstDash val="solid"/>
          <a:miter lim="800000"/>
        </a:ln>
        <a:effectLst/>
      </dsp:spPr>
      <dsp:style>
        <a:lnRef idx="2">
          <a:scrgbClr r="0" g="0" b="0"/>
        </a:lnRef>
        <a:fillRef idx="0">
          <a:scrgbClr r="0" g="0" b="0"/>
        </a:fillRef>
        <a:effectRef idx="0">
          <a:scrgbClr r="0" g="0" b="0"/>
        </a:effectRef>
        <a:fontRef idx="minor"/>
      </dsp:style>
    </dsp:sp>
    <dsp:sp modelId="{65A66F06-7A73-4DEB-AB87-6894C3AD2569}">
      <dsp:nvSpPr>
        <dsp:cNvPr id="0" name=""/>
        <dsp:cNvSpPr/>
      </dsp:nvSpPr>
      <dsp:spPr>
        <a:xfrm>
          <a:off x="783166" y="3971017"/>
          <a:ext cx="3211263" cy="811661"/>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Completion Percentage:                  </a:t>
          </a:r>
        </a:p>
        <a:p>
          <a:pPr marL="0" lvl="0" indent="0" algn="ctr" defTabSz="622300">
            <a:lnSpc>
              <a:spcPct val="90000"/>
            </a:lnSpc>
            <a:spcBef>
              <a:spcPct val="0"/>
            </a:spcBef>
            <a:spcAft>
              <a:spcPct val="35000"/>
            </a:spcAft>
            <a:buNone/>
          </a:pPr>
          <a:endParaRPr lang="en-US" sz="1400" kern="1200" dirty="0">
            <a:solidFill>
              <a:srgbClr val="222B3C">
                <a:hueOff val="0"/>
                <a:satOff val="0"/>
                <a:lumOff val="0"/>
                <a:alphaOff val="0"/>
              </a:srgbClr>
            </a:solidFill>
            <a:latin typeface="Arial" panose="020B0604020202020204"/>
            <a:ea typeface="+mn-ea"/>
            <a:cs typeface="+mn-cs"/>
          </a:endParaRPr>
        </a:p>
      </dsp:txBody>
      <dsp:txXfrm>
        <a:off x="806939" y="3994790"/>
        <a:ext cx="3163717" cy="764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0.07274</cdr:x>
      <cdr:y>0.09397</cdr:y>
    </cdr:from>
    <cdr:to>
      <cdr:x>0.92694</cdr:x>
      <cdr:y>0.90565</cdr:y>
    </cdr:to>
    <cdr:sp macro="" textlink="">
      <cdr:nvSpPr>
        <cdr:cNvPr id="3" name="Oval 2"/>
        <cdr:cNvSpPr/>
      </cdr:nvSpPr>
      <cdr:spPr>
        <a:xfrm xmlns:a="http://schemas.openxmlformats.org/drawingml/2006/main">
          <a:off x="192643" y="261902"/>
          <a:ext cx="2262246" cy="2262213"/>
        </a:xfrm>
        <a:prstGeom xmlns:a="http://schemas.openxmlformats.org/drawingml/2006/main" prst="ellipse">
          <a:avLst/>
        </a:prstGeom>
        <a:noFill xmlns:a="http://schemas.openxmlformats.org/drawingml/2006/main"/>
        <a:ln xmlns:a="http://schemas.openxmlformats.org/drawingml/2006/main" w="219075" cmpd="sng">
          <a:solidFill>
            <a:schemeClr val="bg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EE7616F-BA14-4CFE-BC82-2C5DC4B59B18}" type="datetimeFigureOut">
              <a:rPr lang="en-US"/>
              <a:pPr>
                <a:defRPr/>
              </a:pPr>
              <a:t>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Tree>
    <p:extLst>
      <p:ext uri="{BB962C8B-B14F-4D97-AF65-F5344CB8AC3E}">
        <p14:creationId xmlns:p14="http://schemas.microsoft.com/office/powerpoint/2010/main" val="325064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5A073EB-CD31-4350-B62D-1486B5BB7423}" type="datetimeFigureOut">
              <a:rPr lang="en-JM"/>
              <a:pPr>
                <a:defRPr/>
              </a:pPr>
              <a:t>5/2/2021</a:t>
            </a:fld>
            <a:endParaRPr lang="en-JM"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AC7E8016-073D-46D1-A93B-C225494F2AE2}" type="slidenum">
              <a:rPr lang="en-JM"/>
              <a:pPr/>
              <a:t>‹#›</a:t>
            </a:fld>
            <a:endParaRPr lang="en-JM" dirty="0"/>
          </a:p>
        </p:txBody>
      </p:sp>
    </p:spTree>
    <p:extLst>
      <p:ext uri="{BB962C8B-B14F-4D97-AF65-F5344CB8AC3E}">
        <p14:creationId xmlns:p14="http://schemas.microsoft.com/office/powerpoint/2010/main" val="3087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S_Title Slide-Right Image">
    <p:spTree>
      <p:nvGrpSpPr>
        <p:cNvPr id="1" name=""/>
        <p:cNvGrpSpPr/>
        <p:nvPr/>
      </p:nvGrpSpPr>
      <p:grpSpPr>
        <a:xfrm>
          <a:off x="0" y="0"/>
          <a:ext cx="0" cy="0"/>
          <a:chOff x="0" y="0"/>
          <a:chExt cx="0" cy="0"/>
        </a:xfrm>
      </p:grpSpPr>
      <p:sp>
        <p:nvSpPr>
          <p:cNvPr id="18" name="Rectangle 17"/>
          <p:cNvSpPr/>
          <p:nvPr userDrawn="1"/>
        </p:nvSpPr>
        <p:spPr>
          <a:xfrm>
            <a:off x="0" y="0"/>
            <a:ext cx="12200467" cy="685799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p:nvPr>
        </p:nvSpPr>
        <p:spPr>
          <a:xfrm>
            <a:off x="609600" y="3003943"/>
            <a:ext cx="6400800" cy="644525"/>
          </a:xfrm>
        </p:spPr>
        <p:txBody>
          <a:bodyPr anchor="b"/>
          <a:lstStyle>
            <a:lvl1pPr marL="7938" indent="-7938">
              <a:lnSpc>
                <a:spcPct val="100000"/>
              </a:lnSpc>
              <a:tabLst/>
              <a:defRPr sz="2000">
                <a:solidFill>
                  <a:schemeClr val="accent3"/>
                </a:solidFill>
              </a:defRPr>
            </a:lvl1pPr>
          </a:lstStyle>
          <a:p>
            <a:pPr lvl="0"/>
            <a:r>
              <a:rPr lang="en-US"/>
              <a:t>Click to edit Master text styles</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p:nvPr>
        </p:nvSpPr>
        <p:spPr>
          <a:xfrm>
            <a:off x="609600" y="1362470"/>
            <a:ext cx="10058400" cy="784225"/>
          </a:xfrm>
        </p:spPr>
        <p:txBody>
          <a:bodyPr/>
          <a:lstStyle>
            <a:lvl1pPr>
              <a:defRPr sz="2800">
                <a:solidFill>
                  <a:schemeClr val="accent3"/>
                </a:solidFill>
              </a:defRPr>
            </a:lvl1pPr>
          </a:lstStyle>
          <a:p>
            <a:pPr lvl="0"/>
            <a:r>
              <a:rPr lang="en-US"/>
              <a:t>Click to edit Master text styles</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p:nvPr>
        </p:nvSpPr>
        <p:spPr>
          <a:xfrm>
            <a:off x="609601" y="498218"/>
            <a:ext cx="10058400" cy="825299"/>
          </a:xfrm>
        </p:spPr>
        <p:txBody>
          <a:bodyPr/>
          <a:lstStyle>
            <a:lvl1pPr>
              <a:defRPr sz="4400">
                <a:solidFill>
                  <a:schemeClr val="accent3"/>
                </a:solidFill>
              </a:defRPr>
            </a:lvl1pPr>
          </a:lstStyle>
          <a:p>
            <a:r>
              <a:rPr lang="en-US"/>
              <a:t>Click to edit Master title style</a:t>
            </a:r>
            <a:endParaRPr lang="en-US" dirty="0"/>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p:nvPr>
        </p:nvSpPr>
        <p:spPr>
          <a:xfrm>
            <a:off x="609600" y="3972775"/>
            <a:ext cx="6400800" cy="644525"/>
          </a:xfrm>
        </p:spPr>
        <p:txBody>
          <a:bodyPr anchor="t"/>
          <a:lstStyle>
            <a:lvl1pPr marL="7938" indent="-7938">
              <a:lnSpc>
                <a:spcPct val="100000"/>
              </a:lnSpc>
              <a:tabLst/>
              <a:defRPr sz="1400">
                <a:solidFill>
                  <a:schemeClr val="accent3"/>
                </a:solidFill>
              </a:defRPr>
            </a:lvl1pPr>
          </a:lstStyle>
          <a:p>
            <a:pPr lvl="0"/>
            <a:r>
              <a:rPr lang="en-US"/>
              <a:t>Click to edit Master text styles</a:t>
            </a:r>
          </a:p>
        </p:txBody>
      </p:sp>
      <p:sp>
        <p:nvSpPr>
          <p:cNvPr id="34" name="Text Placeholder 33">
            <a:extLst>
              <a:ext uri="{FF2B5EF4-FFF2-40B4-BE49-F238E27FC236}">
                <a16:creationId xmlns:a16="http://schemas.microsoft.com/office/drawing/2014/main" id="{BE8F75C7-0944-D844-83FB-1C6C5BCDC957}"/>
              </a:ext>
            </a:extLst>
          </p:cNvPr>
          <p:cNvSpPr>
            <a:spLocks noGrp="1"/>
          </p:cNvSpPr>
          <p:nvPr>
            <p:ph type="body" sz="quarter" idx="14" hasCustomPrompt="1"/>
          </p:nvPr>
        </p:nvSpPr>
        <p:spPr>
          <a:xfrm>
            <a:off x="0" y="6392408"/>
            <a:ext cx="5127625" cy="465592"/>
          </a:xfrm>
        </p:spPr>
        <p:txBody>
          <a:bodyPr anchor="b"/>
          <a:lstStyle>
            <a:lvl1pPr algn="r">
              <a:lnSpc>
                <a:spcPct val="100000"/>
              </a:lnSpc>
              <a:defRPr sz="700"/>
            </a:lvl1pPr>
          </a:lstStyle>
          <a:p>
            <a:r>
              <a:rPr lang="en-US" dirty="0"/>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0" name="Picture 9">
            <a:extLst>
              <a:ext uri="{FF2B5EF4-FFF2-40B4-BE49-F238E27FC236}">
                <a16:creationId xmlns:a16="http://schemas.microsoft.com/office/drawing/2014/main" id="{922D6772-7C65-4E9F-BFCE-9BDCF08FBC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4864" y="5689855"/>
            <a:ext cx="3101403" cy="80582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sability_Issue Text Righ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4"/>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7201291" y="1161209"/>
            <a:ext cx="4572000" cy="457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6EEFEE33-35C0-4F77-BAEC-2FBD1DAF3A01}"/>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7505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sability_Issue Text Bottom">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4"/>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5119008"/>
            <a:ext cx="11153087" cy="998359"/>
          </a:xfrm>
        </p:spPr>
        <p:txBody>
          <a:bodyPr/>
          <a:lstStyle>
            <a:lvl1pPr>
              <a:defRPr sz="1200"/>
            </a:lvl1pPr>
            <a:lvl2pPr>
              <a:defRPr sz="1200"/>
            </a:lvl2pPr>
            <a:lvl3pPr>
              <a:defRPr sz="1200"/>
            </a:lvl3pPr>
            <a:lvl4pPr marL="685800" indent="0">
              <a:buNone/>
              <a:defRPr sz="1200"/>
            </a:lvl4pPr>
            <a:lvl5pPr>
              <a:defRPr sz="1200"/>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72A5A3B-E61D-46E2-9067-3DB793F8ECCD}"/>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155180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S_Title and Text Only_blue detail">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61AB71A2-D3BB-4F3F-92AB-82F47B3D013E}"/>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043125D-8A22-4784-AB7D-01DE5B87015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5"/>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1632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16121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90744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S_Title and Text Only_green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C4A1478-4E0D-4878-9AB8-4A7F2EC05B9A}"/>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B2F3BD71-535C-4F26-8844-7F00A4E2EF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5"/>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1632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16121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657730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S_Title and Text Only_orange detail">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2CACBB20-A2CD-4D92-9C4A-99AA94F0E838}"/>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C9858CAA-CC9D-42F9-8806-94AFF44CE3F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5"/>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1632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16121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40265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Blue Background">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Freeform 11">
            <a:extLst>
              <a:ext uri="{FF2B5EF4-FFF2-40B4-BE49-F238E27FC236}">
                <a16:creationId xmlns:a16="http://schemas.microsoft.com/office/drawing/2014/main" id="{B0580271-581A-554D-A58D-EDDC506EBCF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01FBA213-3C68-3B44-AE71-619FB927BD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2" name="Title 1"/>
          <p:cNvSpPr>
            <a:spLocks noGrp="1"/>
          </p:cNvSpPr>
          <p:nvPr>
            <p:ph type="title"/>
          </p:nvPr>
        </p:nvSpPr>
        <p:spPr>
          <a:xfrm>
            <a:off x="620132" y="420586"/>
            <a:ext cx="11144230" cy="751543"/>
          </a:xfrm>
        </p:spPr>
        <p:txBody>
          <a:bodyPr>
            <a:noAutofit/>
          </a:bodyPr>
          <a:lstStyle>
            <a:lvl1pPr>
              <a:defRPr sz="2400">
                <a:solidFill>
                  <a:schemeClr val="bg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10" name="Text Placeholder 4">
            <a:extLst>
              <a:ext uri="{FF2B5EF4-FFF2-40B4-BE49-F238E27FC236}">
                <a16:creationId xmlns:a16="http://schemas.microsoft.com/office/drawing/2014/main" id="{BF9E2FDA-DE9C-C049-8D79-4B155C60A7B2}"/>
              </a:ext>
            </a:extLst>
          </p:cNvPr>
          <p:cNvSpPr>
            <a:spLocks noGrp="1"/>
          </p:cNvSpPr>
          <p:nvPr>
            <p:ph type="body" sz="quarter" idx="44"/>
          </p:nvPr>
        </p:nvSpPr>
        <p:spPr>
          <a:xfrm>
            <a:off x="620132" y="2059093"/>
            <a:ext cx="11134197" cy="4004734"/>
          </a:xfrm>
        </p:spPr>
        <p:txBody>
          <a:bodyPr/>
          <a:lstStyle>
            <a:lvl1pPr>
              <a:buClr>
                <a:schemeClr val="tx1">
                  <a:lumMod val="40000"/>
                  <a:lumOff val="60000"/>
                </a:schemeClr>
              </a:buClr>
              <a:defRPr sz="1600">
                <a:solidFill>
                  <a:schemeClr val="bg1"/>
                </a:solidFill>
              </a:defRPr>
            </a:lvl1pPr>
            <a:lvl2pPr>
              <a:buClr>
                <a:schemeClr val="tx1">
                  <a:lumMod val="40000"/>
                  <a:lumOff val="60000"/>
                </a:schemeClr>
              </a:buClr>
              <a:defRPr sz="1600">
                <a:solidFill>
                  <a:schemeClr val="bg1"/>
                </a:solidFill>
              </a:defRPr>
            </a:lvl2pPr>
            <a:lvl3pPr>
              <a:buClr>
                <a:schemeClr val="tx1">
                  <a:lumMod val="40000"/>
                  <a:lumOff val="60000"/>
                </a:schemeClr>
              </a:buClr>
              <a:defRPr sz="1600">
                <a:solidFill>
                  <a:schemeClr val="bg1"/>
                </a:solidFill>
              </a:defRPr>
            </a:lvl3pPr>
            <a:lvl4pPr>
              <a:buClr>
                <a:schemeClr val="tx1">
                  <a:lumMod val="40000"/>
                  <a:lumOff val="60000"/>
                </a:schemeClr>
              </a:buClr>
              <a:defRPr sz="16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FB85078C-4867-CD40-BA75-32C52CDB23BF}"/>
              </a:ext>
            </a:extLst>
          </p:cNvPr>
          <p:cNvSpPr>
            <a:spLocks noGrp="1"/>
          </p:cNvSpPr>
          <p:nvPr>
            <p:ph type="body" sz="quarter" idx="45" hasCustomPrompt="1"/>
          </p:nvPr>
        </p:nvSpPr>
        <p:spPr>
          <a:xfrm>
            <a:off x="620132" y="1156254"/>
            <a:ext cx="11153087" cy="765630"/>
          </a:xfrm>
        </p:spPr>
        <p:txBody>
          <a:bodyPr>
            <a:noAutofit/>
          </a:bodyPr>
          <a:lstStyle>
            <a:lvl1pPr marL="0" indent="0">
              <a:lnSpc>
                <a:spcPct val="100000"/>
              </a:lnSpc>
              <a:spcBef>
                <a:spcPts val="0"/>
              </a:spcBef>
              <a:buNone/>
              <a:defRPr sz="1800" b="0" i="0">
                <a:solidFill>
                  <a:schemeClr val="bg1"/>
                </a:solidFill>
              </a:defRPr>
            </a:lvl1pPr>
          </a:lstStyle>
          <a:p>
            <a:pPr lvl="0"/>
            <a:r>
              <a:rPr lang="en-US" dirty="0"/>
              <a:t>Subtitle Heading</a:t>
            </a:r>
          </a:p>
        </p:txBody>
      </p:sp>
      <p:pic>
        <p:nvPicPr>
          <p:cNvPr id="15" name="Graphic 14">
            <a:extLst>
              <a:ext uri="{FF2B5EF4-FFF2-40B4-BE49-F238E27FC236}">
                <a16:creationId xmlns:a16="http://schemas.microsoft.com/office/drawing/2014/main" id="{7ACBC230-602B-F143-B5B5-E781AF7871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6" name="TextBox 11">
            <a:extLst>
              <a:ext uri="{FF2B5EF4-FFF2-40B4-BE49-F238E27FC236}">
                <a16:creationId xmlns:a16="http://schemas.microsoft.com/office/drawing/2014/main" id="{E8DCD9B5-E573-144C-BB9C-B2137D799848}"/>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943509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Quote with Full Imag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91D13E3-C260-2445-A556-8A9B68105040}"/>
              </a:ext>
            </a:extLst>
          </p:cNvPr>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
        <p:nvSpPr>
          <p:cNvPr id="12" name="Slide Number Placeholder 5"/>
          <p:cNvSpPr>
            <a:spLocks noGrp="1"/>
          </p:cNvSpPr>
          <p:nvPr>
            <p:ph type="sldNum" sz="quarter" idx="42"/>
          </p:nvPr>
        </p:nvSpPr>
        <p:spPr>
          <a:xfrm>
            <a:off x="10795000" y="6337300"/>
            <a:ext cx="1016000" cy="430213"/>
          </a:xfrm>
        </p:spPr>
        <p:txBody>
          <a:bodyPr/>
          <a:lstStyle>
            <a:lvl1pPr>
              <a:defRPr/>
            </a:lvl1pPr>
          </a:lstStyle>
          <a:p>
            <a:fld id="{E6A93944-3474-4E48-BCD4-69ED9CACC019}" type="slidenum">
              <a:rPr lang="en-JM"/>
              <a:pPr/>
              <a:t>‹#›</a:t>
            </a:fld>
            <a:endParaRPr lang="en-JM" dirty="0"/>
          </a:p>
        </p:txBody>
      </p:sp>
      <p:sp>
        <p:nvSpPr>
          <p:cNvPr id="13" name="Title 1"/>
          <p:cNvSpPr>
            <a:spLocks noGrp="1"/>
          </p:cNvSpPr>
          <p:nvPr>
            <p:ph type="title" hasCustomPrompt="1"/>
          </p:nvPr>
        </p:nvSpPr>
        <p:spPr>
          <a:xfrm>
            <a:off x="657913" y="377955"/>
            <a:ext cx="4650687" cy="875112"/>
          </a:xfrm>
        </p:spPr>
        <p:txBody>
          <a:bodyPr anchor="t"/>
          <a:lstStyle>
            <a:lvl1pPr algn="l">
              <a:defRPr sz="2800">
                <a:solidFill>
                  <a:schemeClr val="accent3"/>
                </a:solidFill>
              </a:defRPr>
            </a:lvl1pPr>
          </a:lstStyle>
          <a:p>
            <a:r>
              <a:rPr lang="en-US" dirty="0"/>
              <a:t>Quote title</a:t>
            </a:r>
            <a:endParaRPr lang="en-JM" dirty="0"/>
          </a:p>
        </p:txBody>
      </p:sp>
      <p:sp>
        <p:nvSpPr>
          <p:cNvPr id="3" name="Text Placeholder 2"/>
          <p:cNvSpPr>
            <a:spLocks noGrp="1"/>
          </p:cNvSpPr>
          <p:nvPr>
            <p:ph type="body" sz="quarter" idx="43" hasCustomPrompt="1"/>
          </p:nvPr>
        </p:nvSpPr>
        <p:spPr>
          <a:xfrm>
            <a:off x="791570" y="1253069"/>
            <a:ext cx="4889563" cy="3105572"/>
          </a:xfrm>
        </p:spPr>
        <p:txBody>
          <a:bodyPr anchor="ctr"/>
          <a:lstStyle>
            <a:lvl1pPr>
              <a:defRPr sz="240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795338" y="4563533"/>
            <a:ext cx="1939395" cy="1329796"/>
          </a:xfrm>
        </p:spPr>
        <p:txBody>
          <a:bodyPr anchor="b"/>
          <a:lstStyle>
            <a:lvl1pPr marL="7938" indent="-7938">
              <a:lnSpc>
                <a:spcPct val="100000"/>
              </a:lnSpc>
              <a:tabLst/>
              <a:defRPr sz="2000" b="1">
                <a:solidFill>
                  <a:schemeClr val="accent3"/>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Name</a:t>
            </a:r>
          </a:p>
          <a:p>
            <a:pPr lvl="0"/>
            <a:r>
              <a:rPr lang="en-US" dirty="0"/>
              <a:t>Position</a:t>
            </a:r>
          </a:p>
          <a:p>
            <a:pPr lvl="0"/>
            <a:r>
              <a:rPr lang="en-US" dirty="0"/>
              <a:t>Company</a:t>
            </a:r>
          </a:p>
        </p:txBody>
      </p:sp>
    </p:spTree>
    <p:extLst>
      <p:ext uri="{BB962C8B-B14F-4D97-AF65-F5344CB8AC3E}">
        <p14:creationId xmlns:p14="http://schemas.microsoft.com/office/powerpoint/2010/main" val="238965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668866" y="2209800"/>
            <a:ext cx="5226013"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8" name="Title 1"/>
          <p:cNvSpPr>
            <a:spLocks noGrp="1"/>
          </p:cNvSpPr>
          <p:nvPr>
            <p:ph type="title"/>
          </p:nvPr>
        </p:nvSpPr>
        <p:spPr>
          <a:xfrm>
            <a:off x="657913" y="377955"/>
            <a:ext cx="11161554" cy="704087"/>
          </a:xfrm>
        </p:spPr>
        <p:txBody>
          <a:bodyPr anchor="t">
            <a:noAutofit/>
          </a:bodyPr>
          <a:lstStyle>
            <a:lvl1pPr algn="l">
              <a:defRPr sz="2800"/>
            </a:lvl1pPr>
          </a:lstStyle>
          <a:p>
            <a:r>
              <a:rPr lang="en-US"/>
              <a:t>Click to edit Master title style</a:t>
            </a:r>
            <a:endParaRPr lang="en-JM" dirty="0"/>
          </a:p>
        </p:txBody>
      </p:sp>
      <p:sp>
        <p:nvSpPr>
          <p:cNvPr id="9" name="Text Placeholder 9"/>
          <p:cNvSpPr>
            <a:spLocks noGrp="1"/>
          </p:cNvSpPr>
          <p:nvPr>
            <p:ph type="body" sz="quarter" idx="40"/>
          </p:nvPr>
        </p:nvSpPr>
        <p:spPr>
          <a:xfrm>
            <a:off x="657912" y="1095294"/>
            <a:ext cx="11170021" cy="765630"/>
          </a:xfrm>
        </p:spPr>
        <p:txBody>
          <a:bodyPr>
            <a:noAutofit/>
          </a:bodyPr>
          <a:lstStyle>
            <a:lvl1pPr marL="0" indent="0">
              <a:buNone/>
              <a:defRPr sz="2400" b="0" i="0">
                <a:solidFill>
                  <a:schemeClr val="accent3"/>
                </a:solidFill>
              </a:defRPr>
            </a:lvl1pPr>
          </a:lstStyle>
          <a:p>
            <a:pPr lvl="0"/>
            <a:r>
              <a:rPr lang="en-US"/>
              <a:t>Click to edit Master text styles</a:t>
            </a:r>
          </a:p>
        </p:txBody>
      </p:sp>
      <p:sp>
        <p:nvSpPr>
          <p:cNvPr id="11" name="Content Placeholder 3"/>
          <p:cNvSpPr>
            <a:spLocks noGrp="1"/>
          </p:cNvSpPr>
          <p:nvPr>
            <p:ph sz="quarter" idx="45"/>
          </p:nvPr>
        </p:nvSpPr>
        <p:spPr>
          <a:xfrm>
            <a:off x="6330987" y="2209800"/>
            <a:ext cx="5226013"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8806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668867"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8" name="Title 1"/>
          <p:cNvSpPr>
            <a:spLocks noGrp="1"/>
          </p:cNvSpPr>
          <p:nvPr>
            <p:ph type="title"/>
          </p:nvPr>
        </p:nvSpPr>
        <p:spPr>
          <a:xfrm>
            <a:off x="657913" y="377955"/>
            <a:ext cx="11161554" cy="704087"/>
          </a:xfrm>
        </p:spPr>
        <p:txBody>
          <a:bodyPr anchor="t">
            <a:noAutofit/>
          </a:bodyPr>
          <a:lstStyle>
            <a:lvl1pPr algn="l">
              <a:defRPr sz="2800"/>
            </a:lvl1pPr>
          </a:lstStyle>
          <a:p>
            <a:r>
              <a:rPr lang="en-US"/>
              <a:t>Click to edit Master title style</a:t>
            </a:r>
            <a:endParaRPr lang="en-JM" dirty="0"/>
          </a:p>
        </p:txBody>
      </p:sp>
      <p:sp>
        <p:nvSpPr>
          <p:cNvPr id="9" name="Text Placeholder 9"/>
          <p:cNvSpPr>
            <a:spLocks noGrp="1"/>
          </p:cNvSpPr>
          <p:nvPr>
            <p:ph type="body" sz="quarter" idx="40"/>
          </p:nvPr>
        </p:nvSpPr>
        <p:spPr>
          <a:xfrm>
            <a:off x="657912" y="1095294"/>
            <a:ext cx="11170021" cy="765630"/>
          </a:xfrm>
        </p:spPr>
        <p:txBody>
          <a:bodyPr>
            <a:noAutofit/>
          </a:bodyPr>
          <a:lstStyle>
            <a:lvl1pPr marL="0" indent="0">
              <a:buNone/>
              <a:defRPr sz="2400" b="0" i="0">
                <a:solidFill>
                  <a:schemeClr val="accent3"/>
                </a:solidFill>
              </a:defRPr>
            </a:lvl1pPr>
          </a:lstStyle>
          <a:p>
            <a:pPr lvl="0"/>
            <a:r>
              <a:rPr lang="en-US"/>
              <a:t>Click to edit Master text styles</a:t>
            </a:r>
          </a:p>
        </p:txBody>
      </p:sp>
      <p:sp>
        <p:nvSpPr>
          <p:cNvPr id="11" name="Content Placeholder 3"/>
          <p:cNvSpPr>
            <a:spLocks noGrp="1"/>
          </p:cNvSpPr>
          <p:nvPr>
            <p:ph sz="quarter" idx="45"/>
          </p:nvPr>
        </p:nvSpPr>
        <p:spPr>
          <a:xfrm>
            <a:off x="4476787"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46"/>
          </p:nvPr>
        </p:nvSpPr>
        <p:spPr>
          <a:xfrm>
            <a:off x="8284708"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6508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Center align">
    <p:spTree>
      <p:nvGrpSpPr>
        <p:cNvPr id="1" name=""/>
        <p:cNvGrpSpPr/>
        <p:nvPr/>
      </p:nvGrpSpPr>
      <p:grpSpPr>
        <a:xfrm>
          <a:off x="0" y="0"/>
          <a:ext cx="0" cy="0"/>
          <a:chOff x="0" y="0"/>
          <a:chExt cx="0" cy="0"/>
        </a:xfrm>
      </p:grpSpPr>
      <p:sp>
        <p:nvSpPr>
          <p:cNvPr id="2" name="Title 1"/>
          <p:cNvSpPr>
            <a:spLocks noGrp="1"/>
          </p:cNvSpPr>
          <p:nvPr>
            <p:ph type="title"/>
          </p:nvPr>
        </p:nvSpPr>
        <p:spPr>
          <a:xfrm>
            <a:off x="896113" y="533400"/>
            <a:ext cx="10464800" cy="567267"/>
          </a:xfrm>
        </p:spPr>
        <p:txBody>
          <a:bodyPr anchor="t">
            <a:noAutofit/>
          </a:bodyPr>
          <a:lstStyle>
            <a:lvl1pPr algn="ctr">
              <a:defRPr sz="2800"/>
            </a:lvl1pPr>
          </a:lstStyle>
          <a:p>
            <a:r>
              <a:rPr lang="en-US"/>
              <a:t>Click to edit Master title style</a:t>
            </a:r>
            <a:endParaRPr lang="en-JM" dirty="0"/>
          </a:p>
        </p:txBody>
      </p:sp>
      <p:sp>
        <p:nvSpPr>
          <p:cNvPr id="10" name="Text Placeholder 9"/>
          <p:cNvSpPr>
            <a:spLocks noGrp="1"/>
          </p:cNvSpPr>
          <p:nvPr>
            <p:ph type="body" sz="quarter" idx="40"/>
          </p:nvPr>
        </p:nvSpPr>
        <p:spPr>
          <a:xfrm>
            <a:off x="896113" y="1115614"/>
            <a:ext cx="10464801" cy="920305"/>
          </a:xfrm>
        </p:spPr>
        <p:txBody>
          <a:bodyPr>
            <a:noAutofit/>
          </a:bodyPr>
          <a:lstStyle>
            <a:lvl1pPr marL="0" indent="0" algn="ctr">
              <a:lnSpc>
                <a:spcPct val="100000"/>
              </a:lnSpc>
              <a:buNone/>
              <a:defRPr sz="2400" b="0" i="0">
                <a:solidFill>
                  <a:schemeClr val="accent3"/>
                </a:solidFill>
              </a:defRPr>
            </a:lvl1pPr>
          </a:lstStyle>
          <a:p>
            <a:pPr lvl="0"/>
            <a:r>
              <a:rPr lang="en-US"/>
              <a:t>Click to edit Master text styles</a:t>
            </a:r>
          </a:p>
        </p:txBody>
      </p:sp>
      <p:sp>
        <p:nvSpPr>
          <p:cNvPr id="12" name="Content Placeholder 11"/>
          <p:cNvSpPr>
            <a:spLocks noGrp="1"/>
          </p:cNvSpPr>
          <p:nvPr>
            <p:ph sz="quarter" idx="41"/>
          </p:nvPr>
        </p:nvSpPr>
        <p:spPr>
          <a:xfrm>
            <a:off x="896113" y="2438400"/>
            <a:ext cx="10464800" cy="3404748"/>
          </a:xfrm>
        </p:spPr>
        <p:txBody>
          <a:bodyPr>
            <a:noAutofit/>
          </a:bodyPr>
          <a:lstStyle>
            <a:lvl1pPr marL="0" indent="0" algn="ctr">
              <a:buNone/>
              <a:defRPr sz="2000"/>
            </a:lvl1pPr>
          </a:lstStyle>
          <a:p>
            <a:pPr lvl="0"/>
            <a:r>
              <a:rPr lang="en-US"/>
              <a:t>Click to edit Master text styles</a:t>
            </a:r>
          </a:p>
        </p:txBody>
      </p:sp>
      <p:sp>
        <p:nvSpPr>
          <p:cNvPr id="5" name="Slide Number Placeholder 5"/>
          <p:cNvSpPr>
            <a:spLocks noGrp="1"/>
          </p:cNvSpPr>
          <p:nvPr>
            <p:ph type="sldNum" sz="quarter" idx="42"/>
          </p:nvPr>
        </p:nvSpPr>
        <p:spPr/>
        <p:txBody>
          <a:bodyPr/>
          <a:lstStyle>
            <a:lvl1pPr>
              <a:defRPr/>
            </a:lvl1pPr>
          </a:lstStyle>
          <a:p>
            <a:fld id="{E6A93944-3474-4E48-BCD4-69ED9CACC019}" type="slidenum">
              <a:rPr lang="en-JM"/>
              <a:pPr/>
              <a:t>‹#›</a:t>
            </a:fld>
            <a:endParaRPr lang="en-JM" dirty="0"/>
          </a:p>
        </p:txBody>
      </p:sp>
    </p:spTree>
    <p:extLst>
      <p:ext uri="{BB962C8B-B14F-4D97-AF65-F5344CB8AC3E}">
        <p14:creationId xmlns:p14="http://schemas.microsoft.com/office/powerpoint/2010/main" val="310896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S_Title Slide Blue-Right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B79688-1E3B-4183-A283-45BC37A08C96}"/>
              </a:ext>
            </a:extLst>
          </p:cNvPr>
          <p:cNvPicPr>
            <a:picLocks noChangeAspect="1"/>
          </p:cNvPicPr>
          <p:nvPr userDrawn="1"/>
        </p:nvPicPr>
        <p:blipFill>
          <a:blip r:embed="rId2"/>
          <a:stretch>
            <a:fillRect/>
          </a:stretch>
        </p:blipFill>
        <p:spPr>
          <a:xfrm>
            <a:off x="0" y="893"/>
            <a:ext cx="12188824" cy="6856214"/>
          </a:xfrm>
          <a:prstGeom prst="rect">
            <a:avLst/>
          </a:prstGeom>
        </p:spPr>
      </p:pic>
      <p:sp>
        <p:nvSpPr>
          <p:cNvPr id="34" name="Text Placeholder 33">
            <a:extLst>
              <a:ext uri="{FF2B5EF4-FFF2-40B4-BE49-F238E27FC236}">
                <a16:creationId xmlns:a16="http://schemas.microsoft.com/office/drawing/2014/main" id="{BE8F75C7-0944-D844-83FB-1C6C5BCDC957}"/>
              </a:ext>
            </a:extLst>
          </p:cNvPr>
          <p:cNvSpPr>
            <a:spLocks noGrp="1"/>
          </p:cNvSpPr>
          <p:nvPr>
            <p:ph type="body" sz="quarter" idx="14" hasCustomPrompt="1"/>
          </p:nvPr>
        </p:nvSpPr>
        <p:spPr>
          <a:xfrm>
            <a:off x="0" y="6392408"/>
            <a:ext cx="5127625" cy="465592"/>
          </a:xfrm>
        </p:spPr>
        <p:txBody>
          <a:bodyPr anchor="b"/>
          <a:lstStyle>
            <a:lvl1pPr algn="r">
              <a:lnSpc>
                <a:spcPct val="100000"/>
              </a:lnSpc>
              <a:defRPr sz="700"/>
            </a:lvl1pPr>
          </a:lstStyle>
          <a:p>
            <a:r>
              <a:rPr lang="en-US" dirty="0"/>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0" name="Picture 9">
            <a:extLst>
              <a:ext uri="{FF2B5EF4-FFF2-40B4-BE49-F238E27FC236}">
                <a16:creationId xmlns:a16="http://schemas.microsoft.com/office/drawing/2014/main" id="{922D6772-7C65-4E9F-BFCE-9BDCF08FBC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4864" y="5689855"/>
            <a:ext cx="3101403" cy="805827"/>
          </a:xfrm>
          <a:prstGeom prst="rect">
            <a:avLst/>
          </a:prstGeom>
        </p:spPr>
      </p:pic>
      <p:sp>
        <p:nvSpPr>
          <p:cNvPr id="13" name="Text Placeholder 10">
            <a:extLst>
              <a:ext uri="{FF2B5EF4-FFF2-40B4-BE49-F238E27FC236}">
                <a16:creationId xmlns:a16="http://schemas.microsoft.com/office/drawing/2014/main" id="{D4EFE171-DEA1-47EF-A8F4-64C9ED0CC6BE}"/>
              </a:ext>
            </a:extLst>
          </p:cNvPr>
          <p:cNvSpPr>
            <a:spLocks noGrp="1"/>
          </p:cNvSpPr>
          <p:nvPr>
            <p:ph type="body" sz="quarter" idx="10"/>
          </p:nvPr>
        </p:nvSpPr>
        <p:spPr>
          <a:xfrm>
            <a:off x="609600" y="3003943"/>
            <a:ext cx="6400800" cy="644525"/>
          </a:xfrm>
        </p:spPr>
        <p:txBody>
          <a:bodyPr anchor="b"/>
          <a:lstStyle>
            <a:lvl1pPr marL="7938" indent="-7938">
              <a:lnSpc>
                <a:spcPct val="100000"/>
              </a:lnSpc>
              <a:tabLst/>
              <a:defRPr sz="2000">
                <a:solidFill>
                  <a:schemeClr val="bg1"/>
                </a:solidFill>
              </a:defRPr>
            </a:lvl1pPr>
          </a:lstStyle>
          <a:p>
            <a:pPr lvl="0"/>
            <a:r>
              <a:rPr lang="en-US"/>
              <a:t>Click to edit Master text styles</a:t>
            </a:r>
          </a:p>
        </p:txBody>
      </p:sp>
      <p:sp>
        <p:nvSpPr>
          <p:cNvPr id="14" name="Text Placeholder 26">
            <a:extLst>
              <a:ext uri="{FF2B5EF4-FFF2-40B4-BE49-F238E27FC236}">
                <a16:creationId xmlns:a16="http://schemas.microsoft.com/office/drawing/2014/main" id="{45B56774-22AA-4654-84C3-916AEC3158E2}"/>
              </a:ext>
            </a:extLst>
          </p:cNvPr>
          <p:cNvSpPr>
            <a:spLocks noGrp="1"/>
          </p:cNvSpPr>
          <p:nvPr>
            <p:ph type="body" sz="quarter" idx="11"/>
          </p:nvPr>
        </p:nvSpPr>
        <p:spPr>
          <a:xfrm>
            <a:off x="609600" y="1362470"/>
            <a:ext cx="10058400" cy="784225"/>
          </a:xfrm>
        </p:spPr>
        <p:txBody>
          <a:bodyPr/>
          <a:lstStyle>
            <a:lvl1pPr>
              <a:defRPr sz="2800">
                <a:solidFill>
                  <a:schemeClr val="bg1"/>
                </a:solidFill>
              </a:defRPr>
            </a:lvl1pPr>
          </a:lstStyle>
          <a:p>
            <a:pPr lvl="0"/>
            <a:r>
              <a:rPr lang="en-US"/>
              <a:t>Click to edit Master text styles</a:t>
            </a:r>
          </a:p>
        </p:txBody>
      </p:sp>
      <p:sp>
        <p:nvSpPr>
          <p:cNvPr id="15" name="Title 8">
            <a:extLst>
              <a:ext uri="{FF2B5EF4-FFF2-40B4-BE49-F238E27FC236}">
                <a16:creationId xmlns:a16="http://schemas.microsoft.com/office/drawing/2014/main" id="{610CCA61-E27B-4D09-B625-C3BE9D495491}"/>
              </a:ext>
            </a:extLst>
          </p:cNvPr>
          <p:cNvSpPr>
            <a:spLocks noGrp="1"/>
          </p:cNvSpPr>
          <p:nvPr>
            <p:ph type="title"/>
          </p:nvPr>
        </p:nvSpPr>
        <p:spPr>
          <a:xfrm>
            <a:off x="609601" y="498218"/>
            <a:ext cx="10058400" cy="825299"/>
          </a:xfrm>
        </p:spPr>
        <p:txBody>
          <a:bodyPr/>
          <a:lstStyle>
            <a:lvl1pPr>
              <a:defRPr sz="4400">
                <a:solidFill>
                  <a:schemeClr val="bg1"/>
                </a:solidFill>
              </a:defRPr>
            </a:lvl1pPr>
          </a:lstStyle>
          <a:p>
            <a:r>
              <a:rPr lang="en-US"/>
              <a:t>Click to edit Master title style</a:t>
            </a:r>
            <a:endParaRPr lang="en-US" dirty="0"/>
          </a:p>
        </p:txBody>
      </p:sp>
      <p:sp>
        <p:nvSpPr>
          <p:cNvPr id="16" name="Text Placeholder 10">
            <a:extLst>
              <a:ext uri="{FF2B5EF4-FFF2-40B4-BE49-F238E27FC236}">
                <a16:creationId xmlns:a16="http://schemas.microsoft.com/office/drawing/2014/main" id="{E26FAB92-351D-45F6-AE4C-6451A5604449}"/>
              </a:ext>
            </a:extLst>
          </p:cNvPr>
          <p:cNvSpPr>
            <a:spLocks noGrp="1"/>
          </p:cNvSpPr>
          <p:nvPr>
            <p:ph type="body" sz="quarter" idx="12"/>
          </p:nvPr>
        </p:nvSpPr>
        <p:spPr>
          <a:xfrm>
            <a:off x="609600" y="3972775"/>
            <a:ext cx="6400800" cy="644525"/>
          </a:xfrm>
        </p:spPr>
        <p:txBody>
          <a:bodyPr anchor="t"/>
          <a:lstStyle>
            <a:lvl1pPr marL="7938" indent="-7938">
              <a:lnSpc>
                <a:spcPct val="100000"/>
              </a:lnSpc>
              <a:tabLst/>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4999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with Full Imag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F2202E7-C563-E84B-81B0-7A5EE14CB4E3}"/>
              </a:ext>
            </a:extLst>
          </p:cNvPr>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657913" y="1566333"/>
            <a:ext cx="2407019" cy="3733800"/>
          </a:xfrm>
        </p:spPr>
        <p:txBody>
          <a:bodyPr anchor="ctr">
            <a:noAutofit/>
          </a:bodyPr>
          <a:lstStyle>
            <a:lvl1pPr algn="l">
              <a:defRPr sz="4000">
                <a:solidFill>
                  <a:schemeClr val="accent3"/>
                </a:solidFill>
              </a:defRPr>
            </a:lvl1pPr>
          </a:lstStyle>
          <a:p>
            <a:r>
              <a:rPr lang="en-US" dirty="0"/>
              <a:t>Section Title</a:t>
            </a:r>
            <a:endParaRPr lang="en-JM" dirty="0"/>
          </a:p>
        </p:txBody>
      </p:sp>
    </p:spTree>
    <p:extLst>
      <p:ext uri="{BB962C8B-B14F-4D97-AF65-F5344CB8AC3E}">
        <p14:creationId xmlns:p14="http://schemas.microsoft.com/office/powerpoint/2010/main" val="122663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5" name="Picture Placeholder 4"/>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Tree>
    <p:extLst>
      <p:ext uri="{BB962C8B-B14F-4D97-AF65-F5344CB8AC3E}">
        <p14:creationId xmlns:p14="http://schemas.microsoft.com/office/powerpoint/2010/main" val="107546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60267-7B2A-9E44-9201-7B7177AFC530}"/>
              </a:ext>
            </a:extLst>
          </p:cNvPr>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Slide Number Placeholder 5"/>
          <p:cNvSpPr>
            <a:spLocks noGrp="1"/>
          </p:cNvSpPr>
          <p:nvPr>
            <p:ph type="sldNum" sz="quarter" idx="42"/>
          </p:nvPr>
        </p:nvSpPr>
        <p:spPr>
          <a:xfrm>
            <a:off x="10795000" y="6337300"/>
            <a:ext cx="1016000" cy="430213"/>
          </a:xfrm>
        </p:spPr>
        <p:txBody>
          <a:bodyPr/>
          <a:lstStyle>
            <a:lvl1pPr>
              <a:defRPr/>
            </a:lvl1pPr>
          </a:lstStyle>
          <a:p>
            <a:fld id="{E6A93944-3474-4E48-BCD4-69ED9CACC019}" type="slidenum">
              <a:rPr lang="en-JM"/>
              <a:pPr/>
              <a:t>‹#›</a:t>
            </a:fld>
            <a:endParaRPr lang="en-JM" dirty="0"/>
          </a:p>
        </p:txBody>
      </p:sp>
      <p:sp>
        <p:nvSpPr>
          <p:cNvPr id="13" name="Title 1"/>
          <p:cNvSpPr>
            <a:spLocks noGrp="1"/>
          </p:cNvSpPr>
          <p:nvPr>
            <p:ph type="title" hasCustomPrompt="1"/>
          </p:nvPr>
        </p:nvSpPr>
        <p:spPr>
          <a:xfrm>
            <a:off x="657913" y="377955"/>
            <a:ext cx="11026087" cy="704087"/>
          </a:xfrm>
        </p:spPr>
        <p:txBody>
          <a:bodyPr anchor="t"/>
          <a:lstStyle>
            <a:lvl1pPr algn="l">
              <a:defRPr sz="3600">
                <a:solidFill>
                  <a:schemeClr val="bg1"/>
                </a:solidFill>
              </a:defRPr>
            </a:lvl1pPr>
          </a:lstStyle>
          <a:p>
            <a:r>
              <a:rPr lang="en-US" dirty="0"/>
              <a:t>Quote title</a:t>
            </a:r>
            <a:endParaRPr lang="en-JM" dirty="0"/>
          </a:p>
        </p:txBody>
      </p:sp>
      <p:sp>
        <p:nvSpPr>
          <p:cNvPr id="3" name="Text Placeholder 2"/>
          <p:cNvSpPr>
            <a:spLocks noGrp="1"/>
          </p:cNvSpPr>
          <p:nvPr>
            <p:ph type="body" sz="quarter" idx="43" hasCustomPrompt="1"/>
          </p:nvPr>
        </p:nvSpPr>
        <p:spPr>
          <a:xfrm>
            <a:off x="791570" y="1986976"/>
            <a:ext cx="7421098" cy="3033757"/>
          </a:xfrm>
        </p:spPr>
        <p:txBody>
          <a:bodyPr anchor="ct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9558338" y="4114800"/>
            <a:ext cx="1939395" cy="1778529"/>
          </a:xfrm>
        </p:spPr>
        <p:txBody>
          <a:bodyPr anchor="b"/>
          <a:lstStyle>
            <a:lvl1pPr marL="7938" indent="-7938">
              <a:lnSpc>
                <a:spcPct val="100000"/>
              </a:lnSpc>
              <a:tabLst/>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Quote credit</a:t>
            </a:r>
          </a:p>
          <a:p>
            <a:pPr lvl="0"/>
            <a:r>
              <a:rPr lang="en-US" dirty="0"/>
              <a:t>Name</a:t>
            </a:r>
          </a:p>
          <a:p>
            <a:pPr lvl="0"/>
            <a:r>
              <a:rPr lang="en-US" dirty="0"/>
              <a:t>Position</a:t>
            </a:r>
          </a:p>
          <a:p>
            <a:pPr lvl="0"/>
            <a:r>
              <a:rPr lang="en-US" dirty="0"/>
              <a:t>Company</a:t>
            </a:r>
          </a:p>
        </p:txBody>
      </p:sp>
      <p:pic>
        <p:nvPicPr>
          <p:cNvPr id="7" name="Graphic 6">
            <a:extLst>
              <a:ext uri="{FF2B5EF4-FFF2-40B4-BE49-F238E27FC236}">
                <a16:creationId xmlns:a16="http://schemas.microsoft.com/office/drawing/2014/main" id="{C61B10B5-F87A-CB4E-87ED-51340AC8F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8" name="TextBox 11">
            <a:extLst>
              <a:ext uri="{FF2B5EF4-FFF2-40B4-BE49-F238E27FC236}">
                <a16:creationId xmlns:a16="http://schemas.microsoft.com/office/drawing/2014/main" id="{1D773E58-55C1-5D4F-95BE-6DD744F3C558}"/>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65397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Team Blue Background">
    <p:spTree>
      <p:nvGrpSpPr>
        <p:cNvPr id="1" name=""/>
        <p:cNvGrpSpPr/>
        <p:nvPr/>
      </p:nvGrpSpPr>
      <p:grpSpPr>
        <a:xfrm>
          <a:off x="0" y="0"/>
          <a:ext cx="0" cy="0"/>
          <a:chOff x="0" y="0"/>
          <a:chExt cx="0" cy="0"/>
        </a:xfrm>
      </p:grpSpPr>
      <p:sp>
        <p:nvSpPr>
          <p:cNvPr id="18" name="Rectangle 17"/>
          <p:cNvSpPr/>
          <p:nvPr userDrawn="1"/>
        </p:nvSpPr>
        <p:spPr>
          <a:xfrm>
            <a:off x="-12700" y="0"/>
            <a:ext cx="12204700" cy="6858000"/>
          </a:xfrm>
          <a:prstGeom prst="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 name="Text Placeholder 3"/>
          <p:cNvSpPr>
            <a:spLocks noGrp="1"/>
          </p:cNvSpPr>
          <p:nvPr>
            <p:ph type="body" sz="quarter" idx="60" hasCustomPrompt="1"/>
          </p:nvPr>
        </p:nvSpPr>
        <p:spPr>
          <a:xfrm>
            <a:off x="47447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5" name="Text Placeholder 7"/>
          <p:cNvSpPr>
            <a:spLocks noGrp="1"/>
          </p:cNvSpPr>
          <p:nvPr>
            <p:ph type="body" sz="quarter" idx="64"/>
          </p:nvPr>
        </p:nvSpPr>
        <p:spPr>
          <a:xfrm>
            <a:off x="4856480" y="4742137"/>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6" name="Title 1"/>
          <p:cNvSpPr>
            <a:spLocks noGrp="1"/>
          </p:cNvSpPr>
          <p:nvPr>
            <p:ph type="title"/>
          </p:nvPr>
        </p:nvSpPr>
        <p:spPr>
          <a:xfrm>
            <a:off x="877824" y="301752"/>
            <a:ext cx="10464800" cy="1105219"/>
          </a:xfrm>
        </p:spPr>
        <p:txBody>
          <a:bodyPr anchor="t">
            <a:noAutofit/>
          </a:bodyPr>
          <a:lstStyle>
            <a:lvl1pPr algn="ctr">
              <a:defRPr sz="3600">
                <a:solidFill>
                  <a:schemeClr val="bg1"/>
                </a:solidFill>
              </a:defRPr>
            </a:lvl1pPr>
          </a:lstStyle>
          <a:p>
            <a:r>
              <a:rPr lang="en-US"/>
              <a:t>Click to edit Master title style</a:t>
            </a:r>
            <a:endParaRPr lang="en-JM" dirty="0"/>
          </a:p>
        </p:txBody>
      </p:sp>
      <p:sp>
        <p:nvSpPr>
          <p:cNvPr id="7" name="Text Placeholder 3"/>
          <p:cNvSpPr>
            <a:spLocks noGrp="1"/>
          </p:cNvSpPr>
          <p:nvPr>
            <p:ph type="body" sz="quarter" idx="65" hasCustomPrompt="1"/>
          </p:nvPr>
        </p:nvSpPr>
        <p:spPr>
          <a:xfrm>
            <a:off x="4368800" y="3842257"/>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sp>
        <p:nvSpPr>
          <p:cNvPr id="8" name="Text Placeholder 3"/>
          <p:cNvSpPr>
            <a:spLocks noGrp="1"/>
          </p:cNvSpPr>
          <p:nvPr>
            <p:ph type="body" sz="quarter" idx="67" hasCustomPrompt="1"/>
          </p:nvPr>
        </p:nvSpPr>
        <p:spPr>
          <a:xfrm>
            <a:off x="81737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9" name="Text Placeholder 7"/>
          <p:cNvSpPr>
            <a:spLocks noGrp="1"/>
          </p:cNvSpPr>
          <p:nvPr>
            <p:ph type="body" sz="quarter" idx="68"/>
          </p:nvPr>
        </p:nvSpPr>
        <p:spPr>
          <a:xfrm>
            <a:off x="8285480" y="4746095"/>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10" name="Text Placeholder 3"/>
          <p:cNvSpPr>
            <a:spLocks noGrp="1"/>
          </p:cNvSpPr>
          <p:nvPr>
            <p:ph type="body" sz="quarter" idx="69" hasCustomPrompt="1"/>
          </p:nvPr>
        </p:nvSpPr>
        <p:spPr>
          <a:xfrm>
            <a:off x="7797800" y="3846215"/>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sp>
        <p:nvSpPr>
          <p:cNvPr id="11" name="Picture Placeholder 28"/>
          <p:cNvSpPr>
            <a:spLocks noGrp="1" noChangeAspect="1"/>
          </p:cNvSpPr>
          <p:nvPr>
            <p:ph type="pic" sz="quarter" idx="50"/>
          </p:nvPr>
        </p:nvSpPr>
        <p:spPr>
          <a:xfrm>
            <a:off x="5085969" y="1525523"/>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2" name="Picture Placeholder 28"/>
          <p:cNvSpPr>
            <a:spLocks noGrp="1" noChangeAspect="1"/>
          </p:cNvSpPr>
          <p:nvPr>
            <p:ph type="pic" sz="quarter" idx="71"/>
          </p:nvPr>
        </p:nvSpPr>
        <p:spPr>
          <a:xfrm>
            <a:off x="1555369" y="1525523"/>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3" name="Picture Placeholder 28"/>
          <p:cNvSpPr>
            <a:spLocks noGrp="1" noChangeAspect="1"/>
          </p:cNvSpPr>
          <p:nvPr>
            <p:ph type="pic" sz="quarter" idx="72"/>
          </p:nvPr>
        </p:nvSpPr>
        <p:spPr>
          <a:xfrm>
            <a:off x="8514969" y="1521866"/>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4" name="Text Placeholder 3"/>
          <p:cNvSpPr>
            <a:spLocks noGrp="1"/>
          </p:cNvSpPr>
          <p:nvPr>
            <p:ph type="body" sz="quarter" idx="73" hasCustomPrompt="1"/>
          </p:nvPr>
        </p:nvSpPr>
        <p:spPr>
          <a:xfrm>
            <a:off x="12141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15" name="Text Placeholder 7"/>
          <p:cNvSpPr>
            <a:spLocks noGrp="1"/>
          </p:cNvSpPr>
          <p:nvPr>
            <p:ph type="body" sz="quarter" idx="74"/>
          </p:nvPr>
        </p:nvSpPr>
        <p:spPr>
          <a:xfrm>
            <a:off x="1325880" y="4737246"/>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16" name="Text Placeholder 3"/>
          <p:cNvSpPr>
            <a:spLocks noGrp="1"/>
          </p:cNvSpPr>
          <p:nvPr>
            <p:ph type="body" sz="quarter" idx="75" hasCustomPrompt="1"/>
          </p:nvPr>
        </p:nvSpPr>
        <p:spPr>
          <a:xfrm>
            <a:off x="838200" y="3837366"/>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sp>
        <p:nvSpPr>
          <p:cNvPr id="17" name="Slide Number Placeholder 5"/>
          <p:cNvSpPr>
            <a:spLocks noGrp="1"/>
          </p:cNvSpPr>
          <p:nvPr>
            <p:ph type="sldNum" sz="quarter" idx="76"/>
          </p:nvPr>
        </p:nvSpPr>
        <p:spPr>
          <a:xfrm>
            <a:off x="10795000" y="6337300"/>
            <a:ext cx="1016000" cy="430213"/>
          </a:xfrm>
        </p:spPr>
        <p:txBody>
          <a:bodyPr/>
          <a:lstStyle>
            <a:lvl1pPr>
              <a:defRPr/>
            </a:lvl1pPr>
          </a:lstStyle>
          <a:p>
            <a:fld id="{5382C31D-A61E-4015-9137-2A645CCE248B}" type="slidenum">
              <a:rPr lang="en-JM"/>
              <a:pPr/>
              <a:t>‹#›</a:t>
            </a:fld>
            <a:endParaRPr lang="en-JM" dirty="0"/>
          </a:p>
        </p:txBody>
      </p:sp>
      <p:pic>
        <p:nvPicPr>
          <p:cNvPr id="21" name="Graphic 20">
            <a:extLst>
              <a:ext uri="{FF2B5EF4-FFF2-40B4-BE49-F238E27FC236}">
                <a16:creationId xmlns:a16="http://schemas.microsoft.com/office/drawing/2014/main" id="{512A126E-F111-7049-83DC-D314FB2A7C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22" name="TextBox 11">
            <a:extLst>
              <a:ext uri="{FF2B5EF4-FFF2-40B4-BE49-F238E27FC236}">
                <a16:creationId xmlns:a16="http://schemas.microsoft.com/office/drawing/2014/main" id="{AC41E60B-E88E-A147-A989-3CA3E6A40B1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698227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age With Us + Presenter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7" name="Text Placeholder 3"/>
          <p:cNvSpPr>
            <a:spLocks noGrp="1"/>
          </p:cNvSpPr>
          <p:nvPr>
            <p:ph type="body" sz="quarter" idx="73" hasCustomPrompt="1"/>
          </p:nvPr>
        </p:nvSpPr>
        <p:spPr>
          <a:xfrm>
            <a:off x="3111500" y="2406674"/>
            <a:ext cx="2804160" cy="304800"/>
          </a:xfrm>
        </p:spPr>
        <p:txBody>
          <a:bodyPr lIns="0" rIns="0">
            <a:noAutofit/>
          </a:bodyPr>
          <a:lstStyle>
            <a:lvl1pPr marL="0" indent="0" algn="l">
              <a:lnSpc>
                <a:spcPct val="100000"/>
              </a:lnSpc>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48" name="Text Placeholder 3"/>
          <p:cNvSpPr>
            <a:spLocks noGrp="1"/>
          </p:cNvSpPr>
          <p:nvPr>
            <p:ph type="body" sz="quarter" idx="75" hasCustomPrompt="1"/>
          </p:nvPr>
        </p:nvSpPr>
        <p:spPr>
          <a:xfrm>
            <a:off x="3111500" y="2035515"/>
            <a:ext cx="2806700" cy="441960"/>
          </a:xfrm>
        </p:spPr>
        <p:txBody>
          <a:bodyPr lIns="0" tIns="0" rIns="0" bIns="0">
            <a:noAutofit/>
          </a:bodyPr>
          <a:lstStyle>
            <a:lvl1pPr marL="0" indent="0" algn="l">
              <a:lnSpc>
                <a:spcPct val="100000"/>
              </a:lnSpc>
              <a:spcBef>
                <a:spcPts val="0"/>
              </a:spcBef>
              <a:buFontTx/>
              <a:buNone/>
              <a:defRPr sz="2500" b="1" baseline="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sp>
        <p:nvSpPr>
          <p:cNvPr id="49" name="Picture Placeholder 28"/>
          <p:cNvSpPr>
            <a:spLocks noGrp="1" noChangeAspect="1"/>
          </p:cNvSpPr>
          <p:nvPr>
            <p:ph type="pic" sz="quarter" idx="50"/>
          </p:nvPr>
        </p:nvSpPr>
        <p:spPr>
          <a:xfrm>
            <a:off x="6533769" y="1628362"/>
            <a:ext cx="2121662" cy="2121662"/>
          </a:xfrm>
          <a:prstGeom prst="ellipse">
            <a:avLst/>
          </a:prstGeom>
          <a:ln w="82550" cap="sq">
            <a:solidFill>
              <a:schemeClr val="accent1">
                <a:lumMod val="60000"/>
                <a:lumOff val="40000"/>
              </a:schemeClr>
            </a:solidFill>
            <a:miter lim="800000"/>
          </a:ln>
          <a:effectLst/>
        </p:spPr>
        <p:txBody>
          <a:bodyPr rtlCol="0">
            <a:norm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50" name="Picture Placeholder 28"/>
          <p:cNvSpPr>
            <a:spLocks noGrp="1" noChangeAspect="1"/>
          </p:cNvSpPr>
          <p:nvPr>
            <p:ph type="pic" sz="quarter" idx="71"/>
          </p:nvPr>
        </p:nvSpPr>
        <p:spPr>
          <a:xfrm>
            <a:off x="818769" y="1628362"/>
            <a:ext cx="2121662" cy="2121662"/>
          </a:xfrm>
          <a:prstGeom prst="ellipse">
            <a:avLst/>
          </a:prstGeom>
          <a:ln w="82550" cap="sq">
            <a:solidFill>
              <a:schemeClr val="accent1">
                <a:lumMod val="60000"/>
                <a:lumOff val="40000"/>
              </a:schemeClr>
            </a:solidFill>
            <a:miter lim="800000"/>
          </a:ln>
          <a:effectLst/>
        </p:spPr>
        <p:txBody>
          <a:bodyPr rtlCol="0">
            <a:norm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51" name="Text Placeholder 3"/>
          <p:cNvSpPr>
            <a:spLocks noGrp="1"/>
          </p:cNvSpPr>
          <p:nvPr>
            <p:ph type="body" sz="quarter" idx="76" hasCustomPrompt="1"/>
          </p:nvPr>
        </p:nvSpPr>
        <p:spPr>
          <a:xfrm>
            <a:off x="8839200" y="2428976"/>
            <a:ext cx="2804160" cy="304800"/>
          </a:xfrm>
        </p:spPr>
        <p:txBody>
          <a:bodyPr lIns="0" rIns="0">
            <a:noAutofit/>
          </a:bodyPr>
          <a:lstStyle>
            <a:lvl1pPr marL="0" indent="0" algn="l">
              <a:lnSpc>
                <a:spcPct val="100000"/>
              </a:lnSpc>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Title</a:t>
            </a:r>
          </a:p>
        </p:txBody>
      </p:sp>
      <p:sp>
        <p:nvSpPr>
          <p:cNvPr id="52" name="Text Placeholder 3"/>
          <p:cNvSpPr>
            <a:spLocks noGrp="1"/>
          </p:cNvSpPr>
          <p:nvPr>
            <p:ph type="body" sz="quarter" idx="77" hasCustomPrompt="1"/>
          </p:nvPr>
        </p:nvSpPr>
        <p:spPr>
          <a:xfrm>
            <a:off x="8839200" y="2057817"/>
            <a:ext cx="2819400" cy="441960"/>
          </a:xfrm>
        </p:spPr>
        <p:txBody>
          <a:bodyPr lIns="0" tIns="0" rIns="0" bIns="0">
            <a:noAutofit/>
          </a:bodyPr>
          <a:lstStyle>
            <a:lvl1pPr marL="0" indent="0" algn="l">
              <a:lnSpc>
                <a:spcPct val="100000"/>
              </a:lnSpc>
              <a:spcBef>
                <a:spcPts val="0"/>
              </a:spcBef>
              <a:buFontTx/>
              <a:buNone/>
              <a:defRPr sz="2500" b="1" baseline="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dirty="0"/>
              <a:t>First Last</a:t>
            </a:r>
          </a:p>
        </p:txBody>
      </p:sp>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66" name="Rectangle 18"/>
          <p:cNvSpPr>
            <a:spLocks noChangeArrowheads="1"/>
          </p:cNvSpPr>
          <p:nvPr userDrawn="1"/>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67" name="TextBox 66"/>
          <p:cNvSpPr txBox="1"/>
          <p:nvPr userDrawn="1"/>
        </p:nvSpPr>
        <p:spPr>
          <a:xfrm>
            <a:off x="3175000" y="584200"/>
            <a:ext cx="5829300" cy="850900"/>
          </a:xfrm>
          <a:prstGeom prst="rect">
            <a:avLst/>
          </a:prstGeom>
        </p:spPr>
        <p:txBody>
          <a:bodyPr vert="horz" wrap="none" lIns="91440" tIns="45720" rIns="91440" bIns="45720" rtlCol="0">
            <a:normAutofit/>
          </a:bodyPr>
          <a:lstStyle/>
          <a:p>
            <a:pPr algn="ctr"/>
            <a:r>
              <a:rPr lang="en-US" sz="3200" b="1" dirty="0">
                <a:solidFill>
                  <a:schemeClr val="bg1"/>
                </a:solidFill>
              </a:rPr>
              <a:t>Engage With Us</a:t>
            </a:r>
            <a:endParaRPr lang="en-US" sz="3200" b="1" i="0" dirty="0">
              <a:solidFill>
                <a:schemeClr val="bg1"/>
              </a:solidFill>
            </a:endParaRPr>
          </a:p>
        </p:txBody>
      </p:sp>
      <p:sp>
        <p:nvSpPr>
          <p:cNvPr id="69" name="TextBox 68"/>
          <p:cNvSpPr txBox="1"/>
          <p:nvPr userDrawn="1"/>
        </p:nvSpPr>
        <p:spPr>
          <a:xfrm>
            <a:off x="3111500" y="3257264"/>
            <a:ext cx="2159000" cy="330200"/>
          </a:xfrm>
          <a:prstGeom prst="rect">
            <a:avLst/>
          </a:prstGeom>
        </p:spPr>
        <p:txBody>
          <a:bodyPr vert="horz" wrap="square" lIns="0" tIns="45720" rIns="0" bIns="45720" rtlCol="0">
            <a:noAutofit/>
          </a:bodyPr>
          <a:lstStyle/>
          <a:p>
            <a:pPr marL="0" marR="0" lvl="0" indent="0" algn="l" defTabSz="914400" rtl="0" eaLnBrk="0" fontAlgn="base" latinLnBrk="0" hangingPunct="0">
              <a:lnSpc>
                <a:spcPct val="110000"/>
              </a:lnSpc>
              <a:spcBef>
                <a:spcPct val="0"/>
              </a:spcBef>
              <a:spcAft>
                <a:spcPct val="0"/>
              </a:spcAft>
              <a:buClrTx/>
              <a:buSzTx/>
              <a:buFontTx/>
              <a:buNone/>
              <a:tabLst/>
              <a:defRPr/>
            </a:pPr>
            <a:endParaRPr lang="en-US" sz="1600" dirty="0">
              <a:solidFill>
                <a:schemeClr val="bg1"/>
              </a:solidFill>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2078" y="4187338"/>
            <a:ext cx="788245" cy="784711"/>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23978" y="4187338"/>
            <a:ext cx="788245" cy="784711"/>
          </a:xfrm>
          <a:prstGeom prst="rect">
            <a:avLst/>
          </a:prstGeom>
        </p:spPr>
      </p:pic>
      <p:pic>
        <p:nvPicPr>
          <p:cNvPr id="28" name="Picture 2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95528" y="4187338"/>
            <a:ext cx="788245" cy="784711"/>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067778" y="4187338"/>
            <a:ext cx="788245" cy="784711"/>
          </a:xfrm>
          <a:prstGeom prst="rect">
            <a:avLst/>
          </a:prstGeom>
        </p:spPr>
      </p:pic>
      <p:grpSp>
        <p:nvGrpSpPr>
          <p:cNvPr id="30" name="Group 29"/>
          <p:cNvGrpSpPr/>
          <p:nvPr userDrawn="1"/>
        </p:nvGrpSpPr>
        <p:grpSpPr>
          <a:xfrm>
            <a:off x="10439680" y="4191000"/>
            <a:ext cx="748740" cy="748740"/>
            <a:chOff x="8911911" y="4097991"/>
            <a:chExt cx="1345080" cy="1345080"/>
          </a:xfrm>
        </p:grpSpPr>
        <p:pic>
          <p:nvPicPr>
            <p:cNvPr id="31" name="Picture 3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32" name="Oval 31"/>
            <p:cNvSpPr/>
            <p:nvPr userDrawn="1"/>
          </p:nvSpPr>
          <p:spPr>
            <a:xfrm>
              <a:off x="8911911" y="4097991"/>
              <a:ext cx="1345080" cy="134508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p:cNvSpPr txBox="1"/>
          <p:nvPr userDrawn="1"/>
        </p:nvSpPr>
        <p:spPr>
          <a:xfrm>
            <a:off x="285750" y="49784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4" name="TextBox 33"/>
          <p:cNvSpPr txBox="1"/>
          <p:nvPr userDrawn="1"/>
        </p:nvSpPr>
        <p:spPr>
          <a:xfrm>
            <a:off x="2482850" y="4978400"/>
            <a:ext cx="259715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5" name="TextBox 34"/>
          <p:cNvSpPr txBox="1"/>
          <p:nvPr userDrawn="1"/>
        </p:nvSpPr>
        <p:spPr>
          <a:xfrm>
            <a:off x="4959350" y="49784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6" name="TextBox 35"/>
          <p:cNvSpPr txBox="1"/>
          <p:nvPr userDrawn="1"/>
        </p:nvSpPr>
        <p:spPr>
          <a:xfrm>
            <a:off x="7321550" y="49784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7" name="TextBox 36"/>
          <p:cNvSpPr txBox="1"/>
          <p:nvPr userDrawn="1"/>
        </p:nvSpPr>
        <p:spPr>
          <a:xfrm>
            <a:off x="9734550" y="49784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sp>
        <p:nvSpPr>
          <p:cNvPr id="6" name="Text Placeholder 5"/>
          <p:cNvSpPr>
            <a:spLocks noGrp="1"/>
          </p:cNvSpPr>
          <p:nvPr>
            <p:ph type="body" sz="quarter" idx="78"/>
          </p:nvPr>
        </p:nvSpPr>
        <p:spPr>
          <a:xfrm>
            <a:off x="3124201" y="2935654"/>
            <a:ext cx="3225800" cy="412262"/>
          </a:xfrm>
        </p:spPr>
        <p:txBody>
          <a:bodyPr lIns="0" rIns="0"/>
          <a:lstStyle>
            <a:lvl1pPr>
              <a:defRPr sz="1600">
                <a:solidFill>
                  <a:schemeClr val="bg1"/>
                </a:solidFill>
              </a:defRPr>
            </a:lvl1pPr>
          </a:lstStyle>
          <a:p>
            <a:pPr lvl="0"/>
            <a:r>
              <a:rPr lang="en-US"/>
              <a:t>Click to edit Master text styles</a:t>
            </a:r>
          </a:p>
        </p:txBody>
      </p:sp>
      <p:sp>
        <p:nvSpPr>
          <p:cNvPr id="38" name="Text Placeholder 5"/>
          <p:cNvSpPr>
            <a:spLocks noGrp="1"/>
          </p:cNvSpPr>
          <p:nvPr>
            <p:ph type="body" sz="quarter" idx="79"/>
          </p:nvPr>
        </p:nvSpPr>
        <p:spPr>
          <a:xfrm>
            <a:off x="8859002" y="2957956"/>
            <a:ext cx="3225800" cy="412262"/>
          </a:xfrm>
        </p:spPr>
        <p:txBody>
          <a:bodyPr lIns="0" rIns="0"/>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4678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age With Us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grpSp>
        <p:nvGrpSpPr>
          <p:cNvPr id="2" name="Group 1"/>
          <p:cNvGrpSpPr/>
          <p:nvPr userDrawn="1"/>
        </p:nvGrpSpPr>
        <p:grpSpPr>
          <a:xfrm>
            <a:off x="292100" y="3450016"/>
            <a:ext cx="11607800" cy="1553784"/>
            <a:chOff x="292100" y="3450016"/>
            <a:chExt cx="11607800" cy="1553784"/>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56" y="3450016"/>
              <a:ext cx="1082388" cy="107753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099" y="3450016"/>
              <a:ext cx="1082388" cy="107753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8456" y="3450016"/>
              <a:ext cx="1082388" cy="107753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17006" y="3450016"/>
              <a:ext cx="1082388" cy="1077534"/>
            </a:xfrm>
            <a:prstGeom prst="rect">
              <a:avLst/>
            </a:prstGeom>
          </p:spPr>
        </p:pic>
        <p:grpSp>
          <p:nvGrpSpPr>
            <p:cNvPr id="21" name="Group 20"/>
            <p:cNvGrpSpPr/>
            <p:nvPr userDrawn="1"/>
          </p:nvGrpSpPr>
          <p:grpSpPr>
            <a:xfrm>
              <a:off x="10306330" y="3467100"/>
              <a:ext cx="1028140" cy="1028140"/>
              <a:chOff x="8911911" y="4097991"/>
              <a:chExt cx="1345080" cy="1345080"/>
            </a:xfrm>
          </p:grpSpPr>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28" name="Oval 27"/>
              <p:cNvSpPr/>
              <p:nvPr userDrawn="1"/>
            </p:nvSpPr>
            <p:spPr>
              <a:xfrm>
                <a:off x="8911911" y="4097991"/>
                <a:ext cx="1345080" cy="134508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userDrawn="1"/>
          </p:nvSpPr>
          <p:spPr>
            <a:xfrm>
              <a:off x="292100" y="46736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0" name="TextBox 29"/>
            <p:cNvSpPr txBox="1"/>
            <p:nvPr userDrawn="1"/>
          </p:nvSpPr>
          <p:spPr>
            <a:xfrm>
              <a:off x="2362200" y="4673600"/>
              <a:ext cx="2755900" cy="2667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1" name="TextBox 30"/>
            <p:cNvSpPr txBox="1"/>
            <p:nvPr userDrawn="1"/>
          </p:nvSpPr>
          <p:spPr>
            <a:xfrm>
              <a:off x="495935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2" name="TextBox 31"/>
            <p:cNvSpPr txBox="1"/>
            <p:nvPr userDrawn="1"/>
          </p:nvSpPr>
          <p:spPr>
            <a:xfrm>
              <a:off x="732790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3" name="TextBox 32"/>
            <p:cNvSpPr txBox="1"/>
            <p:nvPr userDrawn="1"/>
          </p:nvSpPr>
          <p:spPr>
            <a:xfrm>
              <a:off x="9740900" y="46736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grpSp>
      <p:pic>
        <p:nvPicPr>
          <p:cNvPr id="35" name="Picture 3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36" name="Rectangle 18"/>
          <p:cNvSpPr>
            <a:spLocks noChangeArrowheads="1"/>
          </p:cNvSpPr>
          <p:nvPr userDrawn="1"/>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37" name="TextBox 36"/>
          <p:cNvSpPr txBox="1"/>
          <p:nvPr userDrawn="1"/>
        </p:nvSpPr>
        <p:spPr>
          <a:xfrm>
            <a:off x="3175000" y="1854200"/>
            <a:ext cx="5829300" cy="850900"/>
          </a:xfrm>
          <a:prstGeom prst="rect">
            <a:avLst/>
          </a:prstGeom>
        </p:spPr>
        <p:txBody>
          <a:bodyPr vert="horz" wrap="none" lIns="91440" tIns="45720" rIns="91440" bIns="45720" rtlCol="0">
            <a:normAutofit/>
          </a:bodyPr>
          <a:lstStyle/>
          <a:p>
            <a:pPr algn="ctr"/>
            <a:r>
              <a:rPr lang="en-US" sz="4500" b="1" dirty="0">
                <a:solidFill>
                  <a:schemeClr val="bg1"/>
                </a:solidFill>
              </a:rPr>
              <a:t>Engage With Us</a:t>
            </a:r>
            <a:endParaRPr lang="en-US" sz="4500" b="1" i="0" dirty="0">
              <a:solidFill>
                <a:schemeClr val="bg1"/>
              </a:solidFill>
            </a:endParaRPr>
          </a:p>
        </p:txBody>
      </p:sp>
    </p:spTree>
    <p:extLst>
      <p:ext uri="{BB962C8B-B14F-4D97-AF65-F5344CB8AC3E}">
        <p14:creationId xmlns:p14="http://schemas.microsoft.com/office/powerpoint/2010/main" val="1709924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15" name="Rectangle 14"/>
          <p:cNvSpPr/>
          <p:nvPr/>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6" name="Rectangle 18"/>
          <p:cNvSpPr>
            <a:spLocks noChangeArrowheads="1"/>
          </p:cNvSpPr>
          <p:nvPr/>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2" name="Title 1"/>
          <p:cNvSpPr>
            <a:spLocks noGrp="1"/>
          </p:cNvSpPr>
          <p:nvPr>
            <p:ph type="ctrTitle"/>
          </p:nvPr>
        </p:nvSpPr>
        <p:spPr>
          <a:xfrm>
            <a:off x="2336800" y="2590800"/>
            <a:ext cx="7392416" cy="838200"/>
          </a:xfrm>
        </p:spPr>
        <p:txBody>
          <a:bodyPr anchor="t"/>
          <a:lstStyle>
            <a:lvl1pPr algn="ctr">
              <a:lnSpc>
                <a:spcPts val="4200"/>
              </a:lnSpc>
              <a:defRPr sz="38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JM" dirty="0"/>
          </a:p>
        </p:txBody>
      </p:sp>
      <p:sp>
        <p:nvSpPr>
          <p:cNvPr id="14" name="Text Placeholder 13"/>
          <p:cNvSpPr>
            <a:spLocks noGrp="1"/>
          </p:cNvSpPr>
          <p:nvPr>
            <p:ph type="body" sz="quarter" idx="10"/>
          </p:nvPr>
        </p:nvSpPr>
        <p:spPr>
          <a:xfrm>
            <a:off x="1822863" y="3352800"/>
            <a:ext cx="8534400" cy="1066800"/>
          </a:xfrm>
        </p:spPr>
        <p:txBody>
          <a:bodyPr/>
          <a:lstStyle>
            <a:lvl1pPr algn="ctr">
              <a:defRPr>
                <a:solidFill>
                  <a:schemeClr val="bg1"/>
                </a:solidFill>
              </a:defRPr>
            </a:lvl1pPr>
          </a:lstStyle>
          <a:p>
            <a:pPr lvl="0"/>
            <a:r>
              <a:rPr lang="en-US"/>
              <a:t>Click to edit Master text styles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Tree>
    <p:extLst>
      <p:ext uri="{BB962C8B-B14F-4D97-AF65-F5344CB8AC3E}">
        <p14:creationId xmlns:p14="http://schemas.microsoft.com/office/powerpoint/2010/main" val="1107201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int Color Palette">
    <p:spTree>
      <p:nvGrpSpPr>
        <p:cNvPr id="1" name=""/>
        <p:cNvGrpSpPr/>
        <p:nvPr/>
      </p:nvGrpSpPr>
      <p:grpSpPr>
        <a:xfrm>
          <a:off x="0" y="0"/>
          <a:ext cx="0" cy="0"/>
          <a:chOff x="0" y="0"/>
          <a:chExt cx="0" cy="0"/>
        </a:xfrm>
      </p:grpSpPr>
      <p:sp>
        <p:nvSpPr>
          <p:cNvPr id="3" name="Slide Number Placeholder 2"/>
          <p:cNvSpPr>
            <a:spLocks noGrp="1"/>
          </p:cNvSpPr>
          <p:nvPr userDrawn="1">
            <p:ph type="sldNum" sz="quarter" idx="10"/>
          </p:nvPr>
        </p:nvSpPr>
        <p:spPr/>
        <p:txBody>
          <a:bodyPr/>
          <a:lstStyle/>
          <a:p>
            <a:fld id="{BD3001A6-BD31-4FBC-AA24-96121B4F2E4D}" type="slidenum">
              <a:rPr lang="en-JM" smtClean="0"/>
              <a:pPr/>
              <a:t>‹#›</a:t>
            </a:fld>
            <a:endParaRPr lang="en-JM" dirty="0"/>
          </a:p>
        </p:txBody>
      </p:sp>
      <p:sp>
        <p:nvSpPr>
          <p:cNvPr id="40" name="TextBox 39">
            <a:extLst>
              <a:ext uri="{FF2B5EF4-FFF2-40B4-BE49-F238E27FC236}">
                <a16:creationId xmlns:a16="http://schemas.microsoft.com/office/drawing/2014/main" id="{C0F1AECB-50F9-6F44-867C-0838F2A49BE9}"/>
              </a:ext>
            </a:extLst>
          </p:cNvPr>
          <p:cNvSpPr txBox="1"/>
          <p:nvPr userDrawn="1"/>
        </p:nvSpPr>
        <p:spPr>
          <a:xfrm>
            <a:off x="940722" y="1108911"/>
            <a:ext cx="2320957" cy="369332"/>
          </a:xfrm>
          <a:prstGeom prst="rect">
            <a:avLst/>
          </a:prstGeom>
          <a:noFill/>
        </p:spPr>
        <p:txBody>
          <a:bodyPr wrap="square" rtlCol="0">
            <a:spAutoFit/>
          </a:bodyPr>
          <a:lstStyle/>
          <a:p>
            <a:r>
              <a:rPr lang="da-DK" dirty="0">
                <a:solidFill>
                  <a:schemeClr val="accent3"/>
                </a:solidFill>
                <a:latin typeface="Arial" panose="020B0604020202020204" pitchFamily="34" charset="0"/>
                <a:cs typeface="Arial" panose="020B0604020202020204" pitchFamily="34" charset="0"/>
              </a:rPr>
              <a:t>PRIMARY COLORS</a:t>
            </a:r>
            <a:endParaRPr lang="en-US" dirty="0">
              <a:solidFill>
                <a:schemeClr val="accent3"/>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13C7BA40-292F-7D47-8DD1-F7A898DA0FCC}"/>
              </a:ext>
            </a:extLst>
          </p:cNvPr>
          <p:cNvGrpSpPr/>
          <p:nvPr userDrawn="1"/>
        </p:nvGrpSpPr>
        <p:grpSpPr>
          <a:xfrm>
            <a:off x="1018100" y="1574274"/>
            <a:ext cx="3016571" cy="1112365"/>
            <a:chOff x="735291" y="1640264"/>
            <a:chExt cx="2224725" cy="1461156"/>
          </a:xfrm>
          <a:solidFill>
            <a:schemeClr val="tx1"/>
          </a:solidFill>
        </p:grpSpPr>
        <p:sp>
          <p:nvSpPr>
            <p:cNvPr id="46" name="Rectangle 45">
              <a:extLst>
                <a:ext uri="{FF2B5EF4-FFF2-40B4-BE49-F238E27FC236}">
                  <a16:creationId xmlns:a16="http://schemas.microsoft.com/office/drawing/2014/main" id="{A2131F45-E74E-2C47-B78B-3470444A5D28}"/>
                </a:ext>
              </a:extLst>
            </p:cNvPr>
            <p:cNvSpPr/>
            <p:nvPr/>
          </p:nvSpPr>
          <p:spPr>
            <a:xfrm>
              <a:off x="735291" y="1640264"/>
              <a:ext cx="2224725" cy="14611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9AE5D9B6-0F73-E84F-8410-A2CF642A9A2A}"/>
                </a:ext>
              </a:extLst>
            </p:cNvPr>
            <p:cNvSpPr txBox="1"/>
            <p:nvPr/>
          </p:nvSpPr>
          <p:spPr>
            <a:xfrm>
              <a:off x="820132" y="1703296"/>
              <a:ext cx="2092750" cy="1273489"/>
            </a:xfrm>
            <a:prstGeom prst="rect">
              <a:avLst/>
            </a:prstGeom>
            <a:grpFill/>
          </p:spPr>
          <p:txBody>
            <a:bodyPr wrap="square" rtlCol="0">
              <a:spAutoFit/>
            </a:bodyPr>
            <a:lstStyle/>
            <a:p>
              <a:pPr>
                <a:spcAft>
                  <a:spcPts val="600"/>
                </a:spcAft>
              </a:pPr>
              <a:r>
                <a:rPr lang="en-US" sz="1600" dirty="0">
                  <a:solidFill>
                    <a:schemeClr val="bg1"/>
                  </a:solidFill>
                </a:rPr>
                <a:t>Verint Blue</a:t>
              </a:r>
              <a:endParaRPr lang="en-US" sz="1200" dirty="0">
                <a:solidFill>
                  <a:schemeClr val="bg1"/>
                </a:solidFill>
              </a:endParaRPr>
            </a:p>
            <a:p>
              <a:pPr>
                <a:spcAft>
                  <a:spcPts val="600"/>
                </a:spcAft>
                <a:tabLst>
                  <a:tab pos="798513" algn="l"/>
                </a:tabLst>
              </a:pPr>
              <a:r>
                <a:rPr lang="en-US" sz="1200" dirty="0">
                  <a:solidFill>
                    <a:schemeClr val="bg1"/>
                  </a:solidFill>
                </a:rPr>
                <a:t>R: 0</a:t>
              </a:r>
              <a:br>
                <a:rPr lang="en-US" sz="1200" dirty="0">
                  <a:solidFill>
                    <a:schemeClr val="bg1"/>
                  </a:solidFill>
                </a:rPr>
              </a:br>
              <a:r>
                <a:rPr lang="en-US" sz="1200" dirty="0">
                  <a:solidFill>
                    <a:schemeClr val="bg1"/>
                  </a:solidFill>
                </a:rPr>
                <a:t>G: 122</a:t>
              </a:r>
              <a:br>
                <a:rPr lang="en-US" sz="1200" dirty="0">
                  <a:solidFill>
                    <a:schemeClr val="bg1"/>
                  </a:solidFill>
                </a:rPr>
              </a:br>
              <a:r>
                <a:rPr lang="en-US" sz="1200" dirty="0">
                  <a:solidFill>
                    <a:schemeClr val="bg1"/>
                  </a:solidFill>
                </a:rPr>
                <a:t>B: 255	Hex: #007AFF</a:t>
              </a:r>
              <a:endParaRPr lang="en-US" sz="1600" dirty="0">
                <a:solidFill>
                  <a:schemeClr val="bg1"/>
                </a:solidFill>
              </a:endParaRPr>
            </a:p>
          </p:txBody>
        </p:sp>
      </p:grpSp>
      <p:grpSp>
        <p:nvGrpSpPr>
          <p:cNvPr id="48" name="Group 47">
            <a:extLst>
              <a:ext uri="{FF2B5EF4-FFF2-40B4-BE49-F238E27FC236}">
                <a16:creationId xmlns:a16="http://schemas.microsoft.com/office/drawing/2014/main" id="{D49A3ACD-F865-FE4B-8A7D-F61C445E8C6B}"/>
              </a:ext>
            </a:extLst>
          </p:cNvPr>
          <p:cNvGrpSpPr/>
          <p:nvPr userDrawn="1"/>
        </p:nvGrpSpPr>
        <p:grpSpPr>
          <a:xfrm>
            <a:off x="1018100" y="2772000"/>
            <a:ext cx="3016571" cy="1112366"/>
            <a:chOff x="735291" y="1640264"/>
            <a:chExt cx="2224725" cy="1461156"/>
          </a:xfrm>
        </p:grpSpPr>
        <p:sp>
          <p:nvSpPr>
            <p:cNvPr id="49" name="Rectangle 48">
              <a:extLst>
                <a:ext uri="{FF2B5EF4-FFF2-40B4-BE49-F238E27FC236}">
                  <a16:creationId xmlns:a16="http://schemas.microsoft.com/office/drawing/2014/main" id="{79FE2E27-D6FC-584E-BF7F-90424E3EB153}"/>
                </a:ext>
              </a:extLst>
            </p:cNvPr>
            <p:cNvSpPr/>
            <p:nvPr/>
          </p:nvSpPr>
          <p:spPr>
            <a:xfrm>
              <a:off x="735291" y="1640264"/>
              <a:ext cx="2224725" cy="1461156"/>
            </a:xfrm>
            <a:prstGeom prst="rect">
              <a:avLst/>
            </a:prstGeom>
            <a:solidFill>
              <a:srgbClr val="00C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B4E3131C-00A9-8840-A504-783255A16F79}"/>
                </a:ext>
              </a:extLst>
            </p:cNvPr>
            <p:cNvSpPr txBox="1"/>
            <p:nvPr/>
          </p:nvSpPr>
          <p:spPr>
            <a:xfrm>
              <a:off x="820132" y="1703296"/>
              <a:ext cx="2036190" cy="1273488"/>
            </a:xfrm>
            <a:prstGeom prst="rect">
              <a:avLst/>
            </a:prstGeom>
            <a:noFill/>
          </p:spPr>
          <p:txBody>
            <a:bodyPr wrap="square" rtlCol="0">
              <a:spAutoFit/>
            </a:bodyPr>
            <a:lstStyle/>
            <a:p>
              <a:pPr>
                <a:spcAft>
                  <a:spcPts val="600"/>
                </a:spcAft>
              </a:pPr>
              <a:r>
                <a:rPr lang="en-US" sz="1600" dirty="0">
                  <a:solidFill>
                    <a:schemeClr val="bg1"/>
                  </a:solidFill>
                </a:rPr>
                <a:t>Verint Green</a:t>
              </a:r>
              <a:endParaRPr lang="en-US" sz="1200" dirty="0">
                <a:solidFill>
                  <a:schemeClr val="bg1"/>
                </a:solidFill>
              </a:endParaRPr>
            </a:p>
            <a:p>
              <a:pPr>
                <a:spcAft>
                  <a:spcPts val="600"/>
                </a:spcAft>
                <a:tabLst>
                  <a:tab pos="798513" algn="l"/>
                </a:tabLst>
              </a:pPr>
              <a:r>
                <a:rPr lang="en-US" sz="1200" dirty="0">
                  <a:solidFill>
                    <a:schemeClr val="bg1"/>
                  </a:solidFill>
                </a:rPr>
                <a:t>R: 0</a:t>
              </a:r>
              <a:br>
                <a:rPr lang="en-US" sz="1200" dirty="0">
                  <a:solidFill>
                    <a:schemeClr val="bg1"/>
                  </a:solidFill>
                </a:rPr>
              </a:br>
              <a:r>
                <a:rPr lang="en-US" sz="1200" dirty="0">
                  <a:solidFill>
                    <a:schemeClr val="bg1"/>
                  </a:solidFill>
                </a:rPr>
                <a:t>G: 206</a:t>
              </a:r>
              <a:br>
                <a:rPr lang="en-US" sz="1200" dirty="0">
                  <a:solidFill>
                    <a:schemeClr val="bg1"/>
                  </a:solidFill>
                </a:rPr>
              </a:br>
              <a:r>
                <a:rPr lang="en-US" sz="1200" dirty="0">
                  <a:solidFill>
                    <a:schemeClr val="bg1"/>
                  </a:solidFill>
                </a:rPr>
                <a:t>B: 124	Hex: #00CE7C</a:t>
              </a:r>
              <a:endParaRPr lang="en-US" sz="1600" dirty="0">
                <a:solidFill>
                  <a:schemeClr val="bg1"/>
                </a:solidFill>
              </a:endParaRPr>
            </a:p>
          </p:txBody>
        </p:sp>
      </p:grpSp>
      <p:grpSp>
        <p:nvGrpSpPr>
          <p:cNvPr id="55" name="Group 54">
            <a:extLst>
              <a:ext uri="{FF2B5EF4-FFF2-40B4-BE49-F238E27FC236}">
                <a16:creationId xmlns:a16="http://schemas.microsoft.com/office/drawing/2014/main" id="{D4B67555-7784-F94D-9E45-CFA96790CA4C}"/>
              </a:ext>
            </a:extLst>
          </p:cNvPr>
          <p:cNvGrpSpPr/>
          <p:nvPr userDrawn="1"/>
        </p:nvGrpSpPr>
        <p:grpSpPr>
          <a:xfrm>
            <a:off x="1018100" y="3969727"/>
            <a:ext cx="3016571" cy="1112366"/>
            <a:chOff x="735291" y="1640264"/>
            <a:chExt cx="2224725" cy="1461156"/>
          </a:xfrm>
        </p:grpSpPr>
        <p:sp>
          <p:nvSpPr>
            <p:cNvPr id="56" name="Rectangle 55">
              <a:extLst>
                <a:ext uri="{FF2B5EF4-FFF2-40B4-BE49-F238E27FC236}">
                  <a16:creationId xmlns:a16="http://schemas.microsoft.com/office/drawing/2014/main" id="{35D831E0-D800-3A42-8521-655E2183DAC2}"/>
                </a:ext>
              </a:extLst>
            </p:cNvPr>
            <p:cNvSpPr/>
            <p:nvPr/>
          </p:nvSpPr>
          <p:spPr>
            <a:xfrm>
              <a:off x="735291" y="1640264"/>
              <a:ext cx="2224725" cy="1461156"/>
            </a:xfrm>
            <a:prstGeom prst="rect">
              <a:avLst/>
            </a:prstGeom>
            <a:solidFill>
              <a:srgbClr val="FA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CFE25E0E-B0A1-7546-B6A4-79E421054837}"/>
                </a:ext>
              </a:extLst>
            </p:cNvPr>
            <p:cNvSpPr txBox="1"/>
            <p:nvPr/>
          </p:nvSpPr>
          <p:spPr>
            <a:xfrm>
              <a:off x="820132" y="1690913"/>
              <a:ext cx="2036190" cy="1273488"/>
            </a:xfrm>
            <a:prstGeom prst="rect">
              <a:avLst/>
            </a:prstGeom>
            <a:noFill/>
          </p:spPr>
          <p:txBody>
            <a:bodyPr wrap="square" rtlCol="0">
              <a:spAutoFit/>
            </a:bodyPr>
            <a:lstStyle/>
            <a:p>
              <a:pPr>
                <a:spcAft>
                  <a:spcPts val="600"/>
                </a:spcAft>
              </a:pPr>
              <a:r>
                <a:rPr lang="en-US" sz="1600" dirty="0">
                  <a:solidFill>
                    <a:schemeClr val="bg1"/>
                  </a:solidFill>
                </a:rPr>
                <a:t>Verint Orange</a:t>
              </a:r>
              <a:endParaRPr lang="en-US" sz="1200" dirty="0">
                <a:solidFill>
                  <a:schemeClr val="bg1"/>
                </a:solidFill>
              </a:endParaRPr>
            </a:p>
            <a:p>
              <a:pPr>
                <a:spcAft>
                  <a:spcPts val="600"/>
                </a:spcAft>
                <a:tabLst>
                  <a:tab pos="798513" algn="l"/>
                </a:tabLst>
              </a:pPr>
              <a:r>
                <a:rPr lang="en-US" sz="1200" dirty="0">
                  <a:solidFill>
                    <a:schemeClr val="bg1"/>
                  </a:solidFill>
                </a:rPr>
                <a:t>R: 250</a:t>
              </a:r>
              <a:br>
                <a:rPr lang="en-US" sz="1200" dirty="0">
                  <a:solidFill>
                    <a:schemeClr val="bg1"/>
                  </a:solidFill>
                </a:rPr>
              </a:br>
              <a:r>
                <a:rPr lang="en-US" sz="1200" dirty="0">
                  <a:solidFill>
                    <a:schemeClr val="bg1"/>
                  </a:solidFill>
                </a:rPr>
                <a:t>G: 110</a:t>
              </a:r>
              <a:br>
                <a:rPr lang="en-US" sz="1200" dirty="0">
                  <a:solidFill>
                    <a:schemeClr val="bg1"/>
                  </a:solidFill>
                </a:rPr>
              </a:br>
              <a:r>
                <a:rPr lang="en-US" sz="1200" dirty="0">
                  <a:solidFill>
                    <a:schemeClr val="bg1"/>
                  </a:solidFill>
                </a:rPr>
                <a:t>B: 30</a:t>
              </a:r>
              <a:r>
                <a:rPr lang="en-US" sz="1200" dirty="0">
                  <a:solidFill>
                    <a:prstClr val="white"/>
                  </a:solidFill>
                </a:rPr>
                <a:t>	</a:t>
              </a:r>
              <a:r>
                <a:rPr lang="en-US" sz="1200" dirty="0">
                  <a:solidFill>
                    <a:schemeClr val="bg1"/>
                  </a:solidFill>
                </a:rPr>
                <a:t>Hex: #FA6E1E</a:t>
              </a:r>
              <a:endParaRPr lang="en-US" sz="1600" dirty="0">
                <a:solidFill>
                  <a:schemeClr val="bg1"/>
                </a:solidFill>
              </a:endParaRPr>
            </a:p>
          </p:txBody>
        </p:sp>
      </p:grpSp>
      <p:sp>
        <p:nvSpPr>
          <p:cNvPr id="58" name="TextBox 57">
            <a:extLst>
              <a:ext uri="{FF2B5EF4-FFF2-40B4-BE49-F238E27FC236}">
                <a16:creationId xmlns:a16="http://schemas.microsoft.com/office/drawing/2014/main" id="{53939AA3-74B6-D74B-B10E-BEC7F0E445DC}"/>
              </a:ext>
            </a:extLst>
          </p:cNvPr>
          <p:cNvSpPr txBox="1"/>
          <p:nvPr userDrawn="1"/>
        </p:nvSpPr>
        <p:spPr>
          <a:xfrm>
            <a:off x="4656459" y="1108911"/>
            <a:ext cx="3309200" cy="369332"/>
          </a:xfrm>
          <a:prstGeom prst="rect">
            <a:avLst/>
          </a:prstGeom>
          <a:noFill/>
        </p:spPr>
        <p:txBody>
          <a:bodyPr wrap="square" rtlCol="0">
            <a:spAutoFit/>
          </a:bodyPr>
          <a:lstStyle/>
          <a:p>
            <a:r>
              <a:rPr lang="da-DK" dirty="0" err="1">
                <a:solidFill>
                  <a:schemeClr val="accent3"/>
                </a:solidFill>
                <a:latin typeface="Arial" panose="020B0604020202020204" pitchFamily="34" charset="0"/>
                <a:cs typeface="Arial" panose="020B0604020202020204" pitchFamily="34" charset="0"/>
              </a:rPr>
              <a:t>Supplementary</a:t>
            </a:r>
            <a:r>
              <a:rPr lang="da-DK" dirty="0">
                <a:solidFill>
                  <a:schemeClr val="accent3"/>
                </a:solidFill>
                <a:latin typeface="Arial" panose="020B0604020202020204" pitchFamily="34" charset="0"/>
                <a:cs typeface="Arial" panose="020B0604020202020204" pitchFamily="34" charset="0"/>
              </a:rPr>
              <a:t> Values</a:t>
            </a:r>
            <a:endParaRPr lang="en-US" dirty="0">
              <a:solidFill>
                <a:schemeClr val="accent3"/>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787D6881-39C4-484C-A4D6-2CA89550746D}"/>
              </a:ext>
            </a:extLst>
          </p:cNvPr>
          <p:cNvGrpSpPr/>
          <p:nvPr userDrawn="1"/>
        </p:nvGrpSpPr>
        <p:grpSpPr>
          <a:xfrm>
            <a:off x="1019671" y="5167455"/>
            <a:ext cx="3016571" cy="1112366"/>
            <a:chOff x="735291" y="1640264"/>
            <a:chExt cx="2224725" cy="1461156"/>
          </a:xfrm>
        </p:grpSpPr>
        <p:sp>
          <p:nvSpPr>
            <p:cNvPr id="60" name="Rectangle 59">
              <a:extLst>
                <a:ext uri="{FF2B5EF4-FFF2-40B4-BE49-F238E27FC236}">
                  <a16:creationId xmlns:a16="http://schemas.microsoft.com/office/drawing/2014/main" id="{3C1E422E-8B3E-314B-A620-D33737C65691}"/>
                </a:ext>
              </a:extLst>
            </p:cNvPr>
            <p:cNvSpPr/>
            <p:nvPr/>
          </p:nvSpPr>
          <p:spPr>
            <a:xfrm>
              <a:off x="735291" y="1640264"/>
              <a:ext cx="2224725" cy="1461156"/>
            </a:xfrm>
            <a:prstGeom prst="rect">
              <a:avLst/>
            </a:prstGeom>
            <a:solidFill>
              <a:srgbClr val="B0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8F862FA-FC58-6449-8E9C-9EA2847BEF84}"/>
                </a:ext>
              </a:extLst>
            </p:cNvPr>
            <p:cNvSpPr txBox="1"/>
            <p:nvPr/>
          </p:nvSpPr>
          <p:spPr>
            <a:xfrm>
              <a:off x="820132" y="1703296"/>
              <a:ext cx="2036190" cy="1273488"/>
            </a:xfrm>
            <a:prstGeom prst="rect">
              <a:avLst/>
            </a:prstGeom>
            <a:noFill/>
          </p:spPr>
          <p:txBody>
            <a:bodyPr wrap="square" rtlCol="0">
              <a:spAutoFit/>
            </a:bodyPr>
            <a:lstStyle/>
            <a:p>
              <a:pPr>
                <a:spcAft>
                  <a:spcPts val="600"/>
                </a:spcAft>
              </a:pPr>
              <a:r>
                <a:rPr lang="en-US" sz="1600" dirty="0">
                  <a:solidFill>
                    <a:schemeClr val="bg1"/>
                  </a:solidFill>
                </a:rPr>
                <a:t>Verint Gray</a:t>
              </a:r>
              <a:endParaRPr lang="en-US" sz="1200" dirty="0">
                <a:solidFill>
                  <a:schemeClr val="bg1"/>
                </a:solidFill>
              </a:endParaRPr>
            </a:p>
            <a:p>
              <a:pPr>
                <a:spcAft>
                  <a:spcPts val="600"/>
                </a:spcAft>
                <a:tabLst>
                  <a:tab pos="798513" algn="l"/>
                </a:tabLst>
              </a:pPr>
              <a:r>
                <a:rPr lang="en-US" sz="1200" dirty="0">
                  <a:solidFill>
                    <a:schemeClr val="bg1"/>
                  </a:solidFill>
                </a:rPr>
                <a:t>R: 176</a:t>
              </a:r>
              <a:br>
                <a:rPr lang="en-US" sz="1200" dirty="0">
                  <a:solidFill>
                    <a:schemeClr val="bg1"/>
                  </a:solidFill>
                </a:rPr>
              </a:br>
              <a:r>
                <a:rPr lang="en-US" sz="1200" dirty="0">
                  <a:solidFill>
                    <a:schemeClr val="bg1"/>
                  </a:solidFill>
                </a:rPr>
                <a:t>G: 182</a:t>
              </a:r>
              <a:br>
                <a:rPr lang="en-US" sz="1200" dirty="0">
                  <a:solidFill>
                    <a:schemeClr val="bg1"/>
                  </a:solidFill>
                </a:rPr>
              </a:br>
              <a:r>
                <a:rPr lang="en-US" sz="1200" dirty="0">
                  <a:solidFill>
                    <a:schemeClr val="bg1"/>
                  </a:solidFill>
                </a:rPr>
                <a:t>B: 187	Hex: #B0B6BB</a:t>
              </a:r>
              <a:endParaRPr lang="en-US" sz="1600" dirty="0">
                <a:solidFill>
                  <a:schemeClr val="bg1"/>
                </a:solidFill>
              </a:endParaRPr>
            </a:p>
          </p:txBody>
        </p:sp>
      </p:grpSp>
      <p:grpSp>
        <p:nvGrpSpPr>
          <p:cNvPr id="62" name="Group 61">
            <a:extLst>
              <a:ext uri="{FF2B5EF4-FFF2-40B4-BE49-F238E27FC236}">
                <a16:creationId xmlns:a16="http://schemas.microsoft.com/office/drawing/2014/main" id="{5BF83448-B6B0-D74B-A9D2-557D36A38EA8}"/>
              </a:ext>
            </a:extLst>
          </p:cNvPr>
          <p:cNvGrpSpPr/>
          <p:nvPr userDrawn="1"/>
        </p:nvGrpSpPr>
        <p:grpSpPr>
          <a:xfrm>
            <a:off x="4771546" y="1575846"/>
            <a:ext cx="5300767" cy="1112365"/>
            <a:chOff x="3583762" y="1575846"/>
            <a:chExt cx="5300767" cy="1112365"/>
          </a:xfrm>
        </p:grpSpPr>
        <p:grpSp>
          <p:nvGrpSpPr>
            <p:cNvPr id="63" name="Group 62">
              <a:extLst>
                <a:ext uri="{FF2B5EF4-FFF2-40B4-BE49-F238E27FC236}">
                  <a16:creationId xmlns:a16="http://schemas.microsoft.com/office/drawing/2014/main" id="{82500727-97D3-B14A-B64B-4EBB4B9488A9}"/>
                </a:ext>
              </a:extLst>
            </p:cNvPr>
            <p:cNvGrpSpPr/>
            <p:nvPr/>
          </p:nvGrpSpPr>
          <p:grpSpPr>
            <a:xfrm>
              <a:off x="3583762" y="1575846"/>
              <a:ext cx="1327606" cy="1112365"/>
              <a:chOff x="735292" y="1640264"/>
              <a:chExt cx="1327606" cy="1461156"/>
            </a:xfrm>
          </p:grpSpPr>
          <p:sp>
            <p:nvSpPr>
              <p:cNvPr id="73" name="Rectangle 72">
                <a:extLst>
                  <a:ext uri="{FF2B5EF4-FFF2-40B4-BE49-F238E27FC236}">
                    <a16:creationId xmlns:a16="http://schemas.microsoft.com/office/drawing/2014/main" id="{9140F275-8865-A943-940A-66AE8F590128}"/>
                  </a:ext>
                </a:extLst>
              </p:cNvPr>
              <p:cNvSpPr/>
              <p:nvPr/>
            </p:nvSpPr>
            <p:spPr>
              <a:xfrm>
                <a:off x="735292" y="1640264"/>
                <a:ext cx="1327606" cy="1461156"/>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9CA44B48-9EDB-3144-9933-888036244BD0}"/>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Cloud</a:t>
                </a:r>
              </a:p>
              <a:p>
                <a:pPr>
                  <a:spcAft>
                    <a:spcPts val="600"/>
                  </a:spcAft>
                  <a:tabLst>
                    <a:tab pos="798513" algn="l"/>
                  </a:tabLst>
                </a:pPr>
                <a:r>
                  <a:rPr lang="en-US" sz="1050" dirty="0">
                    <a:solidFill>
                      <a:schemeClr val="accent3"/>
                    </a:solidFill>
                  </a:rPr>
                  <a:t>R: 225</a:t>
                </a:r>
                <a:br>
                  <a:rPr lang="en-US" sz="1050" dirty="0">
                    <a:solidFill>
                      <a:schemeClr val="accent3"/>
                    </a:solidFill>
                  </a:rPr>
                </a:br>
                <a:r>
                  <a:rPr lang="en-US" sz="1050" dirty="0">
                    <a:solidFill>
                      <a:schemeClr val="accent3"/>
                    </a:solidFill>
                  </a:rPr>
                  <a:t>G: 244</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#E1F4FF</a:t>
                </a:r>
              </a:p>
            </p:txBody>
          </p:sp>
        </p:grpSp>
        <p:grpSp>
          <p:nvGrpSpPr>
            <p:cNvPr id="64" name="Group 63">
              <a:extLst>
                <a:ext uri="{FF2B5EF4-FFF2-40B4-BE49-F238E27FC236}">
                  <a16:creationId xmlns:a16="http://schemas.microsoft.com/office/drawing/2014/main" id="{2B80E744-E697-BE47-A12F-D0610480B1DD}"/>
                </a:ext>
              </a:extLst>
            </p:cNvPr>
            <p:cNvGrpSpPr/>
            <p:nvPr/>
          </p:nvGrpSpPr>
          <p:grpSpPr>
            <a:xfrm>
              <a:off x="4908149" y="1575846"/>
              <a:ext cx="1327606" cy="1112365"/>
              <a:chOff x="735292" y="1640264"/>
              <a:chExt cx="1327606" cy="1461156"/>
            </a:xfrm>
          </p:grpSpPr>
          <p:sp>
            <p:nvSpPr>
              <p:cNvPr id="71" name="Rectangle 70">
                <a:extLst>
                  <a:ext uri="{FF2B5EF4-FFF2-40B4-BE49-F238E27FC236}">
                    <a16:creationId xmlns:a16="http://schemas.microsoft.com/office/drawing/2014/main" id="{B559D4B1-1883-A84A-A258-836B231CC90E}"/>
                  </a:ext>
                </a:extLst>
              </p:cNvPr>
              <p:cNvSpPr/>
              <p:nvPr/>
            </p:nvSpPr>
            <p:spPr>
              <a:xfrm>
                <a:off x="735292" y="1640264"/>
                <a:ext cx="1327606" cy="1461156"/>
              </a:xfrm>
              <a:prstGeom prst="rect">
                <a:avLst/>
              </a:prstGeom>
              <a:solidFill>
                <a:srgbClr val="85C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F6E9E20-44AB-A744-9351-15D5C7393940}"/>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Sky</a:t>
                </a:r>
              </a:p>
              <a:p>
                <a:pPr>
                  <a:spcAft>
                    <a:spcPts val="600"/>
                  </a:spcAft>
                  <a:tabLst>
                    <a:tab pos="798513" algn="l"/>
                  </a:tabLst>
                </a:pPr>
                <a:r>
                  <a:rPr lang="en-US" sz="1050" dirty="0">
                    <a:solidFill>
                      <a:schemeClr val="accent3"/>
                    </a:solidFill>
                  </a:rPr>
                  <a:t>R: 133</a:t>
                </a:r>
                <a:br>
                  <a:rPr lang="en-US" sz="1050" dirty="0">
                    <a:solidFill>
                      <a:schemeClr val="accent3"/>
                    </a:solidFill>
                  </a:rPr>
                </a:br>
                <a:r>
                  <a:rPr lang="en-US" sz="1050" dirty="0">
                    <a:solidFill>
                      <a:schemeClr val="accent3"/>
                    </a:solidFill>
                  </a:rPr>
                  <a:t>G: 203</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#85CBFF</a:t>
                </a:r>
              </a:p>
            </p:txBody>
          </p:sp>
        </p:grpSp>
        <p:grpSp>
          <p:nvGrpSpPr>
            <p:cNvPr id="65" name="Group 64">
              <a:extLst>
                <a:ext uri="{FF2B5EF4-FFF2-40B4-BE49-F238E27FC236}">
                  <a16:creationId xmlns:a16="http://schemas.microsoft.com/office/drawing/2014/main" id="{BE0086B0-0BAB-6943-844B-4C2C3AC3C837}"/>
                </a:ext>
              </a:extLst>
            </p:cNvPr>
            <p:cNvGrpSpPr/>
            <p:nvPr/>
          </p:nvGrpSpPr>
          <p:grpSpPr>
            <a:xfrm>
              <a:off x="6232536" y="1575846"/>
              <a:ext cx="1327606" cy="1112365"/>
              <a:chOff x="735292" y="1640264"/>
              <a:chExt cx="1327606" cy="1461156"/>
            </a:xfrm>
          </p:grpSpPr>
          <p:sp>
            <p:nvSpPr>
              <p:cNvPr id="69" name="Rectangle 68">
                <a:extLst>
                  <a:ext uri="{FF2B5EF4-FFF2-40B4-BE49-F238E27FC236}">
                    <a16:creationId xmlns:a16="http://schemas.microsoft.com/office/drawing/2014/main" id="{9218C234-FF82-1D46-8DA2-C6D0D8FB5B37}"/>
                  </a:ext>
                </a:extLst>
              </p:cNvPr>
              <p:cNvSpPr/>
              <p:nvPr/>
            </p:nvSpPr>
            <p:spPr>
              <a:xfrm>
                <a:off x="735292" y="1640264"/>
                <a:ext cx="1327606" cy="1461156"/>
              </a:xfrm>
              <a:prstGeom prst="rect">
                <a:avLst/>
              </a:prstGeom>
              <a:solidFill>
                <a:srgbClr val="005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435E1E4-506E-D34E-850C-60FB82C60B88}"/>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Water</a:t>
                </a:r>
              </a:p>
              <a:p>
                <a:pPr>
                  <a:spcAft>
                    <a:spcPts val="600"/>
                  </a:spcAft>
                  <a:tabLst>
                    <a:tab pos="798513" algn="l"/>
                  </a:tabLst>
                </a:pPr>
                <a:r>
                  <a:rPr lang="en-US" sz="1050" dirty="0">
                    <a:solidFill>
                      <a:schemeClr val="bg1"/>
                    </a:solidFill>
                  </a:rPr>
                  <a:t>R: 0</a:t>
                </a:r>
                <a:br>
                  <a:rPr lang="en-US" sz="1050" dirty="0">
                    <a:solidFill>
                      <a:schemeClr val="bg1"/>
                    </a:solidFill>
                  </a:rPr>
                </a:br>
                <a:r>
                  <a:rPr lang="en-US" sz="1050" dirty="0">
                    <a:solidFill>
                      <a:schemeClr val="bg1"/>
                    </a:solidFill>
                  </a:rPr>
                  <a:t>G: 87</a:t>
                </a:r>
                <a:br>
                  <a:rPr lang="en-US" sz="1050" dirty="0">
                    <a:solidFill>
                      <a:schemeClr val="bg1"/>
                    </a:solidFill>
                  </a:rPr>
                </a:br>
                <a:r>
                  <a:rPr lang="en-US" sz="1050" dirty="0">
                    <a:solidFill>
                      <a:schemeClr val="bg1"/>
                    </a:solidFill>
                  </a:rPr>
                  <a:t>B: 191</a:t>
                </a:r>
                <a:br>
                  <a:rPr lang="en-US" sz="1050" dirty="0">
                    <a:solidFill>
                      <a:schemeClr val="bg1"/>
                    </a:solidFill>
                  </a:rPr>
                </a:br>
                <a:r>
                  <a:rPr lang="en-US" sz="1050" dirty="0">
                    <a:solidFill>
                      <a:schemeClr val="bg1"/>
                    </a:solidFill>
                  </a:rPr>
                  <a:t>Hex: #0057BF</a:t>
                </a:r>
              </a:p>
            </p:txBody>
          </p:sp>
        </p:grpSp>
        <p:grpSp>
          <p:nvGrpSpPr>
            <p:cNvPr id="66" name="Group 65">
              <a:extLst>
                <a:ext uri="{FF2B5EF4-FFF2-40B4-BE49-F238E27FC236}">
                  <a16:creationId xmlns:a16="http://schemas.microsoft.com/office/drawing/2014/main" id="{6489155D-8626-A74E-8B3A-D2BBD2DA7668}"/>
                </a:ext>
              </a:extLst>
            </p:cNvPr>
            <p:cNvGrpSpPr/>
            <p:nvPr/>
          </p:nvGrpSpPr>
          <p:grpSpPr>
            <a:xfrm>
              <a:off x="7556923" y="1575846"/>
              <a:ext cx="1327606" cy="1112365"/>
              <a:chOff x="735292" y="1640264"/>
              <a:chExt cx="1327606" cy="1461156"/>
            </a:xfrm>
          </p:grpSpPr>
          <p:sp>
            <p:nvSpPr>
              <p:cNvPr id="67" name="Rectangle 66">
                <a:extLst>
                  <a:ext uri="{FF2B5EF4-FFF2-40B4-BE49-F238E27FC236}">
                    <a16:creationId xmlns:a16="http://schemas.microsoft.com/office/drawing/2014/main" id="{AFB9C8EE-9374-D947-857E-29E760917895}"/>
                  </a:ext>
                </a:extLst>
              </p:cNvPr>
              <p:cNvSpPr/>
              <p:nvPr/>
            </p:nvSpPr>
            <p:spPr>
              <a:xfrm>
                <a:off x="735292" y="1640264"/>
                <a:ext cx="1327606" cy="1461156"/>
              </a:xfrm>
              <a:prstGeom prst="rect">
                <a:avLst/>
              </a:prstGeom>
              <a:solidFill>
                <a:srgbClr val="0D3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1792E30-2EAB-1E44-9A21-72CC06EC7E02}"/>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Deep Sea</a:t>
                </a:r>
              </a:p>
              <a:p>
                <a:pPr>
                  <a:spcAft>
                    <a:spcPts val="600"/>
                  </a:spcAft>
                  <a:tabLst>
                    <a:tab pos="798513" algn="l"/>
                  </a:tabLst>
                </a:pPr>
                <a:r>
                  <a:rPr lang="en-US" sz="1050" dirty="0">
                    <a:solidFill>
                      <a:schemeClr val="bg1"/>
                    </a:solidFill>
                  </a:rPr>
                  <a:t>R: 13</a:t>
                </a:r>
                <a:br>
                  <a:rPr lang="en-US" sz="1050" dirty="0">
                    <a:solidFill>
                      <a:schemeClr val="bg1"/>
                    </a:solidFill>
                  </a:rPr>
                </a:br>
                <a:r>
                  <a:rPr lang="en-US" sz="1050" dirty="0">
                    <a:solidFill>
                      <a:schemeClr val="bg1"/>
                    </a:solidFill>
                  </a:rPr>
                  <a:t>G: 62</a:t>
                </a:r>
                <a:br>
                  <a:rPr lang="en-US" sz="1050" dirty="0">
                    <a:solidFill>
                      <a:schemeClr val="bg1"/>
                    </a:solidFill>
                  </a:rPr>
                </a:br>
                <a:r>
                  <a:rPr lang="en-US" sz="1050" dirty="0">
                    <a:solidFill>
                      <a:schemeClr val="bg1"/>
                    </a:solidFill>
                  </a:rPr>
                  <a:t>B: 134</a:t>
                </a:r>
                <a:br>
                  <a:rPr lang="en-US" sz="1050" dirty="0">
                    <a:solidFill>
                      <a:schemeClr val="bg1"/>
                    </a:solidFill>
                  </a:rPr>
                </a:br>
                <a:r>
                  <a:rPr lang="en-US" sz="1050" dirty="0">
                    <a:solidFill>
                      <a:schemeClr val="bg1"/>
                    </a:solidFill>
                  </a:rPr>
                  <a:t>Hex: #0D3E86</a:t>
                </a:r>
              </a:p>
            </p:txBody>
          </p:sp>
        </p:grpSp>
      </p:grpSp>
      <p:grpSp>
        <p:nvGrpSpPr>
          <p:cNvPr id="75" name="Group 74">
            <a:extLst>
              <a:ext uri="{FF2B5EF4-FFF2-40B4-BE49-F238E27FC236}">
                <a16:creationId xmlns:a16="http://schemas.microsoft.com/office/drawing/2014/main" id="{FC41D0DF-9402-ED45-8295-2806199616B3}"/>
              </a:ext>
            </a:extLst>
          </p:cNvPr>
          <p:cNvGrpSpPr/>
          <p:nvPr userDrawn="1"/>
        </p:nvGrpSpPr>
        <p:grpSpPr>
          <a:xfrm>
            <a:off x="4769774" y="2772000"/>
            <a:ext cx="5300767" cy="1112365"/>
            <a:chOff x="3583762" y="1575846"/>
            <a:chExt cx="5300767" cy="1112365"/>
          </a:xfrm>
        </p:grpSpPr>
        <p:grpSp>
          <p:nvGrpSpPr>
            <p:cNvPr id="76" name="Group 75">
              <a:extLst>
                <a:ext uri="{FF2B5EF4-FFF2-40B4-BE49-F238E27FC236}">
                  <a16:creationId xmlns:a16="http://schemas.microsoft.com/office/drawing/2014/main" id="{110D1A2A-7CF1-AA4E-8265-B4F90D580C0E}"/>
                </a:ext>
              </a:extLst>
            </p:cNvPr>
            <p:cNvGrpSpPr/>
            <p:nvPr/>
          </p:nvGrpSpPr>
          <p:grpSpPr>
            <a:xfrm>
              <a:off x="3583762" y="1575846"/>
              <a:ext cx="1327606" cy="1112365"/>
              <a:chOff x="735292" y="1640264"/>
              <a:chExt cx="1327606" cy="1461156"/>
            </a:xfrm>
          </p:grpSpPr>
          <p:sp>
            <p:nvSpPr>
              <p:cNvPr id="86" name="Rectangle 85">
                <a:extLst>
                  <a:ext uri="{FF2B5EF4-FFF2-40B4-BE49-F238E27FC236}">
                    <a16:creationId xmlns:a16="http://schemas.microsoft.com/office/drawing/2014/main" id="{2B930799-0F69-B242-87FE-21A6E2BA7262}"/>
                  </a:ext>
                </a:extLst>
              </p:cNvPr>
              <p:cNvSpPr/>
              <p:nvPr/>
            </p:nvSpPr>
            <p:spPr>
              <a:xfrm>
                <a:off x="735292" y="1640264"/>
                <a:ext cx="1327606" cy="1461156"/>
              </a:xfrm>
              <a:prstGeom prst="rect">
                <a:avLst/>
              </a:prstGeom>
              <a:solidFill>
                <a:srgbClr val="DE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C7A0F6DE-80D8-FA48-9D89-DC701AB6A703}"/>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Mint</a:t>
                </a:r>
              </a:p>
              <a:p>
                <a:pPr>
                  <a:spcAft>
                    <a:spcPts val="600"/>
                  </a:spcAft>
                  <a:tabLst>
                    <a:tab pos="798513" algn="l"/>
                  </a:tabLst>
                </a:pPr>
                <a:r>
                  <a:rPr lang="en-US" sz="1050" dirty="0">
                    <a:solidFill>
                      <a:schemeClr val="accent3"/>
                    </a:solidFill>
                  </a:rPr>
                  <a:t>R: 222</a:t>
                </a:r>
                <a:br>
                  <a:rPr lang="en-US" sz="1050" dirty="0">
                    <a:solidFill>
                      <a:schemeClr val="accent3"/>
                    </a:solidFill>
                  </a:rPr>
                </a:br>
                <a:r>
                  <a:rPr lang="en-US" sz="1050" dirty="0">
                    <a:solidFill>
                      <a:schemeClr val="accent3"/>
                    </a:solidFill>
                  </a:rPr>
                  <a:t>G: 255</a:t>
                </a:r>
                <a:br>
                  <a:rPr lang="en-US" sz="1050" dirty="0">
                    <a:solidFill>
                      <a:schemeClr val="accent3"/>
                    </a:solidFill>
                  </a:rPr>
                </a:br>
                <a:r>
                  <a:rPr lang="en-US" sz="1050" dirty="0">
                    <a:solidFill>
                      <a:schemeClr val="accent3"/>
                    </a:solidFill>
                  </a:rPr>
                  <a:t>B: 229</a:t>
                </a:r>
                <a:br>
                  <a:rPr lang="en-US" sz="1050" dirty="0">
                    <a:solidFill>
                      <a:schemeClr val="accent3"/>
                    </a:solidFill>
                  </a:rPr>
                </a:br>
                <a:r>
                  <a:rPr lang="en-US" sz="1050" dirty="0">
                    <a:solidFill>
                      <a:schemeClr val="accent3"/>
                    </a:solidFill>
                  </a:rPr>
                  <a:t>Hex: #DEFFE5</a:t>
                </a:r>
              </a:p>
            </p:txBody>
          </p:sp>
        </p:grpSp>
        <p:grpSp>
          <p:nvGrpSpPr>
            <p:cNvPr id="77" name="Group 76">
              <a:extLst>
                <a:ext uri="{FF2B5EF4-FFF2-40B4-BE49-F238E27FC236}">
                  <a16:creationId xmlns:a16="http://schemas.microsoft.com/office/drawing/2014/main" id="{531B7E65-3FF5-F140-AC9F-D7D124C4BD01}"/>
                </a:ext>
              </a:extLst>
            </p:cNvPr>
            <p:cNvGrpSpPr/>
            <p:nvPr/>
          </p:nvGrpSpPr>
          <p:grpSpPr>
            <a:xfrm>
              <a:off x="4908149" y="1575846"/>
              <a:ext cx="1327606" cy="1112365"/>
              <a:chOff x="735292" y="1640264"/>
              <a:chExt cx="1327606" cy="1461156"/>
            </a:xfrm>
          </p:grpSpPr>
          <p:sp>
            <p:nvSpPr>
              <p:cNvPr id="84" name="Rectangle 83">
                <a:extLst>
                  <a:ext uri="{FF2B5EF4-FFF2-40B4-BE49-F238E27FC236}">
                    <a16:creationId xmlns:a16="http://schemas.microsoft.com/office/drawing/2014/main" id="{CC1E84D7-8C9B-1444-8CB4-5A1397D57947}"/>
                  </a:ext>
                </a:extLst>
              </p:cNvPr>
              <p:cNvSpPr/>
              <p:nvPr/>
            </p:nvSpPr>
            <p:spPr>
              <a:xfrm>
                <a:off x="735292" y="1640264"/>
                <a:ext cx="1327606" cy="1461156"/>
              </a:xfrm>
              <a:prstGeom prst="rect">
                <a:avLst/>
              </a:prstGeom>
              <a:solidFill>
                <a:srgbClr val="82E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91645DDE-0455-3147-B667-83A6CF3C79B3}"/>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Lime</a:t>
                </a:r>
              </a:p>
              <a:p>
                <a:pPr>
                  <a:spcAft>
                    <a:spcPts val="600"/>
                  </a:spcAft>
                  <a:tabLst>
                    <a:tab pos="798513" algn="l"/>
                  </a:tabLst>
                </a:pPr>
                <a:r>
                  <a:rPr lang="en-US" sz="1050" dirty="0">
                    <a:solidFill>
                      <a:schemeClr val="accent3"/>
                    </a:solidFill>
                  </a:rPr>
                  <a:t>R: 130</a:t>
                </a:r>
                <a:br>
                  <a:rPr lang="en-US" sz="1050" dirty="0">
                    <a:solidFill>
                      <a:schemeClr val="accent3"/>
                    </a:solidFill>
                  </a:rPr>
                </a:br>
                <a:r>
                  <a:rPr lang="en-US" sz="1050" dirty="0">
                    <a:solidFill>
                      <a:schemeClr val="accent3"/>
                    </a:solidFill>
                  </a:rPr>
                  <a:t>G: 235</a:t>
                </a:r>
                <a:br>
                  <a:rPr lang="en-US" sz="1050" dirty="0">
                    <a:solidFill>
                      <a:schemeClr val="accent3"/>
                    </a:solidFill>
                  </a:rPr>
                </a:br>
                <a:r>
                  <a:rPr lang="en-US" sz="1050" dirty="0">
                    <a:solidFill>
                      <a:schemeClr val="accent3"/>
                    </a:solidFill>
                  </a:rPr>
                  <a:t>B: 150</a:t>
                </a:r>
                <a:br>
                  <a:rPr lang="en-US" sz="1050" dirty="0">
                    <a:solidFill>
                      <a:schemeClr val="accent3"/>
                    </a:solidFill>
                  </a:rPr>
                </a:br>
                <a:r>
                  <a:rPr lang="en-US" sz="1050" dirty="0">
                    <a:solidFill>
                      <a:schemeClr val="accent3"/>
                    </a:solidFill>
                  </a:rPr>
                  <a:t>Hex: #82EB96</a:t>
                </a:r>
              </a:p>
            </p:txBody>
          </p:sp>
        </p:grpSp>
        <p:grpSp>
          <p:nvGrpSpPr>
            <p:cNvPr id="78" name="Group 77">
              <a:extLst>
                <a:ext uri="{FF2B5EF4-FFF2-40B4-BE49-F238E27FC236}">
                  <a16:creationId xmlns:a16="http://schemas.microsoft.com/office/drawing/2014/main" id="{B27DAA78-9644-AE4F-9B40-4EE6D29DDEB7}"/>
                </a:ext>
              </a:extLst>
            </p:cNvPr>
            <p:cNvGrpSpPr/>
            <p:nvPr/>
          </p:nvGrpSpPr>
          <p:grpSpPr>
            <a:xfrm>
              <a:off x="6232536" y="1575846"/>
              <a:ext cx="1327606" cy="1112365"/>
              <a:chOff x="735292" y="1640264"/>
              <a:chExt cx="1327606" cy="1461156"/>
            </a:xfrm>
          </p:grpSpPr>
          <p:sp>
            <p:nvSpPr>
              <p:cNvPr id="82" name="Rectangle 81">
                <a:extLst>
                  <a:ext uri="{FF2B5EF4-FFF2-40B4-BE49-F238E27FC236}">
                    <a16:creationId xmlns:a16="http://schemas.microsoft.com/office/drawing/2014/main" id="{EC382793-46FE-124B-9D3C-9C517E5AEE35}"/>
                  </a:ext>
                </a:extLst>
              </p:cNvPr>
              <p:cNvSpPr/>
              <p:nvPr/>
            </p:nvSpPr>
            <p:spPr>
              <a:xfrm>
                <a:off x="735292" y="1640264"/>
                <a:ext cx="1327606" cy="1461156"/>
              </a:xfrm>
              <a:prstGeom prst="rect">
                <a:avLst/>
              </a:prstGeom>
              <a:solidFill>
                <a:srgbClr val="09A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56C67255-A9C6-BC43-9690-F4A32351179F}"/>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Emerald</a:t>
                </a:r>
              </a:p>
              <a:p>
                <a:pPr>
                  <a:spcAft>
                    <a:spcPts val="600"/>
                  </a:spcAft>
                  <a:tabLst>
                    <a:tab pos="798513" algn="l"/>
                  </a:tabLst>
                </a:pPr>
                <a:r>
                  <a:rPr lang="en-US" sz="1050" dirty="0">
                    <a:solidFill>
                      <a:schemeClr val="bg1"/>
                    </a:solidFill>
                  </a:rPr>
                  <a:t>R: 9</a:t>
                </a:r>
                <a:br>
                  <a:rPr lang="en-US" sz="1050" dirty="0">
                    <a:solidFill>
                      <a:schemeClr val="bg1"/>
                    </a:solidFill>
                  </a:rPr>
                </a:br>
                <a:r>
                  <a:rPr lang="en-US" sz="1050" dirty="0">
                    <a:solidFill>
                      <a:schemeClr val="bg1"/>
                    </a:solidFill>
                  </a:rPr>
                  <a:t>G: 167</a:t>
                </a:r>
                <a:br>
                  <a:rPr lang="en-US" sz="1050" dirty="0">
                    <a:solidFill>
                      <a:schemeClr val="bg1"/>
                    </a:solidFill>
                  </a:rPr>
                </a:br>
                <a:r>
                  <a:rPr lang="en-US" sz="1050" dirty="0">
                    <a:solidFill>
                      <a:schemeClr val="bg1"/>
                    </a:solidFill>
                  </a:rPr>
                  <a:t>B: 97</a:t>
                </a:r>
                <a:br>
                  <a:rPr lang="en-US" sz="1050" dirty="0">
                    <a:solidFill>
                      <a:schemeClr val="bg1"/>
                    </a:solidFill>
                  </a:rPr>
                </a:br>
                <a:r>
                  <a:rPr lang="en-US" sz="1050" dirty="0">
                    <a:solidFill>
                      <a:schemeClr val="bg1"/>
                    </a:solidFill>
                  </a:rPr>
                  <a:t>Hex: #09A761</a:t>
                </a:r>
              </a:p>
            </p:txBody>
          </p:sp>
        </p:grpSp>
        <p:grpSp>
          <p:nvGrpSpPr>
            <p:cNvPr id="79" name="Group 78">
              <a:extLst>
                <a:ext uri="{FF2B5EF4-FFF2-40B4-BE49-F238E27FC236}">
                  <a16:creationId xmlns:a16="http://schemas.microsoft.com/office/drawing/2014/main" id="{D7283CEE-1BFC-3E4D-9C11-D94D960DB0D4}"/>
                </a:ext>
              </a:extLst>
            </p:cNvPr>
            <p:cNvGrpSpPr/>
            <p:nvPr/>
          </p:nvGrpSpPr>
          <p:grpSpPr>
            <a:xfrm>
              <a:off x="7556923" y="1575846"/>
              <a:ext cx="1327606" cy="1112365"/>
              <a:chOff x="735292" y="1640264"/>
              <a:chExt cx="1327606" cy="1461156"/>
            </a:xfrm>
          </p:grpSpPr>
          <p:sp>
            <p:nvSpPr>
              <p:cNvPr id="80" name="Rectangle 79">
                <a:extLst>
                  <a:ext uri="{FF2B5EF4-FFF2-40B4-BE49-F238E27FC236}">
                    <a16:creationId xmlns:a16="http://schemas.microsoft.com/office/drawing/2014/main" id="{AD38EF24-A28C-6F43-BE45-7DD9FBEDF9D7}"/>
                  </a:ext>
                </a:extLst>
              </p:cNvPr>
              <p:cNvSpPr/>
              <p:nvPr/>
            </p:nvSpPr>
            <p:spPr>
              <a:xfrm>
                <a:off x="735292" y="1640264"/>
                <a:ext cx="1327606" cy="1461156"/>
              </a:xfrm>
              <a:prstGeom prst="rect">
                <a:avLst/>
              </a:prstGeom>
              <a:solidFill>
                <a:srgbClr val="0D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7DEE19-7218-AB4B-A70F-CA69F17DC87B}"/>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Forest</a:t>
                </a:r>
              </a:p>
              <a:p>
                <a:pPr>
                  <a:spcAft>
                    <a:spcPts val="600"/>
                  </a:spcAft>
                  <a:tabLst>
                    <a:tab pos="798513" algn="l"/>
                  </a:tabLst>
                </a:pPr>
                <a:r>
                  <a:rPr lang="en-US" sz="1050" dirty="0">
                    <a:solidFill>
                      <a:schemeClr val="bg1"/>
                    </a:solidFill>
                  </a:rPr>
                  <a:t>R: 13</a:t>
                </a:r>
                <a:br>
                  <a:rPr lang="en-US" sz="1050" dirty="0">
                    <a:solidFill>
                      <a:schemeClr val="bg1"/>
                    </a:solidFill>
                  </a:rPr>
                </a:br>
                <a:r>
                  <a:rPr lang="en-US" sz="1050" dirty="0">
                    <a:solidFill>
                      <a:schemeClr val="bg1"/>
                    </a:solidFill>
                  </a:rPr>
                  <a:t>G: 127</a:t>
                </a:r>
                <a:br>
                  <a:rPr lang="en-US" sz="1050" dirty="0">
                    <a:solidFill>
                      <a:schemeClr val="bg1"/>
                    </a:solidFill>
                  </a:rPr>
                </a:br>
                <a:r>
                  <a:rPr lang="en-US" sz="1050" dirty="0">
                    <a:solidFill>
                      <a:schemeClr val="bg1"/>
                    </a:solidFill>
                  </a:rPr>
                  <a:t>B: 70</a:t>
                </a:r>
                <a:br>
                  <a:rPr lang="en-US" sz="1050" dirty="0">
                    <a:solidFill>
                      <a:schemeClr val="bg1"/>
                    </a:solidFill>
                  </a:rPr>
                </a:br>
                <a:r>
                  <a:rPr lang="en-US" sz="1050" dirty="0">
                    <a:solidFill>
                      <a:schemeClr val="bg1"/>
                    </a:solidFill>
                  </a:rPr>
                  <a:t>Hex: #0D7F46</a:t>
                </a:r>
              </a:p>
            </p:txBody>
          </p:sp>
        </p:grpSp>
      </p:grpSp>
      <p:grpSp>
        <p:nvGrpSpPr>
          <p:cNvPr id="88" name="Group 87">
            <a:extLst>
              <a:ext uri="{FF2B5EF4-FFF2-40B4-BE49-F238E27FC236}">
                <a16:creationId xmlns:a16="http://schemas.microsoft.com/office/drawing/2014/main" id="{22597B79-2EF4-3B46-B7CA-2A5C4547BE95}"/>
              </a:ext>
            </a:extLst>
          </p:cNvPr>
          <p:cNvGrpSpPr/>
          <p:nvPr userDrawn="1"/>
        </p:nvGrpSpPr>
        <p:grpSpPr>
          <a:xfrm>
            <a:off x="4771546" y="3969727"/>
            <a:ext cx="5300767" cy="1112365"/>
            <a:chOff x="3583762" y="1575846"/>
            <a:chExt cx="5300767" cy="1112365"/>
          </a:xfrm>
        </p:grpSpPr>
        <p:grpSp>
          <p:nvGrpSpPr>
            <p:cNvPr id="89" name="Group 88">
              <a:extLst>
                <a:ext uri="{FF2B5EF4-FFF2-40B4-BE49-F238E27FC236}">
                  <a16:creationId xmlns:a16="http://schemas.microsoft.com/office/drawing/2014/main" id="{2CAD48B2-27B5-4344-9837-A23FE10ACE16}"/>
                </a:ext>
              </a:extLst>
            </p:cNvPr>
            <p:cNvGrpSpPr/>
            <p:nvPr/>
          </p:nvGrpSpPr>
          <p:grpSpPr>
            <a:xfrm>
              <a:off x="3583762" y="1575846"/>
              <a:ext cx="1327606" cy="1112365"/>
              <a:chOff x="735292" y="1640264"/>
              <a:chExt cx="1327606" cy="1461156"/>
            </a:xfrm>
          </p:grpSpPr>
          <p:sp>
            <p:nvSpPr>
              <p:cNvPr id="99" name="Rectangle 98">
                <a:extLst>
                  <a:ext uri="{FF2B5EF4-FFF2-40B4-BE49-F238E27FC236}">
                    <a16:creationId xmlns:a16="http://schemas.microsoft.com/office/drawing/2014/main" id="{EBDC2B65-4C65-434A-860D-69810DBAEB77}"/>
                  </a:ext>
                </a:extLst>
              </p:cNvPr>
              <p:cNvSpPr/>
              <p:nvPr/>
            </p:nvSpPr>
            <p:spPr>
              <a:xfrm>
                <a:off x="735292" y="1640264"/>
                <a:ext cx="1327606" cy="1461156"/>
              </a:xfrm>
              <a:prstGeom prst="rect">
                <a:avLst/>
              </a:prstGeom>
              <a:solidFill>
                <a:srgbClr val="FFF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ABFCB848-5AB2-C047-993F-4592F16638AB}"/>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Sand</a:t>
                </a:r>
              </a:p>
              <a:p>
                <a:pPr>
                  <a:spcAft>
                    <a:spcPts val="600"/>
                  </a:spcAft>
                  <a:tabLst>
                    <a:tab pos="798513" algn="l"/>
                  </a:tabLst>
                </a:pPr>
                <a:r>
                  <a:rPr lang="en-US" sz="1050" dirty="0">
                    <a:solidFill>
                      <a:schemeClr val="accent3"/>
                    </a:solidFill>
                  </a:rPr>
                  <a:t>R: 255</a:t>
                </a:r>
                <a:br>
                  <a:rPr lang="en-US" sz="1050" dirty="0">
                    <a:solidFill>
                      <a:schemeClr val="accent3"/>
                    </a:solidFill>
                  </a:rPr>
                </a:br>
                <a:r>
                  <a:rPr lang="en-US" sz="1050" dirty="0">
                    <a:solidFill>
                      <a:schemeClr val="accent3"/>
                    </a:solidFill>
                  </a:rPr>
                  <a:t>G: 240</a:t>
                </a:r>
                <a:br>
                  <a:rPr lang="en-US" sz="1050" dirty="0">
                    <a:solidFill>
                      <a:schemeClr val="accent3"/>
                    </a:solidFill>
                  </a:rPr>
                </a:br>
                <a:r>
                  <a:rPr lang="en-US" sz="1050" dirty="0">
                    <a:solidFill>
                      <a:schemeClr val="accent3"/>
                    </a:solidFill>
                  </a:rPr>
                  <a:t>B: 202</a:t>
                </a:r>
                <a:br>
                  <a:rPr lang="en-US" sz="1050" dirty="0">
                    <a:solidFill>
                      <a:schemeClr val="accent3"/>
                    </a:solidFill>
                  </a:rPr>
                </a:br>
                <a:r>
                  <a:rPr lang="en-US" sz="1050" dirty="0">
                    <a:solidFill>
                      <a:schemeClr val="accent3"/>
                    </a:solidFill>
                  </a:rPr>
                  <a:t>Hex: #FFF0CA</a:t>
                </a:r>
              </a:p>
            </p:txBody>
          </p:sp>
        </p:grpSp>
        <p:grpSp>
          <p:nvGrpSpPr>
            <p:cNvPr id="90" name="Group 89">
              <a:extLst>
                <a:ext uri="{FF2B5EF4-FFF2-40B4-BE49-F238E27FC236}">
                  <a16:creationId xmlns:a16="http://schemas.microsoft.com/office/drawing/2014/main" id="{4B8707AA-38C2-3A44-8D1C-4B9E6503B388}"/>
                </a:ext>
              </a:extLst>
            </p:cNvPr>
            <p:cNvGrpSpPr/>
            <p:nvPr/>
          </p:nvGrpSpPr>
          <p:grpSpPr>
            <a:xfrm>
              <a:off x="4908149" y="1575846"/>
              <a:ext cx="1327606" cy="1112365"/>
              <a:chOff x="735292" y="1640264"/>
              <a:chExt cx="1327606" cy="1461156"/>
            </a:xfrm>
          </p:grpSpPr>
          <p:sp>
            <p:nvSpPr>
              <p:cNvPr id="97" name="Rectangle 96">
                <a:extLst>
                  <a:ext uri="{FF2B5EF4-FFF2-40B4-BE49-F238E27FC236}">
                    <a16:creationId xmlns:a16="http://schemas.microsoft.com/office/drawing/2014/main" id="{851BCD4A-07A5-8C43-BC8E-E6EC003968FC}"/>
                  </a:ext>
                </a:extLst>
              </p:cNvPr>
              <p:cNvSpPr/>
              <p:nvPr/>
            </p:nvSpPr>
            <p:spPr>
              <a:xfrm>
                <a:off x="735292" y="1640264"/>
                <a:ext cx="1327606" cy="1461156"/>
              </a:xfrm>
              <a:prstGeom prst="rect">
                <a:avLst/>
              </a:prstGeom>
              <a:solidFill>
                <a:srgbClr val="F9B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4F5B3CEB-353D-F447-97DC-E631B1191AE7}"/>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Melon</a:t>
                </a:r>
              </a:p>
              <a:p>
                <a:pPr>
                  <a:spcAft>
                    <a:spcPts val="600"/>
                  </a:spcAft>
                  <a:tabLst>
                    <a:tab pos="798513" algn="l"/>
                  </a:tabLst>
                </a:pPr>
                <a:r>
                  <a:rPr lang="en-US" sz="1050" dirty="0">
                    <a:solidFill>
                      <a:schemeClr val="accent3"/>
                    </a:solidFill>
                  </a:rPr>
                  <a:t>R: 249</a:t>
                </a:r>
                <a:br>
                  <a:rPr lang="en-US" sz="1050" dirty="0">
                    <a:solidFill>
                      <a:schemeClr val="accent3"/>
                    </a:solidFill>
                  </a:rPr>
                </a:br>
                <a:r>
                  <a:rPr lang="en-US" sz="1050" dirty="0">
                    <a:solidFill>
                      <a:schemeClr val="accent3"/>
                    </a:solidFill>
                  </a:rPr>
                  <a:t>G: 181</a:t>
                </a:r>
                <a:br>
                  <a:rPr lang="en-US" sz="1050" dirty="0">
                    <a:solidFill>
                      <a:schemeClr val="accent3"/>
                    </a:solidFill>
                  </a:rPr>
                </a:br>
                <a:r>
                  <a:rPr lang="en-US" sz="1050" dirty="0">
                    <a:solidFill>
                      <a:schemeClr val="accent3"/>
                    </a:solidFill>
                  </a:rPr>
                  <a:t>B: 105</a:t>
                </a:r>
                <a:br>
                  <a:rPr lang="en-US" sz="1050" dirty="0">
                    <a:solidFill>
                      <a:schemeClr val="accent3"/>
                    </a:solidFill>
                  </a:rPr>
                </a:br>
                <a:r>
                  <a:rPr lang="en-US" sz="1050" dirty="0">
                    <a:solidFill>
                      <a:schemeClr val="accent3"/>
                    </a:solidFill>
                  </a:rPr>
                  <a:t>Hex: #F9B569</a:t>
                </a:r>
              </a:p>
            </p:txBody>
          </p:sp>
        </p:grpSp>
        <p:grpSp>
          <p:nvGrpSpPr>
            <p:cNvPr id="91" name="Group 90">
              <a:extLst>
                <a:ext uri="{FF2B5EF4-FFF2-40B4-BE49-F238E27FC236}">
                  <a16:creationId xmlns:a16="http://schemas.microsoft.com/office/drawing/2014/main" id="{4552110D-5BA4-9346-A071-EADD8CF9ABDD}"/>
                </a:ext>
              </a:extLst>
            </p:cNvPr>
            <p:cNvGrpSpPr/>
            <p:nvPr/>
          </p:nvGrpSpPr>
          <p:grpSpPr>
            <a:xfrm>
              <a:off x="6232536" y="1575846"/>
              <a:ext cx="1327606" cy="1112365"/>
              <a:chOff x="735292" y="1640264"/>
              <a:chExt cx="1327606" cy="1461156"/>
            </a:xfrm>
          </p:grpSpPr>
          <p:sp>
            <p:nvSpPr>
              <p:cNvPr id="95" name="Rectangle 94">
                <a:extLst>
                  <a:ext uri="{FF2B5EF4-FFF2-40B4-BE49-F238E27FC236}">
                    <a16:creationId xmlns:a16="http://schemas.microsoft.com/office/drawing/2014/main" id="{F2A8448E-10FC-5D4F-9993-8D0545AB4E1A}"/>
                  </a:ext>
                </a:extLst>
              </p:cNvPr>
              <p:cNvSpPr/>
              <p:nvPr/>
            </p:nvSpPr>
            <p:spPr>
              <a:xfrm>
                <a:off x="735292" y="1640264"/>
                <a:ext cx="1327606" cy="1461156"/>
              </a:xfrm>
              <a:prstGeom prst="rect">
                <a:avLst/>
              </a:prstGeom>
              <a:solidFill>
                <a:srgbClr val="D6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ED61E783-A2C7-F147-A31A-DF40E2639E13}"/>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Rust</a:t>
                </a:r>
              </a:p>
              <a:p>
                <a:pPr>
                  <a:spcAft>
                    <a:spcPts val="600"/>
                  </a:spcAft>
                  <a:tabLst>
                    <a:tab pos="798513" algn="l"/>
                  </a:tabLst>
                </a:pPr>
                <a:r>
                  <a:rPr lang="en-US" sz="1050" dirty="0">
                    <a:solidFill>
                      <a:schemeClr val="bg1"/>
                    </a:solidFill>
                  </a:rPr>
                  <a:t>R: 214</a:t>
                </a:r>
                <a:br>
                  <a:rPr lang="en-US" sz="1050" dirty="0">
                    <a:solidFill>
                      <a:schemeClr val="bg1"/>
                    </a:solidFill>
                  </a:rPr>
                </a:br>
                <a:r>
                  <a:rPr lang="en-US" sz="1050" dirty="0">
                    <a:solidFill>
                      <a:schemeClr val="bg1"/>
                    </a:solidFill>
                  </a:rPr>
                  <a:t>G: 76</a:t>
                </a:r>
                <a:br>
                  <a:rPr lang="en-US" sz="1050" dirty="0">
                    <a:solidFill>
                      <a:schemeClr val="bg1"/>
                    </a:solidFill>
                  </a:rPr>
                </a:br>
                <a:r>
                  <a:rPr lang="en-US" sz="1050" dirty="0">
                    <a:solidFill>
                      <a:schemeClr val="bg1"/>
                    </a:solidFill>
                  </a:rPr>
                  <a:t>B: 0</a:t>
                </a:r>
                <a:br>
                  <a:rPr lang="en-US" sz="1050" dirty="0">
                    <a:solidFill>
                      <a:schemeClr val="bg1"/>
                    </a:solidFill>
                  </a:rPr>
                </a:br>
                <a:r>
                  <a:rPr lang="en-US" sz="1050" dirty="0">
                    <a:solidFill>
                      <a:schemeClr val="bg1"/>
                    </a:solidFill>
                  </a:rPr>
                  <a:t>Hex: #D64C00</a:t>
                </a:r>
              </a:p>
            </p:txBody>
          </p:sp>
        </p:grpSp>
        <p:grpSp>
          <p:nvGrpSpPr>
            <p:cNvPr id="92" name="Group 91">
              <a:extLst>
                <a:ext uri="{FF2B5EF4-FFF2-40B4-BE49-F238E27FC236}">
                  <a16:creationId xmlns:a16="http://schemas.microsoft.com/office/drawing/2014/main" id="{100DC6F6-831A-A649-934D-90D9A263A6FB}"/>
                </a:ext>
              </a:extLst>
            </p:cNvPr>
            <p:cNvGrpSpPr/>
            <p:nvPr/>
          </p:nvGrpSpPr>
          <p:grpSpPr>
            <a:xfrm>
              <a:off x="7556923" y="1575846"/>
              <a:ext cx="1327606" cy="1112365"/>
              <a:chOff x="735292" y="1640264"/>
              <a:chExt cx="1327606" cy="1461156"/>
            </a:xfrm>
          </p:grpSpPr>
          <p:sp>
            <p:nvSpPr>
              <p:cNvPr id="93" name="Rectangle 92">
                <a:extLst>
                  <a:ext uri="{FF2B5EF4-FFF2-40B4-BE49-F238E27FC236}">
                    <a16:creationId xmlns:a16="http://schemas.microsoft.com/office/drawing/2014/main" id="{AA89D0D4-D423-F345-AA79-1FF7638F8350}"/>
                  </a:ext>
                </a:extLst>
              </p:cNvPr>
              <p:cNvSpPr/>
              <p:nvPr/>
            </p:nvSpPr>
            <p:spPr>
              <a:xfrm>
                <a:off x="735292" y="1640264"/>
                <a:ext cx="1327606" cy="146115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51A41231-2C77-1044-A8C1-0C69FE0E6AD6}"/>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Burnt</a:t>
                </a:r>
              </a:p>
              <a:p>
                <a:pPr>
                  <a:spcAft>
                    <a:spcPts val="600"/>
                  </a:spcAft>
                  <a:tabLst>
                    <a:tab pos="798513" algn="l"/>
                  </a:tabLst>
                </a:pPr>
                <a:r>
                  <a:rPr lang="en-US" sz="1050" dirty="0">
                    <a:solidFill>
                      <a:schemeClr val="bg1"/>
                    </a:solidFill>
                  </a:rPr>
                  <a:t>R: 153</a:t>
                </a:r>
                <a:br>
                  <a:rPr lang="en-US" sz="1050" dirty="0">
                    <a:solidFill>
                      <a:schemeClr val="bg1"/>
                    </a:solidFill>
                  </a:rPr>
                </a:br>
                <a:r>
                  <a:rPr lang="en-US" sz="1050" dirty="0">
                    <a:solidFill>
                      <a:schemeClr val="bg1"/>
                    </a:solidFill>
                  </a:rPr>
                  <a:t>G: 51</a:t>
                </a:r>
                <a:br>
                  <a:rPr lang="en-US" sz="1050" dirty="0">
                    <a:solidFill>
                      <a:schemeClr val="bg1"/>
                    </a:solidFill>
                  </a:rPr>
                </a:br>
                <a:r>
                  <a:rPr lang="en-US" sz="1050" dirty="0">
                    <a:solidFill>
                      <a:schemeClr val="bg1"/>
                    </a:solidFill>
                  </a:rPr>
                  <a:t>B: 0</a:t>
                </a:r>
                <a:br>
                  <a:rPr lang="en-US" sz="1050" dirty="0">
                    <a:solidFill>
                      <a:schemeClr val="bg1"/>
                    </a:solidFill>
                  </a:rPr>
                </a:br>
                <a:r>
                  <a:rPr lang="en-US" sz="1050" dirty="0">
                    <a:solidFill>
                      <a:schemeClr val="bg1"/>
                    </a:solidFill>
                  </a:rPr>
                  <a:t>Hex: #993300</a:t>
                </a:r>
              </a:p>
            </p:txBody>
          </p:sp>
        </p:grpSp>
      </p:grpSp>
      <p:grpSp>
        <p:nvGrpSpPr>
          <p:cNvPr id="101" name="Group 100">
            <a:extLst>
              <a:ext uri="{FF2B5EF4-FFF2-40B4-BE49-F238E27FC236}">
                <a16:creationId xmlns:a16="http://schemas.microsoft.com/office/drawing/2014/main" id="{973DD693-DECE-E243-A8D4-BCEF687D4FDC}"/>
              </a:ext>
            </a:extLst>
          </p:cNvPr>
          <p:cNvGrpSpPr/>
          <p:nvPr userDrawn="1"/>
        </p:nvGrpSpPr>
        <p:grpSpPr>
          <a:xfrm>
            <a:off x="4771546" y="5167455"/>
            <a:ext cx="5300767" cy="1112365"/>
            <a:chOff x="3583762" y="1575846"/>
            <a:chExt cx="5300767" cy="1112365"/>
          </a:xfrm>
        </p:grpSpPr>
        <p:grpSp>
          <p:nvGrpSpPr>
            <p:cNvPr id="102" name="Group 101">
              <a:extLst>
                <a:ext uri="{FF2B5EF4-FFF2-40B4-BE49-F238E27FC236}">
                  <a16:creationId xmlns:a16="http://schemas.microsoft.com/office/drawing/2014/main" id="{B346B1BB-F791-804A-AFD4-EA9A6ACC2682}"/>
                </a:ext>
              </a:extLst>
            </p:cNvPr>
            <p:cNvGrpSpPr/>
            <p:nvPr/>
          </p:nvGrpSpPr>
          <p:grpSpPr>
            <a:xfrm>
              <a:off x="3583762" y="1575846"/>
              <a:ext cx="1327606" cy="1112365"/>
              <a:chOff x="735292" y="1640264"/>
              <a:chExt cx="1327606" cy="1461156"/>
            </a:xfrm>
          </p:grpSpPr>
          <p:sp>
            <p:nvSpPr>
              <p:cNvPr id="112" name="Rectangle 111">
                <a:extLst>
                  <a:ext uri="{FF2B5EF4-FFF2-40B4-BE49-F238E27FC236}">
                    <a16:creationId xmlns:a16="http://schemas.microsoft.com/office/drawing/2014/main" id="{B63B91F8-83B5-5B4B-AC36-EB3D62E9108D}"/>
                  </a:ext>
                </a:extLst>
              </p:cNvPr>
              <p:cNvSpPr/>
              <p:nvPr/>
            </p:nvSpPr>
            <p:spPr>
              <a:xfrm>
                <a:off x="735292" y="1640264"/>
                <a:ext cx="1327606" cy="1461156"/>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C73161EA-FA2B-7A4B-AA12-D75C383A9768}"/>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White</a:t>
                </a:r>
              </a:p>
              <a:p>
                <a:pPr>
                  <a:spcAft>
                    <a:spcPts val="600"/>
                  </a:spcAft>
                  <a:tabLst>
                    <a:tab pos="798513" algn="l"/>
                  </a:tabLst>
                </a:pPr>
                <a:r>
                  <a:rPr lang="en-US" sz="1050" dirty="0">
                    <a:solidFill>
                      <a:schemeClr val="accent3"/>
                    </a:solidFill>
                  </a:rPr>
                  <a:t>R: 255</a:t>
                </a:r>
                <a:br>
                  <a:rPr lang="en-US" sz="1050" dirty="0">
                    <a:solidFill>
                      <a:schemeClr val="accent3"/>
                    </a:solidFill>
                  </a:rPr>
                </a:br>
                <a:r>
                  <a:rPr lang="en-US" sz="1050" dirty="0">
                    <a:solidFill>
                      <a:schemeClr val="accent3"/>
                    </a:solidFill>
                  </a:rPr>
                  <a:t>G: 255</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#FFFFFF</a:t>
                </a:r>
              </a:p>
            </p:txBody>
          </p:sp>
        </p:grpSp>
        <p:grpSp>
          <p:nvGrpSpPr>
            <p:cNvPr id="103" name="Group 102">
              <a:extLst>
                <a:ext uri="{FF2B5EF4-FFF2-40B4-BE49-F238E27FC236}">
                  <a16:creationId xmlns:a16="http://schemas.microsoft.com/office/drawing/2014/main" id="{A4AF6BF2-1828-D741-A5BD-E81F28E82DCE}"/>
                </a:ext>
              </a:extLst>
            </p:cNvPr>
            <p:cNvGrpSpPr/>
            <p:nvPr/>
          </p:nvGrpSpPr>
          <p:grpSpPr>
            <a:xfrm>
              <a:off x="4908149" y="1575846"/>
              <a:ext cx="1327606" cy="1112365"/>
              <a:chOff x="735292" y="1640264"/>
              <a:chExt cx="1327606" cy="1461156"/>
            </a:xfrm>
          </p:grpSpPr>
          <p:sp>
            <p:nvSpPr>
              <p:cNvPr id="110" name="Rectangle 109">
                <a:extLst>
                  <a:ext uri="{FF2B5EF4-FFF2-40B4-BE49-F238E27FC236}">
                    <a16:creationId xmlns:a16="http://schemas.microsoft.com/office/drawing/2014/main" id="{C885DE0C-4AB7-744E-9F6B-3691BFB483CC}"/>
                  </a:ext>
                </a:extLst>
              </p:cNvPr>
              <p:cNvSpPr/>
              <p:nvPr/>
            </p:nvSpPr>
            <p:spPr>
              <a:xfrm>
                <a:off x="735292" y="1640264"/>
                <a:ext cx="1327606" cy="1461156"/>
              </a:xfrm>
              <a:prstGeom prst="rect">
                <a:avLst/>
              </a:prstGeom>
              <a:solidFill>
                <a:srgbClr val="E6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4A8D7D45-DB96-B24B-8440-223A7CC8D36E}"/>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Fog</a:t>
                </a:r>
              </a:p>
              <a:p>
                <a:pPr>
                  <a:spcAft>
                    <a:spcPts val="600"/>
                  </a:spcAft>
                  <a:tabLst>
                    <a:tab pos="798513" algn="l"/>
                  </a:tabLst>
                </a:pPr>
                <a:r>
                  <a:rPr lang="en-US" sz="1050" dirty="0">
                    <a:solidFill>
                      <a:schemeClr val="accent3"/>
                    </a:solidFill>
                  </a:rPr>
                  <a:t>R: 230</a:t>
                </a:r>
                <a:br>
                  <a:rPr lang="en-US" sz="1050" dirty="0">
                    <a:solidFill>
                      <a:schemeClr val="accent3"/>
                    </a:solidFill>
                  </a:rPr>
                </a:br>
                <a:r>
                  <a:rPr lang="en-US" sz="1050" dirty="0">
                    <a:solidFill>
                      <a:schemeClr val="accent3"/>
                    </a:solidFill>
                  </a:rPr>
                  <a:t>G: 230</a:t>
                </a:r>
                <a:br>
                  <a:rPr lang="en-US" sz="1050" dirty="0">
                    <a:solidFill>
                      <a:schemeClr val="accent3"/>
                    </a:solidFill>
                  </a:rPr>
                </a:br>
                <a:r>
                  <a:rPr lang="en-US" sz="1050" dirty="0">
                    <a:solidFill>
                      <a:schemeClr val="accent3"/>
                    </a:solidFill>
                  </a:rPr>
                  <a:t>B: 236</a:t>
                </a:r>
                <a:br>
                  <a:rPr lang="en-US" sz="1050" dirty="0">
                    <a:solidFill>
                      <a:schemeClr val="accent3"/>
                    </a:solidFill>
                  </a:rPr>
                </a:br>
                <a:r>
                  <a:rPr lang="en-US" sz="1050" dirty="0">
                    <a:solidFill>
                      <a:schemeClr val="accent3"/>
                    </a:solidFill>
                  </a:rPr>
                  <a:t>Hex: #E6E6EC</a:t>
                </a:r>
              </a:p>
            </p:txBody>
          </p:sp>
        </p:grpSp>
        <p:grpSp>
          <p:nvGrpSpPr>
            <p:cNvPr id="104" name="Group 103">
              <a:extLst>
                <a:ext uri="{FF2B5EF4-FFF2-40B4-BE49-F238E27FC236}">
                  <a16:creationId xmlns:a16="http://schemas.microsoft.com/office/drawing/2014/main" id="{3EC8DEA1-4692-3640-B381-32650839D811}"/>
                </a:ext>
              </a:extLst>
            </p:cNvPr>
            <p:cNvGrpSpPr/>
            <p:nvPr/>
          </p:nvGrpSpPr>
          <p:grpSpPr>
            <a:xfrm>
              <a:off x="6232536" y="1575846"/>
              <a:ext cx="1327606" cy="1112365"/>
              <a:chOff x="735292" y="1640264"/>
              <a:chExt cx="1327606" cy="1461156"/>
            </a:xfrm>
          </p:grpSpPr>
          <p:sp>
            <p:nvSpPr>
              <p:cNvPr id="108" name="Rectangle 107">
                <a:extLst>
                  <a:ext uri="{FF2B5EF4-FFF2-40B4-BE49-F238E27FC236}">
                    <a16:creationId xmlns:a16="http://schemas.microsoft.com/office/drawing/2014/main" id="{4F0054B0-3D8B-2C40-913D-5012E953DD03}"/>
                  </a:ext>
                </a:extLst>
              </p:cNvPr>
              <p:cNvSpPr/>
              <p:nvPr/>
            </p:nvSpPr>
            <p:spPr>
              <a:xfrm>
                <a:off x="735292" y="1640264"/>
                <a:ext cx="1327606" cy="1461156"/>
              </a:xfrm>
              <a:prstGeom prst="rect">
                <a:avLst/>
              </a:prstGeom>
              <a:solidFill>
                <a:srgbClr val="5A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EF967ED2-4A50-8D42-9956-E3199F97BE66}"/>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Graphite</a:t>
                </a:r>
              </a:p>
              <a:p>
                <a:pPr>
                  <a:spcAft>
                    <a:spcPts val="600"/>
                  </a:spcAft>
                  <a:tabLst>
                    <a:tab pos="798513" algn="l"/>
                  </a:tabLst>
                </a:pPr>
                <a:r>
                  <a:rPr lang="en-US" sz="1050" dirty="0">
                    <a:solidFill>
                      <a:schemeClr val="bg1"/>
                    </a:solidFill>
                  </a:rPr>
                  <a:t>R: 90</a:t>
                </a:r>
                <a:br>
                  <a:rPr lang="en-US" sz="1050" dirty="0">
                    <a:solidFill>
                      <a:schemeClr val="bg1"/>
                    </a:solidFill>
                  </a:rPr>
                </a:br>
                <a:r>
                  <a:rPr lang="en-US" sz="1050" dirty="0">
                    <a:solidFill>
                      <a:schemeClr val="bg1"/>
                    </a:solidFill>
                  </a:rPr>
                  <a:t>G: 102</a:t>
                </a:r>
                <a:br>
                  <a:rPr lang="en-US" sz="1050" dirty="0">
                    <a:solidFill>
                      <a:schemeClr val="bg1"/>
                    </a:solidFill>
                  </a:rPr>
                </a:br>
                <a:r>
                  <a:rPr lang="en-US" sz="1050" dirty="0">
                    <a:solidFill>
                      <a:schemeClr val="bg1"/>
                    </a:solidFill>
                  </a:rPr>
                  <a:t>B: 117</a:t>
                </a:r>
                <a:br>
                  <a:rPr lang="en-US" sz="1050" dirty="0">
                    <a:solidFill>
                      <a:schemeClr val="bg1"/>
                    </a:solidFill>
                  </a:rPr>
                </a:br>
                <a:r>
                  <a:rPr lang="en-US" sz="1050" dirty="0">
                    <a:solidFill>
                      <a:schemeClr val="bg1"/>
                    </a:solidFill>
                  </a:rPr>
                  <a:t>Hex: #5A6675</a:t>
                </a:r>
              </a:p>
            </p:txBody>
          </p:sp>
        </p:grpSp>
        <p:grpSp>
          <p:nvGrpSpPr>
            <p:cNvPr id="105" name="Group 104">
              <a:extLst>
                <a:ext uri="{FF2B5EF4-FFF2-40B4-BE49-F238E27FC236}">
                  <a16:creationId xmlns:a16="http://schemas.microsoft.com/office/drawing/2014/main" id="{E6E60373-328C-9140-9F07-DB602FD57961}"/>
                </a:ext>
              </a:extLst>
            </p:cNvPr>
            <p:cNvGrpSpPr/>
            <p:nvPr/>
          </p:nvGrpSpPr>
          <p:grpSpPr>
            <a:xfrm>
              <a:off x="7556923" y="1575846"/>
              <a:ext cx="1327606" cy="1112365"/>
              <a:chOff x="735292" y="1640264"/>
              <a:chExt cx="1327606" cy="1461156"/>
            </a:xfrm>
          </p:grpSpPr>
          <p:sp>
            <p:nvSpPr>
              <p:cNvPr id="106" name="Rectangle 105">
                <a:extLst>
                  <a:ext uri="{FF2B5EF4-FFF2-40B4-BE49-F238E27FC236}">
                    <a16:creationId xmlns:a16="http://schemas.microsoft.com/office/drawing/2014/main" id="{CC0404D8-1D66-7D49-A562-ED952B037B89}"/>
                  </a:ext>
                </a:extLst>
              </p:cNvPr>
              <p:cNvSpPr/>
              <p:nvPr/>
            </p:nvSpPr>
            <p:spPr>
              <a:xfrm>
                <a:off x="735292" y="1640264"/>
                <a:ext cx="1327606" cy="1461156"/>
              </a:xfrm>
              <a:prstGeom prst="rect">
                <a:avLst/>
              </a:prstGeom>
              <a:solidFill>
                <a:srgbClr val="26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350EFF6A-CC2B-544B-BCBF-7EBB15F0B3E1}"/>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Onyx</a:t>
                </a:r>
              </a:p>
              <a:p>
                <a:pPr>
                  <a:spcAft>
                    <a:spcPts val="600"/>
                  </a:spcAft>
                  <a:tabLst>
                    <a:tab pos="798513" algn="l"/>
                  </a:tabLst>
                </a:pPr>
                <a:r>
                  <a:rPr lang="en-US" sz="1050" dirty="0">
                    <a:solidFill>
                      <a:schemeClr val="bg1"/>
                    </a:solidFill>
                  </a:rPr>
                  <a:t>R: 38</a:t>
                </a:r>
                <a:br>
                  <a:rPr lang="en-US" sz="1050" dirty="0">
                    <a:solidFill>
                      <a:schemeClr val="bg1"/>
                    </a:solidFill>
                  </a:rPr>
                </a:br>
                <a:r>
                  <a:rPr lang="en-US" sz="1050" dirty="0">
                    <a:solidFill>
                      <a:schemeClr val="bg1"/>
                    </a:solidFill>
                  </a:rPr>
                  <a:t>G: 42</a:t>
                </a:r>
                <a:br>
                  <a:rPr lang="en-US" sz="1050" dirty="0">
                    <a:solidFill>
                      <a:schemeClr val="bg1"/>
                    </a:solidFill>
                  </a:rPr>
                </a:br>
                <a:r>
                  <a:rPr lang="en-US" sz="1050" dirty="0">
                    <a:solidFill>
                      <a:schemeClr val="bg1"/>
                    </a:solidFill>
                  </a:rPr>
                  <a:t>B: 51</a:t>
                </a:r>
                <a:br>
                  <a:rPr lang="en-US" sz="1050" dirty="0">
                    <a:solidFill>
                      <a:schemeClr val="bg1"/>
                    </a:solidFill>
                  </a:rPr>
                </a:br>
                <a:r>
                  <a:rPr lang="en-US" sz="1050" dirty="0">
                    <a:solidFill>
                      <a:schemeClr val="bg1"/>
                    </a:solidFill>
                  </a:rPr>
                  <a:t>Hex: #262A33</a:t>
                </a:r>
              </a:p>
            </p:txBody>
          </p:sp>
        </p:grpSp>
      </p:grpSp>
      <p:sp>
        <p:nvSpPr>
          <p:cNvPr id="114" name="Title 1">
            <a:extLst>
              <a:ext uri="{FF2B5EF4-FFF2-40B4-BE49-F238E27FC236}">
                <a16:creationId xmlns:a16="http://schemas.microsoft.com/office/drawing/2014/main" id="{4E0131C3-72AE-3F4E-BAAC-5098AD719B82}"/>
              </a:ext>
            </a:extLst>
          </p:cNvPr>
          <p:cNvSpPr>
            <a:spLocks noGrp="1"/>
          </p:cNvSpPr>
          <p:nvPr>
            <p:ph type="title" hasCustomPrompt="1"/>
          </p:nvPr>
        </p:nvSpPr>
        <p:spPr>
          <a:xfrm>
            <a:off x="657913" y="377955"/>
            <a:ext cx="11161554" cy="704087"/>
          </a:xfrm>
        </p:spPr>
        <p:txBody>
          <a:bodyPr anchor="t">
            <a:noAutofit/>
          </a:bodyPr>
          <a:lstStyle>
            <a:lvl1pPr algn="l">
              <a:defRPr sz="3600"/>
            </a:lvl1pPr>
          </a:lstStyle>
          <a:p>
            <a:r>
              <a:rPr lang="en-US" dirty="0"/>
              <a:t>Color Palette</a:t>
            </a:r>
            <a:endParaRPr lang="en-JM" dirty="0"/>
          </a:p>
        </p:txBody>
      </p:sp>
    </p:spTree>
    <p:extLst>
      <p:ext uri="{BB962C8B-B14F-4D97-AF65-F5344CB8AC3E}">
        <p14:creationId xmlns:p14="http://schemas.microsoft.com/office/powerpoint/2010/main" val="151796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S_Agenda">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667950-BED5-2341-89DB-5F0C8F8662FC}"/>
              </a:ext>
            </a:extLst>
          </p:cNvPr>
          <p:cNvSpPr/>
          <p:nvPr userDrawn="1"/>
        </p:nvSpPr>
        <p:spPr>
          <a:xfrm>
            <a:off x="1" y="0"/>
            <a:ext cx="6606990" cy="6858000"/>
          </a:xfrm>
          <a:custGeom>
            <a:avLst/>
            <a:gdLst>
              <a:gd name="connsiteX0" fmla="*/ 0 w 6606989"/>
              <a:gd name="connsiteY0" fmla="*/ 0 h 6858000"/>
              <a:gd name="connsiteX1" fmla="*/ 4922634 w 6606989"/>
              <a:gd name="connsiteY1" fmla="*/ 0 h 6858000"/>
              <a:gd name="connsiteX2" fmla="*/ 5067710 w 6606989"/>
              <a:gd name="connsiteY2" fmla="*/ 125668 h 6858000"/>
              <a:gd name="connsiteX3" fmla="*/ 6606989 w 6606989"/>
              <a:gd name="connsiteY3" fmla="*/ 3603458 h 6858000"/>
              <a:gd name="connsiteX4" fmla="*/ 5386448 w 6606989"/>
              <a:gd name="connsiteY4" fmla="*/ 6762511 h 6858000"/>
              <a:gd name="connsiteX5" fmla="*/ 5295407 w 6606989"/>
              <a:gd name="connsiteY5" fmla="*/ 6858000 h 6858000"/>
              <a:gd name="connsiteX6" fmla="*/ 0 w 66069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6989" h="6858000">
                <a:moveTo>
                  <a:pt x="0" y="0"/>
                </a:moveTo>
                <a:lnTo>
                  <a:pt x="4922634" y="0"/>
                </a:lnTo>
                <a:lnTo>
                  <a:pt x="5067710" y="125668"/>
                </a:lnTo>
                <a:cubicBezTo>
                  <a:pt x="6013321" y="985124"/>
                  <a:pt x="6606989" y="2224962"/>
                  <a:pt x="6606989" y="3603458"/>
                </a:cubicBezTo>
                <a:cubicBezTo>
                  <a:pt x="6606989" y="4819779"/>
                  <a:pt x="6144791" y="5928147"/>
                  <a:pt x="5386448" y="6762511"/>
                </a:cubicBezTo>
                <a:lnTo>
                  <a:pt x="5295407" y="6858000"/>
                </a:lnTo>
                <a:lnTo>
                  <a:pt x="0" y="6858000"/>
                </a:lnTo>
                <a:close/>
              </a:path>
            </a:pathLst>
          </a:custGeom>
          <a:solidFill>
            <a:schemeClr val="bg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1"/>
          <p:cNvSpPr>
            <a:spLocks noGrp="1"/>
          </p:cNvSpPr>
          <p:nvPr>
            <p:ph type="ctrTitle" hasCustomPrompt="1"/>
          </p:nvPr>
        </p:nvSpPr>
        <p:spPr>
          <a:xfrm>
            <a:off x="620205" y="562369"/>
            <a:ext cx="4557554" cy="580767"/>
          </a:xfrm>
        </p:spPr>
        <p:txBody>
          <a:bodyPr anchor="t"/>
          <a:lstStyle>
            <a:lvl1pPr algn="l">
              <a:lnSpc>
                <a:spcPct val="100000"/>
              </a:lnSpc>
              <a:defRPr sz="3600" b="0">
                <a:solidFill>
                  <a:schemeClr val="accent3"/>
                </a:solidFill>
                <a:latin typeface="Arial" panose="020B0604020202020204" pitchFamily="34" charset="0"/>
                <a:cs typeface="Arial" panose="020B0604020202020204" pitchFamily="34" charset="0"/>
              </a:defRPr>
            </a:lvl1pPr>
          </a:lstStyle>
          <a:p>
            <a:r>
              <a:rPr lang="en-US" dirty="0"/>
              <a:t>Agenda</a:t>
            </a:r>
            <a:endParaRPr lang="en-JM" dirty="0"/>
          </a:p>
        </p:txBody>
      </p:sp>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7" name="Text Placeholder 4"/>
          <p:cNvSpPr>
            <a:spLocks noGrp="1"/>
          </p:cNvSpPr>
          <p:nvPr>
            <p:ph type="body" sz="quarter" idx="24"/>
          </p:nvPr>
        </p:nvSpPr>
        <p:spPr>
          <a:xfrm>
            <a:off x="620204" y="1599067"/>
            <a:ext cx="7304595" cy="4572000"/>
          </a:xfrm>
        </p:spPr>
        <p:txBody>
          <a:bodyPr/>
          <a:lstStyle>
            <a:lvl1pPr marL="457200" indent="-457200" algn="l">
              <a:spcBef>
                <a:spcPts val="600"/>
              </a:spcBef>
              <a:buClr>
                <a:schemeClr val="tx2"/>
              </a:buClr>
              <a:buFont typeface="+mj-lt"/>
              <a:buAutoNum type="arabicPeriod"/>
              <a:defRPr sz="2400" b="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117852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Right White Backgroun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B9DC09-A580-6145-BFAC-947A3706CAD2}"/>
              </a:ext>
            </a:extLst>
          </p:cNvPr>
          <p:cNvSpPr>
            <a:spLocks noGrp="1"/>
          </p:cNvSpPr>
          <p:nvPr>
            <p:ph type="body" sz="quarter" idx="44"/>
          </p:nvPr>
        </p:nvSpPr>
        <p:spPr>
          <a:xfrm>
            <a:off x="616723" y="1858087"/>
            <a:ext cx="5630863" cy="4004734"/>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616723" y="377955"/>
            <a:ext cx="6157870" cy="663445"/>
          </a:xfrm>
        </p:spPr>
        <p:txBody>
          <a:bodyPr anchor="t">
            <a:noAutofit/>
          </a:bodyPr>
          <a:lstStyle>
            <a:lvl1pPr algn="l">
              <a:defRPr sz="2400"/>
            </a:lvl1pPr>
          </a:lstStyle>
          <a:p>
            <a:r>
              <a:rPr lang="en-US"/>
              <a:t>Click to edit Master title style</a:t>
            </a:r>
            <a:endParaRPr lang="en-JM" dirty="0"/>
          </a:p>
        </p:txBody>
      </p:sp>
      <p:sp>
        <p:nvSpPr>
          <p:cNvPr id="10" name="Text Placeholder 9"/>
          <p:cNvSpPr>
            <a:spLocks noGrp="1"/>
          </p:cNvSpPr>
          <p:nvPr>
            <p:ph type="body" sz="quarter" idx="40"/>
          </p:nvPr>
        </p:nvSpPr>
        <p:spPr>
          <a:xfrm>
            <a:off x="616723" y="1064814"/>
            <a:ext cx="5616448" cy="76563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Tree>
    <p:extLst>
      <p:ext uri="{BB962C8B-B14F-4D97-AF65-F5344CB8AC3E}">
        <p14:creationId xmlns:p14="http://schemas.microsoft.com/office/powerpoint/2010/main" val="49062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Left White Backgroun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B9DC09-A580-6145-BFAC-947A3706CAD2}"/>
              </a:ext>
            </a:extLst>
          </p:cNvPr>
          <p:cNvSpPr>
            <a:spLocks noGrp="1"/>
          </p:cNvSpPr>
          <p:nvPr>
            <p:ph type="body" sz="quarter" idx="44"/>
          </p:nvPr>
        </p:nvSpPr>
        <p:spPr>
          <a:xfrm>
            <a:off x="6095999" y="1998133"/>
            <a:ext cx="5266267" cy="4004734"/>
          </a:xfrm>
        </p:spPr>
        <p:txBody>
          <a:bodyPr/>
          <a:lstStyle>
            <a:lvl1pPr>
              <a:defRPr sz="2400"/>
            </a:lvl1pPr>
            <a:lvl2pPr>
              <a:defRPr sz="2400"/>
            </a:lvl2pPr>
            <a:lvl3pPr>
              <a:defRPr sz="2000"/>
            </a:lvl3pPr>
            <a:lvl4pPr>
              <a:defRPr sz="18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a:xfrm>
            <a:off x="6104467" y="377955"/>
            <a:ext cx="5249333" cy="663445"/>
          </a:xfrm>
        </p:spPr>
        <p:txBody>
          <a:bodyPr anchor="t">
            <a:noAutofit/>
          </a:bodyPr>
          <a:lstStyle>
            <a:lvl1pPr algn="l">
              <a:defRPr sz="3600"/>
            </a:lvl1pPr>
          </a:lstStyle>
          <a:p>
            <a:r>
              <a:rPr lang="en-US" dirty="0"/>
              <a:t>Title Heading</a:t>
            </a:r>
            <a:endParaRPr lang="en-JM" dirty="0"/>
          </a:p>
        </p:txBody>
      </p:sp>
      <p:sp>
        <p:nvSpPr>
          <p:cNvPr id="10" name="Text Placeholder 9"/>
          <p:cNvSpPr>
            <a:spLocks noGrp="1"/>
          </p:cNvSpPr>
          <p:nvPr>
            <p:ph type="body" sz="quarter" idx="40" hasCustomPrompt="1"/>
          </p:nvPr>
        </p:nvSpPr>
        <p:spPr>
          <a:xfrm>
            <a:off x="6096000" y="1064814"/>
            <a:ext cx="5264427" cy="765630"/>
          </a:xfrm>
        </p:spPr>
        <p:txBody>
          <a:bodyPr>
            <a:noAutofit/>
          </a:bodyPr>
          <a:lstStyle>
            <a:lvl1pPr marL="0" indent="0" algn="l">
              <a:lnSpc>
                <a:spcPct val="100000"/>
              </a:lnSpc>
              <a:spcBef>
                <a:spcPts val="0"/>
              </a:spcBef>
              <a:buNone/>
              <a:defRPr sz="2800" b="0" i="0">
                <a:solidFill>
                  <a:schemeClr val="accent3"/>
                </a:solidFill>
              </a:defRPr>
            </a:lvl1pPr>
          </a:lstStyle>
          <a:p>
            <a:pPr lvl="0"/>
            <a:r>
              <a:rPr lang="en-US" dirty="0"/>
              <a:t>Subtitle Heading</a:t>
            </a:r>
          </a:p>
        </p:txBody>
      </p:sp>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Tree>
    <p:extLst>
      <p:ext uri="{BB962C8B-B14F-4D97-AF65-F5344CB8AC3E}">
        <p14:creationId xmlns:p14="http://schemas.microsoft.com/office/powerpoint/2010/main" val="111061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S_Title Blank">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3"/>
            <a:ext cx="11153087" cy="822960"/>
          </a:xfrm>
        </p:spPr>
        <p:txBody>
          <a:bodyPr anchor="t">
            <a:noAutofit/>
          </a:bodyPr>
          <a:lstStyle>
            <a:lvl1pPr algn="l">
              <a:defRPr sz="2400"/>
            </a:lvl1pPr>
          </a:lstStyle>
          <a:p>
            <a:r>
              <a:rPr lang="en-US"/>
              <a:t>Click to edit Master title style</a:t>
            </a:r>
            <a:endParaRPr lang="en-JM" dirty="0"/>
          </a:p>
        </p:txBody>
      </p:sp>
      <p:sp>
        <p:nvSpPr>
          <p:cNvPr id="3" name="Text Placeholder 2">
            <a:extLst>
              <a:ext uri="{FF2B5EF4-FFF2-40B4-BE49-F238E27FC236}">
                <a16:creationId xmlns:a16="http://schemas.microsoft.com/office/drawing/2014/main" id="{34EDF43A-A333-4E03-9CCA-8AE344A622B2}"/>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118104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S_Title_Subtitle">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5"/>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1632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16121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
        <p:nvSpPr>
          <p:cNvPr id="10" name="Text Placeholder 2">
            <a:extLst>
              <a:ext uri="{FF2B5EF4-FFF2-40B4-BE49-F238E27FC236}">
                <a16:creationId xmlns:a16="http://schemas.microsoft.com/office/drawing/2014/main" id="{CB5C860F-6BC2-4022-BBBC-688334077C9E}"/>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622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_Title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16993"/>
            <a:ext cx="11153087" cy="82296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1158075"/>
            <a:ext cx="11155680" cy="50292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B35E1485-25AF-445A-8B18-9959D4AAC5E2}"/>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13804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ability_Issue Text Lef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231649"/>
            <a:ext cx="11153087" cy="914400"/>
          </a:xfrm>
        </p:spPr>
        <p:txBody>
          <a:bodyPr anchor="t">
            <a:noAutofit/>
          </a:bodyPr>
          <a:lstStyle>
            <a:lvl1pPr algn="l">
              <a:defRPr sz="2400"/>
            </a:lvl1pPr>
          </a:lstStyle>
          <a:p>
            <a:r>
              <a:rPr lang="en-US"/>
              <a:t>Click to edit Master title style</a:t>
            </a:r>
            <a:endParaRPr lang="en-JM" dirty="0"/>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4" y="1170135"/>
            <a:ext cx="4572000" cy="457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C864D082-A9C8-401D-802C-A3A368C33BBA}"/>
              </a:ext>
            </a:extLst>
          </p:cNvPr>
          <p:cNvSpPr>
            <a:spLocks noGrp="1"/>
          </p:cNvSpPr>
          <p:nvPr>
            <p:ph type="body" sz="quarter" idx="43"/>
          </p:nvPr>
        </p:nvSpPr>
        <p:spPr>
          <a:xfrm>
            <a:off x="5181599" y="6337300"/>
            <a:ext cx="5486400" cy="429768"/>
          </a:xfrm>
        </p:spPr>
        <p:txBody>
          <a:bodyPr anchor="ctr"/>
          <a:lstStyle>
            <a:lvl1pPr marL="274320" algn="r">
              <a:lnSpc>
                <a:spcPct val="100000"/>
              </a:lnSpc>
              <a:spcBef>
                <a:spcPts val="0"/>
              </a:spcBef>
              <a:defRPr sz="1000">
                <a:solidFill>
                  <a:schemeClr val="accent6">
                    <a:lumMod val="50000"/>
                  </a:schemeClr>
                </a:solidFill>
              </a:defRPr>
            </a:lvl1pPr>
            <a:lvl2pPr marL="274320" algn="r">
              <a:lnSpc>
                <a:spcPct val="100000"/>
              </a:lnSpc>
              <a:spcBef>
                <a:spcPts val="0"/>
              </a:spcBef>
              <a:defRPr sz="1000"/>
            </a:lvl2pPr>
            <a:lvl3pPr marL="274320" algn="r">
              <a:lnSpc>
                <a:spcPct val="100000"/>
              </a:lnSpc>
              <a:spcBef>
                <a:spcPts val="0"/>
              </a:spcBef>
              <a:defRPr sz="1000"/>
            </a:lvl3pPr>
            <a:lvl4pPr marL="274320" algn="r">
              <a:lnSpc>
                <a:spcPct val="100000"/>
              </a:lnSpc>
              <a:spcBef>
                <a:spcPts val="0"/>
              </a:spcBef>
              <a:defRPr sz="1000"/>
            </a:lvl4pPr>
            <a:lvl5pPr marL="274320" algn="r">
              <a:lnSpc>
                <a:spcPct val="100000"/>
              </a:lnSpc>
              <a:spcBef>
                <a:spcPts val="0"/>
              </a:spcBef>
              <a:defRPr sz="1000"/>
            </a:lvl5pPr>
          </a:lstStyle>
          <a:p>
            <a:pPr lvl="0"/>
            <a:r>
              <a:rPr lang="en-US"/>
              <a:t>Click to edit Master text styles</a:t>
            </a:r>
          </a:p>
        </p:txBody>
      </p:sp>
    </p:spTree>
    <p:extLst>
      <p:ext uri="{BB962C8B-B14F-4D97-AF65-F5344CB8AC3E}">
        <p14:creationId xmlns:p14="http://schemas.microsoft.com/office/powerpoint/2010/main" val="935027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19027" y="326136"/>
            <a:ext cx="11155680" cy="8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JM" dirty="0"/>
          </a:p>
        </p:txBody>
      </p:sp>
      <p:sp>
        <p:nvSpPr>
          <p:cNvPr id="1028" name="Text Placeholder 2"/>
          <p:cNvSpPr>
            <a:spLocks noGrp="1"/>
          </p:cNvSpPr>
          <p:nvPr>
            <p:ph type="body" idx="1"/>
          </p:nvPr>
        </p:nvSpPr>
        <p:spPr bwMode="auto">
          <a:xfrm>
            <a:off x="619027" y="1175819"/>
            <a:ext cx="11155680" cy="4860999"/>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6" name="Slide Number Placeholder 5"/>
          <p:cNvSpPr>
            <a:spLocks noGrp="1"/>
          </p:cNvSpPr>
          <p:nvPr>
            <p:ph type="sldNum" sz="quarter" idx="4"/>
          </p:nvPr>
        </p:nvSpPr>
        <p:spPr>
          <a:xfrm>
            <a:off x="11184466" y="6337300"/>
            <a:ext cx="626533" cy="4302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3"/>
                </a:solidFill>
                <a:cs typeface="Arial" pitchFamily="34" charset="0"/>
              </a:defRPr>
            </a:lvl1pPr>
          </a:lstStyle>
          <a:p>
            <a:fld id="{BD3001A6-BD31-4FBC-AA24-96121B4F2E4D}" type="slidenum">
              <a:rPr lang="en-JM" smtClean="0"/>
              <a:pPr/>
              <a:t>‹#›</a:t>
            </a:fld>
            <a:endParaRPr lang="en-JM" dirty="0"/>
          </a:p>
        </p:txBody>
      </p:sp>
      <p:pic>
        <p:nvPicPr>
          <p:cNvPr id="7" name="Graphic 6">
            <a:extLst>
              <a:ext uri="{FF2B5EF4-FFF2-40B4-BE49-F238E27FC236}">
                <a16:creationId xmlns:a16="http://schemas.microsoft.com/office/drawing/2014/main" id="{77E46B23-3312-734E-AAB1-9DF03403C87D}"/>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202375" y="6428947"/>
            <a:ext cx="250031" cy="253365"/>
          </a:xfrm>
          <a:prstGeom prst="rect">
            <a:avLst/>
          </a:prstGeom>
        </p:spPr>
      </p:pic>
      <p:sp>
        <p:nvSpPr>
          <p:cNvPr id="9" name="TextBox 11">
            <a:extLst>
              <a:ext uri="{FF2B5EF4-FFF2-40B4-BE49-F238E27FC236}">
                <a16:creationId xmlns:a16="http://schemas.microsoft.com/office/drawing/2014/main" id="{9FD54120-1B08-3543-BDA9-20C6FA7A089B}"/>
              </a:ext>
            </a:extLst>
          </p:cNvPr>
          <p:cNvSpPr>
            <a:spLocks/>
          </p:cNvSpPr>
          <p:nvPr userDrawn="1"/>
        </p:nvSpPr>
        <p:spPr bwMode="auto">
          <a:xfrm>
            <a:off x="511347" y="6341533"/>
            <a:ext cx="18288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lumMod val="50000"/>
                  </a:schemeClr>
                </a:solidFill>
                <a:effectLst/>
                <a:latin typeface="Arial"/>
                <a:ea typeface="MS PGothic"/>
                <a:cs typeface="+mn-cs"/>
              </a:rPr>
              <a:t>© 2020 Verint Systems Inc. </a:t>
            </a:r>
          </a:p>
          <a:p>
            <a:r>
              <a:rPr lang="en-US" sz="700" b="0" i="0" kern="1200" dirty="0">
                <a:solidFill>
                  <a:schemeClr val="bg1">
                    <a:lumMod val="50000"/>
                  </a:schemeClr>
                </a:solidFill>
                <a:effectLst/>
                <a:latin typeface="Arial"/>
                <a:ea typeface="MS PGothic"/>
                <a:cs typeface="+mn-cs"/>
              </a:rPr>
              <a:t>All Rights Reserved Worldwide.</a:t>
            </a:r>
          </a:p>
        </p:txBody>
      </p:sp>
    </p:spTree>
  </p:cSld>
  <p:clrMap bg1="lt1" tx1="dk1" bg2="lt2" tx2="dk2" accent1="accent1" accent2="accent2" accent3="accent3" accent4="accent4" accent5="accent5" accent6="accent6" hlink="hlink" folHlink="folHlink"/>
  <p:sldLayoutIdLst>
    <p:sldLayoutId id="2147483856" r:id="rId1"/>
    <p:sldLayoutId id="2147483927" r:id="rId2"/>
    <p:sldLayoutId id="2147483919" r:id="rId3"/>
    <p:sldLayoutId id="2147483835" r:id="rId4"/>
    <p:sldLayoutId id="2147483908" r:id="rId5"/>
    <p:sldLayoutId id="2147483928" r:id="rId6"/>
    <p:sldLayoutId id="2147483877" r:id="rId7"/>
    <p:sldLayoutId id="2147483920" r:id="rId8"/>
    <p:sldLayoutId id="2147483921" r:id="rId9"/>
    <p:sldLayoutId id="2147483922" r:id="rId10"/>
    <p:sldLayoutId id="2147483923" r:id="rId11"/>
    <p:sldLayoutId id="2147483924" r:id="rId12"/>
    <p:sldLayoutId id="2147483925" r:id="rId13"/>
    <p:sldLayoutId id="2147483926" r:id="rId14"/>
    <p:sldLayoutId id="2147483862" r:id="rId15"/>
    <p:sldLayoutId id="2147483913" r:id="rId16"/>
    <p:sldLayoutId id="2147483911" r:id="rId17"/>
    <p:sldLayoutId id="2147483838" r:id="rId18"/>
    <p:sldLayoutId id="2147483841" r:id="rId19"/>
    <p:sldLayoutId id="2147483912" r:id="rId20"/>
    <p:sldLayoutId id="2147483871" r:id="rId21"/>
    <p:sldLayoutId id="2147483891" r:id="rId22"/>
    <p:sldLayoutId id="2147483878" r:id="rId23"/>
    <p:sldLayoutId id="2147483884" r:id="rId24"/>
    <p:sldLayoutId id="2147483882" r:id="rId25"/>
    <p:sldLayoutId id="2147483851" r:id="rId26"/>
    <p:sldLayoutId id="2147483886" r:id="rId27"/>
  </p:sldLayoutIdLst>
  <p:hf hdr="0" dt="0"/>
  <p:txStyles>
    <p:titleStyle>
      <a:lvl1pPr algn="l" rtl="0" eaLnBrk="1" fontAlgn="base" hangingPunct="1">
        <a:spcBef>
          <a:spcPct val="0"/>
        </a:spcBef>
        <a:spcAft>
          <a:spcPct val="0"/>
        </a:spcAft>
        <a:defRPr sz="2400" b="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p:titleStyle>
    <p:bodyStyle>
      <a:lvl1pPr marL="342900" indent="-342900" algn="l" rtl="0" eaLnBrk="1" fontAlgn="base" hangingPunct="1">
        <a:lnSpc>
          <a:spcPct val="150000"/>
        </a:lnSpc>
        <a:spcBef>
          <a:spcPct val="20000"/>
        </a:spcBef>
        <a:spcAft>
          <a:spcPct val="0"/>
        </a:spcAft>
        <a:buClr>
          <a:schemeClr val="tx2"/>
        </a:buClr>
        <a:buSzPct val="100000"/>
        <a:buFont typeface="Courier New" panose="02070309020205020404" pitchFamily="49" charset="0"/>
        <a:defRPr sz="1600" kern="1200">
          <a:solidFill>
            <a:srgbClr val="33333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 userDrawn="1">
          <p15:clr>
            <a:srgbClr val="F26B43"/>
          </p15:clr>
        </p15:guide>
        <p15:guide id="3"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61895EA5-8851-494E-931A-389517A1D48E}"/>
              </a:ext>
            </a:extLst>
          </p:cNvPr>
          <p:cNvSpPr/>
          <p:nvPr/>
        </p:nvSpPr>
        <p:spPr>
          <a:xfrm rot="10800000">
            <a:off x="0" y="0"/>
            <a:ext cx="12192000" cy="6858000"/>
          </a:xfrm>
          <a:prstGeom prst="rect">
            <a:avLst/>
          </a:prstGeom>
          <a:solidFill>
            <a:srgbClr val="007A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40023CE7-F8E2-D34A-A872-A9A72F6DC587}"/>
              </a:ext>
            </a:extLst>
          </p:cNvPr>
          <p:cNvCxnSpPr/>
          <p:nvPr/>
        </p:nvCxnSpPr>
        <p:spPr>
          <a:xfrm>
            <a:off x="663220" y="3823227"/>
            <a:ext cx="247802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5FA7F96-6251-634C-B300-D39BDFB7F6F3}"/>
              </a:ext>
            </a:extLst>
          </p:cNvPr>
          <p:cNvSpPr>
            <a:spLocks noGrp="1"/>
          </p:cNvSpPr>
          <p:nvPr>
            <p:ph type="body" sz="quarter" idx="11"/>
          </p:nvPr>
        </p:nvSpPr>
        <p:spPr/>
        <p:txBody>
          <a:bodyPr/>
          <a:lstStyle/>
          <a:p>
            <a:r>
              <a:rPr lang="en-US" dirty="0">
                <a:solidFill>
                  <a:schemeClr val="bg1"/>
                </a:solidFill>
              </a:rPr>
              <a:t>Acid Rain – Initial Data Overview</a:t>
            </a:r>
          </a:p>
        </p:txBody>
      </p:sp>
      <p:sp>
        <p:nvSpPr>
          <p:cNvPr id="4" name="Title 3">
            <a:extLst>
              <a:ext uri="{FF2B5EF4-FFF2-40B4-BE49-F238E27FC236}">
                <a16:creationId xmlns:a16="http://schemas.microsoft.com/office/drawing/2014/main" id="{6BDF25D4-8003-C34D-B124-21FC280A3609}"/>
              </a:ext>
            </a:extLst>
          </p:cNvPr>
          <p:cNvSpPr>
            <a:spLocks noGrp="1"/>
          </p:cNvSpPr>
          <p:nvPr>
            <p:ph type="title"/>
          </p:nvPr>
        </p:nvSpPr>
        <p:spPr>
          <a:xfrm>
            <a:off x="438011" y="462397"/>
            <a:ext cx="8591043" cy="825299"/>
          </a:xfrm>
        </p:spPr>
        <p:txBody>
          <a:bodyPr/>
          <a:lstStyle/>
          <a:p>
            <a:r>
              <a:rPr lang="en-US" dirty="0">
                <a:solidFill>
                  <a:schemeClr val="bg1"/>
                </a:solidFill>
              </a:rPr>
              <a:t>Environmental Protection Agency</a:t>
            </a:r>
          </a:p>
        </p:txBody>
      </p:sp>
      <p:sp>
        <p:nvSpPr>
          <p:cNvPr id="5" name="Text Placeholder 4">
            <a:extLst>
              <a:ext uri="{FF2B5EF4-FFF2-40B4-BE49-F238E27FC236}">
                <a16:creationId xmlns:a16="http://schemas.microsoft.com/office/drawing/2014/main" id="{13844D21-A46F-764F-A7A1-927DBF42BA87}"/>
              </a:ext>
            </a:extLst>
          </p:cNvPr>
          <p:cNvSpPr>
            <a:spLocks noGrp="1"/>
          </p:cNvSpPr>
          <p:nvPr>
            <p:ph type="body" sz="quarter" idx="12"/>
          </p:nvPr>
        </p:nvSpPr>
        <p:spPr/>
        <p:txBody>
          <a:bodyPr/>
          <a:lstStyle/>
          <a:p>
            <a:r>
              <a:rPr lang="en-US" dirty="0">
                <a:solidFill>
                  <a:schemeClr val="bg1"/>
                </a:solidFill>
              </a:rPr>
              <a:t>December 14, 2020</a:t>
            </a:r>
          </a:p>
        </p:txBody>
      </p:sp>
      <p:sp>
        <p:nvSpPr>
          <p:cNvPr id="6" name="Text Placeholder 5">
            <a:extLst>
              <a:ext uri="{FF2B5EF4-FFF2-40B4-BE49-F238E27FC236}">
                <a16:creationId xmlns:a16="http://schemas.microsoft.com/office/drawing/2014/main" id="{1CB56E2F-A190-B549-961E-3E518F93AC91}"/>
              </a:ext>
            </a:extLst>
          </p:cNvPr>
          <p:cNvSpPr>
            <a:spLocks noGrp="1"/>
          </p:cNvSpPr>
          <p:nvPr>
            <p:ph type="body" sz="quarter" idx="14"/>
          </p:nvPr>
        </p:nvSpPr>
        <p:spPr/>
        <p:txBody>
          <a:bodyPr/>
          <a:lstStyle/>
          <a:p>
            <a:r>
              <a:rPr lang="en-US" dirty="0"/>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3" name="Picture 12">
            <a:extLst>
              <a:ext uri="{FF2B5EF4-FFF2-40B4-BE49-F238E27FC236}">
                <a16:creationId xmlns:a16="http://schemas.microsoft.com/office/drawing/2014/main" id="{194929B6-F49A-4522-BCBC-7813BDB6671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6780" y="5683714"/>
            <a:ext cx="3101403" cy="805827"/>
          </a:xfrm>
          <a:prstGeom prst="rect">
            <a:avLst/>
          </a:prstGeom>
        </p:spPr>
      </p:pic>
      <p:sp>
        <p:nvSpPr>
          <p:cNvPr id="14" name="Freeform 11">
            <a:extLst>
              <a:ext uri="{FF2B5EF4-FFF2-40B4-BE49-F238E27FC236}">
                <a16:creationId xmlns:a16="http://schemas.microsoft.com/office/drawing/2014/main" id="{C672906A-394A-45B5-BFE6-7981E9B8407E}"/>
              </a:ext>
            </a:extLst>
          </p:cNvPr>
          <p:cNvSpPr>
            <a:spLocks noChangeAspect="1"/>
          </p:cNvSpPr>
          <p:nvPr/>
        </p:nvSpPr>
        <p:spPr>
          <a:xfrm flipV="1">
            <a:off x="8991600" y="0"/>
            <a:ext cx="3200400" cy="3200400"/>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57F7814-E00D-49DB-90D1-6CE63961935E}"/>
              </a:ext>
            </a:extLst>
          </p:cNvPr>
          <p:cNvPicPr>
            <a:picLocks noChangeAspect="1"/>
          </p:cNvPicPr>
          <p:nvPr/>
        </p:nvPicPr>
        <p:blipFill>
          <a:blip r:embed="rId3"/>
          <a:stretch>
            <a:fillRect/>
          </a:stretch>
        </p:blipFill>
        <p:spPr>
          <a:xfrm>
            <a:off x="9994325" y="321460"/>
            <a:ext cx="1759664" cy="1757038"/>
          </a:xfrm>
          <a:prstGeom prst="rect">
            <a:avLst/>
          </a:prstGeom>
        </p:spPr>
      </p:pic>
      <p:sp>
        <p:nvSpPr>
          <p:cNvPr id="15" name="Text Placeholder 1">
            <a:extLst>
              <a:ext uri="{FF2B5EF4-FFF2-40B4-BE49-F238E27FC236}">
                <a16:creationId xmlns:a16="http://schemas.microsoft.com/office/drawing/2014/main" id="{9482AF44-63F4-4EC2-BE91-33D2B12F5062}"/>
              </a:ext>
            </a:extLst>
          </p:cNvPr>
          <p:cNvSpPr txBox="1">
            <a:spLocks/>
          </p:cNvSpPr>
          <p:nvPr/>
        </p:nvSpPr>
        <p:spPr bwMode="auto">
          <a:xfrm>
            <a:off x="609600" y="2833843"/>
            <a:ext cx="6400800" cy="866404"/>
          </a:xfrm>
          <a:prstGeom prst="rect">
            <a:avLst/>
          </a:prstGeom>
          <a:noFill/>
          <a:ln>
            <a:noFill/>
          </a:ln>
        </p:spPr>
        <p:txBody>
          <a:bodyPr vert="horz" wrap="square" lIns="91440" tIns="45720" rIns="91440" bIns="45720" numCol="1" anchor="b" anchorCtr="0" compatLnSpc="1">
            <a:prstTxWarp prst="textNoShape">
              <a:avLst/>
            </a:prstTxWarp>
          </a:bodyPr>
          <a:lstStyle>
            <a:lvl1pPr marL="7938" indent="-7938" algn="l" rtl="0" eaLnBrk="1" fontAlgn="base" hangingPunct="1">
              <a:lnSpc>
                <a:spcPct val="100000"/>
              </a:lnSpc>
              <a:spcBef>
                <a:spcPct val="20000"/>
              </a:spcBef>
              <a:spcAft>
                <a:spcPct val="0"/>
              </a:spcAft>
              <a:buClr>
                <a:schemeClr val="tx2"/>
              </a:buClr>
              <a:buSzPct val="100000"/>
              <a:buFont typeface="Courier New" panose="02070309020205020404" pitchFamily="49" charset="0"/>
              <a:tabLst/>
              <a:defRPr sz="200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rPr>
              <a:t>Dave Rassenfoss, Senior Data Analyst</a:t>
            </a:r>
          </a:p>
          <a:p>
            <a:r>
              <a:rPr lang="en-US" dirty="0">
                <a:solidFill>
                  <a:schemeClr val="bg1"/>
                </a:solidFill>
              </a:rPr>
              <a:t>Michelle Miller, Customer Success Manager</a:t>
            </a:r>
          </a:p>
        </p:txBody>
      </p:sp>
    </p:spTree>
    <p:extLst>
      <p:ext uri="{BB962C8B-B14F-4D97-AF65-F5344CB8AC3E}">
        <p14:creationId xmlns:p14="http://schemas.microsoft.com/office/powerpoint/2010/main" val="293890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pPr/>
              <a:t>10</a:t>
            </a:fld>
            <a:endParaRPr lang="en-JM" dirty="0"/>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609600" y="296845"/>
            <a:ext cx="11153087" cy="822960"/>
          </a:xfrm>
        </p:spPr>
        <p:txBody>
          <a:bodyPr anchor="ctr"/>
          <a:lstStyle/>
          <a:p>
            <a:r>
              <a:rPr lang="en-US" dirty="0"/>
              <a:t>Satisfaction Summary – Acid Rain Web Page</a:t>
            </a:r>
          </a:p>
        </p:txBody>
      </p:sp>
      <p:sp>
        <p:nvSpPr>
          <p:cNvPr id="12" name="Text Placeholder 11">
            <a:extLst>
              <a:ext uri="{FF2B5EF4-FFF2-40B4-BE49-F238E27FC236}">
                <a16:creationId xmlns:a16="http://schemas.microsoft.com/office/drawing/2014/main" id="{49F2A28D-35C4-49EB-B156-A8521A5317CA}"/>
              </a:ext>
            </a:extLst>
          </p:cNvPr>
          <p:cNvSpPr>
            <a:spLocks noGrp="1"/>
          </p:cNvSpPr>
          <p:nvPr>
            <p:ph type="body" sz="quarter" idx="43"/>
          </p:nvPr>
        </p:nvSpPr>
        <p:spPr>
          <a:xfrm>
            <a:off x="5181599" y="6337300"/>
            <a:ext cx="5486400" cy="429768"/>
          </a:xfrm>
        </p:spPr>
        <p:txBody>
          <a:bodyPr/>
          <a:lstStyle/>
          <a:p>
            <a:r>
              <a:rPr lang="en-US" dirty="0"/>
              <a:t>January 1 – October 31, 2020  |  n=327</a:t>
            </a:r>
          </a:p>
        </p:txBody>
      </p:sp>
      <p:graphicFrame>
        <p:nvGraphicFramePr>
          <p:cNvPr id="27" name="Table 26">
            <a:extLst>
              <a:ext uri="{FF2B5EF4-FFF2-40B4-BE49-F238E27FC236}">
                <a16:creationId xmlns:a16="http://schemas.microsoft.com/office/drawing/2014/main" id="{107A83C7-0C8D-436C-854E-FEE3FFAC253D}"/>
              </a:ext>
            </a:extLst>
          </p:cNvPr>
          <p:cNvGraphicFramePr>
            <a:graphicFrameLocks noGrp="1"/>
          </p:cNvGraphicFramePr>
          <p:nvPr>
            <p:extLst>
              <p:ext uri="{D42A27DB-BD31-4B8C-83A1-F6EECF244321}">
                <p14:modId xmlns:p14="http://schemas.microsoft.com/office/powerpoint/2010/main" val="2365527998"/>
              </p:ext>
            </p:extLst>
          </p:nvPr>
        </p:nvGraphicFramePr>
        <p:xfrm>
          <a:off x="570250" y="2692559"/>
          <a:ext cx="3988198" cy="1885011"/>
        </p:xfrm>
        <a:graphic>
          <a:graphicData uri="http://schemas.openxmlformats.org/drawingml/2006/table">
            <a:tbl>
              <a:tblPr firstRow="1" bandRow="1"/>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8865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spc="100" dirty="0">
                          <a:solidFill>
                            <a:schemeClr val="tx2"/>
                          </a:solidFill>
                          <a:latin typeface="+mn-lt"/>
                          <a:ea typeface="+mn-ea"/>
                          <a:cs typeface="+mn-cs"/>
                        </a:rPr>
                        <a:t>SCORE</a:t>
                      </a:r>
                    </a:p>
                  </a:txBody>
                  <a:tcPr marL="0" marR="0" marT="0" marB="0" anchor="ctr">
                    <a:lnL>
                      <a:noFill/>
                    </a:lnL>
                    <a:lnR>
                      <a:noFill/>
                    </a:lnR>
                    <a:lnT>
                      <a:noFill/>
                    </a:lnT>
                    <a:lnB w="12700" cap="flat" cmpd="sng" algn="ctr">
                      <a:solidFill>
                        <a:srgbClr val="0079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200" dirty="0">
                        <a:solidFill>
                          <a:schemeClr val="accent3"/>
                        </a:solidFill>
                      </a:endParaRPr>
                    </a:p>
                  </a:txBody>
                  <a:tcPr marL="0" marR="0" marT="0" marB="0" anchor="ctr">
                    <a:lnL>
                      <a:noFill/>
                    </a:lnL>
                    <a:lnR>
                      <a:noFill/>
                    </a:lnR>
                    <a:lnT>
                      <a:noFill/>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ctr" defTabSz="609493" rtl="0" eaLnBrk="1" latinLnBrk="0" hangingPunct="1"/>
                      <a:r>
                        <a:rPr lang="en-US" sz="1200" b="1" kern="1200" spc="100" dirty="0">
                          <a:solidFill>
                            <a:schemeClr val="accent3"/>
                          </a:solidFill>
                          <a:latin typeface="+mn-lt"/>
                          <a:ea typeface="+mn-ea"/>
                          <a:cs typeface="+mn-cs"/>
                        </a:rPr>
                        <a:t>IMPACT</a:t>
                      </a:r>
                    </a:p>
                  </a:txBody>
                  <a:tcPr marL="0" marR="0" marT="0" marB="0" anchor="ctr">
                    <a:lnL>
                      <a:noFill/>
                    </a:lnL>
                    <a:lnR>
                      <a:noFill/>
                    </a:lnR>
                    <a:lnT>
                      <a:noFill/>
                    </a:lnT>
                    <a:lnB w="19050" cap="flat" cmpd="sng" algn="ctr">
                      <a:solidFill>
                        <a:srgbClr val="222B3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271">
                <a:tc>
                  <a:txBody>
                    <a:bodyPr/>
                    <a:lstStyle/>
                    <a:p>
                      <a:pPr algn="ctr" fontAlgn="b"/>
                      <a:r>
                        <a:rPr lang="en-US" sz="1200" b="1" i="0" u="none" strike="noStrike" dirty="0">
                          <a:solidFill>
                            <a:srgbClr val="C00000"/>
                          </a:solidFill>
                          <a:effectLst/>
                          <a:latin typeface="Arial" panose="020B0604020202020204" pitchFamily="34" charset="0"/>
                        </a:rPr>
                        <a:t>74</a:t>
                      </a:r>
                    </a:p>
                  </a:txBody>
                  <a:tcPr marL="9525" marR="9525" marT="9525" marB="0" anchor="ctr">
                    <a:lnL>
                      <a:noFill/>
                    </a:lnL>
                    <a:lnR>
                      <a:noFill/>
                    </a:lnR>
                    <a:lnT w="12700" cap="flat" cmpd="sng" algn="ctr">
                      <a:solidFill>
                        <a:srgbClr val="0079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rgbClr val="C00000"/>
                          </a:solidFill>
                        </a:rPr>
                        <a:t>Information Browsing</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1.3</a:t>
                      </a:r>
                    </a:p>
                  </a:txBody>
                  <a:tcPr marL="0" marR="0" marT="0" marB="0" anchor="ctr">
                    <a:lnL>
                      <a:noFill/>
                    </a:lnL>
                    <a:lnR>
                      <a:noFill/>
                    </a:lnR>
                    <a:lnT w="19050" cap="flat" cmpd="sng" algn="ctr">
                      <a:solidFill>
                        <a:srgbClr val="222B3C"/>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9271">
                <a:tc>
                  <a:txBody>
                    <a:bodyPr/>
                    <a:lstStyle/>
                    <a:p>
                      <a:pPr algn="ctr" fontAlgn="b"/>
                      <a:r>
                        <a:rPr lang="en-US" sz="1200" b="1" i="0" u="none" strike="noStrike" dirty="0">
                          <a:effectLst/>
                          <a:latin typeface="Arial" panose="020B0604020202020204" pitchFamily="34" charset="0"/>
                        </a:rPr>
                        <a:t>77</a:t>
                      </a:r>
                    </a:p>
                  </a:txBody>
                  <a:tcPr marL="9525" marR="9525" marT="9525"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Look and Feel</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1.1</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271">
                <a:tc>
                  <a:txBody>
                    <a:bodyPr/>
                    <a:lstStyle/>
                    <a:p>
                      <a:pPr algn="ctr" fontAlgn="b"/>
                      <a:r>
                        <a:rPr lang="en-US" sz="1200" b="1" i="0" u="none" strike="noStrike" dirty="0">
                          <a:effectLst/>
                          <a:latin typeface="Arial" panose="020B0604020202020204" pitchFamily="34" charset="0"/>
                        </a:rPr>
                        <a:t>77</a:t>
                      </a:r>
                    </a:p>
                  </a:txBody>
                  <a:tcPr marL="9525" marR="9525" marT="9525"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Navigation</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1.1</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271">
                <a:tc>
                  <a:txBody>
                    <a:bodyPr/>
                    <a:lstStyle/>
                    <a:p>
                      <a:pPr algn="ctr" fontAlgn="b"/>
                      <a:r>
                        <a:rPr lang="en-US" sz="1200" b="1" i="0" u="none" strike="noStrike" dirty="0">
                          <a:effectLst/>
                          <a:latin typeface="Arial" panose="020B0604020202020204" pitchFamily="34" charset="0"/>
                        </a:rPr>
                        <a:t>78</a:t>
                      </a:r>
                    </a:p>
                  </a:txBody>
                  <a:tcPr marL="9525" marR="9525" marT="9525"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Site Information</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1.2</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9271">
                <a:tc>
                  <a:txBody>
                    <a:bodyPr/>
                    <a:lstStyle/>
                    <a:p>
                      <a:pPr algn="ctr" fontAlgn="b"/>
                      <a:r>
                        <a:rPr lang="en-US" sz="1200" b="1" i="0" u="none" strike="noStrike" dirty="0">
                          <a:effectLst/>
                          <a:latin typeface="Arial" panose="020B0604020202020204" pitchFamily="34" charset="0"/>
                        </a:rPr>
                        <a:t>81</a:t>
                      </a:r>
                    </a:p>
                  </a:txBody>
                  <a:tcPr marL="9525" marR="9525" marT="9525" marB="0" anchor="ctr">
                    <a:lnL>
                      <a:noFill/>
                    </a:lnL>
                    <a:lnR>
                      <a:noFill/>
                    </a:lnR>
                    <a:lnT w="635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Performance</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0.4</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28" name="Table 27">
            <a:extLst>
              <a:ext uri="{FF2B5EF4-FFF2-40B4-BE49-F238E27FC236}">
                <a16:creationId xmlns:a16="http://schemas.microsoft.com/office/drawing/2014/main" id="{F51B23F5-5FB6-4DCC-B80B-9D36DAF3D5D8}"/>
              </a:ext>
            </a:extLst>
          </p:cNvPr>
          <p:cNvGraphicFramePr>
            <a:graphicFrameLocks noGrp="1"/>
          </p:cNvGraphicFramePr>
          <p:nvPr>
            <p:extLst>
              <p:ext uri="{D42A27DB-BD31-4B8C-83A1-F6EECF244321}">
                <p14:modId xmlns:p14="http://schemas.microsoft.com/office/powerpoint/2010/main" val="962102719"/>
              </p:ext>
            </p:extLst>
          </p:nvPr>
        </p:nvGraphicFramePr>
        <p:xfrm>
          <a:off x="7544692" y="2692559"/>
          <a:ext cx="3988198" cy="935594"/>
        </p:xfrm>
        <a:graphic>
          <a:graphicData uri="http://schemas.openxmlformats.org/drawingml/2006/table">
            <a:tbl>
              <a:tblPr firstRow="1" bandRow="1"/>
              <a:tblGrid>
                <a:gridCol w="970645">
                  <a:extLst>
                    <a:ext uri="{9D8B030D-6E8A-4147-A177-3AD203B41FA5}">
                      <a16:colId xmlns:a16="http://schemas.microsoft.com/office/drawing/2014/main" val="20000"/>
                    </a:ext>
                  </a:extLst>
                </a:gridCol>
                <a:gridCol w="2215638">
                  <a:extLst>
                    <a:ext uri="{9D8B030D-6E8A-4147-A177-3AD203B41FA5}">
                      <a16:colId xmlns:a16="http://schemas.microsoft.com/office/drawing/2014/main" val="20001"/>
                    </a:ext>
                  </a:extLst>
                </a:gridCol>
                <a:gridCol w="801915">
                  <a:extLst>
                    <a:ext uri="{9D8B030D-6E8A-4147-A177-3AD203B41FA5}">
                      <a16:colId xmlns:a16="http://schemas.microsoft.com/office/drawing/2014/main" val="20002"/>
                    </a:ext>
                  </a:extLst>
                </a:gridCol>
              </a:tblGrid>
              <a:tr h="29551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kern="1200" spc="100" dirty="0">
                          <a:solidFill>
                            <a:schemeClr val="accent3"/>
                          </a:solidFill>
                          <a:latin typeface="+mn-lt"/>
                          <a:ea typeface="+mn-ea"/>
                          <a:cs typeface="+mn-cs"/>
                        </a:rPr>
                        <a:t>IMPACT</a:t>
                      </a:r>
                    </a:p>
                  </a:txBody>
                  <a:tcPr marL="0" marR="0" marT="0" marB="0" anchor="ctr">
                    <a:lnL>
                      <a:noFill/>
                    </a:lnL>
                    <a:lnR>
                      <a:noFill/>
                    </a:lnR>
                    <a:lnT>
                      <a:noFill/>
                    </a:lnT>
                    <a:lnB w="19050" cap="flat" cmpd="sng" algn="ctr">
                      <a:solidFill>
                        <a:srgbClr val="222B3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US" sz="1200" dirty="0">
                        <a:solidFill>
                          <a:schemeClr val="accent3"/>
                        </a:solidFill>
                      </a:endParaRPr>
                    </a:p>
                  </a:txBody>
                  <a:tcPr marL="0" marR="0" marT="0" marB="0" anchor="ctr">
                    <a:lnL>
                      <a:noFill/>
                    </a:lnL>
                    <a:lnR>
                      <a:noFill/>
                    </a:lnR>
                    <a:lnT>
                      <a:noFill/>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algn="ctr" defTabSz="609493" rtl="0" eaLnBrk="1" latinLnBrk="0" hangingPunct="1"/>
                      <a:r>
                        <a:rPr lang="en-US" sz="1200" b="1" kern="1200" spc="100" dirty="0">
                          <a:solidFill>
                            <a:schemeClr val="tx2"/>
                          </a:solidFill>
                          <a:latin typeface="+mn-lt"/>
                          <a:ea typeface="+mn-ea"/>
                          <a:cs typeface="+mn-cs"/>
                        </a:rPr>
                        <a:t>SCORE</a:t>
                      </a:r>
                    </a:p>
                  </a:txBody>
                  <a:tcPr marL="0" marR="0" marT="0" marB="0" anchor="ctr">
                    <a:lnL>
                      <a:noFill/>
                    </a:lnL>
                    <a:lnR>
                      <a:noFill/>
                    </a:lnR>
                    <a:lnT>
                      <a:noFill/>
                    </a:lnT>
                    <a:lnB w="12700" cap="flat" cmpd="sng" algn="ctr">
                      <a:solidFill>
                        <a:srgbClr val="007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004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4.5</a:t>
                      </a:r>
                    </a:p>
                  </a:txBody>
                  <a:tcPr marL="0" marR="0" marT="0" marB="0" anchor="ctr">
                    <a:lnL>
                      <a:noFill/>
                    </a:lnL>
                    <a:lnR>
                      <a:noFill/>
                    </a:lnR>
                    <a:lnT w="19050" cap="flat" cmpd="sng" algn="ctr">
                      <a:solidFill>
                        <a:srgbClr val="222B3C"/>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effectLst/>
                          <a:latin typeface="Arial" panose="020B0604020202020204" pitchFamily="34" charset="0"/>
                        </a:rPr>
                        <a:t>Recommend Agency</a:t>
                      </a:r>
                    </a:p>
                  </a:txBody>
                  <a:tcPr marL="9525" marR="9525" marT="9525"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77</a:t>
                      </a:r>
                    </a:p>
                  </a:txBody>
                  <a:tcPr marL="0" marR="0" marT="0" marB="0" anchor="ctr">
                    <a:lnL>
                      <a:noFill/>
                    </a:lnL>
                    <a:lnR>
                      <a:noFill/>
                    </a:lnR>
                    <a:lnT w="12700" cap="flat" cmpd="sng" algn="ctr">
                      <a:solidFill>
                        <a:srgbClr val="0079FF"/>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004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4.4</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effectLst/>
                          <a:latin typeface="Arial" panose="020B0604020202020204" pitchFamily="34" charset="0"/>
                        </a:rPr>
                        <a:t>Use Information</a:t>
                      </a:r>
                    </a:p>
                  </a:txBody>
                  <a:tcPr marL="9525" marR="9525" marT="9525"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200" b="1" dirty="0">
                          <a:solidFill>
                            <a:schemeClr val="accent3"/>
                          </a:solidFill>
                        </a:rPr>
                        <a:t>80</a:t>
                      </a:r>
                    </a:p>
                  </a:txBody>
                  <a:tcPr marL="0" marR="0" marT="0" marB="0" anchor="ctr">
                    <a:lnL>
                      <a:noFill/>
                    </a:lnL>
                    <a:lnR>
                      <a:noFill/>
                    </a:lnR>
                    <a:lnT w="6350" cap="flat" cmpd="sng" algn="ctr">
                      <a:solidFill>
                        <a:srgbClr val="FFFFFF">
                          <a:lumMod val="75000"/>
                        </a:srgbClr>
                      </a:solidFill>
                      <a:prstDash val="solid"/>
                      <a:round/>
                      <a:headEnd type="none" w="med" len="med"/>
                      <a:tailEnd type="none" w="med" len="med"/>
                    </a:lnT>
                    <a:lnB w="6350"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9" name="Shape 409">
            <a:extLst>
              <a:ext uri="{FF2B5EF4-FFF2-40B4-BE49-F238E27FC236}">
                <a16:creationId xmlns:a16="http://schemas.microsoft.com/office/drawing/2014/main" id="{E7649A2D-417E-49F3-841F-48D3656CB16F}"/>
              </a:ext>
            </a:extLst>
          </p:cNvPr>
          <p:cNvSpPr txBox="1"/>
          <p:nvPr/>
        </p:nvSpPr>
        <p:spPr>
          <a:xfrm>
            <a:off x="791245" y="1765327"/>
            <a:ext cx="3657600" cy="374461"/>
          </a:xfrm>
          <a:prstGeom prst="rect">
            <a:avLst/>
          </a:prstGeom>
          <a:noFill/>
          <a:ln>
            <a:noFill/>
          </a:ln>
        </p:spPr>
        <p:txBody>
          <a:bodyPr lIns="91425" tIns="45700" rIns="91425" bIns="45700" anchor="t" anchorCtr="0">
            <a:noAutofit/>
          </a:bodyPr>
          <a:lstStyle/>
          <a:p>
            <a:pPr algn="ctr" defTabSz="609493" eaLnBrk="1" fontAlgn="auto" hangingPunct="1">
              <a:lnSpc>
                <a:spcPct val="90000"/>
              </a:lnSpc>
              <a:spcBef>
                <a:spcPts val="0"/>
              </a:spcBef>
              <a:spcAft>
                <a:spcPts val="0"/>
              </a:spcAft>
              <a:buSzPct val="25000"/>
            </a:pPr>
            <a:r>
              <a:rPr lang="en-US" sz="2000" spc="300" dirty="0">
                <a:solidFill>
                  <a:srgbClr val="222B3C"/>
                </a:solidFill>
                <a:latin typeface="Arial"/>
                <a:ea typeface="Arial"/>
                <a:cs typeface="Arial"/>
                <a:sym typeface="Arial"/>
              </a:rPr>
              <a:t>DRIVERS</a:t>
            </a:r>
          </a:p>
        </p:txBody>
      </p:sp>
      <p:sp>
        <p:nvSpPr>
          <p:cNvPr id="30" name="Shape 406">
            <a:extLst>
              <a:ext uri="{FF2B5EF4-FFF2-40B4-BE49-F238E27FC236}">
                <a16:creationId xmlns:a16="http://schemas.microsoft.com/office/drawing/2014/main" id="{84FB5173-62CB-4F49-8AE4-4845D3017AA5}"/>
              </a:ext>
            </a:extLst>
          </p:cNvPr>
          <p:cNvSpPr txBox="1"/>
          <p:nvPr/>
        </p:nvSpPr>
        <p:spPr>
          <a:xfrm>
            <a:off x="1122364" y="2133854"/>
            <a:ext cx="2995362" cy="498408"/>
          </a:xfrm>
          <a:prstGeom prst="rect">
            <a:avLst/>
          </a:prstGeom>
          <a:noFill/>
          <a:ln>
            <a:noFill/>
          </a:ln>
        </p:spPr>
        <p:txBody>
          <a:bodyPr lIns="91425" tIns="45700" rIns="91425" bIns="45700" anchor="t" anchorCtr="0">
            <a:noAutofit/>
          </a:bodyPr>
          <a:lstStyle/>
          <a:p>
            <a:pPr algn="ctr" defTabSz="609493" eaLnBrk="1" fontAlgn="auto" hangingPunct="1">
              <a:lnSpc>
                <a:spcPct val="90000"/>
              </a:lnSpc>
              <a:spcBef>
                <a:spcPts val="0"/>
              </a:spcBef>
              <a:spcAft>
                <a:spcPts val="0"/>
              </a:spcAft>
              <a:buSzPct val="25000"/>
            </a:pPr>
            <a:r>
              <a:rPr lang="en-US" sz="1400" dirty="0">
                <a:solidFill>
                  <a:srgbClr val="FFFFFF">
                    <a:lumMod val="50000"/>
                  </a:srgbClr>
                </a:solidFill>
                <a:latin typeface="Arial"/>
                <a:ea typeface="Arial"/>
                <a:cs typeface="Arial"/>
                <a:sym typeface="Arial"/>
              </a:rPr>
              <a:t>Which drivers of customer experience</a:t>
            </a:r>
            <a:r>
              <a:rPr lang="en-US" sz="1400" dirty="0">
                <a:solidFill>
                  <a:srgbClr val="FFFFFF">
                    <a:lumMod val="50000"/>
                  </a:srgbClr>
                </a:solidFill>
                <a:latin typeface="Arial" panose="020B0604020202020204"/>
                <a:ea typeface="+mn-ea"/>
              </a:rPr>
              <a:t> </a:t>
            </a:r>
            <a:r>
              <a:rPr lang="en-US" sz="1400" dirty="0">
                <a:solidFill>
                  <a:srgbClr val="FFFFFF">
                    <a:lumMod val="50000"/>
                  </a:srgbClr>
                </a:solidFill>
                <a:latin typeface="Arial"/>
                <a:ea typeface="Arial"/>
                <a:cs typeface="Arial"/>
                <a:sym typeface="Arial"/>
              </a:rPr>
              <a:t>should I address?</a:t>
            </a:r>
          </a:p>
        </p:txBody>
      </p:sp>
      <p:sp>
        <p:nvSpPr>
          <p:cNvPr id="31" name="Oval 30">
            <a:extLst>
              <a:ext uri="{FF2B5EF4-FFF2-40B4-BE49-F238E27FC236}">
                <a16:creationId xmlns:a16="http://schemas.microsoft.com/office/drawing/2014/main" id="{2DA1D019-D24E-4F09-9021-354DC7D25B96}"/>
              </a:ext>
            </a:extLst>
          </p:cNvPr>
          <p:cNvSpPr/>
          <p:nvPr/>
        </p:nvSpPr>
        <p:spPr>
          <a:xfrm>
            <a:off x="4016251" y="3005970"/>
            <a:ext cx="293285" cy="310890"/>
          </a:xfrm>
          <a:prstGeom prst="ellipse">
            <a:avLst/>
          </a:prstGeom>
          <a:noFill/>
          <a:ln w="28575" cap="flat" cmpd="sng" algn="ctr">
            <a:solidFill>
              <a:srgbClr val="C00000"/>
            </a:solidFill>
            <a:prstDash val="solid"/>
            <a:miter lim="800000"/>
          </a:ln>
          <a:effectLst/>
        </p:spPr>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EB2B3D"/>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113A29B0-53A1-4122-869D-55BC828AE10B}"/>
              </a:ext>
            </a:extLst>
          </p:cNvPr>
          <p:cNvGrpSpPr/>
          <p:nvPr/>
        </p:nvGrpSpPr>
        <p:grpSpPr>
          <a:xfrm>
            <a:off x="4649712" y="2556867"/>
            <a:ext cx="2725858" cy="2787076"/>
            <a:chOff x="4649712" y="1764300"/>
            <a:chExt cx="2725858" cy="2787076"/>
          </a:xfrm>
        </p:grpSpPr>
        <p:graphicFrame>
          <p:nvGraphicFramePr>
            <p:cNvPr id="33" name="Chart 32">
              <a:extLst>
                <a:ext uri="{FF2B5EF4-FFF2-40B4-BE49-F238E27FC236}">
                  <a16:creationId xmlns:a16="http://schemas.microsoft.com/office/drawing/2014/main" id="{3900EDA7-CB0A-41C7-B82C-5A0DCDF54392}"/>
                </a:ext>
              </a:extLst>
            </p:cNvPr>
            <p:cNvGraphicFramePr/>
            <p:nvPr>
              <p:extLst>
                <p:ext uri="{D42A27DB-BD31-4B8C-83A1-F6EECF244321}">
                  <p14:modId xmlns:p14="http://schemas.microsoft.com/office/powerpoint/2010/main" val="2044910058"/>
                </p:ext>
              </p:extLst>
            </p:nvPr>
          </p:nvGraphicFramePr>
          <p:xfrm>
            <a:off x="4727190" y="1764300"/>
            <a:ext cx="2648380" cy="2787076"/>
          </p:xfrm>
          <a:graphic>
            <a:graphicData uri="http://schemas.openxmlformats.org/drawingml/2006/chart">
              <c:chart xmlns:c="http://schemas.openxmlformats.org/drawingml/2006/chart" xmlns:r="http://schemas.openxmlformats.org/officeDocument/2006/relationships" r:id="rId2"/>
            </a:graphicData>
          </a:graphic>
        </p:graphicFrame>
        <p:sp>
          <p:nvSpPr>
            <p:cNvPr id="34" name="Isosceles Triangle 72">
              <a:extLst>
                <a:ext uri="{FF2B5EF4-FFF2-40B4-BE49-F238E27FC236}">
                  <a16:creationId xmlns:a16="http://schemas.microsoft.com/office/drawing/2014/main" id="{160C304D-C782-49E3-88CE-AE7D32931408}"/>
                </a:ext>
              </a:extLst>
            </p:cNvPr>
            <p:cNvSpPr/>
            <p:nvPr/>
          </p:nvSpPr>
          <p:spPr>
            <a:xfrm rot="5400000">
              <a:off x="4610657" y="2814380"/>
              <a:ext cx="378704" cy="300594"/>
            </a:xfrm>
            <a:prstGeom prst="triangle">
              <a:avLst/>
            </a:prstGeom>
            <a:solidFill>
              <a:srgbClr val="FFFFFF">
                <a:lumMod val="95000"/>
              </a:srgbClr>
            </a:solidFill>
            <a:ln w="6350" cap="flat" cmpd="sng" algn="ctr">
              <a:noFill/>
              <a:prstDash val="solid"/>
              <a:miter lim="800000"/>
            </a:ln>
            <a:effectLst/>
          </p:spPr>
          <p:txBody>
            <a:bodyPr lIns="68589" tIns="34295" rIns="68589" bIns="34295"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panose="020B0604020202020204"/>
                <a:ea typeface="+mn-ea"/>
                <a:cs typeface="Arial"/>
              </a:endParaRPr>
            </a:p>
          </p:txBody>
        </p:sp>
        <p:sp>
          <p:nvSpPr>
            <p:cNvPr id="35" name="Isosceles Triangle 80">
              <a:extLst>
                <a:ext uri="{FF2B5EF4-FFF2-40B4-BE49-F238E27FC236}">
                  <a16:creationId xmlns:a16="http://schemas.microsoft.com/office/drawing/2014/main" id="{0163F7A7-84C6-4B9A-9349-6698B3A005A8}"/>
                </a:ext>
              </a:extLst>
            </p:cNvPr>
            <p:cNvSpPr/>
            <p:nvPr/>
          </p:nvSpPr>
          <p:spPr>
            <a:xfrm rot="10800000">
              <a:off x="6685301" y="2246176"/>
              <a:ext cx="127042" cy="109490"/>
            </a:xfrm>
            <a:prstGeom prst="triangle">
              <a:avLst/>
            </a:prstGeom>
            <a:solidFill>
              <a:srgbClr val="965CC5"/>
            </a:solidFill>
            <a:ln w="6350" cap="flat" cmpd="sng" algn="ctr">
              <a:noFill/>
              <a:prstDash val="solid"/>
              <a:miter lim="800000"/>
            </a:ln>
            <a:effectLst/>
          </p:spPr>
          <p:txBody>
            <a:bodyPr lIns="68589" tIns="34295" rIns="68589" bIns="34295"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9AFAAB38-A702-49E5-A4ED-0065F1C45F2D}"/>
                </a:ext>
              </a:extLst>
            </p:cNvPr>
            <p:cNvSpPr txBox="1"/>
            <p:nvPr/>
          </p:nvSpPr>
          <p:spPr>
            <a:xfrm>
              <a:off x="5539005" y="2600390"/>
              <a:ext cx="1213474" cy="923330"/>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222B3C">
                      <a:lumMod val="50000"/>
                    </a:srgbClr>
                  </a:solidFill>
                  <a:effectLst/>
                  <a:uLnTx/>
                  <a:uFillTx/>
                  <a:latin typeface="Arial"/>
                  <a:ea typeface="+mn-ea"/>
                  <a:cs typeface="Arial"/>
                </a:rPr>
                <a:t>73</a:t>
              </a:r>
              <a:r>
                <a:rPr kumimoji="0" lang="en-US" sz="2800" b="1" i="0" u="none" strike="noStrike" kern="0" cap="none" spc="225" normalizeH="0" baseline="0" noProof="0" dirty="0">
                  <a:ln>
                    <a:noFill/>
                  </a:ln>
                  <a:solidFill>
                    <a:srgbClr val="222B3C">
                      <a:lumMod val="50000"/>
                    </a:srgbClr>
                  </a:solidFill>
                  <a:effectLst/>
                  <a:uLnTx/>
                  <a:uFillTx/>
                  <a:latin typeface="Arial"/>
                  <a:ea typeface="+mn-ea"/>
                  <a:cs typeface="Arial"/>
                </a:rPr>
                <a:t>.9</a:t>
              </a:r>
            </a:p>
          </p:txBody>
        </p:sp>
        <p:sp>
          <p:nvSpPr>
            <p:cNvPr id="37" name="TextBox 36">
              <a:extLst>
                <a:ext uri="{FF2B5EF4-FFF2-40B4-BE49-F238E27FC236}">
                  <a16:creationId xmlns:a16="http://schemas.microsoft.com/office/drawing/2014/main" id="{2860CA72-5CBC-4011-9CE1-717CC3477058}"/>
                </a:ext>
              </a:extLst>
            </p:cNvPr>
            <p:cNvSpPr txBox="1"/>
            <p:nvPr/>
          </p:nvSpPr>
          <p:spPr>
            <a:xfrm>
              <a:off x="5150162" y="3172052"/>
              <a:ext cx="74887" cy="161583"/>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n-ea"/>
                  <a:cs typeface="Arial"/>
                </a:rPr>
                <a:t>0</a:t>
              </a:r>
            </a:p>
          </p:txBody>
        </p:sp>
        <p:sp>
          <p:nvSpPr>
            <p:cNvPr id="38" name="TextBox 37">
              <a:extLst>
                <a:ext uri="{FF2B5EF4-FFF2-40B4-BE49-F238E27FC236}">
                  <a16:creationId xmlns:a16="http://schemas.microsoft.com/office/drawing/2014/main" id="{CFD58EA1-1F03-447B-8A2E-48EC7C880F32}"/>
                </a:ext>
              </a:extLst>
            </p:cNvPr>
            <p:cNvSpPr txBox="1"/>
            <p:nvPr/>
          </p:nvSpPr>
          <p:spPr>
            <a:xfrm>
              <a:off x="6812343" y="3172052"/>
              <a:ext cx="224661" cy="161583"/>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lumMod val="75000"/>
                    </a:srgbClr>
                  </a:solidFill>
                  <a:effectLst/>
                  <a:uLnTx/>
                  <a:uFillTx/>
                  <a:latin typeface="Arial"/>
                  <a:ea typeface="+mn-ea"/>
                  <a:cs typeface="Arial"/>
                </a:rPr>
                <a:t>100</a:t>
              </a:r>
            </a:p>
          </p:txBody>
        </p:sp>
        <p:sp>
          <p:nvSpPr>
            <p:cNvPr id="39" name="TextBox 38">
              <a:extLst>
                <a:ext uri="{FF2B5EF4-FFF2-40B4-BE49-F238E27FC236}">
                  <a16:creationId xmlns:a16="http://schemas.microsoft.com/office/drawing/2014/main" id="{7B15EDCB-175D-4011-832B-9D2172756082}"/>
                </a:ext>
              </a:extLst>
            </p:cNvPr>
            <p:cNvSpPr txBox="1"/>
            <p:nvPr/>
          </p:nvSpPr>
          <p:spPr>
            <a:xfrm>
              <a:off x="6574896" y="2024335"/>
              <a:ext cx="347852" cy="215444"/>
            </a:xfrm>
            <a:prstGeom prst="rect">
              <a:avLst/>
            </a:prstGeom>
            <a:noFill/>
          </p:spPr>
          <p:txBody>
            <a:bodyPr wrap="none" lIns="0" tIns="0" rIns="0" bIns="0"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965CC5"/>
                  </a:solidFill>
                  <a:effectLst/>
                  <a:uLnTx/>
                  <a:uFillTx/>
                  <a:latin typeface="Arial"/>
                  <a:ea typeface="+mn-ea"/>
                  <a:cs typeface="Arial"/>
                </a:rPr>
                <a:t>75.0</a:t>
              </a:r>
              <a:endParaRPr kumimoji="0" lang="en-US" sz="1100" b="1" i="0" u="none" strike="noStrike" kern="0" cap="none" spc="0" normalizeH="0" baseline="0" noProof="0" dirty="0">
                <a:ln>
                  <a:noFill/>
                </a:ln>
                <a:solidFill>
                  <a:srgbClr val="965CC5"/>
                </a:solidFill>
                <a:effectLst/>
                <a:uLnTx/>
                <a:uFillTx/>
                <a:latin typeface="Arial"/>
                <a:ea typeface="+mn-ea"/>
                <a:cs typeface="Arial"/>
              </a:endParaRPr>
            </a:p>
          </p:txBody>
        </p:sp>
        <p:sp>
          <p:nvSpPr>
            <p:cNvPr id="40" name="Rectangle 39">
              <a:extLst>
                <a:ext uri="{FF2B5EF4-FFF2-40B4-BE49-F238E27FC236}">
                  <a16:creationId xmlns:a16="http://schemas.microsoft.com/office/drawing/2014/main" id="{13B5B1D3-673D-439A-A018-CC0373499E69}"/>
                </a:ext>
              </a:extLst>
            </p:cNvPr>
            <p:cNvSpPr/>
            <p:nvPr/>
          </p:nvSpPr>
          <p:spPr>
            <a:xfrm>
              <a:off x="4984804" y="3659534"/>
              <a:ext cx="2077244" cy="290875"/>
            </a:xfrm>
            <a:prstGeom prst="rect">
              <a:avLst/>
            </a:prstGeom>
            <a:noFill/>
          </p:spPr>
          <p:txBody>
            <a:bodyPr wrap="none" lIns="205794" tIns="48019" rIns="68598" bIns="48019">
              <a:spAutoFit/>
            </a:bodyPr>
            <a:lstStyle/>
            <a:p>
              <a:pPr marL="0" marR="0" lvl="0" indent="0" algn="ctr" defTabSz="609493" eaLnBrk="1" fontAlgn="auto" latinLnBrk="0" hangingPunct="1">
                <a:lnSpc>
                  <a:spcPct val="90000"/>
                </a:lnSpc>
                <a:spcBef>
                  <a:spcPct val="20000"/>
                </a:spcBef>
                <a:spcAft>
                  <a:spcPts val="0"/>
                </a:spcAft>
                <a:buClrTx/>
                <a:buSzTx/>
                <a:buFontTx/>
                <a:buNone/>
                <a:tabLst/>
                <a:defRPr/>
              </a:pPr>
              <a:r>
                <a:rPr kumimoji="0" lang="en-US" altLang="en-US" sz="1400" b="0" i="0" u="none" strike="noStrike" kern="0" cap="none" spc="0" normalizeH="0" baseline="0" noProof="0" dirty="0">
                  <a:ln>
                    <a:noFill/>
                  </a:ln>
                  <a:solidFill>
                    <a:srgbClr val="0079FF"/>
                  </a:solidFill>
                  <a:effectLst/>
                  <a:uLnTx/>
                  <a:uFillTx/>
                  <a:latin typeface="Arial" panose="020B0604020202020204"/>
                  <a:ea typeface="+mn-ea"/>
                  <a:cs typeface="Arial" panose="020B0604020202020204" pitchFamily="34" charset="0"/>
                </a:rPr>
                <a:t>Where am I right now?</a:t>
              </a:r>
            </a:p>
          </p:txBody>
        </p:sp>
        <p:sp>
          <p:nvSpPr>
            <p:cNvPr id="41" name="Rectangle 40">
              <a:extLst>
                <a:ext uri="{FF2B5EF4-FFF2-40B4-BE49-F238E27FC236}">
                  <a16:creationId xmlns:a16="http://schemas.microsoft.com/office/drawing/2014/main" id="{55EF88BB-7F50-41CC-B40E-5CB8F5524268}"/>
                </a:ext>
              </a:extLst>
            </p:cNvPr>
            <p:cNvSpPr/>
            <p:nvPr/>
          </p:nvSpPr>
          <p:spPr>
            <a:xfrm>
              <a:off x="5150162" y="3939853"/>
              <a:ext cx="1828778" cy="290875"/>
            </a:xfrm>
            <a:prstGeom prst="rect">
              <a:avLst/>
            </a:prstGeom>
            <a:noFill/>
          </p:spPr>
          <p:txBody>
            <a:bodyPr wrap="none" lIns="205794" tIns="48019" rIns="68598" bIns="48019">
              <a:spAutoFit/>
            </a:bodyPr>
            <a:lstStyle/>
            <a:p>
              <a:pPr marL="0" marR="0" lvl="0" indent="0" algn="ctr" defTabSz="609493" eaLnBrk="1" fontAlgn="auto" latinLnBrk="0" hangingPunct="1">
                <a:lnSpc>
                  <a:spcPct val="90000"/>
                </a:lnSpc>
                <a:spcBef>
                  <a:spcPct val="20000"/>
                </a:spcBef>
                <a:spcAft>
                  <a:spcPts val="0"/>
                </a:spcAft>
                <a:buClrTx/>
                <a:buSzTx/>
                <a:buFontTx/>
                <a:buNone/>
                <a:tabLst/>
                <a:defRPr/>
              </a:pPr>
              <a:r>
                <a:rPr kumimoji="0" lang="en-US" altLang="en-US" sz="1400" b="0" i="0" u="none" strike="noStrike" kern="0" cap="none" spc="0" normalizeH="0" baseline="0" noProof="0" dirty="0">
                  <a:ln>
                    <a:noFill/>
                  </a:ln>
                  <a:solidFill>
                    <a:srgbClr val="965CC5"/>
                  </a:solidFill>
                  <a:effectLst/>
                  <a:uLnTx/>
                  <a:uFillTx/>
                  <a:latin typeface="Arial" panose="020B0604020202020204"/>
                  <a:ea typeface="+mn-ea"/>
                  <a:cs typeface="Arial" panose="020B0604020202020204" pitchFamily="34" charset="0"/>
                </a:rPr>
                <a:t>How do I compare?</a:t>
              </a:r>
            </a:p>
          </p:txBody>
        </p:sp>
      </p:grpSp>
      <p:sp>
        <p:nvSpPr>
          <p:cNvPr id="42" name="Isosceles Triangle 71">
            <a:extLst>
              <a:ext uri="{FF2B5EF4-FFF2-40B4-BE49-F238E27FC236}">
                <a16:creationId xmlns:a16="http://schemas.microsoft.com/office/drawing/2014/main" id="{56B50973-5E68-4DFE-97D8-AE209BF97A98}"/>
              </a:ext>
            </a:extLst>
          </p:cNvPr>
          <p:cNvSpPr/>
          <p:nvPr/>
        </p:nvSpPr>
        <p:spPr>
          <a:xfrm rot="5400000">
            <a:off x="7126581" y="3606947"/>
            <a:ext cx="378706" cy="300594"/>
          </a:xfrm>
          <a:prstGeom prst="triangle">
            <a:avLst/>
          </a:prstGeom>
          <a:solidFill>
            <a:srgbClr val="FFFFFF">
              <a:lumMod val="95000"/>
            </a:srgbClr>
          </a:solidFill>
          <a:ln w="6350" cap="flat" cmpd="sng" algn="ctr">
            <a:noFill/>
            <a:prstDash val="solid"/>
            <a:miter lim="800000"/>
          </a:ln>
          <a:effectLst/>
        </p:spPr>
        <p:txBody>
          <a:bodyPr lIns="68589" tIns="34295" rIns="68589" bIns="34295"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panose="020B0604020202020204"/>
              <a:ea typeface="+mn-ea"/>
              <a:cs typeface="Arial"/>
            </a:endParaRPr>
          </a:p>
        </p:txBody>
      </p:sp>
      <p:sp>
        <p:nvSpPr>
          <p:cNvPr id="43" name="Shape 410">
            <a:extLst>
              <a:ext uri="{FF2B5EF4-FFF2-40B4-BE49-F238E27FC236}">
                <a16:creationId xmlns:a16="http://schemas.microsoft.com/office/drawing/2014/main" id="{093274EE-D656-4604-977F-80134FD81582}"/>
              </a:ext>
            </a:extLst>
          </p:cNvPr>
          <p:cNvSpPr txBox="1"/>
          <p:nvPr/>
        </p:nvSpPr>
        <p:spPr>
          <a:xfrm>
            <a:off x="7769652" y="1765327"/>
            <a:ext cx="3657600" cy="348812"/>
          </a:xfrm>
          <a:prstGeom prst="rect">
            <a:avLst/>
          </a:prstGeom>
          <a:noFill/>
          <a:ln>
            <a:noFill/>
          </a:ln>
        </p:spPr>
        <p:txBody>
          <a:bodyPr lIns="91425" tIns="45700" rIns="91425" bIns="45700" anchor="t" anchorCtr="0">
            <a:noAutofit/>
          </a:bodyPr>
          <a:lstStyle/>
          <a:p>
            <a:pPr algn="ctr" defTabSz="609493" eaLnBrk="1" fontAlgn="auto" hangingPunct="1">
              <a:lnSpc>
                <a:spcPct val="80000"/>
              </a:lnSpc>
              <a:spcBef>
                <a:spcPts val="0"/>
              </a:spcBef>
              <a:spcAft>
                <a:spcPts val="0"/>
              </a:spcAft>
              <a:buSzPct val="25000"/>
            </a:pPr>
            <a:r>
              <a:rPr lang="en-US" sz="2000" spc="300" dirty="0">
                <a:solidFill>
                  <a:srgbClr val="222B3C"/>
                </a:solidFill>
                <a:latin typeface="Arial"/>
                <a:ea typeface="Arial"/>
                <a:cs typeface="Arial"/>
                <a:sym typeface="Arial"/>
              </a:rPr>
              <a:t>OUTCOMES</a:t>
            </a:r>
          </a:p>
        </p:txBody>
      </p:sp>
      <p:sp>
        <p:nvSpPr>
          <p:cNvPr id="44" name="Shape 407">
            <a:extLst>
              <a:ext uri="{FF2B5EF4-FFF2-40B4-BE49-F238E27FC236}">
                <a16:creationId xmlns:a16="http://schemas.microsoft.com/office/drawing/2014/main" id="{C23EC9B7-EF82-40BF-9455-B4111F343FF2}"/>
              </a:ext>
            </a:extLst>
          </p:cNvPr>
          <p:cNvSpPr txBox="1"/>
          <p:nvPr/>
        </p:nvSpPr>
        <p:spPr>
          <a:xfrm>
            <a:off x="7608093" y="2137541"/>
            <a:ext cx="3980718" cy="595035"/>
          </a:xfrm>
          <a:prstGeom prst="rect">
            <a:avLst/>
          </a:prstGeom>
          <a:noFill/>
          <a:ln>
            <a:noFill/>
          </a:ln>
        </p:spPr>
        <p:txBody>
          <a:bodyPr lIns="91425" tIns="45700" rIns="91425" bIns="45700" anchor="t" anchorCtr="0">
            <a:noAutofit/>
          </a:bodyPr>
          <a:lstStyle>
            <a:defPPr>
              <a:defRPr lang="en-US"/>
            </a:defPPr>
            <a:lvl1pPr marR="0" lvl="0" indent="0" algn="ctr">
              <a:lnSpc>
                <a:spcPct val="90000"/>
              </a:lnSpc>
              <a:spcBef>
                <a:spcPts val="0"/>
              </a:spcBef>
              <a:spcAft>
                <a:spcPts val="0"/>
              </a:spcAft>
              <a:buSzPct val="25000"/>
              <a:buNone/>
              <a:defRPr sz="1400">
                <a:solidFill>
                  <a:schemeClr val="bg1">
                    <a:lumMod val="50000"/>
                  </a:schemeClr>
                </a:solidFill>
                <a:latin typeface="Arial"/>
                <a:ea typeface="Arial"/>
                <a:cs typeface="Arial"/>
              </a:defRPr>
            </a:lvl1pPr>
          </a:lstStyle>
          <a:p>
            <a:pPr marL="0" marR="0" lvl="0" indent="0" algn="ctr" defTabSz="609493" eaLnBrk="1" fontAlgn="auto" latinLnBrk="0" hangingPunct="1">
              <a:lnSpc>
                <a:spcPct val="90000"/>
              </a:lnSpc>
              <a:spcBef>
                <a:spcPts val="0"/>
              </a:spcBef>
              <a:spcAft>
                <a:spcPts val="0"/>
              </a:spcAft>
              <a:buClrTx/>
              <a:buSzPct val="25000"/>
              <a:buFontTx/>
              <a:buNone/>
              <a:tabLst/>
              <a:defRPr/>
            </a:pPr>
            <a:r>
              <a:rPr kumimoji="0" lang="en-US" sz="1400" b="0" i="0" u="none" strike="noStrike" kern="0" cap="none" spc="0" normalizeH="0" baseline="0" noProof="0" dirty="0">
                <a:ln>
                  <a:noFill/>
                </a:ln>
                <a:solidFill>
                  <a:srgbClr val="FFFFFF">
                    <a:lumMod val="50000"/>
                  </a:srgbClr>
                </a:solidFill>
                <a:effectLst/>
                <a:uLnTx/>
                <a:uFillTx/>
                <a:latin typeface="Arial"/>
                <a:cs typeface="Arial"/>
              </a:rPr>
              <a:t>What’s the impact </a:t>
            </a:r>
            <a:br>
              <a:rPr kumimoji="0" lang="en-US" sz="1400" b="0" i="0" u="none" strike="noStrike" kern="0" cap="none" spc="0" normalizeH="0" baseline="0" noProof="0" dirty="0">
                <a:ln>
                  <a:noFill/>
                </a:ln>
                <a:solidFill>
                  <a:srgbClr val="FFFFFF">
                    <a:lumMod val="50000"/>
                  </a:srgbClr>
                </a:solidFill>
                <a:effectLst/>
                <a:uLnTx/>
                <a:uFillTx/>
                <a:latin typeface="Arial"/>
                <a:cs typeface="Arial"/>
              </a:rPr>
            </a:br>
            <a:r>
              <a:rPr kumimoji="0" lang="en-US" sz="1400" b="0" i="0" u="none" strike="noStrike" kern="0" cap="none" spc="0" normalizeH="0" baseline="0" noProof="0" dirty="0">
                <a:ln>
                  <a:noFill/>
                </a:ln>
                <a:solidFill>
                  <a:srgbClr val="FFFFFF">
                    <a:lumMod val="50000"/>
                  </a:srgbClr>
                </a:solidFill>
                <a:effectLst/>
                <a:uLnTx/>
                <a:uFillTx/>
                <a:latin typeface="Arial"/>
                <a:cs typeface="Arial"/>
              </a:rPr>
              <a:t>to my business?</a:t>
            </a:r>
          </a:p>
        </p:txBody>
      </p:sp>
      <p:sp>
        <p:nvSpPr>
          <p:cNvPr id="45" name="Shape 409">
            <a:extLst>
              <a:ext uri="{FF2B5EF4-FFF2-40B4-BE49-F238E27FC236}">
                <a16:creationId xmlns:a16="http://schemas.microsoft.com/office/drawing/2014/main" id="{6A5B7CA5-0B2D-43CA-9A75-CC69515F3F2D}"/>
              </a:ext>
            </a:extLst>
          </p:cNvPr>
          <p:cNvSpPr txBox="1"/>
          <p:nvPr/>
        </p:nvSpPr>
        <p:spPr>
          <a:xfrm>
            <a:off x="4265612" y="1765327"/>
            <a:ext cx="3657600" cy="374461"/>
          </a:xfrm>
          <a:prstGeom prst="rect">
            <a:avLst/>
          </a:prstGeom>
          <a:noFill/>
          <a:ln>
            <a:noFill/>
          </a:ln>
        </p:spPr>
        <p:txBody>
          <a:bodyPr lIns="91425" tIns="45700" rIns="91425" bIns="45700" anchor="t" anchorCtr="0">
            <a:noAutofit/>
          </a:bodyPr>
          <a:lstStyle/>
          <a:p>
            <a:pPr algn="ctr" defTabSz="609493" eaLnBrk="1" fontAlgn="auto" hangingPunct="1">
              <a:lnSpc>
                <a:spcPct val="90000"/>
              </a:lnSpc>
              <a:spcBef>
                <a:spcPts val="0"/>
              </a:spcBef>
              <a:spcAft>
                <a:spcPts val="0"/>
              </a:spcAft>
              <a:buSzPct val="25000"/>
            </a:pPr>
            <a:r>
              <a:rPr lang="en-US" sz="2000" spc="300" dirty="0">
                <a:solidFill>
                  <a:srgbClr val="222B3C"/>
                </a:solidFill>
                <a:latin typeface="Arial"/>
                <a:ea typeface="Arial"/>
                <a:cs typeface="Arial"/>
                <a:sym typeface="Arial"/>
              </a:rPr>
              <a:t>SATISFACTION</a:t>
            </a:r>
          </a:p>
        </p:txBody>
      </p:sp>
      <p:sp>
        <p:nvSpPr>
          <p:cNvPr id="25" name="Text Placeholder 11">
            <a:extLst>
              <a:ext uri="{FF2B5EF4-FFF2-40B4-BE49-F238E27FC236}">
                <a16:creationId xmlns:a16="http://schemas.microsoft.com/office/drawing/2014/main" id="{04DAEE8C-CD42-41B3-B28F-73608029B72D}"/>
              </a:ext>
            </a:extLst>
          </p:cNvPr>
          <p:cNvSpPr txBox="1">
            <a:spLocks/>
          </p:cNvSpPr>
          <p:nvPr/>
        </p:nvSpPr>
        <p:spPr bwMode="auto">
          <a:xfrm>
            <a:off x="5900462" y="2416121"/>
            <a:ext cx="1612530" cy="429768"/>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7030A0"/>
                </a:solidFill>
              </a:rPr>
              <a:t>Benchmark</a:t>
            </a:r>
            <a:r>
              <a:rPr lang="en-US" dirty="0">
                <a:solidFill>
                  <a:srgbClr val="7030A0"/>
                </a:solidFill>
              </a:rPr>
              <a:t>:</a:t>
            </a:r>
          </a:p>
          <a:p>
            <a:pPr algn="ctr"/>
            <a:r>
              <a:rPr lang="en-US" dirty="0">
                <a:solidFill>
                  <a:srgbClr val="7030A0"/>
                </a:solidFill>
              </a:rPr>
              <a:t> Public Sector-Desktop</a:t>
            </a:r>
          </a:p>
        </p:txBody>
      </p:sp>
      <p:sp>
        <p:nvSpPr>
          <p:cNvPr id="26" name="TextBox 25">
            <a:extLst>
              <a:ext uri="{FF2B5EF4-FFF2-40B4-BE49-F238E27FC236}">
                <a16:creationId xmlns:a16="http://schemas.microsoft.com/office/drawing/2014/main" id="{90DE8882-FF8F-40B6-BAD4-DD9F68EFE04F}"/>
              </a:ext>
            </a:extLst>
          </p:cNvPr>
          <p:cNvSpPr txBox="1"/>
          <p:nvPr/>
        </p:nvSpPr>
        <p:spPr>
          <a:xfrm>
            <a:off x="116524" y="4784993"/>
            <a:ext cx="2011680" cy="1200329"/>
          </a:xfrm>
          <a:prstGeom prst="rect">
            <a:avLst/>
          </a:prstGeom>
          <a:noFill/>
        </p:spPr>
        <p:txBody>
          <a:bodyPr wrap="square" rtlCol="0">
            <a:spAutoFit/>
          </a:bodyPr>
          <a:lstStyle/>
          <a:p>
            <a:pPr algn="ctr"/>
            <a:r>
              <a:rPr lang="en-US" sz="1200" b="1" dirty="0">
                <a:latin typeface="Arial "/>
              </a:rPr>
              <a:t>The </a:t>
            </a:r>
            <a:r>
              <a:rPr lang="en-US" sz="1200" b="1" u="sng" dirty="0">
                <a:latin typeface="Arial "/>
              </a:rPr>
              <a:t>Score</a:t>
            </a:r>
            <a:r>
              <a:rPr lang="en-US" sz="1200" b="1" dirty="0">
                <a:latin typeface="Arial "/>
              </a:rPr>
              <a:t> is a weighted average of responses to 2-4 individual questions, which comprise the overall score for a driver.</a:t>
            </a:r>
          </a:p>
          <a:p>
            <a:pPr algn="ctr"/>
            <a:endParaRPr lang="en-US" sz="1200" b="1" dirty="0"/>
          </a:p>
        </p:txBody>
      </p:sp>
      <p:sp>
        <p:nvSpPr>
          <p:cNvPr id="46" name="TextBox 45">
            <a:extLst>
              <a:ext uri="{FF2B5EF4-FFF2-40B4-BE49-F238E27FC236}">
                <a16:creationId xmlns:a16="http://schemas.microsoft.com/office/drawing/2014/main" id="{9684548F-DD6E-4A47-823B-FB6C5B53C1D4}"/>
              </a:ext>
            </a:extLst>
          </p:cNvPr>
          <p:cNvSpPr txBox="1"/>
          <p:nvPr/>
        </p:nvSpPr>
        <p:spPr>
          <a:xfrm>
            <a:off x="2744750" y="4732420"/>
            <a:ext cx="2011680" cy="1384995"/>
          </a:xfrm>
          <a:prstGeom prst="rect">
            <a:avLst/>
          </a:prstGeom>
          <a:noFill/>
        </p:spPr>
        <p:txBody>
          <a:bodyPr wrap="square" rtlCol="0">
            <a:spAutoFit/>
          </a:bodyPr>
          <a:lstStyle/>
          <a:p>
            <a:pPr algn="ctr"/>
            <a:r>
              <a:rPr lang="en-US" sz="1200" b="1" dirty="0">
                <a:latin typeface="Arial "/>
              </a:rPr>
              <a:t>The </a:t>
            </a:r>
            <a:r>
              <a:rPr lang="en-US" sz="1200" b="1" u="sng" dirty="0">
                <a:latin typeface="Arial "/>
              </a:rPr>
              <a:t>Impact</a:t>
            </a:r>
            <a:r>
              <a:rPr lang="en-US" sz="1200" b="1" dirty="0">
                <a:latin typeface="Arial "/>
              </a:rPr>
              <a:t> on Sat is the improvement to overall satisfaction we would expect based on improving that driver's score by 5 points.</a:t>
            </a:r>
          </a:p>
          <a:p>
            <a:pPr algn="ctr"/>
            <a:endParaRPr lang="en-US" sz="1200" b="1" dirty="0"/>
          </a:p>
        </p:txBody>
      </p:sp>
      <p:sp>
        <p:nvSpPr>
          <p:cNvPr id="47" name="TextBox 46">
            <a:extLst>
              <a:ext uri="{FF2B5EF4-FFF2-40B4-BE49-F238E27FC236}">
                <a16:creationId xmlns:a16="http://schemas.microsoft.com/office/drawing/2014/main" id="{0E6BAAC3-A8EB-4C58-8700-5EB93C783FA9}"/>
              </a:ext>
            </a:extLst>
          </p:cNvPr>
          <p:cNvSpPr txBox="1"/>
          <p:nvPr/>
        </p:nvSpPr>
        <p:spPr>
          <a:xfrm>
            <a:off x="7037004" y="4692659"/>
            <a:ext cx="2011680" cy="1384995"/>
          </a:xfrm>
          <a:prstGeom prst="rect">
            <a:avLst/>
          </a:prstGeom>
          <a:noFill/>
        </p:spPr>
        <p:txBody>
          <a:bodyPr wrap="square" rtlCol="0">
            <a:spAutoFit/>
          </a:bodyPr>
          <a:lstStyle/>
          <a:p>
            <a:pPr algn="ctr"/>
            <a:r>
              <a:rPr lang="en-US" sz="1200" b="1" dirty="0">
                <a:latin typeface="Arial "/>
              </a:rPr>
              <a:t>The </a:t>
            </a:r>
            <a:r>
              <a:rPr lang="en-US" sz="1200" b="1" u="sng" dirty="0">
                <a:latin typeface="Arial "/>
              </a:rPr>
              <a:t>Impact</a:t>
            </a:r>
            <a:r>
              <a:rPr lang="en-US" sz="1200" b="1" dirty="0">
                <a:latin typeface="Arial "/>
              </a:rPr>
              <a:t> on Outcomes is the improvement to that future behavior we expect based on improving overall satisfaction by 5 points.</a:t>
            </a:r>
          </a:p>
          <a:p>
            <a:pPr algn="ctr"/>
            <a:endParaRPr lang="en-US" sz="1200" b="1" dirty="0"/>
          </a:p>
        </p:txBody>
      </p:sp>
      <p:sp>
        <p:nvSpPr>
          <p:cNvPr id="48" name="TextBox 47">
            <a:extLst>
              <a:ext uri="{FF2B5EF4-FFF2-40B4-BE49-F238E27FC236}">
                <a16:creationId xmlns:a16="http://schemas.microsoft.com/office/drawing/2014/main" id="{691B1DD3-4C7C-4DC9-91C3-7BFE79D56FDA}"/>
              </a:ext>
            </a:extLst>
          </p:cNvPr>
          <p:cNvSpPr txBox="1"/>
          <p:nvPr/>
        </p:nvSpPr>
        <p:spPr>
          <a:xfrm>
            <a:off x="10013973" y="4626406"/>
            <a:ext cx="2011680" cy="1384995"/>
          </a:xfrm>
          <a:prstGeom prst="rect">
            <a:avLst/>
          </a:prstGeom>
          <a:noFill/>
        </p:spPr>
        <p:txBody>
          <a:bodyPr wrap="square" rtlCol="0">
            <a:spAutoFit/>
          </a:bodyPr>
          <a:lstStyle/>
          <a:p>
            <a:pPr algn="ctr"/>
            <a:r>
              <a:rPr lang="en-US" sz="1200" b="1" dirty="0">
                <a:latin typeface="Arial "/>
              </a:rPr>
              <a:t>The </a:t>
            </a:r>
            <a:r>
              <a:rPr lang="en-US" sz="1200" b="1" u="sng" dirty="0">
                <a:latin typeface="Arial "/>
              </a:rPr>
              <a:t>Score</a:t>
            </a:r>
            <a:r>
              <a:rPr lang="en-US" sz="1200" b="1" dirty="0">
                <a:latin typeface="Arial "/>
              </a:rPr>
              <a:t> is a weighted average of responses to 2-4 individual questions, which comprise the overall score for an outcome.</a:t>
            </a:r>
          </a:p>
          <a:p>
            <a:pPr algn="ctr"/>
            <a:endParaRPr lang="en-US" sz="1200" b="1" dirty="0"/>
          </a:p>
        </p:txBody>
      </p:sp>
      <p:sp>
        <p:nvSpPr>
          <p:cNvPr id="4" name="TextBox 3">
            <a:extLst>
              <a:ext uri="{FF2B5EF4-FFF2-40B4-BE49-F238E27FC236}">
                <a16:creationId xmlns:a16="http://schemas.microsoft.com/office/drawing/2014/main" id="{1CE7FFC9-C669-4430-BA2C-D96E25EC142E}"/>
              </a:ext>
            </a:extLst>
          </p:cNvPr>
          <p:cNvSpPr txBox="1"/>
          <p:nvPr/>
        </p:nvSpPr>
        <p:spPr>
          <a:xfrm>
            <a:off x="5744591" y="4236167"/>
            <a:ext cx="639919"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N=327</a:t>
            </a:r>
          </a:p>
        </p:txBody>
      </p:sp>
      <p:sp>
        <p:nvSpPr>
          <p:cNvPr id="5" name="Rectangle 4">
            <a:extLst>
              <a:ext uri="{FF2B5EF4-FFF2-40B4-BE49-F238E27FC236}">
                <a16:creationId xmlns:a16="http://schemas.microsoft.com/office/drawing/2014/main" id="{88D6C1C5-E36F-478F-926A-9E6289A6BC16}"/>
              </a:ext>
            </a:extLst>
          </p:cNvPr>
          <p:cNvSpPr/>
          <p:nvPr/>
        </p:nvSpPr>
        <p:spPr>
          <a:xfrm>
            <a:off x="791245" y="1412764"/>
            <a:ext cx="571563" cy="15113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F368EA-5568-46A5-B6F2-C9309D9CEECE}"/>
              </a:ext>
            </a:extLst>
          </p:cNvPr>
          <p:cNvSpPr txBox="1"/>
          <p:nvPr/>
        </p:nvSpPr>
        <p:spPr>
          <a:xfrm>
            <a:off x="1362808" y="1382451"/>
            <a:ext cx="1681871" cy="246221"/>
          </a:xfrm>
          <a:prstGeom prst="rect">
            <a:avLst/>
          </a:prstGeom>
          <a:noFill/>
        </p:spPr>
        <p:txBody>
          <a:bodyPr wrap="none" rtlCol="0">
            <a:spAutoFit/>
          </a:bodyPr>
          <a:lstStyle/>
          <a:p>
            <a:pPr algn="l"/>
            <a:r>
              <a:rPr lang="en-US" sz="1000" b="1" dirty="0">
                <a:solidFill>
                  <a:srgbClr val="C00000"/>
                </a:solidFill>
                <a:latin typeface="Arial" panose="020B0604020202020204" pitchFamily="34" charset="0"/>
                <a:cs typeface="Arial" panose="020B0604020202020204" pitchFamily="34" charset="0"/>
              </a:rPr>
              <a:t>=TOP PRIORITY DRIVER</a:t>
            </a:r>
          </a:p>
        </p:txBody>
      </p:sp>
    </p:spTree>
    <p:extLst>
      <p:ext uri="{BB962C8B-B14F-4D97-AF65-F5344CB8AC3E}">
        <p14:creationId xmlns:p14="http://schemas.microsoft.com/office/powerpoint/2010/main" val="57841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pPr/>
              <a:t>11</a:t>
            </a:fld>
            <a:endParaRPr lang="en-JM" dirty="0"/>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609600" y="306528"/>
            <a:ext cx="11138645" cy="822960"/>
          </a:xfrm>
        </p:spPr>
        <p:txBody>
          <a:bodyPr anchor="ctr"/>
          <a:lstStyle/>
          <a:p>
            <a:r>
              <a:rPr lang="en-US" i="1" dirty="0"/>
              <a:t>Information browsing </a:t>
            </a:r>
            <a:r>
              <a:rPr lang="en-US" dirty="0"/>
              <a:t>is the highest impacting driver on customer satisfaction followed by </a:t>
            </a:r>
            <a:r>
              <a:rPr lang="en-US" i="1" dirty="0"/>
              <a:t>site information</a:t>
            </a:r>
            <a:r>
              <a:rPr lang="en-US" dirty="0"/>
              <a:t>, </a:t>
            </a:r>
            <a:r>
              <a:rPr lang="en-US" i="1" dirty="0"/>
              <a:t>look and feel</a:t>
            </a:r>
            <a:r>
              <a:rPr lang="en-US" dirty="0"/>
              <a:t>, and </a:t>
            </a:r>
            <a:r>
              <a:rPr lang="en-US" i="1" dirty="0"/>
              <a:t>navigation</a:t>
            </a:r>
            <a:r>
              <a:rPr lang="en-US" dirty="0"/>
              <a:t>.</a:t>
            </a:r>
          </a:p>
        </p:txBody>
      </p:sp>
      <p:grpSp>
        <p:nvGrpSpPr>
          <p:cNvPr id="9" name="Group 8">
            <a:extLst>
              <a:ext uri="{FF2B5EF4-FFF2-40B4-BE49-F238E27FC236}">
                <a16:creationId xmlns:a16="http://schemas.microsoft.com/office/drawing/2014/main" id="{F4E1AA98-F488-4CC7-AC99-CB83D630C655}"/>
              </a:ext>
            </a:extLst>
          </p:cNvPr>
          <p:cNvGrpSpPr/>
          <p:nvPr/>
        </p:nvGrpSpPr>
        <p:grpSpPr>
          <a:xfrm>
            <a:off x="31585" y="2034570"/>
            <a:ext cx="317396" cy="2788860"/>
            <a:chOff x="-105434" y="1841750"/>
            <a:chExt cx="317396" cy="3797089"/>
          </a:xfrm>
        </p:grpSpPr>
        <p:cxnSp>
          <p:nvCxnSpPr>
            <p:cNvPr id="46" name="Straight Arrow Connector 45">
              <a:extLst>
                <a:ext uri="{FF2B5EF4-FFF2-40B4-BE49-F238E27FC236}">
                  <a16:creationId xmlns:a16="http://schemas.microsoft.com/office/drawing/2014/main" id="{2B4B0117-5378-4CA5-8539-714DAC467B82}"/>
                </a:ext>
              </a:extLst>
            </p:cNvPr>
            <p:cNvCxnSpPr/>
            <p:nvPr/>
          </p:nvCxnSpPr>
          <p:spPr>
            <a:xfrm flipV="1">
              <a:off x="60821" y="1841750"/>
              <a:ext cx="0" cy="379708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
              <a:extLst>
                <a:ext uri="{FF2B5EF4-FFF2-40B4-BE49-F238E27FC236}">
                  <a16:creationId xmlns:a16="http://schemas.microsoft.com/office/drawing/2014/main" id="{A5D29917-05F5-4C33-A56A-2BD1FC3DC161}"/>
                </a:ext>
              </a:extLst>
            </p:cNvPr>
            <p:cNvSpPr txBox="1"/>
            <p:nvPr/>
          </p:nvSpPr>
          <p:spPr>
            <a:xfrm rot="16200000">
              <a:off x="-562652" y="3467303"/>
              <a:ext cx="1231832" cy="317396"/>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chemeClr val="bg1">
                      <a:lumMod val="65000"/>
                    </a:schemeClr>
                  </a:solidFill>
                  <a:latin typeface="Arial" panose="020B0604020202020204" pitchFamily="34" charset="0"/>
                  <a:cs typeface="Arial" panose="020B0604020202020204" pitchFamily="34" charset="0"/>
                </a:rPr>
                <a:t>Score</a:t>
              </a:r>
            </a:p>
          </p:txBody>
        </p:sp>
      </p:grpSp>
      <p:grpSp>
        <p:nvGrpSpPr>
          <p:cNvPr id="10" name="Group 9">
            <a:extLst>
              <a:ext uri="{FF2B5EF4-FFF2-40B4-BE49-F238E27FC236}">
                <a16:creationId xmlns:a16="http://schemas.microsoft.com/office/drawing/2014/main" id="{B2684276-DAD3-4503-A4CD-4E700D3920B7}"/>
              </a:ext>
            </a:extLst>
          </p:cNvPr>
          <p:cNvGrpSpPr/>
          <p:nvPr/>
        </p:nvGrpSpPr>
        <p:grpSpPr>
          <a:xfrm>
            <a:off x="461573" y="5114748"/>
            <a:ext cx="5538776" cy="266685"/>
            <a:chOff x="714435" y="6070615"/>
            <a:chExt cx="7405915" cy="266685"/>
          </a:xfrm>
        </p:grpSpPr>
        <p:cxnSp>
          <p:nvCxnSpPr>
            <p:cNvPr id="47" name="Straight Arrow Connector 46">
              <a:extLst>
                <a:ext uri="{FF2B5EF4-FFF2-40B4-BE49-F238E27FC236}">
                  <a16:creationId xmlns:a16="http://schemas.microsoft.com/office/drawing/2014/main" id="{C2DD988B-2D6F-472F-AF3D-26FD5EF97E7F}"/>
                </a:ext>
              </a:extLst>
            </p:cNvPr>
            <p:cNvCxnSpPr/>
            <p:nvPr/>
          </p:nvCxnSpPr>
          <p:spPr>
            <a:xfrm>
              <a:off x="714435" y="6210307"/>
              <a:ext cx="7405915"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13">
              <a:extLst>
                <a:ext uri="{FF2B5EF4-FFF2-40B4-BE49-F238E27FC236}">
                  <a16:creationId xmlns:a16="http://schemas.microsoft.com/office/drawing/2014/main" id="{63E20CC9-D7E5-4070-BFBD-4F839A1FAC0F}"/>
                </a:ext>
              </a:extLst>
            </p:cNvPr>
            <p:cNvSpPr txBox="1"/>
            <p:nvPr/>
          </p:nvSpPr>
          <p:spPr>
            <a:xfrm>
              <a:off x="3646573" y="6070615"/>
              <a:ext cx="1466069" cy="266685"/>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chemeClr val="bg1">
                      <a:lumMod val="65000"/>
                    </a:schemeClr>
                  </a:solidFill>
                  <a:latin typeface="Arial" panose="020B0604020202020204" pitchFamily="34" charset="0"/>
                  <a:cs typeface="Arial" panose="020B0604020202020204" pitchFamily="34" charset="0"/>
                </a:rPr>
                <a:t>Impact</a:t>
              </a:r>
            </a:p>
          </p:txBody>
        </p:sp>
      </p:grpSp>
      <p:graphicFrame>
        <p:nvGraphicFramePr>
          <p:cNvPr id="5" name="Table 5">
            <a:extLst>
              <a:ext uri="{FF2B5EF4-FFF2-40B4-BE49-F238E27FC236}">
                <a16:creationId xmlns:a16="http://schemas.microsoft.com/office/drawing/2014/main" id="{1DE7BE52-9CE7-4597-8133-391306989D96}"/>
              </a:ext>
            </a:extLst>
          </p:cNvPr>
          <p:cNvGraphicFramePr>
            <a:graphicFrameLocks noGrp="1"/>
          </p:cNvGraphicFramePr>
          <p:nvPr>
            <p:extLst>
              <p:ext uri="{D42A27DB-BD31-4B8C-83A1-F6EECF244321}">
                <p14:modId xmlns:p14="http://schemas.microsoft.com/office/powerpoint/2010/main" val="2085477754"/>
              </p:ext>
            </p:extLst>
          </p:nvPr>
        </p:nvGraphicFramePr>
        <p:xfrm>
          <a:off x="6744091" y="1533865"/>
          <a:ext cx="5029200" cy="1112520"/>
        </p:xfrm>
        <a:graphic>
          <a:graphicData uri="http://schemas.openxmlformats.org/drawingml/2006/table">
            <a:tbl>
              <a:tblPr firstRow="1" bandRow="1">
                <a:tableStyleId>{7E9639D4-E3E2-4D34-9284-5A2195B3D0D7}</a:tableStyleId>
              </a:tblPr>
              <a:tblGrid>
                <a:gridCol w="1676400">
                  <a:extLst>
                    <a:ext uri="{9D8B030D-6E8A-4147-A177-3AD203B41FA5}">
                      <a16:colId xmlns:a16="http://schemas.microsoft.com/office/drawing/2014/main" val="3320390635"/>
                    </a:ext>
                  </a:extLst>
                </a:gridCol>
                <a:gridCol w="1676400">
                  <a:extLst>
                    <a:ext uri="{9D8B030D-6E8A-4147-A177-3AD203B41FA5}">
                      <a16:colId xmlns:a16="http://schemas.microsoft.com/office/drawing/2014/main" val="731849702"/>
                    </a:ext>
                  </a:extLst>
                </a:gridCol>
                <a:gridCol w="1676400">
                  <a:extLst>
                    <a:ext uri="{9D8B030D-6E8A-4147-A177-3AD203B41FA5}">
                      <a16:colId xmlns:a16="http://schemas.microsoft.com/office/drawing/2014/main" val="860626010"/>
                    </a:ext>
                  </a:extLst>
                </a:gridCol>
              </a:tblGrid>
              <a:tr h="370840">
                <a:tc gridSpan="3">
                  <a:txBody>
                    <a:bodyPr/>
                    <a:lstStyle/>
                    <a:p>
                      <a:pPr algn="ctr"/>
                      <a:r>
                        <a:rPr lang="en-US" dirty="0"/>
                        <a:t>Information Browsing</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03176447"/>
                  </a:ext>
                </a:extLst>
              </a:tr>
              <a:tr h="370840">
                <a:tc>
                  <a:txBody>
                    <a:bodyPr/>
                    <a:lstStyle/>
                    <a:p>
                      <a:pPr algn="ctr"/>
                      <a:r>
                        <a:rPr lang="en-US" b="1" dirty="0">
                          <a:solidFill>
                            <a:srgbClr val="C00000"/>
                          </a:solidFill>
                        </a:rPr>
                        <a:t>7.6</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rgbClr val="C00000"/>
                          </a:solidFill>
                        </a:rPr>
                        <a:t>7.6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t>7.8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000" dirty="0"/>
                        <a:t>Sort information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Narrow choices</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Features helpful</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graphicFrame>
        <p:nvGraphicFramePr>
          <p:cNvPr id="27" name="Table 5">
            <a:extLst>
              <a:ext uri="{FF2B5EF4-FFF2-40B4-BE49-F238E27FC236}">
                <a16:creationId xmlns:a16="http://schemas.microsoft.com/office/drawing/2014/main" id="{4822EE7B-300B-41DF-8B75-6ED36C746418}"/>
              </a:ext>
            </a:extLst>
          </p:cNvPr>
          <p:cNvGraphicFramePr>
            <a:graphicFrameLocks noGrp="1"/>
          </p:cNvGraphicFramePr>
          <p:nvPr>
            <p:extLst>
              <p:ext uri="{D42A27DB-BD31-4B8C-83A1-F6EECF244321}">
                <p14:modId xmlns:p14="http://schemas.microsoft.com/office/powerpoint/2010/main" val="2299381909"/>
              </p:ext>
            </p:extLst>
          </p:nvPr>
        </p:nvGraphicFramePr>
        <p:xfrm>
          <a:off x="6744091" y="2646385"/>
          <a:ext cx="5029200" cy="1112520"/>
        </p:xfrm>
        <a:graphic>
          <a:graphicData uri="http://schemas.openxmlformats.org/drawingml/2006/table">
            <a:tbl>
              <a:tblPr firstRow="1" bandRow="1">
                <a:tableStyleId>{7E9639D4-E3E2-4D34-9284-5A2195B3D0D7}</a:tableStyleId>
              </a:tblPr>
              <a:tblGrid>
                <a:gridCol w="1676400">
                  <a:extLst>
                    <a:ext uri="{9D8B030D-6E8A-4147-A177-3AD203B41FA5}">
                      <a16:colId xmlns:a16="http://schemas.microsoft.com/office/drawing/2014/main" val="3320390635"/>
                    </a:ext>
                  </a:extLst>
                </a:gridCol>
                <a:gridCol w="1676400">
                  <a:extLst>
                    <a:ext uri="{9D8B030D-6E8A-4147-A177-3AD203B41FA5}">
                      <a16:colId xmlns:a16="http://schemas.microsoft.com/office/drawing/2014/main" val="731849702"/>
                    </a:ext>
                  </a:extLst>
                </a:gridCol>
                <a:gridCol w="1676400">
                  <a:extLst>
                    <a:ext uri="{9D8B030D-6E8A-4147-A177-3AD203B41FA5}">
                      <a16:colId xmlns:a16="http://schemas.microsoft.com/office/drawing/2014/main" val="860626010"/>
                    </a:ext>
                  </a:extLst>
                </a:gridCol>
              </a:tblGrid>
              <a:tr h="370840">
                <a:tc gridSpan="3">
                  <a:txBody>
                    <a:bodyPr/>
                    <a:lstStyle/>
                    <a:p>
                      <a:pPr algn="ctr"/>
                      <a:r>
                        <a:rPr lang="en-US" dirty="0"/>
                        <a:t>Site Information</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03176447"/>
                  </a:ext>
                </a:extLst>
              </a:tr>
              <a:tr h="370840">
                <a:tc>
                  <a:txBody>
                    <a:bodyPr/>
                    <a:lstStyle/>
                    <a:p>
                      <a:pPr algn="ctr"/>
                      <a:r>
                        <a:rPr lang="en-US" b="1" dirty="0">
                          <a:solidFill>
                            <a:srgbClr val="C00000"/>
                          </a:solidFill>
                        </a:rPr>
                        <a:t>8.0</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t>8.2</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8.1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000" dirty="0"/>
                        <a:t>Thoroughness of info</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Info understandable</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Info answers questions</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graphicFrame>
        <p:nvGraphicFramePr>
          <p:cNvPr id="20" name="Table 5">
            <a:extLst>
              <a:ext uri="{FF2B5EF4-FFF2-40B4-BE49-F238E27FC236}">
                <a16:creationId xmlns:a16="http://schemas.microsoft.com/office/drawing/2014/main" id="{960657B2-05BE-4C78-AA5A-CB786E071C30}"/>
              </a:ext>
            </a:extLst>
          </p:cNvPr>
          <p:cNvGraphicFramePr>
            <a:graphicFrameLocks noGrp="1"/>
          </p:cNvGraphicFramePr>
          <p:nvPr>
            <p:extLst>
              <p:ext uri="{D42A27DB-BD31-4B8C-83A1-F6EECF244321}">
                <p14:modId xmlns:p14="http://schemas.microsoft.com/office/powerpoint/2010/main" val="2868354353"/>
              </p:ext>
            </p:extLst>
          </p:nvPr>
        </p:nvGraphicFramePr>
        <p:xfrm>
          <a:off x="6744091" y="3725085"/>
          <a:ext cx="5029200" cy="1112520"/>
        </p:xfrm>
        <a:graphic>
          <a:graphicData uri="http://schemas.openxmlformats.org/drawingml/2006/table">
            <a:tbl>
              <a:tblPr firstRow="1" bandRow="1">
                <a:tableStyleId>{7E9639D4-E3E2-4D34-9284-5A2195B3D0D7}</a:tableStyleId>
              </a:tblPr>
              <a:tblGrid>
                <a:gridCol w="1676400">
                  <a:extLst>
                    <a:ext uri="{9D8B030D-6E8A-4147-A177-3AD203B41FA5}">
                      <a16:colId xmlns:a16="http://schemas.microsoft.com/office/drawing/2014/main" val="3320390635"/>
                    </a:ext>
                  </a:extLst>
                </a:gridCol>
                <a:gridCol w="1676400">
                  <a:extLst>
                    <a:ext uri="{9D8B030D-6E8A-4147-A177-3AD203B41FA5}">
                      <a16:colId xmlns:a16="http://schemas.microsoft.com/office/drawing/2014/main" val="731849702"/>
                    </a:ext>
                  </a:extLst>
                </a:gridCol>
                <a:gridCol w="1676400">
                  <a:extLst>
                    <a:ext uri="{9D8B030D-6E8A-4147-A177-3AD203B41FA5}">
                      <a16:colId xmlns:a16="http://schemas.microsoft.com/office/drawing/2014/main" val="860626010"/>
                    </a:ext>
                  </a:extLst>
                </a:gridCol>
              </a:tblGrid>
              <a:tr h="370840">
                <a:tc gridSpan="3">
                  <a:txBody>
                    <a:bodyPr/>
                    <a:lstStyle/>
                    <a:p>
                      <a:pPr algn="ctr"/>
                      <a:r>
                        <a:rPr lang="en-US" dirty="0"/>
                        <a:t>Look and Feel</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03176447"/>
                  </a:ext>
                </a:extLst>
              </a:tr>
              <a:tr h="370840">
                <a:tc>
                  <a:txBody>
                    <a:bodyPr/>
                    <a:lstStyle/>
                    <a:p>
                      <a:pPr algn="ctr"/>
                      <a:r>
                        <a:rPr lang="en-US" b="1" dirty="0">
                          <a:solidFill>
                            <a:srgbClr val="C00000"/>
                          </a:solidFill>
                        </a:rPr>
                        <a:t>7.8</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rgbClr val="C00000"/>
                          </a:solidFill>
                        </a:rPr>
                        <a:t>7.8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8.2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000" dirty="0"/>
                        <a:t>Visual appeal</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Balance of graphics/text</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Readability of pages</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graphicFrame>
        <p:nvGraphicFramePr>
          <p:cNvPr id="21" name="Table 5">
            <a:extLst>
              <a:ext uri="{FF2B5EF4-FFF2-40B4-BE49-F238E27FC236}">
                <a16:creationId xmlns:a16="http://schemas.microsoft.com/office/drawing/2014/main" id="{EF1D6F35-6183-4B9D-AE68-D9E72F0FB4BB}"/>
              </a:ext>
            </a:extLst>
          </p:cNvPr>
          <p:cNvGraphicFramePr>
            <a:graphicFrameLocks noGrp="1"/>
          </p:cNvGraphicFramePr>
          <p:nvPr>
            <p:extLst>
              <p:ext uri="{D42A27DB-BD31-4B8C-83A1-F6EECF244321}">
                <p14:modId xmlns:p14="http://schemas.microsoft.com/office/powerpoint/2010/main" val="190773595"/>
              </p:ext>
            </p:extLst>
          </p:nvPr>
        </p:nvGraphicFramePr>
        <p:xfrm>
          <a:off x="6744091" y="4840138"/>
          <a:ext cx="5029200" cy="1112520"/>
        </p:xfrm>
        <a:graphic>
          <a:graphicData uri="http://schemas.openxmlformats.org/drawingml/2006/table">
            <a:tbl>
              <a:tblPr firstRow="1" bandRow="1">
                <a:tableStyleId>{7E9639D4-E3E2-4D34-9284-5A2195B3D0D7}</a:tableStyleId>
              </a:tblPr>
              <a:tblGrid>
                <a:gridCol w="1676400">
                  <a:extLst>
                    <a:ext uri="{9D8B030D-6E8A-4147-A177-3AD203B41FA5}">
                      <a16:colId xmlns:a16="http://schemas.microsoft.com/office/drawing/2014/main" val="3320390635"/>
                    </a:ext>
                  </a:extLst>
                </a:gridCol>
                <a:gridCol w="1676400">
                  <a:extLst>
                    <a:ext uri="{9D8B030D-6E8A-4147-A177-3AD203B41FA5}">
                      <a16:colId xmlns:a16="http://schemas.microsoft.com/office/drawing/2014/main" val="731849702"/>
                    </a:ext>
                  </a:extLst>
                </a:gridCol>
                <a:gridCol w="1676400">
                  <a:extLst>
                    <a:ext uri="{9D8B030D-6E8A-4147-A177-3AD203B41FA5}">
                      <a16:colId xmlns:a16="http://schemas.microsoft.com/office/drawing/2014/main" val="860626010"/>
                    </a:ext>
                  </a:extLst>
                </a:gridCol>
              </a:tblGrid>
              <a:tr h="370840">
                <a:tc gridSpan="3">
                  <a:txBody>
                    <a:bodyPr/>
                    <a:lstStyle/>
                    <a:p>
                      <a:pPr algn="ctr"/>
                      <a:r>
                        <a:rPr lang="en-US" dirty="0"/>
                        <a:t>Navigation</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03176447"/>
                  </a:ext>
                </a:extLst>
              </a:tr>
              <a:tr h="370840">
                <a:tc>
                  <a:txBody>
                    <a:bodyPr/>
                    <a:lstStyle/>
                    <a:p>
                      <a:pPr algn="ctr"/>
                      <a:r>
                        <a:rPr lang="en-US" b="1" dirty="0"/>
                        <a:t>8.0</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rgbClr val="C00000"/>
                          </a:solidFill>
                        </a:rPr>
                        <a:t>7.9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8.1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000" dirty="0"/>
                        <a:t>Site organization</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Navigation options</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000" dirty="0"/>
                        <a:t>Site layout</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pic>
        <p:nvPicPr>
          <p:cNvPr id="7" name="Picture 6">
            <a:extLst>
              <a:ext uri="{FF2B5EF4-FFF2-40B4-BE49-F238E27FC236}">
                <a16:creationId xmlns:a16="http://schemas.microsoft.com/office/drawing/2014/main" id="{3AC93E29-E7C2-4D7A-B63E-C888E771EDD5}"/>
              </a:ext>
            </a:extLst>
          </p:cNvPr>
          <p:cNvPicPr>
            <a:picLocks noChangeAspect="1"/>
          </p:cNvPicPr>
          <p:nvPr/>
        </p:nvPicPr>
        <p:blipFill>
          <a:blip r:embed="rId2"/>
          <a:stretch>
            <a:fillRect/>
          </a:stretch>
        </p:blipFill>
        <p:spPr>
          <a:xfrm>
            <a:off x="309636" y="1879335"/>
            <a:ext cx="5690713" cy="3168767"/>
          </a:xfrm>
          <a:prstGeom prst="rect">
            <a:avLst/>
          </a:prstGeom>
        </p:spPr>
      </p:pic>
      <p:sp>
        <p:nvSpPr>
          <p:cNvPr id="8" name="Rectangle 7">
            <a:extLst>
              <a:ext uri="{FF2B5EF4-FFF2-40B4-BE49-F238E27FC236}">
                <a16:creationId xmlns:a16="http://schemas.microsoft.com/office/drawing/2014/main" id="{8EEF27FB-6DAA-452A-8737-C6CC26628BBA}"/>
              </a:ext>
            </a:extLst>
          </p:cNvPr>
          <p:cNvSpPr/>
          <p:nvPr/>
        </p:nvSpPr>
        <p:spPr>
          <a:xfrm>
            <a:off x="3230960" y="3463717"/>
            <a:ext cx="2703847" cy="1373887"/>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1">
            <a:extLst>
              <a:ext uri="{FF2B5EF4-FFF2-40B4-BE49-F238E27FC236}">
                <a16:creationId xmlns:a16="http://schemas.microsoft.com/office/drawing/2014/main" id="{027D7423-A4AD-45F4-8E65-1BDA60E47376}"/>
              </a:ext>
            </a:extLst>
          </p:cNvPr>
          <p:cNvSpPr>
            <a:spLocks noGrp="1"/>
          </p:cNvSpPr>
          <p:nvPr>
            <p:ph type="body" sz="quarter" idx="43"/>
          </p:nvPr>
        </p:nvSpPr>
        <p:spPr>
          <a:xfrm>
            <a:off x="5181599" y="6337300"/>
            <a:ext cx="5486400" cy="429768"/>
          </a:xfrm>
        </p:spPr>
        <p:txBody>
          <a:bodyPr/>
          <a:lstStyle/>
          <a:p>
            <a:r>
              <a:rPr lang="en-US" dirty="0"/>
              <a:t>January 1 – October 31, 2020  |  n=327</a:t>
            </a:r>
          </a:p>
        </p:txBody>
      </p:sp>
    </p:spTree>
    <p:extLst>
      <p:ext uri="{BB962C8B-B14F-4D97-AF65-F5344CB8AC3E}">
        <p14:creationId xmlns:p14="http://schemas.microsoft.com/office/powerpoint/2010/main" val="343202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7E6F4-C945-4ACE-8574-9AFF4D331AEA}"/>
              </a:ext>
            </a:extLst>
          </p:cNvPr>
          <p:cNvSpPr>
            <a:spLocks noGrp="1"/>
          </p:cNvSpPr>
          <p:nvPr>
            <p:ph type="sldNum" sz="quarter" idx="42"/>
          </p:nvPr>
        </p:nvSpPr>
        <p:spPr/>
        <p:txBody>
          <a:bodyPr/>
          <a:lstStyle/>
          <a:p>
            <a:fld id="{B30B2D1E-9FFC-40D1-BD56-41383C696DDF}" type="slidenum">
              <a:rPr lang="en-JM" smtClean="0"/>
              <a:pPr/>
              <a:t>12</a:t>
            </a:fld>
            <a:endParaRPr lang="en-JM" dirty="0"/>
          </a:p>
        </p:txBody>
      </p:sp>
      <p:sp>
        <p:nvSpPr>
          <p:cNvPr id="3" name="Title 2">
            <a:extLst>
              <a:ext uri="{FF2B5EF4-FFF2-40B4-BE49-F238E27FC236}">
                <a16:creationId xmlns:a16="http://schemas.microsoft.com/office/drawing/2014/main" id="{053F0490-3EDA-493F-8F69-5D1AD7DE6B45}"/>
              </a:ext>
            </a:extLst>
          </p:cNvPr>
          <p:cNvSpPr>
            <a:spLocks noGrp="1"/>
          </p:cNvSpPr>
          <p:nvPr>
            <p:ph type="title"/>
          </p:nvPr>
        </p:nvSpPr>
        <p:spPr/>
        <p:txBody>
          <a:bodyPr/>
          <a:lstStyle/>
          <a:p>
            <a:r>
              <a:rPr lang="en-US" dirty="0"/>
              <a:t>Acid Rain visitor’s score trends for Information Browsing and Site Information coincide with the rise in </a:t>
            </a:r>
            <a:r>
              <a:rPr lang="en-US"/>
              <a:t>satisfaction throughout 2020.</a:t>
            </a:r>
            <a:endParaRPr lang="en-US" dirty="0"/>
          </a:p>
        </p:txBody>
      </p:sp>
      <p:graphicFrame>
        <p:nvGraphicFramePr>
          <p:cNvPr id="7" name="Chart 6">
            <a:extLst>
              <a:ext uri="{FF2B5EF4-FFF2-40B4-BE49-F238E27FC236}">
                <a16:creationId xmlns:a16="http://schemas.microsoft.com/office/drawing/2014/main" id="{76168D6E-57E6-43E0-A6EF-D55AC448AC79}"/>
              </a:ext>
            </a:extLst>
          </p:cNvPr>
          <p:cNvGraphicFramePr/>
          <p:nvPr>
            <p:extLst>
              <p:ext uri="{D42A27DB-BD31-4B8C-83A1-F6EECF244321}">
                <p14:modId xmlns:p14="http://schemas.microsoft.com/office/powerpoint/2010/main" val="1457885132"/>
              </p:ext>
            </p:extLst>
          </p:nvPr>
        </p:nvGraphicFramePr>
        <p:xfrm>
          <a:off x="620205" y="1444752"/>
          <a:ext cx="11084115" cy="46935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1">
            <a:extLst>
              <a:ext uri="{FF2B5EF4-FFF2-40B4-BE49-F238E27FC236}">
                <a16:creationId xmlns:a16="http://schemas.microsoft.com/office/drawing/2014/main" id="{C8E01274-264F-4FEC-88BF-0A69C1ACDCA7}"/>
              </a:ext>
            </a:extLst>
          </p:cNvPr>
          <p:cNvSpPr>
            <a:spLocks noGrp="1"/>
          </p:cNvSpPr>
          <p:nvPr>
            <p:ph type="body" sz="quarter" idx="43"/>
          </p:nvPr>
        </p:nvSpPr>
        <p:spPr>
          <a:xfrm>
            <a:off x="5181599" y="6337300"/>
            <a:ext cx="5486400" cy="429768"/>
          </a:xfrm>
        </p:spPr>
        <p:txBody>
          <a:bodyPr/>
          <a:lstStyle/>
          <a:p>
            <a:r>
              <a:rPr lang="en-US" dirty="0"/>
              <a:t>January 1 – October 31, 2020  |  n=327</a:t>
            </a:r>
          </a:p>
        </p:txBody>
      </p:sp>
      <p:sp>
        <p:nvSpPr>
          <p:cNvPr id="4" name="TextBox 3">
            <a:extLst>
              <a:ext uri="{FF2B5EF4-FFF2-40B4-BE49-F238E27FC236}">
                <a16:creationId xmlns:a16="http://schemas.microsoft.com/office/drawing/2014/main" id="{669AF8BC-19A4-4CE8-B306-029EFCFD45F8}"/>
              </a:ext>
            </a:extLst>
          </p:cNvPr>
          <p:cNvSpPr txBox="1"/>
          <p:nvPr/>
        </p:nvSpPr>
        <p:spPr>
          <a:xfrm>
            <a:off x="3105437" y="1520367"/>
            <a:ext cx="5981125" cy="369332"/>
          </a:xfrm>
          <a:prstGeom prst="rect">
            <a:avLst/>
          </a:prstGeom>
          <a:noFill/>
        </p:spPr>
        <p:txBody>
          <a:bodyPr wrap="none" rtlCol="0">
            <a:spAutoFit/>
          </a:bodyPr>
          <a:lstStyle/>
          <a:p>
            <a:pPr algn="l"/>
            <a:r>
              <a:rPr lang="en-US" u="sng" dirty="0">
                <a:solidFill>
                  <a:schemeClr val="accent3"/>
                </a:solidFill>
                <a:latin typeface="Arial" panose="020B0604020202020204" pitchFamily="34" charset="0"/>
                <a:cs typeface="Arial" panose="020B0604020202020204" pitchFamily="34" charset="0"/>
              </a:rPr>
              <a:t>Information Browsing and </a:t>
            </a:r>
            <a:r>
              <a:rPr lang="en-US" u="sng" dirty="0">
                <a:solidFill>
                  <a:schemeClr val="accent3"/>
                </a:solidFill>
                <a:cs typeface="Arial" panose="020B0604020202020204" pitchFamily="34" charset="0"/>
              </a:rPr>
              <a:t>Site Information </a:t>
            </a:r>
            <a:r>
              <a:rPr lang="en-US" u="sng" dirty="0">
                <a:solidFill>
                  <a:schemeClr val="accent3"/>
                </a:solidFill>
                <a:latin typeface="Arial" panose="020B0604020202020204" pitchFamily="34" charset="0"/>
                <a:cs typeface="Arial" panose="020B0604020202020204" pitchFamily="34" charset="0"/>
              </a:rPr>
              <a:t>trend for 2020</a:t>
            </a:r>
          </a:p>
        </p:txBody>
      </p:sp>
    </p:spTree>
    <p:extLst>
      <p:ext uri="{BB962C8B-B14F-4D97-AF65-F5344CB8AC3E}">
        <p14:creationId xmlns:p14="http://schemas.microsoft.com/office/powerpoint/2010/main" val="239747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pPr/>
              <a:t>13</a:t>
            </a:fld>
            <a:endParaRPr lang="en-JM" dirty="0"/>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369588" y="246483"/>
            <a:ext cx="11153087" cy="822960"/>
          </a:xfrm>
        </p:spPr>
        <p:txBody>
          <a:bodyPr anchor="ctr"/>
          <a:lstStyle/>
          <a:p>
            <a:r>
              <a:rPr lang="en-US" dirty="0"/>
              <a:t>Satisfaction scores below average for most applicable public sector and government benchmark categories.</a:t>
            </a:r>
          </a:p>
        </p:txBody>
      </p:sp>
      <p:grpSp>
        <p:nvGrpSpPr>
          <p:cNvPr id="38" name="Group 37">
            <a:extLst>
              <a:ext uri="{FF2B5EF4-FFF2-40B4-BE49-F238E27FC236}">
                <a16:creationId xmlns:a16="http://schemas.microsoft.com/office/drawing/2014/main" id="{04EFCEE7-A9A9-44F4-8315-17129650A621}"/>
              </a:ext>
            </a:extLst>
          </p:cNvPr>
          <p:cNvGrpSpPr/>
          <p:nvPr/>
        </p:nvGrpSpPr>
        <p:grpSpPr>
          <a:xfrm>
            <a:off x="1057120" y="2902908"/>
            <a:ext cx="9601299" cy="686443"/>
            <a:chOff x="303742" y="1865223"/>
            <a:chExt cx="8306858" cy="686622"/>
          </a:xfrm>
        </p:grpSpPr>
        <p:sp>
          <p:nvSpPr>
            <p:cNvPr id="40" name="TextBox 1">
              <a:extLst>
                <a:ext uri="{FF2B5EF4-FFF2-40B4-BE49-F238E27FC236}">
                  <a16:creationId xmlns:a16="http://schemas.microsoft.com/office/drawing/2014/main" id="{7EB6C707-F4B2-4A93-AF2C-35CD402117ED}"/>
                </a:ext>
              </a:extLst>
            </p:cNvPr>
            <p:cNvSpPr txBox="1"/>
            <p:nvPr/>
          </p:nvSpPr>
          <p:spPr>
            <a:xfrm>
              <a:off x="303742" y="1865223"/>
              <a:ext cx="1144058" cy="686622"/>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Arial" panose="020B0604020202020204"/>
                  <a:ea typeface="+mn-ea"/>
                  <a:cs typeface="+mn-cs"/>
                </a:rPr>
                <a:t>71*</a:t>
              </a:r>
            </a:p>
          </p:txBody>
        </p:sp>
        <p:cxnSp>
          <p:nvCxnSpPr>
            <p:cNvPr id="39" name="Straight Connector 38">
              <a:extLst>
                <a:ext uri="{FF2B5EF4-FFF2-40B4-BE49-F238E27FC236}">
                  <a16:creationId xmlns:a16="http://schemas.microsoft.com/office/drawing/2014/main" id="{98DA4E71-DD95-45C4-BDBB-C0AEDC7BBE9F}"/>
                </a:ext>
              </a:extLst>
            </p:cNvPr>
            <p:cNvCxnSpPr/>
            <p:nvPr/>
          </p:nvCxnSpPr>
          <p:spPr>
            <a:xfrm>
              <a:off x="1386840" y="2219047"/>
              <a:ext cx="7223760" cy="0"/>
            </a:xfrm>
            <a:prstGeom prst="line">
              <a:avLst/>
            </a:prstGeom>
            <a:noFill/>
            <a:ln w="25400" cap="flat" cmpd="sng" algn="ctr">
              <a:solidFill>
                <a:srgbClr val="0070C0"/>
              </a:solidFill>
              <a:prstDash val="solid"/>
            </a:ln>
            <a:effectLst/>
          </p:spPr>
        </p:cxnSp>
      </p:grpSp>
      <p:graphicFrame>
        <p:nvGraphicFramePr>
          <p:cNvPr id="41" name="Chart 40">
            <a:extLst>
              <a:ext uri="{FF2B5EF4-FFF2-40B4-BE49-F238E27FC236}">
                <a16:creationId xmlns:a16="http://schemas.microsoft.com/office/drawing/2014/main" id="{DB03FCDD-5EC9-4DBD-B463-5B4B11676B1E}"/>
              </a:ext>
            </a:extLst>
          </p:cNvPr>
          <p:cNvGraphicFramePr/>
          <p:nvPr/>
        </p:nvGraphicFramePr>
        <p:xfrm>
          <a:off x="2551030" y="2333985"/>
          <a:ext cx="8125883"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Table 41">
            <a:extLst>
              <a:ext uri="{FF2B5EF4-FFF2-40B4-BE49-F238E27FC236}">
                <a16:creationId xmlns:a16="http://schemas.microsoft.com/office/drawing/2014/main" id="{4EF2F4FD-554C-42F7-ADD3-AA1D94F6E27C}"/>
              </a:ext>
            </a:extLst>
          </p:cNvPr>
          <p:cNvGraphicFramePr>
            <a:graphicFrameLocks noGrp="1"/>
          </p:cNvGraphicFramePr>
          <p:nvPr/>
        </p:nvGraphicFramePr>
        <p:xfrm>
          <a:off x="1205848" y="1747698"/>
          <a:ext cx="9174258" cy="640056"/>
        </p:xfrm>
        <a:graphic>
          <a:graphicData uri="http://schemas.openxmlformats.org/drawingml/2006/table">
            <a:tbl>
              <a:tblPr firstRow="1" bandRow="1"/>
              <a:tblGrid>
                <a:gridCol w="1529043">
                  <a:extLst>
                    <a:ext uri="{9D8B030D-6E8A-4147-A177-3AD203B41FA5}">
                      <a16:colId xmlns:a16="http://schemas.microsoft.com/office/drawing/2014/main" val="20000"/>
                    </a:ext>
                  </a:extLst>
                </a:gridCol>
                <a:gridCol w="1529043">
                  <a:extLst>
                    <a:ext uri="{9D8B030D-6E8A-4147-A177-3AD203B41FA5}">
                      <a16:colId xmlns:a16="http://schemas.microsoft.com/office/drawing/2014/main" val="20001"/>
                    </a:ext>
                  </a:extLst>
                </a:gridCol>
                <a:gridCol w="1529043">
                  <a:extLst>
                    <a:ext uri="{9D8B030D-6E8A-4147-A177-3AD203B41FA5}">
                      <a16:colId xmlns:a16="http://schemas.microsoft.com/office/drawing/2014/main" val="20002"/>
                    </a:ext>
                  </a:extLst>
                </a:gridCol>
                <a:gridCol w="1529043">
                  <a:extLst>
                    <a:ext uri="{9D8B030D-6E8A-4147-A177-3AD203B41FA5}">
                      <a16:colId xmlns:a16="http://schemas.microsoft.com/office/drawing/2014/main" val="20003"/>
                    </a:ext>
                  </a:extLst>
                </a:gridCol>
                <a:gridCol w="1529043">
                  <a:extLst>
                    <a:ext uri="{9D8B030D-6E8A-4147-A177-3AD203B41FA5}">
                      <a16:colId xmlns:a16="http://schemas.microsoft.com/office/drawing/2014/main" val="20004"/>
                    </a:ext>
                  </a:extLst>
                </a:gridCol>
                <a:gridCol w="1529043">
                  <a:extLst>
                    <a:ext uri="{9D8B030D-6E8A-4147-A177-3AD203B41FA5}">
                      <a16:colId xmlns:a16="http://schemas.microsoft.com/office/drawing/2014/main" val="20005"/>
                    </a:ext>
                  </a:extLst>
                </a:gridCol>
              </a:tblGrid>
              <a:tr h="5180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1" dirty="0">
                        <a:solidFill>
                          <a:schemeClr val="accent6">
                            <a:lumMod val="50000"/>
                          </a:schemeClr>
                        </a:solidFill>
                      </a:endParaRPr>
                    </a:p>
                  </a:txBody>
                  <a:tcPr marL="91416" marR="91416" marT="45708" marB="45708"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Public Sector-Desktop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Federal Government-Desktop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Overall Government -Desktop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Regulatory -Desktop</a:t>
                      </a:r>
                      <a:r>
                        <a:rPr lang="en-US" sz="1200" b="1" baseline="0" dirty="0">
                          <a:solidFill>
                            <a:schemeClr val="accent6">
                              <a:lumMod val="50000"/>
                            </a:schemeClr>
                          </a:solidFill>
                        </a:rPr>
                        <a:t> </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Independent Agency- Desktop</a:t>
                      </a:r>
                      <a:endParaRPr lang="en-US" sz="1200" b="1" baseline="0" dirty="0">
                        <a:solidFill>
                          <a:schemeClr val="accent6">
                            <a:lumMod val="50000"/>
                          </a:schemeClr>
                        </a:solidFill>
                      </a:endParaRP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1" name="Group 10">
            <a:extLst>
              <a:ext uri="{FF2B5EF4-FFF2-40B4-BE49-F238E27FC236}">
                <a16:creationId xmlns:a16="http://schemas.microsoft.com/office/drawing/2014/main" id="{2DA70630-00D1-46CA-AE47-EF0212EB81CA}"/>
              </a:ext>
            </a:extLst>
          </p:cNvPr>
          <p:cNvGrpSpPr/>
          <p:nvPr/>
        </p:nvGrpSpPr>
        <p:grpSpPr>
          <a:xfrm>
            <a:off x="10986152" y="2841469"/>
            <a:ext cx="880364" cy="809320"/>
            <a:chOff x="1813007" y="5003227"/>
            <a:chExt cx="880364" cy="809320"/>
          </a:xfrm>
        </p:grpSpPr>
        <p:cxnSp>
          <p:nvCxnSpPr>
            <p:cNvPr id="5" name="Straight Connector 4">
              <a:extLst>
                <a:ext uri="{FF2B5EF4-FFF2-40B4-BE49-F238E27FC236}">
                  <a16:creationId xmlns:a16="http://schemas.microsoft.com/office/drawing/2014/main" id="{68617582-7B07-45F2-A58D-8A6AFA8B300F}"/>
                </a:ext>
              </a:extLst>
            </p:cNvPr>
            <p:cNvCxnSpPr>
              <a:cxnSpLocks/>
            </p:cNvCxnSpPr>
            <p:nvPr/>
          </p:nvCxnSpPr>
          <p:spPr>
            <a:xfrm>
              <a:off x="2243579" y="5130858"/>
              <a:ext cx="0" cy="548640"/>
            </a:xfrm>
            <a:prstGeom prst="line">
              <a:avLst/>
            </a:prstGeom>
            <a:ln>
              <a:headEnd type="oval" w="med" len="med"/>
              <a:tailEnd type="oval" w="med" len="med"/>
            </a:ln>
            <a:effectLst/>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F2729FC0-B707-45D0-A0BA-43AB1275BC65}"/>
                </a:ext>
              </a:extLst>
            </p:cNvPr>
            <p:cNvSpPr txBox="1"/>
            <p:nvPr/>
          </p:nvSpPr>
          <p:spPr>
            <a:xfrm>
              <a:off x="1813007" y="5003227"/>
              <a:ext cx="521564" cy="246221"/>
            </a:xfrm>
            <a:prstGeom prst="rect">
              <a:avLst/>
            </a:prstGeom>
            <a:noFill/>
          </p:spPr>
          <p:txBody>
            <a:bodyPr wrap="square" rtlCol="0">
              <a:spAutoFit/>
            </a:bodyPr>
            <a:lstStyle/>
            <a:p>
              <a:pPr algn="l"/>
              <a:r>
                <a:rPr lang="en-US" sz="1000" b="1" dirty="0">
                  <a:solidFill>
                    <a:schemeClr val="accent6">
                      <a:lumMod val="50000"/>
                    </a:schemeClr>
                  </a:solidFill>
                  <a:latin typeface="Arial" panose="020B0604020202020204" pitchFamily="34" charset="0"/>
                  <a:cs typeface="Arial" panose="020B0604020202020204" pitchFamily="34" charset="0"/>
                </a:rPr>
                <a:t>MAX</a:t>
              </a:r>
            </a:p>
          </p:txBody>
        </p:sp>
        <p:sp>
          <p:nvSpPr>
            <p:cNvPr id="55" name="TextBox 54">
              <a:extLst>
                <a:ext uri="{FF2B5EF4-FFF2-40B4-BE49-F238E27FC236}">
                  <a16:creationId xmlns:a16="http://schemas.microsoft.com/office/drawing/2014/main" id="{E8805CDB-09F4-4CE2-BA8A-A38DE5F94211}"/>
                </a:ext>
              </a:extLst>
            </p:cNvPr>
            <p:cNvSpPr txBox="1"/>
            <p:nvPr/>
          </p:nvSpPr>
          <p:spPr>
            <a:xfrm>
              <a:off x="1852763" y="5566326"/>
              <a:ext cx="521564" cy="246221"/>
            </a:xfrm>
            <a:prstGeom prst="rect">
              <a:avLst/>
            </a:prstGeom>
            <a:noFill/>
          </p:spPr>
          <p:txBody>
            <a:bodyPr wrap="square" rtlCol="0">
              <a:spAutoFit/>
            </a:bodyPr>
            <a:lstStyle/>
            <a:p>
              <a:pPr algn="l"/>
              <a:r>
                <a:rPr lang="en-US" sz="1000" b="1" dirty="0">
                  <a:solidFill>
                    <a:schemeClr val="accent6">
                      <a:lumMod val="50000"/>
                    </a:schemeClr>
                  </a:solidFill>
                  <a:latin typeface="Arial" panose="020B0604020202020204" pitchFamily="34" charset="0"/>
                  <a:cs typeface="Arial" panose="020B0604020202020204" pitchFamily="34" charset="0"/>
                </a:rPr>
                <a:t>MIN</a:t>
              </a:r>
            </a:p>
          </p:txBody>
        </p:sp>
        <p:sp>
          <p:nvSpPr>
            <p:cNvPr id="43" name="TextBox 1">
              <a:extLst>
                <a:ext uri="{FF2B5EF4-FFF2-40B4-BE49-F238E27FC236}">
                  <a16:creationId xmlns:a16="http://schemas.microsoft.com/office/drawing/2014/main" id="{9DC0FAE2-CDAA-4376-B371-CEEE11E7AA99}"/>
                </a:ext>
              </a:extLst>
            </p:cNvPr>
            <p:cNvSpPr txBox="1"/>
            <p:nvPr/>
          </p:nvSpPr>
          <p:spPr>
            <a:xfrm>
              <a:off x="2041828" y="5240189"/>
              <a:ext cx="651543" cy="282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sym typeface="Wingdings 2" panose="05020102010507070707" pitchFamily="18" charset="2"/>
                </a:rPr>
                <a:t> Avg</a:t>
              </a:r>
              <a:endPar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endParaRPr>
            </a:p>
          </p:txBody>
        </p:sp>
      </p:grpSp>
      <p:sp>
        <p:nvSpPr>
          <p:cNvPr id="18" name="Text Placeholder 11">
            <a:extLst>
              <a:ext uri="{FF2B5EF4-FFF2-40B4-BE49-F238E27FC236}">
                <a16:creationId xmlns:a16="http://schemas.microsoft.com/office/drawing/2014/main" id="{0BBD8056-7CD9-4415-A341-F5479FD19370}"/>
              </a:ext>
            </a:extLst>
          </p:cNvPr>
          <p:cNvSpPr>
            <a:spLocks noGrp="1"/>
          </p:cNvSpPr>
          <p:nvPr>
            <p:ph type="body" sz="quarter" idx="43"/>
          </p:nvPr>
        </p:nvSpPr>
        <p:spPr>
          <a:xfrm>
            <a:off x="5181599" y="6337300"/>
            <a:ext cx="5486400" cy="429768"/>
          </a:xfrm>
        </p:spPr>
        <p:txBody>
          <a:bodyPr/>
          <a:lstStyle/>
          <a:p>
            <a:r>
              <a:rPr lang="en-US" dirty="0"/>
              <a:t>January 1 – October 31, 2020  |  n=327</a:t>
            </a:r>
          </a:p>
        </p:txBody>
      </p:sp>
      <p:pic>
        <p:nvPicPr>
          <p:cNvPr id="19" name="Picture 18">
            <a:extLst>
              <a:ext uri="{FF2B5EF4-FFF2-40B4-BE49-F238E27FC236}">
                <a16:creationId xmlns:a16="http://schemas.microsoft.com/office/drawing/2014/main" id="{4A1AA2D0-8542-4EA7-B89B-76A10235F420}"/>
              </a:ext>
            </a:extLst>
          </p:cNvPr>
          <p:cNvPicPr>
            <a:picLocks noChangeAspect="1"/>
          </p:cNvPicPr>
          <p:nvPr/>
        </p:nvPicPr>
        <p:blipFill>
          <a:blip r:embed="rId3"/>
          <a:stretch>
            <a:fillRect/>
          </a:stretch>
        </p:blipFill>
        <p:spPr>
          <a:xfrm>
            <a:off x="1205848" y="2548249"/>
            <a:ext cx="1076190" cy="476190"/>
          </a:xfrm>
          <a:prstGeom prst="rect">
            <a:avLst/>
          </a:prstGeom>
        </p:spPr>
      </p:pic>
      <p:sp>
        <p:nvSpPr>
          <p:cNvPr id="20" name="TextBox 1">
            <a:extLst>
              <a:ext uri="{FF2B5EF4-FFF2-40B4-BE49-F238E27FC236}">
                <a16:creationId xmlns:a16="http://schemas.microsoft.com/office/drawing/2014/main" id="{DFC31D1A-4DAA-41EE-8CE6-7E2A7BF29B7C}"/>
              </a:ext>
            </a:extLst>
          </p:cNvPr>
          <p:cNvSpPr txBox="1"/>
          <p:nvPr/>
        </p:nvSpPr>
        <p:spPr>
          <a:xfrm>
            <a:off x="837663" y="3520111"/>
            <a:ext cx="2193172" cy="282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rgbClr val="7030A0"/>
                </a:solidFill>
                <a:sym typeface="Wingdings 2" panose="05020102010507070707" pitchFamily="18" charset="2"/>
              </a:rPr>
              <a:t>  BENCHMARK </a:t>
            </a:r>
            <a:r>
              <a:rPr lang="en-US" b="1" dirty="0">
                <a:solidFill>
                  <a:srgbClr val="7030A0"/>
                </a:solidFill>
              </a:rPr>
              <a:t>AVERAGE</a:t>
            </a:r>
          </a:p>
        </p:txBody>
      </p:sp>
      <p:sp>
        <p:nvSpPr>
          <p:cNvPr id="21" name="TextBox 20">
            <a:extLst>
              <a:ext uri="{FF2B5EF4-FFF2-40B4-BE49-F238E27FC236}">
                <a16:creationId xmlns:a16="http://schemas.microsoft.com/office/drawing/2014/main" id="{12F6505E-D3B2-4F04-8D84-545252268D91}"/>
              </a:ext>
            </a:extLst>
          </p:cNvPr>
          <p:cNvSpPr txBox="1"/>
          <p:nvPr/>
        </p:nvSpPr>
        <p:spPr>
          <a:xfrm>
            <a:off x="369588" y="1807749"/>
            <a:ext cx="2531555" cy="5078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70C0"/>
                </a:solidFill>
                <a:latin typeface="Arial"/>
              </a:rPr>
              <a:t>* </a:t>
            </a:r>
            <a:r>
              <a:rPr lang="en-US" sz="1100" b="1" dirty="0">
                <a:solidFill>
                  <a:srgbClr val="0070C0"/>
                </a:solidFill>
                <a:latin typeface="Arial"/>
              </a:rPr>
              <a:t>EPA score </a:t>
            </a:r>
            <a:r>
              <a:rPr lang="en-US" sz="1100" dirty="0">
                <a:solidFill>
                  <a:schemeClr val="bg1">
                    <a:lumMod val="50000"/>
                  </a:schemeClr>
                </a:solidFill>
                <a:latin typeface="Arial"/>
              </a:rPr>
              <a:t>represents the    </a:t>
            </a:r>
            <a:r>
              <a:rPr lang="en-US" sz="1100" b="1" i="1" dirty="0">
                <a:solidFill>
                  <a:schemeClr val="bg1">
                    <a:lumMod val="50000"/>
                  </a:schemeClr>
                </a:solidFill>
                <a:latin typeface="Arial"/>
              </a:rPr>
              <a:t>aggregate</a:t>
            </a:r>
            <a:r>
              <a:rPr lang="en-US" sz="1100" dirty="0">
                <a:solidFill>
                  <a:schemeClr val="bg1">
                    <a:lumMod val="50000"/>
                  </a:schemeClr>
                </a:solidFill>
                <a:latin typeface="Arial"/>
              </a:rPr>
              <a:t> score for the measure. </a:t>
            </a:r>
          </a:p>
        </p:txBody>
      </p:sp>
      <p:sp>
        <p:nvSpPr>
          <p:cNvPr id="25" name="TextBox 1">
            <a:extLst>
              <a:ext uri="{FF2B5EF4-FFF2-40B4-BE49-F238E27FC236}">
                <a16:creationId xmlns:a16="http://schemas.microsoft.com/office/drawing/2014/main" id="{6A6B3FCE-B1F7-4A7C-B811-F5E1064F3852}"/>
              </a:ext>
            </a:extLst>
          </p:cNvPr>
          <p:cNvSpPr txBox="1"/>
          <p:nvPr/>
        </p:nvSpPr>
        <p:spPr>
          <a:xfrm>
            <a:off x="1037917" y="4281908"/>
            <a:ext cx="1412052" cy="12833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000" b="1" dirty="0">
                <a:solidFill>
                  <a:schemeClr val="accent5"/>
                </a:solidFill>
              </a:rPr>
              <a:t>74</a:t>
            </a:r>
          </a:p>
          <a:p>
            <a:pPr algn="ctr"/>
            <a:r>
              <a:rPr lang="en-US" sz="1200" b="1" dirty="0"/>
              <a:t>Acid Rain Satisfaction Score</a:t>
            </a:r>
          </a:p>
        </p:txBody>
      </p:sp>
      <p:sp>
        <p:nvSpPr>
          <p:cNvPr id="22" name="Rectangle 21">
            <a:extLst>
              <a:ext uri="{FF2B5EF4-FFF2-40B4-BE49-F238E27FC236}">
                <a16:creationId xmlns:a16="http://schemas.microsoft.com/office/drawing/2014/main" id="{D7E4134E-8243-48AB-BE12-9AC4B7A62D93}"/>
              </a:ext>
            </a:extLst>
          </p:cNvPr>
          <p:cNvSpPr/>
          <p:nvPr/>
        </p:nvSpPr>
        <p:spPr>
          <a:xfrm>
            <a:off x="3506494" y="1187924"/>
            <a:ext cx="5175839" cy="369236"/>
          </a:xfrm>
          <a:prstGeom prst="rect">
            <a:avLst/>
          </a:prstGeom>
        </p:spPr>
        <p:txBody>
          <a:bodyPr wrap="square">
            <a:spAutoFit/>
          </a:bodyPr>
          <a:lstStyle/>
          <a:p>
            <a:pPr algn="ctr"/>
            <a:r>
              <a:rPr lang="en-US" sz="1799" dirty="0">
                <a:cs typeface="Arial" pitchFamily="34" charset="0"/>
              </a:rPr>
              <a:t>Satisfaction Benchmarks</a:t>
            </a:r>
          </a:p>
        </p:txBody>
      </p:sp>
    </p:spTree>
    <p:extLst>
      <p:ext uri="{BB962C8B-B14F-4D97-AF65-F5344CB8AC3E}">
        <p14:creationId xmlns:p14="http://schemas.microsoft.com/office/powerpoint/2010/main" val="289769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p:txBody>
          <a:bodyPr/>
          <a:lstStyle/>
          <a:p>
            <a:fld id="{B30B2D1E-9FFC-40D1-BD56-41383C696DDF}" type="slidenum">
              <a:rPr lang="en-JM" smtClean="0"/>
              <a:pPr/>
              <a:t>14</a:t>
            </a:fld>
            <a:endParaRPr lang="en-JM" dirty="0"/>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609600" y="126071"/>
            <a:ext cx="11153087" cy="1078575"/>
          </a:xfrm>
        </p:spPr>
        <p:txBody>
          <a:bodyPr anchor="ctr"/>
          <a:lstStyle/>
          <a:p>
            <a:r>
              <a:rPr lang="en-US" dirty="0"/>
              <a:t>Information browsing scores below average for most applicable public sector and government benchmark categories except regulatory agencies where the score is on the average.</a:t>
            </a:r>
          </a:p>
        </p:txBody>
      </p:sp>
      <p:grpSp>
        <p:nvGrpSpPr>
          <p:cNvPr id="38" name="Group 37">
            <a:extLst>
              <a:ext uri="{FF2B5EF4-FFF2-40B4-BE49-F238E27FC236}">
                <a16:creationId xmlns:a16="http://schemas.microsoft.com/office/drawing/2014/main" id="{04EFCEE7-A9A9-44F4-8315-17129650A621}"/>
              </a:ext>
            </a:extLst>
          </p:cNvPr>
          <p:cNvGrpSpPr/>
          <p:nvPr/>
        </p:nvGrpSpPr>
        <p:grpSpPr>
          <a:xfrm>
            <a:off x="1057120" y="2902908"/>
            <a:ext cx="9601299" cy="686443"/>
            <a:chOff x="303742" y="1865223"/>
            <a:chExt cx="8306858" cy="686622"/>
          </a:xfrm>
        </p:grpSpPr>
        <p:sp>
          <p:nvSpPr>
            <p:cNvPr id="40" name="TextBox 1">
              <a:extLst>
                <a:ext uri="{FF2B5EF4-FFF2-40B4-BE49-F238E27FC236}">
                  <a16:creationId xmlns:a16="http://schemas.microsoft.com/office/drawing/2014/main" id="{7EB6C707-F4B2-4A93-AF2C-35CD402117ED}"/>
                </a:ext>
              </a:extLst>
            </p:cNvPr>
            <p:cNvSpPr txBox="1"/>
            <p:nvPr/>
          </p:nvSpPr>
          <p:spPr>
            <a:xfrm>
              <a:off x="303742" y="1865223"/>
              <a:ext cx="1144058" cy="686622"/>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70C0"/>
                  </a:solidFill>
                  <a:effectLst/>
                  <a:uLnTx/>
                  <a:uFillTx/>
                  <a:latin typeface="Arial" panose="020B0604020202020204"/>
                  <a:ea typeface="+mn-ea"/>
                  <a:cs typeface="+mn-cs"/>
                </a:rPr>
                <a:t>70*</a:t>
              </a:r>
            </a:p>
          </p:txBody>
        </p:sp>
        <p:cxnSp>
          <p:nvCxnSpPr>
            <p:cNvPr id="39" name="Straight Connector 38">
              <a:extLst>
                <a:ext uri="{FF2B5EF4-FFF2-40B4-BE49-F238E27FC236}">
                  <a16:creationId xmlns:a16="http://schemas.microsoft.com/office/drawing/2014/main" id="{98DA4E71-DD95-45C4-BDBB-C0AEDC7BBE9F}"/>
                </a:ext>
              </a:extLst>
            </p:cNvPr>
            <p:cNvCxnSpPr/>
            <p:nvPr/>
          </p:nvCxnSpPr>
          <p:spPr>
            <a:xfrm>
              <a:off x="1386840" y="2219047"/>
              <a:ext cx="7223760" cy="0"/>
            </a:xfrm>
            <a:prstGeom prst="line">
              <a:avLst/>
            </a:prstGeom>
            <a:noFill/>
            <a:ln w="25400" cap="flat" cmpd="sng" algn="ctr">
              <a:solidFill>
                <a:srgbClr val="0070C0"/>
              </a:solidFill>
              <a:prstDash val="solid"/>
            </a:ln>
            <a:effectLst/>
          </p:spPr>
        </p:cxnSp>
      </p:grpSp>
      <p:graphicFrame>
        <p:nvGraphicFramePr>
          <p:cNvPr id="41" name="Chart 40">
            <a:extLst>
              <a:ext uri="{FF2B5EF4-FFF2-40B4-BE49-F238E27FC236}">
                <a16:creationId xmlns:a16="http://schemas.microsoft.com/office/drawing/2014/main" id="{DB03FCDD-5EC9-4DBD-B463-5B4B11676B1E}"/>
              </a:ext>
            </a:extLst>
          </p:cNvPr>
          <p:cNvGraphicFramePr/>
          <p:nvPr>
            <p:extLst>
              <p:ext uri="{D42A27DB-BD31-4B8C-83A1-F6EECF244321}">
                <p14:modId xmlns:p14="http://schemas.microsoft.com/office/powerpoint/2010/main" val="1851635316"/>
              </p:ext>
            </p:extLst>
          </p:nvPr>
        </p:nvGraphicFramePr>
        <p:xfrm>
          <a:off x="2532536" y="2533680"/>
          <a:ext cx="8125883" cy="2926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Table 41">
            <a:extLst>
              <a:ext uri="{FF2B5EF4-FFF2-40B4-BE49-F238E27FC236}">
                <a16:creationId xmlns:a16="http://schemas.microsoft.com/office/drawing/2014/main" id="{4EF2F4FD-554C-42F7-ADD3-AA1D94F6E27C}"/>
              </a:ext>
            </a:extLst>
          </p:cNvPr>
          <p:cNvGraphicFramePr>
            <a:graphicFrameLocks noGrp="1"/>
          </p:cNvGraphicFramePr>
          <p:nvPr>
            <p:extLst>
              <p:ext uri="{D42A27DB-BD31-4B8C-83A1-F6EECF244321}">
                <p14:modId xmlns:p14="http://schemas.microsoft.com/office/powerpoint/2010/main" val="3181969639"/>
              </p:ext>
            </p:extLst>
          </p:nvPr>
        </p:nvGraphicFramePr>
        <p:xfrm>
          <a:off x="1205848" y="1747698"/>
          <a:ext cx="9174258" cy="640056"/>
        </p:xfrm>
        <a:graphic>
          <a:graphicData uri="http://schemas.openxmlformats.org/drawingml/2006/table">
            <a:tbl>
              <a:tblPr firstRow="1" bandRow="1"/>
              <a:tblGrid>
                <a:gridCol w="1529043">
                  <a:extLst>
                    <a:ext uri="{9D8B030D-6E8A-4147-A177-3AD203B41FA5}">
                      <a16:colId xmlns:a16="http://schemas.microsoft.com/office/drawing/2014/main" val="20000"/>
                    </a:ext>
                  </a:extLst>
                </a:gridCol>
                <a:gridCol w="1529043">
                  <a:extLst>
                    <a:ext uri="{9D8B030D-6E8A-4147-A177-3AD203B41FA5}">
                      <a16:colId xmlns:a16="http://schemas.microsoft.com/office/drawing/2014/main" val="20001"/>
                    </a:ext>
                  </a:extLst>
                </a:gridCol>
                <a:gridCol w="1529043">
                  <a:extLst>
                    <a:ext uri="{9D8B030D-6E8A-4147-A177-3AD203B41FA5}">
                      <a16:colId xmlns:a16="http://schemas.microsoft.com/office/drawing/2014/main" val="20002"/>
                    </a:ext>
                  </a:extLst>
                </a:gridCol>
                <a:gridCol w="1529043">
                  <a:extLst>
                    <a:ext uri="{9D8B030D-6E8A-4147-A177-3AD203B41FA5}">
                      <a16:colId xmlns:a16="http://schemas.microsoft.com/office/drawing/2014/main" val="20003"/>
                    </a:ext>
                  </a:extLst>
                </a:gridCol>
                <a:gridCol w="1529043">
                  <a:extLst>
                    <a:ext uri="{9D8B030D-6E8A-4147-A177-3AD203B41FA5}">
                      <a16:colId xmlns:a16="http://schemas.microsoft.com/office/drawing/2014/main" val="20004"/>
                    </a:ext>
                  </a:extLst>
                </a:gridCol>
                <a:gridCol w="1529043">
                  <a:extLst>
                    <a:ext uri="{9D8B030D-6E8A-4147-A177-3AD203B41FA5}">
                      <a16:colId xmlns:a16="http://schemas.microsoft.com/office/drawing/2014/main" val="20005"/>
                    </a:ext>
                  </a:extLst>
                </a:gridCol>
              </a:tblGrid>
              <a:tr h="5180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1" dirty="0">
                        <a:solidFill>
                          <a:schemeClr val="accent6">
                            <a:lumMod val="50000"/>
                          </a:schemeClr>
                        </a:solidFill>
                      </a:endParaRPr>
                    </a:p>
                  </a:txBody>
                  <a:tcPr marL="91416" marR="91416" marT="45708" marB="45708"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Public Sector-Desktop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Federal Government-Desktop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Overall Government -Desktop</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Regulatory -Desktop</a:t>
                      </a:r>
                      <a:r>
                        <a:rPr lang="en-US" sz="1200" b="1" baseline="0" dirty="0">
                          <a:solidFill>
                            <a:schemeClr val="accent6">
                              <a:lumMod val="50000"/>
                            </a:schemeClr>
                          </a:solidFill>
                        </a:rPr>
                        <a:t> </a:t>
                      </a: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Independent Agency- Desktop</a:t>
                      </a:r>
                      <a:endParaRPr lang="en-US" sz="1200" b="1" baseline="0" dirty="0">
                        <a:solidFill>
                          <a:schemeClr val="accent6">
                            <a:lumMod val="50000"/>
                          </a:schemeClr>
                        </a:solidFill>
                      </a:endParaRPr>
                    </a:p>
                  </a:txBody>
                  <a:tcPr marL="91416" marR="91416" marT="45708" marB="45708" anchor="ctr">
                    <a:lnL w="12700" cmpd="sng">
                      <a:noFill/>
                    </a:lnL>
                    <a:lnR w="12700" cmpd="sng">
                      <a:noFill/>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1" name="Group 10">
            <a:extLst>
              <a:ext uri="{FF2B5EF4-FFF2-40B4-BE49-F238E27FC236}">
                <a16:creationId xmlns:a16="http://schemas.microsoft.com/office/drawing/2014/main" id="{2DA70630-00D1-46CA-AE47-EF0212EB81CA}"/>
              </a:ext>
            </a:extLst>
          </p:cNvPr>
          <p:cNvGrpSpPr/>
          <p:nvPr/>
        </p:nvGrpSpPr>
        <p:grpSpPr>
          <a:xfrm>
            <a:off x="11134880" y="2852208"/>
            <a:ext cx="880364" cy="809320"/>
            <a:chOff x="1813007" y="5003227"/>
            <a:chExt cx="880364" cy="809320"/>
          </a:xfrm>
        </p:grpSpPr>
        <p:cxnSp>
          <p:nvCxnSpPr>
            <p:cNvPr id="5" name="Straight Connector 4">
              <a:extLst>
                <a:ext uri="{FF2B5EF4-FFF2-40B4-BE49-F238E27FC236}">
                  <a16:creationId xmlns:a16="http://schemas.microsoft.com/office/drawing/2014/main" id="{68617582-7B07-45F2-A58D-8A6AFA8B300F}"/>
                </a:ext>
              </a:extLst>
            </p:cNvPr>
            <p:cNvCxnSpPr>
              <a:cxnSpLocks/>
            </p:cNvCxnSpPr>
            <p:nvPr/>
          </p:nvCxnSpPr>
          <p:spPr>
            <a:xfrm>
              <a:off x="2243579" y="5130858"/>
              <a:ext cx="0" cy="548640"/>
            </a:xfrm>
            <a:prstGeom prst="line">
              <a:avLst/>
            </a:prstGeom>
            <a:ln>
              <a:headEnd type="oval" w="med" len="med"/>
              <a:tailEnd type="oval" w="med" len="med"/>
            </a:ln>
            <a:effectLst/>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F2729FC0-B707-45D0-A0BA-43AB1275BC65}"/>
                </a:ext>
              </a:extLst>
            </p:cNvPr>
            <p:cNvSpPr txBox="1"/>
            <p:nvPr/>
          </p:nvSpPr>
          <p:spPr>
            <a:xfrm>
              <a:off x="1813007" y="5003227"/>
              <a:ext cx="521564" cy="246221"/>
            </a:xfrm>
            <a:prstGeom prst="rect">
              <a:avLst/>
            </a:prstGeom>
            <a:noFill/>
          </p:spPr>
          <p:txBody>
            <a:bodyPr wrap="square" rtlCol="0">
              <a:spAutoFit/>
            </a:bodyPr>
            <a:lstStyle/>
            <a:p>
              <a:pPr algn="l"/>
              <a:r>
                <a:rPr lang="en-US" sz="1000" b="1" dirty="0">
                  <a:solidFill>
                    <a:schemeClr val="accent6">
                      <a:lumMod val="50000"/>
                    </a:schemeClr>
                  </a:solidFill>
                  <a:latin typeface="Arial" panose="020B0604020202020204" pitchFamily="34" charset="0"/>
                  <a:cs typeface="Arial" panose="020B0604020202020204" pitchFamily="34" charset="0"/>
                </a:rPr>
                <a:t>MAX</a:t>
              </a:r>
            </a:p>
          </p:txBody>
        </p:sp>
        <p:sp>
          <p:nvSpPr>
            <p:cNvPr id="55" name="TextBox 54">
              <a:extLst>
                <a:ext uri="{FF2B5EF4-FFF2-40B4-BE49-F238E27FC236}">
                  <a16:creationId xmlns:a16="http://schemas.microsoft.com/office/drawing/2014/main" id="{E8805CDB-09F4-4CE2-BA8A-A38DE5F94211}"/>
                </a:ext>
              </a:extLst>
            </p:cNvPr>
            <p:cNvSpPr txBox="1"/>
            <p:nvPr/>
          </p:nvSpPr>
          <p:spPr>
            <a:xfrm>
              <a:off x="1852763" y="5566326"/>
              <a:ext cx="521564" cy="246221"/>
            </a:xfrm>
            <a:prstGeom prst="rect">
              <a:avLst/>
            </a:prstGeom>
            <a:noFill/>
          </p:spPr>
          <p:txBody>
            <a:bodyPr wrap="square" rtlCol="0">
              <a:spAutoFit/>
            </a:bodyPr>
            <a:lstStyle/>
            <a:p>
              <a:pPr algn="l"/>
              <a:r>
                <a:rPr lang="en-US" sz="1000" b="1" dirty="0">
                  <a:solidFill>
                    <a:schemeClr val="accent6">
                      <a:lumMod val="50000"/>
                    </a:schemeClr>
                  </a:solidFill>
                  <a:latin typeface="Arial" panose="020B0604020202020204" pitchFamily="34" charset="0"/>
                  <a:cs typeface="Arial" panose="020B0604020202020204" pitchFamily="34" charset="0"/>
                </a:rPr>
                <a:t>MIN</a:t>
              </a:r>
            </a:p>
          </p:txBody>
        </p:sp>
        <p:sp>
          <p:nvSpPr>
            <p:cNvPr id="43" name="TextBox 1">
              <a:extLst>
                <a:ext uri="{FF2B5EF4-FFF2-40B4-BE49-F238E27FC236}">
                  <a16:creationId xmlns:a16="http://schemas.microsoft.com/office/drawing/2014/main" id="{9DC0FAE2-CDAA-4376-B371-CEEE11E7AA99}"/>
                </a:ext>
              </a:extLst>
            </p:cNvPr>
            <p:cNvSpPr txBox="1"/>
            <p:nvPr/>
          </p:nvSpPr>
          <p:spPr>
            <a:xfrm>
              <a:off x="2041828" y="5240189"/>
              <a:ext cx="651543" cy="282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sym typeface="Wingdings 2" panose="05020102010507070707" pitchFamily="18" charset="2"/>
                </a:rPr>
                <a:t> Avg</a:t>
              </a:r>
              <a:endPar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endParaRPr>
            </a:p>
          </p:txBody>
        </p:sp>
      </p:grpSp>
      <p:sp>
        <p:nvSpPr>
          <p:cNvPr id="18" name="Text Placeholder 11">
            <a:extLst>
              <a:ext uri="{FF2B5EF4-FFF2-40B4-BE49-F238E27FC236}">
                <a16:creationId xmlns:a16="http://schemas.microsoft.com/office/drawing/2014/main" id="{0BBD8056-7CD9-4415-A341-F5479FD19370}"/>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pic>
        <p:nvPicPr>
          <p:cNvPr id="19" name="Picture 18">
            <a:extLst>
              <a:ext uri="{FF2B5EF4-FFF2-40B4-BE49-F238E27FC236}">
                <a16:creationId xmlns:a16="http://schemas.microsoft.com/office/drawing/2014/main" id="{4A1AA2D0-8542-4EA7-B89B-76A10235F420}"/>
              </a:ext>
            </a:extLst>
          </p:cNvPr>
          <p:cNvPicPr>
            <a:picLocks noChangeAspect="1"/>
          </p:cNvPicPr>
          <p:nvPr/>
        </p:nvPicPr>
        <p:blipFill>
          <a:blip r:embed="rId3"/>
          <a:stretch>
            <a:fillRect/>
          </a:stretch>
        </p:blipFill>
        <p:spPr>
          <a:xfrm>
            <a:off x="1205848" y="2548249"/>
            <a:ext cx="1076190" cy="476190"/>
          </a:xfrm>
          <a:prstGeom prst="rect">
            <a:avLst/>
          </a:prstGeom>
        </p:spPr>
      </p:pic>
      <p:sp>
        <p:nvSpPr>
          <p:cNvPr id="20" name="TextBox 1">
            <a:extLst>
              <a:ext uri="{FF2B5EF4-FFF2-40B4-BE49-F238E27FC236}">
                <a16:creationId xmlns:a16="http://schemas.microsoft.com/office/drawing/2014/main" id="{DFC31D1A-4DAA-41EE-8CE6-7E2A7BF29B7C}"/>
              </a:ext>
            </a:extLst>
          </p:cNvPr>
          <p:cNvSpPr txBox="1"/>
          <p:nvPr/>
        </p:nvSpPr>
        <p:spPr>
          <a:xfrm>
            <a:off x="837663" y="3520111"/>
            <a:ext cx="2193172" cy="282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rgbClr val="7030A0"/>
                </a:solidFill>
                <a:sym typeface="Wingdings 2" panose="05020102010507070707" pitchFamily="18" charset="2"/>
              </a:rPr>
              <a:t>  BENCHMARK </a:t>
            </a:r>
            <a:r>
              <a:rPr lang="en-US" b="1" dirty="0">
                <a:solidFill>
                  <a:srgbClr val="7030A0"/>
                </a:solidFill>
              </a:rPr>
              <a:t>AVERAGE</a:t>
            </a:r>
          </a:p>
        </p:txBody>
      </p:sp>
      <p:sp>
        <p:nvSpPr>
          <p:cNvPr id="21" name="TextBox 20">
            <a:extLst>
              <a:ext uri="{FF2B5EF4-FFF2-40B4-BE49-F238E27FC236}">
                <a16:creationId xmlns:a16="http://schemas.microsoft.com/office/drawing/2014/main" id="{12F6505E-D3B2-4F04-8D84-545252268D91}"/>
              </a:ext>
            </a:extLst>
          </p:cNvPr>
          <p:cNvSpPr txBox="1"/>
          <p:nvPr/>
        </p:nvSpPr>
        <p:spPr>
          <a:xfrm>
            <a:off x="369588" y="1807749"/>
            <a:ext cx="2531555" cy="5078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lumMod val="50000"/>
                  </a:schemeClr>
                </a:solidFill>
                <a:latin typeface="Arial"/>
              </a:rPr>
              <a:t>* </a:t>
            </a:r>
            <a:r>
              <a:rPr lang="en-US" sz="1100" dirty="0">
                <a:solidFill>
                  <a:schemeClr val="bg1">
                    <a:lumMod val="50000"/>
                  </a:schemeClr>
                </a:solidFill>
                <a:latin typeface="Arial"/>
              </a:rPr>
              <a:t>EPA score represents the    </a:t>
            </a:r>
            <a:r>
              <a:rPr lang="en-US" sz="1100" b="1" i="1" dirty="0">
                <a:solidFill>
                  <a:schemeClr val="bg1">
                    <a:lumMod val="50000"/>
                  </a:schemeClr>
                </a:solidFill>
                <a:latin typeface="Arial"/>
              </a:rPr>
              <a:t>aggregate</a:t>
            </a:r>
            <a:r>
              <a:rPr lang="en-US" sz="1100" dirty="0">
                <a:solidFill>
                  <a:schemeClr val="bg1">
                    <a:lumMod val="50000"/>
                  </a:schemeClr>
                </a:solidFill>
                <a:latin typeface="Arial"/>
              </a:rPr>
              <a:t> score for the measure. </a:t>
            </a:r>
          </a:p>
        </p:txBody>
      </p:sp>
      <p:sp>
        <p:nvSpPr>
          <p:cNvPr id="25" name="TextBox 1">
            <a:extLst>
              <a:ext uri="{FF2B5EF4-FFF2-40B4-BE49-F238E27FC236}">
                <a16:creationId xmlns:a16="http://schemas.microsoft.com/office/drawing/2014/main" id="{6A6B3FCE-B1F7-4A7C-B811-F5E1064F3852}"/>
              </a:ext>
            </a:extLst>
          </p:cNvPr>
          <p:cNvSpPr txBox="1"/>
          <p:nvPr/>
        </p:nvSpPr>
        <p:spPr>
          <a:xfrm>
            <a:off x="1037917" y="4281908"/>
            <a:ext cx="1412052" cy="128331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4000" b="1" dirty="0">
                <a:solidFill>
                  <a:schemeClr val="accent5"/>
                </a:solidFill>
              </a:rPr>
              <a:t>74</a:t>
            </a:r>
          </a:p>
          <a:p>
            <a:pPr algn="ctr"/>
            <a:r>
              <a:rPr lang="en-US" sz="1200" b="1" dirty="0"/>
              <a:t>Acid Rain Site Information Browsing Score</a:t>
            </a:r>
          </a:p>
        </p:txBody>
      </p:sp>
      <p:sp>
        <p:nvSpPr>
          <p:cNvPr id="27" name="Rectangle 26">
            <a:extLst>
              <a:ext uri="{FF2B5EF4-FFF2-40B4-BE49-F238E27FC236}">
                <a16:creationId xmlns:a16="http://schemas.microsoft.com/office/drawing/2014/main" id="{32234567-D912-4ED9-8B2D-4A315CD459F1}"/>
              </a:ext>
            </a:extLst>
          </p:cNvPr>
          <p:cNvSpPr/>
          <p:nvPr/>
        </p:nvSpPr>
        <p:spPr>
          <a:xfrm>
            <a:off x="3506494" y="1187924"/>
            <a:ext cx="5175839" cy="369236"/>
          </a:xfrm>
          <a:prstGeom prst="rect">
            <a:avLst/>
          </a:prstGeom>
        </p:spPr>
        <p:txBody>
          <a:bodyPr wrap="square">
            <a:spAutoFit/>
          </a:bodyPr>
          <a:lstStyle/>
          <a:p>
            <a:pPr algn="ctr"/>
            <a:r>
              <a:rPr lang="en-US" sz="1799" dirty="0">
                <a:cs typeface="Arial" pitchFamily="34" charset="0"/>
              </a:rPr>
              <a:t>Information Browsing Benchmarks</a:t>
            </a:r>
          </a:p>
        </p:txBody>
      </p:sp>
      <p:sp>
        <p:nvSpPr>
          <p:cNvPr id="4" name="TextBox 3">
            <a:extLst>
              <a:ext uri="{FF2B5EF4-FFF2-40B4-BE49-F238E27FC236}">
                <a16:creationId xmlns:a16="http://schemas.microsoft.com/office/drawing/2014/main" id="{21FEB53A-6DEA-440C-BB0A-728EC8E2DFEC}"/>
              </a:ext>
            </a:extLst>
          </p:cNvPr>
          <p:cNvSpPr txBox="1"/>
          <p:nvPr/>
        </p:nvSpPr>
        <p:spPr>
          <a:xfrm>
            <a:off x="2599310" y="4626882"/>
            <a:ext cx="3884397"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en-US" sz="1200" b="1" dirty="0">
                <a:solidFill>
                  <a:schemeClr val="accent3"/>
                </a:solidFill>
                <a:latin typeface="Arial" panose="020B0604020202020204" pitchFamily="34" charset="0"/>
                <a:cs typeface="Arial" panose="020B0604020202020204" pitchFamily="34" charset="0"/>
              </a:rPr>
              <a:t>Acid Rain </a:t>
            </a:r>
            <a:r>
              <a:rPr lang="en-US" sz="1200" dirty="0">
                <a:solidFill>
                  <a:schemeClr val="accent3"/>
                </a:solidFill>
                <a:latin typeface="Arial" panose="020B0604020202020204" pitchFamily="34" charset="0"/>
                <a:cs typeface="Arial" panose="020B0604020202020204" pitchFamily="34" charset="0"/>
              </a:rPr>
              <a:t>webpage scores for </a:t>
            </a:r>
            <a:r>
              <a:rPr lang="en-US" sz="1200" b="1" dirty="0">
                <a:solidFill>
                  <a:schemeClr val="accent3"/>
                </a:solidFill>
                <a:latin typeface="Arial" panose="020B0604020202020204" pitchFamily="34" charset="0"/>
                <a:cs typeface="Arial" panose="020B0604020202020204" pitchFamily="34" charset="0"/>
              </a:rPr>
              <a:t>Information Browsing</a:t>
            </a:r>
          </a:p>
          <a:p>
            <a:pPr algn="l"/>
            <a:r>
              <a:rPr lang="en-US" sz="1200" dirty="0">
                <a:solidFill>
                  <a:schemeClr val="accent3"/>
                </a:solidFill>
                <a:latin typeface="Arial" panose="020B0604020202020204" pitchFamily="34" charset="0"/>
                <a:cs typeface="Arial" panose="020B0604020202020204" pitchFamily="34" charset="0"/>
              </a:rPr>
              <a:t>Score just above or at applicable benchmark averages</a:t>
            </a:r>
          </a:p>
          <a:p>
            <a:pPr algn="l"/>
            <a:r>
              <a:rPr lang="en-US" sz="1200" dirty="0">
                <a:solidFill>
                  <a:schemeClr val="accent3"/>
                </a:solidFill>
                <a:latin typeface="Arial" panose="020B0604020202020204" pitchFamily="34" charset="0"/>
                <a:cs typeface="Arial" panose="020B0604020202020204" pitchFamily="34" charset="0"/>
              </a:rPr>
              <a:t>for public sector and government.</a:t>
            </a:r>
          </a:p>
        </p:txBody>
      </p:sp>
    </p:spTree>
    <p:extLst>
      <p:ext uri="{BB962C8B-B14F-4D97-AF65-F5344CB8AC3E}">
        <p14:creationId xmlns:p14="http://schemas.microsoft.com/office/powerpoint/2010/main" val="324419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932AF986-6202-48CF-95B1-67E3CFADD2D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88825" cy="6858000"/>
          </a:xfrm>
          <a:prstGeom prst="rect">
            <a:avLst/>
          </a:prstGeom>
        </p:spPr>
      </p:pic>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15</a:t>
            </a:fld>
            <a:endParaRPr lang="en-JM" dirty="0"/>
          </a:p>
        </p:txBody>
      </p:sp>
      <p:sp>
        <p:nvSpPr>
          <p:cNvPr id="4" name="Rectangle 3">
            <a:extLst>
              <a:ext uri="{FF2B5EF4-FFF2-40B4-BE49-F238E27FC236}">
                <a16:creationId xmlns:a16="http://schemas.microsoft.com/office/drawing/2014/main" id="{F09F8014-AEBC-9840-BBF3-6E2B9222178E}"/>
              </a:ext>
            </a:extLst>
          </p:cNvPr>
          <p:cNvSpPr/>
          <p:nvPr/>
        </p:nvSpPr>
        <p:spPr>
          <a:xfrm>
            <a:off x="0" y="0"/>
            <a:ext cx="12191999" cy="6858000"/>
          </a:xfrm>
          <a:prstGeom prst="rect">
            <a:avLst/>
          </a:prstGeom>
          <a:solidFill>
            <a:srgbClr val="007A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ADE908A-C35E-C442-A14F-A29E9E487120}"/>
              </a:ext>
            </a:extLst>
          </p:cNvPr>
          <p:cNvSpPr/>
          <p:nvPr/>
        </p:nvSpPr>
        <p:spPr>
          <a:xfrm>
            <a:off x="3329485" y="662485"/>
            <a:ext cx="5533030" cy="5533030"/>
          </a:xfrm>
          <a:prstGeom prst="ellipse">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9747AF-9E55-404E-BEE3-9A6EEC12AE9F}"/>
              </a:ext>
            </a:extLst>
          </p:cNvPr>
          <p:cNvSpPr txBox="1"/>
          <p:nvPr/>
        </p:nvSpPr>
        <p:spPr>
          <a:xfrm>
            <a:off x="3845760" y="2705725"/>
            <a:ext cx="4497303" cy="144655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ACID RAIN</a:t>
            </a:r>
          </a:p>
          <a:p>
            <a:pPr algn="ctr"/>
            <a:r>
              <a:rPr lang="en-US" sz="4000" dirty="0">
                <a:solidFill>
                  <a:schemeClr val="bg1"/>
                </a:solidFill>
                <a:cs typeface="Arial" panose="020B0604020202020204" pitchFamily="34" charset="0"/>
              </a:rPr>
              <a:t>DATA OVERVIEW</a:t>
            </a:r>
            <a:endParaRPr lang="en-US" sz="4000" dirty="0">
              <a:solidFill>
                <a:schemeClr val="bg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34E524B4-CDC4-DC4F-87A3-D27A4730E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75" y="6382379"/>
            <a:ext cx="250031" cy="253365"/>
          </a:xfrm>
          <a:prstGeom prst="rect">
            <a:avLst/>
          </a:prstGeom>
        </p:spPr>
      </p:pic>
      <p:sp>
        <p:nvSpPr>
          <p:cNvPr id="9" name="TextBox 11">
            <a:extLst>
              <a:ext uri="{FF2B5EF4-FFF2-40B4-BE49-F238E27FC236}">
                <a16:creationId xmlns:a16="http://schemas.microsoft.com/office/drawing/2014/main" id="{271B2B23-D21C-BE47-BB82-EF0E2CBF01D9}"/>
              </a:ext>
            </a:extLst>
          </p:cNvPr>
          <p:cNvSpPr>
            <a:spLocks/>
          </p:cNvSpPr>
          <p:nvPr/>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89804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16</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p:txBody>
          <a:bodyPr anchor="ctr"/>
          <a:lstStyle/>
          <a:p>
            <a:r>
              <a:rPr lang="en-US" dirty="0"/>
              <a:t>Nearly a third of visitor's who visited the Acid Rain web page were students and had a satisfaction score of 77.</a:t>
            </a:r>
          </a:p>
        </p:txBody>
      </p:sp>
      <p:graphicFrame>
        <p:nvGraphicFramePr>
          <p:cNvPr id="9" name="Chart 8">
            <a:extLst>
              <a:ext uri="{FF2B5EF4-FFF2-40B4-BE49-F238E27FC236}">
                <a16:creationId xmlns:a16="http://schemas.microsoft.com/office/drawing/2014/main" id="{FC5C4358-B55D-484E-BB4E-18459B1154C3}"/>
              </a:ext>
            </a:extLst>
          </p:cNvPr>
          <p:cNvGraphicFramePr/>
          <p:nvPr>
            <p:extLst>
              <p:ext uri="{D42A27DB-BD31-4B8C-83A1-F6EECF244321}">
                <p14:modId xmlns:p14="http://schemas.microsoft.com/office/powerpoint/2010/main" val="2197688618"/>
              </p:ext>
            </p:extLst>
          </p:nvPr>
        </p:nvGraphicFramePr>
        <p:xfrm>
          <a:off x="932688" y="1647730"/>
          <a:ext cx="10607040" cy="44878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0BE82CF-1705-49DE-85E6-E0C6728D2D6E}"/>
              </a:ext>
            </a:extLst>
          </p:cNvPr>
          <p:cNvSpPr txBox="1"/>
          <p:nvPr/>
        </p:nvSpPr>
        <p:spPr>
          <a:xfrm>
            <a:off x="118029" y="4933271"/>
            <a:ext cx="1172116"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Satisfaction </a:t>
            </a:r>
            <a:r>
              <a:rPr lang="en-US" sz="120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707728E-78CF-4E1D-BD56-B8B6CC46520A}"/>
              </a:ext>
            </a:extLst>
          </p:cNvPr>
          <p:cNvSpPr/>
          <p:nvPr/>
        </p:nvSpPr>
        <p:spPr>
          <a:xfrm>
            <a:off x="1290145" y="2587752"/>
            <a:ext cx="3891454" cy="341739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F3DE968-3D0D-4A58-8334-E2DB9B9FCF30}"/>
              </a:ext>
            </a:extLst>
          </p:cNvPr>
          <p:cNvSpPr txBox="1"/>
          <p:nvPr/>
        </p:nvSpPr>
        <p:spPr>
          <a:xfrm>
            <a:off x="3076373" y="2356919"/>
            <a:ext cx="2507418"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400" b="1" dirty="0">
                <a:solidFill>
                  <a:schemeClr val="accent3"/>
                </a:solidFill>
                <a:latin typeface="Arial" panose="020B0604020202020204" pitchFamily="34" charset="0"/>
                <a:cs typeface="Arial" panose="020B0604020202020204" pitchFamily="34" charset="0"/>
              </a:rPr>
              <a:t>Nearly 50% of visitors fall</a:t>
            </a:r>
          </a:p>
          <a:p>
            <a:pPr algn="ctr"/>
            <a:r>
              <a:rPr lang="en-US" sz="1400" b="1" dirty="0">
                <a:solidFill>
                  <a:schemeClr val="accent3"/>
                </a:solidFill>
                <a:latin typeface="Arial" panose="020B0604020202020204" pitchFamily="34" charset="0"/>
                <a:cs typeface="Arial" panose="020B0604020202020204" pitchFamily="34" charset="0"/>
              </a:rPr>
              <a:t>Into </a:t>
            </a:r>
            <a:r>
              <a:rPr lang="en-US" sz="1400" b="1" dirty="0">
                <a:solidFill>
                  <a:schemeClr val="accent3"/>
                </a:solidFill>
                <a:cs typeface="Arial" panose="020B0604020202020204" pitchFamily="34" charset="0"/>
              </a:rPr>
              <a:t>the education segment</a:t>
            </a:r>
            <a:endParaRPr lang="en-US" sz="1400" b="1" dirty="0">
              <a:solidFill>
                <a:schemeClr val="accent3"/>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924033-1131-4DD3-8AA2-3C9ACC6FC94E}"/>
              </a:ext>
            </a:extLst>
          </p:cNvPr>
          <p:cNvSpPr txBox="1"/>
          <p:nvPr/>
        </p:nvSpPr>
        <p:spPr>
          <a:xfrm>
            <a:off x="932688" y="1502839"/>
            <a:ext cx="10326624" cy="369332"/>
          </a:xfrm>
          <a:prstGeom prst="rect">
            <a:avLst/>
          </a:prstGeom>
          <a:noFill/>
        </p:spPr>
        <p:txBody>
          <a:bodyPr wrap="square">
            <a:spAutoFit/>
          </a:bodyPr>
          <a:lstStyle/>
          <a:p>
            <a:pPr algn="ctr"/>
            <a:r>
              <a:rPr lang="en-US" dirty="0"/>
              <a:t>For this visit to the EPA website, which of the following best describes you?</a:t>
            </a:r>
          </a:p>
        </p:txBody>
      </p:sp>
      <p:sp>
        <p:nvSpPr>
          <p:cNvPr id="13" name="Text Placeholder 11">
            <a:extLst>
              <a:ext uri="{FF2B5EF4-FFF2-40B4-BE49-F238E27FC236}">
                <a16:creationId xmlns:a16="http://schemas.microsoft.com/office/drawing/2014/main" id="{C4AE712B-F35C-4430-B032-C957776A2F91}"/>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11" name="TextBox 10">
            <a:extLst>
              <a:ext uri="{FF2B5EF4-FFF2-40B4-BE49-F238E27FC236}">
                <a16:creationId xmlns:a16="http://schemas.microsoft.com/office/drawing/2014/main" id="{E7028DD8-63EC-4501-A0B5-848867816C35}"/>
              </a:ext>
            </a:extLst>
          </p:cNvPr>
          <p:cNvSpPr txBox="1"/>
          <p:nvPr/>
        </p:nvSpPr>
        <p:spPr>
          <a:xfrm>
            <a:off x="5905027" y="6014584"/>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N:327</a:t>
            </a:r>
          </a:p>
        </p:txBody>
      </p:sp>
    </p:spTree>
    <p:extLst>
      <p:ext uri="{BB962C8B-B14F-4D97-AF65-F5344CB8AC3E}">
        <p14:creationId xmlns:p14="http://schemas.microsoft.com/office/powerpoint/2010/main" val="337054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17</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p:txBody>
          <a:bodyPr anchor="ctr"/>
          <a:lstStyle/>
          <a:p>
            <a:r>
              <a:rPr lang="en-US" dirty="0"/>
              <a:t>Over a third of visitors who viewed the Acid Rain web page did so for the first time and had one of the lowest satisfaction scores.</a:t>
            </a:r>
          </a:p>
        </p:txBody>
      </p:sp>
      <p:graphicFrame>
        <p:nvGraphicFramePr>
          <p:cNvPr id="9" name="Chart 8">
            <a:extLst>
              <a:ext uri="{FF2B5EF4-FFF2-40B4-BE49-F238E27FC236}">
                <a16:creationId xmlns:a16="http://schemas.microsoft.com/office/drawing/2014/main" id="{FC5C4358-B55D-484E-BB4E-18459B1154C3}"/>
              </a:ext>
            </a:extLst>
          </p:cNvPr>
          <p:cNvGraphicFramePr/>
          <p:nvPr>
            <p:extLst>
              <p:ext uri="{D42A27DB-BD31-4B8C-83A1-F6EECF244321}">
                <p14:modId xmlns:p14="http://schemas.microsoft.com/office/powerpoint/2010/main" val="284954903"/>
              </p:ext>
            </p:extLst>
          </p:nvPr>
        </p:nvGraphicFramePr>
        <p:xfrm>
          <a:off x="932688" y="1647730"/>
          <a:ext cx="10607040" cy="44878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0BE82CF-1705-49DE-85E6-E0C6728D2D6E}"/>
              </a:ext>
            </a:extLst>
          </p:cNvPr>
          <p:cNvSpPr txBox="1"/>
          <p:nvPr/>
        </p:nvSpPr>
        <p:spPr>
          <a:xfrm>
            <a:off x="272562" y="5216661"/>
            <a:ext cx="1172116"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Satisfaction </a:t>
            </a:r>
            <a:r>
              <a:rPr lang="en-US" sz="120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707728E-78CF-4E1D-BD56-B8B6CC46520A}"/>
              </a:ext>
            </a:extLst>
          </p:cNvPr>
          <p:cNvSpPr/>
          <p:nvPr/>
        </p:nvSpPr>
        <p:spPr>
          <a:xfrm>
            <a:off x="1172116" y="2356919"/>
            <a:ext cx="1904257" cy="3595473"/>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C764D3D-56E1-4C42-B8A4-8006F79499AB}"/>
              </a:ext>
            </a:extLst>
          </p:cNvPr>
          <p:cNvSpPr txBox="1"/>
          <p:nvPr/>
        </p:nvSpPr>
        <p:spPr>
          <a:xfrm>
            <a:off x="932688" y="1502839"/>
            <a:ext cx="10326624" cy="369332"/>
          </a:xfrm>
          <a:prstGeom prst="rect">
            <a:avLst/>
          </a:prstGeom>
          <a:noFill/>
        </p:spPr>
        <p:txBody>
          <a:bodyPr wrap="square">
            <a:spAutoFit/>
          </a:bodyPr>
          <a:lstStyle/>
          <a:p>
            <a:pPr algn="ctr"/>
            <a:r>
              <a:rPr lang="en-US" dirty="0"/>
              <a:t>How frequently do you use the EPA website?</a:t>
            </a:r>
          </a:p>
        </p:txBody>
      </p:sp>
      <p:sp>
        <p:nvSpPr>
          <p:cNvPr id="8" name="TextBox 7">
            <a:extLst>
              <a:ext uri="{FF2B5EF4-FFF2-40B4-BE49-F238E27FC236}">
                <a16:creationId xmlns:a16="http://schemas.microsoft.com/office/drawing/2014/main" id="{FC5BCA28-44D1-4589-88AA-DC8464A350E9}"/>
              </a:ext>
            </a:extLst>
          </p:cNvPr>
          <p:cNvSpPr txBox="1"/>
          <p:nvPr/>
        </p:nvSpPr>
        <p:spPr>
          <a:xfrm>
            <a:off x="8434483" y="3482918"/>
            <a:ext cx="1816523" cy="461665"/>
          </a:xfrm>
          <a:prstGeom prst="rect">
            <a:avLst/>
          </a:prstGeom>
          <a:solidFill>
            <a:srgbClr val="C00000"/>
          </a:solidFill>
          <a:ln>
            <a:solidFill>
              <a:schemeClr val="tx1"/>
            </a:solidFill>
          </a:ln>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These answer choices</a:t>
            </a:r>
          </a:p>
          <a:p>
            <a:pPr algn="ctr"/>
            <a:r>
              <a:rPr lang="en-US" sz="1200" b="1" dirty="0">
                <a:solidFill>
                  <a:schemeClr val="bg1"/>
                </a:solidFill>
                <a:latin typeface="Arial" panose="020B0604020202020204" pitchFamily="34" charset="0"/>
                <a:cs typeface="Arial" panose="020B0604020202020204" pitchFamily="34" charset="0"/>
              </a:rPr>
              <a:t> removed on 9/30/20</a:t>
            </a:r>
          </a:p>
        </p:txBody>
      </p:sp>
      <p:cxnSp>
        <p:nvCxnSpPr>
          <p:cNvPr id="12" name="Straight Arrow Connector 11">
            <a:extLst>
              <a:ext uri="{FF2B5EF4-FFF2-40B4-BE49-F238E27FC236}">
                <a16:creationId xmlns:a16="http://schemas.microsoft.com/office/drawing/2014/main" id="{6DA186D3-732B-4A0B-9362-B326B00D1952}"/>
              </a:ext>
            </a:extLst>
          </p:cNvPr>
          <p:cNvCxnSpPr/>
          <p:nvPr/>
        </p:nvCxnSpPr>
        <p:spPr>
          <a:xfrm flipH="1">
            <a:off x="8651631" y="3974123"/>
            <a:ext cx="694592" cy="5011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C798494-44E2-4AA5-9B9C-07A907F0EEB9}"/>
              </a:ext>
            </a:extLst>
          </p:cNvPr>
          <p:cNvCxnSpPr>
            <a:cxnSpLocks/>
            <a:stCxn id="8" idx="2"/>
          </p:cNvCxnSpPr>
          <p:nvPr/>
        </p:nvCxnSpPr>
        <p:spPr>
          <a:xfrm>
            <a:off x="9342745" y="3944583"/>
            <a:ext cx="698070" cy="6274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9EEF82F-1BDB-4B18-BDD2-20E2BEE1D1EC}"/>
              </a:ext>
            </a:extLst>
          </p:cNvPr>
          <p:cNvSpPr txBox="1"/>
          <p:nvPr/>
        </p:nvSpPr>
        <p:spPr>
          <a:xfrm>
            <a:off x="2855081" y="2492131"/>
            <a:ext cx="2552189" cy="830997"/>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200" b="1" i="1" dirty="0">
                <a:solidFill>
                  <a:schemeClr val="accent3"/>
                </a:solidFill>
                <a:latin typeface="Arial" panose="020B0604020202020204" pitchFamily="34" charset="0"/>
                <a:cs typeface="Arial" panose="020B0604020202020204" pitchFamily="34" charset="0"/>
              </a:rPr>
              <a:t>First time visitors </a:t>
            </a:r>
            <a:r>
              <a:rPr lang="en-US" sz="1200" dirty="0">
                <a:solidFill>
                  <a:schemeClr val="accent3"/>
                </a:solidFill>
                <a:latin typeface="Arial" panose="020B0604020202020204" pitchFamily="34" charset="0"/>
                <a:cs typeface="Arial" panose="020B0604020202020204" pitchFamily="34" charset="0"/>
              </a:rPr>
              <a:t>are a bellwether for site accessibility and usability </a:t>
            </a:r>
            <a:r>
              <a:rPr lang="en-US" sz="1200" dirty="0">
                <a:solidFill>
                  <a:schemeClr val="accent3"/>
                </a:solidFill>
                <a:cs typeface="Arial" panose="020B0604020202020204" pitchFamily="34" charset="0"/>
              </a:rPr>
              <a:t>And should be closely monitored to gauge site health.</a:t>
            </a:r>
            <a:endParaRPr lang="en-US" sz="1200" dirty="0">
              <a:solidFill>
                <a:schemeClr val="accent3"/>
              </a:solidFill>
              <a:latin typeface="Arial" panose="020B0604020202020204" pitchFamily="34" charset="0"/>
              <a:cs typeface="Arial" panose="020B0604020202020204" pitchFamily="34" charset="0"/>
            </a:endParaRPr>
          </a:p>
        </p:txBody>
      </p:sp>
      <p:sp>
        <p:nvSpPr>
          <p:cNvPr id="19" name="Text Placeholder 11">
            <a:extLst>
              <a:ext uri="{FF2B5EF4-FFF2-40B4-BE49-F238E27FC236}">
                <a16:creationId xmlns:a16="http://schemas.microsoft.com/office/drawing/2014/main" id="{E563F4A2-2A84-471C-B29A-A6A89630A7E8}"/>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13" name="TextBox 12">
            <a:extLst>
              <a:ext uri="{FF2B5EF4-FFF2-40B4-BE49-F238E27FC236}">
                <a16:creationId xmlns:a16="http://schemas.microsoft.com/office/drawing/2014/main" id="{04B9368C-7603-4D55-9273-47688656FE91}"/>
              </a:ext>
            </a:extLst>
          </p:cNvPr>
          <p:cNvSpPr txBox="1"/>
          <p:nvPr/>
        </p:nvSpPr>
        <p:spPr>
          <a:xfrm>
            <a:off x="5974491" y="5981734"/>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N:327</a:t>
            </a:r>
          </a:p>
        </p:txBody>
      </p:sp>
    </p:spTree>
    <p:extLst>
      <p:ext uri="{BB962C8B-B14F-4D97-AF65-F5344CB8AC3E}">
        <p14:creationId xmlns:p14="http://schemas.microsoft.com/office/powerpoint/2010/main" val="43888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18</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p:txBody>
          <a:bodyPr anchor="ctr"/>
          <a:lstStyle/>
          <a:p>
            <a:r>
              <a:rPr lang="en-US" dirty="0"/>
              <a:t>A third of visitors who viewed the Acid Rain web page were also looking for information about COVID-19, specifically disinfectants to be used for COVID.</a:t>
            </a:r>
          </a:p>
        </p:txBody>
      </p:sp>
      <p:sp>
        <p:nvSpPr>
          <p:cNvPr id="10" name="TextBox 9">
            <a:extLst>
              <a:ext uri="{FF2B5EF4-FFF2-40B4-BE49-F238E27FC236}">
                <a16:creationId xmlns:a16="http://schemas.microsoft.com/office/drawing/2014/main" id="{5C764D3D-56E1-4C42-B8A4-8006F79499AB}"/>
              </a:ext>
            </a:extLst>
          </p:cNvPr>
          <p:cNvSpPr txBox="1"/>
          <p:nvPr/>
        </p:nvSpPr>
        <p:spPr>
          <a:xfrm>
            <a:off x="620204" y="1423708"/>
            <a:ext cx="4118850" cy="646331"/>
          </a:xfrm>
          <a:prstGeom prst="rect">
            <a:avLst/>
          </a:prstGeom>
          <a:noFill/>
        </p:spPr>
        <p:txBody>
          <a:bodyPr wrap="square">
            <a:spAutoFit/>
          </a:bodyPr>
          <a:lstStyle/>
          <a:p>
            <a:pPr algn="ctr"/>
            <a:r>
              <a:rPr lang="en-US" dirty="0"/>
              <a:t>Were you looking for information related to COVID-19 today?</a:t>
            </a:r>
          </a:p>
        </p:txBody>
      </p:sp>
      <p:sp>
        <p:nvSpPr>
          <p:cNvPr id="15" name="Text Placeholder 11">
            <a:extLst>
              <a:ext uri="{FF2B5EF4-FFF2-40B4-BE49-F238E27FC236}">
                <a16:creationId xmlns:a16="http://schemas.microsoft.com/office/drawing/2014/main" id="{E254509B-F2AB-4384-B89C-12A9BBA5074E}"/>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graphicFrame>
        <p:nvGraphicFramePr>
          <p:cNvPr id="18" name="Chart 17">
            <a:extLst>
              <a:ext uri="{FF2B5EF4-FFF2-40B4-BE49-F238E27FC236}">
                <a16:creationId xmlns:a16="http://schemas.microsoft.com/office/drawing/2014/main" id="{E8273B4A-F22C-4534-B5D0-CCD492DB02AA}"/>
              </a:ext>
            </a:extLst>
          </p:cNvPr>
          <p:cNvGraphicFramePr/>
          <p:nvPr>
            <p:extLst>
              <p:ext uri="{D42A27DB-BD31-4B8C-83A1-F6EECF244321}">
                <p14:modId xmlns:p14="http://schemas.microsoft.com/office/powerpoint/2010/main" val="2024534855"/>
              </p:ext>
            </p:extLst>
          </p:nvPr>
        </p:nvGraphicFramePr>
        <p:xfrm>
          <a:off x="382759" y="2215660"/>
          <a:ext cx="4356295" cy="349009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8C3284E-A1D9-4DF6-9886-5C0282F07265}"/>
              </a:ext>
            </a:extLst>
          </p:cNvPr>
          <p:cNvSpPr txBox="1"/>
          <p:nvPr/>
        </p:nvSpPr>
        <p:spPr>
          <a:xfrm>
            <a:off x="1292999" y="4116207"/>
            <a:ext cx="82952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SAT:70</a:t>
            </a:r>
          </a:p>
        </p:txBody>
      </p:sp>
      <p:sp>
        <p:nvSpPr>
          <p:cNvPr id="20" name="TextBox 19">
            <a:extLst>
              <a:ext uri="{FF2B5EF4-FFF2-40B4-BE49-F238E27FC236}">
                <a16:creationId xmlns:a16="http://schemas.microsoft.com/office/drawing/2014/main" id="{041412AA-F0AB-4B2F-92A0-E34E374916E8}"/>
              </a:ext>
            </a:extLst>
          </p:cNvPr>
          <p:cNvSpPr txBox="1"/>
          <p:nvPr/>
        </p:nvSpPr>
        <p:spPr>
          <a:xfrm>
            <a:off x="2874498" y="4157230"/>
            <a:ext cx="82952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SAT:88</a:t>
            </a:r>
          </a:p>
        </p:txBody>
      </p:sp>
      <p:graphicFrame>
        <p:nvGraphicFramePr>
          <p:cNvPr id="21" name="Table 21">
            <a:extLst>
              <a:ext uri="{FF2B5EF4-FFF2-40B4-BE49-F238E27FC236}">
                <a16:creationId xmlns:a16="http://schemas.microsoft.com/office/drawing/2014/main" id="{092BB48D-F3B7-4918-BEC1-873F037608BD}"/>
              </a:ext>
            </a:extLst>
          </p:cNvPr>
          <p:cNvGraphicFramePr>
            <a:graphicFrameLocks noGrp="1"/>
          </p:cNvGraphicFramePr>
          <p:nvPr>
            <p:extLst>
              <p:ext uri="{D42A27DB-BD31-4B8C-83A1-F6EECF244321}">
                <p14:modId xmlns:p14="http://schemas.microsoft.com/office/powerpoint/2010/main" val="4186716829"/>
              </p:ext>
            </p:extLst>
          </p:nvPr>
        </p:nvGraphicFramePr>
        <p:xfrm>
          <a:off x="5296056" y="2366245"/>
          <a:ext cx="6477235" cy="3032760"/>
        </p:xfrm>
        <a:graphic>
          <a:graphicData uri="http://schemas.openxmlformats.org/drawingml/2006/table">
            <a:tbl>
              <a:tblPr firstRow="1" bandRow="1">
                <a:tableStyleId>{7DF18680-E054-41AD-8BC1-D1AEF772440D}</a:tableStyleId>
              </a:tblPr>
              <a:tblGrid>
                <a:gridCol w="6477235">
                  <a:extLst>
                    <a:ext uri="{9D8B030D-6E8A-4147-A177-3AD203B41FA5}">
                      <a16:colId xmlns:a16="http://schemas.microsoft.com/office/drawing/2014/main" val="949457454"/>
                    </a:ext>
                  </a:extLst>
                </a:gridCol>
              </a:tblGrid>
              <a:tr h="343037">
                <a:tc>
                  <a:txBody>
                    <a:bodyPr/>
                    <a:lstStyle/>
                    <a:p>
                      <a:pPr algn="ctr"/>
                      <a:r>
                        <a:rPr lang="en-US" dirty="0"/>
                        <a:t>Comments about COVID-19 </a:t>
                      </a:r>
                    </a:p>
                  </a:txBody>
                  <a:tcPr/>
                </a:tc>
                <a:extLst>
                  <a:ext uri="{0D108BD9-81ED-4DB2-BD59-A6C34878D82A}">
                    <a16:rowId xmlns:a16="http://schemas.microsoft.com/office/drawing/2014/main" val="163065086"/>
                  </a:ext>
                </a:extLst>
              </a:tr>
              <a:tr h="370840">
                <a:tc>
                  <a:txBody>
                    <a:bodyPr/>
                    <a:lstStyle/>
                    <a:p>
                      <a:r>
                        <a:rPr lang="en-US" sz="1400" b="0" i="1" dirty="0">
                          <a:solidFill>
                            <a:srgbClr val="000000"/>
                          </a:solidFill>
                          <a:effectLst/>
                          <a:latin typeface="+mn-lt"/>
                        </a:rPr>
                        <a:t>“List the cleaning supplies that kill Covid 19 on the disinfectants home page please. other than that good job :)” </a:t>
                      </a:r>
                      <a:r>
                        <a:rPr lang="en-US" sz="1400" b="1" i="0" dirty="0">
                          <a:solidFill>
                            <a:srgbClr val="000000"/>
                          </a:solidFill>
                          <a:effectLst/>
                          <a:latin typeface="+mn-lt"/>
                        </a:rPr>
                        <a:t>SAT:67, 9/24/20</a:t>
                      </a:r>
                      <a:endParaRPr lang="en-US" sz="1400" b="1" i="0" dirty="0">
                        <a:latin typeface="+mn-lt"/>
                      </a:endParaRPr>
                    </a:p>
                  </a:txBody>
                  <a:tcPr/>
                </a:tc>
                <a:extLst>
                  <a:ext uri="{0D108BD9-81ED-4DB2-BD59-A6C34878D82A}">
                    <a16:rowId xmlns:a16="http://schemas.microsoft.com/office/drawing/2014/main" val="2166260311"/>
                  </a:ext>
                </a:extLst>
              </a:tr>
              <a:tr h="370840">
                <a:tc>
                  <a:txBody>
                    <a:bodyPr/>
                    <a:lstStyle/>
                    <a:p>
                      <a:r>
                        <a:rPr lang="en-US" sz="1400" b="0" i="1" kern="1200" dirty="0">
                          <a:solidFill>
                            <a:schemeClr val="dk1"/>
                          </a:solidFill>
                          <a:effectLst/>
                          <a:latin typeface="+mn-lt"/>
                          <a:ea typeface="+mn-ea"/>
                          <a:cs typeface="+mn-cs"/>
                        </a:rPr>
                        <a:t>“Like EPA HQ officially requested of Regions this week and other Regions have done, please post COVID -19 Regulatory Discretion ASAP!” </a:t>
                      </a:r>
                      <a:r>
                        <a:rPr lang="en-US" sz="1400" b="1" i="0" kern="1200" dirty="0">
                          <a:solidFill>
                            <a:schemeClr val="dk1"/>
                          </a:solidFill>
                          <a:effectLst/>
                          <a:latin typeface="+mn-lt"/>
                          <a:ea typeface="+mn-ea"/>
                          <a:cs typeface="+mn-cs"/>
                        </a:rPr>
                        <a:t>SAT:70, 3/27/20</a:t>
                      </a:r>
                      <a:endParaRPr lang="en-US" sz="1400" b="1" dirty="0"/>
                    </a:p>
                  </a:txBody>
                  <a:tcPr/>
                </a:tc>
                <a:extLst>
                  <a:ext uri="{0D108BD9-81ED-4DB2-BD59-A6C34878D82A}">
                    <a16:rowId xmlns:a16="http://schemas.microsoft.com/office/drawing/2014/main" val="4079097686"/>
                  </a:ext>
                </a:extLst>
              </a:tr>
              <a:tr h="370840">
                <a:tc>
                  <a:txBody>
                    <a:bodyPr/>
                    <a:lstStyle/>
                    <a:p>
                      <a:r>
                        <a:rPr lang="en-US" sz="1400" b="0" i="1" kern="1200" dirty="0">
                          <a:solidFill>
                            <a:schemeClr val="dk1"/>
                          </a:solidFill>
                          <a:effectLst/>
                          <a:latin typeface="+mn-lt"/>
                          <a:ea typeface="+mn-ea"/>
                          <a:cs typeface="+mn-cs"/>
                        </a:rPr>
                        <a:t>“disinfectants against sars cov2” </a:t>
                      </a:r>
                      <a:r>
                        <a:rPr lang="en-US" sz="1400" b="1" i="0" kern="1200" dirty="0">
                          <a:solidFill>
                            <a:schemeClr val="dk1"/>
                          </a:solidFill>
                          <a:effectLst/>
                          <a:latin typeface="+mn-lt"/>
                          <a:ea typeface="+mn-ea"/>
                          <a:cs typeface="+mn-cs"/>
                        </a:rPr>
                        <a:t>SAT:93, 7/8/20</a:t>
                      </a:r>
                      <a:endParaRPr lang="en-US" sz="1400" b="1" dirty="0"/>
                    </a:p>
                  </a:txBody>
                  <a:tcPr anchor="ctr"/>
                </a:tc>
                <a:extLst>
                  <a:ext uri="{0D108BD9-81ED-4DB2-BD59-A6C34878D82A}">
                    <a16:rowId xmlns:a16="http://schemas.microsoft.com/office/drawing/2014/main" val="1628326876"/>
                  </a:ext>
                </a:extLst>
              </a:tr>
              <a:tr h="370840">
                <a:tc>
                  <a:txBody>
                    <a:bodyPr/>
                    <a:lstStyle/>
                    <a:p>
                      <a:r>
                        <a:rPr lang="en-US" sz="1400" b="0" i="1" kern="1200" dirty="0">
                          <a:solidFill>
                            <a:schemeClr val="dk1"/>
                          </a:solidFill>
                          <a:effectLst/>
                          <a:latin typeface="+mn-lt"/>
                          <a:ea typeface="+mn-ea"/>
                          <a:cs typeface="+mn-cs"/>
                        </a:rPr>
                        <a:t>“ covid-19 disinfectant products” </a:t>
                      </a:r>
                      <a:r>
                        <a:rPr lang="en-US" sz="1400" b="1" i="0" kern="1200" dirty="0">
                          <a:solidFill>
                            <a:schemeClr val="dk1"/>
                          </a:solidFill>
                          <a:effectLst/>
                          <a:latin typeface="+mn-lt"/>
                          <a:ea typeface="+mn-ea"/>
                          <a:cs typeface="+mn-cs"/>
                        </a:rPr>
                        <a:t>SAT:81, 4/9/20</a:t>
                      </a:r>
                      <a:endParaRPr lang="en-US" sz="1400" b="1" dirty="0"/>
                    </a:p>
                  </a:txBody>
                  <a:tcPr anchor="ctr"/>
                </a:tc>
                <a:extLst>
                  <a:ext uri="{0D108BD9-81ED-4DB2-BD59-A6C34878D82A}">
                    <a16:rowId xmlns:a16="http://schemas.microsoft.com/office/drawing/2014/main" val="3068768951"/>
                  </a:ext>
                </a:extLst>
              </a:tr>
              <a:tr h="370840">
                <a:tc>
                  <a:txBody>
                    <a:bodyPr/>
                    <a:lstStyle/>
                    <a:p>
                      <a:pPr fontAlgn="t"/>
                      <a:r>
                        <a:rPr lang="en-US" sz="1400" i="1" dirty="0">
                          <a:effectLst/>
                        </a:rPr>
                        <a:t>“current cov19 info for disinfecting AND disposing of these chemicals.”</a:t>
                      </a:r>
                    </a:p>
                    <a:p>
                      <a:pPr fontAlgn="t"/>
                      <a:r>
                        <a:rPr lang="en-US" sz="1400" i="1" dirty="0">
                          <a:effectLst/>
                        </a:rPr>
                        <a:t> </a:t>
                      </a:r>
                      <a:r>
                        <a:rPr lang="en-US" sz="1400" b="1" dirty="0">
                          <a:effectLst/>
                        </a:rPr>
                        <a:t>SAT:70, 4/1/20</a:t>
                      </a:r>
                    </a:p>
                  </a:txBody>
                  <a:tcPr anchor="ctr"/>
                </a:tc>
                <a:extLst>
                  <a:ext uri="{0D108BD9-81ED-4DB2-BD59-A6C34878D82A}">
                    <a16:rowId xmlns:a16="http://schemas.microsoft.com/office/drawing/2014/main" val="1635088492"/>
                  </a:ext>
                </a:extLst>
              </a:tr>
              <a:tr h="370840">
                <a:tc>
                  <a:txBody>
                    <a:bodyPr/>
                    <a:lstStyle/>
                    <a:p>
                      <a:r>
                        <a:rPr lang="en-US" sz="1400" b="0" i="1" kern="1200" dirty="0">
                          <a:solidFill>
                            <a:schemeClr val="dk1"/>
                          </a:solidFill>
                          <a:effectLst/>
                          <a:latin typeface="+mn-lt"/>
                          <a:ea typeface="+mn-ea"/>
                          <a:cs typeface="+mn-cs"/>
                        </a:rPr>
                        <a:t>“Covid 19 research and cleaning guidelines.” </a:t>
                      </a:r>
                      <a:r>
                        <a:rPr lang="en-US" sz="1400" b="1" i="0" kern="1200" dirty="0">
                          <a:solidFill>
                            <a:schemeClr val="dk1"/>
                          </a:solidFill>
                          <a:effectLst/>
                          <a:latin typeface="+mn-lt"/>
                          <a:ea typeface="+mn-ea"/>
                          <a:cs typeface="+mn-cs"/>
                        </a:rPr>
                        <a:t>SAT:70, 3/30/20</a:t>
                      </a:r>
                      <a:endParaRPr lang="en-US" sz="1400" b="1" i="0" dirty="0"/>
                    </a:p>
                  </a:txBody>
                  <a:tcPr anchor="ctr"/>
                </a:tc>
                <a:extLst>
                  <a:ext uri="{0D108BD9-81ED-4DB2-BD59-A6C34878D82A}">
                    <a16:rowId xmlns:a16="http://schemas.microsoft.com/office/drawing/2014/main" val="578352220"/>
                  </a:ext>
                </a:extLst>
              </a:tr>
            </a:tbl>
          </a:graphicData>
        </a:graphic>
      </p:graphicFrame>
      <p:sp>
        <p:nvSpPr>
          <p:cNvPr id="22" name="Arrow: Right 21">
            <a:extLst>
              <a:ext uri="{FF2B5EF4-FFF2-40B4-BE49-F238E27FC236}">
                <a16:creationId xmlns:a16="http://schemas.microsoft.com/office/drawing/2014/main" id="{D9820728-EC8B-49A2-B107-554BA21EF0B6}"/>
              </a:ext>
            </a:extLst>
          </p:cNvPr>
          <p:cNvSpPr/>
          <p:nvPr/>
        </p:nvSpPr>
        <p:spPr>
          <a:xfrm>
            <a:off x="4249850" y="3672598"/>
            <a:ext cx="978408"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B4FD675-B431-4E71-B448-3A78F7F21ACE}"/>
              </a:ext>
            </a:extLst>
          </p:cNvPr>
          <p:cNvSpPr txBox="1"/>
          <p:nvPr/>
        </p:nvSpPr>
        <p:spPr>
          <a:xfrm>
            <a:off x="2122521" y="5697482"/>
            <a:ext cx="562975"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N:51</a:t>
            </a:r>
          </a:p>
        </p:txBody>
      </p:sp>
    </p:spTree>
    <p:extLst>
      <p:ext uri="{BB962C8B-B14F-4D97-AF65-F5344CB8AC3E}">
        <p14:creationId xmlns:p14="http://schemas.microsoft.com/office/powerpoint/2010/main" val="339970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19</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p:txBody>
          <a:bodyPr anchor="ctr"/>
          <a:lstStyle/>
          <a:p>
            <a:r>
              <a:rPr lang="en-US" dirty="0"/>
              <a:t>Acid Rain viewers were looking primarily for </a:t>
            </a:r>
            <a:r>
              <a:rPr lang="en-US" i="1" dirty="0"/>
              <a:t>reports or guidance documents </a:t>
            </a:r>
            <a:r>
              <a:rPr lang="en-US" dirty="0"/>
              <a:t>and </a:t>
            </a:r>
            <a:r>
              <a:rPr lang="en-US" i="1" dirty="0"/>
              <a:t>data or statistics </a:t>
            </a:r>
            <a:r>
              <a:rPr lang="en-US" dirty="0"/>
              <a:t>around acid rain, but also air quality and water issues as well.</a:t>
            </a:r>
          </a:p>
        </p:txBody>
      </p:sp>
      <p:graphicFrame>
        <p:nvGraphicFramePr>
          <p:cNvPr id="9" name="Chart 8">
            <a:extLst>
              <a:ext uri="{FF2B5EF4-FFF2-40B4-BE49-F238E27FC236}">
                <a16:creationId xmlns:a16="http://schemas.microsoft.com/office/drawing/2014/main" id="{FC5C4358-B55D-484E-BB4E-18459B1154C3}"/>
              </a:ext>
            </a:extLst>
          </p:cNvPr>
          <p:cNvGraphicFramePr/>
          <p:nvPr>
            <p:extLst>
              <p:ext uri="{D42A27DB-BD31-4B8C-83A1-F6EECF244321}">
                <p14:modId xmlns:p14="http://schemas.microsoft.com/office/powerpoint/2010/main" val="770464811"/>
              </p:ext>
            </p:extLst>
          </p:nvPr>
        </p:nvGraphicFramePr>
        <p:xfrm>
          <a:off x="673712" y="1849407"/>
          <a:ext cx="11046069" cy="44878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C764D3D-56E1-4C42-B8A4-8006F79499AB}"/>
              </a:ext>
            </a:extLst>
          </p:cNvPr>
          <p:cNvSpPr txBox="1"/>
          <p:nvPr/>
        </p:nvSpPr>
        <p:spPr>
          <a:xfrm>
            <a:off x="932688" y="1296589"/>
            <a:ext cx="10326624" cy="369332"/>
          </a:xfrm>
          <a:prstGeom prst="rect">
            <a:avLst/>
          </a:prstGeom>
          <a:noFill/>
        </p:spPr>
        <p:txBody>
          <a:bodyPr wrap="square">
            <a:spAutoFit/>
          </a:bodyPr>
          <a:lstStyle/>
          <a:p>
            <a:pPr algn="ctr"/>
            <a:r>
              <a:rPr lang="en-US" dirty="0"/>
              <a:t>What kind of information were you looking for today? (Please check all that apply)?</a:t>
            </a:r>
          </a:p>
        </p:txBody>
      </p:sp>
      <p:sp>
        <p:nvSpPr>
          <p:cNvPr id="8" name="TextBox 7">
            <a:extLst>
              <a:ext uri="{FF2B5EF4-FFF2-40B4-BE49-F238E27FC236}">
                <a16:creationId xmlns:a16="http://schemas.microsoft.com/office/drawing/2014/main" id="{FC5BCA28-44D1-4589-88AA-DC8464A350E9}"/>
              </a:ext>
            </a:extLst>
          </p:cNvPr>
          <p:cNvSpPr txBox="1"/>
          <p:nvPr/>
        </p:nvSpPr>
        <p:spPr>
          <a:xfrm>
            <a:off x="8044930" y="3198167"/>
            <a:ext cx="2438488" cy="461665"/>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200" b="1" dirty="0">
                <a:solidFill>
                  <a:schemeClr val="tx1"/>
                </a:solidFill>
                <a:latin typeface="Arial" panose="020B0604020202020204" pitchFamily="34" charset="0"/>
                <a:cs typeface="Arial" panose="020B0604020202020204" pitchFamily="34" charset="0"/>
              </a:rPr>
              <a:t>NOTE</a:t>
            </a:r>
            <a:r>
              <a:rPr lang="en-US" sz="1200" dirty="0">
                <a:solidFill>
                  <a:schemeClr val="tx1"/>
                </a:solidFill>
                <a:latin typeface="Arial" panose="020B0604020202020204" pitchFamily="34" charset="0"/>
                <a:cs typeface="Arial" panose="020B0604020202020204" pitchFamily="34" charset="0"/>
              </a:rPr>
              <a:t>: Answers with _OLD suffix</a:t>
            </a:r>
          </a:p>
          <a:p>
            <a:pPr algn="ctr"/>
            <a:r>
              <a:rPr lang="en-US" sz="1200" dirty="0">
                <a:solidFill>
                  <a:schemeClr val="tx1"/>
                </a:solidFill>
                <a:latin typeface="Arial" panose="020B0604020202020204" pitchFamily="34" charset="0"/>
                <a:cs typeface="Arial" panose="020B0604020202020204" pitchFamily="34" charset="0"/>
              </a:rPr>
              <a:t> were removed on 9/30/20</a:t>
            </a:r>
          </a:p>
        </p:txBody>
      </p:sp>
      <p:sp>
        <p:nvSpPr>
          <p:cNvPr id="19" name="Text Placeholder 11">
            <a:extLst>
              <a:ext uri="{FF2B5EF4-FFF2-40B4-BE49-F238E27FC236}">
                <a16:creationId xmlns:a16="http://schemas.microsoft.com/office/drawing/2014/main" id="{E563F4A2-2A84-471C-B29A-A6A89630A7E8}"/>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5" name="TextBox 4">
            <a:extLst>
              <a:ext uri="{FF2B5EF4-FFF2-40B4-BE49-F238E27FC236}">
                <a16:creationId xmlns:a16="http://schemas.microsoft.com/office/drawing/2014/main" id="{60BE82CF-1705-49DE-85E6-E0C6728D2D6E}"/>
              </a:ext>
            </a:extLst>
          </p:cNvPr>
          <p:cNvSpPr txBox="1"/>
          <p:nvPr/>
        </p:nvSpPr>
        <p:spPr>
          <a:xfrm>
            <a:off x="34146" y="4502014"/>
            <a:ext cx="1172116"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Satisfaction </a:t>
            </a:r>
            <a:r>
              <a:rPr lang="en-US" sz="120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5A5E15-E273-4AD4-8740-049DE2369AAB}"/>
              </a:ext>
            </a:extLst>
          </p:cNvPr>
          <p:cNvSpPr txBox="1"/>
          <p:nvPr/>
        </p:nvSpPr>
        <p:spPr>
          <a:xfrm>
            <a:off x="1277819" y="5631749"/>
            <a:ext cx="647698" cy="307777"/>
          </a:xfrm>
          <a:prstGeom prst="rect">
            <a:avLst/>
          </a:prstGeom>
          <a:noFill/>
        </p:spPr>
        <p:txBody>
          <a:bodyPr wrap="square" rtlCol="0">
            <a:spAutoFit/>
          </a:bodyPr>
          <a:lstStyle/>
          <a:p>
            <a:pPr algn="l"/>
            <a:r>
              <a:rPr lang="en-US" sz="1400" b="1" i="1" dirty="0">
                <a:solidFill>
                  <a:srgbClr val="00B050"/>
                </a:solidFill>
                <a:latin typeface="Arial" panose="020B0604020202020204" pitchFamily="34" charset="0"/>
                <a:cs typeface="Arial" panose="020B0604020202020204" pitchFamily="34" charset="0"/>
              </a:rPr>
              <a:t>NEW</a:t>
            </a:r>
          </a:p>
        </p:txBody>
      </p:sp>
      <p:sp>
        <p:nvSpPr>
          <p:cNvPr id="15" name="TextBox 14">
            <a:extLst>
              <a:ext uri="{FF2B5EF4-FFF2-40B4-BE49-F238E27FC236}">
                <a16:creationId xmlns:a16="http://schemas.microsoft.com/office/drawing/2014/main" id="{31788A7B-5787-463D-82EC-6148CDADD8AB}"/>
              </a:ext>
            </a:extLst>
          </p:cNvPr>
          <p:cNvSpPr txBox="1"/>
          <p:nvPr/>
        </p:nvSpPr>
        <p:spPr>
          <a:xfrm>
            <a:off x="2828196" y="5407522"/>
            <a:ext cx="647698" cy="307777"/>
          </a:xfrm>
          <a:prstGeom prst="rect">
            <a:avLst/>
          </a:prstGeom>
          <a:noFill/>
        </p:spPr>
        <p:txBody>
          <a:bodyPr wrap="square" rtlCol="0">
            <a:spAutoFit/>
          </a:bodyPr>
          <a:lstStyle/>
          <a:p>
            <a:pPr algn="l"/>
            <a:r>
              <a:rPr lang="en-US" sz="1400" b="1" i="1" dirty="0">
                <a:solidFill>
                  <a:srgbClr val="00B050"/>
                </a:solidFill>
                <a:latin typeface="Arial" panose="020B0604020202020204" pitchFamily="34" charset="0"/>
                <a:cs typeface="Arial" panose="020B0604020202020204" pitchFamily="34" charset="0"/>
              </a:rPr>
              <a:t>NEW</a:t>
            </a:r>
          </a:p>
        </p:txBody>
      </p:sp>
      <p:sp>
        <p:nvSpPr>
          <p:cNvPr id="7" name="TextBox 6">
            <a:extLst>
              <a:ext uri="{FF2B5EF4-FFF2-40B4-BE49-F238E27FC236}">
                <a16:creationId xmlns:a16="http://schemas.microsoft.com/office/drawing/2014/main" id="{7884E079-7F31-4562-B74D-D6A71A867B76}"/>
              </a:ext>
            </a:extLst>
          </p:cNvPr>
          <p:cNvSpPr txBox="1"/>
          <p:nvPr/>
        </p:nvSpPr>
        <p:spPr>
          <a:xfrm>
            <a:off x="4202723" y="1957328"/>
            <a:ext cx="1297856" cy="830997"/>
          </a:xfrm>
          <a:prstGeom prst="rect">
            <a:avLst/>
          </a:prstGeom>
          <a:ln w="19050">
            <a:solidFill>
              <a:srgbClr val="0070C0"/>
            </a:solid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p>
            <a:pPr marL="228600" indent="-228600" algn="l">
              <a:buAutoNum type="arabicParenR"/>
            </a:pPr>
            <a:r>
              <a:rPr lang="en-US" sz="1200" dirty="0">
                <a:solidFill>
                  <a:schemeClr val="accent3"/>
                </a:solidFill>
                <a:latin typeface="Arial" panose="020B0604020202020204" pitchFamily="34" charset="0"/>
                <a:cs typeface="Arial" panose="020B0604020202020204" pitchFamily="34" charset="0"/>
              </a:rPr>
              <a:t>Acid Rain</a:t>
            </a:r>
          </a:p>
          <a:p>
            <a:pPr marL="228600" indent="-228600" algn="l">
              <a:buAutoNum type="arabicParenR"/>
            </a:pPr>
            <a:r>
              <a:rPr lang="en-US" sz="1200" dirty="0">
                <a:solidFill>
                  <a:schemeClr val="accent3"/>
                </a:solidFill>
                <a:cs typeface="Arial" panose="020B0604020202020204" pitchFamily="34" charset="0"/>
              </a:rPr>
              <a:t>Air quality</a:t>
            </a:r>
          </a:p>
          <a:p>
            <a:pPr marL="228600" indent="-228600" algn="l">
              <a:buAutoNum type="arabicParenR"/>
            </a:pPr>
            <a:r>
              <a:rPr lang="en-US" sz="1200" dirty="0">
                <a:solidFill>
                  <a:schemeClr val="accent3"/>
                </a:solidFill>
                <a:latin typeface="Arial" panose="020B0604020202020204" pitchFamily="34" charset="0"/>
                <a:cs typeface="Arial" panose="020B0604020202020204" pitchFamily="34" charset="0"/>
              </a:rPr>
              <a:t>Water issues</a:t>
            </a:r>
          </a:p>
          <a:p>
            <a:pPr marL="228600" indent="-228600" algn="l">
              <a:buAutoNum type="arabicParenR"/>
            </a:pPr>
            <a:r>
              <a:rPr lang="en-US" sz="1200" dirty="0">
                <a:solidFill>
                  <a:schemeClr val="accent3"/>
                </a:solidFill>
                <a:cs typeface="Arial" panose="020B0604020202020204" pitchFamily="34" charset="0"/>
              </a:rPr>
              <a:t>Emissions</a:t>
            </a:r>
            <a:endParaRPr lang="en-US" sz="1200" dirty="0">
              <a:solidFill>
                <a:schemeClr val="accent3"/>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D5845E0D-1EB9-4F53-A71C-ABCB4E45BE41}"/>
              </a:ext>
            </a:extLst>
          </p:cNvPr>
          <p:cNvCxnSpPr>
            <a:stCxn id="7" idx="1"/>
          </p:cNvCxnSpPr>
          <p:nvPr/>
        </p:nvCxnSpPr>
        <p:spPr>
          <a:xfrm flipH="1">
            <a:off x="3543300" y="2372827"/>
            <a:ext cx="659423" cy="541832"/>
          </a:xfrm>
          <a:prstGeom prst="line">
            <a:avLst/>
          </a:prstGeom>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DA3B9223-92BE-4065-9292-99E7BF9A2D8A}"/>
              </a:ext>
            </a:extLst>
          </p:cNvPr>
          <p:cNvSpPr txBox="1"/>
          <p:nvPr/>
        </p:nvSpPr>
        <p:spPr>
          <a:xfrm>
            <a:off x="5865565" y="6183411"/>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N:327</a:t>
            </a:r>
          </a:p>
        </p:txBody>
      </p:sp>
    </p:spTree>
    <p:extLst>
      <p:ext uri="{BB962C8B-B14F-4D97-AF65-F5344CB8AC3E}">
        <p14:creationId xmlns:p14="http://schemas.microsoft.com/office/powerpoint/2010/main" val="248259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sitting, stuffed, small&#10;&#10;Description automatically generated">
            <a:extLst>
              <a:ext uri="{FF2B5EF4-FFF2-40B4-BE49-F238E27FC236}">
                <a16:creationId xmlns:a16="http://schemas.microsoft.com/office/drawing/2014/main" id="{C1A84FDF-8C8A-48E6-A8C4-E1AFA32BB06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
            <a:ext cx="12496799" cy="6857999"/>
          </a:xfrm>
          <a:prstGeom prst="rect">
            <a:avLst/>
          </a:prstGeom>
        </p:spPr>
      </p:pic>
      <p:sp>
        <p:nvSpPr>
          <p:cNvPr id="2" name="Slide Number Placeholder 1">
            <a:extLst>
              <a:ext uri="{FF2B5EF4-FFF2-40B4-BE49-F238E27FC236}">
                <a16:creationId xmlns:a16="http://schemas.microsoft.com/office/drawing/2014/main" id="{64B7B1C6-D957-4379-8910-1131384FC850}"/>
              </a:ext>
            </a:extLst>
          </p:cNvPr>
          <p:cNvSpPr>
            <a:spLocks noGrp="1"/>
          </p:cNvSpPr>
          <p:nvPr>
            <p:ph type="sldNum" sz="quarter" idx="42"/>
          </p:nvPr>
        </p:nvSpPr>
        <p:spPr/>
        <p:txBody>
          <a:bodyPr/>
          <a:lstStyle/>
          <a:p>
            <a:fld id="{B30B2D1E-9FFC-40D1-BD56-41383C696DDF}" type="slidenum">
              <a:rPr lang="en-JM" smtClean="0"/>
              <a:pPr/>
              <a:t>2</a:t>
            </a:fld>
            <a:endParaRPr lang="en-JM" dirty="0"/>
          </a:p>
        </p:txBody>
      </p:sp>
      <p:sp>
        <p:nvSpPr>
          <p:cNvPr id="8" name="Freeform 5">
            <a:extLst>
              <a:ext uri="{FF2B5EF4-FFF2-40B4-BE49-F238E27FC236}">
                <a16:creationId xmlns:a16="http://schemas.microsoft.com/office/drawing/2014/main" id="{6C02D368-288D-4B53-916A-ECD52C8D4A17}"/>
              </a:ext>
            </a:extLst>
          </p:cNvPr>
          <p:cNvSpPr/>
          <p:nvPr/>
        </p:nvSpPr>
        <p:spPr>
          <a:xfrm>
            <a:off x="0" y="0"/>
            <a:ext cx="3472021" cy="6858000"/>
          </a:xfrm>
          <a:custGeom>
            <a:avLst/>
            <a:gdLst>
              <a:gd name="connsiteX0" fmla="*/ 11017 w 3472021"/>
              <a:gd name="connsiteY0" fmla="*/ 0 h 6858000"/>
              <a:gd name="connsiteX1" fmla="*/ 3472021 w 3472021"/>
              <a:gd name="connsiteY1" fmla="*/ 3461004 h 6858000"/>
              <a:gd name="connsiteX2" fmla="*/ 708530 w 3472021"/>
              <a:gd name="connsiteY2" fmla="*/ 6851693 h 6858000"/>
              <a:gd name="connsiteX3" fmla="*/ 673212 w 3472021"/>
              <a:gd name="connsiteY3" fmla="*/ 6858000 h 6858000"/>
              <a:gd name="connsiteX4" fmla="*/ 0 w 3472021"/>
              <a:gd name="connsiteY4" fmla="*/ 6858000 h 6858000"/>
              <a:gd name="connsiteX5" fmla="*/ 0 w 3472021"/>
              <a:gd name="connsiteY5" fmla="*/ 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2021" h="6858000">
                <a:moveTo>
                  <a:pt x="11017" y="0"/>
                </a:moveTo>
                <a:cubicBezTo>
                  <a:pt x="1922477" y="0"/>
                  <a:pt x="3472021" y="1549544"/>
                  <a:pt x="3472021" y="3461004"/>
                </a:cubicBezTo>
                <a:cubicBezTo>
                  <a:pt x="3472021" y="5133532"/>
                  <a:pt x="2285652" y="6528967"/>
                  <a:pt x="708530" y="6851693"/>
                </a:cubicBezTo>
                <a:lnTo>
                  <a:pt x="673212" y="6858000"/>
                </a:lnTo>
                <a:lnTo>
                  <a:pt x="0" y="6858000"/>
                </a:lnTo>
                <a:lnTo>
                  <a:pt x="0" y="279"/>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12787D88-47D0-475F-B68E-AFAC9A5B914B}"/>
              </a:ext>
            </a:extLst>
          </p:cNvPr>
          <p:cNvSpPr txBox="1"/>
          <p:nvPr/>
        </p:nvSpPr>
        <p:spPr>
          <a:xfrm>
            <a:off x="319454" y="2007201"/>
            <a:ext cx="3200400" cy="1421799"/>
          </a:xfrm>
          <a:prstGeom prst="rect">
            <a:avLst/>
          </a:prstGeom>
          <a:noFill/>
        </p:spPr>
        <p:txBody>
          <a:bodyPr wrap="none" rtlCol="0">
            <a:noAutofit/>
          </a:bodyPr>
          <a:lstStyle/>
          <a:p>
            <a:pPr defTabSz="456926" eaLnBrk="1" fontAlgn="auto" hangingPunct="1">
              <a:spcBef>
                <a:spcPts val="0"/>
              </a:spcBef>
              <a:spcAft>
                <a:spcPts val="0"/>
              </a:spcAft>
            </a:pPr>
            <a:r>
              <a:rPr lang="en-US" sz="2000" b="1" dirty="0">
                <a:solidFill>
                  <a:srgbClr val="222B3C"/>
                </a:solidFill>
                <a:latin typeface="Arial" panose="020B0604020202020204"/>
                <a:ea typeface="+mn-ea"/>
              </a:rPr>
              <a:t>Dave Rassenfoss</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Senior Analyst</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David.Rassenfoss@verint.com</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(734) 352-6325</a:t>
            </a:r>
          </a:p>
        </p:txBody>
      </p:sp>
      <p:sp>
        <p:nvSpPr>
          <p:cNvPr id="13" name="TextBox 12">
            <a:extLst>
              <a:ext uri="{FF2B5EF4-FFF2-40B4-BE49-F238E27FC236}">
                <a16:creationId xmlns:a16="http://schemas.microsoft.com/office/drawing/2014/main" id="{9CA895B9-D65D-4837-99A6-AFF017809101}"/>
              </a:ext>
            </a:extLst>
          </p:cNvPr>
          <p:cNvSpPr txBox="1"/>
          <p:nvPr/>
        </p:nvSpPr>
        <p:spPr>
          <a:xfrm>
            <a:off x="319454" y="3670278"/>
            <a:ext cx="3200400" cy="1421799"/>
          </a:xfrm>
          <a:prstGeom prst="rect">
            <a:avLst/>
          </a:prstGeom>
          <a:noFill/>
        </p:spPr>
        <p:txBody>
          <a:bodyPr wrap="none" rtlCol="0">
            <a:noAutofit/>
          </a:bodyPr>
          <a:lstStyle/>
          <a:p>
            <a:pPr defTabSz="456926" eaLnBrk="1" fontAlgn="auto" hangingPunct="1">
              <a:spcBef>
                <a:spcPts val="0"/>
              </a:spcBef>
              <a:spcAft>
                <a:spcPts val="0"/>
              </a:spcAft>
            </a:pPr>
            <a:r>
              <a:rPr lang="en-US" sz="2000" b="1" dirty="0">
                <a:solidFill>
                  <a:srgbClr val="222B3C"/>
                </a:solidFill>
                <a:latin typeface="Arial" panose="020B0604020202020204"/>
              </a:rPr>
              <a:t>Michelle Miller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Customer Success Manager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Michelle.Miller@verint.com</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(734) 887-7439</a:t>
            </a:r>
          </a:p>
        </p:txBody>
      </p:sp>
      <p:sp>
        <p:nvSpPr>
          <p:cNvPr id="6" name="Title 5">
            <a:extLst>
              <a:ext uri="{FF2B5EF4-FFF2-40B4-BE49-F238E27FC236}">
                <a16:creationId xmlns:a16="http://schemas.microsoft.com/office/drawing/2014/main" id="{7133E2FB-C03B-4D2B-843C-75138B666C16}"/>
              </a:ext>
            </a:extLst>
          </p:cNvPr>
          <p:cNvSpPr>
            <a:spLocks noGrp="1"/>
          </p:cNvSpPr>
          <p:nvPr>
            <p:ph type="title"/>
          </p:nvPr>
        </p:nvSpPr>
        <p:spPr>
          <a:xfrm>
            <a:off x="205154" y="1063602"/>
            <a:ext cx="2661138" cy="822960"/>
          </a:xfrm>
        </p:spPr>
        <p:txBody>
          <a:bodyPr anchor="ctr"/>
          <a:lstStyle/>
          <a:p>
            <a:r>
              <a:rPr lang="en-US" dirty="0"/>
              <a:t>Your Verint Team</a:t>
            </a:r>
          </a:p>
        </p:txBody>
      </p:sp>
    </p:spTree>
    <p:extLst>
      <p:ext uri="{BB962C8B-B14F-4D97-AF65-F5344CB8AC3E}">
        <p14:creationId xmlns:p14="http://schemas.microsoft.com/office/powerpoint/2010/main" val="158121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20</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a:xfrm>
            <a:off x="609599" y="290143"/>
            <a:ext cx="11332463" cy="1006446"/>
          </a:xfrm>
        </p:spPr>
        <p:txBody>
          <a:bodyPr anchor="ctr"/>
          <a:lstStyle/>
          <a:p>
            <a:r>
              <a:rPr lang="en-US" dirty="0"/>
              <a:t>Besides the topic of acid rain, Acid Rain viewers were also looking for topics such as also air pollution and air quality as well as water pollution and water quality issues.</a:t>
            </a:r>
          </a:p>
        </p:txBody>
      </p:sp>
      <p:graphicFrame>
        <p:nvGraphicFramePr>
          <p:cNvPr id="9" name="Chart 8">
            <a:extLst>
              <a:ext uri="{FF2B5EF4-FFF2-40B4-BE49-F238E27FC236}">
                <a16:creationId xmlns:a16="http://schemas.microsoft.com/office/drawing/2014/main" id="{FC5C4358-B55D-484E-BB4E-18459B1154C3}"/>
              </a:ext>
            </a:extLst>
          </p:cNvPr>
          <p:cNvGraphicFramePr/>
          <p:nvPr>
            <p:extLst>
              <p:ext uri="{D42A27DB-BD31-4B8C-83A1-F6EECF244321}">
                <p14:modId xmlns:p14="http://schemas.microsoft.com/office/powerpoint/2010/main" val="2633651467"/>
              </p:ext>
            </p:extLst>
          </p:nvPr>
        </p:nvGraphicFramePr>
        <p:xfrm>
          <a:off x="553914" y="1849407"/>
          <a:ext cx="11388149" cy="44878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C764D3D-56E1-4C42-B8A4-8006F79499AB}"/>
              </a:ext>
            </a:extLst>
          </p:cNvPr>
          <p:cNvSpPr txBox="1"/>
          <p:nvPr/>
        </p:nvSpPr>
        <p:spPr>
          <a:xfrm>
            <a:off x="932688" y="1322134"/>
            <a:ext cx="10326624" cy="369332"/>
          </a:xfrm>
          <a:prstGeom prst="rect">
            <a:avLst/>
          </a:prstGeom>
          <a:noFill/>
        </p:spPr>
        <p:txBody>
          <a:bodyPr wrap="square">
            <a:spAutoFit/>
          </a:bodyPr>
          <a:lstStyle/>
          <a:p>
            <a:pPr algn="ctr"/>
            <a:r>
              <a:rPr lang="en-US" dirty="0"/>
              <a:t>Which of the following topics best describes the information you wanted today?</a:t>
            </a:r>
          </a:p>
        </p:txBody>
      </p:sp>
      <p:sp>
        <p:nvSpPr>
          <p:cNvPr id="19" name="Text Placeholder 11">
            <a:extLst>
              <a:ext uri="{FF2B5EF4-FFF2-40B4-BE49-F238E27FC236}">
                <a16:creationId xmlns:a16="http://schemas.microsoft.com/office/drawing/2014/main" id="{E563F4A2-2A84-471C-B29A-A6A89630A7E8}"/>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5" name="TextBox 4">
            <a:extLst>
              <a:ext uri="{FF2B5EF4-FFF2-40B4-BE49-F238E27FC236}">
                <a16:creationId xmlns:a16="http://schemas.microsoft.com/office/drawing/2014/main" id="{60BE82CF-1705-49DE-85E6-E0C6728D2D6E}"/>
              </a:ext>
            </a:extLst>
          </p:cNvPr>
          <p:cNvSpPr txBox="1"/>
          <p:nvPr/>
        </p:nvSpPr>
        <p:spPr>
          <a:xfrm>
            <a:off x="5568823" y="1833899"/>
            <a:ext cx="978153"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Satisfaction</a:t>
            </a:r>
          </a:p>
        </p:txBody>
      </p:sp>
      <p:sp>
        <p:nvSpPr>
          <p:cNvPr id="7" name="TextBox 6">
            <a:extLst>
              <a:ext uri="{FF2B5EF4-FFF2-40B4-BE49-F238E27FC236}">
                <a16:creationId xmlns:a16="http://schemas.microsoft.com/office/drawing/2014/main" id="{7884E079-7F31-4562-B74D-D6A71A867B76}"/>
              </a:ext>
            </a:extLst>
          </p:cNvPr>
          <p:cNvSpPr txBox="1"/>
          <p:nvPr/>
        </p:nvSpPr>
        <p:spPr>
          <a:xfrm>
            <a:off x="9273315" y="3783286"/>
            <a:ext cx="1088760" cy="646331"/>
          </a:xfrm>
          <a:prstGeom prst="rect">
            <a:avLst/>
          </a:prstGeom>
          <a:ln w="19050">
            <a:solidFill>
              <a:srgbClr val="0070C0"/>
            </a:solidFill>
          </a:ln>
          <a:effectLst/>
        </p:spPr>
        <p:style>
          <a:lnRef idx="1">
            <a:schemeClr val="accent6"/>
          </a:lnRef>
          <a:fillRef idx="2">
            <a:schemeClr val="accent6"/>
          </a:fillRef>
          <a:effectRef idx="1">
            <a:schemeClr val="accent6"/>
          </a:effectRef>
          <a:fontRef idx="minor">
            <a:schemeClr val="dk1"/>
          </a:fontRef>
        </p:style>
        <p:txBody>
          <a:bodyPr wrap="none" rtlCol="0">
            <a:spAutoFit/>
          </a:bodyPr>
          <a:lstStyle/>
          <a:p>
            <a:pPr marL="228600" indent="-228600" algn="l">
              <a:buAutoNum type="arabicParenR"/>
            </a:pPr>
            <a:r>
              <a:rPr lang="en-US" sz="1200" dirty="0">
                <a:solidFill>
                  <a:schemeClr val="accent3"/>
                </a:solidFill>
                <a:latin typeface="Arial" panose="020B0604020202020204" pitchFamily="34" charset="0"/>
                <a:cs typeface="Arial" panose="020B0604020202020204" pitchFamily="34" charset="0"/>
              </a:rPr>
              <a:t>Acid Rain</a:t>
            </a:r>
          </a:p>
          <a:p>
            <a:pPr marL="228600" indent="-228600" algn="l">
              <a:buAutoNum type="arabicParenR"/>
            </a:pPr>
            <a:r>
              <a:rPr lang="en-US" sz="1200" dirty="0">
                <a:solidFill>
                  <a:schemeClr val="accent3"/>
                </a:solidFill>
                <a:cs typeface="Arial" panose="020B0604020202020204" pitchFamily="34" charset="0"/>
              </a:rPr>
              <a:t>Air quality</a:t>
            </a:r>
          </a:p>
          <a:p>
            <a:pPr marL="228600" indent="-228600" algn="l">
              <a:buAutoNum type="arabicParenR"/>
            </a:pPr>
            <a:r>
              <a:rPr lang="en-US" sz="1200" dirty="0">
                <a:solidFill>
                  <a:schemeClr val="accent3"/>
                </a:solidFill>
                <a:latin typeface="Arial" panose="020B0604020202020204" pitchFamily="34" charset="0"/>
                <a:cs typeface="Arial" panose="020B0604020202020204" pitchFamily="34" charset="0"/>
              </a:rPr>
              <a:t>Pollution</a:t>
            </a:r>
          </a:p>
        </p:txBody>
      </p:sp>
      <p:cxnSp>
        <p:nvCxnSpPr>
          <p:cNvPr id="13" name="Straight Connector 12">
            <a:extLst>
              <a:ext uri="{FF2B5EF4-FFF2-40B4-BE49-F238E27FC236}">
                <a16:creationId xmlns:a16="http://schemas.microsoft.com/office/drawing/2014/main" id="{D5845E0D-1EB9-4F53-A71C-ABCB4E45BE41}"/>
              </a:ext>
            </a:extLst>
          </p:cNvPr>
          <p:cNvCxnSpPr>
            <a:cxnSpLocks/>
          </p:cNvCxnSpPr>
          <p:nvPr/>
        </p:nvCxnSpPr>
        <p:spPr>
          <a:xfrm flipH="1">
            <a:off x="7699248" y="4093353"/>
            <a:ext cx="1574067" cy="105431"/>
          </a:xfrm>
          <a:prstGeom prst="line">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E6B7B213-DAB8-4804-AC8D-6FD335E7BC57}"/>
              </a:ext>
            </a:extLst>
          </p:cNvPr>
          <p:cNvSpPr txBox="1"/>
          <p:nvPr/>
        </p:nvSpPr>
        <p:spPr>
          <a:xfrm>
            <a:off x="5726718" y="6090518"/>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N:327</a:t>
            </a:r>
          </a:p>
        </p:txBody>
      </p:sp>
    </p:spTree>
    <p:extLst>
      <p:ext uri="{BB962C8B-B14F-4D97-AF65-F5344CB8AC3E}">
        <p14:creationId xmlns:p14="http://schemas.microsoft.com/office/powerpoint/2010/main" val="345769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21</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p:txBody>
          <a:bodyPr anchor="ctr"/>
          <a:lstStyle/>
          <a:p>
            <a:r>
              <a:rPr lang="en-US" dirty="0">
                <a:solidFill>
                  <a:schemeClr val="tx1"/>
                </a:solidFill>
              </a:rPr>
              <a:t>About 2 in 10 Acid Rain visitors </a:t>
            </a:r>
            <a:r>
              <a:rPr lang="en-US" b="1" i="1" dirty="0">
                <a:solidFill>
                  <a:schemeClr val="tx1"/>
                </a:solidFill>
              </a:rPr>
              <a:t>did not </a:t>
            </a:r>
            <a:r>
              <a:rPr lang="en-US" dirty="0">
                <a:solidFill>
                  <a:schemeClr val="tx1"/>
                </a:solidFill>
              </a:rPr>
              <a:t>find the Acid rain web page helpful. The main reason was that they </a:t>
            </a:r>
            <a:r>
              <a:rPr lang="en-US" i="1" dirty="0">
                <a:solidFill>
                  <a:schemeClr val="tx1"/>
                </a:solidFill>
              </a:rPr>
              <a:t>could not find the information they were looking for</a:t>
            </a:r>
            <a:r>
              <a:rPr lang="en-US" dirty="0">
                <a:solidFill>
                  <a:schemeClr val="tx1"/>
                </a:solidFill>
              </a:rPr>
              <a:t>.</a:t>
            </a:r>
          </a:p>
        </p:txBody>
      </p:sp>
      <p:sp>
        <p:nvSpPr>
          <p:cNvPr id="10" name="TextBox 9">
            <a:extLst>
              <a:ext uri="{FF2B5EF4-FFF2-40B4-BE49-F238E27FC236}">
                <a16:creationId xmlns:a16="http://schemas.microsoft.com/office/drawing/2014/main" id="{5C764D3D-56E1-4C42-B8A4-8006F79499AB}"/>
              </a:ext>
            </a:extLst>
          </p:cNvPr>
          <p:cNvSpPr txBox="1"/>
          <p:nvPr/>
        </p:nvSpPr>
        <p:spPr>
          <a:xfrm>
            <a:off x="264036" y="1469874"/>
            <a:ext cx="3503388" cy="646331"/>
          </a:xfrm>
          <a:prstGeom prst="rect">
            <a:avLst/>
          </a:prstGeom>
          <a:noFill/>
        </p:spPr>
        <p:txBody>
          <a:bodyPr wrap="square">
            <a:spAutoFit/>
          </a:bodyPr>
          <a:lstStyle/>
          <a:p>
            <a:pPr algn="ctr"/>
            <a:r>
              <a:rPr lang="en-US" dirty="0"/>
              <a:t>Did you find the Acid Rain web page to be helpful?</a:t>
            </a:r>
          </a:p>
        </p:txBody>
      </p:sp>
      <p:sp>
        <p:nvSpPr>
          <p:cNvPr id="15" name="Text Placeholder 11">
            <a:extLst>
              <a:ext uri="{FF2B5EF4-FFF2-40B4-BE49-F238E27FC236}">
                <a16:creationId xmlns:a16="http://schemas.microsoft.com/office/drawing/2014/main" id="{E254509B-F2AB-4384-B89C-12A9BBA5074E}"/>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graphicFrame>
        <p:nvGraphicFramePr>
          <p:cNvPr id="18" name="Chart 17">
            <a:extLst>
              <a:ext uri="{FF2B5EF4-FFF2-40B4-BE49-F238E27FC236}">
                <a16:creationId xmlns:a16="http://schemas.microsoft.com/office/drawing/2014/main" id="{E8273B4A-F22C-4534-B5D0-CCD492DB02AA}"/>
              </a:ext>
            </a:extLst>
          </p:cNvPr>
          <p:cNvGraphicFramePr/>
          <p:nvPr>
            <p:extLst>
              <p:ext uri="{D42A27DB-BD31-4B8C-83A1-F6EECF244321}">
                <p14:modId xmlns:p14="http://schemas.microsoft.com/office/powerpoint/2010/main" val="112027634"/>
              </p:ext>
            </p:extLst>
          </p:nvPr>
        </p:nvGraphicFramePr>
        <p:xfrm>
          <a:off x="145314" y="2285999"/>
          <a:ext cx="3740833" cy="305926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8C3284E-A1D9-4DF6-9886-5C0282F07265}"/>
              </a:ext>
            </a:extLst>
          </p:cNvPr>
          <p:cNvSpPr txBox="1"/>
          <p:nvPr/>
        </p:nvSpPr>
        <p:spPr>
          <a:xfrm>
            <a:off x="2471466" y="3873891"/>
            <a:ext cx="82952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SAT:44</a:t>
            </a:r>
          </a:p>
        </p:txBody>
      </p:sp>
      <p:sp>
        <p:nvSpPr>
          <p:cNvPr id="20" name="TextBox 19">
            <a:extLst>
              <a:ext uri="{FF2B5EF4-FFF2-40B4-BE49-F238E27FC236}">
                <a16:creationId xmlns:a16="http://schemas.microsoft.com/office/drawing/2014/main" id="{041412AA-F0AB-4B2F-92A0-E34E374916E8}"/>
              </a:ext>
            </a:extLst>
          </p:cNvPr>
          <p:cNvSpPr txBox="1"/>
          <p:nvPr/>
        </p:nvSpPr>
        <p:spPr>
          <a:xfrm>
            <a:off x="999290" y="3873891"/>
            <a:ext cx="82952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SAT:80</a:t>
            </a:r>
          </a:p>
        </p:txBody>
      </p:sp>
      <p:sp>
        <p:nvSpPr>
          <p:cNvPr id="22" name="Arrow: Right 21">
            <a:extLst>
              <a:ext uri="{FF2B5EF4-FFF2-40B4-BE49-F238E27FC236}">
                <a16:creationId xmlns:a16="http://schemas.microsoft.com/office/drawing/2014/main" id="{D9820728-EC8B-49A2-B107-554BA21EF0B6}"/>
              </a:ext>
            </a:extLst>
          </p:cNvPr>
          <p:cNvSpPr/>
          <p:nvPr/>
        </p:nvSpPr>
        <p:spPr>
          <a:xfrm>
            <a:off x="3528881" y="3631575"/>
            <a:ext cx="752973"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1F9C5E6-3C19-4BA2-A0B9-14CBE9613284}"/>
              </a:ext>
            </a:extLst>
          </p:cNvPr>
          <p:cNvSpPr txBox="1"/>
          <p:nvPr/>
        </p:nvSpPr>
        <p:spPr>
          <a:xfrm>
            <a:off x="4651130" y="1423708"/>
            <a:ext cx="7159869" cy="369332"/>
          </a:xfrm>
          <a:prstGeom prst="rect">
            <a:avLst/>
          </a:prstGeom>
          <a:noFill/>
        </p:spPr>
        <p:txBody>
          <a:bodyPr wrap="square">
            <a:spAutoFit/>
          </a:bodyPr>
          <a:lstStyle/>
          <a:p>
            <a:pPr algn="ctr"/>
            <a:r>
              <a:rPr lang="en-US" dirty="0"/>
              <a:t>What about the Acid Rain web page was not helpful?</a:t>
            </a:r>
          </a:p>
        </p:txBody>
      </p:sp>
      <p:graphicFrame>
        <p:nvGraphicFramePr>
          <p:cNvPr id="12" name="Chart 11">
            <a:extLst>
              <a:ext uri="{FF2B5EF4-FFF2-40B4-BE49-F238E27FC236}">
                <a16:creationId xmlns:a16="http://schemas.microsoft.com/office/drawing/2014/main" id="{024A4DDD-F10B-4A85-BF4F-6BDF6EF8DE37}"/>
              </a:ext>
            </a:extLst>
          </p:cNvPr>
          <p:cNvGraphicFramePr/>
          <p:nvPr>
            <p:extLst>
              <p:ext uri="{D42A27DB-BD31-4B8C-83A1-F6EECF244321}">
                <p14:modId xmlns:p14="http://schemas.microsoft.com/office/powerpoint/2010/main" val="3089916029"/>
              </p:ext>
            </p:extLst>
          </p:nvPr>
        </p:nvGraphicFramePr>
        <p:xfrm>
          <a:off x="4341934" y="2194123"/>
          <a:ext cx="7529145" cy="34900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94355C4-AA6C-4F18-9D1A-13A50457A11C}"/>
              </a:ext>
            </a:extLst>
          </p:cNvPr>
          <p:cNvSpPr/>
          <p:nvPr/>
        </p:nvSpPr>
        <p:spPr>
          <a:xfrm>
            <a:off x="4413738" y="2285999"/>
            <a:ext cx="1310054" cy="3148292"/>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700DC1D-1C71-4308-8346-F2606AFCB194}"/>
              </a:ext>
            </a:extLst>
          </p:cNvPr>
          <p:cNvSpPr txBox="1"/>
          <p:nvPr/>
        </p:nvSpPr>
        <p:spPr>
          <a:xfrm>
            <a:off x="1719014" y="5345264"/>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N:327</a:t>
            </a:r>
          </a:p>
        </p:txBody>
      </p:sp>
      <p:sp>
        <p:nvSpPr>
          <p:cNvPr id="14" name="TextBox 13">
            <a:extLst>
              <a:ext uri="{FF2B5EF4-FFF2-40B4-BE49-F238E27FC236}">
                <a16:creationId xmlns:a16="http://schemas.microsoft.com/office/drawing/2014/main" id="{68531FA3-365D-46FD-8967-003F1E68D196}"/>
              </a:ext>
            </a:extLst>
          </p:cNvPr>
          <p:cNvSpPr txBox="1"/>
          <p:nvPr/>
        </p:nvSpPr>
        <p:spPr>
          <a:xfrm>
            <a:off x="7809790" y="5622263"/>
            <a:ext cx="562975"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N:58</a:t>
            </a:r>
          </a:p>
        </p:txBody>
      </p:sp>
    </p:spTree>
    <p:extLst>
      <p:ext uri="{BB962C8B-B14F-4D97-AF65-F5344CB8AC3E}">
        <p14:creationId xmlns:p14="http://schemas.microsoft.com/office/powerpoint/2010/main" val="107686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22</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a:xfrm>
            <a:off x="609600" y="334921"/>
            <a:ext cx="11110181" cy="822960"/>
          </a:xfrm>
        </p:spPr>
        <p:txBody>
          <a:bodyPr anchor="ctr"/>
          <a:lstStyle/>
          <a:p>
            <a:r>
              <a:rPr lang="en-US" dirty="0">
                <a:solidFill>
                  <a:schemeClr val="tx1"/>
                </a:solidFill>
              </a:rPr>
              <a:t>Acid Rain viewers primarily visited the </a:t>
            </a:r>
            <a:r>
              <a:rPr lang="en-US" i="1" dirty="0">
                <a:solidFill>
                  <a:schemeClr val="tx1"/>
                </a:solidFill>
              </a:rPr>
              <a:t>What is Acid Rain? </a:t>
            </a:r>
            <a:r>
              <a:rPr lang="en-US" dirty="0">
                <a:solidFill>
                  <a:schemeClr val="tx1"/>
                </a:solidFill>
              </a:rPr>
              <a:t>and the </a:t>
            </a:r>
            <a:r>
              <a:rPr lang="en-US" i="1" dirty="0">
                <a:solidFill>
                  <a:schemeClr val="tx1"/>
                </a:solidFill>
              </a:rPr>
              <a:t>Effects of Acid Rain</a:t>
            </a:r>
            <a:r>
              <a:rPr lang="en-US" dirty="0">
                <a:solidFill>
                  <a:schemeClr val="tx1"/>
                </a:solidFill>
              </a:rPr>
              <a:t> web pages during their visit.</a:t>
            </a:r>
          </a:p>
        </p:txBody>
      </p:sp>
      <p:graphicFrame>
        <p:nvGraphicFramePr>
          <p:cNvPr id="9" name="Chart 8">
            <a:extLst>
              <a:ext uri="{FF2B5EF4-FFF2-40B4-BE49-F238E27FC236}">
                <a16:creationId xmlns:a16="http://schemas.microsoft.com/office/drawing/2014/main" id="{FC5C4358-B55D-484E-BB4E-18459B1154C3}"/>
              </a:ext>
            </a:extLst>
          </p:cNvPr>
          <p:cNvGraphicFramePr/>
          <p:nvPr>
            <p:extLst>
              <p:ext uri="{D42A27DB-BD31-4B8C-83A1-F6EECF244321}">
                <p14:modId xmlns:p14="http://schemas.microsoft.com/office/powerpoint/2010/main" val="3989112515"/>
              </p:ext>
            </p:extLst>
          </p:nvPr>
        </p:nvGraphicFramePr>
        <p:xfrm>
          <a:off x="673712" y="1849407"/>
          <a:ext cx="11046069" cy="44878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C764D3D-56E1-4C42-B8A4-8006F79499AB}"/>
              </a:ext>
            </a:extLst>
          </p:cNvPr>
          <p:cNvSpPr txBox="1"/>
          <p:nvPr/>
        </p:nvSpPr>
        <p:spPr>
          <a:xfrm>
            <a:off x="932688" y="1296589"/>
            <a:ext cx="10326624" cy="369332"/>
          </a:xfrm>
          <a:prstGeom prst="rect">
            <a:avLst/>
          </a:prstGeom>
          <a:noFill/>
        </p:spPr>
        <p:txBody>
          <a:bodyPr wrap="square">
            <a:spAutoFit/>
          </a:bodyPr>
          <a:lstStyle/>
          <a:p>
            <a:pPr algn="ctr"/>
            <a:r>
              <a:rPr lang="en-US" dirty="0"/>
              <a:t>What section(s) of the Acid Rain web page did you visit? (Please check all that apply)</a:t>
            </a:r>
          </a:p>
        </p:txBody>
      </p:sp>
      <p:sp>
        <p:nvSpPr>
          <p:cNvPr id="19" name="Text Placeholder 11">
            <a:extLst>
              <a:ext uri="{FF2B5EF4-FFF2-40B4-BE49-F238E27FC236}">
                <a16:creationId xmlns:a16="http://schemas.microsoft.com/office/drawing/2014/main" id="{E563F4A2-2A84-471C-B29A-A6A89630A7E8}"/>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5" name="TextBox 4">
            <a:extLst>
              <a:ext uri="{FF2B5EF4-FFF2-40B4-BE49-F238E27FC236}">
                <a16:creationId xmlns:a16="http://schemas.microsoft.com/office/drawing/2014/main" id="{60BE82CF-1705-49DE-85E6-E0C6728D2D6E}"/>
              </a:ext>
            </a:extLst>
          </p:cNvPr>
          <p:cNvSpPr txBox="1"/>
          <p:nvPr/>
        </p:nvSpPr>
        <p:spPr>
          <a:xfrm>
            <a:off x="5809151" y="2018239"/>
            <a:ext cx="978153"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Satisfaction</a:t>
            </a:r>
          </a:p>
        </p:txBody>
      </p:sp>
      <p:sp>
        <p:nvSpPr>
          <p:cNvPr id="4" name="Rectangle 3">
            <a:extLst>
              <a:ext uri="{FF2B5EF4-FFF2-40B4-BE49-F238E27FC236}">
                <a16:creationId xmlns:a16="http://schemas.microsoft.com/office/drawing/2014/main" id="{EF690B48-2C3C-4B27-B4DD-E929D6168ACE}"/>
              </a:ext>
            </a:extLst>
          </p:cNvPr>
          <p:cNvSpPr/>
          <p:nvPr/>
        </p:nvSpPr>
        <p:spPr>
          <a:xfrm>
            <a:off x="4317023" y="3622431"/>
            <a:ext cx="3719146" cy="958360"/>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9D19436-F593-481C-B2B2-AEE12466784C}"/>
              </a:ext>
            </a:extLst>
          </p:cNvPr>
          <p:cNvSpPr/>
          <p:nvPr/>
        </p:nvSpPr>
        <p:spPr>
          <a:xfrm>
            <a:off x="582493" y="5562426"/>
            <a:ext cx="6926138" cy="433928"/>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1044931-B50A-49B1-B3E5-3371C00EEFF9}"/>
              </a:ext>
            </a:extLst>
          </p:cNvPr>
          <p:cNvSpPr txBox="1"/>
          <p:nvPr/>
        </p:nvSpPr>
        <p:spPr>
          <a:xfrm>
            <a:off x="8877665" y="4484648"/>
            <a:ext cx="2640623" cy="646331"/>
          </a:xfrm>
          <a:prstGeom prst="rect">
            <a:avLst/>
          </a:prstGeom>
          <a:ln>
            <a:solidFill>
              <a:srgbClr val="C00000"/>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sz="1200" dirty="0">
                <a:solidFill>
                  <a:schemeClr val="accent3"/>
                </a:solidFill>
                <a:latin typeface="Arial" panose="020B0604020202020204" pitchFamily="34" charset="0"/>
                <a:cs typeface="Arial" panose="020B0604020202020204" pitchFamily="34" charset="0"/>
              </a:rPr>
              <a:t>Web pages that could be possible</a:t>
            </a:r>
          </a:p>
          <a:p>
            <a:pPr algn="ctr"/>
            <a:r>
              <a:rPr lang="en-US" sz="1200" dirty="0">
                <a:solidFill>
                  <a:schemeClr val="accent3"/>
                </a:solidFill>
                <a:cs typeface="Arial" panose="020B0604020202020204" pitchFamily="34" charset="0"/>
              </a:rPr>
              <a:t>areas </a:t>
            </a:r>
            <a:r>
              <a:rPr lang="en-US" sz="1200" dirty="0">
                <a:solidFill>
                  <a:schemeClr val="accent3"/>
                </a:solidFill>
                <a:latin typeface="Arial" panose="020B0604020202020204" pitchFamily="34" charset="0"/>
                <a:cs typeface="Arial" panose="020B0604020202020204" pitchFamily="34" charset="0"/>
              </a:rPr>
              <a:t>of focus for improvement</a:t>
            </a:r>
          </a:p>
          <a:p>
            <a:pPr algn="ctr"/>
            <a:r>
              <a:rPr lang="en-US" sz="1200" dirty="0">
                <a:solidFill>
                  <a:schemeClr val="accent3"/>
                </a:solidFill>
                <a:latin typeface="Arial" panose="020B0604020202020204" pitchFamily="34" charset="0"/>
                <a:cs typeface="Arial" panose="020B0604020202020204" pitchFamily="34" charset="0"/>
              </a:rPr>
              <a:t>due to their low satisfaction scores.</a:t>
            </a:r>
          </a:p>
        </p:txBody>
      </p:sp>
      <p:cxnSp>
        <p:nvCxnSpPr>
          <p:cNvPr id="12" name="Straight Connector 11">
            <a:extLst>
              <a:ext uri="{FF2B5EF4-FFF2-40B4-BE49-F238E27FC236}">
                <a16:creationId xmlns:a16="http://schemas.microsoft.com/office/drawing/2014/main" id="{3F96B98F-D196-47A2-B68B-EC965A8E2582}"/>
              </a:ext>
            </a:extLst>
          </p:cNvPr>
          <p:cNvCxnSpPr>
            <a:cxnSpLocks/>
            <a:stCxn id="4" idx="3"/>
          </p:cNvCxnSpPr>
          <p:nvPr/>
        </p:nvCxnSpPr>
        <p:spPr>
          <a:xfrm>
            <a:off x="8036169" y="4101611"/>
            <a:ext cx="841496" cy="3830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A7217D-EAD1-4B5D-86D1-F312824F84B5}"/>
              </a:ext>
            </a:extLst>
          </p:cNvPr>
          <p:cNvCxnSpPr>
            <a:cxnSpLocks/>
          </p:cNvCxnSpPr>
          <p:nvPr/>
        </p:nvCxnSpPr>
        <p:spPr>
          <a:xfrm flipV="1">
            <a:off x="7508631" y="5130979"/>
            <a:ext cx="1369034" cy="64841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DCFA40-8BB7-47AB-8B7C-6175DFECDEF1}"/>
              </a:ext>
            </a:extLst>
          </p:cNvPr>
          <p:cNvSpPr txBox="1"/>
          <p:nvPr/>
        </p:nvSpPr>
        <p:spPr>
          <a:xfrm>
            <a:off x="6298227" y="6120024"/>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N:327</a:t>
            </a:r>
          </a:p>
        </p:txBody>
      </p:sp>
    </p:spTree>
    <p:extLst>
      <p:ext uri="{BB962C8B-B14F-4D97-AF65-F5344CB8AC3E}">
        <p14:creationId xmlns:p14="http://schemas.microsoft.com/office/powerpoint/2010/main" val="18451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23</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a:xfrm>
            <a:off x="609600" y="187381"/>
            <a:ext cx="10972800" cy="1135940"/>
          </a:xfrm>
        </p:spPr>
        <p:txBody>
          <a:bodyPr anchor="ctr"/>
          <a:lstStyle/>
          <a:p>
            <a:r>
              <a:rPr lang="en-US" dirty="0"/>
              <a:t>30% of Acid Rain web page viewers </a:t>
            </a:r>
            <a:r>
              <a:rPr lang="en-US" b="1" dirty="0"/>
              <a:t>did not </a:t>
            </a:r>
            <a:r>
              <a:rPr lang="en-US" dirty="0"/>
              <a:t>find what they were looking for during their visit. Issues mentioned were more complete graphics on charts, information on stages of acid rain, and information on disinfectants and COVID.</a:t>
            </a:r>
          </a:p>
        </p:txBody>
      </p:sp>
      <p:sp>
        <p:nvSpPr>
          <p:cNvPr id="10" name="TextBox 9">
            <a:extLst>
              <a:ext uri="{FF2B5EF4-FFF2-40B4-BE49-F238E27FC236}">
                <a16:creationId xmlns:a16="http://schemas.microsoft.com/office/drawing/2014/main" id="{5C764D3D-56E1-4C42-B8A4-8006F79499AB}"/>
              </a:ext>
            </a:extLst>
          </p:cNvPr>
          <p:cNvSpPr txBox="1"/>
          <p:nvPr/>
        </p:nvSpPr>
        <p:spPr>
          <a:xfrm>
            <a:off x="609600" y="1416775"/>
            <a:ext cx="3503388" cy="646331"/>
          </a:xfrm>
          <a:prstGeom prst="rect">
            <a:avLst/>
          </a:prstGeom>
          <a:noFill/>
        </p:spPr>
        <p:txBody>
          <a:bodyPr wrap="square">
            <a:spAutoFit/>
          </a:bodyPr>
          <a:lstStyle/>
          <a:p>
            <a:pPr algn="ctr"/>
            <a:r>
              <a:rPr lang="en-US" dirty="0"/>
              <a:t>Did you find the information you were looking for today? </a:t>
            </a:r>
          </a:p>
        </p:txBody>
      </p:sp>
      <p:sp>
        <p:nvSpPr>
          <p:cNvPr id="15" name="Text Placeholder 11">
            <a:extLst>
              <a:ext uri="{FF2B5EF4-FFF2-40B4-BE49-F238E27FC236}">
                <a16:creationId xmlns:a16="http://schemas.microsoft.com/office/drawing/2014/main" id="{E254509B-F2AB-4384-B89C-12A9BBA5074E}"/>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graphicFrame>
        <p:nvGraphicFramePr>
          <p:cNvPr id="18" name="Chart 17">
            <a:extLst>
              <a:ext uri="{FF2B5EF4-FFF2-40B4-BE49-F238E27FC236}">
                <a16:creationId xmlns:a16="http://schemas.microsoft.com/office/drawing/2014/main" id="{E8273B4A-F22C-4534-B5D0-CCD492DB02AA}"/>
              </a:ext>
            </a:extLst>
          </p:cNvPr>
          <p:cNvGraphicFramePr/>
          <p:nvPr>
            <p:extLst>
              <p:ext uri="{D42A27DB-BD31-4B8C-83A1-F6EECF244321}">
                <p14:modId xmlns:p14="http://schemas.microsoft.com/office/powerpoint/2010/main" val="690879753"/>
              </p:ext>
            </p:extLst>
          </p:nvPr>
        </p:nvGraphicFramePr>
        <p:xfrm>
          <a:off x="291563" y="1954666"/>
          <a:ext cx="4139462" cy="360273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8C3284E-A1D9-4DF6-9886-5C0282F07265}"/>
              </a:ext>
            </a:extLst>
          </p:cNvPr>
          <p:cNvSpPr txBox="1"/>
          <p:nvPr/>
        </p:nvSpPr>
        <p:spPr>
          <a:xfrm>
            <a:off x="2771177" y="3551845"/>
            <a:ext cx="829522" cy="338554"/>
          </a:xfrm>
          <a:prstGeom prst="rect">
            <a:avLst/>
          </a:prstGeom>
          <a:noFill/>
        </p:spPr>
        <p:txBody>
          <a:bodyPr wrap="none" rtlCol="0">
            <a:spAutoFit/>
          </a:bodyPr>
          <a:lstStyle/>
          <a:p>
            <a:pPr algn="l"/>
            <a:r>
              <a:rPr lang="en-US" sz="1600" dirty="0">
                <a:solidFill>
                  <a:srgbClr val="002060"/>
                </a:solidFill>
                <a:latin typeface="Arial" panose="020B0604020202020204" pitchFamily="34" charset="0"/>
                <a:cs typeface="Arial" panose="020B0604020202020204" pitchFamily="34" charset="0"/>
              </a:rPr>
              <a:t>SAT:61</a:t>
            </a:r>
          </a:p>
        </p:txBody>
      </p:sp>
      <p:sp>
        <p:nvSpPr>
          <p:cNvPr id="20" name="TextBox 19">
            <a:extLst>
              <a:ext uri="{FF2B5EF4-FFF2-40B4-BE49-F238E27FC236}">
                <a16:creationId xmlns:a16="http://schemas.microsoft.com/office/drawing/2014/main" id="{041412AA-F0AB-4B2F-92A0-E34E374916E8}"/>
              </a:ext>
            </a:extLst>
          </p:cNvPr>
          <p:cNvSpPr txBox="1"/>
          <p:nvPr/>
        </p:nvSpPr>
        <p:spPr>
          <a:xfrm>
            <a:off x="1186208" y="3656165"/>
            <a:ext cx="82952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SAT:84</a:t>
            </a:r>
          </a:p>
        </p:txBody>
      </p:sp>
      <p:sp>
        <p:nvSpPr>
          <p:cNvPr id="22" name="Arrow: Right 21">
            <a:extLst>
              <a:ext uri="{FF2B5EF4-FFF2-40B4-BE49-F238E27FC236}">
                <a16:creationId xmlns:a16="http://schemas.microsoft.com/office/drawing/2014/main" id="{D9820728-EC8B-49A2-B107-554BA21EF0B6}"/>
              </a:ext>
            </a:extLst>
          </p:cNvPr>
          <p:cNvSpPr/>
          <p:nvPr/>
        </p:nvSpPr>
        <p:spPr>
          <a:xfrm>
            <a:off x="3923176" y="3413849"/>
            <a:ext cx="752973" cy="4846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CC30CD3-043C-4D32-AFAE-C2D68DCDB1FD}"/>
              </a:ext>
            </a:extLst>
          </p:cNvPr>
          <p:cNvSpPr txBox="1"/>
          <p:nvPr/>
        </p:nvSpPr>
        <p:spPr>
          <a:xfrm>
            <a:off x="3270829" y="5218849"/>
            <a:ext cx="829522" cy="338554"/>
          </a:xfrm>
          <a:prstGeom prst="rect">
            <a:avLst/>
          </a:prstGeom>
          <a:noFill/>
        </p:spPr>
        <p:txBody>
          <a:bodyPr wrap="none" rtlCol="0">
            <a:spAutoFit/>
          </a:bodyPr>
          <a:lstStyle/>
          <a:p>
            <a:pPr algn="l"/>
            <a:r>
              <a:rPr lang="en-US" sz="1600" dirty="0">
                <a:solidFill>
                  <a:srgbClr val="002060"/>
                </a:solidFill>
                <a:latin typeface="Arial" panose="020B0604020202020204" pitchFamily="34" charset="0"/>
                <a:cs typeface="Arial" panose="020B0604020202020204" pitchFamily="34" charset="0"/>
              </a:rPr>
              <a:t>SAT:29</a:t>
            </a:r>
          </a:p>
        </p:txBody>
      </p:sp>
      <p:graphicFrame>
        <p:nvGraphicFramePr>
          <p:cNvPr id="4" name="Table 4">
            <a:extLst>
              <a:ext uri="{FF2B5EF4-FFF2-40B4-BE49-F238E27FC236}">
                <a16:creationId xmlns:a16="http://schemas.microsoft.com/office/drawing/2014/main" id="{3210D3CD-5847-4339-B070-C65A7D71D191}"/>
              </a:ext>
            </a:extLst>
          </p:cNvPr>
          <p:cNvGraphicFramePr>
            <a:graphicFrameLocks noGrp="1"/>
          </p:cNvGraphicFramePr>
          <p:nvPr>
            <p:extLst>
              <p:ext uri="{D42A27DB-BD31-4B8C-83A1-F6EECF244321}">
                <p14:modId xmlns:p14="http://schemas.microsoft.com/office/powerpoint/2010/main" val="92748508"/>
              </p:ext>
            </p:extLst>
          </p:nvPr>
        </p:nvGraphicFramePr>
        <p:xfrm>
          <a:off x="4820022" y="1574800"/>
          <a:ext cx="6990978" cy="4490720"/>
        </p:xfrm>
        <a:graphic>
          <a:graphicData uri="http://schemas.openxmlformats.org/drawingml/2006/table">
            <a:tbl>
              <a:tblPr firstRow="1" bandRow="1">
                <a:tableStyleId>{7DF18680-E054-41AD-8BC1-D1AEF772440D}</a:tableStyleId>
              </a:tblPr>
              <a:tblGrid>
                <a:gridCol w="6990978">
                  <a:extLst>
                    <a:ext uri="{9D8B030D-6E8A-4147-A177-3AD203B41FA5}">
                      <a16:colId xmlns:a16="http://schemas.microsoft.com/office/drawing/2014/main" val="745797492"/>
                    </a:ext>
                  </a:extLst>
                </a:gridCol>
              </a:tblGrid>
              <a:tr h="370840">
                <a:tc>
                  <a:txBody>
                    <a:bodyPr/>
                    <a:lstStyle/>
                    <a:p>
                      <a:pPr algn="ctr"/>
                      <a:r>
                        <a:rPr lang="en-US" sz="1800" b="0" i="0" u="none" strike="noStrike" dirty="0">
                          <a:effectLst/>
                          <a:latin typeface="Arial" panose="020B0604020202020204" pitchFamily="34" charset="0"/>
                        </a:rPr>
                        <a:t>Please tell us what couldn't you find</a:t>
                      </a:r>
                      <a:endParaRPr lang="en-US" dirty="0"/>
                    </a:p>
                  </a:txBody>
                  <a:tcPr>
                    <a:solidFill>
                      <a:srgbClr val="002060"/>
                    </a:solidFill>
                  </a:tcPr>
                </a:tc>
                <a:extLst>
                  <a:ext uri="{0D108BD9-81ED-4DB2-BD59-A6C34878D82A}">
                    <a16:rowId xmlns:a16="http://schemas.microsoft.com/office/drawing/2014/main" val="3839805696"/>
                  </a:ext>
                </a:extLst>
              </a:tr>
              <a:tr h="370840">
                <a:tc>
                  <a:txBody>
                    <a:bodyPr/>
                    <a:lstStyle/>
                    <a:p>
                      <a:pPr fontAlgn="t"/>
                      <a:r>
                        <a:rPr lang="en-US" sz="1200" i="1" dirty="0">
                          <a:effectLst/>
                        </a:rPr>
                        <a:t>“</a:t>
                      </a:r>
                      <a:r>
                        <a:rPr lang="en-US" sz="1200" b="1" i="1" dirty="0">
                          <a:effectLst/>
                        </a:rPr>
                        <a:t>Is looking for some more statistics on the link between the acid rain pollutants and human health</a:t>
                      </a:r>
                      <a:r>
                        <a:rPr lang="en-US" sz="1200" i="1" dirty="0">
                          <a:effectLst/>
                        </a:rPr>
                        <a:t>. I have a very old article from the 90s about the link between acid rain pollutants, vitamin D deficiency, and breast cancer. I don't have the publisher or the author on the article and my copy has been photocopied so often it is illegible</a:t>
                      </a:r>
                      <a:r>
                        <a:rPr lang="en-US" sz="1200" b="1" i="1" dirty="0">
                          <a:effectLst/>
                        </a:rPr>
                        <a:t>. I was looking for some more up-to-date information on this topic.”</a:t>
                      </a:r>
                    </a:p>
                    <a:p>
                      <a:pPr fontAlgn="t"/>
                      <a:r>
                        <a:rPr lang="en-US" sz="1200" b="1" i="0" dirty="0">
                          <a:solidFill>
                            <a:srgbClr val="002060"/>
                          </a:solidFill>
                          <a:effectLst/>
                        </a:rPr>
                        <a:t>SAT:70, 5/5/20</a:t>
                      </a:r>
                    </a:p>
                  </a:txBody>
                  <a:tcPr/>
                </a:tc>
                <a:extLst>
                  <a:ext uri="{0D108BD9-81ED-4DB2-BD59-A6C34878D82A}">
                    <a16:rowId xmlns:a16="http://schemas.microsoft.com/office/drawing/2014/main" val="2498788046"/>
                  </a:ext>
                </a:extLst>
              </a:tr>
              <a:tr h="370840">
                <a:tc>
                  <a:txBody>
                    <a:bodyPr/>
                    <a:lstStyle/>
                    <a:p>
                      <a:r>
                        <a:rPr lang="en-US" sz="1200" b="0" i="1" kern="1200" dirty="0">
                          <a:solidFill>
                            <a:schemeClr val="dk1"/>
                          </a:solidFill>
                          <a:effectLst/>
                          <a:latin typeface="+mn-lt"/>
                          <a:ea typeface="+mn-ea"/>
                          <a:cs typeface="+mn-cs"/>
                        </a:rPr>
                        <a:t>“</a:t>
                      </a:r>
                      <a:r>
                        <a:rPr lang="en-US" sz="1200" b="1" i="1" kern="1200" dirty="0">
                          <a:solidFill>
                            <a:schemeClr val="dk1"/>
                          </a:solidFill>
                          <a:effectLst/>
                          <a:latin typeface="+mn-lt"/>
                          <a:ea typeface="+mn-ea"/>
                          <a:cs typeface="+mn-cs"/>
                        </a:rPr>
                        <a:t>Your info on pH tolerance of living organism's graphic doesn't have a key, </a:t>
                      </a:r>
                      <a:r>
                        <a:rPr lang="en-US" sz="1200" b="0" i="1" kern="1200" dirty="0">
                          <a:solidFill>
                            <a:schemeClr val="dk1"/>
                          </a:solidFill>
                          <a:effectLst/>
                          <a:latin typeface="+mn-lt"/>
                          <a:ea typeface="+mn-ea"/>
                          <a:cs typeface="+mn-cs"/>
                        </a:rPr>
                        <a:t>although it is color coded. The whole 'effects of acid rain section' is set up like you are trying to hide info. I would know, as I teach env. science, and I have been to many, many websites that blow yours out of the water. </a:t>
                      </a:r>
                      <a:r>
                        <a:rPr lang="en-US" sz="1200" b="1" i="1" kern="1200" dirty="0">
                          <a:solidFill>
                            <a:schemeClr val="dk1"/>
                          </a:solidFill>
                          <a:effectLst/>
                          <a:latin typeface="+mn-lt"/>
                          <a:ea typeface="+mn-ea"/>
                          <a:cs typeface="+mn-cs"/>
                        </a:rPr>
                        <a:t>Where are the graphics to show effects of acid rain on the environment?</a:t>
                      </a:r>
                      <a:r>
                        <a:rPr lang="en-US" sz="1200" b="0" i="1" kern="1200" dirty="0">
                          <a:solidFill>
                            <a:schemeClr val="dk1"/>
                          </a:solidFill>
                          <a:effectLst/>
                          <a:latin typeface="+mn-lt"/>
                          <a:ea typeface="+mn-ea"/>
                          <a:cs typeface="+mn-cs"/>
                        </a:rPr>
                        <a:t>” </a:t>
                      </a:r>
                      <a:r>
                        <a:rPr lang="en-US" sz="1200" b="1" i="0" kern="1200" dirty="0">
                          <a:solidFill>
                            <a:srgbClr val="002060"/>
                          </a:solidFill>
                          <a:effectLst/>
                          <a:latin typeface="+mn-lt"/>
                          <a:ea typeface="+mn-ea"/>
                          <a:cs typeface="+mn-cs"/>
                        </a:rPr>
                        <a:t>SAT:19, 4/23/20</a:t>
                      </a:r>
                      <a:endParaRPr lang="en-US" sz="1200" b="1" i="0" dirty="0">
                        <a:solidFill>
                          <a:srgbClr val="002060"/>
                        </a:solidFill>
                      </a:endParaRPr>
                    </a:p>
                  </a:txBody>
                  <a:tcPr/>
                </a:tc>
                <a:extLst>
                  <a:ext uri="{0D108BD9-81ED-4DB2-BD59-A6C34878D82A}">
                    <a16:rowId xmlns:a16="http://schemas.microsoft.com/office/drawing/2014/main" val="860303094"/>
                  </a:ext>
                </a:extLst>
              </a:tr>
              <a:tr h="370840">
                <a:tc>
                  <a:txBody>
                    <a:bodyPr/>
                    <a:lstStyle/>
                    <a:p>
                      <a:pPr fontAlgn="t"/>
                      <a:r>
                        <a:rPr lang="en-US" sz="1200" i="1" dirty="0">
                          <a:effectLst/>
                        </a:rPr>
                        <a:t>“</a:t>
                      </a:r>
                      <a:r>
                        <a:rPr lang="en-US" sz="1200" b="1" i="1" dirty="0">
                          <a:effectLst/>
                        </a:rPr>
                        <a:t>offer MUCH MORE simple language AND GRAPHICS re disinfectants for Specific Corona19 </a:t>
                      </a:r>
                      <a:r>
                        <a:rPr lang="en-US" sz="1200" i="1" dirty="0">
                          <a:effectLst/>
                        </a:rPr>
                        <a:t>, give references for LOCAL access &amp; availability hot line /email site for counties. Your info re 70% alcohol/bleach not clear ! i.e. local accessibility, how to dilute /combine solutions.” </a:t>
                      </a:r>
                      <a:r>
                        <a:rPr lang="en-US" sz="1200" b="1" i="0" dirty="0">
                          <a:solidFill>
                            <a:srgbClr val="002060"/>
                          </a:solidFill>
                          <a:effectLst/>
                        </a:rPr>
                        <a:t>SAT:70, 4/1/20</a:t>
                      </a:r>
                    </a:p>
                  </a:txBody>
                  <a:tcPr/>
                </a:tc>
                <a:extLst>
                  <a:ext uri="{0D108BD9-81ED-4DB2-BD59-A6C34878D82A}">
                    <a16:rowId xmlns:a16="http://schemas.microsoft.com/office/drawing/2014/main" val="2739103659"/>
                  </a:ext>
                </a:extLst>
              </a:tr>
              <a:tr h="370840">
                <a:tc>
                  <a:txBody>
                    <a:bodyPr/>
                    <a:lstStyle/>
                    <a:p>
                      <a:pPr fontAlgn="t"/>
                      <a:r>
                        <a:rPr lang="en-US" sz="1200" i="1" dirty="0">
                          <a:effectLst/>
                        </a:rPr>
                        <a:t>“</a:t>
                      </a:r>
                      <a:r>
                        <a:rPr lang="en-US" sz="1200" b="1" i="1" dirty="0">
                          <a:effectLst/>
                        </a:rPr>
                        <a:t>I couldn't find the stages of acid rain</a:t>
                      </a:r>
                      <a:r>
                        <a:rPr lang="en-US" sz="1200" i="1" dirty="0">
                          <a:effectLst/>
                        </a:rPr>
                        <a:t>.” </a:t>
                      </a:r>
                      <a:r>
                        <a:rPr lang="en-US" sz="1200" b="1" i="0" dirty="0">
                          <a:solidFill>
                            <a:srgbClr val="002060"/>
                          </a:solidFill>
                          <a:effectLst/>
                        </a:rPr>
                        <a:t>SAT:67, 6/18/20</a:t>
                      </a:r>
                    </a:p>
                  </a:txBody>
                  <a:tcPr anchor="ctr"/>
                </a:tc>
                <a:extLst>
                  <a:ext uri="{0D108BD9-81ED-4DB2-BD59-A6C34878D82A}">
                    <a16:rowId xmlns:a16="http://schemas.microsoft.com/office/drawing/2014/main" val="2210367537"/>
                  </a:ext>
                </a:extLst>
              </a:tr>
              <a:tr h="370840">
                <a:tc>
                  <a:txBody>
                    <a:bodyPr/>
                    <a:lstStyle/>
                    <a:p>
                      <a:pPr fontAlgn="t"/>
                      <a:r>
                        <a:rPr lang="en-US" sz="1200" b="1" i="1" dirty="0">
                          <a:effectLst/>
                        </a:rPr>
                        <a:t>“I was looking for basic information about air pollution and how it's measured </a:t>
                      </a:r>
                      <a:r>
                        <a:rPr lang="en-US" sz="1200" i="1" dirty="0">
                          <a:effectLst/>
                        </a:rPr>
                        <a:t>but the amount of links I had to click to navigate made it confusing and difficult to find anything related to what I needed.” </a:t>
                      </a:r>
                      <a:r>
                        <a:rPr lang="en-US" sz="1200" b="1" i="0" dirty="0">
                          <a:solidFill>
                            <a:srgbClr val="002060"/>
                          </a:solidFill>
                          <a:effectLst/>
                        </a:rPr>
                        <a:t>SAT:45, 5/18/20</a:t>
                      </a:r>
                    </a:p>
                  </a:txBody>
                  <a:tcPr/>
                </a:tc>
                <a:extLst>
                  <a:ext uri="{0D108BD9-81ED-4DB2-BD59-A6C34878D82A}">
                    <a16:rowId xmlns:a16="http://schemas.microsoft.com/office/drawing/2014/main" val="626423702"/>
                  </a:ext>
                </a:extLst>
              </a:tr>
              <a:tr h="370840">
                <a:tc>
                  <a:txBody>
                    <a:bodyPr/>
                    <a:lstStyle/>
                    <a:p>
                      <a:pPr fontAlgn="t"/>
                      <a:r>
                        <a:rPr lang="en-US" sz="1200" i="1" dirty="0">
                          <a:effectLst/>
                        </a:rPr>
                        <a:t>“Like EPA HQ officially requested of Regions this week and other Regions have done, </a:t>
                      </a:r>
                      <a:r>
                        <a:rPr lang="en-US" sz="1200" b="1" i="1" dirty="0">
                          <a:effectLst/>
                        </a:rPr>
                        <a:t>please post COVID -19 Regulatory Discretion ASAP!</a:t>
                      </a:r>
                      <a:r>
                        <a:rPr lang="en-US" sz="1200" i="1" dirty="0">
                          <a:effectLst/>
                        </a:rPr>
                        <a:t>” </a:t>
                      </a:r>
                      <a:r>
                        <a:rPr lang="en-US" sz="1200" b="1" i="0" u="none" dirty="0">
                          <a:solidFill>
                            <a:srgbClr val="002060"/>
                          </a:solidFill>
                          <a:effectLst/>
                        </a:rPr>
                        <a:t>SAT:70, 3/27/20</a:t>
                      </a:r>
                    </a:p>
                  </a:txBody>
                  <a:tcPr/>
                </a:tc>
                <a:extLst>
                  <a:ext uri="{0D108BD9-81ED-4DB2-BD59-A6C34878D82A}">
                    <a16:rowId xmlns:a16="http://schemas.microsoft.com/office/drawing/2014/main" val="2365608024"/>
                  </a:ext>
                </a:extLst>
              </a:tr>
            </a:tbl>
          </a:graphicData>
        </a:graphic>
      </p:graphicFrame>
      <p:sp>
        <p:nvSpPr>
          <p:cNvPr id="5" name="TextBox 4">
            <a:extLst>
              <a:ext uri="{FF2B5EF4-FFF2-40B4-BE49-F238E27FC236}">
                <a16:creationId xmlns:a16="http://schemas.microsoft.com/office/drawing/2014/main" id="{E0CE7F35-87CB-4581-BAD1-5AA4E55A0CB9}"/>
              </a:ext>
            </a:extLst>
          </p:cNvPr>
          <p:cNvSpPr txBox="1"/>
          <p:nvPr/>
        </p:nvSpPr>
        <p:spPr>
          <a:xfrm>
            <a:off x="2039887" y="5368787"/>
            <a:ext cx="731290" cy="338554"/>
          </a:xfrm>
          <a:prstGeom prst="rect">
            <a:avLst/>
          </a:prstGeom>
          <a:noFill/>
        </p:spPr>
        <p:txBody>
          <a:bodyPr wrap="none" rtlCol="0">
            <a:spAutoFit/>
          </a:bodyPr>
          <a:lstStyle/>
          <a:p>
            <a:pPr algn="l"/>
            <a:r>
              <a:rPr lang="en-US" sz="1600" dirty="0">
                <a:solidFill>
                  <a:schemeClr val="accent3"/>
                </a:solidFill>
                <a:latin typeface="Arial" panose="020B0604020202020204" pitchFamily="34" charset="0"/>
                <a:cs typeface="Arial" panose="020B0604020202020204" pitchFamily="34" charset="0"/>
              </a:rPr>
              <a:t>N:327</a:t>
            </a:r>
          </a:p>
        </p:txBody>
      </p:sp>
    </p:spTree>
    <p:extLst>
      <p:ext uri="{BB962C8B-B14F-4D97-AF65-F5344CB8AC3E}">
        <p14:creationId xmlns:p14="http://schemas.microsoft.com/office/powerpoint/2010/main" val="350492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24</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a:xfrm>
            <a:off x="609600" y="320040"/>
            <a:ext cx="10996637" cy="822960"/>
          </a:xfrm>
        </p:spPr>
        <p:txBody>
          <a:bodyPr anchor="ctr"/>
          <a:lstStyle/>
          <a:p>
            <a:r>
              <a:rPr lang="en-US" dirty="0"/>
              <a:t>42% of Acid Rain viewers had an issue with the site search tool during their visit on the site. Scientist had the lowest percentage that said search worked well.</a:t>
            </a:r>
          </a:p>
        </p:txBody>
      </p:sp>
      <p:graphicFrame>
        <p:nvGraphicFramePr>
          <p:cNvPr id="9" name="Chart 8">
            <a:extLst>
              <a:ext uri="{FF2B5EF4-FFF2-40B4-BE49-F238E27FC236}">
                <a16:creationId xmlns:a16="http://schemas.microsoft.com/office/drawing/2014/main" id="{FC5C4358-B55D-484E-BB4E-18459B1154C3}"/>
              </a:ext>
            </a:extLst>
          </p:cNvPr>
          <p:cNvGraphicFramePr/>
          <p:nvPr>
            <p:extLst>
              <p:ext uri="{D42A27DB-BD31-4B8C-83A1-F6EECF244321}">
                <p14:modId xmlns:p14="http://schemas.microsoft.com/office/powerpoint/2010/main" val="3681478185"/>
              </p:ext>
            </p:extLst>
          </p:nvPr>
        </p:nvGraphicFramePr>
        <p:xfrm>
          <a:off x="727222" y="1747186"/>
          <a:ext cx="11046069" cy="448789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C5BCA28-44D1-4589-88AA-DC8464A350E9}"/>
              </a:ext>
            </a:extLst>
          </p:cNvPr>
          <p:cNvSpPr txBox="1"/>
          <p:nvPr/>
        </p:nvSpPr>
        <p:spPr>
          <a:xfrm>
            <a:off x="4422530" y="3669032"/>
            <a:ext cx="2438488" cy="461665"/>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1200" b="1" dirty="0">
                <a:solidFill>
                  <a:schemeClr val="tx1"/>
                </a:solidFill>
                <a:latin typeface="Arial" panose="020B0604020202020204" pitchFamily="34" charset="0"/>
                <a:cs typeface="Arial" panose="020B0604020202020204" pitchFamily="34" charset="0"/>
              </a:rPr>
              <a:t>NOTE</a:t>
            </a:r>
            <a:r>
              <a:rPr lang="en-US" sz="1200" dirty="0">
                <a:solidFill>
                  <a:schemeClr val="tx1"/>
                </a:solidFill>
                <a:latin typeface="Arial" panose="020B0604020202020204" pitchFamily="34" charset="0"/>
                <a:cs typeface="Arial" panose="020B0604020202020204" pitchFamily="34" charset="0"/>
              </a:rPr>
              <a:t>: Answers with _OLD suffix</a:t>
            </a:r>
          </a:p>
          <a:p>
            <a:pPr algn="ctr"/>
            <a:r>
              <a:rPr lang="en-US" sz="1200" dirty="0">
                <a:solidFill>
                  <a:schemeClr val="tx1"/>
                </a:solidFill>
                <a:latin typeface="Arial" panose="020B0604020202020204" pitchFamily="34" charset="0"/>
                <a:cs typeface="Arial" panose="020B0604020202020204" pitchFamily="34" charset="0"/>
              </a:rPr>
              <a:t> were removed on 9/30/20</a:t>
            </a:r>
          </a:p>
        </p:txBody>
      </p:sp>
      <p:sp>
        <p:nvSpPr>
          <p:cNvPr id="19" name="Text Placeholder 11">
            <a:extLst>
              <a:ext uri="{FF2B5EF4-FFF2-40B4-BE49-F238E27FC236}">
                <a16:creationId xmlns:a16="http://schemas.microsoft.com/office/drawing/2014/main" id="{E563F4A2-2A84-471C-B29A-A6A89630A7E8}"/>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5" name="TextBox 4">
            <a:extLst>
              <a:ext uri="{FF2B5EF4-FFF2-40B4-BE49-F238E27FC236}">
                <a16:creationId xmlns:a16="http://schemas.microsoft.com/office/drawing/2014/main" id="{60BE82CF-1705-49DE-85E6-E0C6728D2D6E}"/>
              </a:ext>
            </a:extLst>
          </p:cNvPr>
          <p:cNvSpPr txBox="1"/>
          <p:nvPr/>
        </p:nvSpPr>
        <p:spPr>
          <a:xfrm>
            <a:off x="-4595" y="5108683"/>
            <a:ext cx="1172116" cy="276999"/>
          </a:xfrm>
          <a:prstGeom prst="rect">
            <a:avLst/>
          </a:prstGeom>
          <a:noFill/>
        </p:spPr>
        <p:txBody>
          <a:bodyPr wrap="none" rtlCol="0">
            <a:spAutoFit/>
          </a:bodyPr>
          <a:lstStyle/>
          <a:p>
            <a:pPr algn="l"/>
            <a:r>
              <a:rPr lang="en-US" sz="1200" dirty="0">
                <a:solidFill>
                  <a:schemeClr val="accent3"/>
                </a:solidFill>
                <a:latin typeface="Arial" panose="020B0604020202020204" pitchFamily="34" charset="0"/>
                <a:cs typeface="Arial" panose="020B0604020202020204" pitchFamily="34" charset="0"/>
              </a:rPr>
              <a:t>Satisfaction </a:t>
            </a:r>
            <a:r>
              <a:rPr lang="en-US" sz="1200" dirty="0">
                <a:solidFill>
                  <a:schemeClr val="accent3"/>
                </a:solidFill>
                <a:latin typeface="Arial" panose="020B0604020202020204" pitchFamily="34" charset="0"/>
                <a:cs typeface="Arial" panose="020B0604020202020204" pitchFamily="34" charset="0"/>
                <a:sym typeface="Wingdings" panose="05000000000000000000" pitchFamily="2" charset="2"/>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5A5E15-E273-4AD4-8740-049DE2369AAB}"/>
              </a:ext>
            </a:extLst>
          </p:cNvPr>
          <p:cNvSpPr txBox="1"/>
          <p:nvPr/>
        </p:nvSpPr>
        <p:spPr>
          <a:xfrm>
            <a:off x="6625436" y="5818254"/>
            <a:ext cx="647698" cy="307777"/>
          </a:xfrm>
          <a:prstGeom prst="rect">
            <a:avLst/>
          </a:prstGeom>
          <a:noFill/>
        </p:spPr>
        <p:txBody>
          <a:bodyPr wrap="square" rtlCol="0">
            <a:spAutoFit/>
          </a:bodyPr>
          <a:lstStyle/>
          <a:p>
            <a:pPr algn="l"/>
            <a:r>
              <a:rPr lang="en-US" sz="1400" dirty="0">
                <a:solidFill>
                  <a:srgbClr val="00B050"/>
                </a:solidFill>
                <a:latin typeface="Arial" panose="020B0604020202020204" pitchFamily="34" charset="0"/>
                <a:cs typeface="Arial" panose="020B0604020202020204" pitchFamily="34" charset="0"/>
              </a:rPr>
              <a:t>NEW</a:t>
            </a:r>
          </a:p>
        </p:txBody>
      </p:sp>
      <p:sp>
        <p:nvSpPr>
          <p:cNvPr id="11" name="TextBox 10">
            <a:extLst>
              <a:ext uri="{FF2B5EF4-FFF2-40B4-BE49-F238E27FC236}">
                <a16:creationId xmlns:a16="http://schemas.microsoft.com/office/drawing/2014/main" id="{85729E1F-4F1E-489C-9158-F310751F31D7}"/>
              </a:ext>
            </a:extLst>
          </p:cNvPr>
          <p:cNvSpPr txBox="1"/>
          <p:nvPr/>
        </p:nvSpPr>
        <p:spPr>
          <a:xfrm>
            <a:off x="1289583" y="5047128"/>
            <a:ext cx="41229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83</a:t>
            </a:r>
          </a:p>
        </p:txBody>
      </p:sp>
      <p:sp>
        <p:nvSpPr>
          <p:cNvPr id="10" name="TextBox 9">
            <a:extLst>
              <a:ext uri="{FF2B5EF4-FFF2-40B4-BE49-F238E27FC236}">
                <a16:creationId xmlns:a16="http://schemas.microsoft.com/office/drawing/2014/main" id="{5C764D3D-56E1-4C42-B8A4-8006F79499AB}"/>
              </a:ext>
            </a:extLst>
          </p:cNvPr>
          <p:cNvSpPr txBox="1"/>
          <p:nvPr/>
        </p:nvSpPr>
        <p:spPr>
          <a:xfrm>
            <a:off x="1033435" y="1379985"/>
            <a:ext cx="10326624" cy="646331"/>
          </a:xfrm>
          <a:prstGeom prst="rect">
            <a:avLst/>
          </a:prstGeom>
          <a:noFill/>
        </p:spPr>
        <p:txBody>
          <a:bodyPr wrap="square">
            <a:spAutoFit/>
          </a:bodyPr>
          <a:lstStyle/>
          <a:p>
            <a:pPr algn="ctr"/>
            <a:r>
              <a:rPr lang="en-US" dirty="0"/>
              <a:t>If you used the site search tools today, which of the following best describes your experience? (Please check all that apply)</a:t>
            </a:r>
          </a:p>
        </p:txBody>
      </p:sp>
      <p:graphicFrame>
        <p:nvGraphicFramePr>
          <p:cNvPr id="12" name="Table 13">
            <a:extLst>
              <a:ext uri="{FF2B5EF4-FFF2-40B4-BE49-F238E27FC236}">
                <a16:creationId xmlns:a16="http://schemas.microsoft.com/office/drawing/2014/main" id="{5051F59E-7965-4026-8FD9-E50935ADCC4C}"/>
              </a:ext>
            </a:extLst>
          </p:cNvPr>
          <p:cNvGraphicFramePr>
            <a:graphicFrameLocks noGrp="1"/>
          </p:cNvGraphicFramePr>
          <p:nvPr>
            <p:extLst>
              <p:ext uri="{D42A27DB-BD31-4B8C-83A1-F6EECF244321}">
                <p14:modId xmlns:p14="http://schemas.microsoft.com/office/powerpoint/2010/main" val="2428514478"/>
              </p:ext>
            </p:extLst>
          </p:nvPr>
        </p:nvGraphicFramePr>
        <p:xfrm>
          <a:off x="8106506" y="2026316"/>
          <a:ext cx="2875086" cy="2317680"/>
        </p:xfrm>
        <a:graphic>
          <a:graphicData uri="http://schemas.openxmlformats.org/drawingml/2006/table">
            <a:tbl>
              <a:tblPr firstRow="1" bandRow="1">
                <a:tableStyleId>{7DF18680-E054-41AD-8BC1-D1AEF772440D}</a:tableStyleId>
              </a:tblPr>
              <a:tblGrid>
                <a:gridCol w="1437543">
                  <a:extLst>
                    <a:ext uri="{9D8B030D-6E8A-4147-A177-3AD203B41FA5}">
                      <a16:colId xmlns:a16="http://schemas.microsoft.com/office/drawing/2014/main" val="3432938089"/>
                    </a:ext>
                  </a:extLst>
                </a:gridCol>
                <a:gridCol w="1437543">
                  <a:extLst>
                    <a:ext uri="{9D8B030D-6E8A-4147-A177-3AD203B41FA5}">
                      <a16:colId xmlns:a16="http://schemas.microsoft.com/office/drawing/2014/main" val="2378010475"/>
                    </a:ext>
                  </a:extLst>
                </a:gridCol>
              </a:tblGrid>
              <a:tr h="340560">
                <a:tc gridSpan="2">
                  <a:txBody>
                    <a:bodyPr/>
                    <a:lstStyle/>
                    <a:p>
                      <a:pPr algn="ctr"/>
                      <a:r>
                        <a:rPr lang="en-US" sz="1200" b="1" dirty="0"/>
                        <a:t>Search Success for Top 5 Roles</a:t>
                      </a:r>
                    </a:p>
                  </a:txBody>
                  <a:tcPr anchor="ctr"/>
                </a:tc>
                <a:tc hMerge="1">
                  <a:txBody>
                    <a:bodyPr/>
                    <a:lstStyle/>
                    <a:p>
                      <a:endParaRPr lang="en-US" dirty="0"/>
                    </a:p>
                  </a:txBody>
                  <a:tcPr/>
                </a:tc>
                <a:extLst>
                  <a:ext uri="{0D108BD9-81ED-4DB2-BD59-A6C34878D82A}">
                    <a16:rowId xmlns:a16="http://schemas.microsoft.com/office/drawing/2014/main" val="3704922667"/>
                  </a:ext>
                </a:extLst>
              </a:tr>
              <a:tr h="340560">
                <a:tc gridSpan="2">
                  <a:txBody>
                    <a:bodyPr/>
                    <a:lstStyle/>
                    <a:p>
                      <a:pPr algn="ctr"/>
                      <a:r>
                        <a:rPr lang="en-US" sz="1200" b="1" dirty="0">
                          <a:solidFill>
                            <a:schemeClr val="bg1"/>
                          </a:solidFill>
                        </a:rPr>
                        <a:t>(Search worked well %)</a:t>
                      </a:r>
                    </a:p>
                  </a:txBody>
                  <a:tcPr anchor="ctr">
                    <a:solidFill>
                      <a:srgbClr val="0070C0"/>
                    </a:solidFill>
                  </a:tcPr>
                </a:tc>
                <a:tc hMerge="1">
                  <a:txBody>
                    <a:bodyPr/>
                    <a:lstStyle/>
                    <a:p>
                      <a:endParaRPr lang="en-US" dirty="0"/>
                    </a:p>
                  </a:txBody>
                  <a:tcPr anchor="ctr"/>
                </a:tc>
                <a:extLst>
                  <a:ext uri="{0D108BD9-81ED-4DB2-BD59-A6C34878D82A}">
                    <a16:rowId xmlns:a16="http://schemas.microsoft.com/office/drawing/2014/main" val="3580262763"/>
                  </a:ext>
                </a:extLst>
              </a:tr>
              <a:tr h="340560">
                <a:tc>
                  <a:txBody>
                    <a:bodyPr/>
                    <a:lstStyle/>
                    <a:p>
                      <a:r>
                        <a:rPr lang="en-US" sz="1200" b="0" dirty="0"/>
                        <a:t>Student</a:t>
                      </a:r>
                    </a:p>
                  </a:txBody>
                  <a:tcPr anchor="ctr"/>
                </a:tc>
                <a:tc>
                  <a:txBody>
                    <a:bodyPr/>
                    <a:lstStyle/>
                    <a:p>
                      <a:pPr algn="ctr"/>
                      <a:r>
                        <a:rPr lang="en-US" sz="1200" dirty="0"/>
                        <a:t>52%</a:t>
                      </a:r>
                    </a:p>
                  </a:txBody>
                  <a:tcPr anchor="ctr"/>
                </a:tc>
                <a:extLst>
                  <a:ext uri="{0D108BD9-81ED-4DB2-BD59-A6C34878D82A}">
                    <a16:rowId xmlns:a16="http://schemas.microsoft.com/office/drawing/2014/main" val="2447296254"/>
                  </a:ext>
                </a:extLst>
              </a:tr>
              <a:tr h="340560">
                <a:tc>
                  <a:txBody>
                    <a:bodyPr/>
                    <a:lstStyle/>
                    <a:p>
                      <a:r>
                        <a:rPr lang="en-US" sz="1200" b="0" dirty="0"/>
                        <a:t>Educator</a:t>
                      </a:r>
                    </a:p>
                  </a:txBody>
                  <a:tcPr anchor="ctr"/>
                </a:tc>
                <a:tc>
                  <a:txBody>
                    <a:bodyPr/>
                    <a:lstStyle/>
                    <a:p>
                      <a:pPr algn="ctr"/>
                      <a:r>
                        <a:rPr lang="en-US" sz="1200" dirty="0"/>
                        <a:t>63%</a:t>
                      </a:r>
                    </a:p>
                  </a:txBody>
                  <a:tcPr anchor="ctr"/>
                </a:tc>
                <a:extLst>
                  <a:ext uri="{0D108BD9-81ED-4DB2-BD59-A6C34878D82A}">
                    <a16:rowId xmlns:a16="http://schemas.microsoft.com/office/drawing/2014/main" val="344133296"/>
                  </a:ext>
                </a:extLst>
              </a:tr>
              <a:tr h="340560">
                <a:tc>
                  <a:txBody>
                    <a:bodyPr/>
                    <a:lstStyle/>
                    <a:p>
                      <a:r>
                        <a:rPr lang="en-US" sz="1200" b="0" dirty="0"/>
                        <a:t>Citizen</a:t>
                      </a:r>
                    </a:p>
                  </a:txBody>
                  <a:tcPr anchor="ctr"/>
                </a:tc>
                <a:tc>
                  <a:txBody>
                    <a:bodyPr/>
                    <a:lstStyle/>
                    <a:p>
                      <a:pPr algn="ctr"/>
                      <a:r>
                        <a:rPr lang="en-US" sz="1200" dirty="0"/>
                        <a:t>64%</a:t>
                      </a:r>
                    </a:p>
                  </a:txBody>
                  <a:tcPr anchor="ctr"/>
                </a:tc>
                <a:extLst>
                  <a:ext uri="{0D108BD9-81ED-4DB2-BD59-A6C34878D82A}">
                    <a16:rowId xmlns:a16="http://schemas.microsoft.com/office/drawing/2014/main" val="2823818207"/>
                  </a:ext>
                </a:extLst>
              </a:tr>
              <a:tr h="247375">
                <a:tc>
                  <a:txBody>
                    <a:bodyPr/>
                    <a:lstStyle/>
                    <a:p>
                      <a:r>
                        <a:rPr lang="en-US" sz="1200" b="0" dirty="0"/>
                        <a:t>Business Rep</a:t>
                      </a:r>
                    </a:p>
                  </a:txBody>
                  <a:tcPr anchor="ctr"/>
                </a:tc>
                <a:tc>
                  <a:txBody>
                    <a:bodyPr/>
                    <a:lstStyle/>
                    <a:p>
                      <a:pPr algn="ctr"/>
                      <a:r>
                        <a:rPr lang="en-US" sz="1200" dirty="0"/>
                        <a:t>80%</a:t>
                      </a:r>
                    </a:p>
                  </a:txBody>
                  <a:tcPr anchor="ctr"/>
                </a:tc>
                <a:extLst>
                  <a:ext uri="{0D108BD9-81ED-4DB2-BD59-A6C34878D82A}">
                    <a16:rowId xmlns:a16="http://schemas.microsoft.com/office/drawing/2014/main" val="2997232918"/>
                  </a:ext>
                </a:extLst>
              </a:tr>
              <a:tr h="340560">
                <a:tc>
                  <a:txBody>
                    <a:bodyPr/>
                    <a:lstStyle/>
                    <a:p>
                      <a:r>
                        <a:rPr lang="en-US" sz="1200" b="0" dirty="0">
                          <a:solidFill>
                            <a:srgbClr val="C00000"/>
                          </a:solidFill>
                        </a:rPr>
                        <a:t>Scientist</a:t>
                      </a:r>
                    </a:p>
                  </a:txBody>
                  <a:tcPr anchor="ctr"/>
                </a:tc>
                <a:tc>
                  <a:txBody>
                    <a:bodyPr/>
                    <a:lstStyle/>
                    <a:p>
                      <a:pPr algn="ctr"/>
                      <a:r>
                        <a:rPr lang="en-US" sz="1200" b="1" dirty="0">
                          <a:solidFill>
                            <a:srgbClr val="C00000"/>
                          </a:solidFill>
                        </a:rPr>
                        <a:t>36%</a:t>
                      </a:r>
                    </a:p>
                  </a:txBody>
                  <a:tcPr anchor="ctr"/>
                </a:tc>
                <a:extLst>
                  <a:ext uri="{0D108BD9-81ED-4DB2-BD59-A6C34878D82A}">
                    <a16:rowId xmlns:a16="http://schemas.microsoft.com/office/drawing/2014/main" val="2580462137"/>
                  </a:ext>
                </a:extLst>
              </a:tr>
            </a:tbl>
          </a:graphicData>
        </a:graphic>
      </p:graphicFrame>
      <p:sp>
        <p:nvSpPr>
          <p:cNvPr id="13" name="TextBox 12">
            <a:extLst>
              <a:ext uri="{FF2B5EF4-FFF2-40B4-BE49-F238E27FC236}">
                <a16:creationId xmlns:a16="http://schemas.microsoft.com/office/drawing/2014/main" id="{1E424AF5-5810-407D-B700-85DFE510ADFA}"/>
              </a:ext>
            </a:extLst>
          </p:cNvPr>
          <p:cNvSpPr txBox="1"/>
          <p:nvPr/>
        </p:nvSpPr>
        <p:spPr>
          <a:xfrm>
            <a:off x="5919075" y="6136156"/>
            <a:ext cx="662361" cy="307777"/>
          </a:xfrm>
          <a:prstGeom prst="rect">
            <a:avLst/>
          </a:prstGeom>
          <a:noFill/>
        </p:spPr>
        <p:txBody>
          <a:bodyPr wrap="none" rtlCol="0">
            <a:spAutoFit/>
          </a:bodyPr>
          <a:lstStyle/>
          <a:p>
            <a:pPr algn="l"/>
            <a:r>
              <a:rPr lang="en-US" sz="1400" dirty="0">
                <a:solidFill>
                  <a:schemeClr val="accent3"/>
                </a:solidFill>
                <a:latin typeface="Arial" panose="020B0604020202020204" pitchFamily="34" charset="0"/>
                <a:cs typeface="Arial" panose="020B0604020202020204" pitchFamily="34" charset="0"/>
              </a:rPr>
              <a:t>N:170</a:t>
            </a:r>
          </a:p>
        </p:txBody>
      </p:sp>
    </p:spTree>
    <p:extLst>
      <p:ext uri="{BB962C8B-B14F-4D97-AF65-F5344CB8AC3E}">
        <p14:creationId xmlns:p14="http://schemas.microsoft.com/office/powerpoint/2010/main" val="2506893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1CFC54-A661-4827-89AE-ABC4BD9CBCBF}"/>
              </a:ext>
            </a:extLst>
          </p:cNvPr>
          <p:cNvSpPr>
            <a:spLocks noGrp="1"/>
          </p:cNvSpPr>
          <p:nvPr>
            <p:ph type="sldNum" sz="quarter" idx="42"/>
          </p:nvPr>
        </p:nvSpPr>
        <p:spPr/>
        <p:txBody>
          <a:bodyPr/>
          <a:lstStyle/>
          <a:p>
            <a:fld id="{B30B2D1E-9FFC-40D1-BD56-41383C696DDF}" type="slidenum">
              <a:rPr lang="en-JM" smtClean="0"/>
              <a:pPr/>
              <a:t>25</a:t>
            </a:fld>
            <a:endParaRPr lang="en-JM" dirty="0"/>
          </a:p>
        </p:txBody>
      </p:sp>
      <p:sp>
        <p:nvSpPr>
          <p:cNvPr id="3" name="Title 2">
            <a:extLst>
              <a:ext uri="{FF2B5EF4-FFF2-40B4-BE49-F238E27FC236}">
                <a16:creationId xmlns:a16="http://schemas.microsoft.com/office/drawing/2014/main" id="{D3B447AB-555E-465C-8DA7-C1A0BE89AAB0}"/>
              </a:ext>
            </a:extLst>
          </p:cNvPr>
          <p:cNvSpPr>
            <a:spLocks noGrp="1"/>
          </p:cNvSpPr>
          <p:nvPr>
            <p:ph type="title"/>
          </p:nvPr>
        </p:nvSpPr>
        <p:spPr>
          <a:xfrm>
            <a:off x="609600" y="90487"/>
            <a:ext cx="11201400" cy="1135940"/>
          </a:xfrm>
        </p:spPr>
        <p:txBody>
          <a:bodyPr anchor="ctr"/>
          <a:lstStyle/>
          <a:p>
            <a:r>
              <a:rPr lang="en-US" dirty="0">
                <a:solidFill>
                  <a:schemeClr val="tx1"/>
                </a:solidFill>
              </a:rPr>
              <a:t>Comments regarding web page improvement were mainly focused on making it more interactive, visually appealing, and easier to read. </a:t>
            </a:r>
          </a:p>
        </p:txBody>
      </p:sp>
      <p:sp>
        <p:nvSpPr>
          <p:cNvPr id="15" name="Text Placeholder 11">
            <a:extLst>
              <a:ext uri="{FF2B5EF4-FFF2-40B4-BE49-F238E27FC236}">
                <a16:creationId xmlns:a16="http://schemas.microsoft.com/office/drawing/2014/main" id="{E254509B-F2AB-4384-B89C-12A9BBA5074E}"/>
              </a:ext>
            </a:extLst>
          </p:cNvPr>
          <p:cNvSpPr>
            <a:spLocks noGrp="1"/>
          </p:cNvSpPr>
          <p:nvPr>
            <p:ph type="body" sz="quarter" idx="43"/>
          </p:nvPr>
        </p:nvSpPr>
        <p:spPr>
          <a:xfrm>
            <a:off x="8106507" y="6337300"/>
            <a:ext cx="2561491" cy="429768"/>
          </a:xfrm>
        </p:spPr>
        <p:txBody>
          <a:bodyPr/>
          <a:lstStyle/>
          <a:p>
            <a:r>
              <a:rPr lang="en-US" dirty="0"/>
              <a:t>January 1 – October 31, 2020  |  n=327</a:t>
            </a:r>
          </a:p>
        </p:txBody>
      </p:sp>
      <p:sp>
        <p:nvSpPr>
          <p:cNvPr id="20" name="TextBox 19">
            <a:extLst>
              <a:ext uri="{FF2B5EF4-FFF2-40B4-BE49-F238E27FC236}">
                <a16:creationId xmlns:a16="http://schemas.microsoft.com/office/drawing/2014/main" id="{041412AA-F0AB-4B2F-92A0-E34E374916E8}"/>
              </a:ext>
            </a:extLst>
          </p:cNvPr>
          <p:cNvSpPr txBox="1"/>
          <p:nvPr/>
        </p:nvSpPr>
        <p:spPr>
          <a:xfrm>
            <a:off x="1186208" y="3656165"/>
            <a:ext cx="829522" cy="338554"/>
          </a:xfrm>
          <a:prstGeom prst="rect">
            <a:avLst/>
          </a:prstGeom>
          <a:noFill/>
        </p:spPr>
        <p:txBody>
          <a:bodyPr wrap="none" rtlCol="0">
            <a:spAutoFit/>
          </a:bodyPr>
          <a:lstStyle/>
          <a:p>
            <a:pPr algn="l"/>
            <a:r>
              <a:rPr lang="en-US" sz="1600" dirty="0">
                <a:solidFill>
                  <a:schemeClr val="bg1"/>
                </a:solidFill>
                <a:latin typeface="Arial" panose="020B0604020202020204" pitchFamily="34" charset="0"/>
                <a:cs typeface="Arial" panose="020B0604020202020204" pitchFamily="34" charset="0"/>
              </a:rPr>
              <a:t>SAT:84</a:t>
            </a:r>
          </a:p>
        </p:txBody>
      </p:sp>
      <p:graphicFrame>
        <p:nvGraphicFramePr>
          <p:cNvPr id="4" name="Table 4">
            <a:extLst>
              <a:ext uri="{FF2B5EF4-FFF2-40B4-BE49-F238E27FC236}">
                <a16:creationId xmlns:a16="http://schemas.microsoft.com/office/drawing/2014/main" id="{3210D3CD-5847-4339-B070-C65A7D71D191}"/>
              </a:ext>
            </a:extLst>
          </p:cNvPr>
          <p:cNvGraphicFramePr>
            <a:graphicFrameLocks noGrp="1"/>
          </p:cNvGraphicFramePr>
          <p:nvPr>
            <p:extLst>
              <p:ext uri="{D42A27DB-BD31-4B8C-83A1-F6EECF244321}">
                <p14:modId xmlns:p14="http://schemas.microsoft.com/office/powerpoint/2010/main" val="3656122527"/>
              </p:ext>
            </p:extLst>
          </p:nvPr>
        </p:nvGraphicFramePr>
        <p:xfrm>
          <a:off x="609600" y="1165059"/>
          <a:ext cx="11201400" cy="5123006"/>
        </p:xfrm>
        <a:graphic>
          <a:graphicData uri="http://schemas.openxmlformats.org/drawingml/2006/table">
            <a:tbl>
              <a:tblPr firstRow="1" bandRow="1">
                <a:tableStyleId>{7DF18680-E054-41AD-8BC1-D1AEF772440D}</a:tableStyleId>
              </a:tblPr>
              <a:tblGrid>
                <a:gridCol w="11201400">
                  <a:extLst>
                    <a:ext uri="{9D8B030D-6E8A-4147-A177-3AD203B41FA5}">
                      <a16:colId xmlns:a16="http://schemas.microsoft.com/office/drawing/2014/main" val="745797492"/>
                    </a:ext>
                  </a:extLst>
                </a:gridCol>
              </a:tblGrid>
              <a:tr h="378360">
                <a:tc>
                  <a:txBody>
                    <a:bodyPr/>
                    <a:lstStyle/>
                    <a:p>
                      <a:pPr algn="ctr"/>
                      <a:r>
                        <a:rPr lang="en-US" sz="1800" b="0" i="0" u="none" strike="noStrike" dirty="0">
                          <a:effectLst/>
                          <a:latin typeface="Arial" panose="020B0604020202020204" pitchFamily="34" charset="0"/>
                        </a:rPr>
                        <a:t>How can we improve the Acid Rain web page?</a:t>
                      </a:r>
                      <a:endParaRPr lang="en-US" dirty="0"/>
                    </a:p>
                  </a:txBody>
                  <a:tcPr anchor="ctr">
                    <a:solidFill>
                      <a:srgbClr val="002060"/>
                    </a:solidFill>
                  </a:tcPr>
                </a:tc>
                <a:extLst>
                  <a:ext uri="{0D108BD9-81ED-4DB2-BD59-A6C34878D82A}">
                    <a16:rowId xmlns:a16="http://schemas.microsoft.com/office/drawing/2014/main" val="3839805696"/>
                  </a:ext>
                </a:extLst>
              </a:tr>
              <a:tr h="469281">
                <a:tc>
                  <a:txBody>
                    <a:bodyPr/>
                    <a:lstStyle/>
                    <a:p>
                      <a:pPr algn="l" fontAlgn="b"/>
                      <a:r>
                        <a:rPr lang="en-US" sz="1400" b="0" i="1" u="none" strike="noStrike" dirty="0">
                          <a:solidFill>
                            <a:schemeClr val="tx1"/>
                          </a:solidFill>
                          <a:effectLst/>
                          <a:latin typeface="Arial" panose="020B0604020202020204" pitchFamily="34" charset="0"/>
                        </a:rPr>
                        <a:t>“ </a:t>
                      </a:r>
                      <a:r>
                        <a:rPr lang="en-US" sz="1400" b="1" i="1" u="none" strike="noStrike" dirty="0">
                          <a:solidFill>
                            <a:schemeClr val="tx1"/>
                          </a:solidFill>
                          <a:effectLst/>
                          <a:latin typeface="Arial" panose="020B0604020202020204" pitchFamily="34" charset="0"/>
                        </a:rPr>
                        <a:t>For me to be able to use the information from this source, which I would very much like to do, the author(s) name is required</a:t>
                      </a:r>
                      <a:r>
                        <a:rPr lang="en-US" sz="1400" b="0" i="1" u="none" strike="noStrike" dirty="0">
                          <a:solidFill>
                            <a:schemeClr val="tx1"/>
                          </a:solidFill>
                          <a:effectLst/>
                          <a:latin typeface="Arial" panose="020B0604020202020204" pitchFamily="34" charset="0"/>
                        </a:rPr>
                        <a:t>, so I would be very grateful if the author's or authors' name(s) are provided anywhere on the page.” </a:t>
                      </a:r>
                      <a:r>
                        <a:rPr lang="en-US" sz="1400" b="1" i="0" u="none" strike="noStrike" dirty="0">
                          <a:solidFill>
                            <a:srgbClr val="0070C0"/>
                          </a:solidFill>
                          <a:effectLst/>
                          <a:latin typeface="Arial" panose="020B0604020202020204" pitchFamily="34" charset="0"/>
                        </a:rPr>
                        <a:t>SAT:85, 6/25/20</a:t>
                      </a:r>
                    </a:p>
                  </a:txBody>
                  <a:tcPr marL="9525" marR="9525" marT="9525" marB="0" anchor="ctr"/>
                </a:tc>
                <a:extLst>
                  <a:ext uri="{0D108BD9-81ED-4DB2-BD59-A6C34878D82A}">
                    <a16:rowId xmlns:a16="http://schemas.microsoft.com/office/drawing/2014/main" val="2498788046"/>
                  </a:ext>
                </a:extLst>
              </a:tr>
              <a:tr h="445091">
                <a:tc>
                  <a:txBody>
                    <a:bodyPr/>
                    <a:lstStyle/>
                    <a:p>
                      <a:pPr algn="l" fontAlgn="b"/>
                      <a:r>
                        <a:rPr lang="en-US" sz="1400" b="0" i="1" u="none" strike="noStrike" dirty="0">
                          <a:solidFill>
                            <a:schemeClr val="tx1"/>
                          </a:solidFill>
                          <a:effectLst/>
                          <a:latin typeface="Arial" panose="020B0604020202020204" pitchFamily="34" charset="0"/>
                        </a:rPr>
                        <a:t>“ I had a hard time finding what exactly the government was doing to stop acid rain. Eventually </a:t>
                      </a:r>
                      <a:r>
                        <a:rPr lang="en-US" sz="1400" b="1" i="1" u="none" strike="noStrike" dirty="0">
                          <a:solidFill>
                            <a:schemeClr val="tx1"/>
                          </a:solidFill>
                          <a:effectLst/>
                          <a:latin typeface="Arial" panose="020B0604020202020204" pitchFamily="34" charset="0"/>
                        </a:rPr>
                        <a:t>I found it but it felt buried under too many links</a:t>
                      </a:r>
                      <a:r>
                        <a:rPr lang="en-US" sz="1400" b="0" i="1" u="none" strike="noStrike" dirty="0">
                          <a:solidFill>
                            <a:schemeClr val="tx1"/>
                          </a:solidFill>
                          <a:effectLst/>
                          <a:latin typeface="Arial" panose="020B0604020202020204" pitchFamily="34" charset="0"/>
                        </a:rPr>
                        <a:t>.” </a:t>
                      </a:r>
                      <a:r>
                        <a:rPr lang="en-US" sz="1400" b="1" i="0" u="none" strike="noStrike" dirty="0">
                          <a:solidFill>
                            <a:srgbClr val="0070C0"/>
                          </a:solidFill>
                          <a:effectLst/>
                          <a:latin typeface="Arial" panose="020B0604020202020204" pitchFamily="34" charset="0"/>
                        </a:rPr>
                        <a:t>SAT:92, 4/15/20</a:t>
                      </a:r>
                    </a:p>
                  </a:txBody>
                  <a:tcPr marL="9525" marR="9525" marT="9525" marB="0" anchor="ctr"/>
                </a:tc>
                <a:extLst>
                  <a:ext uri="{0D108BD9-81ED-4DB2-BD59-A6C34878D82A}">
                    <a16:rowId xmlns:a16="http://schemas.microsoft.com/office/drawing/2014/main" val="860303094"/>
                  </a:ext>
                </a:extLst>
              </a:tr>
              <a:tr h="514010">
                <a:tc>
                  <a:txBody>
                    <a:bodyPr/>
                    <a:lstStyle/>
                    <a:p>
                      <a:pPr algn="l" fontAlgn="b"/>
                      <a:r>
                        <a:rPr lang="en-US" sz="1400" b="0" i="1" u="none" strike="noStrike" dirty="0">
                          <a:solidFill>
                            <a:schemeClr val="tx1"/>
                          </a:solidFill>
                          <a:effectLst/>
                          <a:latin typeface="Arial" panose="020B0604020202020204" pitchFamily="34" charset="0"/>
                        </a:rPr>
                        <a:t> “</a:t>
                      </a:r>
                      <a:r>
                        <a:rPr lang="en-US" sz="1400" b="1" i="1" u="none" strike="noStrike" dirty="0">
                          <a:solidFill>
                            <a:schemeClr val="tx1"/>
                          </a:solidFill>
                          <a:effectLst/>
                          <a:latin typeface="Arial" panose="020B0604020202020204" pitchFamily="34" charset="0"/>
                        </a:rPr>
                        <a:t>Just add some pictures of acid rain results instead of those annoying bad pixel art things</a:t>
                      </a:r>
                      <a:r>
                        <a:rPr lang="en-US" sz="1400" b="0" i="1" u="none" strike="noStrike" dirty="0">
                          <a:solidFill>
                            <a:schemeClr val="tx1"/>
                          </a:solidFill>
                          <a:effectLst/>
                          <a:latin typeface="Arial" panose="020B0604020202020204" pitchFamily="34" charset="0"/>
                        </a:rPr>
                        <a:t>.  or you can keep them. just add some picture and maybe make the text larger.” SAT:34, 4/21/20</a:t>
                      </a:r>
                    </a:p>
                  </a:txBody>
                  <a:tcPr marL="9525" marR="9525" marT="9525" marB="0" anchor="ctr"/>
                </a:tc>
                <a:extLst>
                  <a:ext uri="{0D108BD9-81ED-4DB2-BD59-A6C34878D82A}">
                    <a16:rowId xmlns:a16="http://schemas.microsoft.com/office/drawing/2014/main" val="2739103659"/>
                  </a:ext>
                </a:extLst>
              </a:tr>
              <a:tr h="483576">
                <a:tc>
                  <a:txBody>
                    <a:bodyPr/>
                    <a:lstStyle/>
                    <a:p>
                      <a:pPr algn="l" fontAlgn="b"/>
                      <a:r>
                        <a:rPr lang="en-US" sz="1400" b="0" i="1" u="none" strike="noStrike" dirty="0">
                          <a:solidFill>
                            <a:schemeClr val="tx1"/>
                          </a:solidFill>
                          <a:effectLst/>
                          <a:latin typeface="Arial" panose="020B0604020202020204" pitchFamily="34" charset="0"/>
                        </a:rPr>
                        <a:t>“ </a:t>
                      </a:r>
                      <a:r>
                        <a:rPr lang="en-US" sz="1400" b="1" i="1" u="none" strike="noStrike" dirty="0">
                          <a:solidFill>
                            <a:schemeClr val="tx1"/>
                          </a:solidFill>
                          <a:effectLst/>
                          <a:latin typeface="Arial" panose="020B0604020202020204" pitchFamily="34" charset="0"/>
                        </a:rPr>
                        <a:t>Make it more HTML 5 friendly</a:t>
                      </a:r>
                      <a:r>
                        <a:rPr lang="en-US" sz="1400" b="0" i="1" u="none" strike="noStrike" dirty="0">
                          <a:solidFill>
                            <a:schemeClr val="tx1"/>
                          </a:solidFill>
                          <a:effectLst/>
                          <a:latin typeface="Arial" panose="020B0604020202020204" pitchFamily="34" charset="0"/>
                        </a:rPr>
                        <a:t>. Add more resources for high school level students learning environmental science/chemistry applications.” </a:t>
                      </a:r>
                      <a:r>
                        <a:rPr lang="en-US" sz="1400" b="1" i="0" u="none" strike="noStrike" dirty="0">
                          <a:solidFill>
                            <a:srgbClr val="0070C0"/>
                          </a:solidFill>
                          <a:effectLst/>
                          <a:latin typeface="Arial" panose="020B0604020202020204" pitchFamily="34" charset="0"/>
                        </a:rPr>
                        <a:t>SAT:70, 5/5/20</a:t>
                      </a:r>
                    </a:p>
                  </a:txBody>
                  <a:tcPr marL="9525" marR="9525" marT="9525" marB="0" anchor="ctr"/>
                </a:tc>
                <a:extLst>
                  <a:ext uri="{0D108BD9-81ED-4DB2-BD59-A6C34878D82A}">
                    <a16:rowId xmlns:a16="http://schemas.microsoft.com/office/drawing/2014/main" val="2210367537"/>
                  </a:ext>
                </a:extLst>
              </a:tr>
              <a:tr h="404447">
                <a:tc>
                  <a:txBody>
                    <a:bodyPr/>
                    <a:lstStyle/>
                    <a:p>
                      <a:pPr algn="l" fontAlgn="b"/>
                      <a:r>
                        <a:rPr lang="en-US" sz="1400" b="0" i="1" u="none" strike="noStrike" dirty="0">
                          <a:solidFill>
                            <a:schemeClr val="tx1"/>
                          </a:solidFill>
                          <a:effectLst/>
                          <a:latin typeface="Arial" panose="020B0604020202020204" pitchFamily="34" charset="0"/>
                        </a:rPr>
                        <a:t> “ Make it more </a:t>
                      </a:r>
                      <a:r>
                        <a:rPr lang="en-US" sz="1400" b="1" i="1" u="none" strike="noStrike" dirty="0">
                          <a:solidFill>
                            <a:schemeClr val="tx1"/>
                          </a:solidFill>
                          <a:effectLst/>
                          <a:latin typeface="Arial" panose="020B0604020202020204" pitchFamily="34" charset="0"/>
                        </a:rPr>
                        <a:t>visually appealing, better typography, better graphics, better color scheme</a:t>
                      </a:r>
                      <a:r>
                        <a:rPr lang="en-US" sz="1400" b="0" i="1" u="none" strike="noStrike" dirty="0">
                          <a:solidFill>
                            <a:schemeClr val="tx1"/>
                          </a:solidFill>
                          <a:effectLst/>
                          <a:latin typeface="Arial" panose="020B0604020202020204" pitchFamily="34" charset="0"/>
                        </a:rPr>
                        <a:t>.” </a:t>
                      </a:r>
                      <a:r>
                        <a:rPr lang="en-US" sz="1400" b="1" i="0" u="none" strike="noStrike" dirty="0">
                          <a:solidFill>
                            <a:srgbClr val="0070C0"/>
                          </a:solidFill>
                          <a:effectLst/>
                          <a:latin typeface="Arial" panose="020B0604020202020204" pitchFamily="34" charset="0"/>
                        </a:rPr>
                        <a:t>SAT:4, 3/22/20</a:t>
                      </a:r>
                    </a:p>
                  </a:txBody>
                  <a:tcPr marL="9525" marR="9525" marT="9525" marB="0" anchor="ctr"/>
                </a:tc>
                <a:extLst>
                  <a:ext uri="{0D108BD9-81ED-4DB2-BD59-A6C34878D82A}">
                    <a16:rowId xmlns:a16="http://schemas.microsoft.com/office/drawing/2014/main" val="626423702"/>
                  </a:ext>
                </a:extLst>
              </a:tr>
              <a:tr h="492369">
                <a:tc>
                  <a:txBody>
                    <a:bodyPr/>
                    <a:lstStyle/>
                    <a:p>
                      <a:pPr algn="l" fontAlgn="b"/>
                      <a:r>
                        <a:rPr lang="en-US" sz="1400" b="0" i="1" u="none" strike="noStrike" dirty="0">
                          <a:solidFill>
                            <a:schemeClr val="tx1"/>
                          </a:solidFill>
                          <a:effectLst/>
                          <a:latin typeface="Arial" panose="020B0604020202020204" pitchFamily="34" charset="0"/>
                        </a:rPr>
                        <a:t> “ </a:t>
                      </a:r>
                      <a:r>
                        <a:rPr lang="en-US" sz="1400" b="1" i="1" u="none" strike="noStrike" dirty="0">
                          <a:solidFill>
                            <a:schemeClr val="tx1"/>
                          </a:solidFill>
                          <a:effectLst/>
                          <a:latin typeface="Arial" panose="020B0604020202020204" pitchFamily="34" charset="0"/>
                        </a:rPr>
                        <a:t>Provide a page that has figures related to impact </a:t>
                      </a:r>
                      <a:r>
                        <a:rPr lang="en-US" sz="1400" b="0" i="1" u="none" strike="noStrike" dirty="0">
                          <a:solidFill>
                            <a:schemeClr val="tx1"/>
                          </a:solidFill>
                          <a:effectLst/>
                          <a:latin typeface="Arial" panose="020B0604020202020204" pitchFamily="34" charset="0"/>
                        </a:rPr>
                        <a:t>of current use, future use, and use if/when reduced with a usable sliding scale for adjustments for reports etc.” </a:t>
                      </a:r>
                      <a:r>
                        <a:rPr lang="en-US" sz="1400" b="1" i="0" u="none" strike="noStrike" dirty="0">
                          <a:solidFill>
                            <a:srgbClr val="0070C0"/>
                          </a:solidFill>
                          <a:effectLst/>
                          <a:latin typeface="Arial" panose="020B0604020202020204" pitchFamily="34" charset="0"/>
                        </a:rPr>
                        <a:t>SAT:78, 10/16/20</a:t>
                      </a:r>
                    </a:p>
                  </a:txBody>
                  <a:tcPr marL="9525" marR="9525" marT="9525" marB="0" anchor="ctr"/>
                </a:tc>
                <a:extLst>
                  <a:ext uri="{0D108BD9-81ED-4DB2-BD59-A6C34878D82A}">
                    <a16:rowId xmlns:a16="http://schemas.microsoft.com/office/drawing/2014/main" val="2365608024"/>
                  </a:ext>
                </a:extLst>
              </a:tr>
              <a:tr h="756138">
                <a:tc>
                  <a:txBody>
                    <a:bodyPr/>
                    <a:lstStyle/>
                    <a:p>
                      <a:pPr algn="l" fontAlgn="b"/>
                      <a:r>
                        <a:rPr lang="en-US" sz="1400" b="0" i="1" u="none" strike="noStrike" dirty="0">
                          <a:solidFill>
                            <a:schemeClr val="tx1"/>
                          </a:solidFill>
                          <a:effectLst/>
                          <a:latin typeface="Arial" panose="020B0604020202020204" pitchFamily="34" charset="0"/>
                        </a:rPr>
                        <a:t> “</a:t>
                      </a:r>
                      <a:r>
                        <a:rPr lang="en-US" sz="1400" b="1" i="1" u="none" strike="noStrike" dirty="0">
                          <a:solidFill>
                            <a:schemeClr val="tx1"/>
                          </a:solidFill>
                          <a:effectLst/>
                          <a:latin typeface="Arial" panose="020B0604020202020204" pitchFamily="34" charset="0"/>
                        </a:rPr>
                        <a:t>Provide comparisons across the country. </a:t>
                      </a:r>
                      <a:r>
                        <a:rPr lang="en-US" sz="1400" b="0" i="1" u="none" strike="noStrike" dirty="0">
                          <a:solidFill>
                            <a:schemeClr val="tx1"/>
                          </a:solidFill>
                          <a:effectLst/>
                          <a:latin typeface="Arial" panose="020B0604020202020204" pitchFamily="34" charset="0"/>
                        </a:rPr>
                        <a:t>Take a look at how IQAir's website informs people about air quality around the world. You could do the same thing for water. Certainly, if that small company has the money to do that presentation our government has the money to do it even better.” </a:t>
                      </a:r>
                      <a:r>
                        <a:rPr lang="en-US" sz="1400" b="1" i="0" u="none" strike="noStrike" dirty="0">
                          <a:solidFill>
                            <a:srgbClr val="0070C0"/>
                          </a:solidFill>
                          <a:effectLst/>
                          <a:latin typeface="Arial" panose="020B0604020202020204" pitchFamily="34" charset="0"/>
                        </a:rPr>
                        <a:t>SAT:0, 8/8/20</a:t>
                      </a:r>
                    </a:p>
                  </a:txBody>
                  <a:tcPr marL="9525" marR="9525" marT="9525" marB="0" anchor="ctr"/>
                </a:tc>
                <a:extLst>
                  <a:ext uri="{0D108BD9-81ED-4DB2-BD59-A6C34878D82A}">
                    <a16:rowId xmlns:a16="http://schemas.microsoft.com/office/drawing/2014/main" val="4290564138"/>
                  </a:ext>
                </a:extLst>
              </a:tr>
              <a:tr h="445091">
                <a:tc>
                  <a:txBody>
                    <a:bodyPr/>
                    <a:lstStyle/>
                    <a:p>
                      <a:pPr algn="l" fontAlgn="b"/>
                      <a:r>
                        <a:rPr lang="en-US" sz="1400" b="0" i="1" u="none" strike="noStrike" dirty="0">
                          <a:solidFill>
                            <a:schemeClr val="tx1"/>
                          </a:solidFill>
                          <a:effectLst/>
                          <a:latin typeface="Arial" panose="020B0604020202020204" pitchFamily="34" charset="0"/>
                        </a:rPr>
                        <a:t> “The section on the effect of acid rain on forest and plants was sufficient, however </a:t>
                      </a:r>
                      <a:r>
                        <a:rPr lang="en-US" sz="1400" b="1" i="1" u="none" strike="noStrike" dirty="0">
                          <a:solidFill>
                            <a:schemeClr val="tx1"/>
                          </a:solidFill>
                          <a:effectLst/>
                          <a:latin typeface="Arial" panose="020B0604020202020204" pitchFamily="34" charset="0"/>
                        </a:rPr>
                        <a:t>more links leading to other resources would help for the Tree people</a:t>
                      </a:r>
                      <a:r>
                        <a:rPr lang="en-US" sz="1400" b="0" i="1" u="none" strike="noStrike" dirty="0">
                          <a:solidFill>
                            <a:schemeClr val="tx1"/>
                          </a:solidFill>
                          <a:effectLst/>
                          <a:latin typeface="Arial" panose="020B0604020202020204" pitchFamily="34" charset="0"/>
                        </a:rPr>
                        <a:t>.” </a:t>
                      </a:r>
                      <a:r>
                        <a:rPr lang="en-US" sz="1400" b="1" i="0" u="none" strike="noStrike" dirty="0">
                          <a:solidFill>
                            <a:srgbClr val="0079FF"/>
                          </a:solidFill>
                          <a:effectLst/>
                          <a:latin typeface="Arial" panose="020B0604020202020204" pitchFamily="34" charset="0"/>
                        </a:rPr>
                        <a:t>SAT:96, 10/21/20</a:t>
                      </a:r>
                    </a:p>
                  </a:txBody>
                  <a:tcPr marL="9525" marR="9525" marT="9525" marB="0" anchor="ctr"/>
                </a:tc>
                <a:extLst>
                  <a:ext uri="{0D108BD9-81ED-4DB2-BD59-A6C34878D82A}">
                    <a16:rowId xmlns:a16="http://schemas.microsoft.com/office/drawing/2014/main" val="2746527321"/>
                  </a:ext>
                </a:extLst>
              </a:tr>
              <a:tr h="445091">
                <a:tc>
                  <a:txBody>
                    <a:bodyPr/>
                    <a:lstStyle/>
                    <a:p>
                      <a:pPr algn="l" fontAlgn="b"/>
                      <a:r>
                        <a:rPr lang="en-US" sz="1400" b="0" i="1" u="none" strike="noStrike" dirty="0">
                          <a:effectLst/>
                          <a:latin typeface="Arial" panose="020B0604020202020204" pitchFamily="34" charset="0"/>
                        </a:rPr>
                        <a:t> “The site was really laid out well. The only thing I would change is maybe to add a little bit more functionality to it. </a:t>
                      </a:r>
                      <a:r>
                        <a:rPr lang="en-US" sz="1400" b="1" i="1" u="none" strike="noStrike" dirty="0">
                          <a:effectLst/>
                          <a:latin typeface="Arial" panose="020B0604020202020204" pitchFamily="34" charset="0"/>
                        </a:rPr>
                        <a:t>By it becoming more interactive and maybe real-time stats</a:t>
                      </a:r>
                      <a:r>
                        <a:rPr lang="en-US" sz="1400" b="0" i="1" u="none" strike="noStrike" dirty="0">
                          <a:effectLst/>
                          <a:latin typeface="Arial" panose="020B0604020202020204" pitchFamily="34" charset="0"/>
                        </a:rPr>
                        <a:t>.” </a:t>
                      </a:r>
                      <a:r>
                        <a:rPr lang="en-US" sz="1400" b="1" i="0" u="none" strike="noStrike" dirty="0">
                          <a:solidFill>
                            <a:srgbClr val="0070C0"/>
                          </a:solidFill>
                          <a:effectLst/>
                          <a:latin typeface="Arial" panose="020B0604020202020204" pitchFamily="34" charset="0"/>
                        </a:rPr>
                        <a:t>SAT:96, 4/10/20</a:t>
                      </a:r>
                    </a:p>
                  </a:txBody>
                  <a:tcPr marL="9525" marR="9525" marT="9525" marB="0" anchor="ctr"/>
                </a:tc>
                <a:extLst>
                  <a:ext uri="{0D108BD9-81ED-4DB2-BD59-A6C34878D82A}">
                    <a16:rowId xmlns:a16="http://schemas.microsoft.com/office/drawing/2014/main" val="3661330733"/>
                  </a:ext>
                </a:extLst>
              </a:tr>
              <a:tr h="289552">
                <a:tc>
                  <a:txBody>
                    <a:bodyPr/>
                    <a:lstStyle/>
                    <a:p>
                      <a:pPr algn="l" fontAlgn="b"/>
                      <a:r>
                        <a:rPr lang="en-US" sz="1400" b="0" i="1" u="none" strike="noStrike" dirty="0">
                          <a:effectLst/>
                          <a:latin typeface="Arial" panose="020B0604020202020204" pitchFamily="34" charset="0"/>
                        </a:rPr>
                        <a:t> “</a:t>
                      </a:r>
                      <a:r>
                        <a:rPr lang="en-US" sz="1400" b="1" i="1" u="none" strike="noStrike" dirty="0">
                          <a:effectLst/>
                          <a:latin typeface="Arial" panose="020B0604020202020204" pitchFamily="34" charset="0"/>
                        </a:rPr>
                        <a:t>Make it less laggy </a:t>
                      </a:r>
                      <a:r>
                        <a:rPr lang="en-US" sz="1400" b="0" i="1" u="none" strike="noStrike" dirty="0">
                          <a:effectLst/>
                          <a:latin typeface="Arial" panose="020B0604020202020204" pitchFamily="34" charset="0"/>
                        </a:rPr>
                        <a:t>it goes very slow once you get half way through What is acid rain?” </a:t>
                      </a:r>
                      <a:r>
                        <a:rPr lang="en-US" sz="1400" b="1" i="0" u="none" strike="noStrike" dirty="0">
                          <a:solidFill>
                            <a:srgbClr val="0070C0"/>
                          </a:solidFill>
                          <a:effectLst/>
                          <a:latin typeface="Arial" panose="020B0604020202020204" pitchFamily="34" charset="0"/>
                        </a:rPr>
                        <a:t>SAT:67, 9/24/20</a:t>
                      </a:r>
                    </a:p>
                  </a:txBody>
                  <a:tcPr marL="9525" marR="9525" marT="9525" marB="0" anchor="ctr"/>
                </a:tc>
                <a:extLst>
                  <a:ext uri="{0D108BD9-81ED-4DB2-BD59-A6C34878D82A}">
                    <a16:rowId xmlns:a16="http://schemas.microsoft.com/office/drawing/2014/main" val="1738209511"/>
                  </a:ext>
                </a:extLst>
              </a:tr>
            </a:tbl>
          </a:graphicData>
        </a:graphic>
      </p:graphicFrame>
    </p:spTree>
    <p:extLst>
      <p:ext uri="{BB962C8B-B14F-4D97-AF65-F5344CB8AC3E}">
        <p14:creationId xmlns:p14="http://schemas.microsoft.com/office/powerpoint/2010/main" val="105968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932AF986-6202-48CF-95B1-67E3CFADD2D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88825" cy="6858000"/>
          </a:xfrm>
          <a:prstGeom prst="rect">
            <a:avLst/>
          </a:prstGeom>
        </p:spPr>
      </p:pic>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26</a:t>
            </a:fld>
            <a:endParaRPr lang="en-JM" dirty="0"/>
          </a:p>
        </p:txBody>
      </p:sp>
      <p:sp>
        <p:nvSpPr>
          <p:cNvPr id="4" name="Rectangle 3">
            <a:extLst>
              <a:ext uri="{FF2B5EF4-FFF2-40B4-BE49-F238E27FC236}">
                <a16:creationId xmlns:a16="http://schemas.microsoft.com/office/drawing/2014/main" id="{F09F8014-AEBC-9840-BBF3-6E2B9222178E}"/>
              </a:ext>
            </a:extLst>
          </p:cNvPr>
          <p:cNvSpPr/>
          <p:nvPr/>
        </p:nvSpPr>
        <p:spPr>
          <a:xfrm>
            <a:off x="0" y="0"/>
            <a:ext cx="12191999" cy="6858000"/>
          </a:xfrm>
          <a:prstGeom prst="rect">
            <a:avLst/>
          </a:prstGeom>
          <a:solidFill>
            <a:srgbClr val="007A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ADE908A-C35E-C442-A14F-A29E9E487120}"/>
              </a:ext>
            </a:extLst>
          </p:cNvPr>
          <p:cNvSpPr/>
          <p:nvPr/>
        </p:nvSpPr>
        <p:spPr>
          <a:xfrm>
            <a:off x="3329485" y="662485"/>
            <a:ext cx="5533030" cy="5533030"/>
          </a:xfrm>
          <a:prstGeom prst="ellipse">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9747AF-9E55-404E-BEE3-9A6EEC12AE9F}"/>
              </a:ext>
            </a:extLst>
          </p:cNvPr>
          <p:cNvSpPr txBox="1"/>
          <p:nvPr/>
        </p:nvSpPr>
        <p:spPr>
          <a:xfrm>
            <a:off x="3847348" y="2459504"/>
            <a:ext cx="4497303" cy="1938992"/>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KEY FINDINGS</a:t>
            </a:r>
          </a:p>
          <a:p>
            <a:pPr algn="ctr"/>
            <a:r>
              <a:rPr lang="en-US" sz="4000" dirty="0">
                <a:solidFill>
                  <a:schemeClr val="bg1"/>
                </a:solidFill>
                <a:cs typeface="Arial" panose="020B0604020202020204" pitchFamily="34" charset="0"/>
              </a:rPr>
              <a:t>&amp;</a:t>
            </a:r>
          </a:p>
          <a:p>
            <a:pPr algn="ctr"/>
            <a:r>
              <a:rPr lang="en-US" sz="4000" dirty="0">
                <a:solidFill>
                  <a:schemeClr val="bg1"/>
                </a:solidFill>
                <a:cs typeface="Arial" panose="020B0604020202020204" pitchFamily="34" charset="0"/>
              </a:rPr>
              <a:t>NEXT STEPS</a:t>
            </a:r>
            <a:endParaRPr lang="en-US" sz="4000" dirty="0">
              <a:solidFill>
                <a:schemeClr val="bg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34E524B4-CDC4-DC4F-87A3-D27A4730E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75" y="6382379"/>
            <a:ext cx="250031" cy="253365"/>
          </a:xfrm>
          <a:prstGeom prst="rect">
            <a:avLst/>
          </a:prstGeom>
        </p:spPr>
      </p:pic>
      <p:sp>
        <p:nvSpPr>
          <p:cNvPr id="9" name="TextBox 11">
            <a:extLst>
              <a:ext uri="{FF2B5EF4-FFF2-40B4-BE49-F238E27FC236}">
                <a16:creationId xmlns:a16="http://schemas.microsoft.com/office/drawing/2014/main" id="{271B2B23-D21C-BE47-BB82-EF0E2CBF01D9}"/>
              </a:ext>
            </a:extLst>
          </p:cNvPr>
          <p:cNvSpPr>
            <a:spLocks/>
          </p:cNvSpPr>
          <p:nvPr/>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96344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C4B1C-6A47-49A7-A8FA-3BB75EA41C19}"/>
              </a:ext>
            </a:extLst>
          </p:cNvPr>
          <p:cNvSpPr>
            <a:spLocks noGrp="1"/>
          </p:cNvSpPr>
          <p:nvPr>
            <p:ph type="sldNum" sz="quarter" idx="42"/>
          </p:nvPr>
        </p:nvSpPr>
        <p:spPr/>
        <p:txBody>
          <a:bodyPr/>
          <a:lstStyle/>
          <a:p>
            <a:fld id="{B30B2D1E-9FFC-40D1-BD56-41383C696DDF}" type="slidenum">
              <a:rPr lang="en-JM" smtClean="0"/>
              <a:pPr/>
              <a:t>27</a:t>
            </a:fld>
            <a:endParaRPr lang="en-JM" dirty="0"/>
          </a:p>
        </p:txBody>
      </p:sp>
      <p:sp>
        <p:nvSpPr>
          <p:cNvPr id="3" name="Title 2">
            <a:extLst>
              <a:ext uri="{FF2B5EF4-FFF2-40B4-BE49-F238E27FC236}">
                <a16:creationId xmlns:a16="http://schemas.microsoft.com/office/drawing/2014/main" id="{F573E12F-0027-46D2-A992-3AB05D649F53}"/>
              </a:ext>
            </a:extLst>
          </p:cNvPr>
          <p:cNvSpPr>
            <a:spLocks noGrp="1"/>
          </p:cNvSpPr>
          <p:nvPr>
            <p:ph type="title"/>
          </p:nvPr>
        </p:nvSpPr>
        <p:spPr/>
        <p:txBody>
          <a:bodyPr anchor="ctr"/>
          <a:lstStyle/>
          <a:p>
            <a:r>
              <a:rPr lang="en-US" dirty="0"/>
              <a:t>Key Findings &amp; Recommendations</a:t>
            </a:r>
          </a:p>
        </p:txBody>
      </p:sp>
      <p:sp>
        <p:nvSpPr>
          <p:cNvPr id="9" name="Content Placeholder 4">
            <a:extLst>
              <a:ext uri="{FF2B5EF4-FFF2-40B4-BE49-F238E27FC236}">
                <a16:creationId xmlns:a16="http://schemas.microsoft.com/office/drawing/2014/main" id="{D9D27E1F-1E7F-4C0C-99A1-5F7FCAEBBD9F}"/>
              </a:ext>
            </a:extLst>
          </p:cNvPr>
          <p:cNvSpPr txBox="1">
            <a:spLocks/>
          </p:cNvSpPr>
          <p:nvPr/>
        </p:nvSpPr>
        <p:spPr>
          <a:xfrm>
            <a:off x="2400300" y="1262583"/>
            <a:ext cx="8924192" cy="503224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Information Browsing was the highest impacting driver, especially the aspects of the </a:t>
            </a:r>
            <a:r>
              <a:rPr kumimoji="0" lang="en-US" sz="1800" b="1" i="1" u="none" strike="noStrike" kern="1200" cap="none" spc="0" normalizeH="0" baseline="0" noProof="0" dirty="0">
                <a:ln>
                  <a:noFill/>
                </a:ln>
                <a:solidFill>
                  <a:srgbClr val="222B3C"/>
                </a:solidFill>
                <a:effectLst/>
                <a:uLnTx/>
                <a:uFillTx/>
                <a:latin typeface="Arial" panose="020B0604020202020204"/>
                <a:ea typeface="+mn-ea"/>
                <a:cs typeface="+mn-cs"/>
              </a:rPr>
              <a:t>ability to sort information </a:t>
            </a: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and </a:t>
            </a:r>
            <a:r>
              <a:rPr kumimoji="0" lang="en-US" sz="1800" b="1" i="1" u="none" strike="noStrike" kern="1200" cap="none" spc="0" normalizeH="0" baseline="0" noProof="0" dirty="0">
                <a:ln>
                  <a:noFill/>
                </a:ln>
                <a:solidFill>
                  <a:srgbClr val="222B3C"/>
                </a:solidFill>
                <a:effectLst/>
                <a:uLnTx/>
                <a:uFillTx/>
                <a:latin typeface="Arial" panose="020B0604020202020204"/>
                <a:ea typeface="+mn-ea"/>
                <a:cs typeface="+mn-cs"/>
              </a:rPr>
              <a:t>narrowing choices</a:t>
            </a: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a:t>
            </a:r>
          </a:p>
          <a:p>
            <a:pPr marL="685800" marR="0" lvl="1" indent="-228600"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effectLst/>
                <a:uLnTx/>
                <a:uFillTx/>
                <a:latin typeface="Arial" panose="020B0604020202020204"/>
                <a:ea typeface="+mn-ea"/>
                <a:cs typeface="+mn-cs"/>
              </a:rPr>
              <a:t>Consider a usability audit focused on search in order to improve its functionality within the bounds you can given the templatized nature of the site and the limitations to update it.</a:t>
            </a:r>
          </a:p>
          <a:p>
            <a:pPr marL="457200" marR="0" lvl="1" indent="0" algn="l" defTabSz="914400" rtl="0" eaLnBrk="1" fontAlgn="auto" latinLnBrk="0" hangingPunct="1">
              <a:lnSpc>
                <a:spcPct val="100000"/>
              </a:lnSpc>
              <a:spcBef>
                <a:spcPts val="500"/>
              </a:spcBef>
              <a:spcAft>
                <a:spcPts val="300"/>
              </a:spcAft>
              <a:buClrTx/>
              <a:buSz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A third of Acid Rain web page viewers were </a:t>
            </a:r>
            <a:r>
              <a:rPr kumimoji="0" lang="en-US" sz="1800" b="1" i="1" u="none" strike="noStrike" kern="1200" cap="none" spc="0" normalizeH="0" baseline="0" noProof="0" dirty="0">
                <a:ln>
                  <a:noFill/>
                </a:ln>
                <a:solidFill>
                  <a:srgbClr val="222B3C"/>
                </a:solidFill>
                <a:effectLst/>
                <a:uLnTx/>
                <a:uFillTx/>
                <a:latin typeface="Arial" panose="020B0604020202020204"/>
                <a:ea typeface="+mn-ea"/>
                <a:cs typeface="+mn-cs"/>
              </a:rPr>
              <a:t>looking for data or statistics </a:t>
            </a: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which was the lowest scoring of the top 5 reasons for visiting the site</a:t>
            </a:r>
          </a:p>
          <a:p>
            <a:pPr marL="685800" marR="0" lvl="1" indent="-228600"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lang="en-US" sz="1600" dirty="0">
                <a:solidFill>
                  <a:srgbClr val="222B3C"/>
                </a:solidFill>
                <a:latin typeface="Arial" panose="020B0604020202020204"/>
              </a:rPr>
              <a:t>Open-ended comments indicated opportunities of improvement in the areas of locating information about acid rain, specifically it’s cause, forms of acid Rain, and measurement.</a:t>
            </a:r>
          </a:p>
          <a:p>
            <a:pPr marL="457200" marR="0" lvl="1" indent="0" algn="l" defTabSz="914400" rtl="0" eaLnBrk="1" fontAlgn="auto" latinLnBrk="0" hangingPunct="1">
              <a:lnSpc>
                <a:spcPct val="100000"/>
              </a:lnSpc>
              <a:spcBef>
                <a:spcPts val="500"/>
              </a:spcBef>
              <a:spcAft>
                <a:spcPts val="300"/>
              </a:spcAft>
              <a:buClrTx/>
              <a:buSzTx/>
              <a:buNone/>
              <a:tabLst/>
              <a:defRPr/>
            </a:pPr>
            <a:endParaRPr kumimoji="0" lang="en-US" sz="800" b="0" i="0" u="none" strike="noStrike" kern="1200" cap="none" spc="0" normalizeH="0" baseline="0" noProof="0" dirty="0">
              <a:ln>
                <a:noFill/>
              </a:ln>
              <a:solidFill>
                <a:srgbClr val="222B3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22B3C"/>
                </a:solidFill>
                <a:effectLst/>
                <a:uLnTx/>
                <a:uFillTx/>
                <a:latin typeface="Arial" panose="020B0604020202020204"/>
                <a:ea typeface="+mn-ea"/>
                <a:cs typeface="+mn-cs"/>
              </a:rPr>
              <a:t>42% of Acid Rain web page viewers indicated that the site search tool did not work well for them.</a:t>
            </a:r>
          </a:p>
          <a:p>
            <a:pPr marL="685800" marR="0" lvl="1" indent="-228600" algn="l" defTabSz="914400" rtl="0" eaLnBrk="1" fontAlgn="auto" latinLnBrk="0" hangingPunct="1">
              <a:lnSpc>
                <a:spcPct val="100000"/>
              </a:lnSpc>
              <a:spcBef>
                <a:spcPts val="5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rPr>
              <a:t>The heaviest users (students and educators - 49% of total) had some of the lowest success rates. Monitor search terms used by these segments in order to indicate if it is information that isn’t included on the site or that the search term as entered did not bring back a result.</a:t>
            </a:r>
          </a:p>
          <a:p>
            <a:pPr marL="457200" marR="0" lvl="1" indent="0" algn="l" defTabSz="914400" rtl="0" eaLnBrk="1" fontAlgn="auto" latinLnBrk="0" hangingPunct="1">
              <a:lnSpc>
                <a:spcPct val="100000"/>
              </a:lnSpc>
              <a:spcBef>
                <a:spcPts val="500"/>
              </a:spcBef>
              <a:spcAft>
                <a:spcPts val="300"/>
              </a:spcAft>
              <a:buClrTx/>
              <a:buSzTx/>
              <a:buNone/>
              <a:tabLst/>
              <a:defRPr/>
            </a:pPr>
            <a:endParaRPr kumimoji="0" lang="en-US" sz="1600" b="0" i="0" u="none" strike="noStrike" kern="1200" cap="none" spc="0" normalizeH="0" baseline="0" noProof="0" dirty="0">
              <a:ln>
                <a:noFill/>
              </a:ln>
              <a:solidFill>
                <a:srgbClr val="222B3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222B3C"/>
              </a:solidFill>
              <a:effectLst/>
              <a:uLnTx/>
              <a:uFillTx/>
              <a:latin typeface="Arial" panose="020B0604020202020204"/>
              <a:ea typeface="+mn-ea"/>
              <a:cs typeface="+mn-cs"/>
            </a:endParaRPr>
          </a:p>
        </p:txBody>
      </p:sp>
      <p:sp>
        <p:nvSpPr>
          <p:cNvPr id="10" name="Arrow: Right 9">
            <a:extLst>
              <a:ext uri="{FF2B5EF4-FFF2-40B4-BE49-F238E27FC236}">
                <a16:creationId xmlns:a16="http://schemas.microsoft.com/office/drawing/2014/main" id="{156DD793-8090-4FBE-AE1D-AD92F1EFB41E}"/>
              </a:ext>
            </a:extLst>
          </p:cNvPr>
          <p:cNvSpPr/>
          <p:nvPr/>
        </p:nvSpPr>
        <p:spPr>
          <a:xfrm>
            <a:off x="608238" y="1139953"/>
            <a:ext cx="1684351" cy="103396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FFFFFF"/>
                </a:solidFill>
                <a:effectLst/>
                <a:uLnTx/>
                <a:uFillTx/>
                <a:latin typeface="Arial" panose="020B0604020202020204"/>
                <a:ea typeface="+mn-ea"/>
                <a:cs typeface="+mn-cs"/>
              </a:rPr>
              <a:t>Information Browsing</a:t>
            </a:r>
          </a:p>
        </p:txBody>
      </p:sp>
      <p:sp>
        <p:nvSpPr>
          <p:cNvPr id="11" name="Arrow: Right 10">
            <a:extLst>
              <a:ext uri="{FF2B5EF4-FFF2-40B4-BE49-F238E27FC236}">
                <a16:creationId xmlns:a16="http://schemas.microsoft.com/office/drawing/2014/main" id="{C69AAF9C-46B9-4871-872D-C84C03FA2AC5}"/>
              </a:ext>
            </a:extLst>
          </p:cNvPr>
          <p:cNvSpPr/>
          <p:nvPr/>
        </p:nvSpPr>
        <p:spPr>
          <a:xfrm>
            <a:off x="639011" y="4138513"/>
            <a:ext cx="1684353" cy="103396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Search</a:t>
            </a:r>
          </a:p>
        </p:txBody>
      </p:sp>
      <p:sp>
        <p:nvSpPr>
          <p:cNvPr id="12" name="Arrow: Right 11">
            <a:extLst>
              <a:ext uri="{FF2B5EF4-FFF2-40B4-BE49-F238E27FC236}">
                <a16:creationId xmlns:a16="http://schemas.microsoft.com/office/drawing/2014/main" id="{56FC591F-27A6-4ABE-A758-240579DB3AD6}"/>
              </a:ext>
            </a:extLst>
          </p:cNvPr>
          <p:cNvSpPr/>
          <p:nvPr/>
        </p:nvSpPr>
        <p:spPr>
          <a:xfrm>
            <a:off x="608238" y="2639233"/>
            <a:ext cx="1745901" cy="103396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Data and Statistics</a:t>
            </a:r>
          </a:p>
        </p:txBody>
      </p:sp>
    </p:spTree>
    <p:extLst>
      <p:ext uri="{BB962C8B-B14F-4D97-AF65-F5344CB8AC3E}">
        <p14:creationId xmlns:p14="http://schemas.microsoft.com/office/powerpoint/2010/main" val="429285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C4B1C-6A47-49A7-A8FA-3BB75EA41C19}"/>
              </a:ext>
            </a:extLst>
          </p:cNvPr>
          <p:cNvSpPr>
            <a:spLocks noGrp="1"/>
          </p:cNvSpPr>
          <p:nvPr>
            <p:ph type="sldNum" sz="quarter" idx="42"/>
          </p:nvPr>
        </p:nvSpPr>
        <p:spPr/>
        <p:txBody>
          <a:bodyPr/>
          <a:lstStyle/>
          <a:p>
            <a:fld id="{B30B2D1E-9FFC-40D1-BD56-41383C696DDF}" type="slidenum">
              <a:rPr lang="en-JM" smtClean="0"/>
              <a:pPr/>
              <a:t>28</a:t>
            </a:fld>
            <a:endParaRPr lang="en-JM" dirty="0"/>
          </a:p>
        </p:txBody>
      </p:sp>
      <p:sp>
        <p:nvSpPr>
          <p:cNvPr id="3" name="Title 2">
            <a:extLst>
              <a:ext uri="{FF2B5EF4-FFF2-40B4-BE49-F238E27FC236}">
                <a16:creationId xmlns:a16="http://schemas.microsoft.com/office/drawing/2014/main" id="{F573E12F-0027-46D2-A992-3AB05D649F53}"/>
              </a:ext>
            </a:extLst>
          </p:cNvPr>
          <p:cNvSpPr>
            <a:spLocks noGrp="1"/>
          </p:cNvSpPr>
          <p:nvPr>
            <p:ph type="title"/>
          </p:nvPr>
        </p:nvSpPr>
        <p:spPr/>
        <p:txBody>
          <a:bodyPr anchor="ctr"/>
          <a:lstStyle/>
          <a:p>
            <a:r>
              <a:rPr lang="en-US" dirty="0"/>
              <a:t>Next Steps</a:t>
            </a:r>
          </a:p>
        </p:txBody>
      </p:sp>
      <p:graphicFrame>
        <p:nvGraphicFramePr>
          <p:cNvPr id="36" name="Table 13">
            <a:extLst>
              <a:ext uri="{FF2B5EF4-FFF2-40B4-BE49-F238E27FC236}">
                <a16:creationId xmlns:a16="http://schemas.microsoft.com/office/drawing/2014/main" id="{7DBC2727-DD06-418B-8F1A-5D2F28AC422B}"/>
              </a:ext>
            </a:extLst>
          </p:cNvPr>
          <p:cNvGraphicFramePr>
            <a:graphicFrameLocks/>
          </p:cNvGraphicFramePr>
          <p:nvPr/>
        </p:nvGraphicFramePr>
        <p:xfrm>
          <a:off x="838200" y="1397000"/>
          <a:ext cx="10512424" cy="2570480"/>
        </p:xfrm>
        <a:graphic>
          <a:graphicData uri="http://schemas.openxmlformats.org/drawingml/2006/table">
            <a:tbl>
              <a:tblPr bandRow="1">
                <a:tableStyleId>{5940675A-B579-460E-94D1-54222C63F5DA}</a:tableStyleId>
              </a:tblPr>
              <a:tblGrid>
                <a:gridCol w="927226">
                  <a:extLst>
                    <a:ext uri="{9D8B030D-6E8A-4147-A177-3AD203B41FA5}">
                      <a16:colId xmlns:a16="http://schemas.microsoft.com/office/drawing/2014/main" val="2003733439"/>
                    </a:ext>
                  </a:extLst>
                </a:gridCol>
                <a:gridCol w="9585198">
                  <a:extLst>
                    <a:ext uri="{9D8B030D-6E8A-4147-A177-3AD203B41FA5}">
                      <a16:colId xmlns:a16="http://schemas.microsoft.com/office/drawing/2014/main" val="3971065738"/>
                    </a:ext>
                  </a:extLst>
                </a:gridCol>
              </a:tblGrid>
              <a:tr h="370840">
                <a:tc>
                  <a:txBody>
                    <a:bodyPr/>
                    <a:lstStyle/>
                    <a:p>
                      <a:pPr algn="ctr"/>
                      <a:r>
                        <a:rPr lang="en-US" b="1" dirty="0">
                          <a:solidFill>
                            <a:schemeClr val="bg1"/>
                          </a:solidFill>
                        </a:rPr>
                        <a:t>1)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r>
                        <a:rPr lang="en-US" b="1" dirty="0">
                          <a:solidFill>
                            <a:schemeClr val="bg1"/>
                          </a:solidFill>
                        </a:rPr>
                        <a:t>Review survey early in the year to make sure it aligns with internal KPI’s for 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34073941"/>
                  </a:ext>
                </a:extLst>
              </a:tr>
              <a:tr h="370840">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6">
                              <a:lumMod val="50000"/>
                            </a:schemeClr>
                          </a:solidFill>
                        </a:rPr>
                        <a:t>Changes made early in the year (ex. continue with Acid Rain questions?) will allow for enough time for any new or modified questions to get a sufficient response rate for analysis later in the year.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5695984"/>
                  </a:ext>
                </a:extLst>
              </a:tr>
              <a:tr h="370840">
                <a:tc>
                  <a:txBody>
                    <a:bodyPr/>
                    <a:lstStyle/>
                    <a:p>
                      <a:pPr algn="ctr"/>
                      <a:r>
                        <a:rPr lang="en-US" b="1" dirty="0">
                          <a:solidFill>
                            <a:schemeClr val="bg1"/>
                          </a:solidFill>
                        </a:rPr>
                        <a:t>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r>
                        <a:rPr lang="en-US" b="1" dirty="0">
                          <a:solidFill>
                            <a:schemeClr val="bg1"/>
                          </a:solidFill>
                        </a:rPr>
                        <a:t>Set up dashboards in CX Suite to help monitor KPI’s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944531163"/>
                  </a:ext>
                </a:extLst>
              </a:tr>
              <a:tr h="370840">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6">
                              <a:lumMod val="50000"/>
                            </a:schemeClr>
                          </a:solidFill>
                        </a:rPr>
                        <a:t>Work with Michelle on setting up dashboards in the CX Suite that will allow you to easily see how important KPI’s, key user segments, and satisfaction or driver trends are performing at a glance.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572471"/>
                  </a:ext>
                </a:extLst>
              </a:tr>
            </a:tbl>
          </a:graphicData>
        </a:graphic>
      </p:graphicFrame>
    </p:spTree>
    <p:extLst>
      <p:ext uri="{BB962C8B-B14F-4D97-AF65-F5344CB8AC3E}">
        <p14:creationId xmlns:p14="http://schemas.microsoft.com/office/powerpoint/2010/main" val="425084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table in front of a window&#10;&#10;Description automatically generated">
            <a:extLst>
              <a:ext uri="{FF2B5EF4-FFF2-40B4-BE49-F238E27FC236}">
                <a16:creationId xmlns:a16="http://schemas.microsoft.com/office/drawing/2014/main" id="{6D74CFA3-3244-F54C-AB7A-2B93F260218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09F8014-AEBC-9840-BBF3-6E2B9222178E}"/>
              </a:ext>
            </a:extLst>
          </p:cNvPr>
          <p:cNvSpPr/>
          <p:nvPr/>
        </p:nvSpPr>
        <p:spPr>
          <a:xfrm>
            <a:off x="0" y="0"/>
            <a:ext cx="12191999" cy="6858000"/>
          </a:xfrm>
          <a:prstGeom prst="rect">
            <a:avLst/>
          </a:prstGeom>
          <a:solidFill>
            <a:srgbClr val="007A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ADE908A-C35E-C442-A14F-A29E9E487120}"/>
              </a:ext>
            </a:extLst>
          </p:cNvPr>
          <p:cNvSpPr/>
          <p:nvPr/>
        </p:nvSpPr>
        <p:spPr>
          <a:xfrm>
            <a:off x="3352090" y="205674"/>
            <a:ext cx="5386389" cy="5386389"/>
          </a:xfrm>
          <a:prstGeom prst="ellipse">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9747AF-9E55-404E-BEE3-9A6EEC12AE9F}"/>
              </a:ext>
            </a:extLst>
          </p:cNvPr>
          <p:cNvSpPr txBox="1"/>
          <p:nvPr/>
        </p:nvSpPr>
        <p:spPr>
          <a:xfrm>
            <a:off x="3438525" y="2544925"/>
            <a:ext cx="5314950"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THANK YOU!</a:t>
            </a:r>
          </a:p>
        </p:txBody>
      </p:sp>
      <p:pic>
        <p:nvPicPr>
          <p:cNvPr id="11" name="Picture 10">
            <a:extLst>
              <a:ext uri="{FF2B5EF4-FFF2-40B4-BE49-F238E27FC236}">
                <a16:creationId xmlns:a16="http://schemas.microsoft.com/office/drawing/2014/main" id="{F90A50BD-072A-D741-BDDA-6D8B4F55CF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0185" y="5676730"/>
            <a:ext cx="2465016" cy="640477"/>
          </a:xfrm>
          <a:prstGeom prst="rect">
            <a:avLst/>
          </a:prstGeom>
        </p:spPr>
      </p:pic>
      <p:sp>
        <p:nvSpPr>
          <p:cNvPr id="12" name="TextBox 11">
            <a:extLst>
              <a:ext uri="{FF2B5EF4-FFF2-40B4-BE49-F238E27FC236}">
                <a16:creationId xmlns:a16="http://schemas.microsoft.com/office/drawing/2014/main" id="{2DB8AD19-6B81-5C43-81C9-70FD605A53D3}"/>
              </a:ext>
            </a:extLst>
          </p:cNvPr>
          <p:cNvSpPr>
            <a:spLocks/>
          </p:cNvSpPr>
          <p:nvPr/>
        </p:nvSpPr>
        <p:spPr bwMode="auto">
          <a:xfrm>
            <a:off x="3403685"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pPr algn="ctr"/>
            <a:r>
              <a:rPr lang="en-US" sz="700" b="0" i="0" kern="1200" dirty="0">
                <a:solidFill>
                  <a:schemeClr val="bg1"/>
                </a:solidFill>
                <a:effectLst/>
                <a:latin typeface="Arial"/>
                <a:ea typeface="MS PGothic"/>
                <a:cs typeface="+mn-cs"/>
              </a:rPr>
              <a:t>© 2020 Verint Systems Inc. All Rights Reserved Worldwide.</a:t>
            </a:r>
          </a:p>
          <a:p>
            <a:pPr algn="ctr"/>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56366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AF1BAF-165D-8C45-874F-AFC225C220B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5">
            <a:extLst>
              <a:ext uri="{FF2B5EF4-FFF2-40B4-BE49-F238E27FC236}">
                <a16:creationId xmlns:a16="http://schemas.microsoft.com/office/drawing/2014/main" id="{2A44F447-C16E-2F4B-A9BD-CADB5629489C}"/>
              </a:ext>
            </a:extLst>
          </p:cNvPr>
          <p:cNvSpPr/>
          <p:nvPr/>
        </p:nvSpPr>
        <p:spPr>
          <a:xfrm rot="10800000">
            <a:off x="2098410" y="0"/>
            <a:ext cx="7698914" cy="6858000"/>
          </a:xfrm>
          <a:custGeom>
            <a:avLst/>
            <a:gdLst>
              <a:gd name="connsiteX0" fmla="*/ 0 w 7698914"/>
              <a:gd name="connsiteY0" fmla="*/ 0 h 6858000"/>
              <a:gd name="connsiteX1" fmla="*/ 7698914 w 7698914"/>
              <a:gd name="connsiteY1" fmla="*/ 0 h 6858000"/>
              <a:gd name="connsiteX2" fmla="*/ 7698914 w 7698914"/>
              <a:gd name="connsiteY2" fmla="*/ 6858000 h 6858000"/>
              <a:gd name="connsiteX3" fmla="*/ 0 w 7698914"/>
              <a:gd name="connsiteY3" fmla="*/ 6858000 h 6858000"/>
              <a:gd name="connsiteX4" fmla="*/ 98520 w 7698914"/>
              <a:gd name="connsiteY4" fmla="*/ 6780579 h 6858000"/>
              <a:gd name="connsiteX5" fmla="*/ 1679114 w 7698914"/>
              <a:gd name="connsiteY5" fmla="*/ 3429000 h 6858000"/>
              <a:gd name="connsiteX6" fmla="*/ 98520 w 7698914"/>
              <a:gd name="connsiteY6" fmla="*/ 774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8914" h="6858000">
                <a:moveTo>
                  <a:pt x="0" y="0"/>
                </a:moveTo>
                <a:lnTo>
                  <a:pt x="7698914" y="0"/>
                </a:lnTo>
                <a:lnTo>
                  <a:pt x="7698914" y="6858000"/>
                </a:lnTo>
                <a:lnTo>
                  <a:pt x="0" y="6858000"/>
                </a:lnTo>
                <a:lnTo>
                  <a:pt x="98520" y="6780579"/>
                </a:lnTo>
                <a:cubicBezTo>
                  <a:pt x="1063829" y="5983936"/>
                  <a:pt x="1679114" y="4778322"/>
                  <a:pt x="1679114" y="3429000"/>
                </a:cubicBezTo>
                <a:cubicBezTo>
                  <a:pt x="1679114" y="2079679"/>
                  <a:pt x="1063829" y="874065"/>
                  <a:pt x="98520" y="774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2BF64CAE-98A4-BE46-BAE3-4C23EDA6B4C5}"/>
              </a:ext>
            </a:extLst>
          </p:cNvPr>
          <p:cNvSpPr>
            <a:spLocks noGrp="1"/>
          </p:cNvSpPr>
          <p:nvPr>
            <p:ph type="ctrTitle"/>
          </p:nvPr>
        </p:nvSpPr>
        <p:spPr>
          <a:xfrm>
            <a:off x="620205" y="298939"/>
            <a:ext cx="4557554" cy="844198"/>
          </a:xfrm>
        </p:spPr>
        <p:txBody>
          <a:bodyPr anchor="ctr"/>
          <a:lstStyle/>
          <a:p>
            <a:r>
              <a:rPr lang="en-US" sz="3200" dirty="0"/>
              <a:t>Agenda</a:t>
            </a:r>
          </a:p>
        </p:txBody>
      </p:sp>
      <p:sp>
        <p:nvSpPr>
          <p:cNvPr id="5" name="Slide Number Placeholder 4">
            <a:extLst>
              <a:ext uri="{FF2B5EF4-FFF2-40B4-BE49-F238E27FC236}">
                <a16:creationId xmlns:a16="http://schemas.microsoft.com/office/drawing/2014/main" id="{6E63F35B-2832-AC49-807A-55226476D97C}"/>
              </a:ext>
            </a:extLst>
          </p:cNvPr>
          <p:cNvSpPr>
            <a:spLocks noGrp="1"/>
          </p:cNvSpPr>
          <p:nvPr>
            <p:ph type="sldNum" sz="quarter" idx="10"/>
          </p:nvPr>
        </p:nvSpPr>
        <p:spPr/>
        <p:txBody>
          <a:bodyPr/>
          <a:lstStyle/>
          <a:p>
            <a:fld id="{C71445C6-5085-4D9F-9CB5-D205AE11F58B}" type="slidenum">
              <a:rPr lang="en-JM" smtClean="0"/>
              <a:pPr/>
              <a:t>3</a:t>
            </a:fld>
            <a:endParaRPr lang="en-JM" dirty="0"/>
          </a:p>
        </p:txBody>
      </p:sp>
      <p:sp>
        <p:nvSpPr>
          <p:cNvPr id="12" name="TextBox 11">
            <a:extLst>
              <a:ext uri="{FF2B5EF4-FFF2-40B4-BE49-F238E27FC236}">
                <a16:creationId xmlns:a16="http://schemas.microsoft.com/office/drawing/2014/main" id="{4F3319E0-EF1E-D440-82B3-61CF56098342}"/>
              </a:ext>
            </a:extLst>
          </p:cNvPr>
          <p:cNvSpPr>
            <a:spLocks/>
          </p:cNvSpPr>
          <p:nvPr/>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lumMod val="50000"/>
                  </a:schemeClr>
                </a:solidFill>
                <a:effectLst/>
                <a:latin typeface="Arial"/>
                <a:ea typeface="MS PGothic"/>
                <a:cs typeface="+mn-cs"/>
              </a:rPr>
              <a:t>© 2020 Verint Systems Inc. All Rights Reserved Worldwide.</a:t>
            </a:r>
          </a:p>
          <a:p>
            <a:r>
              <a:rPr lang="en-US" sz="700" b="0" i="0" kern="1200" dirty="0">
                <a:solidFill>
                  <a:schemeClr val="bg1">
                    <a:lumMod val="50000"/>
                  </a:schemeClr>
                </a:solidFill>
                <a:effectLst/>
                <a:latin typeface="Arial"/>
                <a:ea typeface="MS PGothic"/>
                <a:cs typeface="+mn-cs"/>
              </a:rPr>
              <a:t>CONFIDENTIAL AND PROPRIETARY INFORMATION OF VERINT SYSTEMS INC.</a:t>
            </a:r>
          </a:p>
        </p:txBody>
      </p:sp>
      <p:pic>
        <p:nvPicPr>
          <p:cNvPr id="13" name="Graphic 12">
            <a:extLst>
              <a:ext uri="{FF2B5EF4-FFF2-40B4-BE49-F238E27FC236}">
                <a16:creationId xmlns:a16="http://schemas.microsoft.com/office/drawing/2014/main" id="{700D0A7F-8B97-3340-998A-96D838FC9A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5" name="Text Placeholder 3">
            <a:extLst>
              <a:ext uri="{FF2B5EF4-FFF2-40B4-BE49-F238E27FC236}">
                <a16:creationId xmlns:a16="http://schemas.microsoft.com/office/drawing/2014/main" id="{B74A291E-28EA-4135-A8A6-F7DEB66DDAE0}"/>
              </a:ext>
            </a:extLst>
          </p:cNvPr>
          <p:cNvSpPr>
            <a:spLocks noGrp="1"/>
          </p:cNvSpPr>
          <p:nvPr>
            <p:ph type="body" sz="quarter" idx="24"/>
          </p:nvPr>
        </p:nvSpPr>
        <p:spPr>
          <a:xfrm>
            <a:off x="620204" y="1599067"/>
            <a:ext cx="7304595" cy="4572000"/>
          </a:xfrm>
        </p:spPr>
        <p:txBody>
          <a:bodyPr/>
          <a:lstStyle/>
          <a:p>
            <a:r>
              <a:rPr lang="en-US" dirty="0"/>
              <a:t>Methodology &amp; Objective</a:t>
            </a:r>
          </a:p>
          <a:p>
            <a:r>
              <a:rPr lang="en-US" dirty="0"/>
              <a:t>Acid Rain – Aggregate Results</a:t>
            </a:r>
          </a:p>
          <a:p>
            <a:r>
              <a:rPr lang="en-US" dirty="0"/>
              <a:t>Acid Rain Data Overview</a:t>
            </a:r>
          </a:p>
          <a:p>
            <a:r>
              <a:rPr lang="en-US" dirty="0"/>
              <a:t>Findings and Recommendations</a:t>
            </a:r>
          </a:p>
          <a:p>
            <a:r>
              <a:rPr lang="en-US" dirty="0"/>
              <a:t>Appendix</a:t>
            </a:r>
          </a:p>
        </p:txBody>
      </p:sp>
      <p:pic>
        <p:nvPicPr>
          <p:cNvPr id="4" name="Picture 3">
            <a:extLst>
              <a:ext uri="{FF2B5EF4-FFF2-40B4-BE49-F238E27FC236}">
                <a16:creationId xmlns:a16="http://schemas.microsoft.com/office/drawing/2014/main" id="{753FC42F-7F3D-47CF-B4E5-95B2C963BB2A}"/>
              </a:ext>
            </a:extLst>
          </p:cNvPr>
          <p:cNvPicPr>
            <a:picLocks noChangeAspect="1"/>
          </p:cNvPicPr>
          <p:nvPr/>
        </p:nvPicPr>
        <p:blipFill>
          <a:blip r:embed="rId4"/>
          <a:stretch>
            <a:fillRect/>
          </a:stretch>
        </p:blipFill>
        <p:spPr>
          <a:xfrm>
            <a:off x="7276169" y="562369"/>
            <a:ext cx="3419048" cy="3114286"/>
          </a:xfrm>
          <a:prstGeom prst="rect">
            <a:avLst/>
          </a:prstGeom>
        </p:spPr>
      </p:pic>
      <p:pic>
        <p:nvPicPr>
          <p:cNvPr id="10" name="Picture 9">
            <a:extLst>
              <a:ext uri="{FF2B5EF4-FFF2-40B4-BE49-F238E27FC236}">
                <a16:creationId xmlns:a16="http://schemas.microsoft.com/office/drawing/2014/main" id="{C2366A87-1C4B-4CF1-8409-A83807DA8D22}"/>
              </a:ext>
            </a:extLst>
          </p:cNvPr>
          <p:cNvPicPr>
            <a:picLocks noChangeAspect="1"/>
          </p:cNvPicPr>
          <p:nvPr/>
        </p:nvPicPr>
        <p:blipFill>
          <a:blip r:embed="rId5"/>
          <a:stretch>
            <a:fillRect/>
          </a:stretch>
        </p:blipFill>
        <p:spPr>
          <a:xfrm>
            <a:off x="7276169" y="3667060"/>
            <a:ext cx="3400000" cy="2628571"/>
          </a:xfrm>
          <a:prstGeom prst="rect">
            <a:avLst/>
          </a:prstGeom>
        </p:spPr>
      </p:pic>
      <p:sp>
        <p:nvSpPr>
          <p:cNvPr id="16" name="Rectangle 15">
            <a:extLst>
              <a:ext uri="{FF2B5EF4-FFF2-40B4-BE49-F238E27FC236}">
                <a16:creationId xmlns:a16="http://schemas.microsoft.com/office/drawing/2014/main" id="{8447CB7F-1987-4A89-B266-8AF78E0C3024}"/>
              </a:ext>
            </a:extLst>
          </p:cNvPr>
          <p:cNvSpPr/>
          <p:nvPr/>
        </p:nvSpPr>
        <p:spPr>
          <a:xfrm>
            <a:off x="7014243" y="439615"/>
            <a:ext cx="3958556" cy="589768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03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in front of a window&#10;&#10;Description automatically generated">
            <a:extLst>
              <a:ext uri="{FF2B5EF4-FFF2-40B4-BE49-F238E27FC236}">
                <a16:creationId xmlns:a16="http://schemas.microsoft.com/office/drawing/2014/main" id="{880B8B47-7B0F-9842-A62C-51CD53A5429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09F8014-AEBC-9840-BBF3-6E2B9222178E}"/>
              </a:ext>
            </a:extLst>
          </p:cNvPr>
          <p:cNvSpPr/>
          <p:nvPr/>
        </p:nvSpPr>
        <p:spPr>
          <a:xfrm>
            <a:off x="0" y="0"/>
            <a:ext cx="12191999" cy="6858000"/>
          </a:xfrm>
          <a:prstGeom prst="rect">
            <a:avLst/>
          </a:prstGeom>
          <a:solidFill>
            <a:srgbClr val="09A76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30</a:t>
            </a:fld>
            <a:endParaRPr lang="en-JM" dirty="0"/>
          </a:p>
        </p:txBody>
      </p:sp>
      <p:sp>
        <p:nvSpPr>
          <p:cNvPr id="5" name="Oval 4">
            <a:extLst>
              <a:ext uri="{FF2B5EF4-FFF2-40B4-BE49-F238E27FC236}">
                <a16:creationId xmlns:a16="http://schemas.microsoft.com/office/drawing/2014/main" id="{4ADE908A-C35E-C442-A14F-A29E9E487120}"/>
              </a:ext>
            </a:extLst>
          </p:cNvPr>
          <p:cNvSpPr/>
          <p:nvPr/>
        </p:nvSpPr>
        <p:spPr>
          <a:xfrm>
            <a:off x="3329485" y="662485"/>
            <a:ext cx="5533030" cy="5533030"/>
          </a:xfrm>
          <a:prstGeom prst="ellipse">
            <a:avLst/>
          </a:prstGeom>
          <a:noFill/>
          <a:ln w="34925">
            <a:solidFill>
              <a:schemeClr val="accent1">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9747AF-9E55-404E-BEE3-9A6EEC12AE9F}"/>
              </a:ext>
            </a:extLst>
          </p:cNvPr>
          <p:cNvSpPr txBox="1"/>
          <p:nvPr/>
        </p:nvSpPr>
        <p:spPr>
          <a:xfrm>
            <a:off x="3847349" y="3075057"/>
            <a:ext cx="4497303"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APPENDIX</a:t>
            </a:r>
          </a:p>
        </p:txBody>
      </p:sp>
      <p:pic>
        <p:nvPicPr>
          <p:cNvPr id="7" name="Graphic 6">
            <a:extLst>
              <a:ext uri="{FF2B5EF4-FFF2-40B4-BE49-F238E27FC236}">
                <a16:creationId xmlns:a16="http://schemas.microsoft.com/office/drawing/2014/main" id="{34E524B4-CDC4-DC4F-87A3-D27A4730E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75" y="6382379"/>
            <a:ext cx="250031" cy="253365"/>
          </a:xfrm>
          <a:prstGeom prst="rect">
            <a:avLst/>
          </a:prstGeom>
        </p:spPr>
      </p:pic>
      <p:sp>
        <p:nvSpPr>
          <p:cNvPr id="8" name="TextBox 11">
            <a:extLst>
              <a:ext uri="{FF2B5EF4-FFF2-40B4-BE49-F238E27FC236}">
                <a16:creationId xmlns:a16="http://schemas.microsoft.com/office/drawing/2014/main" id="{B5C5ACFA-FB62-BD46-8A41-9B297C015C34}"/>
              </a:ext>
            </a:extLst>
          </p:cNvPr>
          <p:cNvSpPr>
            <a:spLocks/>
          </p:cNvSpPr>
          <p:nvPr/>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18928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42"/>
          </p:nvPr>
        </p:nvSpPr>
        <p:spPr/>
        <p:txBody>
          <a:bodyPr/>
          <a:lstStyle/>
          <a:p>
            <a:fld id="{B30B2D1E-9FFC-40D1-BD56-41383C696DDF}" type="slidenum">
              <a:rPr lang="en-JM" smtClean="0"/>
              <a:pPr/>
              <a:t>31</a:t>
            </a:fld>
            <a:endParaRPr lang="en-JM" dirty="0"/>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Appendix - Glossary of Verint Terminology</a:t>
            </a:r>
          </a:p>
        </p:txBody>
      </p:sp>
      <p:sp>
        <p:nvSpPr>
          <p:cNvPr id="5" name="Rectangle 5">
            <a:extLst>
              <a:ext uri="{FF2B5EF4-FFF2-40B4-BE49-F238E27FC236}">
                <a16:creationId xmlns:a16="http://schemas.microsoft.com/office/drawing/2014/main" id="{D00E1F31-BC19-41BA-9845-30AC1565BC4B}"/>
              </a:ext>
            </a:extLst>
          </p:cNvPr>
          <p:cNvSpPr>
            <a:spLocks noChangeArrowheads="1"/>
          </p:cNvSpPr>
          <p:nvPr/>
        </p:nvSpPr>
        <p:spPr bwMode="auto">
          <a:xfrm>
            <a:off x="532857" y="1086355"/>
            <a:ext cx="5561555" cy="5157350"/>
          </a:xfrm>
          <a:prstGeom prst="rect">
            <a:avLst/>
          </a:prstGeom>
          <a:noFill/>
          <a:ln w="9525">
            <a:noFill/>
            <a:miter lim="800000"/>
            <a:headEnd/>
            <a:tailEnd/>
          </a:ln>
        </p:spPr>
        <p:txBody>
          <a:bodyPr/>
          <a:lstStyle/>
          <a:p>
            <a:pPr>
              <a:lnSpc>
                <a:spcPct val="110000"/>
              </a:lnSpc>
              <a:spcBef>
                <a:spcPts val="1200"/>
              </a:spcBef>
            </a:pPr>
            <a:r>
              <a:rPr lang="en-US" sz="1100" b="1" dirty="0">
                <a:solidFill>
                  <a:schemeClr val="accent3"/>
                </a:solidFill>
                <a:ea typeface="ＭＳ Ｐゴシック" pitchFamily="-108" charset="-128"/>
                <a:cs typeface="Arial" pitchFamily="34" charset="0"/>
              </a:rPr>
              <a:t>The Verint </a:t>
            </a:r>
            <a:r>
              <a:rPr lang="en-US" sz="1100" b="1" dirty="0">
                <a:solidFill>
                  <a:schemeClr val="accent3"/>
                </a:solidFill>
              </a:rPr>
              <a:t>Predictive </a:t>
            </a:r>
            <a:r>
              <a:rPr lang="en-US" sz="1100" b="1" dirty="0">
                <a:solidFill>
                  <a:schemeClr val="accent3"/>
                </a:solidFill>
                <a:ea typeface="ＭＳ Ｐゴシック" pitchFamily="-108" charset="-128"/>
                <a:cs typeface="Arial" pitchFamily="34" charset="0"/>
              </a:rPr>
              <a:t>Methodology: </a:t>
            </a:r>
            <a:r>
              <a:rPr lang="en-US" sz="1100" dirty="0">
                <a:solidFill>
                  <a:schemeClr val="accent3"/>
                </a:solidFill>
              </a:rPr>
              <a:t>The Verint methodology is an advanced statistical engine proven by years of research that measures the customer experience and utilizes cause-and-effect modeling to radically change the way that organizations make strategic investments and decisions for better bottom-line results. Backed by three decades of rigorous scientific research, Verint methodology has a rich heritage of highly diagnostic performance measurements coupled with sensitive improvement prescriptions and powerful prognostic capabilities.</a:t>
            </a:r>
            <a:endParaRPr lang="en-US" sz="1100" dirty="0">
              <a:solidFill>
                <a:schemeClr val="accent3"/>
              </a:solidFill>
              <a:ea typeface="ＭＳ Ｐゴシック" pitchFamily="-108" charset="-128"/>
              <a:cs typeface="Arial" pitchFamily="34" charset="0"/>
            </a:endParaRPr>
          </a:p>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Custom Questions</a:t>
            </a:r>
            <a:r>
              <a:rPr lang="en-US" sz="1100" dirty="0">
                <a:solidFill>
                  <a:schemeClr val="accent3"/>
                </a:solidFill>
                <a:ea typeface="ＭＳ Ｐゴシック" pitchFamily="-108" charset="-128"/>
                <a:cs typeface="Arial" pitchFamily="34" charset="0"/>
              </a:rPr>
              <a:t>: Each Customer Satisfaction Survey includes two different types of questions: model questions and custom questions. Custom questions are unique to each survey and can take a variety of different forms, including radio buttons, drop-down menus, check boxes, and open-ended text. The custom question responses are </a:t>
            </a:r>
            <a:r>
              <a:rPr lang="en-US" sz="1100" u="sng" dirty="0">
                <a:solidFill>
                  <a:schemeClr val="accent3"/>
                </a:solidFill>
                <a:ea typeface="ＭＳ Ｐゴシック" pitchFamily="-108" charset="-128"/>
                <a:cs typeface="Arial" pitchFamily="34" charset="0"/>
              </a:rPr>
              <a:t>not</a:t>
            </a:r>
            <a:r>
              <a:rPr lang="en-US" sz="1100" dirty="0">
                <a:solidFill>
                  <a:schemeClr val="accent3"/>
                </a:solidFill>
                <a:ea typeface="ＭＳ Ｐゴシック" pitchFamily="-108" charset="-128"/>
                <a:cs typeface="Arial" pitchFamily="34" charset="0"/>
              </a:rPr>
              <a:t> used to derive the results using the Verint methodology; so custom question results are reported separately in the Online Reporting Facility. Custom questions provide an excellent opportunity for data segment analysis. </a:t>
            </a:r>
          </a:p>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Elements</a:t>
            </a:r>
            <a:r>
              <a:rPr lang="en-US" sz="1100" dirty="0">
                <a:solidFill>
                  <a:schemeClr val="accent3"/>
                </a:solidFill>
                <a:ea typeface="ＭＳ Ｐゴシック" pitchFamily="-108" charset="-128"/>
                <a:cs typeface="Arial" pitchFamily="34" charset="0"/>
              </a:rPr>
              <a:t>: An element is a measure of the customer's experience with a defined and manageable property of a website (e.g., Look and Feel, Navigation, etc.). It is composed of several survey items that provide performance ratings about various aspects of the customer's experience with the website property being measured. The separate ratings are combined as part of the modeling process into a summary score reflecting the overall experience of the customer with the website property. </a:t>
            </a:r>
          </a:p>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Random Sampling</a:t>
            </a:r>
            <a:r>
              <a:rPr lang="en-US" sz="1100" dirty="0">
                <a:solidFill>
                  <a:schemeClr val="accent3"/>
                </a:solidFill>
                <a:ea typeface="ＭＳ Ｐゴシック" pitchFamily="-108" charset="-128"/>
                <a:cs typeface="Arial" pitchFamily="34" charset="0"/>
              </a:rPr>
              <a:t>: We use a Sampling Percentage to determine the proportion of site visitors that will receive a survey invitation on your site.  We try to attain a good balance between collecting enough information to provide you with in-depth analysis, while remaining unobtrusive to your site visitors.</a:t>
            </a:r>
          </a:p>
          <a:p>
            <a:pPr eaLnBrk="0" hangingPunct="0">
              <a:lnSpc>
                <a:spcPct val="110000"/>
              </a:lnSpc>
              <a:spcBef>
                <a:spcPts val="1200"/>
              </a:spcBef>
              <a:buClr>
                <a:srgbClr val="FF0000"/>
              </a:buClr>
            </a:pPr>
            <a:r>
              <a:rPr lang="en-US" sz="1100" dirty="0">
                <a:solidFill>
                  <a:schemeClr val="accent3"/>
                </a:solidFill>
                <a:ea typeface="ＭＳ Ｐゴシック" pitchFamily="-108" charset="-128"/>
                <a:cs typeface="Arial" pitchFamily="34" charset="0"/>
              </a:rPr>
              <a:t> </a:t>
            </a:r>
          </a:p>
        </p:txBody>
      </p:sp>
      <p:sp>
        <p:nvSpPr>
          <p:cNvPr id="6" name="Rectangle 5">
            <a:extLst>
              <a:ext uri="{FF2B5EF4-FFF2-40B4-BE49-F238E27FC236}">
                <a16:creationId xmlns:a16="http://schemas.microsoft.com/office/drawing/2014/main" id="{2BC3A4F7-5185-49FB-B575-41ACE9CC19FD}"/>
              </a:ext>
            </a:extLst>
          </p:cNvPr>
          <p:cNvSpPr>
            <a:spLocks noChangeArrowheads="1"/>
          </p:cNvSpPr>
          <p:nvPr/>
        </p:nvSpPr>
        <p:spPr bwMode="auto">
          <a:xfrm>
            <a:off x="6236025" y="1086355"/>
            <a:ext cx="5266775" cy="5157350"/>
          </a:xfrm>
          <a:prstGeom prst="rect">
            <a:avLst/>
          </a:prstGeom>
          <a:noFill/>
          <a:ln w="9525">
            <a:noFill/>
            <a:miter lim="800000"/>
            <a:headEnd/>
            <a:tailEnd/>
          </a:ln>
        </p:spPr>
        <p:txBody>
          <a:bodyPr/>
          <a:lstStyle/>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Impact</a:t>
            </a:r>
            <a:r>
              <a:rPr lang="en-US" sz="1100" dirty="0">
                <a:solidFill>
                  <a:schemeClr val="accent3"/>
                </a:solidFill>
                <a:ea typeface="ＭＳ Ｐゴシック" pitchFamily="-108" charset="-128"/>
                <a:cs typeface="Arial" pitchFamily="34" charset="0"/>
              </a:rPr>
              <a:t>: Impact is the numeric representation of the cause-and-effect relationship between an element (e.g., Site Navigation) and customer satisfaction or customer satisfaction and a future behavior (e.g., Likelihood to Purchase). An </a:t>
            </a:r>
            <a:r>
              <a:rPr lang="en-US" sz="1100" i="1" dirty="0">
                <a:solidFill>
                  <a:schemeClr val="accent3"/>
                </a:solidFill>
                <a:ea typeface="ＭＳ Ｐゴシック" pitchFamily="-108" charset="-128"/>
                <a:cs typeface="Arial" pitchFamily="34" charset="0"/>
              </a:rPr>
              <a:t>impact</a:t>
            </a:r>
            <a:r>
              <a:rPr lang="en-US" sz="1100" dirty="0">
                <a:solidFill>
                  <a:schemeClr val="accent3"/>
                </a:solidFill>
                <a:ea typeface="ＭＳ Ｐゴシック" pitchFamily="-108" charset="-128"/>
                <a:cs typeface="Arial" pitchFamily="34" charset="0"/>
              </a:rPr>
              <a:t> represents the increase in customer satisfaction resulting from a 5-point increase in an element score. For example, if the impact of Site Navigation is 1.2, then a 5-point increase in Site Navigation’s score would lead to an increase in customer satisfaction by 1.2 points. </a:t>
            </a:r>
          </a:p>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Loyalty Factor</a:t>
            </a:r>
            <a:r>
              <a:rPr lang="en-US" sz="1100" dirty="0">
                <a:solidFill>
                  <a:schemeClr val="accent3"/>
                </a:solidFill>
                <a:ea typeface="ＭＳ Ｐゴシック" pitchFamily="-108" charset="-128"/>
                <a:cs typeface="Arial" pitchFamily="34" charset="0"/>
              </a:rPr>
              <a:t>: The Loyalty Factor is a number that establishes how many pages with survey code a site visitor must visit before they are eligible to receive a survey.  Loyalty Factors are utilized to ensure that respondents have experienced enough of a site before completing the Customer Satisfaction Survey. </a:t>
            </a:r>
          </a:p>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Model Questions</a:t>
            </a:r>
            <a:r>
              <a:rPr lang="en-US" sz="1100" dirty="0">
                <a:solidFill>
                  <a:schemeClr val="accent3"/>
                </a:solidFill>
                <a:ea typeface="ＭＳ Ｐゴシック" pitchFamily="-108" charset="-128"/>
                <a:cs typeface="Arial" pitchFamily="34" charset="0"/>
              </a:rPr>
              <a:t>: In order to utilize the Verint methodology to calculate Satisfaction and Future Behavior scores and impacts, Verint asks standard model questions. These model questions are targeted toward the key Elements (i.e., “main areas”) of the site that drive customer satisfaction (e.g., Functionality, Navigation, Product Browsing, etc.), Overall Satisfaction, and Future Behaviors such as Likelihood to Recommend or Likelihood to Purchase. </a:t>
            </a:r>
          </a:p>
          <a:p>
            <a:pPr eaLnBrk="0" hangingPunct="0">
              <a:lnSpc>
                <a:spcPct val="110000"/>
              </a:lnSpc>
              <a:spcBef>
                <a:spcPts val="1200"/>
              </a:spcBef>
              <a:buClr>
                <a:srgbClr val="FF0000"/>
              </a:buClr>
            </a:pPr>
            <a:r>
              <a:rPr lang="en-US" sz="1100" b="1" dirty="0">
                <a:solidFill>
                  <a:schemeClr val="accent3"/>
                </a:solidFill>
                <a:ea typeface="ＭＳ Ｐゴシック" pitchFamily="-108" charset="-128"/>
                <a:cs typeface="Arial" pitchFamily="34" charset="0"/>
              </a:rPr>
              <a:t>Future Behaviors</a:t>
            </a:r>
            <a:r>
              <a:rPr lang="en-US" sz="1100" dirty="0">
                <a:solidFill>
                  <a:schemeClr val="accent3"/>
                </a:solidFill>
                <a:ea typeface="ＭＳ Ｐゴシック" pitchFamily="-108" charset="-128"/>
                <a:cs typeface="Arial" pitchFamily="34" charset="0"/>
              </a:rPr>
              <a:t>: Future Behaviors are the things you want your customers to do more of as a result of visiting your website, such as recommend your site to others or complete a purchase. The cause-and-effect Verint methodology enables us to quantify the impact that improving satisfaction with your site would have on increasing future behaviors such as site visitors’ likelihood to recommend your site. </a:t>
            </a:r>
          </a:p>
          <a:p>
            <a:pPr eaLnBrk="0" hangingPunct="0">
              <a:lnSpc>
                <a:spcPct val="110000"/>
              </a:lnSpc>
              <a:spcBef>
                <a:spcPts val="1200"/>
              </a:spcBef>
              <a:buClr>
                <a:srgbClr val="FF0000"/>
              </a:buClr>
            </a:pPr>
            <a:endParaRPr lang="en-US" sz="1100" dirty="0">
              <a:solidFill>
                <a:schemeClr val="accent3"/>
              </a:solidFill>
              <a:ea typeface="ＭＳ Ｐゴシック" pitchFamily="-108" charset="-128"/>
              <a:cs typeface="Arial" pitchFamily="34" charset="0"/>
            </a:endParaRPr>
          </a:p>
        </p:txBody>
      </p:sp>
    </p:spTree>
    <p:extLst>
      <p:ext uri="{BB962C8B-B14F-4D97-AF65-F5344CB8AC3E}">
        <p14:creationId xmlns:p14="http://schemas.microsoft.com/office/powerpoint/2010/main" val="126785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42"/>
          </p:nvPr>
        </p:nvSpPr>
        <p:spPr/>
        <p:txBody>
          <a:bodyPr/>
          <a:lstStyle/>
          <a:p>
            <a:fld id="{B30B2D1E-9FFC-40D1-BD56-41383C696DDF}" type="slidenum">
              <a:rPr lang="en-JM" smtClean="0"/>
              <a:pPr/>
              <a:t>32</a:t>
            </a:fld>
            <a:endParaRPr lang="en-JM" dirty="0"/>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Benchmark Participants</a:t>
            </a:r>
          </a:p>
        </p:txBody>
      </p:sp>
      <p:sp>
        <p:nvSpPr>
          <p:cNvPr id="4" name="TextBox 3">
            <a:extLst>
              <a:ext uri="{FF2B5EF4-FFF2-40B4-BE49-F238E27FC236}">
                <a16:creationId xmlns:a16="http://schemas.microsoft.com/office/drawing/2014/main" id="{7A2A351C-01BA-4924-B46D-DB945DB908D0}"/>
              </a:ext>
            </a:extLst>
          </p:cNvPr>
          <p:cNvSpPr txBox="1"/>
          <p:nvPr/>
        </p:nvSpPr>
        <p:spPr>
          <a:xfrm>
            <a:off x="609600" y="866001"/>
            <a:ext cx="1826141"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Public Sector-Desktop</a:t>
            </a:r>
          </a:p>
        </p:txBody>
      </p:sp>
      <p:sp>
        <p:nvSpPr>
          <p:cNvPr id="10" name="TextBox 9">
            <a:extLst>
              <a:ext uri="{FF2B5EF4-FFF2-40B4-BE49-F238E27FC236}">
                <a16:creationId xmlns:a16="http://schemas.microsoft.com/office/drawing/2014/main" id="{C4B4546C-95DC-41DC-8FB2-B013C3CBA6D8}"/>
              </a:ext>
            </a:extLst>
          </p:cNvPr>
          <p:cNvSpPr txBox="1"/>
          <p:nvPr/>
        </p:nvSpPr>
        <p:spPr>
          <a:xfrm>
            <a:off x="8300723" y="113767"/>
            <a:ext cx="2424062"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Federal Government - Desktop</a:t>
            </a:r>
          </a:p>
        </p:txBody>
      </p:sp>
      <p:sp>
        <p:nvSpPr>
          <p:cNvPr id="11" name="TextBox 10">
            <a:extLst>
              <a:ext uri="{FF2B5EF4-FFF2-40B4-BE49-F238E27FC236}">
                <a16:creationId xmlns:a16="http://schemas.microsoft.com/office/drawing/2014/main" id="{9758112F-1F9D-4058-B373-44B227DFEB9A}"/>
              </a:ext>
            </a:extLst>
          </p:cNvPr>
          <p:cNvSpPr txBox="1"/>
          <p:nvPr/>
        </p:nvSpPr>
        <p:spPr>
          <a:xfrm>
            <a:off x="7380461" y="732828"/>
            <a:ext cx="2406428"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Overall Government - Desktop</a:t>
            </a:r>
          </a:p>
        </p:txBody>
      </p:sp>
      <p:graphicFrame>
        <p:nvGraphicFramePr>
          <p:cNvPr id="5" name="Table 4">
            <a:extLst>
              <a:ext uri="{FF2B5EF4-FFF2-40B4-BE49-F238E27FC236}">
                <a16:creationId xmlns:a16="http://schemas.microsoft.com/office/drawing/2014/main" id="{69607B46-8FA6-4243-AD17-279A976AFDF9}"/>
              </a:ext>
            </a:extLst>
          </p:cNvPr>
          <p:cNvGraphicFramePr>
            <a:graphicFrameLocks noGrp="1"/>
          </p:cNvGraphicFramePr>
          <p:nvPr>
            <p:extLst>
              <p:ext uri="{D42A27DB-BD31-4B8C-83A1-F6EECF244321}">
                <p14:modId xmlns:p14="http://schemas.microsoft.com/office/powerpoint/2010/main" val="2024892837"/>
              </p:ext>
            </p:extLst>
          </p:nvPr>
        </p:nvGraphicFramePr>
        <p:xfrm>
          <a:off x="684379" y="1143000"/>
          <a:ext cx="2777671" cy="4860912"/>
        </p:xfrm>
        <a:graphic>
          <a:graphicData uri="http://schemas.openxmlformats.org/drawingml/2006/table">
            <a:tbl>
              <a:tblPr/>
              <a:tblGrid>
                <a:gridCol w="2777671">
                  <a:extLst>
                    <a:ext uri="{9D8B030D-6E8A-4147-A177-3AD203B41FA5}">
                      <a16:colId xmlns:a16="http://schemas.microsoft.com/office/drawing/2014/main" val="2864376202"/>
                    </a:ext>
                  </a:extLst>
                </a:gridCol>
              </a:tblGrid>
              <a:tr h="173604">
                <a:tc>
                  <a:txBody>
                    <a:bodyPr/>
                    <a:lstStyle/>
                    <a:p>
                      <a:pPr algn="l" fontAlgn="b"/>
                      <a:r>
                        <a:rPr lang="en-US" sz="1000" b="0" i="0" u="none" strike="noStrike" dirty="0">
                          <a:solidFill>
                            <a:srgbClr val="000000"/>
                          </a:solidFill>
                          <a:effectLst/>
                          <a:latin typeface="Arial" panose="020B0604020202020204" pitchFamily="34" charset="0"/>
                        </a:rPr>
                        <a:t>AARP</a:t>
                      </a:r>
                    </a:p>
                  </a:txBody>
                  <a:tcPr marL="8680" marR="8680" marT="8680" marB="0" anchor="b">
                    <a:lnL>
                      <a:noFill/>
                    </a:lnL>
                    <a:lnR>
                      <a:noFill/>
                    </a:lnR>
                    <a:lnT>
                      <a:noFill/>
                    </a:lnT>
                    <a:lnB>
                      <a:noFill/>
                    </a:lnB>
                  </a:tcPr>
                </a:tc>
                <a:extLst>
                  <a:ext uri="{0D108BD9-81ED-4DB2-BD59-A6C34878D82A}">
                    <a16:rowId xmlns:a16="http://schemas.microsoft.com/office/drawing/2014/main" val="444064928"/>
                  </a:ext>
                </a:extLst>
              </a:tr>
              <a:tr h="173604">
                <a:tc>
                  <a:txBody>
                    <a:bodyPr/>
                    <a:lstStyle/>
                    <a:p>
                      <a:pPr algn="l" fontAlgn="b"/>
                      <a:r>
                        <a:rPr lang="en-US" sz="1000" b="0" i="0" u="none" strike="noStrike" dirty="0">
                          <a:solidFill>
                            <a:srgbClr val="000000"/>
                          </a:solidFill>
                          <a:effectLst/>
                          <a:latin typeface="Arial" panose="020B0604020202020204" pitchFamily="34" charset="0"/>
                        </a:rPr>
                        <a:t>American Battle Monuments Commission</a:t>
                      </a:r>
                    </a:p>
                  </a:txBody>
                  <a:tcPr marL="8680" marR="8680" marT="8680" marB="0" anchor="b">
                    <a:lnL>
                      <a:noFill/>
                    </a:lnL>
                    <a:lnR>
                      <a:noFill/>
                    </a:lnR>
                    <a:lnT>
                      <a:noFill/>
                    </a:lnT>
                    <a:lnB>
                      <a:noFill/>
                    </a:lnB>
                  </a:tcPr>
                </a:tc>
                <a:extLst>
                  <a:ext uri="{0D108BD9-81ED-4DB2-BD59-A6C34878D82A}">
                    <a16:rowId xmlns:a16="http://schemas.microsoft.com/office/drawing/2014/main" val="1427738237"/>
                  </a:ext>
                </a:extLst>
              </a:tr>
              <a:tr h="173604">
                <a:tc>
                  <a:txBody>
                    <a:bodyPr/>
                    <a:lstStyle/>
                    <a:p>
                      <a:pPr algn="l" fontAlgn="b"/>
                      <a:r>
                        <a:rPr lang="en-US" sz="1000" b="0" i="0" u="none" strike="noStrike" dirty="0">
                          <a:solidFill>
                            <a:srgbClr val="000000"/>
                          </a:solidFill>
                          <a:effectLst/>
                          <a:latin typeface="Arial" panose="020B0604020202020204" pitchFamily="34" charset="0"/>
                        </a:rPr>
                        <a:t>American Chemical Society</a:t>
                      </a:r>
                    </a:p>
                  </a:txBody>
                  <a:tcPr marL="8680" marR="8680" marT="8680" marB="0" anchor="b">
                    <a:lnL>
                      <a:noFill/>
                    </a:lnL>
                    <a:lnR>
                      <a:noFill/>
                    </a:lnR>
                    <a:lnT>
                      <a:noFill/>
                    </a:lnT>
                    <a:lnB>
                      <a:noFill/>
                    </a:lnB>
                  </a:tcPr>
                </a:tc>
                <a:extLst>
                  <a:ext uri="{0D108BD9-81ED-4DB2-BD59-A6C34878D82A}">
                    <a16:rowId xmlns:a16="http://schemas.microsoft.com/office/drawing/2014/main" val="1134559256"/>
                  </a:ext>
                </a:extLst>
              </a:tr>
              <a:tr h="173604">
                <a:tc>
                  <a:txBody>
                    <a:bodyPr/>
                    <a:lstStyle/>
                    <a:p>
                      <a:pPr algn="l" fontAlgn="b"/>
                      <a:r>
                        <a:rPr lang="en-US" sz="1000" b="0" i="0" u="none" strike="noStrike" dirty="0">
                          <a:solidFill>
                            <a:srgbClr val="000000"/>
                          </a:solidFill>
                          <a:effectLst/>
                          <a:latin typeface="Arial" panose="020B0604020202020204" pitchFamily="34" charset="0"/>
                        </a:rPr>
                        <a:t>American College of Cardiology</a:t>
                      </a:r>
                    </a:p>
                  </a:txBody>
                  <a:tcPr marL="8680" marR="8680" marT="8680" marB="0" anchor="b">
                    <a:lnL>
                      <a:noFill/>
                    </a:lnL>
                    <a:lnR>
                      <a:noFill/>
                    </a:lnR>
                    <a:lnT>
                      <a:noFill/>
                    </a:lnT>
                    <a:lnB>
                      <a:noFill/>
                    </a:lnB>
                  </a:tcPr>
                </a:tc>
                <a:extLst>
                  <a:ext uri="{0D108BD9-81ED-4DB2-BD59-A6C34878D82A}">
                    <a16:rowId xmlns:a16="http://schemas.microsoft.com/office/drawing/2014/main" val="1462638610"/>
                  </a:ext>
                </a:extLst>
              </a:tr>
              <a:tr h="173604">
                <a:tc>
                  <a:txBody>
                    <a:bodyPr/>
                    <a:lstStyle/>
                    <a:p>
                      <a:pPr algn="l" fontAlgn="b"/>
                      <a:r>
                        <a:rPr lang="en-US" sz="1000" b="0" i="0" u="none" strike="noStrike" dirty="0">
                          <a:solidFill>
                            <a:srgbClr val="000000"/>
                          </a:solidFill>
                          <a:effectLst/>
                          <a:latin typeface="Arial" panose="020B0604020202020204" pitchFamily="34" charset="0"/>
                        </a:rPr>
                        <a:t>American Society of Civil Engineers</a:t>
                      </a:r>
                    </a:p>
                  </a:txBody>
                  <a:tcPr marL="8680" marR="8680" marT="8680" marB="0" anchor="b">
                    <a:lnL>
                      <a:noFill/>
                    </a:lnL>
                    <a:lnR>
                      <a:noFill/>
                    </a:lnR>
                    <a:lnT>
                      <a:noFill/>
                    </a:lnT>
                    <a:lnB>
                      <a:noFill/>
                    </a:lnB>
                  </a:tcPr>
                </a:tc>
                <a:extLst>
                  <a:ext uri="{0D108BD9-81ED-4DB2-BD59-A6C34878D82A}">
                    <a16:rowId xmlns:a16="http://schemas.microsoft.com/office/drawing/2014/main" val="2732584754"/>
                  </a:ext>
                </a:extLst>
              </a:tr>
              <a:tr h="173604">
                <a:tc>
                  <a:txBody>
                    <a:bodyPr/>
                    <a:lstStyle/>
                    <a:p>
                      <a:pPr algn="l" fontAlgn="b"/>
                      <a:r>
                        <a:rPr lang="en-US" sz="1000" b="0" i="0" u="none" strike="noStrike" dirty="0">
                          <a:solidFill>
                            <a:srgbClr val="000000"/>
                          </a:solidFill>
                          <a:effectLst/>
                          <a:latin typeface="Arial" panose="020B0604020202020204" pitchFamily="34" charset="0"/>
                        </a:rPr>
                        <a:t>Arizona State University</a:t>
                      </a:r>
                    </a:p>
                  </a:txBody>
                  <a:tcPr marL="8680" marR="8680" marT="8680" marB="0" anchor="b">
                    <a:lnL>
                      <a:noFill/>
                    </a:lnL>
                    <a:lnR>
                      <a:noFill/>
                    </a:lnR>
                    <a:lnT>
                      <a:noFill/>
                    </a:lnT>
                    <a:lnB>
                      <a:noFill/>
                    </a:lnB>
                  </a:tcPr>
                </a:tc>
                <a:extLst>
                  <a:ext uri="{0D108BD9-81ED-4DB2-BD59-A6C34878D82A}">
                    <a16:rowId xmlns:a16="http://schemas.microsoft.com/office/drawing/2014/main" val="2908569526"/>
                  </a:ext>
                </a:extLst>
              </a:tr>
              <a:tr h="173604">
                <a:tc>
                  <a:txBody>
                    <a:bodyPr/>
                    <a:lstStyle/>
                    <a:p>
                      <a:pPr algn="l" fontAlgn="b"/>
                      <a:r>
                        <a:rPr lang="en-US" sz="1000" b="0" i="0" u="none" strike="noStrike" dirty="0">
                          <a:solidFill>
                            <a:srgbClr val="000000"/>
                          </a:solidFill>
                          <a:effectLst/>
                          <a:latin typeface="Arial" panose="020B0604020202020204" pitchFamily="34" charset="0"/>
                        </a:rPr>
                        <a:t>Arlington National Cemetery</a:t>
                      </a:r>
                    </a:p>
                  </a:txBody>
                  <a:tcPr marL="8680" marR="8680" marT="8680" marB="0" anchor="b">
                    <a:lnL>
                      <a:noFill/>
                    </a:lnL>
                    <a:lnR>
                      <a:noFill/>
                    </a:lnR>
                    <a:lnT>
                      <a:noFill/>
                    </a:lnT>
                    <a:lnB>
                      <a:noFill/>
                    </a:lnB>
                  </a:tcPr>
                </a:tc>
                <a:extLst>
                  <a:ext uri="{0D108BD9-81ED-4DB2-BD59-A6C34878D82A}">
                    <a16:rowId xmlns:a16="http://schemas.microsoft.com/office/drawing/2014/main" val="2515435639"/>
                  </a:ext>
                </a:extLst>
              </a:tr>
              <a:tr h="173604">
                <a:tc>
                  <a:txBody>
                    <a:bodyPr/>
                    <a:lstStyle/>
                    <a:p>
                      <a:pPr algn="l" fontAlgn="b"/>
                      <a:r>
                        <a:rPr lang="en-US" sz="1000" b="0" i="0" u="none" strike="noStrike" dirty="0">
                          <a:solidFill>
                            <a:srgbClr val="000000"/>
                          </a:solidFill>
                          <a:effectLst/>
                          <a:latin typeface="Arial" panose="020B0604020202020204" pitchFamily="34" charset="0"/>
                        </a:rPr>
                        <a:t>Association of American Medical Colleges</a:t>
                      </a:r>
                    </a:p>
                  </a:txBody>
                  <a:tcPr marL="8680" marR="8680" marT="8680" marB="0" anchor="b">
                    <a:lnL>
                      <a:noFill/>
                    </a:lnL>
                    <a:lnR>
                      <a:noFill/>
                    </a:lnR>
                    <a:lnT>
                      <a:noFill/>
                    </a:lnT>
                    <a:lnB>
                      <a:noFill/>
                    </a:lnB>
                  </a:tcPr>
                </a:tc>
                <a:extLst>
                  <a:ext uri="{0D108BD9-81ED-4DB2-BD59-A6C34878D82A}">
                    <a16:rowId xmlns:a16="http://schemas.microsoft.com/office/drawing/2014/main" val="2305401732"/>
                  </a:ext>
                </a:extLst>
              </a:tr>
              <a:tr h="173604">
                <a:tc>
                  <a:txBody>
                    <a:bodyPr/>
                    <a:lstStyle/>
                    <a:p>
                      <a:pPr algn="l" fontAlgn="b"/>
                      <a:r>
                        <a:rPr lang="en-US" sz="1000" b="0" i="0" u="none" strike="noStrike" dirty="0">
                          <a:solidFill>
                            <a:srgbClr val="000000"/>
                          </a:solidFill>
                          <a:effectLst/>
                          <a:latin typeface="Arial" panose="020B0604020202020204" pitchFamily="34" charset="0"/>
                        </a:rPr>
                        <a:t>California Health Care Foundation</a:t>
                      </a:r>
                    </a:p>
                  </a:txBody>
                  <a:tcPr marL="8680" marR="8680" marT="8680" marB="0" anchor="b">
                    <a:lnL>
                      <a:noFill/>
                    </a:lnL>
                    <a:lnR>
                      <a:noFill/>
                    </a:lnR>
                    <a:lnT>
                      <a:noFill/>
                    </a:lnT>
                    <a:lnB>
                      <a:noFill/>
                    </a:lnB>
                  </a:tcPr>
                </a:tc>
                <a:extLst>
                  <a:ext uri="{0D108BD9-81ED-4DB2-BD59-A6C34878D82A}">
                    <a16:rowId xmlns:a16="http://schemas.microsoft.com/office/drawing/2014/main" val="679567014"/>
                  </a:ext>
                </a:extLst>
              </a:tr>
              <a:tr h="173604">
                <a:tc>
                  <a:txBody>
                    <a:bodyPr/>
                    <a:lstStyle/>
                    <a:p>
                      <a:pPr algn="l" fontAlgn="b"/>
                      <a:r>
                        <a:rPr lang="en-US" sz="1000" b="0" i="0" u="none" strike="noStrike" dirty="0">
                          <a:solidFill>
                            <a:srgbClr val="000000"/>
                          </a:solidFill>
                          <a:effectLst/>
                          <a:latin typeface="Arial" panose="020B0604020202020204" pitchFamily="34" charset="0"/>
                        </a:rPr>
                        <a:t>CaringBridge</a:t>
                      </a:r>
                    </a:p>
                  </a:txBody>
                  <a:tcPr marL="8680" marR="8680" marT="8680" marB="0" anchor="b">
                    <a:lnL>
                      <a:noFill/>
                    </a:lnL>
                    <a:lnR>
                      <a:noFill/>
                    </a:lnR>
                    <a:lnT>
                      <a:noFill/>
                    </a:lnT>
                    <a:lnB>
                      <a:noFill/>
                    </a:lnB>
                  </a:tcPr>
                </a:tc>
                <a:extLst>
                  <a:ext uri="{0D108BD9-81ED-4DB2-BD59-A6C34878D82A}">
                    <a16:rowId xmlns:a16="http://schemas.microsoft.com/office/drawing/2014/main" val="1725708120"/>
                  </a:ext>
                </a:extLst>
              </a:tr>
              <a:tr h="173604">
                <a:tc>
                  <a:txBody>
                    <a:bodyPr/>
                    <a:lstStyle/>
                    <a:p>
                      <a:pPr algn="l" fontAlgn="b"/>
                      <a:r>
                        <a:rPr lang="en-US" sz="1000" b="0" i="0" u="none" strike="noStrike" dirty="0">
                          <a:solidFill>
                            <a:srgbClr val="000000"/>
                          </a:solidFill>
                          <a:effectLst/>
                          <a:latin typeface="Arial" panose="020B0604020202020204" pitchFamily="34" charset="0"/>
                        </a:rPr>
                        <a:t>Centers for Disease Control</a:t>
                      </a:r>
                    </a:p>
                  </a:txBody>
                  <a:tcPr marL="8680" marR="8680" marT="8680" marB="0" anchor="b">
                    <a:lnL>
                      <a:noFill/>
                    </a:lnL>
                    <a:lnR>
                      <a:noFill/>
                    </a:lnR>
                    <a:lnT>
                      <a:noFill/>
                    </a:lnT>
                    <a:lnB>
                      <a:noFill/>
                    </a:lnB>
                  </a:tcPr>
                </a:tc>
                <a:extLst>
                  <a:ext uri="{0D108BD9-81ED-4DB2-BD59-A6C34878D82A}">
                    <a16:rowId xmlns:a16="http://schemas.microsoft.com/office/drawing/2014/main" val="969499593"/>
                  </a:ext>
                </a:extLst>
              </a:tr>
              <a:tr h="173604">
                <a:tc>
                  <a:txBody>
                    <a:bodyPr/>
                    <a:lstStyle/>
                    <a:p>
                      <a:pPr algn="l" fontAlgn="b"/>
                      <a:r>
                        <a:rPr lang="en-US" sz="1000" b="0" i="0" u="none" strike="noStrike" dirty="0">
                          <a:solidFill>
                            <a:srgbClr val="000000"/>
                          </a:solidFill>
                          <a:effectLst/>
                          <a:latin typeface="Arial" panose="020B0604020202020204" pitchFamily="34" charset="0"/>
                        </a:rPr>
                        <a:t>Central Intelligence Agency</a:t>
                      </a:r>
                    </a:p>
                  </a:txBody>
                  <a:tcPr marL="8680" marR="8680" marT="8680" marB="0" anchor="b">
                    <a:lnL>
                      <a:noFill/>
                    </a:lnL>
                    <a:lnR>
                      <a:noFill/>
                    </a:lnR>
                    <a:lnT>
                      <a:noFill/>
                    </a:lnT>
                    <a:lnB>
                      <a:noFill/>
                    </a:lnB>
                  </a:tcPr>
                </a:tc>
                <a:extLst>
                  <a:ext uri="{0D108BD9-81ED-4DB2-BD59-A6C34878D82A}">
                    <a16:rowId xmlns:a16="http://schemas.microsoft.com/office/drawing/2014/main" val="229899572"/>
                  </a:ext>
                </a:extLst>
              </a:tr>
              <a:tr h="173604">
                <a:tc>
                  <a:txBody>
                    <a:bodyPr/>
                    <a:lstStyle/>
                    <a:p>
                      <a:pPr algn="l" fontAlgn="b"/>
                      <a:r>
                        <a:rPr lang="en-US" sz="1000" b="0" i="0" u="none" strike="noStrike" dirty="0">
                          <a:solidFill>
                            <a:srgbClr val="000000"/>
                          </a:solidFill>
                          <a:effectLst/>
                          <a:latin typeface="Arial" panose="020B0604020202020204" pitchFamily="34" charset="0"/>
                        </a:rPr>
                        <a:t>College of American Pathologists</a:t>
                      </a:r>
                    </a:p>
                  </a:txBody>
                  <a:tcPr marL="8680" marR="8680" marT="8680" marB="0" anchor="b">
                    <a:lnL>
                      <a:noFill/>
                    </a:lnL>
                    <a:lnR>
                      <a:noFill/>
                    </a:lnR>
                    <a:lnT>
                      <a:noFill/>
                    </a:lnT>
                    <a:lnB>
                      <a:noFill/>
                    </a:lnB>
                  </a:tcPr>
                </a:tc>
                <a:extLst>
                  <a:ext uri="{0D108BD9-81ED-4DB2-BD59-A6C34878D82A}">
                    <a16:rowId xmlns:a16="http://schemas.microsoft.com/office/drawing/2014/main" val="3121935809"/>
                  </a:ext>
                </a:extLst>
              </a:tr>
              <a:tr h="173604">
                <a:tc>
                  <a:txBody>
                    <a:bodyPr/>
                    <a:lstStyle/>
                    <a:p>
                      <a:pPr algn="l" fontAlgn="b"/>
                      <a:r>
                        <a:rPr lang="en-US" sz="1000" b="0" i="0" u="none" strike="noStrike" dirty="0">
                          <a:solidFill>
                            <a:srgbClr val="000000"/>
                          </a:solidFill>
                          <a:effectLst/>
                          <a:latin typeface="Arial" panose="020B0604020202020204" pitchFamily="34" charset="0"/>
                        </a:rPr>
                        <a:t>Commonwealth of Massachusetts</a:t>
                      </a:r>
                    </a:p>
                  </a:txBody>
                  <a:tcPr marL="8680" marR="8680" marT="8680" marB="0" anchor="b">
                    <a:lnL>
                      <a:noFill/>
                    </a:lnL>
                    <a:lnR>
                      <a:noFill/>
                    </a:lnR>
                    <a:lnT>
                      <a:noFill/>
                    </a:lnT>
                    <a:lnB>
                      <a:noFill/>
                    </a:lnB>
                  </a:tcPr>
                </a:tc>
                <a:extLst>
                  <a:ext uri="{0D108BD9-81ED-4DB2-BD59-A6C34878D82A}">
                    <a16:rowId xmlns:a16="http://schemas.microsoft.com/office/drawing/2014/main" val="2222415087"/>
                  </a:ext>
                </a:extLst>
              </a:tr>
              <a:tr h="173604">
                <a:tc>
                  <a:txBody>
                    <a:bodyPr/>
                    <a:lstStyle/>
                    <a:p>
                      <a:pPr algn="l" fontAlgn="b"/>
                      <a:r>
                        <a:rPr lang="en-US" sz="1000" b="0" i="0" u="none" strike="noStrike" dirty="0">
                          <a:solidFill>
                            <a:srgbClr val="000000"/>
                          </a:solidFill>
                          <a:effectLst/>
                          <a:latin typeface="Arial" panose="020B0604020202020204" pitchFamily="34" charset="0"/>
                        </a:rPr>
                        <a:t>DHS CIS</a:t>
                      </a:r>
                    </a:p>
                  </a:txBody>
                  <a:tcPr marL="8680" marR="8680" marT="8680" marB="0" anchor="b">
                    <a:lnL>
                      <a:noFill/>
                    </a:lnL>
                    <a:lnR>
                      <a:noFill/>
                    </a:lnR>
                    <a:lnT>
                      <a:noFill/>
                    </a:lnT>
                    <a:lnB>
                      <a:noFill/>
                    </a:lnB>
                  </a:tcPr>
                </a:tc>
                <a:extLst>
                  <a:ext uri="{0D108BD9-81ED-4DB2-BD59-A6C34878D82A}">
                    <a16:rowId xmlns:a16="http://schemas.microsoft.com/office/drawing/2014/main" val="3332870299"/>
                  </a:ext>
                </a:extLst>
              </a:tr>
              <a:tr h="173604">
                <a:tc>
                  <a:txBody>
                    <a:bodyPr/>
                    <a:lstStyle/>
                    <a:p>
                      <a:pPr algn="l" fontAlgn="b"/>
                      <a:r>
                        <a:rPr lang="en-US" sz="1000" b="0" i="0" u="none" strike="noStrike" dirty="0">
                          <a:solidFill>
                            <a:srgbClr val="000000"/>
                          </a:solidFill>
                          <a:effectLst/>
                          <a:latin typeface="Arial" panose="020B0604020202020204" pitchFamily="34" charset="0"/>
                        </a:rPr>
                        <a:t>Earthwatch Institute</a:t>
                      </a:r>
                    </a:p>
                  </a:txBody>
                  <a:tcPr marL="8680" marR="8680" marT="8680" marB="0" anchor="b">
                    <a:lnL>
                      <a:noFill/>
                    </a:lnL>
                    <a:lnR>
                      <a:noFill/>
                    </a:lnR>
                    <a:lnT>
                      <a:noFill/>
                    </a:lnT>
                    <a:lnB>
                      <a:noFill/>
                    </a:lnB>
                  </a:tcPr>
                </a:tc>
                <a:extLst>
                  <a:ext uri="{0D108BD9-81ED-4DB2-BD59-A6C34878D82A}">
                    <a16:rowId xmlns:a16="http://schemas.microsoft.com/office/drawing/2014/main" val="1537254583"/>
                  </a:ext>
                </a:extLst>
              </a:tr>
              <a:tr h="173604">
                <a:tc>
                  <a:txBody>
                    <a:bodyPr/>
                    <a:lstStyle/>
                    <a:p>
                      <a:pPr algn="l" fontAlgn="b"/>
                      <a:r>
                        <a:rPr lang="en-US" sz="1000" b="0" i="0" u="none" strike="noStrike" dirty="0">
                          <a:solidFill>
                            <a:srgbClr val="000000"/>
                          </a:solidFill>
                          <a:effectLst/>
                          <a:latin typeface="Arial" panose="020B0604020202020204" pitchFamily="34" charset="0"/>
                        </a:rPr>
                        <a:t>FDA</a:t>
                      </a:r>
                    </a:p>
                  </a:txBody>
                  <a:tcPr marL="8680" marR="8680" marT="8680" marB="0" anchor="b">
                    <a:lnL>
                      <a:noFill/>
                    </a:lnL>
                    <a:lnR>
                      <a:noFill/>
                    </a:lnR>
                    <a:lnT>
                      <a:noFill/>
                    </a:lnT>
                    <a:lnB>
                      <a:noFill/>
                    </a:lnB>
                  </a:tcPr>
                </a:tc>
                <a:extLst>
                  <a:ext uri="{0D108BD9-81ED-4DB2-BD59-A6C34878D82A}">
                    <a16:rowId xmlns:a16="http://schemas.microsoft.com/office/drawing/2014/main" val="3476081030"/>
                  </a:ext>
                </a:extLst>
              </a:tr>
              <a:tr h="173604">
                <a:tc>
                  <a:txBody>
                    <a:bodyPr/>
                    <a:lstStyle/>
                    <a:p>
                      <a:pPr algn="l" fontAlgn="b"/>
                      <a:r>
                        <a:rPr lang="en-US" sz="1000" b="0" i="0" u="none" strike="noStrike" dirty="0">
                          <a:solidFill>
                            <a:srgbClr val="000000"/>
                          </a:solidFill>
                          <a:effectLst/>
                          <a:latin typeface="Arial" panose="020B0604020202020204" pitchFamily="34" charset="0"/>
                        </a:rPr>
                        <a:t>Federal Trade Commission</a:t>
                      </a:r>
                    </a:p>
                  </a:txBody>
                  <a:tcPr marL="8680" marR="8680" marT="8680" marB="0" anchor="b">
                    <a:lnL>
                      <a:noFill/>
                    </a:lnL>
                    <a:lnR>
                      <a:noFill/>
                    </a:lnR>
                    <a:lnT>
                      <a:noFill/>
                    </a:lnT>
                    <a:lnB>
                      <a:noFill/>
                    </a:lnB>
                  </a:tcPr>
                </a:tc>
                <a:extLst>
                  <a:ext uri="{0D108BD9-81ED-4DB2-BD59-A6C34878D82A}">
                    <a16:rowId xmlns:a16="http://schemas.microsoft.com/office/drawing/2014/main" val="2518510046"/>
                  </a:ext>
                </a:extLst>
              </a:tr>
              <a:tr h="173604">
                <a:tc>
                  <a:txBody>
                    <a:bodyPr/>
                    <a:lstStyle/>
                    <a:p>
                      <a:pPr algn="l" fontAlgn="b"/>
                      <a:r>
                        <a:rPr lang="en-US" sz="1000" b="0" i="0" u="none" strike="noStrike" dirty="0">
                          <a:solidFill>
                            <a:srgbClr val="000000"/>
                          </a:solidFill>
                          <a:effectLst/>
                          <a:latin typeface="Arial" panose="020B0604020202020204" pitchFamily="34" charset="0"/>
                        </a:rPr>
                        <a:t>FEMA - NFIP</a:t>
                      </a:r>
                    </a:p>
                  </a:txBody>
                  <a:tcPr marL="8680" marR="8680" marT="8680" marB="0" anchor="b">
                    <a:lnL>
                      <a:noFill/>
                    </a:lnL>
                    <a:lnR>
                      <a:noFill/>
                    </a:lnR>
                    <a:lnT>
                      <a:noFill/>
                    </a:lnT>
                    <a:lnB>
                      <a:noFill/>
                    </a:lnB>
                  </a:tcPr>
                </a:tc>
                <a:extLst>
                  <a:ext uri="{0D108BD9-81ED-4DB2-BD59-A6C34878D82A}">
                    <a16:rowId xmlns:a16="http://schemas.microsoft.com/office/drawing/2014/main" val="145851612"/>
                  </a:ext>
                </a:extLst>
              </a:tr>
              <a:tr h="173604">
                <a:tc>
                  <a:txBody>
                    <a:bodyPr/>
                    <a:lstStyle/>
                    <a:p>
                      <a:pPr algn="l" fontAlgn="b"/>
                      <a:r>
                        <a:rPr lang="en-US" sz="1000" b="0" i="0" u="none" strike="noStrike" dirty="0">
                          <a:solidFill>
                            <a:srgbClr val="000000"/>
                          </a:solidFill>
                          <a:effectLst/>
                          <a:latin typeface="Arial" panose="020B0604020202020204" pitchFamily="34" charset="0"/>
                        </a:rPr>
                        <a:t>Financial Stability</a:t>
                      </a:r>
                    </a:p>
                  </a:txBody>
                  <a:tcPr marL="8680" marR="8680" marT="8680" marB="0" anchor="b">
                    <a:lnL>
                      <a:noFill/>
                    </a:lnL>
                    <a:lnR>
                      <a:noFill/>
                    </a:lnR>
                    <a:lnT>
                      <a:noFill/>
                    </a:lnT>
                    <a:lnB>
                      <a:noFill/>
                    </a:lnB>
                  </a:tcPr>
                </a:tc>
                <a:extLst>
                  <a:ext uri="{0D108BD9-81ED-4DB2-BD59-A6C34878D82A}">
                    <a16:rowId xmlns:a16="http://schemas.microsoft.com/office/drawing/2014/main" val="2934288439"/>
                  </a:ext>
                </a:extLst>
              </a:tr>
              <a:tr h="173604">
                <a:tc>
                  <a:txBody>
                    <a:bodyPr/>
                    <a:lstStyle/>
                    <a:p>
                      <a:pPr algn="l" fontAlgn="b"/>
                      <a:r>
                        <a:rPr lang="en-US" sz="1000" b="0" i="0" u="none" strike="noStrike" dirty="0">
                          <a:solidFill>
                            <a:srgbClr val="000000"/>
                          </a:solidFill>
                          <a:effectLst/>
                          <a:latin typeface="Arial" panose="020B0604020202020204" pitchFamily="34" charset="0"/>
                        </a:rPr>
                        <a:t>Freddie Mac</a:t>
                      </a:r>
                    </a:p>
                  </a:txBody>
                  <a:tcPr marL="8680" marR="8680" marT="8680" marB="0" anchor="b">
                    <a:lnL>
                      <a:noFill/>
                    </a:lnL>
                    <a:lnR>
                      <a:noFill/>
                    </a:lnR>
                    <a:lnT>
                      <a:noFill/>
                    </a:lnT>
                    <a:lnB>
                      <a:noFill/>
                    </a:lnB>
                  </a:tcPr>
                </a:tc>
                <a:extLst>
                  <a:ext uri="{0D108BD9-81ED-4DB2-BD59-A6C34878D82A}">
                    <a16:rowId xmlns:a16="http://schemas.microsoft.com/office/drawing/2014/main" val="3602903692"/>
                  </a:ext>
                </a:extLst>
              </a:tr>
              <a:tr h="173604">
                <a:tc>
                  <a:txBody>
                    <a:bodyPr/>
                    <a:lstStyle/>
                    <a:p>
                      <a:pPr algn="l" fontAlgn="b"/>
                      <a:r>
                        <a:rPr lang="en-US" sz="1000" b="0" i="0" u="none" strike="noStrike" dirty="0">
                          <a:solidFill>
                            <a:srgbClr val="000000"/>
                          </a:solidFill>
                          <a:effectLst/>
                          <a:latin typeface="Arial" panose="020B0604020202020204" pitchFamily="34" charset="0"/>
                        </a:rPr>
                        <a:t>Girl Scouts of the USA</a:t>
                      </a:r>
                    </a:p>
                  </a:txBody>
                  <a:tcPr marL="8680" marR="8680" marT="8680" marB="0" anchor="b">
                    <a:lnL>
                      <a:noFill/>
                    </a:lnL>
                    <a:lnR>
                      <a:noFill/>
                    </a:lnR>
                    <a:lnT>
                      <a:noFill/>
                    </a:lnT>
                    <a:lnB>
                      <a:noFill/>
                    </a:lnB>
                  </a:tcPr>
                </a:tc>
                <a:extLst>
                  <a:ext uri="{0D108BD9-81ED-4DB2-BD59-A6C34878D82A}">
                    <a16:rowId xmlns:a16="http://schemas.microsoft.com/office/drawing/2014/main" val="557247740"/>
                  </a:ext>
                </a:extLst>
              </a:tr>
              <a:tr h="173604">
                <a:tc>
                  <a:txBody>
                    <a:bodyPr/>
                    <a:lstStyle/>
                    <a:p>
                      <a:pPr algn="l" fontAlgn="b"/>
                      <a:r>
                        <a:rPr lang="en-US" sz="1000" b="0" i="0" u="none" strike="noStrike" dirty="0">
                          <a:solidFill>
                            <a:srgbClr val="000000"/>
                          </a:solidFill>
                          <a:effectLst/>
                          <a:latin typeface="Arial" panose="020B0604020202020204" pitchFamily="34" charset="0"/>
                        </a:rPr>
                        <a:t>GSA Auctions</a:t>
                      </a:r>
                    </a:p>
                  </a:txBody>
                  <a:tcPr marL="8680" marR="8680" marT="8680" marB="0" anchor="b">
                    <a:lnL>
                      <a:noFill/>
                    </a:lnL>
                    <a:lnR>
                      <a:noFill/>
                    </a:lnR>
                    <a:lnT>
                      <a:noFill/>
                    </a:lnT>
                    <a:lnB>
                      <a:noFill/>
                    </a:lnB>
                  </a:tcPr>
                </a:tc>
                <a:extLst>
                  <a:ext uri="{0D108BD9-81ED-4DB2-BD59-A6C34878D82A}">
                    <a16:rowId xmlns:a16="http://schemas.microsoft.com/office/drawing/2014/main" val="3254232320"/>
                  </a:ext>
                </a:extLst>
              </a:tr>
              <a:tr h="173604">
                <a:tc>
                  <a:txBody>
                    <a:bodyPr/>
                    <a:lstStyle/>
                    <a:p>
                      <a:pPr algn="l" fontAlgn="b"/>
                      <a:r>
                        <a:rPr lang="en-US" sz="1000" b="0" i="0" u="none" strike="noStrike" dirty="0">
                          <a:solidFill>
                            <a:srgbClr val="000000"/>
                          </a:solidFill>
                          <a:effectLst/>
                          <a:latin typeface="Arial" panose="020B0604020202020204" pitchFamily="34" charset="0"/>
                        </a:rPr>
                        <a:t>Harvard Business School</a:t>
                      </a:r>
                    </a:p>
                  </a:txBody>
                  <a:tcPr marL="8680" marR="8680" marT="8680" marB="0" anchor="b">
                    <a:lnL>
                      <a:noFill/>
                    </a:lnL>
                    <a:lnR>
                      <a:noFill/>
                    </a:lnR>
                    <a:lnT>
                      <a:noFill/>
                    </a:lnT>
                    <a:lnB>
                      <a:noFill/>
                    </a:lnB>
                  </a:tcPr>
                </a:tc>
                <a:extLst>
                  <a:ext uri="{0D108BD9-81ED-4DB2-BD59-A6C34878D82A}">
                    <a16:rowId xmlns:a16="http://schemas.microsoft.com/office/drawing/2014/main" val="3278712161"/>
                  </a:ext>
                </a:extLst>
              </a:tr>
              <a:tr h="173604">
                <a:tc>
                  <a:txBody>
                    <a:bodyPr/>
                    <a:lstStyle/>
                    <a:p>
                      <a:pPr algn="l" fontAlgn="b"/>
                      <a:r>
                        <a:rPr lang="en-US" sz="1000" b="0" i="0" u="none" strike="noStrike" dirty="0">
                          <a:solidFill>
                            <a:srgbClr val="000000"/>
                          </a:solidFill>
                          <a:effectLst/>
                          <a:latin typeface="Arial" panose="020B0604020202020204" pitchFamily="34" charset="0"/>
                        </a:rPr>
                        <a:t>Health &amp; Human Services</a:t>
                      </a:r>
                    </a:p>
                  </a:txBody>
                  <a:tcPr marL="8680" marR="8680" marT="8680" marB="0" anchor="b">
                    <a:lnL>
                      <a:noFill/>
                    </a:lnL>
                    <a:lnR>
                      <a:noFill/>
                    </a:lnR>
                    <a:lnT>
                      <a:noFill/>
                    </a:lnT>
                    <a:lnB>
                      <a:noFill/>
                    </a:lnB>
                  </a:tcPr>
                </a:tc>
                <a:extLst>
                  <a:ext uri="{0D108BD9-81ED-4DB2-BD59-A6C34878D82A}">
                    <a16:rowId xmlns:a16="http://schemas.microsoft.com/office/drawing/2014/main" val="1888310146"/>
                  </a:ext>
                </a:extLst>
              </a:tr>
              <a:tr h="173604">
                <a:tc>
                  <a:txBody>
                    <a:bodyPr/>
                    <a:lstStyle/>
                    <a:p>
                      <a:pPr algn="l" fontAlgn="b"/>
                      <a:r>
                        <a:rPr lang="en-US" sz="1000" b="0" i="0" u="none" strike="noStrike" dirty="0">
                          <a:solidFill>
                            <a:srgbClr val="000000"/>
                          </a:solidFill>
                          <a:effectLst/>
                          <a:latin typeface="Arial" panose="020B0604020202020204" pitchFamily="34" charset="0"/>
                        </a:rPr>
                        <a:t>HealthNet Federal Services</a:t>
                      </a:r>
                    </a:p>
                  </a:txBody>
                  <a:tcPr marL="8680" marR="8680" marT="8680" marB="0" anchor="b">
                    <a:lnL>
                      <a:noFill/>
                    </a:lnL>
                    <a:lnR>
                      <a:noFill/>
                    </a:lnR>
                    <a:lnT>
                      <a:noFill/>
                    </a:lnT>
                    <a:lnB>
                      <a:noFill/>
                    </a:lnB>
                  </a:tcPr>
                </a:tc>
                <a:extLst>
                  <a:ext uri="{0D108BD9-81ED-4DB2-BD59-A6C34878D82A}">
                    <a16:rowId xmlns:a16="http://schemas.microsoft.com/office/drawing/2014/main" val="1288778545"/>
                  </a:ext>
                </a:extLst>
              </a:tr>
              <a:tr h="173604">
                <a:tc>
                  <a:txBody>
                    <a:bodyPr/>
                    <a:lstStyle/>
                    <a:p>
                      <a:pPr algn="l" fontAlgn="b"/>
                      <a:r>
                        <a:rPr lang="en-US" sz="1000" b="0" i="0" u="none" strike="noStrike" dirty="0">
                          <a:solidFill>
                            <a:srgbClr val="000000"/>
                          </a:solidFill>
                          <a:effectLst/>
                          <a:latin typeface="Arial" panose="020B0604020202020204" pitchFamily="34" charset="0"/>
                        </a:rPr>
                        <a:t>International Monetary Fund</a:t>
                      </a:r>
                    </a:p>
                  </a:txBody>
                  <a:tcPr marL="8680" marR="8680" marT="8680" marB="0" anchor="b">
                    <a:lnL>
                      <a:noFill/>
                    </a:lnL>
                    <a:lnR>
                      <a:noFill/>
                    </a:lnR>
                    <a:lnT>
                      <a:noFill/>
                    </a:lnT>
                    <a:lnB>
                      <a:noFill/>
                    </a:lnB>
                  </a:tcPr>
                </a:tc>
                <a:extLst>
                  <a:ext uri="{0D108BD9-81ED-4DB2-BD59-A6C34878D82A}">
                    <a16:rowId xmlns:a16="http://schemas.microsoft.com/office/drawing/2014/main" val="640237773"/>
                  </a:ext>
                </a:extLst>
              </a:tr>
              <a:tr h="173604">
                <a:tc>
                  <a:txBody>
                    <a:bodyPr/>
                    <a:lstStyle/>
                    <a:p>
                      <a:pPr algn="l" fontAlgn="b"/>
                      <a:r>
                        <a:rPr lang="en-US" sz="1000" b="0" i="0" u="none" strike="noStrike" dirty="0">
                          <a:solidFill>
                            <a:srgbClr val="000000"/>
                          </a:solidFill>
                          <a:effectLst/>
                          <a:latin typeface="Arial" panose="020B0604020202020204" pitchFamily="34" charset="0"/>
                        </a:rPr>
                        <a:t>Kingdom of Saudi Arabia</a:t>
                      </a:r>
                    </a:p>
                  </a:txBody>
                  <a:tcPr marL="8680" marR="8680" marT="8680" marB="0" anchor="b">
                    <a:lnL>
                      <a:noFill/>
                    </a:lnL>
                    <a:lnR>
                      <a:noFill/>
                    </a:lnR>
                    <a:lnT>
                      <a:noFill/>
                    </a:lnT>
                    <a:lnB>
                      <a:noFill/>
                    </a:lnB>
                  </a:tcPr>
                </a:tc>
                <a:extLst>
                  <a:ext uri="{0D108BD9-81ED-4DB2-BD59-A6C34878D82A}">
                    <a16:rowId xmlns:a16="http://schemas.microsoft.com/office/drawing/2014/main" val="2919349806"/>
                  </a:ext>
                </a:extLst>
              </a:tr>
            </a:tbl>
          </a:graphicData>
        </a:graphic>
      </p:graphicFrame>
      <p:graphicFrame>
        <p:nvGraphicFramePr>
          <p:cNvPr id="12" name="Table 11">
            <a:extLst>
              <a:ext uri="{FF2B5EF4-FFF2-40B4-BE49-F238E27FC236}">
                <a16:creationId xmlns:a16="http://schemas.microsoft.com/office/drawing/2014/main" id="{FF761859-9E6E-4CC8-B6E2-AE4A5D101668}"/>
              </a:ext>
            </a:extLst>
          </p:cNvPr>
          <p:cNvGraphicFramePr>
            <a:graphicFrameLocks noGrp="1"/>
          </p:cNvGraphicFramePr>
          <p:nvPr>
            <p:extLst>
              <p:ext uri="{D42A27DB-BD31-4B8C-83A1-F6EECF244321}">
                <p14:modId xmlns:p14="http://schemas.microsoft.com/office/powerpoint/2010/main" val="2082945479"/>
              </p:ext>
            </p:extLst>
          </p:nvPr>
        </p:nvGraphicFramePr>
        <p:xfrm>
          <a:off x="3318329" y="1143000"/>
          <a:ext cx="2777671" cy="4860912"/>
        </p:xfrm>
        <a:graphic>
          <a:graphicData uri="http://schemas.openxmlformats.org/drawingml/2006/table">
            <a:tbl>
              <a:tblPr/>
              <a:tblGrid>
                <a:gridCol w="2777671">
                  <a:extLst>
                    <a:ext uri="{9D8B030D-6E8A-4147-A177-3AD203B41FA5}">
                      <a16:colId xmlns:a16="http://schemas.microsoft.com/office/drawing/2014/main" val="1876151132"/>
                    </a:ext>
                  </a:extLst>
                </a:gridCol>
              </a:tblGrid>
              <a:tr h="173604">
                <a:tc>
                  <a:txBody>
                    <a:bodyPr/>
                    <a:lstStyle/>
                    <a:p>
                      <a:pPr algn="l" fontAlgn="b"/>
                      <a:r>
                        <a:rPr lang="en-US" sz="1000" b="0" i="0" u="none" strike="noStrike" dirty="0">
                          <a:solidFill>
                            <a:srgbClr val="000000"/>
                          </a:solidFill>
                          <a:effectLst/>
                          <a:latin typeface="Arial" panose="020B0604020202020204" pitchFamily="34" charset="0"/>
                        </a:rPr>
                        <a:t>MacArthur Foundation</a:t>
                      </a:r>
                    </a:p>
                  </a:txBody>
                  <a:tcPr marL="8680" marR="8680" marT="8680" marB="0" anchor="b">
                    <a:lnL>
                      <a:noFill/>
                    </a:lnL>
                    <a:lnR>
                      <a:noFill/>
                    </a:lnR>
                    <a:lnT>
                      <a:noFill/>
                    </a:lnT>
                    <a:lnB>
                      <a:noFill/>
                    </a:lnB>
                  </a:tcPr>
                </a:tc>
                <a:extLst>
                  <a:ext uri="{0D108BD9-81ED-4DB2-BD59-A6C34878D82A}">
                    <a16:rowId xmlns:a16="http://schemas.microsoft.com/office/drawing/2014/main" val="2423185771"/>
                  </a:ext>
                </a:extLst>
              </a:tr>
              <a:tr h="173604">
                <a:tc>
                  <a:txBody>
                    <a:bodyPr/>
                    <a:lstStyle/>
                    <a:p>
                      <a:pPr algn="l" fontAlgn="b"/>
                      <a:r>
                        <a:rPr lang="en-US" sz="1000" b="0" i="0" u="none" strike="noStrike" dirty="0">
                          <a:solidFill>
                            <a:srgbClr val="000000"/>
                          </a:solidFill>
                          <a:effectLst/>
                          <a:latin typeface="Arial" panose="020B0604020202020204" pitchFamily="34" charset="0"/>
                        </a:rPr>
                        <a:t>Medicaid.gov</a:t>
                      </a:r>
                    </a:p>
                  </a:txBody>
                  <a:tcPr marL="8680" marR="8680" marT="8680" marB="0" anchor="b">
                    <a:lnL>
                      <a:noFill/>
                    </a:lnL>
                    <a:lnR>
                      <a:noFill/>
                    </a:lnR>
                    <a:lnT>
                      <a:noFill/>
                    </a:lnT>
                    <a:lnB>
                      <a:noFill/>
                    </a:lnB>
                  </a:tcPr>
                </a:tc>
                <a:extLst>
                  <a:ext uri="{0D108BD9-81ED-4DB2-BD59-A6C34878D82A}">
                    <a16:rowId xmlns:a16="http://schemas.microsoft.com/office/drawing/2014/main" val="2630169635"/>
                  </a:ext>
                </a:extLst>
              </a:tr>
              <a:tr h="173604">
                <a:tc>
                  <a:txBody>
                    <a:bodyPr/>
                    <a:lstStyle/>
                    <a:p>
                      <a:pPr algn="l" fontAlgn="b"/>
                      <a:r>
                        <a:rPr lang="en-US" sz="1000" b="0" i="0" u="none" strike="noStrike" dirty="0">
                          <a:solidFill>
                            <a:srgbClr val="000000"/>
                          </a:solidFill>
                          <a:effectLst/>
                          <a:latin typeface="Arial" panose="020B0604020202020204" pitchFamily="34" charset="0"/>
                        </a:rPr>
                        <a:t>MESSA</a:t>
                      </a:r>
                    </a:p>
                  </a:txBody>
                  <a:tcPr marL="8680" marR="8680" marT="8680" marB="0" anchor="b">
                    <a:lnL>
                      <a:noFill/>
                    </a:lnL>
                    <a:lnR>
                      <a:noFill/>
                    </a:lnR>
                    <a:lnT>
                      <a:noFill/>
                    </a:lnT>
                    <a:lnB>
                      <a:noFill/>
                    </a:lnB>
                  </a:tcPr>
                </a:tc>
                <a:extLst>
                  <a:ext uri="{0D108BD9-81ED-4DB2-BD59-A6C34878D82A}">
                    <a16:rowId xmlns:a16="http://schemas.microsoft.com/office/drawing/2014/main" val="1789924207"/>
                  </a:ext>
                </a:extLst>
              </a:tr>
              <a:tr h="173604">
                <a:tc>
                  <a:txBody>
                    <a:bodyPr/>
                    <a:lstStyle/>
                    <a:p>
                      <a:pPr algn="l" fontAlgn="b"/>
                      <a:r>
                        <a:rPr lang="en-US" sz="1000" b="0" i="0" u="none" strike="noStrike" dirty="0">
                          <a:solidFill>
                            <a:srgbClr val="000000"/>
                          </a:solidFill>
                          <a:effectLst/>
                          <a:latin typeface="Arial" panose="020B0604020202020204" pitchFamily="34" charset="0"/>
                        </a:rPr>
                        <a:t>MI Workforce Development Agency</a:t>
                      </a:r>
                    </a:p>
                  </a:txBody>
                  <a:tcPr marL="8680" marR="8680" marT="8680" marB="0" anchor="b">
                    <a:lnL>
                      <a:noFill/>
                    </a:lnL>
                    <a:lnR>
                      <a:noFill/>
                    </a:lnR>
                    <a:lnT>
                      <a:noFill/>
                    </a:lnT>
                    <a:lnB>
                      <a:noFill/>
                    </a:lnB>
                  </a:tcPr>
                </a:tc>
                <a:extLst>
                  <a:ext uri="{0D108BD9-81ED-4DB2-BD59-A6C34878D82A}">
                    <a16:rowId xmlns:a16="http://schemas.microsoft.com/office/drawing/2014/main" val="572075368"/>
                  </a:ext>
                </a:extLst>
              </a:tr>
              <a:tr h="173604">
                <a:tc>
                  <a:txBody>
                    <a:bodyPr/>
                    <a:lstStyle/>
                    <a:p>
                      <a:pPr algn="l" fontAlgn="b"/>
                      <a:r>
                        <a:rPr lang="en-US" sz="1000" b="0" i="0" u="none" strike="noStrike" dirty="0">
                          <a:solidFill>
                            <a:srgbClr val="000000"/>
                          </a:solidFill>
                          <a:effectLst/>
                          <a:latin typeface="Arial" panose="020B0604020202020204" pitchFamily="34" charset="0"/>
                        </a:rPr>
                        <a:t>Michigan Economic Development Corporation</a:t>
                      </a:r>
                    </a:p>
                  </a:txBody>
                  <a:tcPr marL="8680" marR="8680" marT="8680" marB="0" anchor="b">
                    <a:lnL>
                      <a:noFill/>
                    </a:lnL>
                    <a:lnR>
                      <a:noFill/>
                    </a:lnR>
                    <a:lnT>
                      <a:noFill/>
                    </a:lnT>
                    <a:lnB>
                      <a:noFill/>
                    </a:lnB>
                  </a:tcPr>
                </a:tc>
                <a:extLst>
                  <a:ext uri="{0D108BD9-81ED-4DB2-BD59-A6C34878D82A}">
                    <a16:rowId xmlns:a16="http://schemas.microsoft.com/office/drawing/2014/main" val="1991292632"/>
                  </a:ext>
                </a:extLst>
              </a:tr>
              <a:tr h="173604">
                <a:tc>
                  <a:txBody>
                    <a:bodyPr/>
                    <a:lstStyle/>
                    <a:p>
                      <a:pPr algn="l" fontAlgn="b"/>
                      <a:r>
                        <a:rPr lang="en-US" sz="1000" b="0" i="0" u="none" strike="noStrike" dirty="0">
                          <a:solidFill>
                            <a:srgbClr val="000000"/>
                          </a:solidFill>
                          <a:effectLst/>
                          <a:latin typeface="Arial" panose="020B0604020202020204" pitchFamily="34" charset="0"/>
                        </a:rPr>
                        <a:t>Michigan Lottery</a:t>
                      </a:r>
                    </a:p>
                  </a:txBody>
                  <a:tcPr marL="8680" marR="8680" marT="8680" marB="0" anchor="b">
                    <a:lnL>
                      <a:noFill/>
                    </a:lnL>
                    <a:lnR>
                      <a:noFill/>
                    </a:lnR>
                    <a:lnT>
                      <a:noFill/>
                    </a:lnT>
                    <a:lnB>
                      <a:noFill/>
                    </a:lnB>
                  </a:tcPr>
                </a:tc>
                <a:extLst>
                  <a:ext uri="{0D108BD9-81ED-4DB2-BD59-A6C34878D82A}">
                    <a16:rowId xmlns:a16="http://schemas.microsoft.com/office/drawing/2014/main" val="3269848468"/>
                  </a:ext>
                </a:extLst>
              </a:tr>
              <a:tr h="173604">
                <a:tc>
                  <a:txBody>
                    <a:bodyPr/>
                    <a:lstStyle/>
                    <a:p>
                      <a:pPr algn="l" fontAlgn="b"/>
                      <a:r>
                        <a:rPr lang="en-US" sz="1000" b="0" i="0" u="none" strike="noStrike" dirty="0">
                          <a:solidFill>
                            <a:srgbClr val="000000"/>
                          </a:solidFill>
                          <a:effectLst/>
                          <a:latin typeface="Arial" panose="020B0604020202020204" pitchFamily="34" charset="0"/>
                        </a:rPr>
                        <a:t>Military OneSource</a:t>
                      </a:r>
                    </a:p>
                  </a:txBody>
                  <a:tcPr marL="8680" marR="8680" marT="8680" marB="0" anchor="b">
                    <a:lnL>
                      <a:noFill/>
                    </a:lnL>
                    <a:lnR>
                      <a:noFill/>
                    </a:lnR>
                    <a:lnT>
                      <a:noFill/>
                    </a:lnT>
                    <a:lnB>
                      <a:noFill/>
                    </a:lnB>
                  </a:tcPr>
                </a:tc>
                <a:extLst>
                  <a:ext uri="{0D108BD9-81ED-4DB2-BD59-A6C34878D82A}">
                    <a16:rowId xmlns:a16="http://schemas.microsoft.com/office/drawing/2014/main" val="3389803126"/>
                  </a:ext>
                </a:extLst>
              </a:tr>
              <a:tr h="173604">
                <a:tc>
                  <a:txBody>
                    <a:bodyPr/>
                    <a:lstStyle/>
                    <a:p>
                      <a:pPr algn="l" fontAlgn="b"/>
                      <a:r>
                        <a:rPr lang="en-US" sz="1000" b="0" i="0" u="none" strike="noStrike" dirty="0">
                          <a:solidFill>
                            <a:srgbClr val="000000"/>
                          </a:solidFill>
                          <a:effectLst/>
                          <a:latin typeface="Arial" panose="020B0604020202020204" pitchFamily="34" charset="0"/>
                        </a:rPr>
                        <a:t>Montgomery County</a:t>
                      </a:r>
                    </a:p>
                  </a:txBody>
                  <a:tcPr marL="8680" marR="8680" marT="8680" marB="0" anchor="b">
                    <a:lnL>
                      <a:noFill/>
                    </a:lnL>
                    <a:lnR>
                      <a:noFill/>
                    </a:lnR>
                    <a:lnT>
                      <a:noFill/>
                    </a:lnT>
                    <a:lnB>
                      <a:noFill/>
                    </a:lnB>
                  </a:tcPr>
                </a:tc>
                <a:extLst>
                  <a:ext uri="{0D108BD9-81ED-4DB2-BD59-A6C34878D82A}">
                    <a16:rowId xmlns:a16="http://schemas.microsoft.com/office/drawing/2014/main" val="3194481577"/>
                  </a:ext>
                </a:extLst>
              </a:tr>
              <a:tr h="173604">
                <a:tc>
                  <a:txBody>
                    <a:bodyPr/>
                    <a:lstStyle/>
                    <a:p>
                      <a:pPr algn="l" fontAlgn="b"/>
                      <a:r>
                        <a:rPr lang="en-US" sz="1000" b="0" i="0" u="none" strike="noStrike" dirty="0">
                          <a:solidFill>
                            <a:srgbClr val="000000"/>
                          </a:solidFill>
                          <a:effectLst/>
                          <a:latin typeface="Arial" panose="020B0604020202020204" pitchFamily="34" charset="0"/>
                        </a:rPr>
                        <a:t>NASA</a:t>
                      </a:r>
                    </a:p>
                  </a:txBody>
                  <a:tcPr marL="8680" marR="8680" marT="8680" marB="0" anchor="b">
                    <a:lnL>
                      <a:noFill/>
                    </a:lnL>
                    <a:lnR>
                      <a:noFill/>
                    </a:lnR>
                    <a:lnT>
                      <a:noFill/>
                    </a:lnT>
                    <a:lnB>
                      <a:noFill/>
                    </a:lnB>
                  </a:tcPr>
                </a:tc>
                <a:extLst>
                  <a:ext uri="{0D108BD9-81ED-4DB2-BD59-A6C34878D82A}">
                    <a16:rowId xmlns:a16="http://schemas.microsoft.com/office/drawing/2014/main" val="2962721478"/>
                  </a:ext>
                </a:extLst>
              </a:tr>
              <a:tr h="173604">
                <a:tc>
                  <a:txBody>
                    <a:bodyPr/>
                    <a:lstStyle/>
                    <a:p>
                      <a:pPr algn="l" fontAlgn="b"/>
                      <a:r>
                        <a:rPr lang="en-US" sz="1000" b="0" i="0" u="none" strike="noStrike" dirty="0">
                          <a:solidFill>
                            <a:srgbClr val="000000"/>
                          </a:solidFill>
                          <a:effectLst/>
                          <a:latin typeface="Arial" panose="020B0604020202020204" pitchFamily="34" charset="0"/>
                        </a:rPr>
                        <a:t>National Fire Protection Association</a:t>
                      </a:r>
                    </a:p>
                  </a:txBody>
                  <a:tcPr marL="8680" marR="8680" marT="8680" marB="0" anchor="b">
                    <a:lnL>
                      <a:noFill/>
                    </a:lnL>
                    <a:lnR>
                      <a:noFill/>
                    </a:lnR>
                    <a:lnT>
                      <a:noFill/>
                    </a:lnT>
                    <a:lnB>
                      <a:noFill/>
                    </a:lnB>
                  </a:tcPr>
                </a:tc>
                <a:extLst>
                  <a:ext uri="{0D108BD9-81ED-4DB2-BD59-A6C34878D82A}">
                    <a16:rowId xmlns:a16="http://schemas.microsoft.com/office/drawing/2014/main" val="3869804828"/>
                  </a:ext>
                </a:extLst>
              </a:tr>
              <a:tr h="173604">
                <a:tc>
                  <a:txBody>
                    <a:bodyPr/>
                    <a:lstStyle/>
                    <a:p>
                      <a:pPr algn="l" fontAlgn="b"/>
                      <a:r>
                        <a:rPr lang="en-US" sz="1000" b="0" i="0" u="none" strike="noStrike" dirty="0">
                          <a:solidFill>
                            <a:srgbClr val="000000"/>
                          </a:solidFill>
                          <a:effectLst/>
                          <a:latin typeface="Arial" panose="020B0604020202020204" pitchFamily="34" charset="0"/>
                        </a:rPr>
                        <a:t>National Library of Medicine</a:t>
                      </a:r>
                    </a:p>
                  </a:txBody>
                  <a:tcPr marL="8680" marR="8680" marT="8680" marB="0" anchor="b">
                    <a:lnL>
                      <a:noFill/>
                    </a:lnL>
                    <a:lnR>
                      <a:noFill/>
                    </a:lnR>
                    <a:lnT>
                      <a:noFill/>
                    </a:lnT>
                    <a:lnB>
                      <a:noFill/>
                    </a:lnB>
                  </a:tcPr>
                </a:tc>
                <a:extLst>
                  <a:ext uri="{0D108BD9-81ED-4DB2-BD59-A6C34878D82A}">
                    <a16:rowId xmlns:a16="http://schemas.microsoft.com/office/drawing/2014/main" val="4053365865"/>
                  </a:ext>
                </a:extLst>
              </a:tr>
              <a:tr h="173604">
                <a:tc>
                  <a:txBody>
                    <a:bodyPr/>
                    <a:lstStyle/>
                    <a:p>
                      <a:pPr algn="l" fontAlgn="b"/>
                      <a:r>
                        <a:rPr lang="en-US" sz="1000" b="0" i="0" u="none" strike="noStrike" dirty="0">
                          <a:solidFill>
                            <a:srgbClr val="000000"/>
                          </a:solidFill>
                          <a:effectLst/>
                          <a:latin typeface="Arial" panose="020B0604020202020204" pitchFamily="34" charset="0"/>
                        </a:rPr>
                        <a:t>NIH NCCIH</a:t>
                      </a:r>
                    </a:p>
                  </a:txBody>
                  <a:tcPr marL="8680" marR="8680" marT="8680" marB="0" anchor="b">
                    <a:lnL>
                      <a:noFill/>
                    </a:lnL>
                    <a:lnR>
                      <a:noFill/>
                    </a:lnR>
                    <a:lnT>
                      <a:noFill/>
                    </a:lnT>
                    <a:lnB>
                      <a:noFill/>
                    </a:lnB>
                  </a:tcPr>
                </a:tc>
                <a:extLst>
                  <a:ext uri="{0D108BD9-81ED-4DB2-BD59-A6C34878D82A}">
                    <a16:rowId xmlns:a16="http://schemas.microsoft.com/office/drawing/2014/main" val="1319099936"/>
                  </a:ext>
                </a:extLst>
              </a:tr>
              <a:tr h="173604">
                <a:tc>
                  <a:txBody>
                    <a:bodyPr/>
                    <a:lstStyle/>
                    <a:p>
                      <a:pPr algn="l" fontAlgn="b"/>
                      <a:r>
                        <a:rPr lang="en-US" sz="1000" b="0" i="0" u="none" strike="noStrike" dirty="0">
                          <a:solidFill>
                            <a:srgbClr val="000000"/>
                          </a:solidFill>
                          <a:effectLst/>
                          <a:latin typeface="Arial" panose="020B0604020202020204" pitchFamily="34" charset="0"/>
                        </a:rPr>
                        <a:t>NOAA NWS</a:t>
                      </a:r>
                    </a:p>
                  </a:txBody>
                  <a:tcPr marL="8680" marR="8680" marT="8680" marB="0" anchor="b">
                    <a:lnL>
                      <a:noFill/>
                    </a:lnL>
                    <a:lnR>
                      <a:noFill/>
                    </a:lnR>
                    <a:lnT>
                      <a:noFill/>
                    </a:lnT>
                    <a:lnB>
                      <a:noFill/>
                    </a:lnB>
                  </a:tcPr>
                </a:tc>
                <a:extLst>
                  <a:ext uri="{0D108BD9-81ED-4DB2-BD59-A6C34878D82A}">
                    <a16:rowId xmlns:a16="http://schemas.microsoft.com/office/drawing/2014/main" val="3304305635"/>
                  </a:ext>
                </a:extLst>
              </a:tr>
              <a:tr h="173604">
                <a:tc>
                  <a:txBody>
                    <a:bodyPr/>
                    <a:lstStyle/>
                    <a:p>
                      <a:pPr algn="l" fontAlgn="b"/>
                      <a:r>
                        <a:rPr lang="en-US" sz="1000" b="0" i="0" u="none" strike="noStrike" dirty="0">
                          <a:solidFill>
                            <a:srgbClr val="000000"/>
                          </a:solidFill>
                          <a:effectLst/>
                          <a:latin typeface="Arial" panose="020B0604020202020204" pitchFamily="34" charset="0"/>
                        </a:rPr>
                        <a:t>NOAA/NOS CO-OPS, Tides &amp; Currents</a:t>
                      </a:r>
                    </a:p>
                  </a:txBody>
                  <a:tcPr marL="8680" marR="8680" marT="8680" marB="0" anchor="b">
                    <a:lnL>
                      <a:noFill/>
                    </a:lnL>
                    <a:lnR>
                      <a:noFill/>
                    </a:lnR>
                    <a:lnT>
                      <a:noFill/>
                    </a:lnT>
                    <a:lnB>
                      <a:noFill/>
                    </a:lnB>
                  </a:tcPr>
                </a:tc>
                <a:extLst>
                  <a:ext uri="{0D108BD9-81ED-4DB2-BD59-A6C34878D82A}">
                    <a16:rowId xmlns:a16="http://schemas.microsoft.com/office/drawing/2014/main" val="3766821980"/>
                  </a:ext>
                </a:extLst>
              </a:tr>
              <a:tr h="173604">
                <a:tc>
                  <a:txBody>
                    <a:bodyPr/>
                    <a:lstStyle/>
                    <a:p>
                      <a:pPr algn="l" fontAlgn="b"/>
                      <a:r>
                        <a:rPr lang="en-US" sz="1000" b="0" i="0" u="none" strike="noStrike" dirty="0">
                          <a:solidFill>
                            <a:srgbClr val="000000"/>
                          </a:solidFill>
                          <a:effectLst/>
                          <a:latin typeface="Arial" panose="020B0604020202020204" pitchFamily="34" charset="0"/>
                        </a:rPr>
                        <a:t>NSF Research</a:t>
                      </a:r>
                    </a:p>
                  </a:txBody>
                  <a:tcPr marL="8680" marR="8680" marT="8680" marB="0" anchor="b">
                    <a:lnL>
                      <a:noFill/>
                    </a:lnL>
                    <a:lnR>
                      <a:noFill/>
                    </a:lnR>
                    <a:lnT>
                      <a:noFill/>
                    </a:lnT>
                    <a:lnB>
                      <a:noFill/>
                    </a:lnB>
                  </a:tcPr>
                </a:tc>
                <a:extLst>
                  <a:ext uri="{0D108BD9-81ED-4DB2-BD59-A6C34878D82A}">
                    <a16:rowId xmlns:a16="http://schemas.microsoft.com/office/drawing/2014/main" val="3906237901"/>
                  </a:ext>
                </a:extLst>
              </a:tr>
              <a:tr h="173604">
                <a:tc>
                  <a:txBody>
                    <a:bodyPr/>
                    <a:lstStyle/>
                    <a:p>
                      <a:pPr algn="l" fontAlgn="b"/>
                      <a:r>
                        <a:rPr lang="en-US" sz="1000" b="0" i="0" u="none" strike="noStrike" dirty="0">
                          <a:solidFill>
                            <a:srgbClr val="000000"/>
                          </a:solidFill>
                          <a:effectLst/>
                          <a:latin typeface="Arial" panose="020B0604020202020204" pitchFamily="34" charset="0"/>
                        </a:rPr>
                        <a:t>OPM Retirement Services</a:t>
                      </a:r>
                    </a:p>
                  </a:txBody>
                  <a:tcPr marL="8680" marR="8680" marT="8680" marB="0" anchor="b">
                    <a:lnL>
                      <a:noFill/>
                    </a:lnL>
                    <a:lnR>
                      <a:noFill/>
                    </a:lnR>
                    <a:lnT>
                      <a:noFill/>
                    </a:lnT>
                    <a:lnB>
                      <a:noFill/>
                    </a:lnB>
                  </a:tcPr>
                </a:tc>
                <a:extLst>
                  <a:ext uri="{0D108BD9-81ED-4DB2-BD59-A6C34878D82A}">
                    <a16:rowId xmlns:a16="http://schemas.microsoft.com/office/drawing/2014/main" val="2186111768"/>
                  </a:ext>
                </a:extLst>
              </a:tr>
              <a:tr h="173604">
                <a:tc>
                  <a:txBody>
                    <a:bodyPr/>
                    <a:lstStyle/>
                    <a:p>
                      <a:pPr algn="l" fontAlgn="b"/>
                      <a:r>
                        <a:rPr lang="en-US" sz="1000" b="0" i="0" u="none" strike="noStrike" dirty="0">
                          <a:solidFill>
                            <a:srgbClr val="000000"/>
                          </a:solidFill>
                          <a:effectLst/>
                          <a:latin typeface="Arial" panose="020B0604020202020204" pitchFamily="34" charset="0"/>
                        </a:rPr>
                        <a:t>Partnership for Public Service</a:t>
                      </a:r>
                    </a:p>
                  </a:txBody>
                  <a:tcPr marL="8680" marR="8680" marT="8680" marB="0" anchor="b">
                    <a:lnL>
                      <a:noFill/>
                    </a:lnL>
                    <a:lnR>
                      <a:noFill/>
                    </a:lnR>
                    <a:lnT>
                      <a:noFill/>
                    </a:lnT>
                    <a:lnB>
                      <a:noFill/>
                    </a:lnB>
                  </a:tcPr>
                </a:tc>
                <a:extLst>
                  <a:ext uri="{0D108BD9-81ED-4DB2-BD59-A6C34878D82A}">
                    <a16:rowId xmlns:a16="http://schemas.microsoft.com/office/drawing/2014/main" val="3956905222"/>
                  </a:ext>
                </a:extLst>
              </a:tr>
              <a:tr h="173604">
                <a:tc>
                  <a:txBody>
                    <a:bodyPr/>
                    <a:lstStyle/>
                    <a:p>
                      <a:pPr algn="l" fontAlgn="b"/>
                      <a:r>
                        <a:rPr lang="en-US" sz="1000" b="0" i="0" u="none" strike="noStrike" dirty="0">
                          <a:solidFill>
                            <a:srgbClr val="000000"/>
                          </a:solidFill>
                          <a:effectLst/>
                          <a:latin typeface="Arial" panose="020B0604020202020204" pitchFamily="34" charset="0"/>
                        </a:rPr>
                        <a:t>Regulatory Information Service Center</a:t>
                      </a:r>
                    </a:p>
                  </a:txBody>
                  <a:tcPr marL="8680" marR="8680" marT="8680" marB="0" anchor="b">
                    <a:lnL>
                      <a:noFill/>
                    </a:lnL>
                    <a:lnR>
                      <a:noFill/>
                    </a:lnR>
                    <a:lnT>
                      <a:noFill/>
                    </a:lnT>
                    <a:lnB>
                      <a:noFill/>
                    </a:lnB>
                  </a:tcPr>
                </a:tc>
                <a:extLst>
                  <a:ext uri="{0D108BD9-81ED-4DB2-BD59-A6C34878D82A}">
                    <a16:rowId xmlns:a16="http://schemas.microsoft.com/office/drawing/2014/main" val="4142032488"/>
                  </a:ext>
                </a:extLst>
              </a:tr>
              <a:tr h="173604">
                <a:tc>
                  <a:txBody>
                    <a:bodyPr/>
                    <a:lstStyle/>
                    <a:p>
                      <a:pPr algn="l" fontAlgn="b"/>
                      <a:r>
                        <a:rPr lang="en-US" sz="1000" b="0" i="0" u="none" strike="noStrike" dirty="0">
                          <a:solidFill>
                            <a:srgbClr val="000000"/>
                          </a:solidFill>
                          <a:effectLst/>
                          <a:latin typeface="Arial" panose="020B0604020202020204" pitchFamily="34" charset="0"/>
                        </a:rPr>
                        <a:t>Robert Wood Johnson Foundation</a:t>
                      </a:r>
                    </a:p>
                  </a:txBody>
                  <a:tcPr marL="8680" marR="8680" marT="8680" marB="0" anchor="b">
                    <a:lnL>
                      <a:noFill/>
                    </a:lnL>
                    <a:lnR>
                      <a:noFill/>
                    </a:lnR>
                    <a:lnT>
                      <a:noFill/>
                    </a:lnT>
                    <a:lnB>
                      <a:noFill/>
                    </a:lnB>
                  </a:tcPr>
                </a:tc>
                <a:extLst>
                  <a:ext uri="{0D108BD9-81ED-4DB2-BD59-A6C34878D82A}">
                    <a16:rowId xmlns:a16="http://schemas.microsoft.com/office/drawing/2014/main" val="1700808667"/>
                  </a:ext>
                </a:extLst>
              </a:tr>
              <a:tr h="173604">
                <a:tc>
                  <a:txBody>
                    <a:bodyPr/>
                    <a:lstStyle/>
                    <a:p>
                      <a:pPr algn="l" fontAlgn="b"/>
                      <a:r>
                        <a:rPr lang="en-US" sz="1000" b="0" i="0" u="none" strike="noStrike" dirty="0">
                          <a:solidFill>
                            <a:srgbClr val="000000"/>
                          </a:solidFill>
                          <a:effectLst/>
                          <a:latin typeface="Arial" panose="020B0604020202020204" pitchFamily="34" charset="0"/>
                        </a:rPr>
                        <a:t>Smithsonian</a:t>
                      </a:r>
                    </a:p>
                  </a:txBody>
                  <a:tcPr marL="8680" marR="8680" marT="8680" marB="0" anchor="b">
                    <a:lnL>
                      <a:noFill/>
                    </a:lnL>
                    <a:lnR>
                      <a:noFill/>
                    </a:lnR>
                    <a:lnT>
                      <a:noFill/>
                    </a:lnT>
                    <a:lnB>
                      <a:noFill/>
                    </a:lnB>
                  </a:tcPr>
                </a:tc>
                <a:extLst>
                  <a:ext uri="{0D108BD9-81ED-4DB2-BD59-A6C34878D82A}">
                    <a16:rowId xmlns:a16="http://schemas.microsoft.com/office/drawing/2014/main" val="3368871765"/>
                  </a:ext>
                </a:extLst>
              </a:tr>
              <a:tr h="173604">
                <a:tc>
                  <a:txBody>
                    <a:bodyPr/>
                    <a:lstStyle/>
                    <a:p>
                      <a:pPr algn="l" fontAlgn="b"/>
                      <a:r>
                        <a:rPr lang="en-US" sz="1000" b="0" i="0" u="none" strike="noStrike" dirty="0">
                          <a:solidFill>
                            <a:srgbClr val="000000"/>
                          </a:solidFill>
                          <a:effectLst/>
                          <a:latin typeface="Arial" panose="020B0604020202020204" pitchFamily="34" charset="0"/>
                        </a:rPr>
                        <a:t>Social Security Administration</a:t>
                      </a:r>
                    </a:p>
                  </a:txBody>
                  <a:tcPr marL="8680" marR="8680" marT="8680" marB="0" anchor="b">
                    <a:lnL>
                      <a:noFill/>
                    </a:lnL>
                    <a:lnR>
                      <a:noFill/>
                    </a:lnR>
                    <a:lnT>
                      <a:noFill/>
                    </a:lnT>
                    <a:lnB>
                      <a:noFill/>
                    </a:lnB>
                  </a:tcPr>
                </a:tc>
                <a:extLst>
                  <a:ext uri="{0D108BD9-81ED-4DB2-BD59-A6C34878D82A}">
                    <a16:rowId xmlns:a16="http://schemas.microsoft.com/office/drawing/2014/main" val="943020486"/>
                  </a:ext>
                </a:extLst>
              </a:tr>
              <a:tr h="173604">
                <a:tc>
                  <a:txBody>
                    <a:bodyPr/>
                    <a:lstStyle/>
                    <a:p>
                      <a:pPr algn="l" fontAlgn="b"/>
                      <a:r>
                        <a:rPr lang="en-US" sz="1000" b="0" i="0" u="none" strike="noStrike" dirty="0">
                          <a:solidFill>
                            <a:srgbClr val="000000"/>
                          </a:solidFill>
                          <a:effectLst/>
                          <a:latin typeface="Arial" panose="020B0604020202020204" pitchFamily="34" charset="0"/>
                        </a:rPr>
                        <a:t>State of New York</a:t>
                      </a:r>
                    </a:p>
                  </a:txBody>
                  <a:tcPr marL="8680" marR="8680" marT="8680" marB="0" anchor="b">
                    <a:lnL>
                      <a:noFill/>
                    </a:lnL>
                    <a:lnR>
                      <a:noFill/>
                    </a:lnR>
                    <a:lnT>
                      <a:noFill/>
                    </a:lnT>
                    <a:lnB>
                      <a:noFill/>
                    </a:lnB>
                  </a:tcPr>
                </a:tc>
                <a:extLst>
                  <a:ext uri="{0D108BD9-81ED-4DB2-BD59-A6C34878D82A}">
                    <a16:rowId xmlns:a16="http://schemas.microsoft.com/office/drawing/2014/main" val="695917050"/>
                  </a:ext>
                </a:extLst>
              </a:tr>
              <a:tr h="173604">
                <a:tc>
                  <a:txBody>
                    <a:bodyPr/>
                    <a:lstStyle/>
                    <a:p>
                      <a:pPr algn="l" fontAlgn="b"/>
                      <a:r>
                        <a:rPr lang="en-US" sz="1000" b="0" i="0" u="none" strike="noStrike" dirty="0">
                          <a:solidFill>
                            <a:srgbClr val="000000"/>
                          </a:solidFill>
                          <a:effectLst/>
                          <a:latin typeface="Arial" panose="020B0604020202020204" pitchFamily="34" charset="0"/>
                        </a:rPr>
                        <a:t>State of Ohio</a:t>
                      </a:r>
                    </a:p>
                  </a:txBody>
                  <a:tcPr marL="8680" marR="8680" marT="8680" marB="0" anchor="b">
                    <a:lnL>
                      <a:noFill/>
                    </a:lnL>
                    <a:lnR>
                      <a:noFill/>
                    </a:lnR>
                    <a:lnT>
                      <a:noFill/>
                    </a:lnT>
                    <a:lnB>
                      <a:noFill/>
                    </a:lnB>
                  </a:tcPr>
                </a:tc>
                <a:extLst>
                  <a:ext uri="{0D108BD9-81ED-4DB2-BD59-A6C34878D82A}">
                    <a16:rowId xmlns:a16="http://schemas.microsoft.com/office/drawing/2014/main" val="2994462301"/>
                  </a:ext>
                </a:extLst>
              </a:tr>
              <a:tr h="173604">
                <a:tc>
                  <a:txBody>
                    <a:bodyPr/>
                    <a:lstStyle/>
                    <a:p>
                      <a:pPr algn="l" fontAlgn="b"/>
                      <a:r>
                        <a:rPr lang="en-US" sz="1000" b="0" i="0" u="none" strike="noStrike" dirty="0">
                          <a:solidFill>
                            <a:srgbClr val="000000"/>
                          </a:solidFill>
                          <a:effectLst/>
                          <a:latin typeface="Arial" panose="020B0604020202020204" pitchFamily="34" charset="0"/>
                        </a:rPr>
                        <a:t>U.S. Department of Homeland Security</a:t>
                      </a:r>
                    </a:p>
                  </a:txBody>
                  <a:tcPr marL="8680" marR="8680" marT="8680" marB="0" anchor="b">
                    <a:lnL>
                      <a:noFill/>
                    </a:lnL>
                    <a:lnR>
                      <a:noFill/>
                    </a:lnR>
                    <a:lnT>
                      <a:noFill/>
                    </a:lnT>
                    <a:lnB>
                      <a:noFill/>
                    </a:lnB>
                  </a:tcPr>
                </a:tc>
                <a:extLst>
                  <a:ext uri="{0D108BD9-81ED-4DB2-BD59-A6C34878D82A}">
                    <a16:rowId xmlns:a16="http://schemas.microsoft.com/office/drawing/2014/main" val="2055280756"/>
                  </a:ext>
                </a:extLst>
              </a:tr>
              <a:tr h="173604">
                <a:tc>
                  <a:txBody>
                    <a:bodyPr/>
                    <a:lstStyle/>
                    <a:p>
                      <a:pPr algn="l" fontAlgn="b"/>
                      <a:r>
                        <a:rPr lang="en-US" sz="1000" b="0" i="0" u="none" strike="noStrike" dirty="0">
                          <a:solidFill>
                            <a:srgbClr val="000000"/>
                          </a:solidFill>
                          <a:effectLst/>
                          <a:latin typeface="Arial" panose="020B0604020202020204" pitchFamily="34" charset="0"/>
                        </a:rPr>
                        <a:t>U.S. Department of Veterans Affairs</a:t>
                      </a:r>
                    </a:p>
                  </a:txBody>
                  <a:tcPr marL="8680" marR="8680" marT="8680" marB="0" anchor="b">
                    <a:lnL>
                      <a:noFill/>
                    </a:lnL>
                    <a:lnR>
                      <a:noFill/>
                    </a:lnR>
                    <a:lnT>
                      <a:noFill/>
                    </a:lnT>
                    <a:lnB>
                      <a:noFill/>
                    </a:lnB>
                  </a:tcPr>
                </a:tc>
                <a:extLst>
                  <a:ext uri="{0D108BD9-81ED-4DB2-BD59-A6C34878D82A}">
                    <a16:rowId xmlns:a16="http://schemas.microsoft.com/office/drawing/2014/main" val="269311511"/>
                  </a:ext>
                </a:extLst>
              </a:tr>
              <a:tr h="173604">
                <a:tc>
                  <a:txBody>
                    <a:bodyPr/>
                    <a:lstStyle/>
                    <a:p>
                      <a:pPr algn="l" fontAlgn="b"/>
                      <a:r>
                        <a:rPr lang="en-US" sz="1000" b="0" i="0" u="none" strike="noStrike" dirty="0">
                          <a:solidFill>
                            <a:srgbClr val="000000"/>
                          </a:solidFill>
                          <a:effectLst/>
                          <a:latin typeface="Arial" panose="020B0604020202020204" pitchFamily="34" charset="0"/>
                        </a:rPr>
                        <a:t>University of Maryland GC</a:t>
                      </a:r>
                    </a:p>
                  </a:txBody>
                  <a:tcPr marL="8680" marR="8680" marT="8680" marB="0" anchor="b">
                    <a:lnL>
                      <a:noFill/>
                    </a:lnL>
                    <a:lnR>
                      <a:noFill/>
                    </a:lnR>
                    <a:lnT>
                      <a:noFill/>
                    </a:lnT>
                    <a:lnB>
                      <a:noFill/>
                    </a:lnB>
                  </a:tcPr>
                </a:tc>
                <a:extLst>
                  <a:ext uri="{0D108BD9-81ED-4DB2-BD59-A6C34878D82A}">
                    <a16:rowId xmlns:a16="http://schemas.microsoft.com/office/drawing/2014/main" val="4162560206"/>
                  </a:ext>
                </a:extLst>
              </a:tr>
              <a:tr h="173604">
                <a:tc>
                  <a:txBody>
                    <a:bodyPr/>
                    <a:lstStyle/>
                    <a:p>
                      <a:pPr algn="l" fontAlgn="b"/>
                      <a:r>
                        <a:rPr lang="en-US" sz="1000" b="0" i="0" u="none" strike="noStrike" dirty="0">
                          <a:solidFill>
                            <a:srgbClr val="000000"/>
                          </a:solidFill>
                          <a:effectLst/>
                          <a:latin typeface="Arial" panose="020B0604020202020204" pitchFamily="34" charset="0"/>
                        </a:rPr>
                        <a:t>US Agriculture - ERS</a:t>
                      </a:r>
                    </a:p>
                  </a:txBody>
                  <a:tcPr marL="8680" marR="8680" marT="8680" marB="0" anchor="b">
                    <a:lnL>
                      <a:noFill/>
                    </a:lnL>
                    <a:lnR>
                      <a:noFill/>
                    </a:lnR>
                    <a:lnT>
                      <a:noFill/>
                    </a:lnT>
                    <a:lnB>
                      <a:noFill/>
                    </a:lnB>
                  </a:tcPr>
                </a:tc>
                <a:extLst>
                  <a:ext uri="{0D108BD9-81ED-4DB2-BD59-A6C34878D82A}">
                    <a16:rowId xmlns:a16="http://schemas.microsoft.com/office/drawing/2014/main" val="1053513311"/>
                  </a:ext>
                </a:extLst>
              </a:tr>
              <a:tr h="173604">
                <a:tc>
                  <a:txBody>
                    <a:bodyPr/>
                    <a:lstStyle/>
                    <a:p>
                      <a:pPr algn="l" fontAlgn="b"/>
                      <a:r>
                        <a:rPr lang="en-US" sz="1000" b="0" i="0" u="none" strike="noStrike" dirty="0">
                          <a:solidFill>
                            <a:srgbClr val="000000"/>
                          </a:solidFill>
                          <a:effectLst/>
                          <a:latin typeface="Arial" panose="020B0604020202020204" pitchFamily="34" charset="0"/>
                        </a:rPr>
                        <a:t>US Agriculture - Forest Service</a:t>
                      </a:r>
                    </a:p>
                  </a:txBody>
                  <a:tcPr marL="8680" marR="8680" marT="8680" marB="0" anchor="b">
                    <a:lnL>
                      <a:noFill/>
                    </a:lnL>
                    <a:lnR>
                      <a:noFill/>
                    </a:lnR>
                    <a:lnT>
                      <a:noFill/>
                    </a:lnT>
                    <a:lnB>
                      <a:noFill/>
                    </a:lnB>
                  </a:tcPr>
                </a:tc>
                <a:extLst>
                  <a:ext uri="{0D108BD9-81ED-4DB2-BD59-A6C34878D82A}">
                    <a16:rowId xmlns:a16="http://schemas.microsoft.com/office/drawing/2014/main" val="2596262416"/>
                  </a:ext>
                </a:extLst>
              </a:tr>
            </a:tbl>
          </a:graphicData>
        </a:graphic>
      </p:graphicFrame>
      <p:graphicFrame>
        <p:nvGraphicFramePr>
          <p:cNvPr id="14" name="Table 13">
            <a:extLst>
              <a:ext uri="{FF2B5EF4-FFF2-40B4-BE49-F238E27FC236}">
                <a16:creationId xmlns:a16="http://schemas.microsoft.com/office/drawing/2014/main" id="{ACF9EEEA-8F43-40DD-8041-B21EE078E780}"/>
              </a:ext>
            </a:extLst>
          </p:cNvPr>
          <p:cNvGraphicFramePr>
            <a:graphicFrameLocks noGrp="1"/>
          </p:cNvGraphicFramePr>
          <p:nvPr>
            <p:extLst>
              <p:ext uri="{D42A27DB-BD31-4B8C-83A1-F6EECF244321}">
                <p14:modId xmlns:p14="http://schemas.microsoft.com/office/powerpoint/2010/main" val="3638384216"/>
              </p:ext>
            </p:extLst>
          </p:nvPr>
        </p:nvGraphicFramePr>
        <p:xfrm>
          <a:off x="6106604" y="1143000"/>
          <a:ext cx="2625753" cy="4860936"/>
        </p:xfrm>
        <a:graphic>
          <a:graphicData uri="http://schemas.openxmlformats.org/drawingml/2006/table">
            <a:tbl>
              <a:tblPr/>
              <a:tblGrid>
                <a:gridCol w="2625753">
                  <a:extLst>
                    <a:ext uri="{9D8B030D-6E8A-4147-A177-3AD203B41FA5}">
                      <a16:colId xmlns:a16="http://schemas.microsoft.com/office/drawing/2014/main" val="2210430295"/>
                    </a:ext>
                  </a:extLst>
                </a:gridCol>
              </a:tblGrid>
              <a:tr h="164110">
                <a:tc>
                  <a:txBody>
                    <a:bodyPr/>
                    <a:lstStyle/>
                    <a:p>
                      <a:pPr algn="l" fontAlgn="b"/>
                      <a:r>
                        <a:rPr lang="en-US" sz="900" b="0" i="0" u="none" strike="noStrike" dirty="0">
                          <a:solidFill>
                            <a:srgbClr val="000000"/>
                          </a:solidFill>
                          <a:effectLst/>
                          <a:latin typeface="Arial" panose="020B0604020202020204" pitchFamily="34" charset="0"/>
                        </a:rPr>
                        <a:t>US Agriculture - FSIS</a:t>
                      </a:r>
                    </a:p>
                  </a:txBody>
                  <a:tcPr marL="8205" marR="8205" marT="8205" marB="0" anchor="b">
                    <a:lnL>
                      <a:noFill/>
                    </a:lnL>
                    <a:lnR>
                      <a:noFill/>
                    </a:lnR>
                    <a:lnT>
                      <a:noFill/>
                    </a:lnT>
                    <a:lnB>
                      <a:noFill/>
                    </a:lnB>
                  </a:tcPr>
                </a:tc>
                <a:extLst>
                  <a:ext uri="{0D108BD9-81ED-4DB2-BD59-A6C34878D82A}">
                    <a16:rowId xmlns:a16="http://schemas.microsoft.com/office/drawing/2014/main" val="2439811116"/>
                  </a:ext>
                </a:extLst>
              </a:tr>
              <a:tr h="164110">
                <a:tc>
                  <a:txBody>
                    <a:bodyPr/>
                    <a:lstStyle/>
                    <a:p>
                      <a:pPr algn="l" fontAlgn="b"/>
                      <a:r>
                        <a:rPr lang="en-US" sz="900" b="0" i="0" u="none" strike="noStrike" dirty="0">
                          <a:solidFill>
                            <a:srgbClr val="000000"/>
                          </a:solidFill>
                          <a:effectLst/>
                          <a:latin typeface="Arial" panose="020B0604020202020204" pitchFamily="34" charset="0"/>
                        </a:rPr>
                        <a:t>US Agriculture - NAL</a:t>
                      </a:r>
                    </a:p>
                  </a:txBody>
                  <a:tcPr marL="8205" marR="8205" marT="8205" marB="0" anchor="b">
                    <a:lnL>
                      <a:noFill/>
                    </a:lnL>
                    <a:lnR>
                      <a:noFill/>
                    </a:lnR>
                    <a:lnT>
                      <a:noFill/>
                    </a:lnT>
                    <a:lnB>
                      <a:noFill/>
                    </a:lnB>
                  </a:tcPr>
                </a:tc>
                <a:extLst>
                  <a:ext uri="{0D108BD9-81ED-4DB2-BD59-A6C34878D82A}">
                    <a16:rowId xmlns:a16="http://schemas.microsoft.com/office/drawing/2014/main" val="3090127750"/>
                  </a:ext>
                </a:extLst>
              </a:tr>
              <a:tr h="164110">
                <a:tc>
                  <a:txBody>
                    <a:bodyPr/>
                    <a:lstStyle/>
                    <a:p>
                      <a:pPr algn="l" fontAlgn="b"/>
                      <a:r>
                        <a:rPr lang="en-US" sz="900" b="0" i="0" u="none" strike="noStrike" dirty="0">
                          <a:solidFill>
                            <a:srgbClr val="000000"/>
                          </a:solidFill>
                          <a:effectLst/>
                          <a:latin typeface="Arial" panose="020B0604020202020204" pitchFamily="34" charset="0"/>
                        </a:rPr>
                        <a:t>US Agriculture - NASS</a:t>
                      </a:r>
                    </a:p>
                  </a:txBody>
                  <a:tcPr marL="8205" marR="8205" marT="8205" marB="0" anchor="b">
                    <a:lnL>
                      <a:noFill/>
                    </a:lnL>
                    <a:lnR>
                      <a:noFill/>
                    </a:lnR>
                    <a:lnT>
                      <a:noFill/>
                    </a:lnT>
                    <a:lnB>
                      <a:noFill/>
                    </a:lnB>
                  </a:tcPr>
                </a:tc>
                <a:extLst>
                  <a:ext uri="{0D108BD9-81ED-4DB2-BD59-A6C34878D82A}">
                    <a16:rowId xmlns:a16="http://schemas.microsoft.com/office/drawing/2014/main" val="3303257123"/>
                  </a:ext>
                </a:extLst>
              </a:tr>
              <a:tr h="164110">
                <a:tc>
                  <a:txBody>
                    <a:bodyPr/>
                    <a:lstStyle/>
                    <a:p>
                      <a:pPr algn="l" fontAlgn="b"/>
                      <a:r>
                        <a:rPr lang="en-US" sz="900" b="0" i="0" u="none" strike="noStrike" dirty="0">
                          <a:solidFill>
                            <a:srgbClr val="000000"/>
                          </a:solidFill>
                          <a:effectLst/>
                          <a:latin typeface="Arial" panose="020B0604020202020204" pitchFamily="34" charset="0"/>
                        </a:rPr>
                        <a:t>US Agriculture - NRCS</a:t>
                      </a:r>
                    </a:p>
                  </a:txBody>
                  <a:tcPr marL="8205" marR="8205" marT="8205" marB="0" anchor="b">
                    <a:lnL>
                      <a:noFill/>
                    </a:lnL>
                    <a:lnR>
                      <a:noFill/>
                    </a:lnR>
                    <a:lnT>
                      <a:noFill/>
                    </a:lnT>
                    <a:lnB>
                      <a:noFill/>
                    </a:lnB>
                  </a:tcPr>
                </a:tc>
                <a:extLst>
                  <a:ext uri="{0D108BD9-81ED-4DB2-BD59-A6C34878D82A}">
                    <a16:rowId xmlns:a16="http://schemas.microsoft.com/office/drawing/2014/main" val="2664647349"/>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BEA</a:t>
                      </a:r>
                    </a:p>
                  </a:txBody>
                  <a:tcPr marL="8205" marR="8205" marT="8205" marB="0" anchor="b">
                    <a:lnL>
                      <a:noFill/>
                    </a:lnL>
                    <a:lnR>
                      <a:noFill/>
                    </a:lnR>
                    <a:lnT>
                      <a:noFill/>
                    </a:lnT>
                    <a:lnB>
                      <a:noFill/>
                    </a:lnB>
                  </a:tcPr>
                </a:tc>
                <a:extLst>
                  <a:ext uri="{0D108BD9-81ED-4DB2-BD59-A6C34878D82A}">
                    <a16:rowId xmlns:a16="http://schemas.microsoft.com/office/drawing/2014/main" val="1772756386"/>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NOAA</a:t>
                      </a:r>
                    </a:p>
                  </a:txBody>
                  <a:tcPr marL="8205" marR="8205" marT="8205" marB="0" anchor="b">
                    <a:lnL>
                      <a:noFill/>
                    </a:lnL>
                    <a:lnR>
                      <a:noFill/>
                    </a:lnR>
                    <a:lnT>
                      <a:noFill/>
                    </a:lnT>
                    <a:lnB>
                      <a:noFill/>
                    </a:lnB>
                  </a:tcPr>
                </a:tc>
                <a:extLst>
                  <a:ext uri="{0D108BD9-81ED-4DB2-BD59-A6C34878D82A}">
                    <a16:rowId xmlns:a16="http://schemas.microsoft.com/office/drawing/2014/main" val="3686019285"/>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NOAA, NESDIS</a:t>
                      </a:r>
                    </a:p>
                  </a:txBody>
                  <a:tcPr marL="8205" marR="8205" marT="8205" marB="0" anchor="b">
                    <a:lnL>
                      <a:noFill/>
                    </a:lnL>
                    <a:lnR>
                      <a:noFill/>
                    </a:lnR>
                    <a:lnT>
                      <a:noFill/>
                    </a:lnT>
                    <a:lnB>
                      <a:noFill/>
                    </a:lnB>
                  </a:tcPr>
                </a:tc>
                <a:extLst>
                  <a:ext uri="{0D108BD9-81ED-4DB2-BD59-A6C34878D82A}">
                    <a16:rowId xmlns:a16="http://schemas.microsoft.com/office/drawing/2014/main" val="517748094"/>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NOAA, NMFS</a:t>
                      </a:r>
                    </a:p>
                  </a:txBody>
                  <a:tcPr marL="8205" marR="8205" marT="8205" marB="0" anchor="b">
                    <a:lnL>
                      <a:noFill/>
                    </a:lnL>
                    <a:lnR>
                      <a:noFill/>
                    </a:lnR>
                    <a:lnT>
                      <a:noFill/>
                    </a:lnT>
                    <a:lnB>
                      <a:noFill/>
                    </a:lnB>
                  </a:tcPr>
                </a:tc>
                <a:extLst>
                  <a:ext uri="{0D108BD9-81ED-4DB2-BD59-A6C34878D82A}">
                    <a16:rowId xmlns:a16="http://schemas.microsoft.com/office/drawing/2014/main" val="3136883928"/>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NOAA, NOS</a:t>
                      </a:r>
                    </a:p>
                  </a:txBody>
                  <a:tcPr marL="8205" marR="8205" marT="8205" marB="0" anchor="b">
                    <a:lnL>
                      <a:noFill/>
                    </a:lnL>
                    <a:lnR>
                      <a:noFill/>
                    </a:lnR>
                    <a:lnT>
                      <a:noFill/>
                    </a:lnT>
                    <a:lnB>
                      <a:noFill/>
                    </a:lnB>
                  </a:tcPr>
                </a:tc>
                <a:extLst>
                  <a:ext uri="{0D108BD9-81ED-4DB2-BD59-A6C34878D82A}">
                    <a16:rowId xmlns:a16="http://schemas.microsoft.com/office/drawing/2014/main" val="4177797774"/>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NOAA, NOS-NGS</a:t>
                      </a:r>
                    </a:p>
                  </a:txBody>
                  <a:tcPr marL="8205" marR="8205" marT="8205" marB="0" anchor="b">
                    <a:lnL>
                      <a:noFill/>
                    </a:lnL>
                    <a:lnR>
                      <a:noFill/>
                    </a:lnR>
                    <a:lnT>
                      <a:noFill/>
                    </a:lnT>
                    <a:lnB>
                      <a:noFill/>
                    </a:lnB>
                  </a:tcPr>
                </a:tc>
                <a:extLst>
                  <a:ext uri="{0D108BD9-81ED-4DB2-BD59-A6C34878D82A}">
                    <a16:rowId xmlns:a16="http://schemas.microsoft.com/office/drawing/2014/main" val="295571708"/>
                  </a:ext>
                </a:extLst>
              </a:tr>
              <a:tr h="164110">
                <a:tc>
                  <a:txBody>
                    <a:bodyPr/>
                    <a:lstStyle/>
                    <a:p>
                      <a:pPr algn="l" fontAlgn="b"/>
                      <a:r>
                        <a:rPr lang="en-US" sz="900" b="0" i="0" u="none" strike="noStrike" dirty="0">
                          <a:solidFill>
                            <a:srgbClr val="000000"/>
                          </a:solidFill>
                          <a:effectLst/>
                          <a:latin typeface="Arial" panose="020B0604020202020204" pitchFamily="34" charset="0"/>
                        </a:rPr>
                        <a:t>US Commerce - USPTO</a:t>
                      </a:r>
                    </a:p>
                  </a:txBody>
                  <a:tcPr marL="8205" marR="8205" marT="8205" marB="0" anchor="b">
                    <a:lnL>
                      <a:noFill/>
                    </a:lnL>
                    <a:lnR>
                      <a:noFill/>
                    </a:lnR>
                    <a:lnT>
                      <a:noFill/>
                    </a:lnT>
                    <a:lnB>
                      <a:noFill/>
                    </a:lnB>
                  </a:tcPr>
                </a:tc>
                <a:extLst>
                  <a:ext uri="{0D108BD9-81ED-4DB2-BD59-A6C34878D82A}">
                    <a16:rowId xmlns:a16="http://schemas.microsoft.com/office/drawing/2014/main" val="2017465622"/>
                  </a:ext>
                </a:extLst>
              </a:tr>
              <a:tr h="164110">
                <a:tc>
                  <a:txBody>
                    <a:bodyPr/>
                    <a:lstStyle/>
                    <a:p>
                      <a:pPr algn="l" fontAlgn="b"/>
                      <a:r>
                        <a:rPr lang="en-US" sz="900" b="0" i="0" u="none" strike="noStrike" dirty="0">
                          <a:solidFill>
                            <a:srgbClr val="000000"/>
                          </a:solidFill>
                          <a:effectLst/>
                          <a:latin typeface="Arial" panose="020B0604020202020204" pitchFamily="34" charset="0"/>
                        </a:rPr>
                        <a:t>US Courts</a:t>
                      </a:r>
                    </a:p>
                  </a:txBody>
                  <a:tcPr marL="8205" marR="8205" marT="8205" marB="0" anchor="b">
                    <a:lnL>
                      <a:noFill/>
                    </a:lnL>
                    <a:lnR>
                      <a:noFill/>
                    </a:lnR>
                    <a:lnT>
                      <a:noFill/>
                    </a:lnT>
                    <a:lnB>
                      <a:noFill/>
                    </a:lnB>
                  </a:tcPr>
                </a:tc>
                <a:extLst>
                  <a:ext uri="{0D108BD9-81ED-4DB2-BD59-A6C34878D82A}">
                    <a16:rowId xmlns:a16="http://schemas.microsoft.com/office/drawing/2014/main" val="824485968"/>
                  </a:ext>
                </a:extLst>
              </a:tr>
              <a:tr h="297038">
                <a:tc>
                  <a:txBody>
                    <a:bodyPr/>
                    <a:lstStyle/>
                    <a:p>
                      <a:pPr algn="l" fontAlgn="b"/>
                      <a:r>
                        <a:rPr lang="en-US" sz="900" b="0" i="0" u="none" strike="noStrike" dirty="0">
                          <a:solidFill>
                            <a:srgbClr val="000000"/>
                          </a:solidFill>
                          <a:effectLst/>
                          <a:latin typeface="Arial" panose="020B0604020202020204" pitchFamily="34" charset="0"/>
                        </a:rPr>
                        <a:t>US DoD - Defense Counterintelligence and Security Agency</a:t>
                      </a:r>
                    </a:p>
                  </a:txBody>
                  <a:tcPr marL="8205" marR="8205" marT="8205" marB="0" anchor="b">
                    <a:lnL>
                      <a:noFill/>
                    </a:lnL>
                    <a:lnR>
                      <a:noFill/>
                    </a:lnR>
                    <a:lnT>
                      <a:noFill/>
                    </a:lnT>
                    <a:lnB>
                      <a:noFill/>
                    </a:lnB>
                  </a:tcPr>
                </a:tc>
                <a:extLst>
                  <a:ext uri="{0D108BD9-81ED-4DB2-BD59-A6C34878D82A}">
                    <a16:rowId xmlns:a16="http://schemas.microsoft.com/office/drawing/2014/main" val="1902510453"/>
                  </a:ext>
                </a:extLst>
              </a:tr>
              <a:tr h="164110">
                <a:tc>
                  <a:txBody>
                    <a:bodyPr/>
                    <a:lstStyle/>
                    <a:p>
                      <a:pPr algn="l" fontAlgn="b"/>
                      <a:r>
                        <a:rPr lang="en-US" sz="900" b="0" i="0" u="none" strike="noStrike" dirty="0">
                          <a:solidFill>
                            <a:srgbClr val="000000"/>
                          </a:solidFill>
                          <a:effectLst/>
                          <a:latin typeface="Arial" panose="020B0604020202020204" pitchFamily="34" charset="0"/>
                        </a:rPr>
                        <a:t>US DoD - Defense Health Agency</a:t>
                      </a:r>
                    </a:p>
                  </a:txBody>
                  <a:tcPr marL="8205" marR="8205" marT="8205" marB="0" anchor="b">
                    <a:lnL>
                      <a:noFill/>
                    </a:lnL>
                    <a:lnR>
                      <a:noFill/>
                    </a:lnR>
                    <a:lnT>
                      <a:noFill/>
                    </a:lnT>
                    <a:lnB>
                      <a:noFill/>
                    </a:lnB>
                  </a:tcPr>
                </a:tc>
                <a:extLst>
                  <a:ext uri="{0D108BD9-81ED-4DB2-BD59-A6C34878D82A}">
                    <a16:rowId xmlns:a16="http://schemas.microsoft.com/office/drawing/2014/main" val="2996021511"/>
                  </a:ext>
                </a:extLst>
              </a:tr>
              <a:tr h="164110">
                <a:tc>
                  <a:txBody>
                    <a:bodyPr/>
                    <a:lstStyle/>
                    <a:p>
                      <a:pPr algn="l" fontAlgn="b"/>
                      <a:r>
                        <a:rPr lang="en-US" sz="900" b="0" i="0" u="none" strike="noStrike" dirty="0">
                          <a:solidFill>
                            <a:srgbClr val="000000"/>
                          </a:solidFill>
                          <a:effectLst/>
                          <a:latin typeface="Arial" panose="020B0604020202020204" pitchFamily="34" charset="0"/>
                        </a:rPr>
                        <a:t>US DoD - DLA</a:t>
                      </a:r>
                    </a:p>
                  </a:txBody>
                  <a:tcPr marL="8205" marR="8205" marT="8205" marB="0" anchor="b">
                    <a:lnL>
                      <a:noFill/>
                    </a:lnL>
                    <a:lnR>
                      <a:noFill/>
                    </a:lnR>
                    <a:lnT>
                      <a:noFill/>
                    </a:lnT>
                    <a:lnB>
                      <a:noFill/>
                    </a:lnB>
                  </a:tcPr>
                </a:tc>
                <a:extLst>
                  <a:ext uri="{0D108BD9-81ED-4DB2-BD59-A6C34878D82A}">
                    <a16:rowId xmlns:a16="http://schemas.microsoft.com/office/drawing/2014/main" val="2486946164"/>
                  </a:ext>
                </a:extLst>
              </a:tr>
              <a:tr h="164110">
                <a:tc>
                  <a:txBody>
                    <a:bodyPr/>
                    <a:lstStyle/>
                    <a:p>
                      <a:pPr algn="l" fontAlgn="b"/>
                      <a:r>
                        <a:rPr lang="en-US" sz="900" b="0" i="0" u="none" strike="noStrike" dirty="0">
                          <a:solidFill>
                            <a:srgbClr val="000000"/>
                          </a:solidFill>
                          <a:effectLst/>
                          <a:latin typeface="Arial" panose="020B0604020202020204" pitchFamily="34" charset="0"/>
                        </a:rPr>
                        <a:t>US DoD - DoDEA and DDESS</a:t>
                      </a:r>
                    </a:p>
                  </a:txBody>
                  <a:tcPr marL="8205" marR="8205" marT="8205" marB="0" anchor="b">
                    <a:lnL>
                      <a:noFill/>
                    </a:lnL>
                    <a:lnR>
                      <a:noFill/>
                    </a:lnR>
                    <a:lnT>
                      <a:noFill/>
                    </a:lnT>
                    <a:lnB>
                      <a:noFill/>
                    </a:lnB>
                  </a:tcPr>
                </a:tc>
                <a:extLst>
                  <a:ext uri="{0D108BD9-81ED-4DB2-BD59-A6C34878D82A}">
                    <a16:rowId xmlns:a16="http://schemas.microsoft.com/office/drawing/2014/main" val="1104528296"/>
                  </a:ext>
                </a:extLst>
              </a:tr>
              <a:tr h="164110">
                <a:tc>
                  <a:txBody>
                    <a:bodyPr/>
                    <a:lstStyle/>
                    <a:p>
                      <a:pPr algn="l" fontAlgn="b"/>
                      <a:r>
                        <a:rPr lang="en-US" sz="900" b="0" i="0" u="none" strike="noStrike" dirty="0">
                          <a:solidFill>
                            <a:srgbClr val="000000"/>
                          </a:solidFill>
                          <a:effectLst/>
                          <a:latin typeface="Arial" panose="020B0604020202020204" pitchFamily="34" charset="0"/>
                        </a:rPr>
                        <a:t>US Education</a:t>
                      </a:r>
                    </a:p>
                  </a:txBody>
                  <a:tcPr marL="8205" marR="8205" marT="8205" marB="0" anchor="b">
                    <a:lnL>
                      <a:noFill/>
                    </a:lnL>
                    <a:lnR>
                      <a:noFill/>
                    </a:lnR>
                    <a:lnT>
                      <a:noFill/>
                    </a:lnT>
                    <a:lnB>
                      <a:noFill/>
                    </a:lnB>
                  </a:tcPr>
                </a:tc>
                <a:extLst>
                  <a:ext uri="{0D108BD9-81ED-4DB2-BD59-A6C34878D82A}">
                    <a16:rowId xmlns:a16="http://schemas.microsoft.com/office/drawing/2014/main" val="2440619205"/>
                  </a:ext>
                </a:extLst>
              </a:tr>
              <a:tr h="164110">
                <a:tc>
                  <a:txBody>
                    <a:bodyPr/>
                    <a:lstStyle/>
                    <a:p>
                      <a:pPr algn="l" fontAlgn="b"/>
                      <a:r>
                        <a:rPr lang="en-US" sz="900" b="0" i="0" u="none" strike="noStrike" dirty="0">
                          <a:solidFill>
                            <a:srgbClr val="000000"/>
                          </a:solidFill>
                          <a:effectLst/>
                          <a:latin typeface="Arial" panose="020B0604020202020204" pitchFamily="34" charset="0"/>
                        </a:rPr>
                        <a:t>US Environmental Protection Agency</a:t>
                      </a:r>
                    </a:p>
                  </a:txBody>
                  <a:tcPr marL="8205" marR="8205" marT="8205" marB="0" anchor="b">
                    <a:lnL>
                      <a:noFill/>
                    </a:lnL>
                    <a:lnR>
                      <a:noFill/>
                    </a:lnR>
                    <a:lnT>
                      <a:noFill/>
                    </a:lnT>
                    <a:lnB>
                      <a:noFill/>
                    </a:lnB>
                  </a:tcPr>
                </a:tc>
                <a:extLst>
                  <a:ext uri="{0D108BD9-81ED-4DB2-BD59-A6C34878D82A}">
                    <a16:rowId xmlns:a16="http://schemas.microsoft.com/office/drawing/2014/main" val="2143794493"/>
                  </a:ext>
                </a:extLst>
              </a:tr>
              <a:tr h="297038">
                <a:tc>
                  <a:txBody>
                    <a:bodyPr/>
                    <a:lstStyle/>
                    <a:p>
                      <a:pPr algn="l" fontAlgn="b"/>
                      <a:r>
                        <a:rPr lang="en-US" sz="900" b="0" i="0" u="none" strike="noStrike" dirty="0">
                          <a:solidFill>
                            <a:srgbClr val="000000"/>
                          </a:solidFill>
                          <a:effectLst/>
                          <a:latin typeface="Arial" panose="020B0604020202020204" pitchFamily="34" charset="0"/>
                        </a:rPr>
                        <a:t>US Environmental Protection Agency (Regulations.gov)</a:t>
                      </a:r>
                    </a:p>
                  </a:txBody>
                  <a:tcPr marL="8205" marR="8205" marT="8205" marB="0" anchor="b">
                    <a:lnL>
                      <a:noFill/>
                    </a:lnL>
                    <a:lnR>
                      <a:noFill/>
                    </a:lnR>
                    <a:lnT>
                      <a:noFill/>
                    </a:lnT>
                    <a:lnB>
                      <a:noFill/>
                    </a:lnB>
                  </a:tcPr>
                </a:tc>
                <a:extLst>
                  <a:ext uri="{0D108BD9-81ED-4DB2-BD59-A6C34878D82A}">
                    <a16:rowId xmlns:a16="http://schemas.microsoft.com/office/drawing/2014/main" val="2795915803"/>
                  </a:ext>
                </a:extLst>
              </a:tr>
              <a:tr h="164110">
                <a:tc>
                  <a:txBody>
                    <a:bodyPr/>
                    <a:lstStyle/>
                    <a:p>
                      <a:pPr algn="l" fontAlgn="b"/>
                      <a:r>
                        <a:rPr lang="en-US" sz="900" b="0" i="0" u="none" strike="noStrike" dirty="0">
                          <a:solidFill>
                            <a:srgbClr val="000000"/>
                          </a:solidFill>
                          <a:effectLst/>
                          <a:latin typeface="Arial" panose="020B0604020202020204" pitchFamily="34" charset="0"/>
                        </a:rPr>
                        <a:t>US Government Accountability Office</a:t>
                      </a:r>
                    </a:p>
                  </a:txBody>
                  <a:tcPr marL="8205" marR="8205" marT="8205" marB="0" anchor="b">
                    <a:lnL>
                      <a:noFill/>
                    </a:lnL>
                    <a:lnR>
                      <a:noFill/>
                    </a:lnR>
                    <a:lnT>
                      <a:noFill/>
                    </a:lnT>
                    <a:lnB>
                      <a:noFill/>
                    </a:lnB>
                  </a:tcPr>
                </a:tc>
                <a:extLst>
                  <a:ext uri="{0D108BD9-81ED-4DB2-BD59-A6C34878D82A}">
                    <a16:rowId xmlns:a16="http://schemas.microsoft.com/office/drawing/2014/main" val="260961210"/>
                  </a:ext>
                </a:extLst>
              </a:tr>
              <a:tr h="164110">
                <a:tc>
                  <a:txBody>
                    <a:bodyPr/>
                    <a:lstStyle/>
                    <a:p>
                      <a:pPr algn="l" fontAlgn="b"/>
                      <a:r>
                        <a:rPr lang="en-US" sz="900" b="0" i="0" u="none" strike="noStrike" dirty="0">
                          <a:solidFill>
                            <a:srgbClr val="000000"/>
                          </a:solidFill>
                          <a:effectLst/>
                          <a:latin typeface="Arial" panose="020B0604020202020204" pitchFamily="34" charset="0"/>
                        </a:rPr>
                        <a:t>US HHS - AHRQ</a:t>
                      </a:r>
                    </a:p>
                  </a:txBody>
                  <a:tcPr marL="8205" marR="8205" marT="8205" marB="0" anchor="b">
                    <a:lnL>
                      <a:noFill/>
                    </a:lnL>
                    <a:lnR>
                      <a:noFill/>
                    </a:lnR>
                    <a:lnT>
                      <a:noFill/>
                    </a:lnT>
                    <a:lnB>
                      <a:noFill/>
                    </a:lnB>
                  </a:tcPr>
                </a:tc>
                <a:extLst>
                  <a:ext uri="{0D108BD9-81ED-4DB2-BD59-A6C34878D82A}">
                    <a16:rowId xmlns:a16="http://schemas.microsoft.com/office/drawing/2014/main" val="3349562589"/>
                  </a:ext>
                </a:extLst>
              </a:tr>
              <a:tr h="164110">
                <a:tc>
                  <a:txBody>
                    <a:bodyPr/>
                    <a:lstStyle/>
                    <a:p>
                      <a:pPr algn="l" fontAlgn="b"/>
                      <a:r>
                        <a:rPr lang="en-US" sz="900" b="0" i="0" u="none" strike="noStrike" dirty="0">
                          <a:solidFill>
                            <a:srgbClr val="000000"/>
                          </a:solidFill>
                          <a:effectLst/>
                          <a:latin typeface="Arial" panose="020B0604020202020204" pitchFamily="34" charset="0"/>
                        </a:rPr>
                        <a:t>US HHS - CDC</a:t>
                      </a:r>
                    </a:p>
                  </a:txBody>
                  <a:tcPr marL="8205" marR="8205" marT="8205" marB="0" anchor="b">
                    <a:lnL>
                      <a:noFill/>
                    </a:lnL>
                    <a:lnR>
                      <a:noFill/>
                    </a:lnR>
                    <a:lnT>
                      <a:noFill/>
                    </a:lnT>
                    <a:lnB>
                      <a:noFill/>
                    </a:lnB>
                  </a:tcPr>
                </a:tc>
                <a:extLst>
                  <a:ext uri="{0D108BD9-81ED-4DB2-BD59-A6C34878D82A}">
                    <a16:rowId xmlns:a16="http://schemas.microsoft.com/office/drawing/2014/main" val="3616393907"/>
                  </a:ext>
                </a:extLst>
              </a:tr>
              <a:tr h="164110">
                <a:tc>
                  <a:txBody>
                    <a:bodyPr/>
                    <a:lstStyle/>
                    <a:p>
                      <a:pPr algn="l" fontAlgn="b"/>
                      <a:r>
                        <a:rPr lang="en-US" sz="900" b="0" i="0" u="none" strike="noStrike" dirty="0">
                          <a:solidFill>
                            <a:srgbClr val="000000"/>
                          </a:solidFill>
                          <a:effectLst/>
                          <a:latin typeface="Arial" panose="020B0604020202020204" pitchFamily="34" charset="0"/>
                        </a:rPr>
                        <a:t>US HHS - CMS</a:t>
                      </a:r>
                    </a:p>
                  </a:txBody>
                  <a:tcPr marL="8205" marR="8205" marT="8205" marB="0" anchor="b">
                    <a:lnL>
                      <a:noFill/>
                    </a:lnL>
                    <a:lnR>
                      <a:noFill/>
                    </a:lnR>
                    <a:lnT>
                      <a:noFill/>
                    </a:lnT>
                    <a:lnB>
                      <a:noFill/>
                    </a:lnB>
                  </a:tcPr>
                </a:tc>
                <a:extLst>
                  <a:ext uri="{0D108BD9-81ED-4DB2-BD59-A6C34878D82A}">
                    <a16:rowId xmlns:a16="http://schemas.microsoft.com/office/drawing/2014/main" val="3515257424"/>
                  </a:ext>
                </a:extLst>
              </a:tr>
              <a:tr h="164110">
                <a:tc>
                  <a:txBody>
                    <a:bodyPr/>
                    <a:lstStyle/>
                    <a:p>
                      <a:pPr algn="l" fontAlgn="b"/>
                      <a:r>
                        <a:rPr lang="en-US" sz="900" b="0" i="0" u="none" strike="noStrike" dirty="0">
                          <a:solidFill>
                            <a:srgbClr val="000000"/>
                          </a:solidFill>
                          <a:effectLst/>
                          <a:latin typeface="Arial" panose="020B0604020202020204" pitchFamily="34" charset="0"/>
                        </a:rPr>
                        <a:t>US HHS - e-grant</a:t>
                      </a:r>
                    </a:p>
                  </a:txBody>
                  <a:tcPr marL="8205" marR="8205" marT="8205" marB="0" anchor="b">
                    <a:lnL>
                      <a:noFill/>
                    </a:lnL>
                    <a:lnR>
                      <a:noFill/>
                    </a:lnR>
                    <a:lnT>
                      <a:noFill/>
                    </a:lnT>
                    <a:lnB>
                      <a:noFill/>
                    </a:lnB>
                  </a:tcPr>
                </a:tc>
                <a:extLst>
                  <a:ext uri="{0D108BD9-81ED-4DB2-BD59-A6C34878D82A}">
                    <a16:rowId xmlns:a16="http://schemas.microsoft.com/office/drawing/2014/main" val="2280030937"/>
                  </a:ext>
                </a:extLst>
              </a:tr>
              <a:tr h="164110">
                <a:tc>
                  <a:txBody>
                    <a:bodyPr/>
                    <a:lstStyle/>
                    <a:p>
                      <a:pPr algn="l" fontAlgn="b"/>
                      <a:r>
                        <a:rPr lang="en-US" sz="900" b="0" i="0" u="none" strike="noStrike" dirty="0">
                          <a:solidFill>
                            <a:srgbClr val="000000"/>
                          </a:solidFill>
                          <a:effectLst/>
                          <a:latin typeface="Arial" panose="020B0604020202020204" pitchFamily="34" charset="0"/>
                        </a:rPr>
                        <a:t>US HHS - NIH</a:t>
                      </a:r>
                    </a:p>
                  </a:txBody>
                  <a:tcPr marL="8205" marR="8205" marT="8205" marB="0" anchor="b">
                    <a:lnL>
                      <a:noFill/>
                    </a:lnL>
                    <a:lnR>
                      <a:noFill/>
                    </a:lnR>
                    <a:lnT>
                      <a:noFill/>
                    </a:lnT>
                    <a:lnB>
                      <a:noFill/>
                    </a:lnB>
                  </a:tcPr>
                </a:tc>
                <a:extLst>
                  <a:ext uri="{0D108BD9-81ED-4DB2-BD59-A6C34878D82A}">
                    <a16:rowId xmlns:a16="http://schemas.microsoft.com/office/drawing/2014/main" val="3498422880"/>
                  </a:ext>
                </a:extLst>
              </a:tr>
              <a:tr h="164110">
                <a:tc>
                  <a:txBody>
                    <a:bodyPr/>
                    <a:lstStyle/>
                    <a:p>
                      <a:pPr algn="l" fontAlgn="b"/>
                      <a:r>
                        <a:rPr lang="en-US" sz="900" b="0" i="0" u="none" strike="noStrike" dirty="0">
                          <a:solidFill>
                            <a:srgbClr val="000000"/>
                          </a:solidFill>
                          <a:effectLst/>
                          <a:latin typeface="Arial" panose="020B0604020202020204" pitchFamily="34" charset="0"/>
                        </a:rPr>
                        <a:t>US HHS - NIH NHLBI</a:t>
                      </a:r>
                    </a:p>
                  </a:txBody>
                  <a:tcPr marL="8205" marR="8205" marT="8205" marB="0" anchor="b">
                    <a:lnL>
                      <a:noFill/>
                    </a:lnL>
                    <a:lnR>
                      <a:noFill/>
                    </a:lnR>
                    <a:lnT>
                      <a:noFill/>
                    </a:lnT>
                    <a:lnB>
                      <a:noFill/>
                    </a:lnB>
                  </a:tcPr>
                </a:tc>
                <a:extLst>
                  <a:ext uri="{0D108BD9-81ED-4DB2-BD59-A6C34878D82A}">
                    <a16:rowId xmlns:a16="http://schemas.microsoft.com/office/drawing/2014/main" val="2843828453"/>
                  </a:ext>
                </a:extLst>
              </a:tr>
              <a:tr h="164110">
                <a:tc>
                  <a:txBody>
                    <a:bodyPr/>
                    <a:lstStyle/>
                    <a:p>
                      <a:pPr algn="l" fontAlgn="b"/>
                      <a:r>
                        <a:rPr lang="en-US" sz="900" b="0" i="0" u="none" strike="noStrike" dirty="0">
                          <a:solidFill>
                            <a:srgbClr val="000000"/>
                          </a:solidFill>
                          <a:effectLst/>
                          <a:latin typeface="Arial" panose="020B0604020202020204" pitchFamily="34" charset="0"/>
                        </a:rPr>
                        <a:t>US HHS - NIH NIAMS</a:t>
                      </a:r>
                    </a:p>
                  </a:txBody>
                  <a:tcPr marL="8205" marR="8205" marT="8205" marB="0" anchor="b">
                    <a:lnL>
                      <a:noFill/>
                    </a:lnL>
                    <a:lnR>
                      <a:noFill/>
                    </a:lnR>
                    <a:lnT>
                      <a:noFill/>
                    </a:lnT>
                    <a:lnB>
                      <a:noFill/>
                    </a:lnB>
                  </a:tcPr>
                </a:tc>
                <a:extLst>
                  <a:ext uri="{0D108BD9-81ED-4DB2-BD59-A6C34878D82A}">
                    <a16:rowId xmlns:a16="http://schemas.microsoft.com/office/drawing/2014/main" val="3571843281"/>
                  </a:ext>
                </a:extLst>
              </a:tr>
              <a:tr h="164110">
                <a:tc>
                  <a:txBody>
                    <a:bodyPr/>
                    <a:lstStyle/>
                    <a:p>
                      <a:pPr algn="l" fontAlgn="b"/>
                      <a:r>
                        <a:rPr lang="en-US" sz="900" b="0" i="0" u="none" strike="noStrike" dirty="0">
                          <a:solidFill>
                            <a:srgbClr val="000000"/>
                          </a:solidFill>
                          <a:effectLst/>
                          <a:latin typeface="Arial" panose="020B0604020202020204" pitchFamily="34" charset="0"/>
                        </a:rPr>
                        <a:t>US HHS - NIH NIDCR</a:t>
                      </a:r>
                    </a:p>
                  </a:txBody>
                  <a:tcPr marL="8205" marR="8205" marT="8205" marB="0" anchor="b">
                    <a:lnL>
                      <a:noFill/>
                    </a:lnL>
                    <a:lnR>
                      <a:noFill/>
                    </a:lnR>
                    <a:lnT>
                      <a:noFill/>
                    </a:lnT>
                    <a:lnB>
                      <a:noFill/>
                    </a:lnB>
                  </a:tcPr>
                </a:tc>
                <a:extLst>
                  <a:ext uri="{0D108BD9-81ED-4DB2-BD59-A6C34878D82A}">
                    <a16:rowId xmlns:a16="http://schemas.microsoft.com/office/drawing/2014/main" val="259486435"/>
                  </a:ext>
                </a:extLst>
              </a:tr>
            </a:tbl>
          </a:graphicData>
        </a:graphic>
      </p:graphicFrame>
      <p:graphicFrame>
        <p:nvGraphicFramePr>
          <p:cNvPr id="15" name="Table 14">
            <a:extLst>
              <a:ext uri="{FF2B5EF4-FFF2-40B4-BE49-F238E27FC236}">
                <a16:creationId xmlns:a16="http://schemas.microsoft.com/office/drawing/2014/main" id="{72877A46-7317-4019-8C92-15D10852E687}"/>
              </a:ext>
            </a:extLst>
          </p:cNvPr>
          <p:cNvGraphicFramePr>
            <a:graphicFrameLocks noGrp="1"/>
          </p:cNvGraphicFramePr>
          <p:nvPr>
            <p:extLst>
              <p:ext uri="{D42A27DB-BD31-4B8C-83A1-F6EECF244321}">
                <p14:modId xmlns:p14="http://schemas.microsoft.com/office/powerpoint/2010/main" val="1099723268"/>
              </p:ext>
            </p:extLst>
          </p:nvPr>
        </p:nvGraphicFramePr>
        <p:xfrm>
          <a:off x="8506351" y="1139953"/>
          <a:ext cx="2796649" cy="4860937"/>
        </p:xfrm>
        <a:graphic>
          <a:graphicData uri="http://schemas.openxmlformats.org/drawingml/2006/table">
            <a:tbl>
              <a:tblPr/>
              <a:tblGrid>
                <a:gridCol w="2796649">
                  <a:extLst>
                    <a:ext uri="{9D8B030D-6E8A-4147-A177-3AD203B41FA5}">
                      <a16:colId xmlns:a16="http://schemas.microsoft.com/office/drawing/2014/main" val="2533890079"/>
                    </a:ext>
                  </a:extLst>
                </a:gridCol>
              </a:tblGrid>
              <a:tr h="174791">
                <a:tc>
                  <a:txBody>
                    <a:bodyPr/>
                    <a:lstStyle/>
                    <a:p>
                      <a:pPr algn="l" fontAlgn="b"/>
                      <a:r>
                        <a:rPr lang="en-US" sz="1000" b="0" i="0" u="none" strike="noStrike" dirty="0">
                          <a:solidFill>
                            <a:srgbClr val="000000"/>
                          </a:solidFill>
                          <a:effectLst/>
                          <a:latin typeface="Arial" panose="020B0604020202020204" pitchFamily="34" charset="0"/>
                        </a:rPr>
                        <a:t>US HHS - NIH NIDDK</a:t>
                      </a:r>
                    </a:p>
                  </a:txBody>
                  <a:tcPr marL="8740" marR="8740" marT="8740" marB="0" anchor="b">
                    <a:lnL>
                      <a:noFill/>
                    </a:lnL>
                    <a:lnR>
                      <a:noFill/>
                    </a:lnR>
                    <a:lnT>
                      <a:noFill/>
                    </a:lnT>
                    <a:lnB>
                      <a:noFill/>
                    </a:lnB>
                  </a:tcPr>
                </a:tc>
                <a:extLst>
                  <a:ext uri="{0D108BD9-81ED-4DB2-BD59-A6C34878D82A}">
                    <a16:rowId xmlns:a16="http://schemas.microsoft.com/office/drawing/2014/main" val="1620683664"/>
                  </a:ext>
                </a:extLst>
              </a:tr>
              <a:tr h="174791">
                <a:tc>
                  <a:txBody>
                    <a:bodyPr/>
                    <a:lstStyle/>
                    <a:p>
                      <a:pPr algn="l" fontAlgn="b"/>
                      <a:r>
                        <a:rPr lang="en-US" sz="1000" b="0" i="0" u="none" strike="noStrike" dirty="0">
                          <a:solidFill>
                            <a:srgbClr val="000000"/>
                          </a:solidFill>
                          <a:effectLst/>
                          <a:latin typeface="Arial" panose="020B0604020202020204" pitchFamily="34" charset="0"/>
                        </a:rPr>
                        <a:t>US HHS - NIH, NICHD</a:t>
                      </a:r>
                    </a:p>
                  </a:txBody>
                  <a:tcPr marL="8740" marR="8740" marT="8740" marB="0" anchor="b">
                    <a:lnL>
                      <a:noFill/>
                    </a:lnL>
                    <a:lnR>
                      <a:noFill/>
                    </a:lnR>
                    <a:lnT>
                      <a:noFill/>
                    </a:lnT>
                    <a:lnB>
                      <a:noFill/>
                    </a:lnB>
                  </a:tcPr>
                </a:tc>
                <a:extLst>
                  <a:ext uri="{0D108BD9-81ED-4DB2-BD59-A6C34878D82A}">
                    <a16:rowId xmlns:a16="http://schemas.microsoft.com/office/drawing/2014/main" val="2083071919"/>
                  </a:ext>
                </a:extLst>
              </a:tr>
              <a:tr h="174791">
                <a:tc>
                  <a:txBody>
                    <a:bodyPr/>
                    <a:lstStyle/>
                    <a:p>
                      <a:pPr algn="l" fontAlgn="b"/>
                      <a:r>
                        <a:rPr lang="en-US" sz="1000" b="0" i="0" u="none" strike="noStrike" dirty="0">
                          <a:solidFill>
                            <a:srgbClr val="000000"/>
                          </a:solidFill>
                          <a:effectLst/>
                          <a:latin typeface="Arial" panose="020B0604020202020204" pitchFamily="34" charset="0"/>
                        </a:rPr>
                        <a:t>US HHS - SAMHSA</a:t>
                      </a:r>
                    </a:p>
                  </a:txBody>
                  <a:tcPr marL="8740" marR="8740" marT="8740" marB="0" anchor="b">
                    <a:lnL>
                      <a:noFill/>
                    </a:lnL>
                    <a:lnR>
                      <a:noFill/>
                    </a:lnR>
                    <a:lnT>
                      <a:noFill/>
                    </a:lnT>
                    <a:lnB>
                      <a:noFill/>
                    </a:lnB>
                  </a:tcPr>
                </a:tc>
                <a:extLst>
                  <a:ext uri="{0D108BD9-81ED-4DB2-BD59-A6C34878D82A}">
                    <a16:rowId xmlns:a16="http://schemas.microsoft.com/office/drawing/2014/main" val="1834575024"/>
                  </a:ext>
                </a:extLst>
              </a:tr>
              <a:tr h="174791">
                <a:tc>
                  <a:txBody>
                    <a:bodyPr/>
                    <a:lstStyle/>
                    <a:p>
                      <a:pPr algn="l" fontAlgn="b"/>
                      <a:r>
                        <a:rPr lang="en-US" sz="1000" b="0" i="0" u="none" strike="noStrike" dirty="0">
                          <a:solidFill>
                            <a:srgbClr val="000000"/>
                          </a:solidFill>
                          <a:effectLst/>
                          <a:latin typeface="Arial" panose="020B0604020202020204" pitchFamily="34" charset="0"/>
                        </a:rPr>
                        <a:t>US Homeland Security - CRC</a:t>
                      </a:r>
                    </a:p>
                  </a:txBody>
                  <a:tcPr marL="8740" marR="8740" marT="8740" marB="0" anchor="b">
                    <a:lnL>
                      <a:noFill/>
                    </a:lnL>
                    <a:lnR>
                      <a:noFill/>
                    </a:lnR>
                    <a:lnT>
                      <a:noFill/>
                    </a:lnT>
                    <a:lnB>
                      <a:noFill/>
                    </a:lnB>
                  </a:tcPr>
                </a:tc>
                <a:extLst>
                  <a:ext uri="{0D108BD9-81ED-4DB2-BD59-A6C34878D82A}">
                    <a16:rowId xmlns:a16="http://schemas.microsoft.com/office/drawing/2014/main" val="2191793353"/>
                  </a:ext>
                </a:extLst>
              </a:tr>
              <a:tr h="174791">
                <a:tc>
                  <a:txBody>
                    <a:bodyPr/>
                    <a:lstStyle/>
                    <a:p>
                      <a:pPr algn="l" fontAlgn="b"/>
                      <a:r>
                        <a:rPr lang="en-US" sz="1000" b="0" i="0" u="none" strike="noStrike" dirty="0">
                          <a:solidFill>
                            <a:srgbClr val="000000"/>
                          </a:solidFill>
                          <a:effectLst/>
                          <a:latin typeface="Arial" panose="020B0604020202020204" pitchFamily="34" charset="0"/>
                        </a:rPr>
                        <a:t>US International Trade Commission</a:t>
                      </a:r>
                    </a:p>
                  </a:txBody>
                  <a:tcPr marL="8740" marR="8740" marT="8740" marB="0" anchor="b">
                    <a:lnL>
                      <a:noFill/>
                    </a:lnL>
                    <a:lnR>
                      <a:noFill/>
                    </a:lnR>
                    <a:lnT>
                      <a:noFill/>
                    </a:lnT>
                    <a:lnB>
                      <a:noFill/>
                    </a:lnB>
                  </a:tcPr>
                </a:tc>
                <a:extLst>
                  <a:ext uri="{0D108BD9-81ED-4DB2-BD59-A6C34878D82A}">
                    <a16:rowId xmlns:a16="http://schemas.microsoft.com/office/drawing/2014/main" val="2196080783"/>
                  </a:ext>
                </a:extLst>
              </a:tr>
              <a:tr h="174791">
                <a:tc>
                  <a:txBody>
                    <a:bodyPr/>
                    <a:lstStyle/>
                    <a:p>
                      <a:pPr algn="l" fontAlgn="b"/>
                      <a:r>
                        <a:rPr lang="en-US" sz="1000" b="0" i="0" u="none" strike="noStrike" dirty="0">
                          <a:solidFill>
                            <a:srgbClr val="000000"/>
                          </a:solidFill>
                          <a:effectLst/>
                          <a:latin typeface="Arial" panose="020B0604020202020204" pitchFamily="34" charset="0"/>
                        </a:rPr>
                        <a:t>US Justice - BOP/Unicor</a:t>
                      </a:r>
                    </a:p>
                  </a:txBody>
                  <a:tcPr marL="8740" marR="8740" marT="8740" marB="0" anchor="b">
                    <a:lnL>
                      <a:noFill/>
                    </a:lnL>
                    <a:lnR>
                      <a:noFill/>
                    </a:lnR>
                    <a:lnT>
                      <a:noFill/>
                    </a:lnT>
                    <a:lnB>
                      <a:noFill/>
                    </a:lnB>
                  </a:tcPr>
                </a:tc>
                <a:extLst>
                  <a:ext uri="{0D108BD9-81ED-4DB2-BD59-A6C34878D82A}">
                    <a16:rowId xmlns:a16="http://schemas.microsoft.com/office/drawing/2014/main" val="2585046836"/>
                  </a:ext>
                </a:extLst>
              </a:tr>
              <a:tr h="174791">
                <a:tc>
                  <a:txBody>
                    <a:bodyPr/>
                    <a:lstStyle/>
                    <a:p>
                      <a:pPr algn="l" fontAlgn="b"/>
                      <a:r>
                        <a:rPr lang="en-US" sz="1000" b="0" i="0" u="none" strike="noStrike" dirty="0">
                          <a:solidFill>
                            <a:srgbClr val="000000"/>
                          </a:solidFill>
                          <a:effectLst/>
                          <a:latin typeface="Arial" panose="020B0604020202020204" pitchFamily="34" charset="0"/>
                        </a:rPr>
                        <a:t>US Justice - FBI</a:t>
                      </a:r>
                    </a:p>
                  </a:txBody>
                  <a:tcPr marL="8740" marR="8740" marT="8740" marB="0" anchor="b">
                    <a:lnL>
                      <a:noFill/>
                    </a:lnL>
                    <a:lnR>
                      <a:noFill/>
                    </a:lnR>
                    <a:lnT>
                      <a:noFill/>
                    </a:lnT>
                    <a:lnB>
                      <a:noFill/>
                    </a:lnB>
                  </a:tcPr>
                </a:tc>
                <a:extLst>
                  <a:ext uri="{0D108BD9-81ED-4DB2-BD59-A6C34878D82A}">
                    <a16:rowId xmlns:a16="http://schemas.microsoft.com/office/drawing/2014/main" val="3425507425"/>
                  </a:ext>
                </a:extLst>
              </a:tr>
              <a:tr h="174791">
                <a:tc>
                  <a:txBody>
                    <a:bodyPr/>
                    <a:lstStyle/>
                    <a:p>
                      <a:pPr algn="l" fontAlgn="b"/>
                      <a:r>
                        <a:rPr lang="en-US" sz="1000" b="0" i="0" u="none" strike="noStrike" dirty="0">
                          <a:solidFill>
                            <a:srgbClr val="000000"/>
                          </a:solidFill>
                          <a:effectLst/>
                          <a:latin typeface="Arial" panose="020B0604020202020204" pitchFamily="34" charset="0"/>
                        </a:rPr>
                        <a:t>US Justice - OJP</a:t>
                      </a:r>
                    </a:p>
                  </a:txBody>
                  <a:tcPr marL="8740" marR="8740" marT="8740" marB="0" anchor="b">
                    <a:lnL>
                      <a:noFill/>
                    </a:lnL>
                    <a:lnR>
                      <a:noFill/>
                    </a:lnR>
                    <a:lnT>
                      <a:noFill/>
                    </a:lnT>
                    <a:lnB>
                      <a:noFill/>
                    </a:lnB>
                  </a:tcPr>
                </a:tc>
                <a:extLst>
                  <a:ext uri="{0D108BD9-81ED-4DB2-BD59-A6C34878D82A}">
                    <a16:rowId xmlns:a16="http://schemas.microsoft.com/office/drawing/2014/main" val="976000556"/>
                  </a:ext>
                </a:extLst>
              </a:tr>
              <a:tr h="174791">
                <a:tc>
                  <a:txBody>
                    <a:bodyPr/>
                    <a:lstStyle/>
                    <a:p>
                      <a:pPr algn="l" fontAlgn="b"/>
                      <a:r>
                        <a:rPr lang="en-US" sz="1000" b="0" i="0" u="none" strike="noStrike" dirty="0">
                          <a:solidFill>
                            <a:srgbClr val="000000"/>
                          </a:solidFill>
                          <a:effectLst/>
                          <a:latin typeface="Arial" panose="020B0604020202020204" pitchFamily="34" charset="0"/>
                        </a:rPr>
                        <a:t>US Labor</a:t>
                      </a:r>
                    </a:p>
                  </a:txBody>
                  <a:tcPr marL="8740" marR="8740" marT="8740" marB="0" anchor="b">
                    <a:lnL>
                      <a:noFill/>
                    </a:lnL>
                    <a:lnR>
                      <a:noFill/>
                    </a:lnR>
                    <a:lnT>
                      <a:noFill/>
                    </a:lnT>
                    <a:lnB>
                      <a:noFill/>
                    </a:lnB>
                  </a:tcPr>
                </a:tc>
                <a:extLst>
                  <a:ext uri="{0D108BD9-81ED-4DB2-BD59-A6C34878D82A}">
                    <a16:rowId xmlns:a16="http://schemas.microsoft.com/office/drawing/2014/main" val="3035394333"/>
                  </a:ext>
                </a:extLst>
              </a:tr>
              <a:tr h="174791">
                <a:tc>
                  <a:txBody>
                    <a:bodyPr/>
                    <a:lstStyle/>
                    <a:p>
                      <a:pPr algn="l" fontAlgn="b"/>
                      <a:r>
                        <a:rPr lang="en-US" sz="1000" b="0" i="0" u="none" strike="noStrike" dirty="0">
                          <a:solidFill>
                            <a:srgbClr val="000000"/>
                          </a:solidFill>
                          <a:effectLst/>
                          <a:latin typeface="Arial" panose="020B0604020202020204" pitchFamily="34" charset="0"/>
                        </a:rPr>
                        <a:t>US Labor - BLS</a:t>
                      </a:r>
                    </a:p>
                  </a:txBody>
                  <a:tcPr marL="8740" marR="8740" marT="8740" marB="0" anchor="b">
                    <a:lnL>
                      <a:noFill/>
                    </a:lnL>
                    <a:lnR>
                      <a:noFill/>
                    </a:lnR>
                    <a:lnT>
                      <a:noFill/>
                    </a:lnT>
                    <a:lnB>
                      <a:noFill/>
                    </a:lnB>
                  </a:tcPr>
                </a:tc>
                <a:extLst>
                  <a:ext uri="{0D108BD9-81ED-4DB2-BD59-A6C34878D82A}">
                    <a16:rowId xmlns:a16="http://schemas.microsoft.com/office/drawing/2014/main" val="2269009998"/>
                  </a:ext>
                </a:extLst>
              </a:tr>
              <a:tr h="174791">
                <a:tc>
                  <a:txBody>
                    <a:bodyPr/>
                    <a:lstStyle/>
                    <a:p>
                      <a:pPr algn="l" fontAlgn="b"/>
                      <a:r>
                        <a:rPr lang="en-US" sz="1000" b="0" i="0" u="none" strike="noStrike" dirty="0">
                          <a:solidFill>
                            <a:srgbClr val="000000"/>
                          </a:solidFill>
                          <a:effectLst/>
                          <a:latin typeface="Arial" panose="020B0604020202020204" pitchFamily="34" charset="0"/>
                        </a:rPr>
                        <a:t>US Nuclear Regulatory Commission</a:t>
                      </a:r>
                    </a:p>
                  </a:txBody>
                  <a:tcPr marL="8740" marR="8740" marT="8740" marB="0" anchor="b">
                    <a:lnL>
                      <a:noFill/>
                    </a:lnL>
                    <a:lnR>
                      <a:noFill/>
                    </a:lnR>
                    <a:lnT>
                      <a:noFill/>
                    </a:lnT>
                    <a:lnB>
                      <a:noFill/>
                    </a:lnB>
                  </a:tcPr>
                </a:tc>
                <a:extLst>
                  <a:ext uri="{0D108BD9-81ED-4DB2-BD59-A6C34878D82A}">
                    <a16:rowId xmlns:a16="http://schemas.microsoft.com/office/drawing/2014/main" val="3498454250"/>
                  </a:ext>
                </a:extLst>
              </a:tr>
              <a:tr h="174791">
                <a:tc>
                  <a:txBody>
                    <a:bodyPr/>
                    <a:lstStyle/>
                    <a:p>
                      <a:pPr algn="l" fontAlgn="b"/>
                      <a:r>
                        <a:rPr lang="en-US" sz="1000" b="0" i="0" u="none" strike="noStrike" dirty="0">
                          <a:solidFill>
                            <a:srgbClr val="000000"/>
                          </a:solidFill>
                          <a:effectLst/>
                          <a:latin typeface="Arial" panose="020B0604020202020204" pitchFamily="34" charset="0"/>
                        </a:rPr>
                        <a:t>US Office of Personnel Management</a:t>
                      </a:r>
                    </a:p>
                  </a:txBody>
                  <a:tcPr marL="8740" marR="8740" marT="8740" marB="0" anchor="b">
                    <a:lnL>
                      <a:noFill/>
                    </a:lnL>
                    <a:lnR>
                      <a:noFill/>
                    </a:lnR>
                    <a:lnT>
                      <a:noFill/>
                    </a:lnT>
                    <a:lnB>
                      <a:noFill/>
                    </a:lnB>
                  </a:tcPr>
                </a:tc>
                <a:extLst>
                  <a:ext uri="{0D108BD9-81ED-4DB2-BD59-A6C34878D82A}">
                    <a16:rowId xmlns:a16="http://schemas.microsoft.com/office/drawing/2014/main" val="3925245487"/>
                  </a:ext>
                </a:extLst>
              </a:tr>
              <a:tr h="174791">
                <a:tc>
                  <a:txBody>
                    <a:bodyPr/>
                    <a:lstStyle/>
                    <a:p>
                      <a:pPr algn="l" fontAlgn="b"/>
                      <a:r>
                        <a:rPr lang="en-US" sz="1000" b="0" i="0" u="none" strike="noStrike" dirty="0">
                          <a:solidFill>
                            <a:srgbClr val="000000"/>
                          </a:solidFill>
                          <a:effectLst/>
                          <a:latin typeface="Arial" panose="020B0604020202020204" pitchFamily="34" charset="0"/>
                        </a:rPr>
                        <a:t>US Pension Benefit Guaranty Corporation</a:t>
                      </a:r>
                    </a:p>
                  </a:txBody>
                  <a:tcPr marL="8740" marR="8740" marT="8740" marB="0" anchor="b">
                    <a:lnL>
                      <a:noFill/>
                    </a:lnL>
                    <a:lnR>
                      <a:noFill/>
                    </a:lnR>
                    <a:lnT>
                      <a:noFill/>
                    </a:lnT>
                    <a:lnB>
                      <a:noFill/>
                    </a:lnB>
                  </a:tcPr>
                </a:tc>
                <a:extLst>
                  <a:ext uri="{0D108BD9-81ED-4DB2-BD59-A6C34878D82A}">
                    <a16:rowId xmlns:a16="http://schemas.microsoft.com/office/drawing/2014/main" val="831657456"/>
                  </a:ext>
                </a:extLst>
              </a:tr>
              <a:tr h="174791">
                <a:tc>
                  <a:txBody>
                    <a:bodyPr/>
                    <a:lstStyle/>
                    <a:p>
                      <a:pPr algn="l" fontAlgn="b"/>
                      <a:r>
                        <a:rPr lang="en-US" sz="1000" b="0" i="0" u="none" strike="noStrike" dirty="0">
                          <a:solidFill>
                            <a:srgbClr val="000000"/>
                          </a:solidFill>
                          <a:effectLst/>
                          <a:latin typeface="Arial" panose="020B0604020202020204" pitchFamily="34" charset="0"/>
                        </a:rPr>
                        <a:t>US Securities and Exchange Commission</a:t>
                      </a:r>
                    </a:p>
                  </a:txBody>
                  <a:tcPr marL="8740" marR="8740" marT="8740" marB="0" anchor="b">
                    <a:lnL>
                      <a:noFill/>
                    </a:lnL>
                    <a:lnR>
                      <a:noFill/>
                    </a:lnR>
                    <a:lnT>
                      <a:noFill/>
                    </a:lnT>
                    <a:lnB>
                      <a:noFill/>
                    </a:lnB>
                  </a:tcPr>
                </a:tc>
                <a:extLst>
                  <a:ext uri="{0D108BD9-81ED-4DB2-BD59-A6C34878D82A}">
                    <a16:rowId xmlns:a16="http://schemas.microsoft.com/office/drawing/2014/main" val="1932309779"/>
                  </a:ext>
                </a:extLst>
              </a:tr>
              <a:tr h="174791">
                <a:tc>
                  <a:txBody>
                    <a:bodyPr/>
                    <a:lstStyle/>
                    <a:p>
                      <a:pPr algn="l" fontAlgn="b"/>
                      <a:r>
                        <a:rPr lang="en-US" sz="1000" b="0" i="0" u="none" strike="noStrike" dirty="0">
                          <a:solidFill>
                            <a:srgbClr val="000000"/>
                          </a:solidFill>
                          <a:effectLst/>
                          <a:latin typeface="Arial" panose="020B0604020202020204" pitchFamily="34" charset="0"/>
                        </a:rPr>
                        <a:t>US State</a:t>
                      </a:r>
                    </a:p>
                  </a:txBody>
                  <a:tcPr marL="8740" marR="8740" marT="8740" marB="0" anchor="b">
                    <a:lnL>
                      <a:noFill/>
                    </a:lnL>
                    <a:lnR>
                      <a:noFill/>
                    </a:lnR>
                    <a:lnT>
                      <a:noFill/>
                    </a:lnT>
                    <a:lnB>
                      <a:noFill/>
                    </a:lnB>
                  </a:tcPr>
                </a:tc>
                <a:extLst>
                  <a:ext uri="{0D108BD9-81ED-4DB2-BD59-A6C34878D82A}">
                    <a16:rowId xmlns:a16="http://schemas.microsoft.com/office/drawing/2014/main" val="794219216"/>
                  </a:ext>
                </a:extLst>
              </a:tr>
              <a:tr h="174791">
                <a:tc>
                  <a:txBody>
                    <a:bodyPr/>
                    <a:lstStyle/>
                    <a:p>
                      <a:pPr algn="l" fontAlgn="b"/>
                      <a:r>
                        <a:rPr lang="en-US" sz="1000" b="0" i="0" u="none" strike="noStrike" dirty="0">
                          <a:solidFill>
                            <a:srgbClr val="000000"/>
                          </a:solidFill>
                          <a:effectLst/>
                          <a:latin typeface="Arial" panose="020B0604020202020204" pitchFamily="34" charset="0"/>
                        </a:rPr>
                        <a:t>US State - Office of Recruitment</a:t>
                      </a:r>
                    </a:p>
                  </a:txBody>
                  <a:tcPr marL="8740" marR="8740" marT="8740" marB="0" anchor="b">
                    <a:lnL>
                      <a:noFill/>
                    </a:lnL>
                    <a:lnR>
                      <a:noFill/>
                    </a:lnR>
                    <a:lnT>
                      <a:noFill/>
                    </a:lnT>
                    <a:lnB>
                      <a:noFill/>
                    </a:lnB>
                  </a:tcPr>
                </a:tc>
                <a:extLst>
                  <a:ext uri="{0D108BD9-81ED-4DB2-BD59-A6C34878D82A}">
                    <a16:rowId xmlns:a16="http://schemas.microsoft.com/office/drawing/2014/main" val="1232180263"/>
                  </a:ext>
                </a:extLst>
              </a:tr>
              <a:tr h="174791">
                <a:tc>
                  <a:txBody>
                    <a:bodyPr/>
                    <a:lstStyle/>
                    <a:p>
                      <a:pPr algn="l" fontAlgn="b"/>
                      <a:r>
                        <a:rPr lang="en-US" sz="1000" b="0" i="0" u="none" strike="noStrike" dirty="0">
                          <a:solidFill>
                            <a:srgbClr val="000000"/>
                          </a:solidFill>
                          <a:effectLst/>
                          <a:latin typeface="Arial" panose="020B0604020202020204" pitchFamily="34" charset="0"/>
                        </a:rPr>
                        <a:t>US Transportation - FAA</a:t>
                      </a:r>
                    </a:p>
                  </a:txBody>
                  <a:tcPr marL="8740" marR="8740" marT="8740" marB="0" anchor="b">
                    <a:lnL>
                      <a:noFill/>
                    </a:lnL>
                    <a:lnR>
                      <a:noFill/>
                    </a:lnR>
                    <a:lnT>
                      <a:noFill/>
                    </a:lnT>
                    <a:lnB>
                      <a:noFill/>
                    </a:lnB>
                  </a:tcPr>
                </a:tc>
                <a:extLst>
                  <a:ext uri="{0D108BD9-81ED-4DB2-BD59-A6C34878D82A}">
                    <a16:rowId xmlns:a16="http://schemas.microsoft.com/office/drawing/2014/main" val="1532949591"/>
                  </a:ext>
                </a:extLst>
              </a:tr>
              <a:tr h="174791">
                <a:tc>
                  <a:txBody>
                    <a:bodyPr/>
                    <a:lstStyle/>
                    <a:p>
                      <a:pPr algn="l" fontAlgn="b"/>
                      <a:r>
                        <a:rPr lang="en-US" sz="1000" b="0" i="0" u="none" strike="noStrike" dirty="0">
                          <a:solidFill>
                            <a:srgbClr val="000000"/>
                          </a:solidFill>
                          <a:effectLst/>
                          <a:latin typeface="Arial" panose="020B0604020202020204" pitchFamily="34" charset="0"/>
                        </a:rPr>
                        <a:t>US Transportation - NHTSA</a:t>
                      </a:r>
                    </a:p>
                  </a:txBody>
                  <a:tcPr marL="8740" marR="8740" marT="8740" marB="0" anchor="b">
                    <a:lnL>
                      <a:noFill/>
                    </a:lnL>
                    <a:lnR>
                      <a:noFill/>
                    </a:lnR>
                    <a:lnT>
                      <a:noFill/>
                    </a:lnT>
                    <a:lnB>
                      <a:noFill/>
                    </a:lnB>
                  </a:tcPr>
                </a:tc>
                <a:extLst>
                  <a:ext uri="{0D108BD9-81ED-4DB2-BD59-A6C34878D82A}">
                    <a16:rowId xmlns:a16="http://schemas.microsoft.com/office/drawing/2014/main" val="2103555558"/>
                  </a:ext>
                </a:extLst>
              </a:tr>
              <a:tr h="174791">
                <a:tc>
                  <a:txBody>
                    <a:bodyPr/>
                    <a:lstStyle/>
                    <a:p>
                      <a:pPr algn="l" fontAlgn="b"/>
                      <a:r>
                        <a:rPr lang="en-US" sz="1000" b="0" i="0" u="none" strike="noStrike" dirty="0">
                          <a:solidFill>
                            <a:srgbClr val="000000"/>
                          </a:solidFill>
                          <a:effectLst/>
                          <a:latin typeface="Arial" panose="020B0604020202020204" pitchFamily="34" charset="0"/>
                        </a:rPr>
                        <a:t>US Treasury - EFTPS</a:t>
                      </a:r>
                    </a:p>
                  </a:txBody>
                  <a:tcPr marL="8740" marR="8740" marT="8740" marB="0" anchor="b">
                    <a:lnL>
                      <a:noFill/>
                    </a:lnL>
                    <a:lnR>
                      <a:noFill/>
                    </a:lnR>
                    <a:lnT>
                      <a:noFill/>
                    </a:lnT>
                    <a:lnB>
                      <a:noFill/>
                    </a:lnB>
                  </a:tcPr>
                </a:tc>
                <a:extLst>
                  <a:ext uri="{0D108BD9-81ED-4DB2-BD59-A6C34878D82A}">
                    <a16:rowId xmlns:a16="http://schemas.microsoft.com/office/drawing/2014/main" val="3373384120"/>
                  </a:ext>
                </a:extLst>
              </a:tr>
              <a:tr h="174791">
                <a:tc>
                  <a:txBody>
                    <a:bodyPr/>
                    <a:lstStyle/>
                    <a:p>
                      <a:pPr algn="l" fontAlgn="b"/>
                      <a:r>
                        <a:rPr lang="en-US" sz="1000" b="0" i="0" u="none" strike="noStrike" dirty="0">
                          <a:solidFill>
                            <a:srgbClr val="000000"/>
                          </a:solidFill>
                          <a:effectLst/>
                          <a:latin typeface="Arial" panose="020B0604020202020204" pitchFamily="34" charset="0"/>
                        </a:rPr>
                        <a:t>US Treasury - IRS</a:t>
                      </a:r>
                    </a:p>
                  </a:txBody>
                  <a:tcPr marL="8740" marR="8740" marT="8740" marB="0" anchor="b">
                    <a:lnL>
                      <a:noFill/>
                    </a:lnL>
                    <a:lnR>
                      <a:noFill/>
                    </a:lnR>
                    <a:lnT>
                      <a:noFill/>
                    </a:lnT>
                    <a:lnB>
                      <a:noFill/>
                    </a:lnB>
                  </a:tcPr>
                </a:tc>
                <a:extLst>
                  <a:ext uri="{0D108BD9-81ED-4DB2-BD59-A6C34878D82A}">
                    <a16:rowId xmlns:a16="http://schemas.microsoft.com/office/drawing/2014/main" val="104781587"/>
                  </a:ext>
                </a:extLst>
              </a:tr>
              <a:tr h="316371">
                <a:tc>
                  <a:txBody>
                    <a:bodyPr/>
                    <a:lstStyle/>
                    <a:p>
                      <a:pPr algn="l" fontAlgn="b"/>
                      <a:r>
                        <a:rPr lang="en-US" sz="1000" b="0" i="0" u="none" strike="noStrike" dirty="0">
                          <a:solidFill>
                            <a:srgbClr val="000000"/>
                          </a:solidFill>
                          <a:effectLst/>
                          <a:latin typeface="Arial" panose="020B0604020202020204" pitchFamily="34" charset="0"/>
                        </a:rPr>
                        <a:t>US Treasury - TreasuryDirect - Bureau of the Public Debt</a:t>
                      </a:r>
                    </a:p>
                  </a:txBody>
                  <a:tcPr marL="8740" marR="8740" marT="8740" marB="0" anchor="b">
                    <a:lnL>
                      <a:noFill/>
                    </a:lnL>
                    <a:lnR>
                      <a:noFill/>
                    </a:lnR>
                    <a:lnT>
                      <a:noFill/>
                    </a:lnT>
                    <a:lnB>
                      <a:noFill/>
                    </a:lnB>
                  </a:tcPr>
                </a:tc>
                <a:extLst>
                  <a:ext uri="{0D108BD9-81ED-4DB2-BD59-A6C34878D82A}">
                    <a16:rowId xmlns:a16="http://schemas.microsoft.com/office/drawing/2014/main" val="1880656698"/>
                  </a:ext>
                </a:extLst>
              </a:tr>
              <a:tr h="174791">
                <a:tc>
                  <a:txBody>
                    <a:bodyPr/>
                    <a:lstStyle/>
                    <a:p>
                      <a:pPr algn="l" fontAlgn="b"/>
                      <a:r>
                        <a:rPr lang="en-US" sz="1000" b="0" i="0" u="none" strike="noStrike" dirty="0">
                          <a:solidFill>
                            <a:srgbClr val="000000"/>
                          </a:solidFill>
                          <a:effectLst/>
                          <a:latin typeface="Arial" panose="020B0604020202020204" pitchFamily="34" charset="0"/>
                        </a:rPr>
                        <a:t>US Treasury - TTB</a:t>
                      </a:r>
                    </a:p>
                  </a:txBody>
                  <a:tcPr marL="8740" marR="8740" marT="8740" marB="0" anchor="b">
                    <a:lnL>
                      <a:noFill/>
                    </a:lnL>
                    <a:lnR>
                      <a:noFill/>
                    </a:lnR>
                    <a:lnT>
                      <a:noFill/>
                    </a:lnT>
                    <a:lnB>
                      <a:noFill/>
                    </a:lnB>
                  </a:tcPr>
                </a:tc>
                <a:extLst>
                  <a:ext uri="{0D108BD9-81ED-4DB2-BD59-A6C34878D82A}">
                    <a16:rowId xmlns:a16="http://schemas.microsoft.com/office/drawing/2014/main" val="2255523130"/>
                  </a:ext>
                </a:extLst>
              </a:tr>
              <a:tr h="174791">
                <a:tc>
                  <a:txBody>
                    <a:bodyPr/>
                    <a:lstStyle/>
                    <a:p>
                      <a:pPr algn="l" fontAlgn="b"/>
                      <a:r>
                        <a:rPr lang="en-US" sz="1000" b="0" i="0" u="none" strike="noStrike" dirty="0">
                          <a:solidFill>
                            <a:srgbClr val="000000"/>
                          </a:solidFill>
                          <a:effectLst/>
                          <a:latin typeface="Arial" panose="020B0604020202020204" pitchFamily="34" charset="0"/>
                        </a:rPr>
                        <a:t>US Treasury - U.S. Mint</a:t>
                      </a:r>
                    </a:p>
                  </a:txBody>
                  <a:tcPr marL="8740" marR="8740" marT="8740" marB="0" anchor="b">
                    <a:lnL>
                      <a:noFill/>
                    </a:lnL>
                    <a:lnR>
                      <a:noFill/>
                    </a:lnR>
                    <a:lnT>
                      <a:noFill/>
                    </a:lnT>
                    <a:lnB>
                      <a:noFill/>
                    </a:lnB>
                  </a:tcPr>
                </a:tc>
                <a:extLst>
                  <a:ext uri="{0D108BD9-81ED-4DB2-BD59-A6C34878D82A}">
                    <a16:rowId xmlns:a16="http://schemas.microsoft.com/office/drawing/2014/main" val="1445347118"/>
                  </a:ext>
                </a:extLst>
              </a:tr>
              <a:tr h="174791">
                <a:tc>
                  <a:txBody>
                    <a:bodyPr/>
                    <a:lstStyle/>
                    <a:p>
                      <a:pPr algn="l" fontAlgn="b"/>
                      <a:r>
                        <a:rPr lang="en-US" sz="1000" b="0" i="0" u="none" strike="noStrike" dirty="0">
                          <a:solidFill>
                            <a:srgbClr val="000000"/>
                          </a:solidFill>
                          <a:effectLst/>
                          <a:latin typeface="Arial" panose="020B0604020202020204" pitchFamily="34" charset="0"/>
                        </a:rPr>
                        <a:t>USA Staffing</a:t>
                      </a:r>
                    </a:p>
                  </a:txBody>
                  <a:tcPr marL="8740" marR="8740" marT="8740" marB="0" anchor="b">
                    <a:lnL>
                      <a:noFill/>
                    </a:lnL>
                    <a:lnR>
                      <a:noFill/>
                    </a:lnR>
                    <a:lnT>
                      <a:noFill/>
                    </a:lnT>
                    <a:lnB>
                      <a:noFill/>
                    </a:lnB>
                  </a:tcPr>
                </a:tc>
                <a:extLst>
                  <a:ext uri="{0D108BD9-81ED-4DB2-BD59-A6C34878D82A}">
                    <a16:rowId xmlns:a16="http://schemas.microsoft.com/office/drawing/2014/main" val="1877007642"/>
                  </a:ext>
                </a:extLst>
              </a:tr>
              <a:tr h="174791">
                <a:tc>
                  <a:txBody>
                    <a:bodyPr/>
                    <a:lstStyle/>
                    <a:p>
                      <a:pPr algn="l" fontAlgn="b"/>
                      <a:r>
                        <a:rPr lang="en-US" sz="1000" b="0" i="0" u="none" strike="noStrike" dirty="0">
                          <a:solidFill>
                            <a:srgbClr val="000000"/>
                          </a:solidFill>
                          <a:effectLst/>
                          <a:latin typeface="Arial" panose="020B0604020202020204" pitchFamily="34" charset="0"/>
                        </a:rPr>
                        <a:t>Virginia Lottery</a:t>
                      </a:r>
                    </a:p>
                  </a:txBody>
                  <a:tcPr marL="8740" marR="8740" marT="8740" marB="0" anchor="b">
                    <a:lnL>
                      <a:noFill/>
                    </a:lnL>
                    <a:lnR>
                      <a:noFill/>
                    </a:lnR>
                    <a:lnT>
                      <a:noFill/>
                    </a:lnT>
                    <a:lnB>
                      <a:noFill/>
                    </a:lnB>
                  </a:tcPr>
                </a:tc>
                <a:extLst>
                  <a:ext uri="{0D108BD9-81ED-4DB2-BD59-A6C34878D82A}">
                    <a16:rowId xmlns:a16="http://schemas.microsoft.com/office/drawing/2014/main" val="4040779730"/>
                  </a:ext>
                </a:extLst>
              </a:tr>
              <a:tr h="174791">
                <a:tc>
                  <a:txBody>
                    <a:bodyPr/>
                    <a:lstStyle/>
                    <a:p>
                      <a:pPr algn="l" fontAlgn="b"/>
                      <a:r>
                        <a:rPr lang="en-US" sz="1000" b="0" i="0" u="none" strike="noStrike" dirty="0">
                          <a:solidFill>
                            <a:srgbClr val="000000"/>
                          </a:solidFill>
                          <a:effectLst/>
                          <a:latin typeface="Arial" panose="020B0604020202020204" pitchFamily="34" charset="0"/>
                        </a:rPr>
                        <a:t>Wayne County Airport Authority</a:t>
                      </a:r>
                    </a:p>
                  </a:txBody>
                  <a:tcPr marL="8740" marR="8740" marT="8740" marB="0" anchor="b">
                    <a:lnL>
                      <a:noFill/>
                    </a:lnL>
                    <a:lnR>
                      <a:noFill/>
                    </a:lnR>
                    <a:lnT>
                      <a:noFill/>
                    </a:lnT>
                    <a:lnB>
                      <a:noFill/>
                    </a:lnB>
                  </a:tcPr>
                </a:tc>
                <a:extLst>
                  <a:ext uri="{0D108BD9-81ED-4DB2-BD59-A6C34878D82A}">
                    <a16:rowId xmlns:a16="http://schemas.microsoft.com/office/drawing/2014/main" val="579639972"/>
                  </a:ext>
                </a:extLst>
              </a:tr>
              <a:tr h="174791">
                <a:tc>
                  <a:txBody>
                    <a:bodyPr/>
                    <a:lstStyle/>
                    <a:p>
                      <a:pPr algn="l" fontAlgn="b"/>
                      <a:r>
                        <a:rPr lang="en-US" sz="1000" b="0" i="0" u="none" strike="noStrike" dirty="0">
                          <a:solidFill>
                            <a:srgbClr val="000000"/>
                          </a:solidFill>
                          <a:effectLst/>
                          <a:latin typeface="Arial" panose="020B0604020202020204" pitchFamily="34" charset="0"/>
                        </a:rPr>
                        <a:t>Workplace Safety &amp; Insurance Board</a:t>
                      </a:r>
                    </a:p>
                  </a:txBody>
                  <a:tcPr marL="8740" marR="8740" marT="8740" marB="0" anchor="b">
                    <a:lnL>
                      <a:noFill/>
                    </a:lnL>
                    <a:lnR>
                      <a:noFill/>
                    </a:lnR>
                    <a:lnT>
                      <a:noFill/>
                    </a:lnT>
                    <a:lnB>
                      <a:noFill/>
                    </a:lnB>
                  </a:tcPr>
                </a:tc>
                <a:extLst>
                  <a:ext uri="{0D108BD9-81ED-4DB2-BD59-A6C34878D82A}">
                    <a16:rowId xmlns:a16="http://schemas.microsoft.com/office/drawing/2014/main" val="3700029210"/>
                  </a:ext>
                </a:extLst>
              </a:tr>
            </a:tbl>
          </a:graphicData>
        </a:graphic>
      </p:graphicFrame>
    </p:spTree>
    <p:extLst>
      <p:ext uri="{BB962C8B-B14F-4D97-AF65-F5344CB8AC3E}">
        <p14:creationId xmlns:p14="http://schemas.microsoft.com/office/powerpoint/2010/main" val="212554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42"/>
          </p:nvPr>
        </p:nvSpPr>
        <p:spPr/>
        <p:txBody>
          <a:bodyPr/>
          <a:lstStyle/>
          <a:p>
            <a:fld id="{B30B2D1E-9FFC-40D1-BD56-41383C696DDF}" type="slidenum">
              <a:rPr lang="en-JM" smtClean="0"/>
              <a:pPr/>
              <a:t>33</a:t>
            </a:fld>
            <a:endParaRPr lang="en-JM" dirty="0"/>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Benchmark Participants</a:t>
            </a:r>
          </a:p>
        </p:txBody>
      </p:sp>
      <p:sp>
        <p:nvSpPr>
          <p:cNvPr id="10" name="TextBox 9">
            <a:extLst>
              <a:ext uri="{FF2B5EF4-FFF2-40B4-BE49-F238E27FC236}">
                <a16:creationId xmlns:a16="http://schemas.microsoft.com/office/drawing/2014/main" id="{C4B4546C-95DC-41DC-8FB2-B013C3CBA6D8}"/>
              </a:ext>
            </a:extLst>
          </p:cNvPr>
          <p:cNvSpPr txBox="1"/>
          <p:nvPr/>
        </p:nvSpPr>
        <p:spPr>
          <a:xfrm>
            <a:off x="8370938" y="849166"/>
            <a:ext cx="2424062"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Federal Government - Desktop</a:t>
            </a:r>
          </a:p>
        </p:txBody>
      </p:sp>
      <p:sp>
        <p:nvSpPr>
          <p:cNvPr id="11" name="TextBox 10">
            <a:extLst>
              <a:ext uri="{FF2B5EF4-FFF2-40B4-BE49-F238E27FC236}">
                <a16:creationId xmlns:a16="http://schemas.microsoft.com/office/drawing/2014/main" id="{9758112F-1F9D-4058-B373-44B227DFEB9A}"/>
              </a:ext>
            </a:extLst>
          </p:cNvPr>
          <p:cNvSpPr txBox="1"/>
          <p:nvPr/>
        </p:nvSpPr>
        <p:spPr>
          <a:xfrm>
            <a:off x="620204" y="862954"/>
            <a:ext cx="2406428"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Overall Government - Desktop</a:t>
            </a:r>
          </a:p>
        </p:txBody>
      </p:sp>
      <p:graphicFrame>
        <p:nvGraphicFramePr>
          <p:cNvPr id="6" name="Table 5">
            <a:extLst>
              <a:ext uri="{FF2B5EF4-FFF2-40B4-BE49-F238E27FC236}">
                <a16:creationId xmlns:a16="http://schemas.microsoft.com/office/drawing/2014/main" id="{7B5A8C09-A36B-44A5-991B-2F256DF0C323}"/>
              </a:ext>
            </a:extLst>
          </p:cNvPr>
          <p:cNvGraphicFramePr>
            <a:graphicFrameLocks noGrp="1"/>
          </p:cNvGraphicFramePr>
          <p:nvPr>
            <p:extLst>
              <p:ext uri="{D42A27DB-BD31-4B8C-83A1-F6EECF244321}">
                <p14:modId xmlns:p14="http://schemas.microsoft.com/office/powerpoint/2010/main" val="940831280"/>
              </p:ext>
            </p:extLst>
          </p:nvPr>
        </p:nvGraphicFramePr>
        <p:xfrm>
          <a:off x="689044" y="1143000"/>
          <a:ext cx="2592493" cy="4860930"/>
        </p:xfrm>
        <a:graphic>
          <a:graphicData uri="http://schemas.openxmlformats.org/drawingml/2006/table">
            <a:tbl>
              <a:tblPr/>
              <a:tblGrid>
                <a:gridCol w="2592493">
                  <a:extLst>
                    <a:ext uri="{9D8B030D-6E8A-4147-A177-3AD203B41FA5}">
                      <a16:colId xmlns:a16="http://schemas.microsoft.com/office/drawing/2014/main" val="2948697538"/>
                    </a:ext>
                  </a:extLst>
                </a:gridCol>
              </a:tblGrid>
              <a:tr h="162031">
                <a:tc>
                  <a:txBody>
                    <a:bodyPr/>
                    <a:lstStyle/>
                    <a:p>
                      <a:pPr algn="l" fontAlgn="b"/>
                      <a:r>
                        <a:rPr lang="en-US" sz="900" b="0" i="0" u="none" strike="noStrike" dirty="0">
                          <a:solidFill>
                            <a:srgbClr val="000000"/>
                          </a:solidFill>
                          <a:effectLst/>
                          <a:latin typeface="Arial" panose="020B0604020202020204" pitchFamily="34" charset="0"/>
                        </a:rPr>
                        <a:t>American Battle Monuments Commission</a:t>
                      </a:r>
                    </a:p>
                  </a:txBody>
                  <a:tcPr marL="8102" marR="8102" marT="8102" marB="0" anchor="b">
                    <a:lnL>
                      <a:noFill/>
                    </a:lnL>
                    <a:lnR>
                      <a:noFill/>
                    </a:lnR>
                    <a:lnT>
                      <a:noFill/>
                    </a:lnT>
                    <a:lnB>
                      <a:noFill/>
                    </a:lnB>
                  </a:tcPr>
                </a:tc>
                <a:extLst>
                  <a:ext uri="{0D108BD9-81ED-4DB2-BD59-A6C34878D82A}">
                    <a16:rowId xmlns:a16="http://schemas.microsoft.com/office/drawing/2014/main" val="2192490581"/>
                  </a:ext>
                </a:extLst>
              </a:tr>
              <a:tr h="162031">
                <a:tc>
                  <a:txBody>
                    <a:bodyPr/>
                    <a:lstStyle/>
                    <a:p>
                      <a:pPr algn="l" fontAlgn="b"/>
                      <a:r>
                        <a:rPr lang="en-US" sz="900" b="0" i="0" u="none" strike="noStrike" dirty="0">
                          <a:solidFill>
                            <a:srgbClr val="000000"/>
                          </a:solidFill>
                          <a:effectLst/>
                          <a:latin typeface="Arial" panose="020B0604020202020204" pitchFamily="34" charset="0"/>
                        </a:rPr>
                        <a:t>Arlington National Cemetery</a:t>
                      </a:r>
                    </a:p>
                  </a:txBody>
                  <a:tcPr marL="8102" marR="8102" marT="8102" marB="0" anchor="b">
                    <a:lnL>
                      <a:noFill/>
                    </a:lnL>
                    <a:lnR>
                      <a:noFill/>
                    </a:lnR>
                    <a:lnT>
                      <a:noFill/>
                    </a:lnT>
                    <a:lnB>
                      <a:noFill/>
                    </a:lnB>
                  </a:tcPr>
                </a:tc>
                <a:extLst>
                  <a:ext uri="{0D108BD9-81ED-4DB2-BD59-A6C34878D82A}">
                    <a16:rowId xmlns:a16="http://schemas.microsoft.com/office/drawing/2014/main" val="2202297549"/>
                  </a:ext>
                </a:extLst>
              </a:tr>
              <a:tr h="162031">
                <a:tc>
                  <a:txBody>
                    <a:bodyPr/>
                    <a:lstStyle/>
                    <a:p>
                      <a:pPr algn="l" fontAlgn="b"/>
                      <a:r>
                        <a:rPr lang="en-US" sz="900" b="0" i="0" u="none" strike="noStrike" dirty="0">
                          <a:solidFill>
                            <a:srgbClr val="000000"/>
                          </a:solidFill>
                          <a:effectLst/>
                          <a:latin typeface="Arial" panose="020B0604020202020204" pitchFamily="34" charset="0"/>
                        </a:rPr>
                        <a:t>Centers for Disease Control</a:t>
                      </a:r>
                    </a:p>
                  </a:txBody>
                  <a:tcPr marL="8102" marR="8102" marT="8102" marB="0" anchor="b">
                    <a:lnL>
                      <a:noFill/>
                    </a:lnL>
                    <a:lnR>
                      <a:noFill/>
                    </a:lnR>
                    <a:lnT>
                      <a:noFill/>
                    </a:lnT>
                    <a:lnB>
                      <a:noFill/>
                    </a:lnB>
                  </a:tcPr>
                </a:tc>
                <a:extLst>
                  <a:ext uri="{0D108BD9-81ED-4DB2-BD59-A6C34878D82A}">
                    <a16:rowId xmlns:a16="http://schemas.microsoft.com/office/drawing/2014/main" val="1388667803"/>
                  </a:ext>
                </a:extLst>
              </a:tr>
              <a:tr h="162031">
                <a:tc>
                  <a:txBody>
                    <a:bodyPr/>
                    <a:lstStyle/>
                    <a:p>
                      <a:pPr algn="l" fontAlgn="b"/>
                      <a:r>
                        <a:rPr lang="en-US" sz="900" b="0" i="0" u="none" strike="noStrike" dirty="0">
                          <a:solidFill>
                            <a:srgbClr val="000000"/>
                          </a:solidFill>
                          <a:effectLst/>
                          <a:latin typeface="Arial" panose="020B0604020202020204" pitchFamily="34" charset="0"/>
                        </a:rPr>
                        <a:t>Central Intelligence Agency</a:t>
                      </a:r>
                    </a:p>
                  </a:txBody>
                  <a:tcPr marL="8102" marR="8102" marT="8102" marB="0" anchor="b">
                    <a:lnL>
                      <a:noFill/>
                    </a:lnL>
                    <a:lnR>
                      <a:noFill/>
                    </a:lnR>
                    <a:lnT>
                      <a:noFill/>
                    </a:lnT>
                    <a:lnB>
                      <a:noFill/>
                    </a:lnB>
                  </a:tcPr>
                </a:tc>
                <a:extLst>
                  <a:ext uri="{0D108BD9-81ED-4DB2-BD59-A6C34878D82A}">
                    <a16:rowId xmlns:a16="http://schemas.microsoft.com/office/drawing/2014/main" val="371662360"/>
                  </a:ext>
                </a:extLst>
              </a:tr>
              <a:tr h="162031">
                <a:tc>
                  <a:txBody>
                    <a:bodyPr/>
                    <a:lstStyle/>
                    <a:p>
                      <a:pPr algn="l" fontAlgn="b"/>
                      <a:r>
                        <a:rPr lang="en-US" sz="900" b="0" i="0" u="none" strike="noStrike" dirty="0">
                          <a:solidFill>
                            <a:srgbClr val="000000"/>
                          </a:solidFill>
                          <a:effectLst/>
                          <a:latin typeface="Arial" panose="020B0604020202020204" pitchFamily="34" charset="0"/>
                        </a:rPr>
                        <a:t>Commonwealth of Massachusetts</a:t>
                      </a:r>
                    </a:p>
                  </a:txBody>
                  <a:tcPr marL="8102" marR="8102" marT="8102" marB="0" anchor="b">
                    <a:lnL>
                      <a:noFill/>
                    </a:lnL>
                    <a:lnR>
                      <a:noFill/>
                    </a:lnR>
                    <a:lnT>
                      <a:noFill/>
                    </a:lnT>
                    <a:lnB>
                      <a:noFill/>
                    </a:lnB>
                  </a:tcPr>
                </a:tc>
                <a:extLst>
                  <a:ext uri="{0D108BD9-81ED-4DB2-BD59-A6C34878D82A}">
                    <a16:rowId xmlns:a16="http://schemas.microsoft.com/office/drawing/2014/main" val="1332360202"/>
                  </a:ext>
                </a:extLst>
              </a:tr>
              <a:tr h="162031">
                <a:tc>
                  <a:txBody>
                    <a:bodyPr/>
                    <a:lstStyle/>
                    <a:p>
                      <a:pPr algn="l" fontAlgn="b"/>
                      <a:r>
                        <a:rPr lang="en-US" sz="900" b="0" i="0" u="none" strike="noStrike" dirty="0">
                          <a:solidFill>
                            <a:srgbClr val="000000"/>
                          </a:solidFill>
                          <a:effectLst/>
                          <a:latin typeface="Arial" panose="020B0604020202020204" pitchFamily="34" charset="0"/>
                        </a:rPr>
                        <a:t>DHS CIS</a:t>
                      </a:r>
                    </a:p>
                  </a:txBody>
                  <a:tcPr marL="8102" marR="8102" marT="8102" marB="0" anchor="b">
                    <a:lnL>
                      <a:noFill/>
                    </a:lnL>
                    <a:lnR>
                      <a:noFill/>
                    </a:lnR>
                    <a:lnT>
                      <a:noFill/>
                    </a:lnT>
                    <a:lnB>
                      <a:noFill/>
                    </a:lnB>
                  </a:tcPr>
                </a:tc>
                <a:extLst>
                  <a:ext uri="{0D108BD9-81ED-4DB2-BD59-A6C34878D82A}">
                    <a16:rowId xmlns:a16="http://schemas.microsoft.com/office/drawing/2014/main" val="917418442"/>
                  </a:ext>
                </a:extLst>
              </a:tr>
              <a:tr h="162031">
                <a:tc>
                  <a:txBody>
                    <a:bodyPr/>
                    <a:lstStyle/>
                    <a:p>
                      <a:pPr algn="l" fontAlgn="b"/>
                      <a:r>
                        <a:rPr lang="en-US" sz="900" b="0" i="0" u="none" strike="noStrike" dirty="0">
                          <a:solidFill>
                            <a:srgbClr val="000000"/>
                          </a:solidFill>
                          <a:effectLst/>
                          <a:latin typeface="Arial" panose="020B0604020202020204" pitchFamily="34" charset="0"/>
                        </a:rPr>
                        <a:t>FDA</a:t>
                      </a:r>
                    </a:p>
                  </a:txBody>
                  <a:tcPr marL="8102" marR="8102" marT="8102" marB="0" anchor="b">
                    <a:lnL>
                      <a:noFill/>
                    </a:lnL>
                    <a:lnR>
                      <a:noFill/>
                    </a:lnR>
                    <a:lnT>
                      <a:noFill/>
                    </a:lnT>
                    <a:lnB>
                      <a:noFill/>
                    </a:lnB>
                  </a:tcPr>
                </a:tc>
                <a:extLst>
                  <a:ext uri="{0D108BD9-81ED-4DB2-BD59-A6C34878D82A}">
                    <a16:rowId xmlns:a16="http://schemas.microsoft.com/office/drawing/2014/main" val="1266808364"/>
                  </a:ext>
                </a:extLst>
              </a:tr>
              <a:tr h="162031">
                <a:tc>
                  <a:txBody>
                    <a:bodyPr/>
                    <a:lstStyle/>
                    <a:p>
                      <a:pPr algn="l" fontAlgn="b"/>
                      <a:r>
                        <a:rPr lang="en-US" sz="900" b="0" i="0" u="none" strike="noStrike" dirty="0">
                          <a:solidFill>
                            <a:srgbClr val="000000"/>
                          </a:solidFill>
                          <a:effectLst/>
                          <a:latin typeface="Arial" panose="020B0604020202020204" pitchFamily="34" charset="0"/>
                        </a:rPr>
                        <a:t>Federal Trade Commission</a:t>
                      </a:r>
                    </a:p>
                  </a:txBody>
                  <a:tcPr marL="8102" marR="8102" marT="8102" marB="0" anchor="b">
                    <a:lnL>
                      <a:noFill/>
                    </a:lnL>
                    <a:lnR>
                      <a:noFill/>
                    </a:lnR>
                    <a:lnT>
                      <a:noFill/>
                    </a:lnT>
                    <a:lnB>
                      <a:noFill/>
                    </a:lnB>
                  </a:tcPr>
                </a:tc>
                <a:extLst>
                  <a:ext uri="{0D108BD9-81ED-4DB2-BD59-A6C34878D82A}">
                    <a16:rowId xmlns:a16="http://schemas.microsoft.com/office/drawing/2014/main" val="4028832353"/>
                  </a:ext>
                </a:extLst>
              </a:tr>
              <a:tr h="162031">
                <a:tc>
                  <a:txBody>
                    <a:bodyPr/>
                    <a:lstStyle/>
                    <a:p>
                      <a:pPr algn="l" fontAlgn="b"/>
                      <a:r>
                        <a:rPr lang="en-US" sz="900" b="0" i="0" u="none" strike="noStrike" dirty="0">
                          <a:solidFill>
                            <a:srgbClr val="000000"/>
                          </a:solidFill>
                          <a:effectLst/>
                          <a:latin typeface="Arial" panose="020B0604020202020204" pitchFamily="34" charset="0"/>
                        </a:rPr>
                        <a:t>FEMA - NFIP</a:t>
                      </a:r>
                    </a:p>
                  </a:txBody>
                  <a:tcPr marL="8102" marR="8102" marT="8102" marB="0" anchor="b">
                    <a:lnL>
                      <a:noFill/>
                    </a:lnL>
                    <a:lnR>
                      <a:noFill/>
                    </a:lnR>
                    <a:lnT>
                      <a:noFill/>
                    </a:lnT>
                    <a:lnB>
                      <a:noFill/>
                    </a:lnB>
                  </a:tcPr>
                </a:tc>
                <a:extLst>
                  <a:ext uri="{0D108BD9-81ED-4DB2-BD59-A6C34878D82A}">
                    <a16:rowId xmlns:a16="http://schemas.microsoft.com/office/drawing/2014/main" val="872779495"/>
                  </a:ext>
                </a:extLst>
              </a:tr>
              <a:tr h="162031">
                <a:tc>
                  <a:txBody>
                    <a:bodyPr/>
                    <a:lstStyle/>
                    <a:p>
                      <a:pPr algn="l" fontAlgn="b"/>
                      <a:r>
                        <a:rPr lang="en-US" sz="900" b="0" i="0" u="none" strike="noStrike" dirty="0">
                          <a:solidFill>
                            <a:srgbClr val="000000"/>
                          </a:solidFill>
                          <a:effectLst/>
                          <a:latin typeface="Arial" panose="020B0604020202020204" pitchFamily="34" charset="0"/>
                        </a:rPr>
                        <a:t>Financial Stability</a:t>
                      </a:r>
                    </a:p>
                  </a:txBody>
                  <a:tcPr marL="8102" marR="8102" marT="8102" marB="0" anchor="b">
                    <a:lnL>
                      <a:noFill/>
                    </a:lnL>
                    <a:lnR>
                      <a:noFill/>
                    </a:lnR>
                    <a:lnT>
                      <a:noFill/>
                    </a:lnT>
                    <a:lnB>
                      <a:noFill/>
                    </a:lnB>
                  </a:tcPr>
                </a:tc>
                <a:extLst>
                  <a:ext uri="{0D108BD9-81ED-4DB2-BD59-A6C34878D82A}">
                    <a16:rowId xmlns:a16="http://schemas.microsoft.com/office/drawing/2014/main" val="2332021606"/>
                  </a:ext>
                </a:extLst>
              </a:tr>
              <a:tr h="162031">
                <a:tc>
                  <a:txBody>
                    <a:bodyPr/>
                    <a:lstStyle/>
                    <a:p>
                      <a:pPr algn="l" fontAlgn="b"/>
                      <a:r>
                        <a:rPr lang="en-US" sz="900" b="0" i="0" u="none" strike="noStrike" dirty="0">
                          <a:solidFill>
                            <a:srgbClr val="000000"/>
                          </a:solidFill>
                          <a:effectLst/>
                          <a:latin typeface="Arial" panose="020B0604020202020204" pitchFamily="34" charset="0"/>
                        </a:rPr>
                        <a:t>GSA Auctions</a:t>
                      </a:r>
                    </a:p>
                  </a:txBody>
                  <a:tcPr marL="8102" marR="8102" marT="8102" marB="0" anchor="b">
                    <a:lnL>
                      <a:noFill/>
                    </a:lnL>
                    <a:lnR>
                      <a:noFill/>
                    </a:lnR>
                    <a:lnT>
                      <a:noFill/>
                    </a:lnT>
                    <a:lnB>
                      <a:noFill/>
                    </a:lnB>
                  </a:tcPr>
                </a:tc>
                <a:extLst>
                  <a:ext uri="{0D108BD9-81ED-4DB2-BD59-A6C34878D82A}">
                    <a16:rowId xmlns:a16="http://schemas.microsoft.com/office/drawing/2014/main" val="1790510457"/>
                  </a:ext>
                </a:extLst>
              </a:tr>
              <a:tr h="162031">
                <a:tc>
                  <a:txBody>
                    <a:bodyPr/>
                    <a:lstStyle/>
                    <a:p>
                      <a:pPr algn="l" fontAlgn="b"/>
                      <a:r>
                        <a:rPr lang="en-US" sz="900" b="0" i="0" u="none" strike="noStrike" dirty="0">
                          <a:solidFill>
                            <a:srgbClr val="000000"/>
                          </a:solidFill>
                          <a:effectLst/>
                          <a:latin typeface="Arial" panose="020B0604020202020204" pitchFamily="34" charset="0"/>
                        </a:rPr>
                        <a:t>Health &amp; Human Services</a:t>
                      </a:r>
                    </a:p>
                  </a:txBody>
                  <a:tcPr marL="8102" marR="8102" marT="8102" marB="0" anchor="b">
                    <a:lnL>
                      <a:noFill/>
                    </a:lnL>
                    <a:lnR>
                      <a:noFill/>
                    </a:lnR>
                    <a:lnT>
                      <a:noFill/>
                    </a:lnT>
                    <a:lnB>
                      <a:noFill/>
                    </a:lnB>
                  </a:tcPr>
                </a:tc>
                <a:extLst>
                  <a:ext uri="{0D108BD9-81ED-4DB2-BD59-A6C34878D82A}">
                    <a16:rowId xmlns:a16="http://schemas.microsoft.com/office/drawing/2014/main" val="2468214231"/>
                  </a:ext>
                </a:extLst>
              </a:tr>
              <a:tr h="162031">
                <a:tc>
                  <a:txBody>
                    <a:bodyPr/>
                    <a:lstStyle/>
                    <a:p>
                      <a:pPr algn="l" fontAlgn="b"/>
                      <a:r>
                        <a:rPr lang="en-US" sz="900" b="0" i="0" u="none" strike="noStrike" dirty="0">
                          <a:solidFill>
                            <a:srgbClr val="000000"/>
                          </a:solidFill>
                          <a:effectLst/>
                          <a:latin typeface="Arial" panose="020B0604020202020204" pitchFamily="34" charset="0"/>
                        </a:rPr>
                        <a:t>HealthNet Federal Services</a:t>
                      </a:r>
                    </a:p>
                  </a:txBody>
                  <a:tcPr marL="8102" marR="8102" marT="8102" marB="0" anchor="b">
                    <a:lnL>
                      <a:noFill/>
                    </a:lnL>
                    <a:lnR>
                      <a:noFill/>
                    </a:lnR>
                    <a:lnT>
                      <a:noFill/>
                    </a:lnT>
                    <a:lnB>
                      <a:noFill/>
                    </a:lnB>
                  </a:tcPr>
                </a:tc>
                <a:extLst>
                  <a:ext uri="{0D108BD9-81ED-4DB2-BD59-A6C34878D82A}">
                    <a16:rowId xmlns:a16="http://schemas.microsoft.com/office/drawing/2014/main" val="501213464"/>
                  </a:ext>
                </a:extLst>
              </a:tr>
              <a:tr h="162031">
                <a:tc>
                  <a:txBody>
                    <a:bodyPr/>
                    <a:lstStyle/>
                    <a:p>
                      <a:pPr algn="l" fontAlgn="b"/>
                      <a:r>
                        <a:rPr lang="en-US" sz="900" b="0" i="0" u="none" strike="noStrike" dirty="0">
                          <a:solidFill>
                            <a:srgbClr val="000000"/>
                          </a:solidFill>
                          <a:effectLst/>
                          <a:latin typeface="Arial" panose="020B0604020202020204" pitchFamily="34" charset="0"/>
                        </a:rPr>
                        <a:t>Kingdom of Saudi Arabia</a:t>
                      </a:r>
                    </a:p>
                  </a:txBody>
                  <a:tcPr marL="8102" marR="8102" marT="8102" marB="0" anchor="b">
                    <a:lnL>
                      <a:noFill/>
                    </a:lnL>
                    <a:lnR>
                      <a:noFill/>
                    </a:lnR>
                    <a:lnT>
                      <a:noFill/>
                    </a:lnT>
                    <a:lnB>
                      <a:noFill/>
                    </a:lnB>
                  </a:tcPr>
                </a:tc>
                <a:extLst>
                  <a:ext uri="{0D108BD9-81ED-4DB2-BD59-A6C34878D82A}">
                    <a16:rowId xmlns:a16="http://schemas.microsoft.com/office/drawing/2014/main" val="4031746000"/>
                  </a:ext>
                </a:extLst>
              </a:tr>
              <a:tr h="162031">
                <a:tc>
                  <a:txBody>
                    <a:bodyPr/>
                    <a:lstStyle/>
                    <a:p>
                      <a:pPr algn="l" fontAlgn="b"/>
                      <a:r>
                        <a:rPr lang="en-US" sz="900" b="0" i="0" u="none" strike="noStrike" dirty="0">
                          <a:solidFill>
                            <a:srgbClr val="000000"/>
                          </a:solidFill>
                          <a:effectLst/>
                          <a:latin typeface="Arial" panose="020B0604020202020204" pitchFamily="34" charset="0"/>
                        </a:rPr>
                        <a:t>Medicaid.gov</a:t>
                      </a:r>
                    </a:p>
                  </a:txBody>
                  <a:tcPr marL="8102" marR="8102" marT="8102" marB="0" anchor="b">
                    <a:lnL>
                      <a:noFill/>
                    </a:lnL>
                    <a:lnR>
                      <a:noFill/>
                    </a:lnR>
                    <a:lnT>
                      <a:noFill/>
                    </a:lnT>
                    <a:lnB>
                      <a:noFill/>
                    </a:lnB>
                  </a:tcPr>
                </a:tc>
                <a:extLst>
                  <a:ext uri="{0D108BD9-81ED-4DB2-BD59-A6C34878D82A}">
                    <a16:rowId xmlns:a16="http://schemas.microsoft.com/office/drawing/2014/main" val="1609766564"/>
                  </a:ext>
                </a:extLst>
              </a:tr>
              <a:tr h="162031">
                <a:tc>
                  <a:txBody>
                    <a:bodyPr/>
                    <a:lstStyle/>
                    <a:p>
                      <a:pPr algn="l" fontAlgn="b"/>
                      <a:r>
                        <a:rPr lang="en-US" sz="900" b="0" i="0" u="none" strike="noStrike" dirty="0">
                          <a:solidFill>
                            <a:srgbClr val="000000"/>
                          </a:solidFill>
                          <a:effectLst/>
                          <a:latin typeface="Arial" panose="020B0604020202020204" pitchFamily="34" charset="0"/>
                        </a:rPr>
                        <a:t>MI Workforce Development Agency</a:t>
                      </a:r>
                    </a:p>
                  </a:txBody>
                  <a:tcPr marL="8102" marR="8102" marT="8102" marB="0" anchor="b">
                    <a:lnL>
                      <a:noFill/>
                    </a:lnL>
                    <a:lnR>
                      <a:noFill/>
                    </a:lnR>
                    <a:lnT>
                      <a:noFill/>
                    </a:lnT>
                    <a:lnB>
                      <a:noFill/>
                    </a:lnB>
                  </a:tcPr>
                </a:tc>
                <a:extLst>
                  <a:ext uri="{0D108BD9-81ED-4DB2-BD59-A6C34878D82A}">
                    <a16:rowId xmlns:a16="http://schemas.microsoft.com/office/drawing/2014/main" val="668979548"/>
                  </a:ext>
                </a:extLst>
              </a:tr>
              <a:tr h="162031">
                <a:tc>
                  <a:txBody>
                    <a:bodyPr/>
                    <a:lstStyle/>
                    <a:p>
                      <a:pPr algn="l" fontAlgn="b"/>
                      <a:r>
                        <a:rPr lang="en-US" sz="900" b="0" i="0" u="none" strike="noStrike" dirty="0">
                          <a:solidFill>
                            <a:srgbClr val="000000"/>
                          </a:solidFill>
                          <a:effectLst/>
                          <a:latin typeface="Arial" panose="020B0604020202020204" pitchFamily="34" charset="0"/>
                        </a:rPr>
                        <a:t>Michigan Economic Development Corporation</a:t>
                      </a:r>
                    </a:p>
                  </a:txBody>
                  <a:tcPr marL="8102" marR="8102" marT="8102" marB="0" anchor="b">
                    <a:lnL>
                      <a:noFill/>
                    </a:lnL>
                    <a:lnR>
                      <a:noFill/>
                    </a:lnR>
                    <a:lnT>
                      <a:noFill/>
                    </a:lnT>
                    <a:lnB>
                      <a:noFill/>
                    </a:lnB>
                  </a:tcPr>
                </a:tc>
                <a:extLst>
                  <a:ext uri="{0D108BD9-81ED-4DB2-BD59-A6C34878D82A}">
                    <a16:rowId xmlns:a16="http://schemas.microsoft.com/office/drawing/2014/main" val="1839690765"/>
                  </a:ext>
                </a:extLst>
              </a:tr>
              <a:tr h="162031">
                <a:tc>
                  <a:txBody>
                    <a:bodyPr/>
                    <a:lstStyle/>
                    <a:p>
                      <a:pPr algn="l" fontAlgn="b"/>
                      <a:r>
                        <a:rPr lang="en-US" sz="900" b="0" i="0" u="none" strike="noStrike" dirty="0">
                          <a:solidFill>
                            <a:srgbClr val="000000"/>
                          </a:solidFill>
                          <a:effectLst/>
                          <a:latin typeface="Arial" panose="020B0604020202020204" pitchFamily="34" charset="0"/>
                        </a:rPr>
                        <a:t>Military OneSource</a:t>
                      </a:r>
                    </a:p>
                  </a:txBody>
                  <a:tcPr marL="8102" marR="8102" marT="8102" marB="0" anchor="b">
                    <a:lnL>
                      <a:noFill/>
                    </a:lnL>
                    <a:lnR>
                      <a:noFill/>
                    </a:lnR>
                    <a:lnT>
                      <a:noFill/>
                    </a:lnT>
                    <a:lnB>
                      <a:noFill/>
                    </a:lnB>
                  </a:tcPr>
                </a:tc>
                <a:extLst>
                  <a:ext uri="{0D108BD9-81ED-4DB2-BD59-A6C34878D82A}">
                    <a16:rowId xmlns:a16="http://schemas.microsoft.com/office/drawing/2014/main" val="1376224933"/>
                  </a:ext>
                </a:extLst>
              </a:tr>
              <a:tr h="162031">
                <a:tc>
                  <a:txBody>
                    <a:bodyPr/>
                    <a:lstStyle/>
                    <a:p>
                      <a:pPr algn="l" fontAlgn="b"/>
                      <a:r>
                        <a:rPr lang="en-US" sz="900" b="0" i="0" u="none" strike="noStrike" dirty="0">
                          <a:solidFill>
                            <a:srgbClr val="000000"/>
                          </a:solidFill>
                          <a:effectLst/>
                          <a:latin typeface="Arial" panose="020B0604020202020204" pitchFamily="34" charset="0"/>
                        </a:rPr>
                        <a:t>Montgomery County</a:t>
                      </a:r>
                    </a:p>
                  </a:txBody>
                  <a:tcPr marL="8102" marR="8102" marT="8102" marB="0" anchor="b">
                    <a:lnL>
                      <a:noFill/>
                    </a:lnL>
                    <a:lnR>
                      <a:noFill/>
                    </a:lnR>
                    <a:lnT>
                      <a:noFill/>
                    </a:lnT>
                    <a:lnB>
                      <a:noFill/>
                    </a:lnB>
                  </a:tcPr>
                </a:tc>
                <a:extLst>
                  <a:ext uri="{0D108BD9-81ED-4DB2-BD59-A6C34878D82A}">
                    <a16:rowId xmlns:a16="http://schemas.microsoft.com/office/drawing/2014/main" val="1158125337"/>
                  </a:ext>
                </a:extLst>
              </a:tr>
              <a:tr h="162031">
                <a:tc>
                  <a:txBody>
                    <a:bodyPr/>
                    <a:lstStyle/>
                    <a:p>
                      <a:pPr algn="l" fontAlgn="b"/>
                      <a:r>
                        <a:rPr lang="en-US" sz="900" b="0" i="0" u="none" strike="noStrike" dirty="0">
                          <a:solidFill>
                            <a:srgbClr val="000000"/>
                          </a:solidFill>
                          <a:effectLst/>
                          <a:latin typeface="Arial" panose="020B0604020202020204" pitchFamily="34" charset="0"/>
                        </a:rPr>
                        <a:t>NASA</a:t>
                      </a:r>
                    </a:p>
                  </a:txBody>
                  <a:tcPr marL="8102" marR="8102" marT="8102" marB="0" anchor="b">
                    <a:lnL>
                      <a:noFill/>
                    </a:lnL>
                    <a:lnR>
                      <a:noFill/>
                    </a:lnR>
                    <a:lnT>
                      <a:noFill/>
                    </a:lnT>
                    <a:lnB>
                      <a:noFill/>
                    </a:lnB>
                  </a:tcPr>
                </a:tc>
                <a:extLst>
                  <a:ext uri="{0D108BD9-81ED-4DB2-BD59-A6C34878D82A}">
                    <a16:rowId xmlns:a16="http://schemas.microsoft.com/office/drawing/2014/main" val="1770255672"/>
                  </a:ext>
                </a:extLst>
              </a:tr>
              <a:tr h="162031">
                <a:tc>
                  <a:txBody>
                    <a:bodyPr/>
                    <a:lstStyle/>
                    <a:p>
                      <a:pPr algn="l" fontAlgn="b"/>
                      <a:r>
                        <a:rPr lang="en-US" sz="900" b="0" i="0" u="none" strike="noStrike" dirty="0">
                          <a:solidFill>
                            <a:srgbClr val="000000"/>
                          </a:solidFill>
                          <a:effectLst/>
                          <a:latin typeface="Arial" panose="020B0604020202020204" pitchFamily="34" charset="0"/>
                        </a:rPr>
                        <a:t>National Library of Medicine</a:t>
                      </a:r>
                    </a:p>
                  </a:txBody>
                  <a:tcPr marL="8102" marR="8102" marT="8102" marB="0" anchor="b">
                    <a:lnL>
                      <a:noFill/>
                    </a:lnL>
                    <a:lnR>
                      <a:noFill/>
                    </a:lnR>
                    <a:lnT>
                      <a:noFill/>
                    </a:lnT>
                    <a:lnB>
                      <a:noFill/>
                    </a:lnB>
                  </a:tcPr>
                </a:tc>
                <a:extLst>
                  <a:ext uri="{0D108BD9-81ED-4DB2-BD59-A6C34878D82A}">
                    <a16:rowId xmlns:a16="http://schemas.microsoft.com/office/drawing/2014/main" val="3436088747"/>
                  </a:ext>
                </a:extLst>
              </a:tr>
              <a:tr h="162031">
                <a:tc>
                  <a:txBody>
                    <a:bodyPr/>
                    <a:lstStyle/>
                    <a:p>
                      <a:pPr algn="l" fontAlgn="b"/>
                      <a:r>
                        <a:rPr lang="en-US" sz="900" b="0" i="0" u="none" strike="noStrike" dirty="0">
                          <a:solidFill>
                            <a:srgbClr val="000000"/>
                          </a:solidFill>
                          <a:effectLst/>
                          <a:latin typeface="Arial" panose="020B0604020202020204" pitchFamily="34" charset="0"/>
                        </a:rPr>
                        <a:t>NIH NCCIH</a:t>
                      </a:r>
                    </a:p>
                  </a:txBody>
                  <a:tcPr marL="8102" marR="8102" marT="8102" marB="0" anchor="b">
                    <a:lnL>
                      <a:noFill/>
                    </a:lnL>
                    <a:lnR>
                      <a:noFill/>
                    </a:lnR>
                    <a:lnT>
                      <a:noFill/>
                    </a:lnT>
                    <a:lnB>
                      <a:noFill/>
                    </a:lnB>
                  </a:tcPr>
                </a:tc>
                <a:extLst>
                  <a:ext uri="{0D108BD9-81ED-4DB2-BD59-A6C34878D82A}">
                    <a16:rowId xmlns:a16="http://schemas.microsoft.com/office/drawing/2014/main" val="2625455093"/>
                  </a:ext>
                </a:extLst>
              </a:tr>
              <a:tr h="162031">
                <a:tc>
                  <a:txBody>
                    <a:bodyPr/>
                    <a:lstStyle/>
                    <a:p>
                      <a:pPr algn="l" fontAlgn="b"/>
                      <a:r>
                        <a:rPr lang="en-US" sz="900" b="0" i="0" u="none" strike="noStrike" dirty="0">
                          <a:solidFill>
                            <a:srgbClr val="000000"/>
                          </a:solidFill>
                          <a:effectLst/>
                          <a:latin typeface="Arial" panose="020B0604020202020204" pitchFamily="34" charset="0"/>
                        </a:rPr>
                        <a:t>NOAA NWS</a:t>
                      </a:r>
                    </a:p>
                  </a:txBody>
                  <a:tcPr marL="8102" marR="8102" marT="8102" marB="0" anchor="b">
                    <a:lnL>
                      <a:noFill/>
                    </a:lnL>
                    <a:lnR>
                      <a:noFill/>
                    </a:lnR>
                    <a:lnT>
                      <a:noFill/>
                    </a:lnT>
                    <a:lnB>
                      <a:noFill/>
                    </a:lnB>
                  </a:tcPr>
                </a:tc>
                <a:extLst>
                  <a:ext uri="{0D108BD9-81ED-4DB2-BD59-A6C34878D82A}">
                    <a16:rowId xmlns:a16="http://schemas.microsoft.com/office/drawing/2014/main" val="3155385410"/>
                  </a:ext>
                </a:extLst>
              </a:tr>
              <a:tr h="162031">
                <a:tc>
                  <a:txBody>
                    <a:bodyPr/>
                    <a:lstStyle/>
                    <a:p>
                      <a:pPr algn="l" fontAlgn="b"/>
                      <a:r>
                        <a:rPr lang="en-US" sz="900" b="0" i="0" u="none" strike="noStrike" dirty="0">
                          <a:solidFill>
                            <a:srgbClr val="000000"/>
                          </a:solidFill>
                          <a:effectLst/>
                          <a:latin typeface="Arial" panose="020B0604020202020204" pitchFamily="34" charset="0"/>
                        </a:rPr>
                        <a:t>NOAA/NOS CO-OPS, Tides &amp; Currents</a:t>
                      </a:r>
                    </a:p>
                  </a:txBody>
                  <a:tcPr marL="8102" marR="8102" marT="8102" marB="0" anchor="b">
                    <a:lnL>
                      <a:noFill/>
                    </a:lnL>
                    <a:lnR>
                      <a:noFill/>
                    </a:lnR>
                    <a:lnT>
                      <a:noFill/>
                    </a:lnT>
                    <a:lnB>
                      <a:noFill/>
                    </a:lnB>
                  </a:tcPr>
                </a:tc>
                <a:extLst>
                  <a:ext uri="{0D108BD9-81ED-4DB2-BD59-A6C34878D82A}">
                    <a16:rowId xmlns:a16="http://schemas.microsoft.com/office/drawing/2014/main" val="364270363"/>
                  </a:ext>
                </a:extLst>
              </a:tr>
              <a:tr h="162031">
                <a:tc>
                  <a:txBody>
                    <a:bodyPr/>
                    <a:lstStyle/>
                    <a:p>
                      <a:pPr algn="l" fontAlgn="b"/>
                      <a:r>
                        <a:rPr lang="en-US" sz="900" b="0" i="0" u="none" strike="noStrike" dirty="0">
                          <a:solidFill>
                            <a:srgbClr val="000000"/>
                          </a:solidFill>
                          <a:effectLst/>
                          <a:latin typeface="Arial" panose="020B0604020202020204" pitchFamily="34" charset="0"/>
                        </a:rPr>
                        <a:t>NSF Research</a:t>
                      </a:r>
                    </a:p>
                  </a:txBody>
                  <a:tcPr marL="8102" marR="8102" marT="8102" marB="0" anchor="b">
                    <a:lnL>
                      <a:noFill/>
                    </a:lnL>
                    <a:lnR>
                      <a:noFill/>
                    </a:lnR>
                    <a:lnT>
                      <a:noFill/>
                    </a:lnT>
                    <a:lnB>
                      <a:noFill/>
                    </a:lnB>
                  </a:tcPr>
                </a:tc>
                <a:extLst>
                  <a:ext uri="{0D108BD9-81ED-4DB2-BD59-A6C34878D82A}">
                    <a16:rowId xmlns:a16="http://schemas.microsoft.com/office/drawing/2014/main" val="199847047"/>
                  </a:ext>
                </a:extLst>
              </a:tr>
              <a:tr h="162031">
                <a:tc>
                  <a:txBody>
                    <a:bodyPr/>
                    <a:lstStyle/>
                    <a:p>
                      <a:pPr algn="l" fontAlgn="b"/>
                      <a:r>
                        <a:rPr lang="en-US" sz="900" b="0" i="0" u="none" strike="noStrike" dirty="0">
                          <a:solidFill>
                            <a:srgbClr val="000000"/>
                          </a:solidFill>
                          <a:effectLst/>
                          <a:latin typeface="Arial" panose="020B0604020202020204" pitchFamily="34" charset="0"/>
                        </a:rPr>
                        <a:t>OPM Retirement Services</a:t>
                      </a:r>
                    </a:p>
                  </a:txBody>
                  <a:tcPr marL="8102" marR="8102" marT="8102" marB="0" anchor="b">
                    <a:lnL>
                      <a:noFill/>
                    </a:lnL>
                    <a:lnR>
                      <a:noFill/>
                    </a:lnR>
                    <a:lnT>
                      <a:noFill/>
                    </a:lnT>
                    <a:lnB>
                      <a:noFill/>
                    </a:lnB>
                  </a:tcPr>
                </a:tc>
                <a:extLst>
                  <a:ext uri="{0D108BD9-81ED-4DB2-BD59-A6C34878D82A}">
                    <a16:rowId xmlns:a16="http://schemas.microsoft.com/office/drawing/2014/main" val="2117682674"/>
                  </a:ext>
                </a:extLst>
              </a:tr>
              <a:tr h="162031">
                <a:tc>
                  <a:txBody>
                    <a:bodyPr/>
                    <a:lstStyle/>
                    <a:p>
                      <a:pPr algn="l" fontAlgn="b"/>
                      <a:r>
                        <a:rPr lang="en-US" sz="900" b="0" i="0" u="none" strike="noStrike" dirty="0">
                          <a:solidFill>
                            <a:srgbClr val="000000"/>
                          </a:solidFill>
                          <a:effectLst/>
                          <a:latin typeface="Arial" panose="020B0604020202020204" pitchFamily="34" charset="0"/>
                        </a:rPr>
                        <a:t>Regulatory Information Service Center</a:t>
                      </a:r>
                    </a:p>
                  </a:txBody>
                  <a:tcPr marL="8102" marR="8102" marT="8102" marB="0" anchor="b">
                    <a:lnL>
                      <a:noFill/>
                    </a:lnL>
                    <a:lnR>
                      <a:noFill/>
                    </a:lnR>
                    <a:lnT>
                      <a:noFill/>
                    </a:lnT>
                    <a:lnB>
                      <a:noFill/>
                    </a:lnB>
                  </a:tcPr>
                </a:tc>
                <a:extLst>
                  <a:ext uri="{0D108BD9-81ED-4DB2-BD59-A6C34878D82A}">
                    <a16:rowId xmlns:a16="http://schemas.microsoft.com/office/drawing/2014/main" val="464811693"/>
                  </a:ext>
                </a:extLst>
              </a:tr>
              <a:tr h="162031">
                <a:tc>
                  <a:txBody>
                    <a:bodyPr/>
                    <a:lstStyle/>
                    <a:p>
                      <a:pPr algn="l" fontAlgn="b"/>
                      <a:r>
                        <a:rPr lang="en-US" sz="900" b="0" i="0" u="none" strike="noStrike" dirty="0">
                          <a:solidFill>
                            <a:srgbClr val="000000"/>
                          </a:solidFill>
                          <a:effectLst/>
                          <a:latin typeface="Arial" panose="020B0604020202020204" pitchFamily="34" charset="0"/>
                        </a:rPr>
                        <a:t>Smithsonian</a:t>
                      </a:r>
                    </a:p>
                  </a:txBody>
                  <a:tcPr marL="8102" marR="8102" marT="8102" marB="0" anchor="b">
                    <a:lnL>
                      <a:noFill/>
                    </a:lnL>
                    <a:lnR>
                      <a:noFill/>
                    </a:lnR>
                    <a:lnT>
                      <a:noFill/>
                    </a:lnT>
                    <a:lnB>
                      <a:noFill/>
                    </a:lnB>
                  </a:tcPr>
                </a:tc>
                <a:extLst>
                  <a:ext uri="{0D108BD9-81ED-4DB2-BD59-A6C34878D82A}">
                    <a16:rowId xmlns:a16="http://schemas.microsoft.com/office/drawing/2014/main" val="1593436590"/>
                  </a:ext>
                </a:extLst>
              </a:tr>
              <a:tr h="162031">
                <a:tc>
                  <a:txBody>
                    <a:bodyPr/>
                    <a:lstStyle/>
                    <a:p>
                      <a:pPr algn="l" fontAlgn="b"/>
                      <a:r>
                        <a:rPr lang="en-US" sz="900" b="0" i="0" u="none" strike="noStrike" dirty="0">
                          <a:solidFill>
                            <a:srgbClr val="000000"/>
                          </a:solidFill>
                          <a:effectLst/>
                          <a:latin typeface="Arial" panose="020B0604020202020204" pitchFamily="34" charset="0"/>
                        </a:rPr>
                        <a:t>Social Security Administration</a:t>
                      </a:r>
                    </a:p>
                  </a:txBody>
                  <a:tcPr marL="8102" marR="8102" marT="8102" marB="0" anchor="b">
                    <a:lnL>
                      <a:noFill/>
                    </a:lnL>
                    <a:lnR>
                      <a:noFill/>
                    </a:lnR>
                    <a:lnT>
                      <a:noFill/>
                    </a:lnT>
                    <a:lnB>
                      <a:noFill/>
                    </a:lnB>
                  </a:tcPr>
                </a:tc>
                <a:extLst>
                  <a:ext uri="{0D108BD9-81ED-4DB2-BD59-A6C34878D82A}">
                    <a16:rowId xmlns:a16="http://schemas.microsoft.com/office/drawing/2014/main" val="1979051492"/>
                  </a:ext>
                </a:extLst>
              </a:tr>
              <a:tr h="162031">
                <a:tc>
                  <a:txBody>
                    <a:bodyPr/>
                    <a:lstStyle/>
                    <a:p>
                      <a:pPr algn="l" fontAlgn="b"/>
                      <a:r>
                        <a:rPr lang="en-US" sz="900" b="0" i="0" u="none" strike="noStrike" dirty="0">
                          <a:solidFill>
                            <a:srgbClr val="000000"/>
                          </a:solidFill>
                          <a:effectLst/>
                          <a:latin typeface="Arial" panose="020B0604020202020204" pitchFamily="34" charset="0"/>
                        </a:rPr>
                        <a:t>State of New York</a:t>
                      </a:r>
                    </a:p>
                  </a:txBody>
                  <a:tcPr marL="8102" marR="8102" marT="8102" marB="0" anchor="b">
                    <a:lnL>
                      <a:noFill/>
                    </a:lnL>
                    <a:lnR>
                      <a:noFill/>
                    </a:lnR>
                    <a:lnT>
                      <a:noFill/>
                    </a:lnT>
                    <a:lnB>
                      <a:noFill/>
                    </a:lnB>
                  </a:tcPr>
                </a:tc>
                <a:extLst>
                  <a:ext uri="{0D108BD9-81ED-4DB2-BD59-A6C34878D82A}">
                    <a16:rowId xmlns:a16="http://schemas.microsoft.com/office/drawing/2014/main" val="3139871824"/>
                  </a:ext>
                </a:extLst>
              </a:tr>
            </a:tbl>
          </a:graphicData>
        </a:graphic>
      </p:graphicFrame>
      <p:graphicFrame>
        <p:nvGraphicFramePr>
          <p:cNvPr id="7" name="Table 6">
            <a:extLst>
              <a:ext uri="{FF2B5EF4-FFF2-40B4-BE49-F238E27FC236}">
                <a16:creationId xmlns:a16="http://schemas.microsoft.com/office/drawing/2014/main" id="{5681857B-B41C-473F-846E-6D9B56BD1BCD}"/>
              </a:ext>
            </a:extLst>
          </p:cNvPr>
          <p:cNvGraphicFramePr>
            <a:graphicFrameLocks noGrp="1"/>
          </p:cNvGraphicFramePr>
          <p:nvPr>
            <p:extLst>
              <p:ext uri="{D42A27DB-BD31-4B8C-83A1-F6EECF244321}">
                <p14:modId xmlns:p14="http://schemas.microsoft.com/office/powerpoint/2010/main" val="3294717654"/>
              </p:ext>
            </p:extLst>
          </p:nvPr>
        </p:nvGraphicFramePr>
        <p:xfrm>
          <a:off x="3350377" y="1143004"/>
          <a:ext cx="2540000" cy="4860926"/>
        </p:xfrm>
        <a:graphic>
          <a:graphicData uri="http://schemas.openxmlformats.org/drawingml/2006/table">
            <a:tbl>
              <a:tblPr/>
              <a:tblGrid>
                <a:gridCol w="2540000">
                  <a:extLst>
                    <a:ext uri="{9D8B030D-6E8A-4147-A177-3AD203B41FA5}">
                      <a16:colId xmlns:a16="http://schemas.microsoft.com/office/drawing/2014/main" val="2938481195"/>
                    </a:ext>
                  </a:extLst>
                </a:gridCol>
              </a:tblGrid>
              <a:tr h="158750">
                <a:tc>
                  <a:txBody>
                    <a:bodyPr/>
                    <a:lstStyle/>
                    <a:p>
                      <a:pPr algn="l" fontAlgn="b"/>
                      <a:r>
                        <a:rPr lang="en-US" sz="900" b="0" i="0" u="none" strike="noStrike" dirty="0">
                          <a:solidFill>
                            <a:srgbClr val="000000"/>
                          </a:solidFill>
                          <a:effectLst/>
                          <a:latin typeface="Arial" panose="020B0604020202020204" pitchFamily="34" charset="0"/>
                        </a:rPr>
                        <a:t>State of Ohio</a:t>
                      </a:r>
                    </a:p>
                  </a:txBody>
                  <a:tcPr marL="7938" marR="7938" marT="7938" marB="0" anchor="b">
                    <a:lnL>
                      <a:noFill/>
                    </a:lnL>
                    <a:lnR>
                      <a:noFill/>
                    </a:lnR>
                    <a:lnT>
                      <a:noFill/>
                    </a:lnT>
                    <a:lnB>
                      <a:noFill/>
                    </a:lnB>
                  </a:tcPr>
                </a:tc>
                <a:extLst>
                  <a:ext uri="{0D108BD9-81ED-4DB2-BD59-A6C34878D82A}">
                    <a16:rowId xmlns:a16="http://schemas.microsoft.com/office/drawing/2014/main" val="1709730563"/>
                  </a:ext>
                </a:extLst>
              </a:tr>
              <a:tr h="158750">
                <a:tc>
                  <a:txBody>
                    <a:bodyPr/>
                    <a:lstStyle/>
                    <a:p>
                      <a:pPr algn="l" fontAlgn="b"/>
                      <a:r>
                        <a:rPr lang="en-US" sz="900" b="0" i="0" u="none" strike="noStrike" dirty="0">
                          <a:solidFill>
                            <a:srgbClr val="000000"/>
                          </a:solidFill>
                          <a:effectLst/>
                          <a:latin typeface="Arial" panose="020B0604020202020204" pitchFamily="34" charset="0"/>
                        </a:rPr>
                        <a:t>U.S. Department of Homeland Security</a:t>
                      </a:r>
                    </a:p>
                  </a:txBody>
                  <a:tcPr marL="7938" marR="7938" marT="7938" marB="0" anchor="b">
                    <a:lnL>
                      <a:noFill/>
                    </a:lnL>
                    <a:lnR>
                      <a:noFill/>
                    </a:lnR>
                    <a:lnT>
                      <a:noFill/>
                    </a:lnT>
                    <a:lnB>
                      <a:noFill/>
                    </a:lnB>
                  </a:tcPr>
                </a:tc>
                <a:extLst>
                  <a:ext uri="{0D108BD9-81ED-4DB2-BD59-A6C34878D82A}">
                    <a16:rowId xmlns:a16="http://schemas.microsoft.com/office/drawing/2014/main" val="2769159482"/>
                  </a:ext>
                </a:extLst>
              </a:tr>
              <a:tr h="158750">
                <a:tc>
                  <a:txBody>
                    <a:bodyPr/>
                    <a:lstStyle/>
                    <a:p>
                      <a:pPr algn="l" fontAlgn="b"/>
                      <a:r>
                        <a:rPr lang="en-US" sz="900" b="0" i="0" u="none" strike="noStrike" dirty="0">
                          <a:solidFill>
                            <a:srgbClr val="000000"/>
                          </a:solidFill>
                          <a:effectLst/>
                          <a:latin typeface="Arial" panose="020B0604020202020204" pitchFamily="34" charset="0"/>
                        </a:rPr>
                        <a:t>U.S. Department of Veterans Affairs</a:t>
                      </a:r>
                    </a:p>
                  </a:txBody>
                  <a:tcPr marL="7938" marR="7938" marT="7938" marB="0" anchor="b">
                    <a:lnL>
                      <a:noFill/>
                    </a:lnL>
                    <a:lnR>
                      <a:noFill/>
                    </a:lnR>
                    <a:lnT>
                      <a:noFill/>
                    </a:lnT>
                    <a:lnB>
                      <a:noFill/>
                    </a:lnB>
                  </a:tcPr>
                </a:tc>
                <a:extLst>
                  <a:ext uri="{0D108BD9-81ED-4DB2-BD59-A6C34878D82A}">
                    <a16:rowId xmlns:a16="http://schemas.microsoft.com/office/drawing/2014/main" val="831513619"/>
                  </a:ext>
                </a:extLst>
              </a:tr>
              <a:tr h="158750">
                <a:tc>
                  <a:txBody>
                    <a:bodyPr/>
                    <a:lstStyle/>
                    <a:p>
                      <a:pPr algn="l" fontAlgn="b"/>
                      <a:r>
                        <a:rPr lang="en-US" sz="900" b="0" i="0" u="none" strike="noStrike" dirty="0">
                          <a:solidFill>
                            <a:srgbClr val="000000"/>
                          </a:solidFill>
                          <a:effectLst/>
                          <a:latin typeface="Arial" panose="020B0604020202020204" pitchFamily="34" charset="0"/>
                        </a:rPr>
                        <a:t>US Agriculture - ERS</a:t>
                      </a:r>
                    </a:p>
                  </a:txBody>
                  <a:tcPr marL="7938" marR="7938" marT="7938" marB="0" anchor="b">
                    <a:lnL>
                      <a:noFill/>
                    </a:lnL>
                    <a:lnR>
                      <a:noFill/>
                    </a:lnR>
                    <a:lnT>
                      <a:noFill/>
                    </a:lnT>
                    <a:lnB>
                      <a:noFill/>
                    </a:lnB>
                  </a:tcPr>
                </a:tc>
                <a:extLst>
                  <a:ext uri="{0D108BD9-81ED-4DB2-BD59-A6C34878D82A}">
                    <a16:rowId xmlns:a16="http://schemas.microsoft.com/office/drawing/2014/main" val="2357870740"/>
                  </a:ext>
                </a:extLst>
              </a:tr>
              <a:tr h="158750">
                <a:tc>
                  <a:txBody>
                    <a:bodyPr/>
                    <a:lstStyle/>
                    <a:p>
                      <a:pPr algn="l" fontAlgn="b"/>
                      <a:r>
                        <a:rPr lang="en-US" sz="900" b="0" i="0" u="none" strike="noStrike" dirty="0">
                          <a:solidFill>
                            <a:srgbClr val="000000"/>
                          </a:solidFill>
                          <a:effectLst/>
                          <a:latin typeface="Arial" panose="020B0604020202020204" pitchFamily="34" charset="0"/>
                        </a:rPr>
                        <a:t>US Agriculture - Forest Service</a:t>
                      </a:r>
                    </a:p>
                  </a:txBody>
                  <a:tcPr marL="7938" marR="7938" marT="7938" marB="0" anchor="b">
                    <a:lnL>
                      <a:noFill/>
                    </a:lnL>
                    <a:lnR>
                      <a:noFill/>
                    </a:lnR>
                    <a:lnT>
                      <a:noFill/>
                    </a:lnT>
                    <a:lnB>
                      <a:noFill/>
                    </a:lnB>
                  </a:tcPr>
                </a:tc>
                <a:extLst>
                  <a:ext uri="{0D108BD9-81ED-4DB2-BD59-A6C34878D82A}">
                    <a16:rowId xmlns:a16="http://schemas.microsoft.com/office/drawing/2014/main" val="135290504"/>
                  </a:ext>
                </a:extLst>
              </a:tr>
              <a:tr h="158750">
                <a:tc>
                  <a:txBody>
                    <a:bodyPr/>
                    <a:lstStyle/>
                    <a:p>
                      <a:pPr algn="l" fontAlgn="b"/>
                      <a:r>
                        <a:rPr lang="en-US" sz="900" b="0" i="0" u="none" strike="noStrike" dirty="0">
                          <a:solidFill>
                            <a:srgbClr val="000000"/>
                          </a:solidFill>
                          <a:effectLst/>
                          <a:latin typeface="Arial" panose="020B0604020202020204" pitchFamily="34" charset="0"/>
                        </a:rPr>
                        <a:t>US Agriculture - FSIS</a:t>
                      </a:r>
                    </a:p>
                  </a:txBody>
                  <a:tcPr marL="7938" marR="7938" marT="7938" marB="0" anchor="b">
                    <a:lnL>
                      <a:noFill/>
                    </a:lnL>
                    <a:lnR>
                      <a:noFill/>
                    </a:lnR>
                    <a:lnT>
                      <a:noFill/>
                    </a:lnT>
                    <a:lnB>
                      <a:noFill/>
                    </a:lnB>
                  </a:tcPr>
                </a:tc>
                <a:extLst>
                  <a:ext uri="{0D108BD9-81ED-4DB2-BD59-A6C34878D82A}">
                    <a16:rowId xmlns:a16="http://schemas.microsoft.com/office/drawing/2014/main" val="482967024"/>
                  </a:ext>
                </a:extLst>
              </a:tr>
              <a:tr h="158750">
                <a:tc>
                  <a:txBody>
                    <a:bodyPr/>
                    <a:lstStyle/>
                    <a:p>
                      <a:pPr algn="l" fontAlgn="b"/>
                      <a:r>
                        <a:rPr lang="en-US" sz="900" b="0" i="0" u="none" strike="noStrike" dirty="0">
                          <a:solidFill>
                            <a:srgbClr val="000000"/>
                          </a:solidFill>
                          <a:effectLst/>
                          <a:latin typeface="Arial" panose="020B0604020202020204" pitchFamily="34" charset="0"/>
                        </a:rPr>
                        <a:t>US Agriculture - NAL</a:t>
                      </a:r>
                    </a:p>
                  </a:txBody>
                  <a:tcPr marL="7938" marR="7938" marT="7938" marB="0" anchor="b">
                    <a:lnL>
                      <a:noFill/>
                    </a:lnL>
                    <a:lnR>
                      <a:noFill/>
                    </a:lnR>
                    <a:lnT>
                      <a:noFill/>
                    </a:lnT>
                    <a:lnB>
                      <a:noFill/>
                    </a:lnB>
                  </a:tcPr>
                </a:tc>
                <a:extLst>
                  <a:ext uri="{0D108BD9-81ED-4DB2-BD59-A6C34878D82A}">
                    <a16:rowId xmlns:a16="http://schemas.microsoft.com/office/drawing/2014/main" val="12518012"/>
                  </a:ext>
                </a:extLst>
              </a:tr>
              <a:tr h="158750">
                <a:tc>
                  <a:txBody>
                    <a:bodyPr/>
                    <a:lstStyle/>
                    <a:p>
                      <a:pPr algn="l" fontAlgn="b"/>
                      <a:r>
                        <a:rPr lang="en-US" sz="900" b="0" i="0" u="none" strike="noStrike" dirty="0">
                          <a:solidFill>
                            <a:srgbClr val="000000"/>
                          </a:solidFill>
                          <a:effectLst/>
                          <a:latin typeface="Arial" panose="020B0604020202020204" pitchFamily="34" charset="0"/>
                        </a:rPr>
                        <a:t>US Agriculture - NASS</a:t>
                      </a:r>
                    </a:p>
                  </a:txBody>
                  <a:tcPr marL="7938" marR="7938" marT="7938" marB="0" anchor="b">
                    <a:lnL>
                      <a:noFill/>
                    </a:lnL>
                    <a:lnR>
                      <a:noFill/>
                    </a:lnR>
                    <a:lnT>
                      <a:noFill/>
                    </a:lnT>
                    <a:lnB>
                      <a:noFill/>
                    </a:lnB>
                  </a:tcPr>
                </a:tc>
                <a:extLst>
                  <a:ext uri="{0D108BD9-81ED-4DB2-BD59-A6C34878D82A}">
                    <a16:rowId xmlns:a16="http://schemas.microsoft.com/office/drawing/2014/main" val="1369631845"/>
                  </a:ext>
                </a:extLst>
              </a:tr>
              <a:tr h="158750">
                <a:tc>
                  <a:txBody>
                    <a:bodyPr/>
                    <a:lstStyle/>
                    <a:p>
                      <a:pPr algn="l" fontAlgn="b"/>
                      <a:r>
                        <a:rPr lang="en-US" sz="900" b="0" i="0" u="none" strike="noStrike" dirty="0">
                          <a:solidFill>
                            <a:srgbClr val="000000"/>
                          </a:solidFill>
                          <a:effectLst/>
                          <a:latin typeface="Arial" panose="020B0604020202020204" pitchFamily="34" charset="0"/>
                        </a:rPr>
                        <a:t>US Agriculture - NRCS</a:t>
                      </a:r>
                    </a:p>
                  </a:txBody>
                  <a:tcPr marL="7938" marR="7938" marT="7938" marB="0" anchor="b">
                    <a:lnL>
                      <a:noFill/>
                    </a:lnL>
                    <a:lnR>
                      <a:noFill/>
                    </a:lnR>
                    <a:lnT>
                      <a:noFill/>
                    </a:lnT>
                    <a:lnB>
                      <a:noFill/>
                    </a:lnB>
                  </a:tcPr>
                </a:tc>
                <a:extLst>
                  <a:ext uri="{0D108BD9-81ED-4DB2-BD59-A6C34878D82A}">
                    <a16:rowId xmlns:a16="http://schemas.microsoft.com/office/drawing/2014/main" val="1296722597"/>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BEA</a:t>
                      </a:r>
                    </a:p>
                  </a:txBody>
                  <a:tcPr marL="7938" marR="7938" marT="7938" marB="0" anchor="b">
                    <a:lnL>
                      <a:noFill/>
                    </a:lnL>
                    <a:lnR>
                      <a:noFill/>
                    </a:lnR>
                    <a:lnT>
                      <a:noFill/>
                    </a:lnT>
                    <a:lnB>
                      <a:noFill/>
                    </a:lnB>
                  </a:tcPr>
                </a:tc>
                <a:extLst>
                  <a:ext uri="{0D108BD9-81ED-4DB2-BD59-A6C34878D82A}">
                    <a16:rowId xmlns:a16="http://schemas.microsoft.com/office/drawing/2014/main" val="2151160820"/>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NOAA</a:t>
                      </a:r>
                    </a:p>
                  </a:txBody>
                  <a:tcPr marL="7938" marR="7938" marT="7938" marB="0" anchor="b">
                    <a:lnL>
                      <a:noFill/>
                    </a:lnL>
                    <a:lnR>
                      <a:noFill/>
                    </a:lnR>
                    <a:lnT>
                      <a:noFill/>
                    </a:lnT>
                    <a:lnB>
                      <a:noFill/>
                    </a:lnB>
                  </a:tcPr>
                </a:tc>
                <a:extLst>
                  <a:ext uri="{0D108BD9-81ED-4DB2-BD59-A6C34878D82A}">
                    <a16:rowId xmlns:a16="http://schemas.microsoft.com/office/drawing/2014/main" val="2204593651"/>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NOAA, NESDIS</a:t>
                      </a:r>
                    </a:p>
                  </a:txBody>
                  <a:tcPr marL="7938" marR="7938" marT="7938" marB="0" anchor="b">
                    <a:lnL>
                      <a:noFill/>
                    </a:lnL>
                    <a:lnR>
                      <a:noFill/>
                    </a:lnR>
                    <a:lnT>
                      <a:noFill/>
                    </a:lnT>
                    <a:lnB>
                      <a:noFill/>
                    </a:lnB>
                  </a:tcPr>
                </a:tc>
                <a:extLst>
                  <a:ext uri="{0D108BD9-81ED-4DB2-BD59-A6C34878D82A}">
                    <a16:rowId xmlns:a16="http://schemas.microsoft.com/office/drawing/2014/main" val="928615854"/>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NOAA, NMFS</a:t>
                      </a:r>
                    </a:p>
                  </a:txBody>
                  <a:tcPr marL="7938" marR="7938" marT="7938" marB="0" anchor="b">
                    <a:lnL>
                      <a:noFill/>
                    </a:lnL>
                    <a:lnR>
                      <a:noFill/>
                    </a:lnR>
                    <a:lnT>
                      <a:noFill/>
                    </a:lnT>
                    <a:lnB>
                      <a:noFill/>
                    </a:lnB>
                  </a:tcPr>
                </a:tc>
                <a:extLst>
                  <a:ext uri="{0D108BD9-81ED-4DB2-BD59-A6C34878D82A}">
                    <a16:rowId xmlns:a16="http://schemas.microsoft.com/office/drawing/2014/main" val="1377462968"/>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NOAA, NOS</a:t>
                      </a:r>
                    </a:p>
                  </a:txBody>
                  <a:tcPr marL="7938" marR="7938" marT="7938" marB="0" anchor="b">
                    <a:lnL>
                      <a:noFill/>
                    </a:lnL>
                    <a:lnR>
                      <a:noFill/>
                    </a:lnR>
                    <a:lnT>
                      <a:noFill/>
                    </a:lnT>
                    <a:lnB>
                      <a:noFill/>
                    </a:lnB>
                  </a:tcPr>
                </a:tc>
                <a:extLst>
                  <a:ext uri="{0D108BD9-81ED-4DB2-BD59-A6C34878D82A}">
                    <a16:rowId xmlns:a16="http://schemas.microsoft.com/office/drawing/2014/main" val="3233673458"/>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NOAA, NOS-NGS</a:t>
                      </a:r>
                    </a:p>
                  </a:txBody>
                  <a:tcPr marL="7938" marR="7938" marT="7938" marB="0" anchor="b">
                    <a:lnL>
                      <a:noFill/>
                    </a:lnL>
                    <a:lnR>
                      <a:noFill/>
                    </a:lnR>
                    <a:lnT>
                      <a:noFill/>
                    </a:lnT>
                    <a:lnB>
                      <a:noFill/>
                    </a:lnB>
                  </a:tcPr>
                </a:tc>
                <a:extLst>
                  <a:ext uri="{0D108BD9-81ED-4DB2-BD59-A6C34878D82A}">
                    <a16:rowId xmlns:a16="http://schemas.microsoft.com/office/drawing/2014/main" val="2538377783"/>
                  </a:ext>
                </a:extLst>
              </a:tr>
              <a:tr h="158750">
                <a:tc>
                  <a:txBody>
                    <a:bodyPr/>
                    <a:lstStyle/>
                    <a:p>
                      <a:pPr algn="l" fontAlgn="b"/>
                      <a:r>
                        <a:rPr lang="en-US" sz="900" b="0" i="0" u="none" strike="noStrike" dirty="0">
                          <a:solidFill>
                            <a:srgbClr val="000000"/>
                          </a:solidFill>
                          <a:effectLst/>
                          <a:latin typeface="Arial" panose="020B0604020202020204" pitchFamily="34" charset="0"/>
                        </a:rPr>
                        <a:t>US Commerce - USPTO</a:t>
                      </a:r>
                    </a:p>
                  </a:txBody>
                  <a:tcPr marL="7938" marR="7938" marT="7938" marB="0" anchor="b">
                    <a:lnL>
                      <a:noFill/>
                    </a:lnL>
                    <a:lnR>
                      <a:noFill/>
                    </a:lnR>
                    <a:lnT>
                      <a:noFill/>
                    </a:lnT>
                    <a:lnB>
                      <a:noFill/>
                    </a:lnB>
                  </a:tcPr>
                </a:tc>
                <a:extLst>
                  <a:ext uri="{0D108BD9-81ED-4DB2-BD59-A6C34878D82A}">
                    <a16:rowId xmlns:a16="http://schemas.microsoft.com/office/drawing/2014/main" val="643808080"/>
                  </a:ext>
                </a:extLst>
              </a:tr>
              <a:tr h="158750">
                <a:tc>
                  <a:txBody>
                    <a:bodyPr/>
                    <a:lstStyle/>
                    <a:p>
                      <a:pPr algn="l" fontAlgn="b"/>
                      <a:r>
                        <a:rPr lang="en-US" sz="900" b="0" i="0" u="none" strike="noStrike" dirty="0">
                          <a:solidFill>
                            <a:srgbClr val="000000"/>
                          </a:solidFill>
                          <a:effectLst/>
                          <a:latin typeface="Arial" panose="020B0604020202020204" pitchFamily="34" charset="0"/>
                        </a:rPr>
                        <a:t>US Courts</a:t>
                      </a:r>
                    </a:p>
                  </a:txBody>
                  <a:tcPr marL="7938" marR="7938" marT="7938" marB="0" anchor="b">
                    <a:lnL>
                      <a:noFill/>
                    </a:lnL>
                    <a:lnR>
                      <a:noFill/>
                    </a:lnR>
                    <a:lnT>
                      <a:noFill/>
                    </a:lnT>
                    <a:lnB>
                      <a:noFill/>
                    </a:lnB>
                  </a:tcPr>
                </a:tc>
                <a:extLst>
                  <a:ext uri="{0D108BD9-81ED-4DB2-BD59-A6C34878D82A}">
                    <a16:rowId xmlns:a16="http://schemas.microsoft.com/office/drawing/2014/main" val="2984578895"/>
                  </a:ext>
                </a:extLst>
              </a:tr>
              <a:tr h="287338">
                <a:tc>
                  <a:txBody>
                    <a:bodyPr/>
                    <a:lstStyle/>
                    <a:p>
                      <a:pPr algn="l" fontAlgn="b"/>
                      <a:r>
                        <a:rPr lang="en-US" sz="900" b="0" i="0" u="none" strike="noStrike" dirty="0">
                          <a:solidFill>
                            <a:srgbClr val="000000"/>
                          </a:solidFill>
                          <a:effectLst/>
                          <a:latin typeface="Arial" panose="020B0604020202020204" pitchFamily="34" charset="0"/>
                        </a:rPr>
                        <a:t>US DoD - Defense Counterintelligence and Security Agency</a:t>
                      </a:r>
                    </a:p>
                  </a:txBody>
                  <a:tcPr marL="7938" marR="7938" marT="7938" marB="0" anchor="b">
                    <a:lnL>
                      <a:noFill/>
                    </a:lnL>
                    <a:lnR>
                      <a:noFill/>
                    </a:lnR>
                    <a:lnT>
                      <a:noFill/>
                    </a:lnT>
                    <a:lnB>
                      <a:noFill/>
                    </a:lnB>
                  </a:tcPr>
                </a:tc>
                <a:extLst>
                  <a:ext uri="{0D108BD9-81ED-4DB2-BD59-A6C34878D82A}">
                    <a16:rowId xmlns:a16="http://schemas.microsoft.com/office/drawing/2014/main" val="580861358"/>
                  </a:ext>
                </a:extLst>
              </a:tr>
              <a:tr h="158750">
                <a:tc>
                  <a:txBody>
                    <a:bodyPr/>
                    <a:lstStyle/>
                    <a:p>
                      <a:pPr algn="l" fontAlgn="b"/>
                      <a:r>
                        <a:rPr lang="en-US" sz="900" b="0" i="0" u="none" strike="noStrike" dirty="0">
                          <a:solidFill>
                            <a:srgbClr val="000000"/>
                          </a:solidFill>
                          <a:effectLst/>
                          <a:latin typeface="Arial" panose="020B0604020202020204" pitchFamily="34" charset="0"/>
                        </a:rPr>
                        <a:t>US DoD - Defense Health Agency</a:t>
                      </a:r>
                    </a:p>
                  </a:txBody>
                  <a:tcPr marL="7938" marR="7938" marT="7938" marB="0" anchor="b">
                    <a:lnL>
                      <a:noFill/>
                    </a:lnL>
                    <a:lnR>
                      <a:noFill/>
                    </a:lnR>
                    <a:lnT>
                      <a:noFill/>
                    </a:lnT>
                    <a:lnB>
                      <a:noFill/>
                    </a:lnB>
                  </a:tcPr>
                </a:tc>
                <a:extLst>
                  <a:ext uri="{0D108BD9-81ED-4DB2-BD59-A6C34878D82A}">
                    <a16:rowId xmlns:a16="http://schemas.microsoft.com/office/drawing/2014/main" val="2648495302"/>
                  </a:ext>
                </a:extLst>
              </a:tr>
              <a:tr h="158750">
                <a:tc>
                  <a:txBody>
                    <a:bodyPr/>
                    <a:lstStyle/>
                    <a:p>
                      <a:pPr algn="l" fontAlgn="b"/>
                      <a:r>
                        <a:rPr lang="en-US" sz="900" b="0" i="0" u="none" strike="noStrike" dirty="0">
                          <a:solidFill>
                            <a:srgbClr val="000000"/>
                          </a:solidFill>
                          <a:effectLst/>
                          <a:latin typeface="Arial" panose="020B0604020202020204" pitchFamily="34" charset="0"/>
                        </a:rPr>
                        <a:t>US DoD - DLA</a:t>
                      </a:r>
                    </a:p>
                  </a:txBody>
                  <a:tcPr marL="7938" marR="7938" marT="7938" marB="0" anchor="b">
                    <a:lnL>
                      <a:noFill/>
                    </a:lnL>
                    <a:lnR>
                      <a:noFill/>
                    </a:lnR>
                    <a:lnT>
                      <a:noFill/>
                    </a:lnT>
                    <a:lnB>
                      <a:noFill/>
                    </a:lnB>
                  </a:tcPr>
                </a:tc>
                <a:extLst>
                  <a:ext uri="{0D108BD9-81ED-4DB2-BD59-A6C34878D82A}">
                    <a16:rowId xmlns:a16="http://schemas.microsoft.com/office/drawing/2014/main" val="1414751254"/>
                  </a:ext>
                </a:extLst>
              </a:tr>
              <a:tr h="158750">
                <a:tc>
                  <a:txBody>
                    <a:bodyPr/>
                    <a:lstStyle/>
                    <a:p>
                      <a:pPr algn="l" fontAlgn="b"/>
                      <a:r>
                        <a:rPr lang="en-US" sz="900" b="0" i="0" u="none" strike="noStrike" dirty="0">
                          <a:solidFill>
                            <a:srgbClr val="000000"/>
                          </a:solidFill>
                          <a:effectLst/>
                          <a:latin typeface="Arial" panose="020B0604020202020204" pitchFamily="34" charset="0"/>
                        </a:rPr>
                        <a:t>US DoD - DoDEA and DDESS</a:t>
                      </a:r>
                    </a:p>
                  </a:txBody>
                  <a:tcPr marL="7938" marR="7938" marT="7938" marB="0" anchor="b">
                    <a:lnL>
                      <a:noFill/>
                    </a:lnL>
                    <a:lnR>
                      <a:noFill/>
                    </a:lnR>
                    <a:lnT>
                      <a:noFill/>
                    </a:lnT>
                    <a:lnB>
                      <a:noFill/>
                    </a:lnB>
                  </a:tcPr>
                </a:tc>
                <a:extLst>
                  <a:ext uri="{0D108BD9-81ED-4DB2-BD59-A6C34878D82A}">
                    <a16:rowId xmlns:a16="http://schemas.microsoft.com/office/drawing/2014/main" val="3725941303"/>
                  </a:ext>
                </a:extLst>
              </a:tr>
              <a:tr h="158750">
                <a:tc>
                  <a:txBody>
                    <a:bodyPr/>
                    <a:lstStyle/>
                    <a:p>
                      <a:pPr algn="l" fontAlgn="b"/>
                      <a:r>
                        <a:rPr lang="en-US" sz="900" b="0" i="0" u="none" strike="noStrike" dirty="0">
                          <a:solidFill>
                            <a:srgbClr val="000000"/>
                          </a:solidFill>
                          <a:effectLst/>
                          <a:latin typeface="Arial" panose="020B0604020202020204" pitchFamily="34" charset="0"/>
                        </a:rPr>
                        <a:t>US Education</a:t>
                      </a:r>
                    </a:p>
                  </a:txBody>
                  <a:tcPr marL="7938" marR="7938" marT="7938" marB="0" anchor="b">
                    <a:lnL>
                      <a:noFill/>
                    </a:lnL>
                    <a:lnR>
                      <a:noFill/>
                    </a:lnR>
                    <a:lnT>
                      <a:noFill/>
                    </a:lnT>
                    <a:lnB>
                      <a:noFill/>
                    </a:lnB>
                  </a:tcPr>
                </a:tc>
                <a:extLst>
                  <a:ext uri="{0D108BD9-81ED-4DB2-BD59-A6C34878D82A}">
                    <a16:rowId xmlns:a16="http://schemas.microsoft.com/office/drawing/2014/main" val="3179687593"/>
                  </a:ext>
                </a:extLst>
              </a:tr>
              <a:tr h="158750">
                <a:tc>
                  <a:txBody>
                    <a:bodyPr/>
                    <a:lstStyle/>
                    <a:p>
                      <a:pPr algn="l" fontAlgn="b"/>
                      <a:r>
                        <a:rPr lang="en-US" sz="900" b="0" i="0" u="none" strike="noStrike" dirty="0">
                          <a:solidFill>
                            <a:srgbClr val="000000"/>
                          </a:solidFill>
                          <a:effectLst/>
                          <a:latin typeface="Arial" panose="020B0604020202020204" pitchFamily="34" charset="0"/>
                        </a:rPr>
                        <a:t>US Environmental Protection Agency</a:t>
                      </a:r>
                    </a:p>
                  </a:txBody>
                  <a:tcPr marL="7938" marR="7938" marT="7938" marB="0" anchor="b">
                    <a:lnL>
                      <a:noFill/>
                    </a:lnL>
                    <a:lnR>
                      <a:noFill/>
                    </a:lnR>
                    <a:lnT>
                      <a:noFill/>
                    </a:lnT>
                    <a:lnB>
                      <a:noFill/>
                    </a:lnB>
                  </a:tcPr>
                </a:tc>
                <a:extLst>
                  <a:ext uri="{0D108BD9-81ED-4DB2-BD59-A6C34878D82A}">
                    <a16:rowId xmlns:a16="http://schemas.microsoft.com/office/drawing/2014/main" val="4218839472"/>
                  </a:ext>
                </a:extLst>
              </a:tr>
              <a:tr h="287338">
                <a:tc>
                  <a:txBody>
                    <a:bodyPr/>
                    <a:lstStyle/>
                    <a:p>
                      <a:pPr algn="l" fontAlgn="b"/>
                      <a:r>
                        <a:rPr lang="en-US" sz="900" b="0" i="0" u="none" strike="noStrike" dirty="0">
                          <a:solidFill>
                            <a:srgbClr val="000000"/>
                          </a:solidFill>
                          <a:effectLst/>
                          <a:latin typeface="Arial" panose="020B0604020202020204" pitchFamily="34" charset="0"/>
                        </a:rPr>
                        <a:t>US Environmental Protection Agency (Regulations.gov)</a:t>
                      </a:r>
                    </a:p>
                  </a:txBody>
                  <a:tcPr marL="7938" marR="7938" marT="7938" marB="0" anchor="b">
                    <a:lnL>
                      <a:noFill/>
                    </a:lnL>
                    <a:lnR>
                      <a:noFill/>
                    </a:lnR>
                    <a:lnT>
                      <a:noFill/>
                    </a:lnT>
                    <a:lnB>
                      <a:noFill/>
                    </a:lnB>
                  </a:tcPr>
                </a:tc>
                <a:extLst>
                  <a:ext uri="{0D108BD9-81ED-4DB2-BD59-A6C34878D82A}">
                    <a16:rowId xmlns:a16="http://schemas.microsoft.com/office/drawing/2014/main" val="1798089324"/>
                  </a:ext>
                </a:extLst>
              </a:tr>
              <a:tr h="158750">
                <a:tc>
                  <a:txBody>
                    <a:bodyPr/>
                    <a:lstStyle/>
                    <a:p>
                      <a:pPr algn="l" fontAlgn="b"/>
                      <a:r>
                        <a:rPr lang="en-US" sz="900" b="0" i="0" u="none" strike="noStrike" dirty="0">
                          <a:solidFill>
                            <a:srgbClr val="000000"/>
                          </a:solidFill>
                          <a:effectLst/>
                          <a:latin typeface="Arial" panose="020B0604020202020204" pitchFamily="34" charset="0"/>
                        </a:rPr>
                        <a:t>US Government Accountability Office</a:t>
                      </a:r>
                    </a:p>
                  </a:txBody>
                  <a:tcPr marL="7938" marR="7938" marT="7938" marB="0" anchor="b">
                    <a:lnL>
                      <a:noFill/>
                    </a:lnL>
                    <a:lnR>
                      <a:noFill/>
                    </a:lnR>
                    <a:lnT>
                      <a:noFill/>
                    </a:lnT>
                    <a:lnB>
                      <a:noFill/>
                    </a:lnB>
                  </a:tcPr>
                </a:tc>
                <a:extLst>
                  <a:ext uri="{0D108BD9-81ED-4DB2-BD59-A6C34878D82A}">
                    <a16:rowId xmlns:a16="http://schemas.microsoft.com/office/drawing/2014/main" val="1029368377"/>
                  </a:ext>
                </a:extLst>
              </a:tr>
              <a:tr h="158750">
                <a:tc>
                  <a:txBody>
                    <a:bodyPr/>
                    <a:lstStyle/>
                    <a:p>
                      <a:pPr algn="l" fontAlgn="b"/>
                      <a:r>
                        <a:rPr lang="en-US" sz="900" b="0" i="0" u="none" strike="noStrike" dirty="0">
                          <a:solidFill>
                            <a:srgbClr val="000000"/>
                          </a:solidFill>
                          <a:effectLst/>
                          <a:latin typeface="Arial" panose="020B0604020202020204" pitchFamily="34" charset="0"/>
                        </a:rPr>
                        <a:t>US HHS - AHRQ</a:t>
                      </a:r>
                    </a:p>
                  </a:txBody>
                  <a:tcPr marL="7938" marR="7938" marT="7938" marB="0" anchor="b">
                    <a:lnL>
                      <a:noFill/>
                    </a:lnL>
                    <a:lnR>
                      <a:noFill/>
                    </a:lnR>
                    <a:lnT>
                      <a:noFill/>
                    </a:lnT>
                    <a:lnB>
                      <a:noFill/>
                    </a:lnB>
                  </a:tcPr>
                </a:tc>
                <a:extLst>
                  <a:ext uri="{0D108BD9-81ED-4DB2-BD59-A6C34878D82A}">
                    <a16:rowId xmlns:a16="http://schemas.microsoft.com/office/drawing/2014/main" val="2842533263"/>
                  </a:ext>
                </a:extLst>
              </a:tr>
              <a:tr h="158750">
                <a:tc>
                  <a:txBody>
                    <a:bodyPr/>
                    <a:lstStyle/>
                    <a:p>
                      <a:pPr algn="l" fontAlgn="b"/>
                      <a:r>
                        <a:rPr lang="en-US" sz="900" b="0" i="0" u="none" strike="noStrike" dirty="0">
                          <a:solidFill>
                            <a:srgbClr val="000000"/>
                          </a:solidFill>
                          <a:effectLst/>
                          <a:latin typeface="Arial" panose="020B0604020202020204" pitchFamily="34" charset="0"/>
                        </a:rPr>
                        <a:t>US HHS - CDC</a:t>
                      </a:r>
                    </a:p>
                  </a:txBody>
                  <a:tcPr marL="7938" marR="7938" marT="7938" marB="0" anchor="b">
                    <a:lnL>
                      <a:noFill/>
                    </a:lnL>
                    <a:lnR>
                      <a:noFill/>
                    </a:lnR>
                    <a:lnT>
                      <a:noFill/>
                    </a:lnT>
                    <a:lnB>
                      <a:noFill/>
                    </a:lnB>
                  </a:tcPr>
                </a:tc>
                <a:extLst>
                  <a:ext uri="{0D108BD9-81ED-4DB2-BD59-A6C34878D82A}">
                    <a16:rowId xmlns:a16="http://schemas.microsoft.com/office/drawing/2014/main" val="3330070451"/>
                  </a:ext>
                </a:extLst>
              </a:tr>
              <a:tr h="158750">
                <a:tc>
                  <a:txBody>
                    <a:bodyPr/>
                    <a:lstStyle/>
                    <a:p>
                      <a:pPr algn="l" fontAlgn="b"/>
                      <a:r>
                        <a:rPr lang="en-US" sz="900" b="0" i="0" u="none" strike="noStrike" dirty="0">
                          <a:solidFill>
                            <a:srgbClr val="000000"/>
                          </a:solidFill>
                          <a:effectLst/>
                          <a:latin typeface="Arial" panose="020B0604020202020204" pitchFamily="34" charset="0"/>
                        </a:rPr>
                        <a:t>US HHS - e-grant</a:t>
                      </a:r>
                    </a:p>
                  </a:txBody>
                  <a:tcPr marL="7938" marR="7938" marT="7938" marB="0" anchor="b">
                    <a:lnL>
                      <a:noFill/>
                    </a:lnL>
                    <a:lnR>
                      <a:noFill/>
                    </a:lnR>
                    <a:lnT>
                      <a:noFill/>
                    </a:lnT>
                    <a:lnB>
                      <a:noFill/>
                    </a:lnB>
                  </a:tcPr>
                </a:tc>
                <a:extLst>
                  <a:ext uri="{0D108BD9-81ED-4DB2-BD59-A6C34878D82A}">
                    <a16:rowId xmlns:a16="http://schemas.microsoft.com/office/drawing/2014/main" val="4079366044"/>
                  </a:ext>
                </a:extLst>
              </a:tr>
              <a:tr h="158750">
                <a:tc>
                  <a:txBody>
                    <a:bodyPr/>
                    <a:lstStyle/>
                    <a:p>
                      <a:pPr algn="l" fontAlgn="b"/>
                      <a:r>
                        <a:rPr lang="en-US" sz="900" b="0" i="0" u="none" strike="noStrike" dirty="0">
                          <a:solidFill>
                            <a:srgbClr val="000000"/>
                          </a:solidFill>
                          <a:effectLst/>
                          <a:latin typeface="Arial" panose="020B0604020202020204" pitchFamily="34" charset="0"/>
                        </a:rPr>
                        <a:t>US HHS - NIH</a:t>
                      </a:r>
                    </a:p>
                  </a:txBody>
                  <a:tcPr marL="7938" marR="7938" marT="7938" marB="0" anchor="b">
                    <a:lnL>
                      <a:noFill/>
                    </a:lnL>
                    <a:lnR>
                      <a:noFill/>
                    </a:lnR>
                    <a:lnT>
                      <a:noFill/>
                    </a:lnT>
                    <a:lnB>
                      <a:noFill/>
                    </a:lnB>
                  </a:tcPr>
                </a:tc>
                <a:extLst>
                  <a:ext uri="{0D108BD9-81ED-4DB2-BD59-A6C34878D82A}">
                    <a16:rowId xmlns:a16="http://schemas.microsoft.com/office/drawing/2014/main" val="1876055139"/>
                  </a:ext>
                </a:extLst>
              </a:tr>
            </a:tbl>
          </a:graphicData>
        </a:graphic>
      </p:graphicFrame>
      <p:graphicFrame>
        <p:nvGraphicFramePr>
          <p:cNvPr id="8" name="Table 7">
            <a:extLst>
              <a:ext uri="{FF2B5EF4-FFF2-40B4-BE49-F238E27FC236}">
                <a16:creationId xmlns:a16="http://schemas.microsoft.com/office/drawing/2014/main" id="{CA581CAE-BE12-4783-8F3B-5CC66C1F607C}"/>
              </a:ext>
            </a:extLst>
          </p:cNvPr>
          <p:cNvGraphicFramePr>
            <a:graphicFrameLocks noGrp="1"/>
          </p:cNvGraphicFramePr>
          <p:nvPr>
            <p:extLst>
              <p:ext uri="{D42A27DB-BD31-4B8C-83A1-F6EECF244321}">
                <p14:modId xmlns:p14="http://schemas.microsoft.com/office/powerpoint/2010/main" val="1383597310"/>
              </p:ext>
            </p:extLst>
          </p:nvPr>
        </p:nvGraphicFramePr>
        <p:xfrm>
          <a:off x="5691706" y="1143000"/>
          <a:ext cx="2609017" cy="4860937"/>
        </p:xfrm>
        <a:graphic>
          <a:graphicData uri="http://schemas.openxmlformats.org/drawingml/2006/table">
            <a:tbl>
              <a:tblPr/>
              <a:tblGrid>
                <a:gridCol w="2609017">
                  <a:extLst>
                    <a:ext uri="{9D8B030D-6E8A-4147-A177-3AD203B41FA5}">
                      <a16:colId xmlns:a16="http://schemas.microsoft.com/office/drawing/2014/main" val="716406638"/>
                    </a:ext>
                  </a:extLst>
                </a:gridCol>
              </a:tblGrid>
              <a:tr h="163064">
                <a:tc>
                  <a:txBody>
                    <a:bodyPr/>
                    <a:lstStyle/>
                    <a:p>
                      <a:pPr algn="l" fontAlgn="b"/>
                      <a:r>
                        <a:rPr lang="en-US" sz="900" b="0" i="0" u="none" strike="noStrike" dirty="0">
                          <a:solidFill>
                            <a:srgbClr val="000000"/>
                          </a:solidFill>
                          <a:effectLst/>
                          <a:latin typeface="Arial" panose="020B0604020202020204" pitchFamily="34" charset="0"/>
                        </a:rPr>
                        <a:t>US HHS - NIH NHLBI</a:t>
                      </a:r>
                    </a:p>
                  </a:txBody>
                  <a:tcPr marL="8153" marR="8153" marT="8153" marB="0" anchor="b">
                    <a:lnL>
                      <a:noFill/>
                    </a:lnL>
                    <a:lnR>
                      <a:noFill/>
                    </a:lnR>
                    <a:lnT>
                      <a:noFill/>
                    </a:lnT>
                    <a:lnB>
                      <a:noFill/>
                    </a:lnB>
                  </a:tcPr>
                </a:tc>
                <a:extLst>
                  <a:ext uri="{0D108BD9-81ED-4DB2-BD59-A6C34878D82A}">
                    <a16:rowId xmlns:a16="http://schemas.microsoft.com/office/drawing/2014/main" val="769517721"/>
                  </a:ext>
                </a:extLst>
              </a:tr>
              <a:tr h="163064">
                <a:tc>
                  <a:txBody>
                    <a:bodyPr/>
                    <a:lstStyle/>
                    <a:p>
                      <a:pPr algn="l" fontAlgn="b"/>
                      <a:r>
                        <a:rPr lang="en-US" sz="900" b="0" i="0" u="none" strike="noStrike" dirty="0">
                          <a:solidFill>
                            <a:srgbClr val="000000"/>
                          </a:solidFill>
                          <a:effectLst/>
                          <a:latin typeface="Arial" panose="020B0604020202020204" pitchFamily="34" charset="0"/>
                        </a:rPr>
                        <a:t>US HHS - NIH NIAMS</a:t>
                      </a:r>
                    </a:p>
                  </a:txBody>
                  <a:tcPr marL="8153" marR="8153" marT="8153" marB="0" anchor="b">
                    <a:lnL>
                      <a:noFill/>
                    </a:lnL>
                    <a:lnR>
                      <a:noFill/>
                    </a:lnR>
                    <a:lnT>
                      <a:noFill/>
                    </a:lnT>
                    <a:lnB>
                      <a:noFill/>
                    </a:lnB>
                  </a:tcPr>
                </a:tc>
                <a:extLst>
                  <a:ext uri="{0D108BD9-81ED-4DB2-BD59-A6C34878D82A}">
                    <a16:rowId xmlns:a16="http://schemas.microsoft.com/office/drawing/2014/main" val="2693147802"/>
                  </a:ext>
                </a:extLst>
              </a:tr>
              <a:tr h="163064">
                <a:tc>
                  <a:txBody>
                    <a:bodyPr/>
                    <a:lstStyle/>
                    <a:p>
                      <a:pPr algn="l" fontAlgn="b"/>
                      <a:r>
                        <a:rPr lang="en-US" sz="900" b="0" i="0" u="none" strike="noStrike" dirty="0">
                          <a:solidFill>
                            <a:srgbClr val="000000"/>
                          </a:solidFill>
                          <a:effectLst/>
                          <a:latin typeface="Arial" panose="020B0604020202020204" pitchFamily="34" charset="0"/>
                        </a:rPr>
                        <a:t>US HHS - NIH NIDCR</a:t>
                      </a:r>
                    </a:p>
                  </a:txBody>
                  <a:tcPr marL="8153" marR="8153" marT="8153" marB="0" anchor="b">
                    <a:lnL>
                      <a:noFill/>
                    </a:lnL>
                    <a:lnR>
                      <a:noFill/>
                    </a:lnR>
                    <a:lnT>
                      <a:noFill/>
                    </a:lnT>
                    <a:lnB>
                      <a:noFill/>
                    </a:lnB>
                  </a:tcPr>
                </a:tc>
                <a:extLst>
                  <a:ext uri="{0D108BD9-81ED-4DB2-BD59-A6C34878D82A}">
                    <a16:rowId xmlns:a16="http://schemas.microsoft.com/office/drawing/2014/main" val="46188586"/>
                  </a:ext>
                </a:extLst>
              </a:tr>
              <a:tr h="163064">
                <a:tc>
                  <a:txBody>
                    <a:bodyPr/>
                    <a:lstStyle/>
                    <a:p>
                      <a:pPr algn="l" fontAlgn="b"/>
                      <a:r>
                        <a:rPr lang="en-US" sz="900" b="0" i="0" u="none" strike="noStrike" dirty="0">
                          <a:solidFill>
                            <a:srgbClr val="000000"/>
                          </a:solidFill>
                          <a:effectLst/>
                          <a:latin typeface="Arial" panose="020B0604020202020204" pitchFamily="34" charset="0"/>
                        </a:rPr>
                        <a:t>US HHS - NIH NIDDK</a:t>
                      </a:r>
                    </a:p>
                  </a:txBody>
                  <a:tcPr marL="8153" marR="8153" marT="8153" marB="0" anchor="b">
                    <a:lnL>
                      <a:noFill/>
                    </a:lnL>
                    <a:lnR>
                      <a:noFill/>
                    </a:lnR>
                    <a:lnT>
                      <a:noFill/>
                    </a:lnT>
                    <a:lnB>
                      <a:noFill/>
                    </a:lnB>
                  </a:tcPr>
                </a:tc>
                <a:extLst>
                  <a:ext uri="{0D108BD9-81ED-4DB2-BD59-A6C34878D82A}">
                    <a16:rowId xmlns:a16="http://schemas.microsoft.com/office/drawing/2014/main" val="878470799"/>
                  </a:ext>
                </a:extLst>
              </a:tr>
              <a:tr h="163064">
                <a:tc>
                  <a:txBody>
                    <a:bodyPr/>
                    <a:lstStyle/>
                    <a:p>
                      <a:pPr algn="l" fontAlgn="b"/>
                      <a:r>
                        <a:rPr lang="en-US" sz="900" b="0" i="0" u="none" strike="noStrike" dirty="0">
                          <a:solidFill>
                            <a:srgbClr val="000000"/>
                          </a:solidFill>
                          <a:effectLst/>
                          <a:latin typeface="Arial" panose="020B0604020202020204" pitchFamily="34" charset="0"/>
                        </a:rPr>
                        <a:t>US HHS - NIH, NICHD</a:t>
                      </a:r>
                    </a:p>
                  </a:txBody>
                  <a:tcPr marL="8153" marR="8153" marT="8153" marB="0" anchor="b">
                    <a:lnL>
                      <a:noFill/>
                    </a:lnL>
                    <a:lnR>
                      <a:noFill/>
                    </a:lnR>
                    <a:lnT>
                      <a:noFill/>
                    </a:lnT>
                    <a:lnB>
                      <a:noFill/>
                    </a:lnB>
                  </a:tcPr>
                </a:tc>
                <a:extLst>
                  <a:ext uri="{0D108BD9-81ED-4DB2-BD59-A6C34878D82A}">
                    <a16:rowId xmlns:a16="http://schemas.microsoft.com/office/drawing/2014/main" val="2070332932"/>
                  </a:ext>
                </a:extLst>
              </a:tr>
              <a:tr h="163064">
                <a:tc>
                  <a:txBody>
                    <a:bodyPr/>
                    <a:lstStyle/>
                    <a:p>
                      <a:pPr algn="l" fontAlgn="b"/>
                      <a:r>
                        <a:rPr lang="en-US" sz="900" b="0" i="0" u="none" strike="noStrike" dirty="0">
                          <a:solidFill>
                            <a:srgbClr val="000000"/>
                          </a:solidFill>
                          <a:effectLst/>
                          <a:latin typeface="Arial" panose="020B0604020202020204" pitchFamily="34" charset="0"/>
                        </a:rPr>
                        <a:t>US HHS - SAMHSA</a:t>
                      </a:r>
                    </a:p>
                  </a:txBody>
                  <a:tcPr marL="8153" marR="8153" marT="8153" marB="0" anchor="b">
                    <a:lnL>
                      <a:noFill/>
                    </a:lnL>
                    <a:lnR>
                      <a:noFill/>
                    </a:lnR>
                    <a:lnT>
                      <a:noFill/>
                    </a:lnT>
                    <a:lnB>
                      <a:noFill/>
                    </a:lnB>
                  </a:tcPr>
                </a:tc>
                <a:extLst>
                  <a:ext uri="{0D108BD9-81ED-4DB2-BD59-A6C34878D82A}">
                    <a16:rowId xmlns:a16="http://schemas.microsoft.com/office/drawing/2014/main" val="1758117834"/>
                  </a:ext>
                </a:extLst>
              </a:tr>
              <a:tr h="163064">
                <a:tc>
                  <a:txBody>
                    <a:bodyPr/>
                    <a:lstStyle/>
                    <a:p>
                      <a:pPr algn="l" fontAlgn="b"/>
                      <a:r>
                        <a:rPr lang="en-US" sz="900" b="0" i="0" u="none" strike="noStrike" dirty="0">
                          <a:solidFill>
                            <a:srgbClr val="000000"/>
                          </a:solidFill>
                          <a:effectLst/>
                          <a:latin typeface="Arial" panose="020B0604020202020204" pitchFamily="34" charset="0"/>
                        </a:rPr>
                        <a:t>US Homeland Security - CRC</a:t>
                      </a:r>
                    </a:p>
                  </a:txBody>
                  <a:tcPr marL="8153" marR="8153" marT="8153" marB="0" anchor="b">
                    <a:lnL>
                      <a:noFill/>
                    </a:lnL>
                    <a:lnR>
                      <a:noFill/>
                    </a:lnR>
                    <a:lnT>
                      <a:noFill/>
                    </a:lnT>
                    <a:lnB>
                      <a:noFill/>
                    </a:lnB>
                  </a:tcPr>
                </a:tc>
                <a:extLst>
                  <a:ext uri="{0D108BD9-81ED-4DB2-BD59-A6C34878D82A}">
                    <a16:rowId xmlns:a16="http://schemas.microsoft.com/office/drawing/2014/main" val="3541281136"/>
                  </a:ext>
                </a:extLst>
              </a:tr>
              <a:tr h="163064">
                <a:tc>
                  <a:txBody>
                    <a:bodyPr/>
                    <a:lstStyle/>
                    <a:p>
                      <a:pPr algn="l" fontAlgn="b"/>
                      <a:r>
                        <a:rPr lang="en-US" sz="900" b="0" i="0" u="none" strike="noStrike" dirty="0">
                          <a:solidFill>
                            <a:srgbClr val="000000"/>
                          </a:solidFill>
                          <a:effectLst/>
                          <a:latin typeface="Arial" panose="020B0604020202020204" pitchFamily="34" charset="0"/>
                        </a:rPr>
                        <a:t>US International Trade Commission</a:t>
                      </a:r>
                    </a:p>
                  </a:txBody>
                  <a:tcPr marL="8153" marR="8153" marT="8153" marB="0" anchor="b">
                    <a:lnL>
                      <a:noFill/>
                    </a:lnL>
                    <a:lnR>
                      <a:noFill/>
                    </a:lnR>
                    <a:lnT>
                      <a:noFill/>
                    </a:lnT>
                    <a:lnB>
                      <a:noFill/>
                    </a:lnB>
                  </a:tcPr>
                </a:tc>
                <a:extLst>
                  <a:ext uri="{0D108BD9-81ED-4DB2-BD59-A6C34878D82A}">
                    <a16:rowId xmlns:a16="http://schemas.microsoft.com/office/drawing/2014/main" val="2855408394"/>
                  </a:ext>
                </a:extLst>
              </a:tr>
              <a:tr h="163064">
                <a:tc>
                  <a:txBody>
                    <a:bodyPr/>
                    <a:lstStyle/>
                    <a:p>
                      <a:pPr algn="l" fontAlgn="b"/>
                      <a:r>
                        <a:rPr lang="en-US" sz="900" b="0" i="0" u="none" strike="noStrike" dirty="0">
                          <a:solidFill>
                            <a:srgbClr val="000000"/>
                          </a:solidFill>
                          <a:effectLst/>
                          <a:latin typeface="Arial" panose="020B0604020202020204" pitchFamily="34" charset="0"/>
                        </a:rPr>
                        <a:t>US Justice - BOP/Unicor</a:t>
                      </a:r>
                    </a:p>
                  </a:txBody>
                  <a:tcPr marL="8153" marR="8153" marT="8153" marB="0" anchor="b">
                    <a:lnL>
                      <a:noFill/>
                    </a:lnL>
                    <a:lnR>
                      <a:noFill/>
                    </a:lnR>
                    <a:lnT>
                      <a:noFill/>
                    </a:lnT>
                    <a:lnB>
                      <a:noFill/>
                    </a:lnB>
                  </a:tcPr>
                </a:tc>
                <a:extLst>
                  <a:ext uri="{0D108BD9-81ED-4DB2-BD59-A6C34878D82A}">
                    <a16:rowId xmlns:a16="http://schemas.microsoft.com/office/drawing/2014/main" val="306093217"/>
                  </a:ext>
                </a:extLst>
              </a:tr>
              <a:tr h="163064">
                <a:tc>
                  <a:txBody>
                    <a:bodyPr/>
                    <a:lstStyle/>
                    <a:p>
                      <a:pPr algn="l" fontAlgn="b"/>
                      <a:r>
                        <a:rPr lang="en-US" sz="900" b="0" i="0" u="none" strike="noStrike" dirty="0">
                          <a:solidFill>
                            <a:srgbClr val="000000"/>
                          </a:solidFill>
                          <a:effectLst/>
                          <a:latin typeface="Arial" panose="020B0604020202020204" pitchFamily="34" charset="0"/>
                        </a:rPr>
                        <a:t>US Justice - FBI</a:t>
                      </a:r>
                    </a:p>
                  </a:txBody>
                  <a:tcPr marL="8153" marR="8153" marT="8153" marB="0" anchor="b">
                    <a:lnL>
                      <a:noFill/>
                    </a:lnL>
                    <a:lnR>
                      <a:noFill/>
                    </a:lnR>
                    <a:lnT>
                      <a:noFill/>
                    </a:lnT>
                    <a:lnB>
                      <a:noFill/>
                    </a:lnB>
                  </a:tcPr>
                </a:tc>
                <a:extLst>
                  <a:ext uri="{0D108BD9-81ED-4DB2-BD59-A6C34878D82A}">
                    <a16:rowId xmlns:a16="http://schemas.microsoft.com/office/drawing/2014/main" val="138861135"/>
                  </a:ext>
                </a:extLst>
              </a:tr>
              <a:tr h="163064">
                <a:tc>
                  <a:txBody>
                    <a:bodyPr/>
                    <a:lstStyle/>
                    <a:p>
                      <a:pPr algn="l" fontAlgn="b"/>
                      <a:r>
                        <a:rPr lang="en-US" sz="900" b="0" i="0" u="none" strike="noStrike" dirty="0">
                          <a:solidFill>
                            <a:srgbClr val="000000"/>
                          </a:solidFill>
                          <a:effectLst/>
                          <a:latin typeface="Arial" panose="020B0604020202020204" pitchFamily="34" charset="0"/>
                        </a:rPr>
                        <a:t>US Justice - OJP</a:t>
                      </a:r>
                    </a:p>
                  </a:txBody>
                  <a:tcPr marL="8153" marR="8153" marT="8153" marB="0" anchor="b">
                    <a:lnL>
                      <a:noFill/>
                    </a:lnL>
                    <a:lnR>
                      <a:noFill/>
                    </a:lnR>
                    <a:lnT>
                      <a:noFill/>
                    </a:lnT>
                    <a:lnB>
                      <a:noFill/>
                    </a:lnB>
                  </a:tcPr>
                </a:tc>
                <a:extLst>
                  <a:ext uri="{0D108BD9-81ED-4DB2-BD59-A6C34878D82A}">
                    <a16:rowId xmlns:a16="http://schemas.microsoft.com/office/drawing/2014/main" val="709390788"/>
                  </a:ext>
                </a:extLst>
              </a:tr>
              <a:tr h="163064">
                <a:tc>
                  <a:txBody>
                    <a:bodyPr/>
                    <a:lstStyle/>
                    <a:p>
                      <a:pPr algn="l" fontAlgn="b"/>
                      <a:r>
                        <a:rPr lang="en-US" sz="900" b="0" i="0" u="none" strike="noStrike" dirty="0">
                          <a:solidFill>
                            <a:srgbClr val="000000"/>
                          </a:solidFill>
                          <a:effectLst/>
                          <a:latin typeface="Arial" panose="020B0604020202020204" pitchFamily="34" charset="0"/>
                        </a:rPr>
                        <a:t>US Labor</a:t>
                      </a:r>
                    </a:p>
                  </a:txBody>
                  <a:tcPr marL="8153" marR="8153" marT="8153" marB="0" anchor="b">
                    <a:lnL>
                      <a:noFill/>
                    </a:lnL>
                    <a:lnR>
                      <a:noFill/>
                    </a:lnR>
                    <a:lnT>
                      <a:noFill/>
                    </a:lnT>
                    <a:lnB>
                      <a:noFill/>
                    </a:lnB>
                  </a:tcPr>
                </a:tc>
                <a:extLst>
                  <a:ext uri="{0D108BD9-81ED-4DB2-BD59-A6C34878D82A}">
                    <a16:rowId xmlns:a16="http://schemas.microsoft.com/office/drawing/2014/main" val="3779388934"/>
                  </a:ext>
                </a:extLst>
              </a:tr>
              <a:tr h="163064">
                <a:tc>
                  <a:txBody>
                    <a:bodyPr/>
                    <a:lstStyle/>
                    <a:p>
                      <a:pPr algn="l" fontAlgn="b"/>
                      <a:r>
                        <a:rPr lang="en-US" sz="900" b="0" i="0" u="none" strike="noStrike" dirty="0">
                          <a:solidFill>
                            <a:srgbClr val="000000"/>
                          </a:solidFill>
                          <a:effectLst/>
                          <a:latin typeface="Arial" panose="020B0604020202020204" pitchFamily="34" charset="0"/>
                        </a:rPr>
                        <a:t>US Labor - BLS</a:t>
                      </a:r>
                    </a:p>
                  </a:txBody>
                  <a:tcPr marL="8153" marR="8153" marT="8153" marB="0" anchor="b">
                    <a:lnL>
                      <a:noFill/>
                    </a:lnL>
                    <a:lnR>
                      <a:noFill/>
                    </a:lnR>
                    <a:lnT>
                      <a:noFill/>
                    </a:lnT>
                    <a:lnB>
                      <a:noFill/>
                    </a:lnB>
                  </a:tcPr>
                </a:tc>
                <a:extLst>
                  <a:ext uri="{0D108BD9-81ED-4DB2-BD59-A6C34878D82A}">
                    <a16:rowId xmlns:a16="http://schemas.microsoft.com/office/drawing/2014/main" val="3611443501"/>
                  </a:ext>
                </a:extLst>
              </a:tr>
              <a:tr h="163064">
                <a:tc>
                  <a:txBody>
                    <a:bodyPr/>
                    <a:lstStyle/>
                    <a:p>
                      <a:pPr algn="l" fontAlgn="b"/>
                      <a:r>
                        <a:rPr lang="en-US" sz="900" b="0" i="0" u="none" strike="noStrike" dirty="0">
                          <a:solidFill>
                            <a:srgbClr val="000000"/>
                          </a:solidFill>
                          <a:effectLst/>
                          <a:latin typeface="Arial" panose="020B0604020202020204" pitchFamily="34" charset="0"/>
                        </a:rPr>
                        <a:t>US Nuclear Regulatory Commission</a:t>
                      </a:r>
                    </a:p>
                  </a:txBody>
                  <a:tcPr marL="8153" marR="8153" marT="8153" marB="0" anchor="b">
                    <a:lnL>
                      <a:noFill/>
                    </a:lnL>
                    <a:lnR>
                      <a:noFill/>
                    </a:lnR>
                    <a:lnT>
                      <a:noFill/>
                    </a:lnT>
                    <a:lnB>
                      <a:noFill/>
                    </a:lnB>
                  </a:tcPr>
                </a:tc>
                <a:extLst>
                  <a:ext uri="{0D108BD9-81ED-4DB2-BD59-A6C34878D82A}">
                    <a16:rowId xmlns:a16="http://schemas.microsoft.com/office/drawing/2014/main" val="4102684528"/>
                  </a:ext>
                </a:extLst>
              </a:tr>
              <a:tr h="163064">
                <a:tc>
                  <a:txBody>
                    <a:bodyPr/>
                    <a:lstStyle/>
                    <a:p>
                      <a:pPr algn="l" fontAlgn="b"/>
                      <a:r>
                        <a:rPr lang="en-US" sz="900" b="0" i="0" u="none" strike="noStrike" dirty="0">
                          <a:solidFill>
                            <a:srgbClr val="000000"/>
                          </a:solidFill>
                          <a:effectLst/>
                          <a:latin typeface="Arial" panose="020B0604020202020204" pitchFamily="34" charset="0"/>
                        </a:rPr>
                        <a:t>US Office of Personnel Management</a:t>
                      </a:r>
                    </a:p>
                  </a:txBody>
                  <a:tcPr marL="8153" marR="8153" marT="8153" marB="0" anchor="b">
                    <a:lnL>
                      <a:noFill/>
                    </a:lnL>
                    <a:lnR>
                      <a:noFill/>
                    </a:lnR>
                    <a:lnT>
                      <a:noFill/>
                    </a:lnT>
                    <a:lnB>
                      <a:noFill/>
                    </a:lnB>
                  </a:tcPr>
                </a:tc>
                <a:extLst>
                  <a:ext uri="{0D108BD9-81ED-4DB2-BD59-A6C34878D82A}">
                    <a16:rowId xmlns:a16="http://schemas.microsoft.com/office/drawing/2014/main" val="1954607872"/>
                  </a:ext>
                </a:extLst>
              </a:tr>
              <a:tr h="163064">
                <a:tc>
                  <a:txBody>
                    <a:bodyPr/>
                    <a:lstStyle/>
                    <a:p>
                      <a:pPr algn="l" fontAlgn="b"/>
                      <a:r>
                        <a:rPr lang="en-US" sz="900" b="0" i="0" u="none" strike="noStrike" dirty="0">
                          <a:solidFill>
                            <a:srgbClr val="000000"/>
                          </a:solidFill>
                          <a:effectLst/>
                          <a:latin typeface="Arial" panose="020B0604020202020204" pitchFamily="34" charset="0"/>
                        </a:rPr>
                        <a:t>US Pension Benefit Guaranty Corporation</a:t>
                      </a:r>
                    </a:p>
                  </a:txBody>
                  <a:tcPr marL="8153" marR="8153" marT="8153" marB="0" anchor="b">
                    <a:lnL>
                      <a:noFill/>
                    </a:lnL>
                    <a:lnR>
                      <a:noFill/>
                    </a:lnR>
                    <a:lnT>
                      <a:noFill/>
                    </a:lnT>
                    <a:lnB>
                      <a:noFill/>
                    </a:lnB>
                  </a:tcPr>
                </a:tc>
                <a:extLst>
                  <a:ext uri="{0D108BD9-81ED-4DB2-BD59-A6C34878D82A}">
                    <a16:rowId xmlns:a16="http://schemas.microsoft.com/office/drawing/2014/main" val="2448083915"/>
                  </a:ext>
                </a:extLst>
              </a:tr>
              <a:tr h="163064">
                <a:tc>
                  <a:txBody>
                    <a:bodyPr/>
                    <a:lstStyle/>
                    <a:p>
                      <a:pPr algn="l" fontAlgn="b"/>
                      <a:r>
                        <a:rPr lang="en-US" sz="900" b="0" i="0" u="none" strike="noStrike" dirty="0">
                          <a:solidFill>
                            <a:srgbClr val="000000"/>
                          </a:solidFill>
                          <a:effectLst/>
                          <a:latin typeface="Arial" panose="020B0604020202020204" pitchFamily="34" charset="0"/>
                        </a:rPr>
                        <a:t>US Securities and Exchange Commission</a:t>
                      </a:r>
                    </a:p>
                  </a:txBody>
                  <a:tcPr marL="8153" marR="8153" marT="8153" marB="0" anchor="b">
                    <a:lnL>
                      <a:noFill/>
                    </a:lnL>
                    <a:lnR>
                      <a:noFill/>
                    </a:lnR>
                    <a:lnT>
                      <a:noFill/>
                    </a:lnT>
                    <a:lnB>
                      <a:noFill/>
                    </a:lnB>
                  </a:tcPr>
                </a:tc>
                <a:extLst>
                  <a:ext uri="{0D108BD9-81ED-4DB2-BD59-A6C34878D82A}">
                    <a16:rowId xmlns:a16="http://schemas.microsoft.com/office/drawing/2014/main" val="3054765431"/>
                  </a:ext>
                </a:extLst>
              </a:tr>
              <a:tr h="163064">
                <a:tc>
                  <a:txBody>
                    <a:bodyPr/>
                    <a:lstStyle/>
                    <a:p>
                      <a:pPr algn="l" fontAlgn="b"/>
                      <a:r>
                        <a:rPr lang="en-US" sz="900" b="0" i="0" u="none" strike="noStrike" dirty="0">
                          <a:solidFill>
                            <a:srgbClr val="000000"/>
                          </a:solidFill>
                          <a:effectLst/>
                          <a:latin typeface="Arial" panose="020B0604020202020204" pitchFamily="34" charset="0"/>
                        </a:rPr>
                        <a:t>US State</a:t>
                      </a:r>
                    </a:p>
                  </a:txBody>
                  <a:tcPr marL="8153" marR="8153" marT="8153" marB="0" anchor="b">
                    <a:lnL>
                      <a:noFill/>
                    </a:lnL>
                    <a:lnR>
                      <a:noFill/>
                    </a:lnR>
                    <a:lnT>
                      <a:noFill/>
                    </a:lnT>
                    <a:lnB>
                      <a:noFill/>
                    </a:lnB>
                  </a:tcPr>
                </a:tc>
                <a:extLst>
                  <a:ext uri="{0D108BD9-81ED-4DB2-BD59-A6C34878D82A}">
                    <a16:rowId xmlns:a16="http://schemas.microsoft.com/office/drawing/2014/main" val="2285200209"/>
                  </a:ext>
                </a:extLst>
              </a:tr>
              <a:tr h="163064">
                <a:tc>
                  <a:txBody>
                    <a:bodyPr/>
                    <a:lstStyle/>
                    <a:p>
                      <a:pPr algn="l" fontAlgn="b"/>
                      <a:r>
                        <a:rPr lang="en-US" sz="900" b="0" i="0" u="none" strike="noStrike" dirty="0">
                          <a:solidFill>
                            <a:srgbClr val="000000"/>
                          </a:solidFill>
                          <a:effectLst/>
                          <a:latin typeface="Arial" panose="020B0604020202020204" pitchFamily="34" charset="0"/>
                        </a:rPr>
                        <a:t>US State - Office of Recruitment</a:t>
                      </a:r>
                    </a:p>
                  </a:txBody>
                  <a:tcPr marL="8153" marR="8153" marT="8153" marB="0" anchor="b">
                    <a:lnL>
                      <a:noFill/>
                    </a:lnL>
                    <a:lnR>
                      <a:noFill/>
                    </a:lnR>
                    <a:lnT>
                      <a:noFill/>
                    </a:lnT>
                    <a:lnB>
                      <a:noFill/>
                    </a:lnB>
                  </a:tcPr>
                </a:tc>
                <a:extLst>
                  <a:ext uri="{0D108BD9-81ED-4DB2-BD59-A6C34878D82A}">
                    <a16:rowId xmlns:a16="http://schemas.microsoft.com/office/drawing/2014/main" val="775118936"/>
                  </a:ext>
                </a:extLst>
              </a:tr>
              <a:tr h="163064">
                <a:tc>
                  <a:txBody>
                    <a:bodyPr/>
                    <a:lstStyle/>
                    <a:p>
                      <a:pPr algn="l" fontAlgn="b"/>
                      <a:r>
                        <a:rPr lang="en-US" sz="900" b="0" i="0" u="none" strike="noStrike" dirty="0">
                          <a:solidFill>
                            <a:srgbClr val="000000"/>
                          </a:solidFill>
                          <a:effectLst/>
                          <a:latin typeface="Arial" panose="020B0604020202020204" pitchFamily="34" charset="0"/>
                        </a:rPr>
                        <a:t>US Transportation - FAA</a:t>
                      </a:r>
                    </a:p>
                  </a:txBody>
                  <a:tcPr marL="8153" marR="8153" marT="8153" marB="0" anchor="b">
                    <a:lnL>
                      <a:noFill/>
                    </a:lnL>
                    <a:lnR>
                      <a:noFill/>
                    </a:lnR>
                    <a:lnT>
                      <a:noFill/>
                    </a:lnT>
                    <a:lnB>
                      <a:noFill/>
                    </a:lnB>
                  </a:tcPr>
                </a:tc>
                <a:extLst>
                  <a:ext uri="{0D108BD9-81ED-4DB2-BD59-A6C34878D82A}">
                    <a16:rowId xmlns:a16="http://schemas.microsoft.com/office/drawing/2014/main" val="3592769868"/>
                  </a:ext>
                </a:extLst>
              </a:tr>
              <a:tr h="163064">
                <a:tc>
                  <a:txBody>
                    <a:bodyPr/>
                    <a:lstStyle/>
                    <a:p>
                      <a:pPr algn="l" fontAlgn="b"/>
                      <a:r>
                        <a:rPr lang="en-US" sz="900" b="0" i="0" u="none" strike="noStrike" dirty="0">
                          <a:solidFill>
                            <a:srgbClr val="000000"/>
                          </a:solidFill>
                          <a:effectLst/>
                          <a:latin typeface="Arial" panose="020B0604020202020204" pitchFamily="34" charset="0"/>
                        </a:rPr>
                        <a:t>US Transportation - NHTSA</a:t>
                      </a:r>
                    </a:p>
                  </a:txBody>
                  <a:tcPr marL="8153" marR="8153" marT="8153" marB="0" anchor="b">
                    <a:lnL>
                      <a:noFill/>
                    </a:lnL>
                    <a:lnR>
                      <a:noFill/>
                    </a:lnR>
                    <a:lnT>
                      <a:noFill/>
                    </a:lnT>
                    <a:lnB>
                      <a:noFill/>
                    </a:lnB>
                  </a:tcPr>
                </a:tc>
                <a:extLst>
                  <a:ext uri="{0D108BD9-81ED-4DB2-BD59-A6C34878D82A}">
                    <a16:rowId xmlns:a16="http://schemas.microsoft.com/office/drawing/2014/main" val="3305985750"/>
                  </a:ext>
                </a:extLst>
              </a:tr>
              <a:tr h="163064">
                <a:tc>
                  <a:txBody>
                    <a:bodyPr/>
                    <a:lstStyle/>
                    <a:p>
                      <a:pPr algn="l" fontAlgn="b"/>
                      <a:r>
                        <a:rPr lang="en-US" sz="900" b="0" i="0" u="none" strike="noStrike" dirty="0">
                          <a:solidFill>
                            <a:srgbClr val="000000"/>
                          </a:solidFill>
                          <a:effectLst/>
                          <a:latin typeface="Arial" panose="020B0604020202020204" pitchFamily="34" charset="0"/>
                        </a:rPr>
                        <a:t>US Treasury - EFTPS</a:t>
                      </a:r>
                    </a:p>
                  </a:txBody>
                  <a:tcPr marL="8153" marR="8153" marT="8153" marB="0" anchor="b">
                    <a:lnL>
                      <a:noFill/>
                    </a:lnL>
                    <a:lnR>
                      <a:noFill/>
                    </a:lnR>
                    <a:lnT>
                      <a:noFill/>
                    </a:lnT>
                    <a:lnB>
                      <a:noFill/>
                    </a:lnB>
                  </a:tcPr>
                </a:tc>
                <a:extLst>
                  <a:ext uri="{0D108BD9-81ED-4DB2-BD59-A6C34878D82A}">
                    <a16:rowId xmlns:a16="http://schemas.microsoft.com/office/drawing/2014/main" val="2670998586"/>
                  </a:ext>
                </a:extLst>
              </a:tr>
              <a:tr h="163064">
                <a:tc>
                  <a:txBody>
                    <a:bodyPr/>
                    <a:lstStyle/>
                    <a:p>
                      <a:pPr algn="l" fontAlgn="b"/>
                      <a:r>
                        <a:rPr lang="en-US" sz="900" b="0" i="0" u="none" strike="noStrike" dirty="0">
                          <a:solidFill>
                            <a:srgbClr val="000000"/>
                          </a:solidFill>
                          <a:effectLst/>
                          <a:latin typeface="Arial" panose="020B0604020202020204" pitchFamily="34" charset="0"/>
                        </a:rPr>
                        <a:t>US Treasury - IRS</a:t>
                      </a:r>
                    </a:p>
                  </a:txBody>
                  <a:tcPr marL="8153" marR="8153" marT="8153" marB="0" anchor="b">
                    <a:lnL>
                      <a:noFill/>
                    </a:lnL>
                    <a:lnR>
                      <a:noFill/>
                    </a:lnR>
                    <a:lnT>
                      <a:noFill/>
                    </a:lnT>
                    <a:lnB>
                      <a:noFill/>
                    </a:lnB>
                  </a:tcPr>
                </a:tc>
                <a:extLst>
                  <a:ext uri="{0D108BD9-81ED-4DB2-BD59-A6C34878D82A}">
                    <a16:rowId xmlns:a16="http://schemas.microsoft.com/office/drawing/2014/main" val="2406174155"/>
                  </a:ext>
                </a:extLst>
              </a:tr>
              <a:tr h="295145">
                <a:tc>
                  <a:txBody>
                    <a:bodyPr/>
                    <a:lstStyle/>
                    <a:p>
                      <a:pPr algn="l" fontAlgn="b"/>
                      <a:r>
                        <a:rPr lang="en-US" sz="900" b="0" i="0" u="none" strike="noStrike" dirty="0">
                          <a:solidFill>
                            <a:srgbClr val="000000"/>
                          </a:solidFill>
                          <a:effectLst/>
                          <a:latin typeface="Arial" panose="020B0604020202020204" pitchFamily="34" charset="0"/>
                        </a:rPr>
                        <a:t>US Treasury - TreasuryDirect - Bureau of the Public Debt</a:t>
                      </a:r>
                    </a:p>
                  </a:txBody>
                  <a:tcPr marL="8153" marR="8153" marT="8153" marB="0" anchor="b">
                    <a:lnL>
                      <a:noFill/>
                    </a:lnL>
                    <a:lnR>
                      <a:noFill/>
                    </a:lnR>
                    <a:lnT>
                      <a:noFill/>
                    </a:lnT>
                    <a:lnB>
                      <a:noFill/>
                    </a:lnB>
                  </a:tcPr>
                </a:tc>
                <a:extLst>
                  <a:ext uri="{0D108BD9-81ED-4DB2-BD59-A6C34878D82A}">
                    <a16:rowId xmlns:a16="http://schemas.microsoft.com/office/drawing/2014/main" val="4039790335"/>
                  </a:ext>
                </a:extLst>
              </a:tr>
              <a:tr h="163064">
                <a:tc>
                  <a:txBody>
                    <a:bodyPr/>
                    <a:lstStyle/>
                    <a:p>
                      <a:pPr algn="l" fontAlgn="b"/>
                      <a:r>
                        <a:rPr lang="en-US" sz="900" b="0" i="0" u="none" strike="noStrike" dirty="0">
                          <a:solidFill>
                            <a:srgbClr val="000000"/>
                          </a:solidFill>
                          <a:effectLst/>
                          <a:latin typeface="Arial" panose="020B0604020202020204" pitchFamily="34" charset="0"/>
                        </a:rPr>
                        <a:t>US Treasury - TTB</a:t>
                      </a:r>
                    </a:p>
                  </a:txBody>
                  <a:tcPr marL="8153" marR="8153" marT="8153" marB="0" anchor="b">
                    <a:lnL>
                      <a:noFill/>
                    </a:lnL>
                    <a:lnR>
                      <a:noFill/>
                    </a:lnR>
                    <a:lnT>
                      <a:noFill/>
                    </a:lnT>
                    <a:lnB>
                      <a:noFill/>
                    </a:lnB>
                  </a:tcPr>
                </a:tc>
                <a:extLst>
                  <a:ext uri="{0D108BD9-81ED-4DB2-BD59-A6C34878D82A}">
                    <a16:rowId xmlns:a16="http://schemas.microsoft.com/office/drawing/2014/main" val="1374879121"/>
                  </a:ext>
                </a:extLst>
              </a:tr>
              <a:tr h="163064">
                <a:tc>
                  <a:txBody>
                    <a:bodyPr/>
                    <a:lstStyle/>
                    <a:p>
                      <a:pPr algn="l" fontAlgn="b"/>
                      <a:r>
                        <a:rPr lang="en-US" sz="900" b="0" i="0" u="none" strike="noStrike" dirty="0">
                          <a:solidFill>
                            <a:srgbClr val="000000"/>
                          </a:solidFill>
                          <a:effectLst/>
                          <a:latin typeface="Arial" panose="020B0604020202020204" pitchFamily="34" charset="0"/>
                        </a:rPr>
                        <a:t>US Treasury - U.S. Mint</a:t>
                      </a:r>
                    </a:p>
                  </a:txBody>
                  <a:tcPr marL="8153" marR="8153" marT="8153" marB="0" anchor="b">
                    <a:lnL>
                      <a:noFill/>
                    </a:lnL>
                    <a:lnR>
                      <a:noFill/>
                    </a:lnR>
                    <a:lnT>
                      <a:noFill/>
                    </a:lnT>
                    <a:lnB>
                      <a:noFill/>
                    </a:lnB>
                  </a:tcPr>
                </a:tc>
                <a:extLst>
                  <a:ext uri="{0D108BD9-81ED-4DB2-BD59-A6C34878D82A}">
                    <a16:rowId xmlns:a16="http://schemas.microsoft.com/office/drawing/2014/main" val="1285180954"/>
                  </a:ext>
                </a:extLst>
              </a:tr>
              <a:tr h="163064">
                <a:tc>
                  <a:txBody>
                    <a:bodyPr/>
                    <a:lstStyle/>
                    <a:p>
                      <a:pPr algn="l" fontAlgn="b"/>
                      <a:r>
                        <a:rPr lang="en-US" sz="900" b="0" i="0" u="none" strike="noStrike" dirty="0">
                          <a:solidFill>
                            <a:srgbClr val="000000"/>
                          </a:solidFill>
                          <a:effectLst/>
                          <a:latin typeface="Arial" panose="020B0604020202020204" pitchFamily="34" charset="0"/>
                        </a:rPr>
                        <a:t>USA Staffing</a:t>
                      </a:r>
                    </a:p>
                  </a:txBody>
                  <a:tcPr marL="8153" marR="8153" marT="8153" marB="0" anchor="b">
                    <a:lnL>
                      <a:noFill/>
                    </a:lnL>
                    <a:lnR>
                      <a:noFill/>
                    </a:lnR>
                    <a:lnT>
                      <a:noFill/>
                    </a:lnT>
                    <a:lnB>
                      <a:noFill/>
                    </a:lnB>
                  </a:tcPr>
                </a:tc>
                <a:extLst>
                  <a:ext uri="{0D108BD9-81ED-4DB2-BD59-A6C34878D82A}">
                    <a16:rowId xmlns:a16="http://schemas.microsoft.com/office/drawing/2014/main" val="3444703766"/>
                  </a:ext>
                </a:extLst>
              </a:tr>
              <a:tr h="163064">
                <a:tc>
                  <a:txBody>
                    <a:bodyPr/>
                    <a:lstStyle/>
                    <a:p>
                      <a:pPr algn="l" fontAlgn="b"/>
                      <a:r>
                        <a:rPr lang="en-US" sz="900" b="0" i="0" u="none" strike="noStrike" dirty="0">
                          <a:solidFill>
                            <a:srgbClr val="000000"/>
                          </a:solidFill>
                          <a:effectLst/>
                          <a:latin typeface="Arial" panose="020B0604020202020204" pitchFamily="34" charset="0"/>
                        </a:rPr>
                        <a:t>Virginia Lottery</a:t>
                      </a:r>
                    </a:p>
                  </a:txBody>
                  <a:tcPr marL="8153" marR="8153" marT="8153" marB="0" anchor="b">
                    <a:lnL>
                      <a:noFill/>
                    </a:lnL>
                    <a:lnR>
                      <a:noFill/>
                    </a:lnR>
                    <a:lnT>
                      <a:noFill/>
                    </a:lnT>
                    <a:lnB>
                      <a:noFill/>
                    </a:lnB>
                  </a:tcPr>
                </a:tc>
                <a:extLst>
                  <a:ext uri="{0D108BD9-81ED-4DB2-BD59-A6C34878D82A}">
                    <a16:rowId xmlns:a16="http://schemas.microsoft.com/office/drawing/2014/main" val="4172091297"/>
                  </a:ext>
                </a:extLst>
              </a:tr>
              <a:tr h="163064">
                <a:tc>
                  <a:txBody>
                    <a:bodyPr/>
                    <a:lstStyle/>
                    <a:p>
                      <a:pPr algn="l" fontAlgn="b"/>
                      <a:r>
                        <a:rPr lang="en-US" sz="900" b="0" i="0" u="none" strike="noStrike" dirty="0">
                          <a:solidFill>
                            <a:srgbClr val="000000"/>
                          </a:solidFill>
                          <a:effectLst/>
                          <a:latin typeface="Arial" panose="020B0604020202020204" pitchFamily="34" charset="0"/>
                        </a:rPr>
                        <a:t>Wayne County Airport Authority</a:t>
                      </a:r>
                    </a:p>
                  </a:txBody>
                  <a:tcPr marL="8153" marR="8153" marT="8153" marB="0" anchor="b">
                    <a:lnL>
                      <a:noFill/>
                    </a:lnL>
                    <a:lnR>
                      <a:noFill/>
                    </a:lnR>
                    <a:lnT>
                      <a:noFill/>
                    </a:lnT>
                    <a:lnB>
                      <a:noFill/>
                    </a:lnB>
                  </a:tcPr>
                </a:tc>
                <a:extLst>
                  <a:ext uri="{0D108BD9-81ED-4DB2-BD59-A6C34878D82A}">
                    <a16:rowId xmlns:a16="http://schemas.microsoft.com/office/drawing/2014/main" val="1957749271"/>
                  </a:ext>
                </a:extLst>
              </a:tr>
            </a:tbl>
          </a:graphicData>
        </a:graphic>
      </p:graphicFrame>
      <p:graphicFrame>
        <p:nvGraphicFramePr>
          <p:cNvPr id="9" name="Table 8">
            <a:extLst>
              <a:ext uri="{FF2B5EF4-FFF2-40B4-BE49-F238E27FC236}">
                <a16:creationId xmlns:a16="http://schemas.microsoft.com/office/drawing/2014/main" id="{1077C3C8-8057-4661-BCB0-A25B659837BD}"/>
              </a:ext>
            </a:extLst>
          </p:cNvPr>
          <p:cNvGraphicFramePr>
            <a:graphicFrameLocks noGrp="1"/>
          </p:cNvGraphicFramePr>
          <p:nvPr>
            <p:extLst>
              <p:ext uri="{D42A27DB-BD31-4B8C-83A1-F6EECF244321}">
                <p14:modId xmlns:p14="http://schemas.microsoft.com/office/powerpoint/2010/main" val="112199174"/>
              </p:ext>
            </p:extLst>
          </p:nvPr>
        </p:nvGraphicFramePr>
        <p:xfrm>
          <a:off x="8422452" y="1143012"/>
          <a:ext cx="2880548" cy="4860918"/>
        </p:xfrm>
        <a:graphic>
          <a:graphicData uri="http://schemas.openxmlformats.org/drawingml/2006/table">
            <a:tbl>
              <a:tblPr/>
              <a:tblGrid>
                <a:gridCol w="2880548">
                  <a:extLst>
                    <a:ext uri="{9D8B030D-6E8A-4147-A177-3AD203B41FA5}">
                      <a16:colId xmlns:a16="http://schemas.microsoft.com/office/drawing/2014/main" val="4264141014"/>
                    </a:ext>
                  </a:extLst>
                </a:gridCol>
              </a:tblGrid>
              <a:tr h="180034">
                <a:tc>
                  <a:txBody>
                    <a:bodyPr/>
                    <a:lstStyle/>
                    <a:p>
                      <a:pPr algn="l" fontAlgn="b"/>
                      <a:r>
                        <a:rPr lang="en-US" sz="1000" b="0" i="0" u="none" strike="noStrike" dirty="0">
                          <a:solidFill>
                            <a:srgbClr val="000000"/>
                          </a:solidFill>
                          <a:effectLst/>
                          <a:latin typeface="Arial" panose="020B0604020202020204" pitchFamily="34" charset="0"/>
                        </a:rPr>
                        <a:t>American Battle Monuments Commission</a:t>
                      </a:r>
                    </a:p>
                  </a:txBody>
                  <a:tcPr marL="9002" marR="9002" marT="9002" marB="0" anchor="b">
                    <a:lnL>
                      <a:noFill/>
                    </a:lnL>
                    <a:lnR>
                      <a:noFill/>
                    </a:lnR>
                    <a:lnT>
                      <a:noFill/>
                    </a:lnT>
                    <a:lnB>
                      <a:noFill/>
                    </a:lnB>
                  </a:tcPr>
                </a:tc>
                <a:extLst>
                  <a:ext uri="{0D108BD9-81ED-4DB2-BD59-A6C34878D82A}">
                    <a16:rowId xmlns:a16="http://schemas.microsoft.com/office/drawing/2014/main" val="2720963556"/>
                  </a:ext>
                </a:extLst>
              </a:tr>
              <a:tr h="180034">
                <a:tc>
                  <a:txBody>
                    <a:bodyPr/>
                    <a:lstStyle/>
                    <a:p>
                      <a:pPr algn="l" fontAlgn="b"/>
                      <a:r>
                        <a:rPr lang="en-US" sz="1000" b="0" i="0" u="none" strike="noStrike" dirty="0">
                          <a:solidFill>
                            <a:srgbClr val="000000"/>
                          </a:solidFill>
                          <a:effectLst/>
                          <a:latin typeface="Arial" panose="020B0604020202020204" pitchFamily="34" charset="0"/>
                        </a:rPr>
                        <a:t>Arlington National Cemetery</a:t>
                      </a:r>
                    </a:p>
                  </a:txBody>
                  <a:tcPr marL="9002" marR="9002" marT="9002" marB="0" anchor="b">
                    <a:lnL>
                      <a:noFill/>
                    </a:lnL>
                    <a:lnR>
                      <a:noFill/>
                    </a:lnR>
                    <a:lnT>
                      <a:noFill/>
                    </a:lnT>
                    <a:lnB>
                      <a:noFill/>
                    </a:lnB>
                  </a:tcPr>
                </a:tc>
                <a:extLst>
                  <a:ext uri="{0D108BD9-81ED-4DB2-BD59-A6C34878D82A}">
                    <a16:rowId xmlns:a16="http://schemas.microsoft.com/office/drawing/2014/main" val="1857559487"/>
                  </a:ext>
                </a:extLst>
              </a:tr>
              <a:tr h="180034">
                <a:tc>
                  <a:txBody>
                    <a:bodyPr/>
                    <a:lstStyle/>
                    <a:p>
                      <a:pPr algn="l" fontAlgn="b"/>
                      <a:r>
                        <a:rPr lang="en-US" sz="1000" b="0" i="0" u="none" strike="noStrike" dirty="0">
                          <a:solidFill>
                            <a:srgbClr val="000000"/>
                          </a:solidFill>
                          <a:effectLst/>
                          <a:latin typeface="Arial" panose="020B0604020202020204" pitchFamily="34" charset="0"/>
                        </a:rPr>
                        <a:t>Centers for Disease Control</a:t>
                      </a:r>
                    </a:p>
                  </a:txBody>
                  <a:tcPr marL="9002" marR="9002" marT="9002" marB="0" anchor="b">
                    <a:lnL>
                      <a:noFill/>
                    </a:lnL>
                    <a:lnR>
                      <a:noFill/>
                    </a:lnR>
                    <a:lnT>
                      <a:noFill/>
                    </a:lnT>
                    <a:lnB>
                      <a:noFill/>
                    </a:lnB>
                  </a:tcPr>
                </a:tc>
                <a:extLst>
                  <a:ext uri="{0D108BD9-81ED-4DB2-BD59-A6C34878D82A}">
                    <a16:rowId xmlns:a16="http://schemas.microsoft.com/office/drawing/2014/main" val="1743874344"/>
                  </a:ext>
                </a:extLst>
              </a:tr>
              <a:tr h="180034">
                <a:tc>
                  <a:txBody>
                    <a:bodyPr/>
                    <a:lstStyle/>
                    <a:p>
                      <a:pPr algn="l" fontAlgn="b"/>
                      <a:r>
                        <a:rPr lang="en-US" sz="1000" b="0" i="0" u="none" strike="noStrike" dirty="0">
                          <a:solidFill>
                            <a:srgbClr val="000000"/>
                          </a:solidFill>
                          <a:effectLst/>
                          <a:latin typeface="Arial" panose="020B0604020202020204" pitchFamily="34" charset="0"/>
                        </a:rPr>
                        <a:t>Central Intelligence Agency</a:t>
                      </a:r>
                    </a:p>
                  </a:txBody>
                  <a:tcPr marL="9002" marR="9002" marT="9002" marB="0" anchor="b">
                    <a:lnL>
                      <a:noFill/>
                    </a:lnL>
                    <a:lnR>
                      <a:noFill/>
                    </a:lnR>
                    <a:lnT>
                      <a:noFill/>
                    </a:lnT>
                    <a:lnB>
                      <a:noFill/>
                    </a:lnB>
                  </a:tcPr>
                </a:tc>
                <a:extLst>
                  <a:ext uri="{0D108BD9-81ED-4DB2-BD59-A6C34878D82A}">
                    <a16:rowId xmlns:a16="http://schemas.microsoft.com/office/drawing/2014/main" val="1716822840"/>
                  </a:ext>
                </a:extLst>
              </a:tr>
              <a:tr h="180034">
                <a:tc>
                  <a:txBody>
                    <a:bodyPr/>
                    <a:lstStyle/>
                    <a:p>
                      <a:pPr algn="l" fontAlgn="b"/>
                      <a:r>
                        <a:rPr lang="en-US" sz="1000" b="0" i="0" u="none" strike="noStrike" dirty="0">
                          <a:solidFill>
                            <a:srgbClr val="000000"/>
                          </a:solidFill>
                          <a:effectLst/>
                          <a:latin typeface="Arial" panose="020B0604020202020204" pitchFamily="34" charset="0"/>
                        </a:rPr>
                        <a:t>DHS CIS</a:t>
                      </a:r>
                    </a:p>
                  </a:txBody>
                  <a:tcPr marL="9002" marR="9002" marT="9002" marB="0" anchor="b">
                    <a:lnL>
                      <a:noFill/>
                    </a:lnL>
                    <a:lnR>
                      <a:noFill/>
                    </a:lnR>
                    <a:lnT>
                      <a:noFill/>
                    </a:lnT>
                    <a:lnB>
                      <a:noFill/>
                    </a:lnB>
                  </a:tcPr>
                </a:tc>
                <a:extLst>
                  <a:ext uri="{0D108BD9-81ED-4DB2-BD59-A6C34878D82A}">
                    <a16:rowId xmlns:a16="http://schemas.microsoft.com/office/drawing/2014/main" val="1944327578"/>
                  </a:ext>
                </a:extLst>
              </a:tr>
              <a:tr h="180034">
                <a:tc>
                  <a:txBody>
                    <a:bodyPr/>
                    <a:lstStyle/>
                    <a:p>
                      <a:pPr algn="l" fontAlgn="b"/>
                      <a:r>
                        <a:rPr lang="en-US" sz="1000" b="0" i="0" u="none" strike="noStrike" dirty="0">
                          <a:solidFill>
                            <a:srgbClr val="000000"/>
                          </a:solidFill>
                          <a:effectLst/>
                          <a:latin typeface="Arial" panose="020B0604020202020204" pitchFamily="34" charset="0"/>
                        </a:rPr>
                        <a:t>FDA</a:t>
                      </a:r>
                    </a:p>
                  </a:txBody>
                  <a:tcPr marL="9002" marR="9002" marT="9002" marB="0" anchor="b">
                    <a:lnL>
                      <a:noFill/>
                    </a:lnL>
                    <a:lnR>
                      <a:noFill/>
                    </a:lnR>
                    <a:lnT>
                      <a:noFill/>
                    </a:lnT>
                    <a:lnB>
                      <a:noFill/>
                    </a:lnB>
                  </a:tcPr>
                </a:tc>
                <a:extLst>
                  <a:ext uri="{0D108BD9-81ED-4DB2-BD59-A6C34878D82A}">
                    <a16:rowId xmlns:a16="http://schemas.microsoft.com/office/drawing/2014/main" val="570084510"/>
                  </a:ext>
                </a:extLst>
              </a:tr>
              <a:tr h="180034">
                <a:tc>
                  <a:txBody>
                    <a:bodyPr/>
                    <a:lstStyle/>
                    <a:p>
                      <a:pPr algn="l" fontAlgn="b"/>
                      <a:r>
                        <a:rPr lang="en-US" sz="1000" b="0" i="0" u="none" strike="noStrike" dirty="0">
                          <a:solidFill>
                            <a:srgbClr val="000000"/>
                          </a:solidFill>
                          <a:effectLst/>
                          <a:latin typeface="Arial" panose="020B0604020202020204" pitchFamily="34" charset="0"/>
                        </a:rPr>
                        <a:t>Federal Trade Commission</a:t>
                      </a:r>
                    </a:p>
                  </a:txBody>
                  <a:tcPr marL="9002" marR="9002" marT="9002" marB="0" anchor="b">
                    <a:lnL>
                      <a:noFill/>
                    </a:lnL>
                    <a:lnR>
                      <a:noFill/>
                    </a:lnR>
                    <a:lnT>
                      <a:noFill/>
                    </a:lnT>
                    <a:lnB>
                      <a:noFill/>
                    </a:lnB>
                  </a:tcPr>
                </a:tc>
                <a:extLst>
                  <a:ext uri="{0D108BD9-81ED-4DB2-BD59-A6C34878D82A}">
                    <a16:rowId xmlns:a16="http://schemas.microsoft.com/office/drawing/2014/main" val="509206412"/>
                  </a:ext>
                </a:extLst>
              </a:tr>
              <a:tr h="180034">
                <a:tc>
                  <a:txBody>
                    <a:bodyPr/>
                    <a:lstStyle/>
                    <a:p>
                      <a:pPr algn="l" fontAlgn="b"/>
                      <a:r>
                        <a:rPr lang="en-US" sz="1000" b="0" i="0" u="none" strike="noStrike" dirty="0">
                          <a:solidFill>
                            <a:srgbClr val="000000"/>
                          </a:solidFill>
                          <a:effectLst/>
                          <a:latin typeface="Arial" panose="020B0604020202020204" pitchFamily="34" charset="0"/>
                        </a:rPr>
                        <a:t>FEMA - NFIP</a:t>
                      </a:r>
                    </a:p>
                  </a:txBody>
                  <a:tcPr marL="9002" marR="9002" marT="9002" marB="0" anchor="b">
                    <a:lnL>
                      <a:noFill/>
                    </a:lnL>
                    <a:lnR>
                      <a:noFill/>
                    </a:lnR>
                    <a:lnT>
                      <a:noFill/>
                    </a:lnT>
                    <a:lnB>
                      <a:noFill/>
                    </a:lnB>
                  </a:tcPr>
                </a:tc>
                <a:extLst>
                  <a:ext uri="{0D108BD9-81ED-4DB2-BD59-A6C34878D82A}">
                    <a16:rowId xmlns:a16="http://schemas.microsoft.com/office/drawing/2014/main" val="3518374218"/>
                  </a:ext>
                </a:extLst>
              </a:tr>
              <a:tr h="180034">
                <a:tc>
                  <a:txBody>
                    <a:bodyPr/>
                    <a:lstStyle/>
                    <a:p>
                      <a:pPr algn="l" fontAlgn="b"/>
                      <a:r>
                        <a:rPr lang="en-US" sz="1000" b="0" i="0" u="none" strike="noStrike" dirty="0">
                          <a:solidFill>
                            <a:srgbClr val="000000"/>
                          </a:solidFill>
                          <a:effectLst/>
                          <a:latin typeface="Arial" panose="020B0604020202020204" pitchFamily="34" charset="0"/>
                        </a:rPr>
                        <a:t>Financial Stability</a:t>
                      </a:r>
                    </a:p>
                  </a:txBody>
                  <a:tcPr marL="9002" marR="9002" marT="9002" marB="0" anchor="b">
                    <a:lnL>
                      <a:noFill/>
                    </a:lnL>
                    <a:lnR>
                      <a:noFill/>
                    </a:lnR>
                    <a:lnT>
                      <a:noFill/>
                    </a:lnT>
                    <a:lnB>
                      <a:noFill/>
                    </a:lnB>
                  </a:tcPr>
                </a:tc>
                <a:extLst>
                  <a:ext uri="{0D108BD9-81ED-4DB2-BD59-A6C34878D82A}">
                    <a16:rowId xmlns:a16="http://schemas.microsoft.com/office/drawing/2014/main" val="4034032560"/>
                  </a:ext>
                </a:extLst>
              </a:tr>
              <a:tr h="180034">
                <a:tc>
                  <a:txBody>
                    <a:bodyPr/>
                    <a:lstStyle/>
                    <a:p>
                      <a:pPr algn="l" fontAlgn="b"/>
                      <a:r>
                        <a:rPr lang="en-US" sz="1000" b="0" i="0" u="none" strike="noStrike" dirty="0">
                          <a:solidFill>
                            <a:srgbClr val="000000"/>
                          </a:solidFill>
                          <a:effectLst/>
                          <a:latin typeface="Arial" panose="020B0604020202020204" pitchFamily="34" charset="0"/>
                        </a:rPr>
                        <a:t>GSA Auctions</a:t>
                      </a:r>
                    </a:p>
                  </a:txBody>
                  <a:tcPr marL="9002" marR="9002" marT="9002" marB="0" anchor="b">
                    <a:lnL>
                      <a:noFill/>
                    </a:lnL>
                    <a:lnR>
                      <a:noFill/>
                    </a:lnR>
                    <a:lnT>
                      <a:noFill/>
                    </a:lnT>
                    <a:lnB>
                      <a:noFill/>
                    </a:lnB>
                  </a:tcPr>
                </a:tc>
                <a:extLst>
                  <a:ext uri="{0D108BD9-81ED-4DB2-BD59-A6C34878D82A}">
                    <a16:rowId xmlns:a16="http://schemas.microsoft.com/office/drawing/2014/main" val="498799484"/>
                  </a:ext>
                </a:extLst>
              </a:tr>
              <a:tr h="180034">
                <a:tc>
                  <a:txBody>
                    <a:bodyPr/>
                    <a:lstStyle/>
                    <a:p>
                      <a:pPr algn="l" fontAlgn="b"/>
                      <a:r>
                        <a:rPr lang="en-US" sz="1000" b="0" i="0" u="none" strike="noStrike" dirty="0">
                          <a:solidFill>
                            <a:srgbClr val="000000"/>
                          </a:solidFill>
                          <a:effectLst/>
                          <a:latin typeface="Arial" panose="020B0604020202020204" pitchFamily="34" charset="0"/>
                        </a:rPr>
                        <a:t>Health &amp; Human Services</a:t>
                      </a:r>
                    </a:p>
                  </a:txBody>
                  <a:tcPr marL="9002" marR="9002" marT="9002" marB="0" anchor="b">
                    <a:lnL>
                      <a:noFill/>
                    </a:lnL>
                    <a:lnR>
                      <a:noFill/>
                    </a:lnR>
                    <a:lnT>
                      <a:noFill/>
                    </a:lnT>
                    <a:lnB>
                      <a:noFill/>
                    </a:lnB>
                  </a:tcPr>
                </a:tc>
                <a:extLst>
                  <a:ext uri="{0D108BD9-81ED-4DB2-BD59-A6C34878D82A}">
                    <a16:rowId xmlns:a16="http://schemas.microsoft.com/office/drawing/2014/main" val="4245990134"/>
                  </a:ext>
                </a:extLst>
              </a:tr>
              <a:tr h="180034">
                <a:tc>
                  <a:txBody>
                    <a:bodyPr/>
                    <a:lstStyle/>
                    <a:p>
                      <a:pPr algn="l" fontAlgn="b"/>
                      <a:r>
                        <a:rPr lang="en-US" sz="1000" b="0" i="0" u="none" strike="noStrike" dirty="0">
                          <a:solidFill>
                            <a:srgbClr val="000000"/>
                          </a:solidFill>
                          <a:effectLst/>
                          <a:latin typeface="Arial" panose="020B0604020202020204" pitchFamily="34" charset="0"/>
                        </a:rPr>
                        <a:t>HealthNet Federal Services</a:t>
                      </a:r>
                    </a:p>
                  </a:txBody>
                  <a:tcPr marL="9002" marR="9002" marT="9002" marB="0" anchor="b">
                    <a:lnL>
                      <a:noFill/>
                    </a:lnL>
                    <a:lnR>
                      <a:noFill/>
                    </a:lnR>
                    <a:lnT>
                      <a:noFill/>
                    </a:lnT>
                    <a:lnB>
                      <a:noFill/>
                    </a:lnB>
                  </a:tcPr>
                </a:tc>
                <a:extLst>
                  <a:ext uri="{0D108BD9-81ED-4DB2-BD59-A6C34878D82A}">
                    <a16:rowId xmlns:a16="http://schemas.microsoft.com/office/drawing/2014/main" val="287581473"/>
                  </a:ext>
                </a:extLst>
              </a:tr>
              <a:tr h="180034">
                <a:tc>
                  <a:txBody>
                    <a:bodyPr/>
                    <a:lstStyle/>
                    <a:p>
                      <a:pPr algn="l" fontAlgn="b"/>
                      <a:r>
                        <a:rPr lang="en-US" sz="1000" b="0" i="0" u="none" strike="noStrike" dirty="0">
                          <a:solidFill>
                            <a:srgbClr val="000000"/>
                          </a:solidFill>
                          <a:effectLst/>
                          <a:latin typeface="Arial" panose="020B0604020202020204" pitchFamily="34" charset="0"/>
                        </a:rPr>
                        <a:t>Medicaid.gov</a:t>
                      </a:r>
                    </a:p>
                  </a:txBody>
                  <a:tcPr marL="9002" marR="9002" marT="9002" marB="0" anchor="b">
                    <a:lnL>
                      <a:noFill/>
                    </a:lnL>
                    <a:lnR>
                      <a:noFill/>
                    </a:lnR>
                    <a:lnT>
                      <a:noFill/>
                    </a:lnT>
                    <a:lnB>
                      <a:noFill/>
                    </a:lnB>
                  </a:tcPr>
                </a:tc>
                <a:extLst>
                  <a:ext uri="{0D108BD9-81ED-4DB2-BD59-A6C34878D82A}">
                    <a16:rowId xmlns:a16="http://schemas.microsoft.com/office/drawing/2014/main" val="3194865316"/>
                  </a:ext>
                </a:extLst>
              </a:tr>
              <a:tr h="180034">
                <a:tc>
                  <a:txBody>
                    <a:bodyPr/>
                    <a:lstStyle/>
                    <a:p>
                      <a:pPr algn="l" fontAlgn="b"/>
                      <a:r>
                        <a:rPr lang="en-US" sz="1000" b="0" i="0" u="none" strike="noStrike" dirty="0">
                          <a:solidFill>
                            <a:srgbClr val="000000"/>
                          </a:solidFill>
                          <a:effectLst/>
                          <a:latin typeface="Arial" panose="020B0604020202020204" pitchFamily="34" charset="0"/>
                        </a:rPr>
                        <a:t>Military OneSource</a:t>
                      </a:r>
                    </a:p>
                  </a:txBody>
                  <a:tcPr marL="9002" marR="9002" marT="9002" marB="0" anchor="b">
                    <a:lnL>
                      <a:noFill/>
                    </a:lnL>
                    <a:lnR>
                      <a:noFill/>
                    </a:lnR>
                    <a:lnT>
                      <a:noFill/>
                    </a:lnT>
                    <a:lnB>
                      <a:noFill/>
                    </a:lnB>
                  </a:tcPr>
                </a:tc>
                <a:extLst>
                  <a:ext uri="{0D108BD9-81ED-4DB2-BD59-A6C34878D82A}">
                    <a16:rowId xmlns:a16="http://schemas.microsoft.com/office/drawing/2014/main" val="48419872"/>
                  </a:ext>
                </a:extLst>
              </a:tr>
              <a:tr h="180034">
                <a:tc>
                  <a:txBody>
                    <a:bodyPr/>
                    <a:lstStyle/>
                    <a:p>
                      <a:pPr algn="l" fontAlgn="b"/>
                      <a:r>
                        <a:rPr lang="en-US" sz="1000" b="0" i="0" u="none" strike="noStrike" dirty="0">
                          <a:solidFill>
                            <a:srgbClr val="000000"/>
                          </a:solidFill>
                          <a:effectLst/>
                          <a:latin typeface="Arial" panose="020B0604020202020204" pitchFamily="34" charset="0"/>
                        </a:rPr>
                        <a:t>NASA</a:t>
                      </a:r>
                    </a:p>
                  </a:txBody>
                  <a:tcPr marL="9002" marR="9002" marT="9002" marB="0" anchor="b">
                    <a:lnL>
                      <a:noFill/>
                    </a:lnL>
                    <a:lnR>
                      <a:noFill/>
                    </a:lnR>
                    <a:lnT>
                      <a:noFill/>
                    </a:lnT>
                    <a:lnB>
                      <a:noFill/>
                    </a:lnB>
                  </a:tcPr>
                </a:tc>
                <a:extLst>
                  <a:ext uri="{0D108BD9-81ED-4DB2-BD59-A6C34878D82A}">
                    <a16:rowId xmlns:a16="http://schemas.microsoft.com/office/drawing/2014/main" val="1265737565"/>
                  </a:ext>
                </a:extLst>
              </a:tr>
              <a:tr h="180034">
                <a:tc>
                  <a:txBody>
                    <a:bodyPr/>
                    <a:lstStyle/>
                    <a:p>
                      <a:pPr algn="l" fontAlgn="b"/>
                      <a:r>
                        <a:rPr lang="en-US" sz="1000" b="0" i="0" u="none" strike="noStrike" dirty="0">
                          <a:solidFill>
                            <a:srgbClr val="000000"/>
                          </a:solidFill>
                          <a:effectLst/>
                          <a:latin typeface="Arial" panose="020B0604020202020204" pitchFamily="34" charset="0"/>
                        </a:rPr>
                        <a:t>National Library of Medicine</a:t>
                      </a:r>
                    </a:p>
                  </a:txBody>
                  <a:tcPr marL="9002" marR="9002" marT="9002" marB="0" anchor="b">
                    <a:lnL>
                      <a:noFill/>
                    </a:lnL>
                    <a:lnR>
                      <a:noFill/>
                    </a:lnR>
                    <a:lnT>
                      <a:noFill/>
                    </a:lnT>
                    <a:lnB>
                      <a:noFill/>
                    </a:lnB>
                  </a:tcPr>
                </a:tc>
                <a:extLst>
                  <a:ext uri="{0D108BD9-81ED-4DB2-BD59-A6C34878D82A}">
                    <a16:rowId xmlns:a16="http://schemas.microsoft.com/office/drawing/2014/main" val="702295704"/>
                  </a:ext>
                </a:extLst>
              </a:tr>
              <a:tr h="180034">
                <a:tc>
                  <a:txBody>
                    <a:bodyPr/>
                    <a:lstStyle/>
                    <a:p>
                      <a:pPr algn="l" fontAlgn="b"/>
                      <a:r>
                        <a:rPr lang="en-US" sz="1000" b="0" i="0" u="none" strike="noStrike" dirty="0">
                          <a:solidFill>
                            <a:srgbClr val="000000"/>
                          </a:solidFill>
                          <a:effectLst/>
                          <a:latin typeface="Arial" panose="020B0604020202020204" pitchFamily="34" charset="0"/>
                        </a:rPr>
                        <a:t>NIH NCCIH</a:t>
                      </a:r>
                    </a:p>
                  </a:txBody>
                  <a:tcPr marL="9002" marR="9002" marT="9002" marB="0" anchor="b">
                    <a:lnL>
                      <a:noFill/>
                    </a:lnL>
                    <a:lnR>
                      <a:noFill/>
                    </a:lnR>
                    <a:lnT>
                      <a:noFill/>
                    </a:lnT>
                    <a:lnB>
                      <a:noFill/>
                    </a:lnB>
                  </a:tcPr>
                </a:tc>
                <a:extLst>
                  <a:ext uri="{0D108BD9-81ED-4DB2-BD59-A6C34878D82A}">
                    <a16:rowId xmlns:a16="http://schemas.microsoft.com/office/drawing/2014/main" val="2277035088"/>
                  </a:ext>
                </a:extLst>
              </a:tr>
              <a:tr h="180034">
                <a:tc>
                  <a:txBody>
                    <a:bodyPr/>
                    <a:lstStyle/>
                    <a:p>
                      <a:pPr algn="l" fontAlgn="b"/>
                      <a:r>
                        <a:rPr lang="en-US" sz="1000" b="0" i="0" u="none" strike="noStrike" dirty="0">
                          <a:solidFill>
                            <a:srgbClr val="000000"/>
                          </a:solidFill>
                          <a:effectLst/>
                          <a:latin typeface="Arial" panose="020B0604020202020204" pitchFamily="34" charset="0"/>
                        </a:rPr>
                        <a:t>NOAA NWS</a:t>
                      </a:r>
                    </a:p>
                  </a:txBody>
                  <a:tcPr marL="9002" marR="9002" marT="9002" marB="0" anchor="b">
                    <a:lnL>
                      <a:noFill/>
                    </a:lnL>
                    <a:lnR>
                      <a:noFill/>
                    </a:lnR>
                    <a:lnT>
                      <a:noFill/>
                    </a:lnT>
                    <a:lnB>
                      <a:noFill/>
                    </a:lnB>
                  </a:tcPr>
                </a:tc>
                <a:extLst>
                  <a:ext uri="{0D108BD9-81ED-4DB2-BD59-A6C34878D82A}">
                    <a16:rowId xmlns:a16="http://schemas.microsoft.com/office/drawing/2014/main" val="798988947"/>
                  </a:ext>
                </a:extLst>
              </a:tr>
              <a:tr h="180034">
                <a:tc>
                  <a:txBody>
                    <a:bodyPr/>
                    <a:lstStyle/>
                    <a:p>
                      <a:pPr algn="l" fontAlgn="b"/>
                      <a:r>
                        <a:rPr lang="en-US" sz="1000" b="0" i="0" u="none" strike="noStrike" dirty="0">
                          <a:solidFill>
                            <a:srgbClr val="000000"/>
                          </a:solidFill>
                          <a:effectLst/>
                          <a:latin typeface="Arial" panose="020B0604020202020204" pitchFamily="34" charset="0"/>
                        </a:rPr>
                        <a:t>NOAA/NOS CO-OPS, Tides &amp; Currents</a:t>
                      </a:r>
                    </a:p>
                  </a:txBody>
                  <a:tcPr marL="9002" marR="9002" marT="9002" marB="0" anchor="b">
                    <a:lnL>
                      <a:noFill/>
                    </a:lnL>
                    <a:lnR>
                      <a:noFill/>
                    </a:lnR>
                    <a:lnT>
                      <a:noFill/>
                    </a:lnT>
                    <a:lnB>
                      <a:noFill/>
                    </a:lnB>
                  </a:tcPr>
                </a:tc>
                <a:extLst>
                  <a:ext uri="{0D108BD9-81ED-4DB2-BD59-A6C34878D82A}">
                    <a16:rowId xmlns:a16="http://schemas.microsoft.com/office/drawing/2014/main" val="1846109020"/>
                  </a:ext>
                </a:extLst>
              </a:tr>
              <a:tr h="180034">
                <a:tc>
                  <a:txBody>
                    <a:bodyPr/>
                    <a:lstStyle/>
                    <a:p>
                      <a:pPr algn="l" fontAlgn="b"/>
                      <a:r>
                        <a:rPr lang="en-US" sz="1000" b="0" i="0" u="none" strike="noStrike" dirty="0">
                          <a:solidFill>
                            <a:srgbClr val="000000"/>
                          </a:solidFill>
                          <a:effectLst/>
                          <a:latin typeface="Arial" panose="020B0604020202020204" pitchFamily="34" charset="0"/>
                        </a:rPr>
                        <a:t>NSF Research</a:t>
                      </a:r>
                    </a:p>
                  </a:txBody>
                  <a:tcPr marL="9002" marR="9002" marT="9002" marB="0" anchor="b">
                    <a:lnL>
                      <a:noFill/>
                    </a:lnL>
                    <a:lnR>
                      <a:noFill/>
                    </a:lnR>
                    <a:lnT>
                      <a:noFill/>
                    </a:lnT>
                    <a:lnB>
                      <a:noFill/>
                    </a:lnB>
                  </a:tcPr>
                </a:tc>
                <a:extLst>
                  <a:ext uri="{0D108BD9-81ED-4DB2-BD59-A6C34878D82A}">
                    <a16:rowId xmlns:a16="http://schemas.microsoft.com/office/drawing/2014/main" val="266680161"/>
                  </a:ext>
                </a:extLst>
              </a:tr>
              <a:tr h="180034">
                <a:tc>
                  <a:txBody>
                    <a:bodyPr/>
                    <a:lstStyle/>
                    <a:p>
                      <a:pPr algn="l" fontAlgn="b"/>
                      <a:r>
                        <a:rPr lang="en-US" sz="1000" b="0" i="0" u="none" strike="noStrike" dirty="0">
                          <a:solidFill>
                            <a:srgbClr val="000000"/>
                          </a:solidFill>
                          <a:effectLst/>
                          <a:latin typeface="Arial" panose="020B0604020202020204" pitchFamily="34" charset="0"/>
                        </a:rPr>
                        <a:t>OPM Retirement Services</a:t>
                      </a:r>
                    </a:p>
                  </a:txBody>
                  <a:tcPr marL="9002" marR="9002" marT="9002" marB="0" anchor="b">
                    <a:lnL>
                      <a:noFill/>
                    </a:lnL>
                    <a:lnR>
                      <a:noFill/>
                    </a:lnR>
                    <a:lnT>
                      <a:noFill/>
                    </a:lnT>
                    <a:lnB>
                      <a:noFill/>
                    </a:lnB>
                  </a:tcPr>
                </a:tc>
                <a:extLst>
                  <a:ext uri="{0D108BD9-81ED-4DB2-BD59-A6C34878D82A}">
                    <a16:rowId xmlns:a16="http://schemas.microsoft.com/office/drawing/2014/main" val="1698642504"/>
                  </a:ext>
                </a:extLst>
              </a:tr>
              <a:tr h="180034">
                <a:tc>
                  <a:txBody>
                    <a:bodyPr/>
                    <a:lstStyle/>
                    <a:p>
                      <a:pPr algn="l" fontAlgn="b"/>
                      <a:r>
                        <a:rPr lang="en-US" sz="1000" b="0" i="0" u="none" strike="noStrike" dirty="0">
                          <a:solidFill>
                            <a:srgbClr val="000000"/>
                          </a:solidFill>
                          <a:effectLst/>
                          <a:latin typeface="Arial" panose="020B0604020202020204" pitchFamily="34" charset="0"/>
                        </a:rPr>
                        <a:t>Regulatory Information Service Center</a:t>
                      </a:r>
                    </a:p>
                  </a:txBody>
                  <a:tcPr marL="9002" marR="9002" marT="9002" marB="0" anchor="b">
                    <a:lnL>
                      <a:noFill/>
                    </a:lnL>
                    <a:lnR>
                      <a:noFill/>
                    </a:lnR>
                    <a:lnT>
                      <a:noFill/>
                    </a:lnT>
                    <a:lnB>
                      <a:noFill/>
                    </a:lnB>
                  </a:tcPr>
                </a:tc>
                <a:extLst>
                  <a:ext uri="{0D108BD9-81ED-4DB2-BD59-A6C34878D82A}">
                    <a16:rowId xmlns:a16="http://schemas.microsoft.com/office/drawing/2014/main" val="4166834404"/>
                  </a:ext>
                </a:extLst>
              </a:tr>
              <a:tr h="180034">
                <a:tc>
                  <a:txBody>
                    <a:bodyPr/>
                    <a:lstStyle/>
                    <a:p>
                      <a:pPr algn="l" fontAlgn="b"/>
                      <a:r>
                        <a:rPr lang="en-US" sz="1000" b="0" i="0" u="none" strike="noStrike" dirty="0">
                          <a:solidFill>
                            <a:srgbClr val="000000"/>
                          </a:solidFill>
                          <a:effectLst/>
                          <a:latin typeface="Arial" panose="020B0604020202020204" pitchFamily="34" charset="0"/>
                        </a:rPr>
                        <a:t>Smithsonian</a:t>
                      </a:r>
                    </a:p>
                  </a:txBody>
                  <a:tcPr marL="9002" marR="9002" marT="9002" marB="0" anchor="b">
                    <a:lnL>
                      <a:noFill/>
                    </a:lnL>
                    <a:lnR>
                      <a:noFill/>
                    </a:lnR>
                    <a:lnT>
                      <a:noFill/>
                    </a:lnT>
                    <a:lnB>
                      <a:noFill/>
                    </a:lnB>
                  </a:tcPr>
                </a:tc>
                <a:extLst>
                  <a:ext uri="{0D108BD9-81ED-4DB2-BD59-A6C34878D82A}">
                    <a16:rowId xmlns:a16="http://schemas.microsoft.com/office/drawing/2014/main" val="2337043100"/>
                  </a:ext>
                </a:extLst>
              </a:tr>
              <a:tr h="180034">
                <a:tc>
                  <a:txBody>
                    <a:bodyPr/>
                    <a:lstStyle/>
                    <a:p>
                      <a:pPr algn="l" fontAlgn="b"/>
                      <a:r>
                        <a:rPr lang="en-US" sz="1000" b="0" i="0" u="none" strike="noStrike" dirty="0">
                          <a:solidFill>
                            <a:srgbClr val="000000"/>
                          </a:solidFill>
                          <a:effectLst/>
                          <a:latin typeface="Arial" panose="020B0604020202020204" pitchFamily="34" charset="0"/>
                        </a:rPr>
                        <a:t>Social Security Administration</a:t>
                      </a:r>
                    </a:p>
                  </a:txBody>
                  <a:tcPr marL="9002" marR="9002" marT="9002" marB="0" anchor="b">
                    <a:lnL>
                      <a:noFill/>
                    </a:lnL>
                    <a:lnR>
                      <a:noFill/>
                    </a:lnR>
                    <a:lnT>
                      <a:noFill/>
                    </a:lnT>
                    <a:lnB>
                      <a:noFill/>
                    </a:lnB>
                  </a:tcPr>
                </a:tc>
                <a:extLst>
                  <a:ext uri="{0D108BD9-81ED-4DB2-BD59-A6C34878D82A}">
                    <a16:rowId xmlns:a16="http://schemas.microsoft.com/office/drawing/2014/main" val="1359946018"/>
                  </a:ext>
                </a:extLst>
              </a:tr>
              <a:tr h="180034">
                <a:tc>
                  <a:txBody>
                    <a:bodyPr/>
                    <a:lstStyle/>
                    <a:p>
                      <a:pPr algn="l" fontAlgn="b"/>
                      <a:r>
                        <a:rPr lang="en-US" sz="1000" b="0" i="0" u="none" strike="noStrike" dirty="0">
                          <a:solidFill>
                            <a:srgbClr val="000000"/>
                          </a:solidFill>
                          <a:effectLst/>
                          <a:latin typeface="Arial" panose="020B0604020202020204" pitchFamily="34" charset="0"/>
                        </a:rPr>
                        <a:t>U.S. Department of Homeland Security</a:t>
                      </a:r>
                    </a:p>
                  </a:txBody>
                  <a:tcPr marL="9002" marR="9002" marT="9002" marB="0" anchor="b">
                    <a:lnL>
                      <a:noFill/>
                    </a:lnL>
                    <a:lnR>
                      <a:noFill/>
                    </a:lnR>
                    <a:lnT>
                      <a:noFill/>
                    </a:lnT>
                    <a:lnB>
                      <a:noFill/>
                    </a:lnB>
                  </a:tcPr>
                </a:tc>
                <a:extLst>
                  <a:ext uri="{0D108BD9-81ED-4DB2-BD59-A6C34878D82A}">
                    <a16:rowId xmlns:a16="http://schemas.microsoft.com/office/drawing/2014/main" val="3955555870"/>
                  </a:ext>
                </a:extLst>
              </a:tr>
              <a:tr h="180034">
                <a:tc>
                  <a:txBody>
                    <a:bodyPr/>
                    <a:lstStyle/>
                    <a:p>
                      <a:pPr algn="l" fontAlgn="b"/>
                      <a:r>
                        <a:rPr lang="en-US" sz="1000" b="0" i="0" u="none" strike="noStrike" dirty="0">
                          <a:solidFill>
                            <a:srgbClr val="000000"/>
                          </a:solidFill>
                          <a:effectLst/>
                          <a:latin typeface="Arial" panose="020B0604020202020204" pitchFamily="34" charset="0"/>
                        </a:rPr>
                        <a:t>U.S. Department of Veterans Affairs</a:t>
                      </a:r>
                    </a:p>
                  </a:txBody>
                  <a:tcPr marL="9002" marR="9002" marT="9002" marB="0" anchor="b">
                    <a:lnL>
                      <a:noFill/>
                    </a:lnL>
                    <a:lnR>
                      <a:noFill/>
                    </a:lnR>
                    <a:lnT>
                      <a:noFill/>
                    </a:lnT>
                    <a:lnB>
                      <a:noFill/>
                    </a:lnB>
                  </a:tcPr>
                </a:tc>
                <a:extLst>
                  <a:ext uri="{0D108BD9-81ED-4DB2-BD59-A6C34878D82A}">
                    <a16:rowId xmlns:a16="http://schemas.microsoft.com/office/drawing/2014/main" val="1031183750"/>
                  </a:ext>
                </a:extLst>
              </a:tr>
              <a:tr h="180034">
                <a:tc>
                  <a:txBody>
                    <a:bodyPr/>
                    <a:lstStyle/>
                    <a:p>
                      <a:pPr algn="l" fontAlgn="b"/>
                      <a:r>
                        <a:rPr lang="en-US" sz="1000" b="0" i="0" u="none" strike="noStrike" dirty="0">
                          <a:solidFill>
                            <a:srgbClr val="000000"/>
                          </a:solidFill>
                          <a:effectLst/>
                          <a:latin typeface="Arial" panose="020B0604020202020204" pitchFamily="34" charset="0"/>
                        </a:rPr>
                        <a:t>US Agriculture - ERS</a:t>
                      </a:r>
                    </a:p>
                  </a:txBody>
                  <a:tcPr marL="9002" marR="9002" marT="9002" marB="0" anchor="b">
                    <a:lnL>
                      <a:noFill/>
                    </a:lnL>
                    <a:lnR>
                      <a:noFill/>
                    </a:lnR>
                    <a:lnT>
                      <a:noFill/>
                    </a:lnT>
                    <a:lnB>
                      <a:noFill/>
                    </a:lnB>
                  </a:tcPr>
                </a:tc>
                <a:extLst>
                  <a:ext uri="{0D108BD9-81ED-4DB2-BD59-A6C34878D82A}">
                    <a16:rowId xmlns:a16="http://schemas.microsoft.com/office/drawing/2014/main" val="1417312488"/>
                  </a:ext>
                </a:extLst>
              </a:tr>
            </a:tbl>
          </a:graphicData>
        </a:graphic>
      </p:graphicFrame>
    </p:spTree>
    <p:extLst>
      <p:ext uri="{BB962C8B-B14F-4D97-AF65-F5344CB8AC3E}">
        <p14:creationId xmlns:p14="http://schemas.microsoft.com/office/powerpoint/2010/main" val="1227043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42"/>
          </p:nvPr>
        </p:nvSpPr>
        <p:spPr/>
        <p:txBody>
          <a:bodyPr/>
          <a:lstStyle/>
          <a:p>
            <a:fld id="{B30B2D1E-9FFC-40D1-BD56-41383C696DDF}" type="slidenum">
              <a:rPr lang="en-JM" smtClean="0"/>
              <a:pPr/>
              <a:t>34</a:t>
            </a:fld>
            <a:endParaRPr lang="en-JM" dirty="0"/>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Benchmark Participants</a:t>
            </a:r>
          </a:p>
        </p:txBody>
      </p:sp>
      <p:sp>
        <p:nvSpPr>
          <p:cNvPr id="10" name="TextBox 9">
            <a:extLst>
              <a:ext uri="{FF2B5EF4-FFF2-40B4-BE49-F238E27FC236}">
                <a16:creationId xmlns:a16="http://schemas.microsoft.com/office/drawing/2014/main" id="{C4B4546C-95DC-41DC-8FB2-B013C3CBA6D8}"/>
              </a:ext>
            </a:extLst>
          </p:cNvPr>
          <p:cNvSpPr txBox="1"/>
          <p:nvPr/>
        </p:nvSpPr>
        <p:spPr>
          <a:xfrm>
            <a:off x="620204" y="862954"/>
            <a:ext cx="2972289"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Federal Government – Desktop (cont.)</a:t>
            </a:r>
          </a:p>
        </p:txBody>
      </p:sp>
      <p:graphicFrame>
        <p:nvGraphicFramePr>
          <p:cNvPr id="4" name="Table 3">
            <a:extLst>
              <a:ext uri="{FF2B5EF4-FFF2-40B4-BE49-F238E27FC236}">
                <a16:creationId xmlns:a16="http://schemas.microsoft.com/office/drawing/2014/main" id="{8F121BEB-F583-49BB-9B75-F281CE5F92F6}"/>
              </a:ext>
            </a:extLst>
          </p:cNvPr>
          <p:cNvGraphicFramePr>
            <a:graphicFrameLocks noGrp="1"/>
          </p:cNvGraphicFramePr>
          <p:nvPr>
            <p:extLst>
              <p:ext uri="{D42A27DB-BD31-4B8C-83A1-F6EECF244321}">
                <p14:modId xmlns:p14="http://schemas.microsoft.com/office/powerpoint/2010/main" val="2747816506"/>
              </p:ext>
            </p:extLst>
          </p:nvPr>
        </p:nvGraphicFramePr>
        <p:xfrm>
          <a:off x="718025" y="1255409"/>
          <a:ext cx="2815887" cy="4860926"/>
        </p:xfrm>
        <a:graphic>
          <a:graphicData uri="http://schemas.openxmlformats.org/drawingml/2006/table">
            <a:tbl>
              <a:tblPr/>
              <a:tblGrid>
                <a:gridCol w="2815887">
                  <a:extLst>
                    <a:ext uri="{9D8B030D-6E8A-4147-A177-3AD203B41FA5}">
                      <a16:colId xmlns:a16="http://schemas.microsoft.com/office/drawing/2014/main" val="2747127319"/>
                    </a:ext>
                  </a:extLst>
                </a:gridCol>
              </a:tblGrid>
              <a:tr h="175993">
                <a:tc>
                  <a:txBody>
                    <a:bodyPr/>
                    <a:lstStyle/>
                    <a:p>
                      <a:pPr algn="l" fontAlgn="b"/>
                      <a:r>
                        <a:rPr lang="en-US" sz="1000" b="0" i="0" u="none" strike="noStrike" dirty="0">
                          <a:solidFill>
                            <a:srgbClr val="000000"/>
                          </a:solidFill>
                          <a:effectLst/>
                          <a:latin typeface="Arial" panose="020B0604020202020204" pitchFamily="34" charset="0"/>
                        </a:rPr>
                        <a:t>US Agriculture - Forest Service</a:t>
                      </a:r>
                    </a:p>
                  </a:txBody>
                  <a:tcPr marL="8800" marR="8800" marT="8800" marB="0" anchor="b">
                    <a:lnL>
                      <a:noFill/>
                    </a:lnL>
                    <a:lnR>
                      <a:noFill/>
                    </a:lnR>
                    <a:lnT>
                      <a:noFill/>
                    </a:lnT>
                    <a:lnB>
                      <a:noFill/>
                    </a:lnB>
                  </a:tcPr>
                </a:tc>
                <a:extLst>
                  <a:ext uri="{0D108BD9-81ED-4DB2-BD59-A6C34878D82A}">
                    <a16:rowId xmlns:a16="http://schemas.microsoft.com/office/drawing/2014/main" val="4138307897"/>
                  </a:ext>
                </a:extLst>
              </a:tr>
              <a:tr h="175993">
                <a:tc>
                  <a:txBody>
                    <a:bodyPr/>
                    <a:lstStyle/>
                    <a:p>
                      <a:pPr algn="l" fontAlgn="b"/>
                      <a:r>
                        <a:rPr lang="en-US" sz="1000" b="0" i="0" u="none" strike="noStrike" dirty="0">
                          <a:solidFill>
                            <a:srgbClr val="000000"/>
                          </a:solidFill>
                          <a:effectLst/>
                          <a:latin typeface="Arial" panose="020B0604020202020204" pitchFamily="34" charset="0"/>
                        </a:rPr>
                        <a:t>US Agriculture - FSIS</a:t>
                      </a:r>
                    </a:p>
                  </a:txBody>
                  <a:tcPr marL="8800" marR="8800" marT="8800" marB="0" anchor="b">
                    <a:lnL>
                      <a:noFill/>
                    </a:lnL>
                    <a:lnR>
                      <a:noFill/>
                    </a:lnR>
                    <a:lnT>
                      <a:noFill/>
                    </a:lnT>
                    <a:lnB>
                      <a:noFill/>
                    </a:lnB>
                  </a:tcPr>
                </a:tc>
                <a:extLst>
                  <a:ext uri="{0D108BD9-81ED-4DB2-BD59-A6C34878D82A}">
                    <a16:rowId xmlns:a16="http://schemas.microsoft.com/office/drawing/2014/main" val="1562773386"/>
                  </a:ext>
                </a:extLst>
              </a:tr>
              <a:tr h="175993">
                <a:tc>
                  <a:txBody>
                    <a:bodyPr/>
                    <a:lstStyle/>
                    <a:p>
                      <a:pPr algn="l" fontAlgn="b"/>
                      <a:r>
                        <a:rPr lang="en-US" sz="1000" b="0" i="0" u="none" strike="noStrike" dirty="0">
                          <a:solidFill>
                            <a:srgbClr val="000000"/>
                          </a:solidFill>
                          <a:effectLst/>
                          <a:latin typeface="Arial" panose="020B0604020202020204" pitchFamily="34" charset="0"/>
                        </a:rPr>
                        <a:t>US Agriculture - NAL</a:t>
                      </a:r>
                    </a:p>
                  </a:txBody>
                  <a:tcPr marL="8800" marR="8800" marT="8800" marB="0" anchor="b">
                    <a:lnL>
                      <a:noFill/>
                    </a:lnL>
                    <a:lnR>
                      <a:noFill/>
                    </a:lnR>
                    <a:lnT>
                      <a:noFill/>
                    </a:lnT>
                    <a:lnB>
                      <a:noFill/>
                    </a:lnB>
                  </a:tcPr>
                </a:tc>
                <a:extLst>
                  <a:ext uri="{0D108BD9-81ED-4DB2-BD59-A6C34878D82A}">
                    <a16:rowId xmlns:a16="http://schemas.microsoft.com/office/drawing/2014/main" val="3198094609"/>
                  </a:ext>
                </a:extLst>
              </a:tr>
              <a:tr h="175993">
                <a:tc>
                  <a:txBody>
                    <a:bodyPr/>
                    <a:lstStyle/>
                    <a:p>
                      <a:pPr algn="l" fontAlgn="b"/>
                      <a:r>
                        <a:rPr lang="en-US" sz="1000" b="0" i="0" u="none" strike="noStrike" dirty="0">
                          <a:solidFill>
                            <a:srgbClr val="000000"/>
                          </a:solidFill>
                          <a:effectLst/>
                          <a:latin typeface="Arial" panose="020B0604020202020204" pitchFamily="34" charset="0"/>
                        </a:rPr>
                        <a:t>US Agriculture - NASS</a:t>
                      </a:r>
                    </a:p>
                  </a:txBody>
                  <a:tcPr marL="8800" marR="8800" marT="8800" marB="0" anchor="b">
                    <a:lnL>
                      <a:noFill/>
                    </a:lnL>
                    <a:lnR>
                      <a:noFill/>
                    </a:lnR>
                    <a:lnT>
                      <a:noFill/>
                    </a:lnT>
                    <a:lnB>
                      <a:noFill/>
                    </a:lnB>
                  </a:tcPr>
                </a:tc>
                <a:extLst>
                  <a:ext uri="{0D108BD9-81ED-4DB2-BD59-A6C34878D82A}">
                    <a16:rowId xmlns:a16="http://schemas.microsoft.com/office/drawing/2014/main" val="573975231"/>
                  </a:ext>
                </a:extLst>
              </a:tr>
              <a:tr h="175993">
                <a:tc>
                  <a:txBody>
                    <a:bodyPr/>
                    <a:lstStyle/>
                    <a:p>
                      <a:pPr algn="l" fontAlgn="b"/>
                      <a:r>
                        <a:rPr lang="en-US" sz="1000" b="0" i="0" u="none" strike="noStrike" dirty="0">
                          <a:solidFill>
                            <a:srgbClr val="000000"/>
                          </a:solidFill>
                          <a:effectLst/>
                          <a:latin typeface="Arial" panose="020B0604020202020204" pitchFamily="34" charset="0"/>
                        </a:rPr>
                        <a:t>US Agriculture - NRCS</a:t>
                      </a:r>
                    </a:p>
                  </a:txBody>
                  <a:tcPr marL="8800" marR="8800" marT="8800" marB="0" anchor="b">
                    <a:lnL>
                      <a:noFill/>
                    </a:lnL>
                    <a:lnR>
                      <a:noFill/>
                    </a:lnR>
                    <a:lnT>
                      <a:noFill/>
                    </a:lnT>
                    <a:lnB>
                      <a:noFill/>
                    </a:lnB>
                  </a:tcPr>
                </a:tc>
                <a:extLst>
                  <a:ext uri="{0D108BD9-81ED-4DB2-BD59-A6C34878D82A}">
                    <a16:rowId xmlns:a16="http://schemas.microsoft.com/office/drawing/2014/main" val="1207409761"/>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BEA</a:t>
                      </a:r>
                    </a:p>
                  </a:txBody>
                  <a:tcPr marL="8800" marR="8800" marT="8800" marB="0" anchor="b">
                    <a:lnL>
                      <a:noFill/>
                    </a:lnL>
                    <a:lnR>
                      <a:noFill/>
                    </a:lnR>
                    <a:lnT>
                      <a:noFill/>
                    </a:lnT>
                    <a:lnB>
                      <a:noFill/>
                    </a:lnB>
                  </a:tcPr>
                </a:tc>
                <a:extLst>
                  <a:ext uri="{0D108BD9-81ED-4DB2-BD59-A6C34878D82A}">
                    <a16:rowId xmlns:a16="http://schemas.microsoft.com/office/drawing/2014/main" val="1137388262"/>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NOAA</a:t>
                      </a:r>
                    </a:p>
                  </a:txBody>
                  <a:tcPr marL="8800" marR="8800" marT="8800" marB="0" anchor="b">
                    <a:lnL>
                      <a:noFill/>
                    </a:lnL>
                    <a:lnR>
                      <a:noFill/>
                    </a:lnR>
                    <a:lnT>
                      <a:noFill/>
                    </a:lnT>
                    <a:lnB>
                      <a:noFill/>
                    </a:lnB>
                  </a:tcPr>
                </a:tc>
                <a:extLst>
                  <a:ext uri="{0D108BD9-81ED-4DB2-BD59-A6C34878D82A}">
                    <a16:rowId xmlns:a16="http://schemas.microsoft.com/office/drawing/2014/main" val="2640611642"/>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NOAA, NESDIS</a:t>
                      </a:r>
                    </a:p>
                  </a:txBody>
                  <a:tcPr marL="8800" marR="8800" marT="8800" marB="0" anchor="b">
                    <a:lnL>
                      <a:noFill/>
                    </a:lnL>
                    <a:lnR>
                      <a:noFill/>
                    </a:lnR>
                    <a:lnT>
                      <a:noFill/>
                    </a:lnT>
                    <a:lnB>
                      <a:noFill/>
                    </a:lnB>
                  </a:tcPr>
                </a:tc>
                <a:extLst>
                  <a:ext uri="{0D108BD9-81ED-4DB2-BD59-A6C34878D82A}">
                    <a16:rowId xmlns:a16="http://schemas.microsoft.com/office/drawing/2014/main" val="2800882897"/>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NOAA, NMFS</a:t>
                      </a:r>
                    </a:p>
                  </a:txBody>
                  <a:tcPr marL="8800" marR="8800" marT="8800" marB="0" anchor="b">
                    <a:lnL>
                      <a:noFill/>
                    </a:lnL>
                    <a:lnR>
                      <a:noFill/>
                    </a:lnR>
                    <a:lnT>
                      <a:noFill/>
                    </a:lnT>
                    <a:lnB>
                      <a:noFill/>
                    </a:lnB>
                  </a:tcPr>
                </a:tc>
                <a:extLst>
                  <a:ext uri="{0D108BD9-81ED-4DB2-BD59-A6C34878D82A}">
                    <a16:rowId xmlns:a16="http://schemas.microsoft.com/office/drawing/2014/main" val="339170882"/>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NOAA, NOS</a:t>
                      </a:r>
                    </a:p>
                  </a:txBody>
                  <a:tcPr marL="8800" marR="8800" marT="8800" marB="0" anchor="b">
                    <a:lnL>
                      <a:noFill/>
                    </a:lnL>
                    <a:lnR>
                      <a:noFill/>
                    </a:lnR>
                    <a:lnT>
                      <a:noFill/>
                    </a:lnT>
                    <a:lnB>
                      <a:noFill/>
                    </a:lnB>
                  </a:tcPr>
                </a:tc>
                <a:extLst>
                  <a:ext uri="{0D108BD9-81ED-4DB2-BD59-A6C34878D82A}">
                    <a16:rowId xmlns:a16="http://schemas.microsoft.com/office/drawing/2014/main" val="3000289395"/>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NOAA, NOS-NGS</a:t>
                      </a:r>
                    </a:p>
                  </a:txBody>
                  <a:tcPr marL="8800" marR="8800" marT="8800" marB="0" anchor="b">
                    <a:lnL>
                      <a:noFill/>
                    </a:lnL>
                    <a:lnR>
                      <a:noFill/>
                    </a:lnR>
                    <a:lnT>
                      <a:noFill/>
                    </a:lnT>
                    <a:lnB>
                      <a:noFill/>
                    </a:lnB>
                  </a:tcPr>
                </a:tc>
                <a:extLst>
                  <a:ext uri="{0D108BD9-81ED-4DB2-BD59-A6C34878D82A}">
                    <a16:rowId xmlns:a16="http://schemas.microsoft.com/office/drawing/2014/main" val="1767866052"/>
                  </a:ext>
                </a:extLst>
              </a:tr>
              <a:tr h="175993">
                <a:tc>
                  <a:txBody>
                    <a:bodyPr/>
                    <a:lstStyle/>
                    <a:p>
                      <a:pPr algn="l" fontAlgn="b"/>
                      <a:r>
                        <a:rPr lang="en-US" sz="1000" b="0" i="0" u="none" strike="noStrike" dirty="0">
                          <a:solidFill>
                            <a:srgbClr val="000000"/>
                          </a:solidFill>
                          <a:effectLst/>
                          <a:latin typeface="Arial" panose="020B0604020202020204" pitchFamily="34" charset="0"/>
                        </a:rPr>
                        <a:t>US Commerce - USPTO</a:t>
                      </a:r>
                    </a:p>
                  </a:txBody>
                  <a:tcPr marL="8800" marR="8800" marT="8800" marB="0" anchor="b">
                    <a:lnL>
                      <a:noFill/>
                    </a:lnL>
                    <a:lnR>
                      <a:noFill/>
                    </a:lnR>
                    <a:lnT>
                      <a:noFill/>
                    </a:lnT>
                    <a:lnB>
                      <a:noFill/>
                    </a:lnB>
                  </a:tcPr>
                </a:tc>
                <a:extLst>
                  <a:ext uri="{0D108BD9-81ED-4DB2-BD59-A6C34878D82A}">
                    <a16:rowId xmlns:a16="http://schemas.microsoft.com/office/drawing/2014/main" val="614779342"/>
                  </a:ext>
                </a:extLst>
              </a:tr>
              <a:tr h="175993">
                <a:tc>
                  <a:txBody>
                    <a:bodyPr/>
                    <a:lstStyle/>
                    <a:p>
                      <a:pPr algn="l" fontAlgn="b"/>
                      <a:r>
                        <a:rPr lang="en-US" sz="1000" b="0" i="0" u="none" strike="noStrike" dirty="0">
                          <a:solidFill>
                            <a:srgbClr val="000000"/>
                          </a:solidFill>
                          <a:effectLst/>
                          <a:latin typeface="Arial" panose="020B0604020202020204" pitchFamily="34" charset="0"/>
                        </a:rPr>
                        <a:t>US Courts</a:t>
                      </a:r>
                    </a:p>
                  </a:txBody>
                  <a:tcPr marL="8800" marR="8800" marT="8800" marB="0" anchor="b">
                    <a:lnL>
                      <a:noFill/>
                    </a:lnL>
                    <a:lnR>
                      <a:noFill/>
                    </a:lnR>
                    <a:lnT>
                      <a:noFill/>
                    </a:lnT>
                    <a:lnB>
                      <a:noFill/>
                    </a:lnB>
                  </a:tcPr>
                </a:tc>
                <a:extLst>
                  <a:ext uri="{0D108BD9-81ED-4DB2-BD59-A6C34878D82A}">
                    <a16:rowId xmlns:a16="http://schemas.microsoft.com/office/drawing/2014/main" val="1955743640"/>
                  </a:ext>
                </a:extLst>
              </a:tr>
              <a:tr h="318547">
                <a:tc>
                  <a:txBody>
                    <a:bodyPr/>
                    <a:lstStyle/>
                    <a:p>
                      <a:pPr algn="l" fontAlgn="b"/>
                      <a:r>
                        <a:rPr lang="en-US" sz="1000" b="0" i="0" u="none" strike="noStrike" dirty="0">
                          <a:solidFill>
                            <a:srgbClr val="000000"/>
                          </a:solidFill>
                          <a:effectLst/>
                          <a:latin typeface="Arial" panose="020B0604020202020204" pitchFamily="34" charset="0"/>
                        </a:rPr>
                        <a:t>US DoD - Defense Counterintelligence and Security Agency</a:t>
                      </a:r>
                    </a:p>
                  </a:txBody>
                  <a:tcPr marL="8800" marR="8800" marT="8800" marB="0" anchor="b">
                    <a:lnL>
                      <a:noFill/>
                    </a:lnL>
                    <a:lnR>
                      <a:noFill/>
                    </a:lnR>
                    <a:lnT>
                      <a:noFill/>
                    </a:lnT>
                    <a:lnB>
                      <a:noFill/>
                    </a:lnB>
                  </a:tcPr>
                </a:tc>
                <a:extLst>
                  <a:ext uri="{0D108BD9-81ED-4DB2-BD59-A6C34878D82A}">
                    <a16:rowId xmlns:a16="http://schemas.microsoft.com/office/drawing/2014/main" val="3508233764"/>
                  </a:ext>
                </a:extLst>
              </a:tr>
              <a:tr h="175993">
                <a:tc>
                  <a:txBody>
                    <a:bodyPr/>
                    <a:lstStyle/>
                    <a:p>
                      <a:pPr algn="l" fontAlgn="b"/>
                      <a:r>
                        <a:rPr lang="en-US" sz="1000" b="0" i="0" u="none" strike="noStrike" dirty="0">
                          <a:solidFill>
                            <a:srgbClr val="000000"/>
                          </a:solidFill>
                          <a:effectLst/>
                          <a:latin typeface="Arial" panose="020B0604020202020204" pitchFamily="34" charset="0"/>
                        </a:rPr>
                        <a:t>US DoD - Defense Health Agency</a:t>
                      </a:r>
                    </a:p>
                  </a:txBody>
                  <a:tcPr marL="8800" marR="8800" marT="8800" marB="0" anchor="b">
                    <a:lnL>
                      <a:noFill/>
                    </a:lnL>
                    <a:lnR>
                      <a:noFill/>
                    </a:lnR>
                    <a:lnT>
                      <a:noFill/>
                    </a:lnT>
                    <a:lnB>
                      <a:noFill/>
                    </a:lnB>
                  </a:tcPr>
                </a:tc>
                <a:extLst>
                  <a:ext uri="{0D108BD9-81ED-4DB2-BD59-A6C34878D82A}">
                    <a16:rowId xmlns:a16="http://schemas.microsoft.com/office/drawing/2014/main" val="3897633287"/>
                  </a:ext>
                </a:extLst>
              </a:tr>
              <a:tr h="175993">
                <a:tc>
                  <a:txBody>
                    <a:bodyPr/>
                    <a:lstStyle/>
                    <a:p>
                      <a:pPr algn="l" fontAlgn="b"/>
                      <a:r>
                        <a:rPr lang="en-US" sz="1000" b="0" i="0" u="none" strike="noStrike" dirty="0">
                          <a:solidFill>
                            <a:srgbClr val="000000"/>
                          </a:solidFill>
                          <a:effectLst/>
                          <a:latin typeface="Arial" panose="020B0604020202020204" pitchFamily="34" charset="0"/>
                        </a:rPr>
                        <a:t>US DoD - DLA</a:t>
                      </a:r>
                    </a:p>
                  </a:txBody>
                  <a:tcPr marL="8800" marR="8800" marT="8800" marB="0" anchor="b">
                    <a:lnL>
                      <a:noFill/>
                    </a:lnL>
                    <a:lnR>
                      <a:noFill/>
                    </a:lnR>
                    <a:lnT>
                      <a:noFill/>
                    </a:lnT>
                    <a:lnB>
                      <a:noFill/>
                    </a:lnB>
                  </a:tcPr>
                </a:tc>
                <a:extLst>
                  <a:ext uri="{0D108BD9-81ED-4DB2-BD59-A6C34878D82A}">
                    <a16:rowId xmlns:a16="http://schemas.microsoft.com/office/drawing/2014/main" val="1236987541"/>
                  </a:ext>
                </a:extLst>
              </a:tr>
              <a:tr h="175993">
                <a:tc>
                  <a:txBody>
                    <a:bodyPr/>
                    <a:lstStyle/>
                    <a:p>
                      <a:pPr algn="l" fontAlgn="b"/>
                      <a:r>
                        <a:rPr lang="en-US" sz="1000" b="0" i="0" u="none" strike="noStrike" dirty="0">
                          <a:solidFill>
                            <a:srgbClr val="000000"/>
                          </a:solidFill>
                          <a:effectLst/>
                          <a:latin typeface="Arial" panose="020B0604020202020204" pitchFamily="34" charset="0"/>
                        </a:rPr>
                        <a:t>US DoD - DoDEA and DDESS</a:t>
                      </a:r>
                    </a:p>
                  </a:txBody>
                  <a:tcPr marL="8800" marR="8800" marT="8800" marB="0" anchor="b">
                    <a:lnL>
                      <a:noFill/>
                    </a:lnL>
                    <a:lnR>
                      <a:noFill/>
                    </a:lnR>
                    <a:lnT>
                      <a:noFill/>
                    </a:lnT>
                    <a:lnB>
                      <a:noFill/>
                    </a:lnB>
                  </a:tcPr>
                </a:tc>
                <a:extLst>
                  <a:ext uri="{0D108BD9-81ED-4DB2-BD59-A6C34878D82A}">
                    <a16:rowId xmlns:a16="http://schemas.microsoft.com/office/drawing/2014/main" val="3803880635"/>
                  </a:ext>
                </a:extLst>
              </a:tr>
              <a:tr h="175993">
                <a:tc>
                  <a:txBody>
                    <a:bodyPr/>
                    <a:lstStyle/>
                    <a:p>
                      <a:pPr algn="l" fontAlgn="b"/>
                      <a:r>
                        <a:rPr lang="en-US" sz="1000" b="0" i="0" u="none" strike="noStrike" dirty="0">
                          <a:solidFill>
                            <a:srgbClr val="000000"/>
                          </a:solidFill>
                          <a:effectLst/>
                          <a:latin typeface="Arial" panose="020B0604020202020204" pitchFamily="34" charset="0"/>
                        </a:rPr>
                        <a:t>US Education</a:t>
                      </a:r>
                    </a:p>
                  </a:txBody>
                  <a:tcPr marL="8800" marR="8800" marT="8800" marB="0" anchor="b">
                    <a:lnL>
                      <a:noFill/>
                    </a:lnL>
                    <a:lnR>
                      <a:noFill/>
                    </a:lnR>
                    <a:lnT>
                      <a:noFill/>
                    </a:lnT>
                    <a:lnB>
                      <a:noFill/>
                    </a:lnB>
                  </a:tcPr>
                </a:tc>
                <a:extLst>
                  <a:ext uri="{0D108BD9-81ED-4DB2-BD59-A6C34878D82A}">
                    <a16:rowId xmlns:a16="http://schemas.microsoft.com/office/drawing/2014/main" val="756550479"/>
                  </a:ext>
                </a:extLst>
              </a:tr>
              <a:tr h="175993">
                <a:tc>
                  <a:txBody>
                    <a:bodyPr/>
                    <a:lstStyle/>
                    <a:p>
                      <a:pPr algn="l" fontAlgn="b"/>
                      <a:r>
                        <a:rPr lang="en-US" sz="1000" b="0" i="0" u="none" strike="noStrike" dirty="0">
                          <a:solidFill>
                            <a:srgbClr val="000000"/>
                          </a:solidFill>
                          <a:effectLst/>
                          <a:latin typeface="Arial" panose="020B0604020202020204" pitchFamily="34" charset="0"/>
                        </a:rPr>
                        <a:t>US Environmental Protection Agency</a:t>
                      </a:r>
                    </a:p>
                  </a:txBody>
                  <a:tcPr marL="8800" marR="8800" marT="8800" marB="0" anchor="b">
                    <a:lnL>
                      <a:noFill/>
                    </a:lnL>
                    <a:lnR>
                      <a:noFill/>
                    </a:lnR>
                    <a:lnT>
                      <a:noFill/>
                    </a:lnT>
                    <a:lnB>
                      <a:noFill/>
                    </a:lnB>
                  </a:tcPr>
                </a:tc>
                <a:extLst>
                  <a:ext uri="{0D108BD9-81ED-4DB2-BD59-A6C34878D82A}">
                    <a16:rowId xmlns:a16="http://schemas.microsoft.com/office/drawing/2014/main" val="2996062983"/>
                  </a:ext>
                </a:extLst>
              </a:tr>
              <a:tr h="318547">
                <a:tc>
                  <a:txBody>
                    <a:bodyPr/>
                    <a:lstStyle/>
                    <a:p>
                      <a:pPr algn="l" fontAlgn="b"/>
                      <a:r>
                        <a:rPr lang="en-US" sz="1000" b="0" i="0" u="none" strike="noStrike" dirty="0">
                          <a:solidFill>
                            <a:srgbClr val="000000"/>
                          </a:solidFill>
                          <a:effectLst/>
                          <a:latin typeface="Arial" panose="020B0604020202020204" pitchFamily="34" charset="0"/>
                        </a:rPr>
                        <a:t>US Environmental Protection Agency (Regulations.gov)</a:t>
                      </a:r>
                    </a:p>
                  </a:txBody>
                  <a:tcPr marL="8800" marR="8800" marT="8800" marB="0" anchor="b">
                    <a:lnL>
                      <a:noFill/>
                    </a:lnL>
                    <a:lnR>
                      <a:noFill/>
                    </a:lnR>
                    <a:lnT>
                      <a:noFill/>
                    </a:lnT>
                    <a:lnB>
                      <a:noFill/>
                    </a:lnB>
                  </a:tcPr>
                </a:tc>
                <a:extLst>
                  <a:ext uri="{0D108BD9-81ED-4DB2-BD59-A6C34878D82A}">
                    <a16:rowId xmlns:a16="http://schemas.microsoft.com/office/drawing/2014/main" val="238825017"/>
                  </a:ext>
                </a:extLst>
              </a:tr>
              <a:tr h="175993">
                <a:tc>
                  <a:txBody>
                    <a:bodyPr/>
                    <a:lstStyle/>
                    <a:p>
                      <a:pPr algn="l" fontAlgn="b"/>
                      <a:r>
                        <a:rPr lang="en-US" sz="1000" b="0" i="0" u="none" strike="noStrike" dirty="0">
                          <a:solidFill>
                            <a:srgbClr val="000000"/>
                          </a:solidFill>
                          <a:effectLst/>
                          <a:latin typeface="Arial" panose="020B0604020202020204" pitchFamily="34" charset="0"/>
                        </a:rPr>
                        <a:t>US Government Accountability Office</a:t>
                      </a:r>
                    </a:p>
                  </a:txBody>
                  <a:tcPr marL="8800" marR="8800" marT="8800" marB="0" anchor="b">
                    <a:lnL>
                      <a:noFill/>
                    </a:lnL>
                    <a:lnR>
                      <a:noFill/>
                    </a:lnR>
                    <a:lnT>
                      <a:noFill/>
                    </a:lnT>
                    <a:lnB>
                      <a:noFill/>
                    </a:lnB>
                  </a:tcPr>
                </a:tc>
                <a:extLst>
                  <a:ext uri="{0D108BD9-81ED-4DB2-BD59-A6C34878D82A}">
                    <a16:rowId xmlns:a16="http://schemas.microsoft.com/office/drawing/2014/main" val="3380954879"/>
                  </a:ext>
                </a:extLst>
              </a:tr>
              <a:tr h="175993">
                <a:tc>
                  <a:txBody>
                    <a:bodyPr/>
                    <a:lstStyle/>
                    <a:p>
                      <a:pPr algn="l" fontAlgn="b"/>
                      <a:r>
                        <a:rPr lang="en-US" sz="1000" b="0" i="0" u="none" strike="noStrike" dirty="0">
                          <a:solidFill>
                            <a:srgbClr val="000000"/>
                          </a:solidFill>
                          <a:effectLst/>
                          <a:latin typeface="Arial" panose="020B0604020202020204" pitchFamily="34" charset="0"/>
                        </a:rPr>
                        <a:t>US HHS - AHRQ</a:t>
                      </a:r>
                    </a:p>
                  </a:txBody>
                  <a:tcPr marL="8800" marR="8800" marT="8800" marB="0" anchor="b">
                    <a:lnL>
                      <a:noFill/>
                    </a:lnL>
                    <a:lnR>
                      <a:noFill/>
                    </a:lnR>
                    <a:lnT>
                      <a:noFill/>
                    </a:lnT>
                    <a:lnB>
                      <a:noFill/>
                    </a:lnB>
                  </a:tcPr>
                </a:tc>
                <a:extLst>
                  <a:ext uri="{0D108BD9-81ED-4DB2-BD59-A6C34878D82A}">
                    <a16:rowId xmlns:a16="http://schemas.microsoft.com/office/drawing/2014/main" val="2483854816"/>
                  </a:ext>
                </a:extLst>
              </a:tr>
              <a:tr h="175993">
                <a:tc>
                  <a:txBody>
                    <a:bodyPr/>
                    <a:lstStyle/>
                    <a:p>
                      <a:pPr algn="l" fontAlgn="b"/>
                      <a:r>
                        <a:rPr lang="en-US" sz="1000" b="0" i="0" u="none" strike="noStrike" dirty="0">
                          <a:solidFill>
                            <a:srgbClr val="000000"/>
                          </a:solidFill>
                          <a:effectLst/>
                          <a:latin typeface="Arial" panose="020B0604020202020204" pitchFamily="34" charset="0"/>
                        </a:rPr>
                        <a:t>US HHS - CDC</a:t>
                      </a:r>
                    </a:p>
                  </a:txBody>
                  <a:tcPr marL="8800" marR="8800" marT="8800" marB="0" anchor="b">
                    <a:lnL>
                      <a:noFill/>
                    </a:lnL>
                    <a:lnR>
                      <a:noFill/>
                    </a:lnR>
                    <a:lnT>
                      <a:noFill/>
                    </a:lnT>
                    <a:lnB>
                      <a:noFill/>
                    </a:lnB>
                  </a:tcPr>
                </a:tc>
                <a:extLst>
                  <a:ext uri="{0D108BD9-81ED-4DB2-BD59-A6C34878D82A}">
                    <a16:rowId xmlns:a16="http://schemas.microsoft.com/office/drawing/2014/main" val="1804339183"/>
                  </a:ext>
                </a:extLst>
              </a:tr>
              <a:tr h="175993">
                <a:tc>
                  <a:txBody>
                    <a:bodyPr/>
                    <a:lstStyle/>
                    <a:p>
                      <a:pPr algn="l" fontAlgn="b"/>
                      <a:r>
                        <a:rPr lang="en-US" sz="1000" b="0" i="0" u="none" strike="noStrike" dirty="0">
                          <a:solidFill>
                            <a:srgbClr val="000000"/>
                          </a:solidFill>
                          <a:effectLst/>
                          <a:latin typeface="Arial" panose="020B0604020202020204" pitchFamily="34" charset="0"/>
                        </a:rPr>
                        <a:t>US HHS - e-grant</a:t>
                      </a:r>
                    </a:p>
                  </a:txBody>
                  <a:tcPr marL="8800" marR="8800" marT="8800" marB="0" anchor="b">
                    <a:lnL>
                      <a:noFill/>
                    </a:lnL>
                    <a:lnR>
                      <a:noFill/>
                    </a:lnR>
                    <a:lnT>
                      <a:noFill/>
                    </a:lnT>
                    <a:lnB>
                      <a:noFill/>
                    </a:lnB>
                  </a:tcPr>
                </a:tc>
                <a:extLst>
                  <a:ext uri="{0D108BD9-81ED-4DB2-BD59-A6C34878D82A}">
                    <a16:rowId xmlns:a16="http://schemas.microsoft.com/office/drawing/2014/main" val="814155704"/>
                  </a:ext>
                </a:extLst>
              </a:tr>
              <a:tr h="175993">
                <a:tc>
                  <a:txBody>
                    <a:bodyPr/>
                    <a:lstStyle/>
                    <a:p>
                      <a:pPr algn="l" fontAlgn="b"/>
                      <a:r>
                        <a:rPr lang="en-US" sz="1000" b="0" i="0" u="none" strike="noStrike" dirty="0">
                          <a:solidFill>
                            <a:srgbClr val="000000"/>
                          </a:solidFill>
                          <a:effectLst/>
                          <a:latin typeface="Arial" panose="020B0604020202020204" pitchFamily="34" charset="0"/>
                        </a:rPr>
                        <a:t>US HHS - NIH</a:t>
                      </a:r>
                    </a:p>
                  </a:txBody>
                  <a:tcPr marL="8800" marR="8800" marT="8800" marB="0" anchor="b">
                    <a:lnL>
                      <a:noFill/>
                    </a:lnL>
                    <a:lnR>
                      <a:noFill/>
                    </a:lnR>
                    <a:lnT>
                      <a:noFill/>
                    </a:lnT>
                    <a:lnB>
                      <a:noFill/>
                    </a:lnB>
                  </a:tcPr>
                </a:tc>
                <a:extLst>
                  <a:ext uri="{0D108BD9-81ED-4DB2-BD59-A6C34878D82A}">
                    <a16:rowId xmlns:a16="http://schemas.microsoft.com/office/drawing/2014/main" val="1448737259"/>
                  </a:ext>
                </a:extLst>
              </a:tr>
              <a:tr h="175993">
                <a:tc>
                  <a:txBody>
                    <a:bodyPr/>
                    <a:lstStyle/>
                    <a:p>
                      <a:pPr algn="l" fontAlgn="b"/>
                      <a:r>
                        <a:rPr lang="en-US" sz="1000" b="0" i="0" u="none" strike="noStrike" dirty="0">
                          <a:solidFill>
                            <a:srgbClr val="000000"/>
                          </a:solidFill>
                          <a:effectLst/>
                          <a:latin typeface="Arial" panose="020B0604020202020204" pitchFamily="34" charset="0"/>
                        </a:rPr>
                        <a:t>US HHS - NIH NHLBI</a:t>
                      </a:r>
                    </a:p>
                  </a:txBody>
                  <a:tcPr marL="8800" marR="8800" marT="8800" marB="0" anchor="b">
                    <a:lnL>
                      <a:noFill/>
                    </a:lnL>
                    <a:lnR>
                      <a:noFill/>
                    </a:lnR>
                    <a:lnT>
                      <a:noFill/>
                    </a:lnT>
                    <a:lnB>
                      <a:noFill/>
                    </a:lnB>
                  </a:tcPr>
                </a:tc>
                <a:extLst>
                  <a:ext uri="{0D108BD9-81ED-4DB2-BD59-A6C34878D82A}">
                    <a16:rowId xmlns:a16="http://schemas.microsoft.com/office/drawing/2014/main" val="2923583991"/>
                  </a:ext>
                </a:extLst>
              </a:tr>
            </a:tbl>
          </a:graphicData>
        </a:graphic>
      </p:graphicFrame>
      <p:graphicFrame>
        <p:nvGraphicFramePr>
          <p:cNvPr id="5" name="Table 4">
            <a:extLst>
              <a:ext uri="{FF2B5EF4-FFF2-40B4-BE49-F238E27FC236}">
                <a16:creationId xmlns:a16="http://schemas.microsoft.com/office/drawing/2014/main" id="{06AD6137-6BDA-4313-BA79-A8DB76DC3B90}"/>
              </a:ext>
            </a:extLst>
          </p:cNvPr>
          <p:cNvGraphicFramePr>
            <a:graphicFrameLocks noGrp="1"/>
          </p:cNvGraphicFramePr>
          <p:nvPr>
            <p:extLst>
              <p:ext uri="{D42A27DB-BD31-4B8C-83A1-F6EECF244321}">
                <p14:modId xmlns:p14="http://schemas.microsoft.com/office/powerpoint/2010/main" val="1080033392"/>
              </p:ext>
            </p:extLst>
          </p:nvPr>
        </p:nvGraphicFramePr>
        <p:xfrm>
          <a:off x="3365932" y="1255409"/>
          <a:ext cx="2900962" cy="4860921"/>
        </p:xfrm>
        <a:graphic>
          <a:graphicData uri="http://schemas.openxmlformats.org/drawingml/2006/table">
            <a:tbl>
              <a:tblPr/>
              <a:tblGrid>
                <a:gridCol w="2900962">
                  <a:extLst>
                    <a:ext uri="{9D8B030D-6E8A-4147-A177-3AD203B41FA5}">
                      <a16:colId xmlns:a16="http://schemas.microsoft.com/office/drawing/2014/main" val="3424742055"/>
                    </a:ext>
                  </a:extLst>
                </a:gridCol>
              </a:tblGrid>
              <a:tr h="181310">
                <a:tc>
                  <a:txBody>
                    <a:bodyPr/>
                    <a:lstStyle/>
                    <a:p>
                      <a:pPr algn="l" fontAlgn="b"/>
                      <a:r>
                        <a:rPr lang="en-US" sz="1000" b="0" i="0" u="none" strike="noStrike" dirty="0">
                          <a:solidFill>
                            <a:srgbClr val="000000"/>
                          </a:solidFill>
                          <a:effectLst/>
                          <a:latin typeface="Arial" panose="020B0604020202020204" pitchFamily="34" charset="0"/>
                        </a:rPr>
                        <a:t>US HHS - NIH NIAMS</a:t>
                      </a:r>
                    </a:p>
                  </a:txBody>
                  <a:tcPr marL="9066" marR="9066" marT="9066" marB="0" anchor="b">
                    <a:lnL>
                      <a:noFill/>
                    </a:lnL>
                    <a:lnR>
                      <a:noFill/>
                    </a:lnR>
                    <a:lnT>
                      <a:noFill/>
                    </a:lnT>
                    <a:lnB>
                      <a:noFill/>
                    </a:lnB>
                  </a:tcPr>
                </a:tc>
                <a:extLst>
                  <a:ext uri="{0D108BD9-81ED-4DB2-BD59-A6C34878D82A}">
                    <a16:rowId xmlns:a16="http://schemas.microsoft.com/office/drawing/2014/main" val="3030285421"/>
                  </a:ext>
                </a:extLst>
              </a:tr>
              <a:tr h="181310">
                <a:tc>
                  <a:txBody>
                    <a:bodyPr/>
                    <a:lstStyle/>
                    <a:p>
                      <a:pPr algn="l" fontAlgn="b"/>
                      <a:r>
                        <a:rPr lang="en-US" sz="1000" b="0" i="0" u="none" strike="noStrike" dirty="0">
                          <a:solidFill>
                            <a:srgbClr val="000000"/>
                          </a:solidFill>
                          <a:effectLst/>
                          <a:latin typeface="Arial" panose="020B0604020202020204" pitchFamily="34" charset="0"/>
                        </a:rPr>
                        <a:t>US HHS - NIH NIDCR</a:t>
                      </a:r>
                    </a:p>
                  </a:txBody>
                  <a:tcPr marL="9066" marR="9066" marT="9066" marB="0" anchor="b">
                    <a:lnL>
                      <a:noFill/>
                    </a:lnL>
                    <a:lnR>
                      <a:noFill/>
                    </a:lnR>
                    <a:lnT>
                      <a:noFill/>
                    </a:lnT>
                    <a:lnB>
                      <a:noFill/>
                    </a:lnB>
                  </a:tcPr>
                </a:tc>
                <a:extLst>
                  <a:ext uri="{0D108BD9-81ED-4DB2-BD59-A6C34878D82A}">
                    <a16:rowId xmlns:a16="http://schemas.microsoft.com/office/drawing/2014/main" val="676077334"/>
                  </a:ext>
                </a:extLst>
              </a:tr>
              <a:tr h="181310">
                <a:tc>
                  <a:txBody>
                    <a:bodyPr/>
                    <a:lstStyle/>
                    <a:p>
                      <a:pPr algn="l" fontAlgn="b"/>
                      <a:r>
                        <a:rPr lang="en-US" sz="1000" b="0" i="0" u="none" strike="noStrike" dirty="0">
                          <a:solidFill>
                            <a:srgbClr val="000000"/>
                          </a:solidFill>
                          <a:effectLst/>
                          <a:latin typeface="Arial" panose="020B0604020202020204" pitchFamily="34" charset="0"/>
                        </a:rPr>
                        <a:t>US HHS - NIH NIDDK</a:t>
                      </a:r>
                    </a:p>
                  </a:txBody>
                  <a:tcPr marL="9066" marR="9066" marT="9066" marB="0" anchor="b">
                    <a:lnL>
                      <a:noFill/>
                    </a:lnL>
                    <a:lnR>
                      <a:noFill/>
                    </a:lnR>
                    <a:lnT>
                      <a:noFill/>
                    </a:lnT>
                    <a:lnB>
                      <a:noFill/>
                    </a:lnB>
                  </a:tcPr>
                </a:tc>
                <a:extLst>
                  <a:ext uri="{0D108BD9-81ED-4DB2-BD59-A6C34878D82A}">
                    <a16:rowId xmlns:a16="http://schemas.microsoft.com/office/drawing/2014/main" val="76632941"/>
                  </a:ext>
                </a:extLst>
              </a:tr>
              <a:tr h="181310">
                <a:tc>
                  <a:txBody>
                    <a:bodyPr/>
                    <a:lstStyle/>
                    <a:p>
                      <a:pPr algn="l" fontAlgn="b"/>
                      <a:r>
                        <a:rPr lang="en-US" sz="1000" b="0" i="0" u="none" strike="noStrike" dirty="0">
                          <a:solidFill>
                            <a:srgbClr val="000000"/>
                          </a:solidFill>
                          <a:effectLst/>
                          <a:latin typeface="Arial" panose="020B0604020202020204" pitchFamily="34" charset="0"/>
                        </a:rPr>
                        <a:t>US HHS - NIH, NICHD</a:t>
                      </a:r>
                    </a:p>
                  </a:txBody>
                  <a:tcPr marL="9066" marR="9066" marT="9066" marB="0" anchor="b">
                    <a:lnL>
                      <a:noFill/>
                    </a:lnL>
                    <a:lnR>
                      <a:noFill/>
                    </a:lnR>
                    <a:lnT>
                      <a:noFill/>
                    </a:lnT>
                    <a:lnB>
                      <a:noFill/>
                    </a:lnB>
                  </a:tcPr>
                </a:tc>
                <a:extLst>
                  <a:ext uri="{0D108BD9-81ED-4DB2-BD59-A6C34878D82A}">
                    <a16:rowId xmlns:a16="http://schemas.microsoft.com/office/drawing/2014/main" val="2111276425"/>
                  </a:ext>
                </a:extLst>
              </a:tr>
              <a:tr h="181310">
                <a:tc>
                  <a:txBody>
                    <a:bodyPr/>
                    <a:lstStyle/>
                    <a:p>
                      <a:pPr algn="l" fontAlgn="b"/>
                      <a:r>
                        <a:rPr lang="en-US" sz="1000" b="0" i="0" u="none" strike="noStrike" dirty="0">
                          <a:solidFill>
                            <a:srgbClr val="000000"/>
                          </a:solidFill>
                          <a:effectLst/>
                          <a:latin typeface="Arial" panose="020B0604020202020204" pitchFamily="34" charset="0"/>
                        </a:rPr>
                        <a:t>US HHS - SAMHSA</a:t>
                      </a:r>
                    </a:p>
                  </a:txBody>
                  <a:tcPr marL="9066" marR="9066" marT="9066" marB="0" anchor="b">
                    <a:lnL>
                      <a:noFill/>
                    </a:lnL>
                    <a:lnR>
                      <a:noFill/>
                    </a:lnR>
                    <a:lnT>
                      <a:noFill/>
                    </a:lnT>
                    <a:lnB>
                      <a:noFill/>
                    </a:lnB>
                  </a:tcPr>
                </a:tc>
                <a:extLst>
                  <a:ext uri="{0D108BD9-81ED-4DB2-BD59-A6C34878D82A}">
                    <a16:rowId xmlns:a16="http://schemas.microsoft.com/office/drawing/2014/main" val="4052073646"/>
                  </a:ext>
                </a:extLst>
              </a:tr>
              <a:tr h="181310">
                <a:tc>
                  <a:txBody>
                    <a:bodyPr/>
                    <a:lstStyle/>
                    <a:p>
                      <a:pPr algn="l" fontAlgn="b"/>
                      <a:r>
                        <a:rPr lang="en-US" sz="1000" b="0" i="0" u="none" strike="noStrike" dirty="0">
                          <a:solidFill>
                            <a:srgbClr val="000000"/>
                          </a:solidFill>
                          <a:effectLst/>
                          <a:latin typeface="Arial" panose="020B0604020202020204" pitchFamily="34" charset="0"/>
                        </a:rPr>
                        <a:t>US Homeland Security - CRC</a:t>
                      </a:r>
                    </a:p>
                  </a:txBody>
                  <a:tcPr marL="9066" marR="9066" marT="9066" marB="0" anchor="b">
                    <a:lnL>
                      <a:noFill/>
                    </a:lnL>
                    <a:lnR>
                      <a:noFill/>
                    </a:lnR>
                    <a:lnT>
                      <a:noFill/>
                    </a:lnT>
                    <a:lnB>
                      <a:noFill/>
                    </a:lnB>
                  </a:tcPr>
                </a:tc>
                <a:extLst>
                  <a:ext uri="{0D108BD9-81ED-4DB2-BD59-A6C34878D82A}">
                    <a16:rowId xmlns:a16="http://schemas.microsoft.com/office/drawing/2014/main" val="423927856"/>
                  </a:ext>
                </a:extLst>
              </a:tr>
              <a:tr h="181310">
                <a:tc>
                  <a:txBody>
                    <a:bodyPr/>
                    <a:lstStyle/>
                    <a:p>
                      <a:pPr algn="l" fontAlgn="b"/>
                      <a:r>
                        <a:rPr lang="en-US" sz="1000" b="0" i="0" u="none" strike="noStrike" dirty="0">
                          <a:solidFill>
                            <a:srgbClr val="000000"/>
                          </a:solidFill>
                          <a:effectLst/>
                          <a:latin typeface="Arial" panose="020B0604020202020204" pitchFamily="34" charset="0"/>
                        </a:rPr>
                        <a:t>US International Trade Commission</a:t>
                      </a:r>
                    </a:p>
                  </a:txBody>
                  <a:tcPr marL="9066" marR="9066" marT="9066" marB="0" anchor="b">
                    <a:lnL>
                      <a:noFill/>
                    </a:lnL>
                    <a:lnR>
                      <a:noFill/>
                    </a:lnR>
                    <a:lnT>
                      <a:noFill/>
                    </a:lnT>
                    <a:lnB>
                      <a:noFill/>
                    </a:lnB>
                  </a:tcPr>
                </a:tc>
                <a:extLst>
                  <a:ext uri="{0D108BD9-81ED-4DB2-BD59-A6C34878D82A}">
                    <a16:rowId xmlns:a16="http://schemas.microsoft.com/office/drawing/2014/main" val="3058623166"/>
                  </a:ext>
                </a:extLst>
              </a:tr>
              <a:tr h="181310">
                <a:tc>
                  <a:txBody>
                    <a:bodyPr/>
                    <a:lstStyle/>
                    <a:p>
                      <a:pPr algn="l" fontAlgn="b"/>
                      <a:r>
                        <a:rPr lang="en-US" sz="1000" b="0" i="0" u="none" strike="noStrike" dirty="0">
                          <a:solidFill>
                            <a:srgbClr val="000000"/>
                          </a:solidFill>
                          <a:effectLst/>
                          <a:latin typeface="Arial" panose="020B0604020202020204" pitchFamily="34" charset="0"/>
                        </a:rPr>
                        <a:t>US Justice - BOP/Unicor</a:t>
                      </a:r>
                    </a:p>
                  </a:txBody>
                  <a:tcPr marL="9066" marR="9066" marT="9066" marB="0" anchor="b">
                    <a:lnL>
                      <a:noFill/>
                    </a:lnL>
                    <a:lnR>
                      <a:noFill/>
                    </a:lnR>
                    <a:lnT>
                      <a:noFill/>
                    </a:lnT>
                    <a:lnB>
                      <a:noFill/>
                    </a:lnB>
                  </a:tcPr>
                </a:tc>
                <a:extLst>
                  <a:ext uri="{0D108BD9-81ED-4DB2-BD59-A6C34878D82A}">
                    <a16:rowId xmlns:a16="http://schemas.microsoft.com/office/drawing/2014/main" val="3034550165"/>
                  </a:ext>
                </a:extLst>
              </a:tr>
              <a:tr h="181310">
                <a:tc>
                  <a:txBody>
                    <a:bodyPr/>
                    <a:lstStyle/>
                    <a:p>
                      <a:pPr algn="l" fontAlgn="b"/>
                      <a:r>
                        <a:rPr lang="en-US" sz="1000" b="0" i="0" u="none" strike="noStrike" dirty="0">
                          <a:solidFill>
                            <a:srgbClr val="000000"/>
                          </a:solidFill>
                          <a:effectLst/>
                          <a:latin typeface="Arial" panose="020B0604020202020204" pitchFamily="34" charset="0"/>
                        </a:rPr>
                        <a:t>US Justice - FBI</a:t>
                      </a:r>
                    </a:p>
                  </a:txBody>
                  <a:tcPr marL="9066" marR="9066" marT="9066" marB="0" anchor="b">
                    <a:lnL>
                      <a:noFill/>
                    </a:lnL>
                    <a:lnR>
                      <a:noFill/>
                    </a:lnR>
                    <a:lnT>
                      <a:noFill/>
                    </a:lnT>
                    <a:lnB>
                      <a:noFill/>
                    </a:lnB>
                  </a:tcPr>
                </a:tc>
                <a:extLst>
                  <a:ext uri="{0D108BD9-81ED-4DB2-BD59-A6C34878D82A}">
                    <a16:rowId xmlns:a16="http://schemas.microsoft.com/office/drawing/2014/main" val="333657506"/>
                  </a:ext>
                </a:extLst>
              </a:tr>
              <a:tr h="181310">
                <a:tc>
                  <a:txBody>
                    <a:bodyPr/>
                    <a:lstStyle/>
                    <a:p>
                      <a:pPr algn="l" fontAlgn="b"/>
                      <a:r>
                        <a:rPr lang="en-US" sz="1000" b="0" i="0" u="none" strike="noStrike" dirty="0">
                          <a:solidFill>
                            <a:srgbClr val="000000"/>
                          </a:solidFill>
                          <a:effectLst/>
                          <a:latin typeface="Arial" panose="020B0604020202020204" pitchFamily="34" charset="0"/>
                        </a:rPr>
                        <a:t>US Justice - OJP</a:t>
                      </a:r>
                    </a:p>
                  </a:txBody>
                  <a:tcPr marL="9066" marR="9066" marT="9066" marB="0" anchor="b">
                    <a:lnL>
                      <a:noFill/>
                    </a:lnL>
                    <a:lnR>
                      <a:noFill/>
                    </a:lnR>
                    <a:lnT>
                      <a:noFill/>
                    </a:lnT>
                    <a:lnB>
                      <a:noFill/>
                    </a:lnB>
                  </a:tcPr>
                </a:tc>
                <a:extLst>
                  <a:ext uri="{0D108BD9-81ED-4DB2-BD59-A6C34878D82A}">
                    <a16:rowId xmlns:a16="http://schemas.microsoft.com/office/drawing/2014/main" val="1750915518"/>
                  </a:ext>
                </a:extLst>
              </a:tr>
              <a:tr h="181310">
                <a:tc>
                  <a:txBody>
                    <a:bodyPr/>
                    <a:lstStyle/>
                    <a:p>
                      <a:pPr algn="l" fontAlgn="b"/>
                      <a:r>
                        <a:rPr lang="en-US" sz="1000" b="0" i="0" u="none" strike="noStrike" dirty="0">
                          <a:solidFill>
                            <a:srgbClr val="000000"/>
                          </a:solidFill>
                          <a:effectLst/>
                          <a:latin typeface="Arial" panose="020B0604020202020204" pitchFamily="34" charset="0"/>
                        </a:rPr>
                        <a:t>US Labor</a:t>
                      </a:r>
                    </a:p>
                  </a:txBody>
                  <a:tcPr marL="9066" marR="9066" marT="9066" marB="0" anchor="b">
                    <a:lnL>
                      <a:noFill/>
                    </a:lnL>
                    <a:lnR>
                      <a:noFill/>
                    </a:lnR>
                    <a:lnT>
                      <a:noFill/>
                    </a:lnT>
                    <a:lnB>
                      <a:noFill/>
                    </a:lnB>
                  </a:tcPr>
                </a:tc>
                <a:extLst>
                  <a:ext uri="{0D108BD9-81ED-4DB2-BD59-A6C34878D82A}">
                    <a16:rowId xmlns:a16="http://schemas.microsoft.com/office/drawing/2014/main" val="808360434"/>
                  </a:ext>
                </a:extLst>
              </a:tr>
              <a:tr h="181310">
                <a:tc>
                  <a:txBody>
                    <a:bodyPr/>
                    <a:lstStyle/>
                    <a:p>
                      <a:pPr algn="l" fontAlgn="b"/>
                      <a:r>
                        <a:rPr lang="en-US" sz="1000" b="0" i="0" u="none" strike="noStrike" dirty="0">
                          <a:solidFill>
                            <a:srgbClr val="000000"/>
                          </a:solidFill>
                          <a:effectLst/>
                          <a:latin typeface="Arial" panose="020B0604020202020204" pitchFamily="34" charset="0"/>
                        </a:rPr>
                        <a:t>US Labor - BLS</a:t>
                      </a:r>
                    </a:p>
                  </a:txBody>
                  <a:tcPr marL="9066" marR="9066" marT="9066" marB="0" anchor="b">
                    <a:lnL>
                      <a:noFill/>
                    </a:lnL>
                    <a:lnR>
                      <a:noFill/>
                    </a:lnR>
                    <a:lnT>
                      <a:noFill/>
                    </a:lnT>
                    <a:lnB>
                      <a:noFill/>
                    </a:lnB>
                  </a:tcPr>
                </a:tc>
                <a:extLst>
                  <a:ext uri="{0D108BD9-81ED-4DB2-BD59-A6C34878D82A}">
                    <a16:rowId xmlns:a16="http://schemas.microsoft.com/office/drawing/2014/main" val="552464649"/>
                  </a:ext>
                </a:extLst>
              </a:tr>
              <a:tr h="181310">
                <a:tc>
                  <a:txBody>
                    <a:bodyPr/>
                    <a:lstStyle/>
                    <a:p>
                      <a:pPr algn="l" fontAlgn="b"/>
                      <a:r>
                        <a:rPr lang="en-US" sz="1000" b="0" i="0" u="none" strike="noStrike" dirty="0">
                          <a:solidFill>
                            <a:srgbClr val="000000"/>
                          </a:solidFill>
                          <a:effectLst/>
                          <a:latin typeface="Arial" panose="020B0604020202020204" pitchFamily="34" charset="0"/>
                        </a:rPr>
                        <a:t>US Nuclear Regulatory Commission</a:t>
                      </a:r>
                    </a:p>
                  </a:txBody>
                  <a:tcPr marL="9066" marR="9066" marT="9066" marB="0" anchor="b">
                    <a:lnL>
                      <a:noFill/>
                    </a:lnL>
                    <a:lnR>
                      <a:noFill/>
                    </a:lnR>
                    <a:lnT>
                      <a:noFill/>
                    </a:lnT>
                    <a:lnB>
                      <a:noFill/>
                    </a:lnB>
                  </a:tcPr>
                </a:tc>
                <a:extLst>
                  <a:ext uri="{0D108BD9-81ED-4DB2-BD59-A6C34878D82A}">
                    <a16:rowId xmlns:a16="http://schemas.microsoft.com/office/drawing/2014/main" val="3495303871"/>
                  </a:ext>
                </a:extLst>
              </a:tr>
              <a:tr h="181310">
                <a:tc>
                  <a:txBody>
                    <a:bodyPr/>
                    <a:lstStyle/>
                    <a:p>
                      <a:pPr algn="l" fontAlgn="b"/>
                      <a:r>
                        <a:rPr lang="en-US" sz="1000" b="0" i="0" u="none" strike="noStrike" dirty="0">
                          <a:solidFill>
                            <a:srgbClr val="000000"/>
                          </a:solidFill>
                          <a:effectLst/>
                          <a:latin typeface="Arial" panose="020B0604020202020204" pitchFamily="34" charset="0"/>
                        </a:rPr>
                        <a:t>US Office of Personnel Management</a:t>
                      </a:r>
                    </a:p>
                  </a:txBody>
                  <a:tcPr marL="9066" marR="9066" marT="9066" marB="0" anchor="b">
                    <a:lnL>
                      <a:noFill/>
                    </a:lnL>
                    <a:lnR>
                      <a:noFill/>
                    </a:lnR>
                    <a:lnT>
                      <a:noFill/>
                    </a:lnT>
                    <a:lnB>
                      <a:noFill/>
                    </a:lnB>
                  </a:tcPr>
                </a:tc>
                <a:extLst>
                  <a:ext uri="{0D108BD9-81ED-4DB2-BD59-A6C34878D82A}">
                    <a16:rowId xmlns:a16="http://schemas.microsoft.com/office/drawing/2014/main" val="1853459597"/>
                  </a:ext>
                </a:extLst>
              </a:tr>
              <a:tr h="181310">
                <a:tc>
                  <a:txBody>
                    <a:bodyPr/>
                    <a:lstStyle/>
                    <a:p>
                      <a:pPr algn="l" fontAlgn="b"/>
                      <a:r>
                        <a:rPr lang="en-US" sz="1000" b="0" i="0" u="none" strike="noStrike" dirty="0">
                          <a:solidFill>
                            <a:srgbClr val="000000"/>
                          </a:solidFill>
                          <a:effectLst/>
                          <a:latin typeface="Arial" panose="020B0604020202020204" pitchFamily="34" charset="0"/>
                        </a:rPr>
                        <a:t>US Pension Benefit Guaranty Corporation</a:t>
                      </a:r>
                    </a:p>
                  </a:txBody>
                  <a:tcPr marL="9066" marR="9066" marT="9066" marB="0" anchor="b">
                    <a:lnL>
                      <a:noFill/>
                    </a:lnL>
                    <a:lnR>
                      <a:noFill/>
                    </a:lnR>
                    <a:lnT>
                      <a:noFill/>
                    </a:lnT>
                    <a:lnB>
                      <a:noFill/>
                    </a:lnB>
                  </a:tcPr>
                </a:tc>
                <a:extLst>
                  <a:ext uri="{0D108BD9-81ED-4DB2-BD59-A6C34878D82A}">
                    <a16:rowId xmlns:a16="http://schemas.microsoft.com/office/drawing/2014/main" val="741810331"/>
                  </a:ext>
                </a:extLst>
              </a:tr>
              <a:tr h="181310">
                <a:tc>
                  <a:txBody>
                    <a:bodyPr/>
                    <a:lstStyle/>
                    <a:p>
                      <a:pPr algn="l" fontAlgn="b"/>
                      <a:r>
                        <a:rPr lang="en-US" sz="1000" b="0" i="0" u="none" strike="noStrike" dirty="0">
                          <a:solidFill>
                            <a:srgbClr val="000000"/>
                          </a:solidFill>
                          <a:effectLst/>
                          <a:latin typeface="Arial" panose="020B0604020202020204" pitchFamily="34" charset="0"/>
                        </a:rPr>
                        <a:t>US Securities and Exchange Commission</a:t>
                      </a:r>
                    </a:p>
                  </a:txBody>
                  <a:tcPr marL="9066" marR="9066" marT="9066" marB="0" anchor="b">
                    <a:lnL>
                      <a:noFill/>
                    </a:lnL>
                    <a:lnR>
                      <a:noFill/>
                    </a:lnR>
                    <a:lnT>
                      <a:noFill/>
                    </a:lnT>
                    <a:lnB>
                      <a:noFill/>
                    </a:lnB>
                  </a:tcPr>
                </a:tc>
                <a:extLst>
                  <a:ext uri="{0D108BD9-81ED-4DB2-BD59-A6C34878D82A}">
                    <a16:rowId xmlns:a16="http://schemas.microsoft.com/office/drawing/2014/main" val="357650860"/>
                  </a:ext>
                </a:extLst>
              </a:tr>
              <a:tr h="181310">
                <a:tc>
                  <a:txBody>
                    <a:bodyPr/>
                    <a:lstStyle/>
                    <a:p>
                      <a:pPr algn="l" fontAlgn="b"/>
                      <a:r>
                        <a:rPr lang="en-US" sz="1000" b="0" i="0" u="none" strike="noStrike" dirty="0">
                          <a:solidFill>
                            <a:srgbClr val="000000"/>
                          </a:solidFill>
                          <a:effectLst/>
                          <a:latin typeface="Arial" panose="020B0604020202020204" pitchFamily="34" charset="0"/>
                        </a:rPr>
                        <a:t>US State</a:t>
                      </a:r>
                    </a:p>
                  </a:txBody>
                  <a:tcPr marL="9066" marR="9066" marT="9066" marB="0" anchor="b">
                    <a:lnL>
                      <a:noFill/>
                    </a:lnL>
                    <a:lnR>
                      <a:noFill/>
                    </a:lnR>
                    <a:lnT>
                      <a:noFill/>
                    </a:lnT>
                    <a:lnB>
                      <a:noFill/>
                    </a:lnB>
                  </a:tcPr>
                </a:tc>
                <a:extLst>
                  <a:ext uri="{0D108BD9-81ED-4DB2-BD59-A6C34878D82A}">
                    <a16:rowId xmlns:a16="http://schemas.microsoft.com/office/drawing/2014/main" val="1921133554"/>
                  </a:ext>
                </a:extLst>
              </a:tr>
              <a:tr h="181310">
                <a:tc>
                  <a:txBody>
                    <a:bodyPr/>
                    <a:lstStyle/>
                    <a:p>
                      <a:pPr algn="l" fontAlgn="b"/>
                      <a:r>
                        <a:rPr lang="en-US" sz="1000" b="0" i="0" u="none" strike="noStrike" dirty="0">
                          <a:solidFill>
                            <a:srgbClr val="000000"/>
                          </a:solidFill>
                          <a:effectLst/>
                          <a:latin typeface="Arial" panose="020B0604020202020204" pitchFamily="34" charset="0"/>
                        </a:rPr>
                        <a:t>US State - Office of Recruitment</a:t>
                      </a:r>
                    </a:p>
                  </a:txBody>
                  <a:tcPr marL="9066" marR="9066" marT="9066" marB="0" anchor="b">
                    <a:lnL>
                      <a:noFill/>
                    </a:lnL>
                    <a:lnR>
                      <a:noFill/>
                    </a:lnR>
                    <a:lnT>
                      <a:noFill/>
                    </a:lnT>
                    <a:lnB>
                      <a:noFill/>
                    </a:lnB>
                  </a:tcPr>
                </a:tc>
                <a:extLst>
                  <a:ext uri="{0D108BD9-81ED-4DB2-BD59-A6C34878D82A}">
                    <a16:rowId xmlns:a16="http://schemas.microsoft.com/office/drawing/2014/main" val="3940071585"/>
                  </a:ext>
                </a:extLst>
              </a:tr>
              <a:tr h="181310">
                <a:tc>
                  <a:txBody>
                    <a:bodyPr/>
                    <a:lstStyle/>
                    <a:p>
                      <a:pPr algn="l" fontAlgn="b"/>
                      <a:r>
                        <a:rPr lang="en-US" sz="1000" b="0" i="0" u="none" strike="noStrike" dirty="0">
                          <a:solidFill>
                            <a:srgbClr val="000000"/>
                          </a:solidFill>
                          <a:effectLst/>
                          <a:latin typeface="Arial" panose="020B0604020202020204" pitchFamily="34" charset="0"/>
                        </a:rPr>
                        <a:t>US Transportation - FAA</a:t>
                      </a:r>
                    </a:p>
                  </a:txBody>
                  <a:tcPr marL="9066" marR="9066" marT="9066" marB="0" anchor="b">
                    <a:lnL>
                      <a:noFill/>
                    </a:lnL>
                    <a:lnR>
                      <a:noFill/>
                    </a:lnR>
                    <a:lnT>
                      <a:noFill/>
                    </a:lnT>
                    <a:lnB>
                      <a:noFill/>
                    </a:lnB>
                  </a:tcPr>
                </a:tc>
                <a:extLst>
                  <a:ext uri="{0D108BD9-81ED-4DB2-BD59-A6C34878D82A}">
                    <a16:rowId xmlns:a16="http://schemas.microsoft.com/office/drawing/2014/main" val="2313633819"/>
                  </a:ext>
                </a:extLst>
              </a:tr>
              <a:tr h="181310">
                <a:tc>
                  <a:txBody>
                    <a:bodyPr/>
                    <a:lstStyle/>
                    <a:p>
                      <a:pPr algn="l" fontAlgn="b"/>
                      <a:r>
                        <a:rPr lang="en-US" sz="1000" b="0" i="0" u="none" strike="noStrike" dirty="0">
                          <a:solidFill>
                            <a:srgbClr val="000000"/>
                          </a:solidFill>
                          <a:effectLst/>
                          <a:latin typeface="Arial" panose="020B0604020202020204" pitchFamily="34" charset="0"/>
                        </a:rPr>
                        <a:t>US Transportation - NHTSA</a:t>
                      </a:r>
                    </a:p>
                  </a:txBody>
                  <a:tcPr marL="9066" marR="9066" marT="9066" marB="0" anchor="b">
                    <a:lnL>
                      <a:noFill/>
                    </a:lnL>
                    <a:lnR>
                      <a:noFill/>
                    </a:lnR>
                    <a:lnT>
                      <a:noFill/>
                    </a:lnT>
                    <a:lnB>
                      <a:noFill/>
                    </a:lnB>
                  </a:tcPr>
                </a:tc>
                <a:extLst>
                  <a:ext uri="{0D108BD9-81ED-4DB2-BD59-A6C34878D82A}">
                    <a16:rowId xmlns:a16="http://schemas.microsoft.com/office/drawing/2014/main" val="3227125058"/>
                  </a:ext>
                </a:extLst>
              </a:tr>
              <a:tr h="181310">
                <a:tc>
                  <a:txBody>
                    <a:bodyPr/>
                    <a:lstStyle/>
                    <a:p>
                      <a:pPr algn="l" fontAlgn="b"/>
                      <a:r>
                        <a:rPr lang="en-US" sz="1000" b="0" i="0" u="none" strike="noStrike" dirty="0">
                          <a:solidFill>
                            <a:srgbClr val="000000"/>
                          </a:solidFill>
                          <a:effectLst/>
                          <a:latin typeface="Arial" panose="020B0604020202020204" pitchFamily="34" charset="0"/>
                        </a:rPr>
                        <a:t>US Treasury - EFTPS</a:t>
                      </a:r>
                    </a:p>
                  </a:txBody>
                  <a:tcPr marL="9066" marR="9066" marT="9066" marB="0" anchor="b">
                    <a:lnL>
                      <a:noFill/>
                    </a:lnL>
                    <a:lnR>
                      <a:noFill/>
                    </a:lnR>
                    <a:lnT>
                      <a:noFill/>
                    </a:lnT>
                    <a:lnB>
                      <a:noFill/>
                    </a:lnB>
                  </a:tcPr>
                </a:tc>
                <a:extLst>
                  <a:ext uri="{0D108BD9-81ED-4DB2-BD59-A6C34878D82A}">
                    <a16:rowId xmlns:a16="http://schemas.microsoft.com/office/drawing/2014/main" val="155938320"/>
                  </a:ext>
                </a:extLst>
              </a:tr>
              <a:tr h="181310">
                <a:tc>
                  <a:txBody>
                    <a:bodyPr/>
                    <a:lstStyle/>
                    <a:p>
                      <a:pPr algn="l" fontAlgn="b"/>
                      <a:r>
                        <a:rPr lang="en-US" sz="1000" b="0" i="0" u="none" strike="noStrike" dirty="0">
                          <a:solidFill>
                            <a:srgbClr val="000000"/>
                          </a:solidFill>
                          <a:effectLst/>
                          <a:latin typeface="Arial" panose="020B0604020202020204" pitchFamily="34" charset="0"/>
                        </a:rPr>
                        <a:t>US Treasury - IRS</a:t>
                      </a:r>
                    </a:p>
                  </a:txBody>
                  <a:tcPr marL="9066" marR="9066" marT="9066" marB="0" anchor="b">
                    <a:lnL>
                      <a:noFill/>
                    </a:lnL>
                    <a:lnR>
                      <a:noFill/>
                    </a:lnR>
                    <a:lnT>
                      <a:noFill/>
                    </a:lnT>
                    <a:lnB>
                      <a:noFill/>
                    </a:lnB>
                  </a:tcPr>
                </a:tc>
                <a:extLst>
                  <a:ext uri="{0D108BD9-81ED-4DB2-BD59-A6C34878D82A}">
                    <a16:rowId xmlns:a16="http://schemas.microsoft.com/office/drawing/2014/main" val="2077642471"/>
                  </a:ext>
                </a:extLst>
              </a:tr>
              <a:tr h="328171">
                <a:tc>
                  <a:txBody>
                    <a:bodyPr/>
                    <a:lstStyle/>
                    <a:p>
                      <a:pPr algn="l" fontAlgn="b"/>
                      <a:r>
                        <a:rPr lang="en-US" sz="1000" b="0" i="0" u="none" strike="noStrike" dirty="0">
                          <a:solidFill>
                            <a:srgbClr val="000000"/>
                          </a:solidFill>
                          <a:effectLst/>
                          <a:latin typeface="Arial" panose="020B0604020202020204" pitchFamily="34" charset="0"/>
                        </a:rPr>
                        <a:t>US Treasury - TreasuryDirect - Bureau of the Public Debt</a:t>
                      </a:r>
                    </a:p>
                  </a:txBody>
                  <a:tcPr marL="9066" marR="9066" marT="9066" marB="0" anchor="b">
                    <a:lnL>
                      <a:noFill/>
                    </a:lnL>
                    <a:lnR>
                      <a:noFill/>
                    </a:lnR>
                    <a:lnT>
                      <a:noFill/>
                    </a:lnT>
                    <a:lnB>
                      <a:noFill/>
                    </a:lnB>
                  </a:tcPr>
                </a:tc>
                <a:extLst>
                  <a:ext uri="{0D108BD9-81ED-4DB2-BD59-A6C34878D82A}">
                    <a16:rowId xmlns:a16="http://schemas.microsoft.com/office/drawing/2014/main" val="1990503701"/>
                  </a:ext>
                </a:extLst>
              </a:tr>
              <a:tr h="181310">
                <a:tc>
                  <a:txBody>
                    <a:bodyPr/>
                    <a:lstStyle/>
                    <a:p>
                      <a:pPr algn="l" fontAlgn="b"/>
                      <a:r>
                        <a:rPr lang="en-US" sz="1000" b="0" i="0" u="none" strike="noStrike" dirty="0">
                          <a:solidFill>
                            <a:srgbClr val="000000"/>
                          </a:solidFill>
                          <a:effectLst/>
                          <a:latin typeface="Arial" panose="020B0604020202020204" pitchFamily="34" charset="0"/>
                        </a:rPr>
                        <a:t>US Treasury - TTB</a:t>
                      </a:r>
                    </a:p>
                  </a:txBody>
                  <a:tcPr marL="9066" marR="9066" marT="9066" marB="0" anchor="b">
                    <a:lnL>
                      <a:noFill/>
                    </a:lnL>
                    <a:lnR>
                      <a:noFill/>
                    </a:lnR>
                    <a:lnT>
                      <a:noFill/>
                    </a:lnT>
                    <a:lnB>
                      <a:noFill/>
                    </a:lnB>
                  </a:tcPr>
                </a:tc>
                <a:extLst>
                  <a:ext uri="{0D108BD9-81ED-4DB2-BD59-A6C34878D82A}">
                    <a16:rowId xmlns:a16="http://schemas.microsoft.com/office/drawing/2014/main" val="70004772"/>
                  </a:ext>
                </a:extLst>
              </a:tr>
              <a:tr h="181310">
                <a:tc>
                  <a:txBody>
                    <a:bodyPr/>
                    <a:lstStyle/>
                    <a:p>
                      <a:pPr algn="l" fontAlgn="b"/>
                      <a:r>
                        <a:rPr lang="en-US" sz="1000" b="0" i="0" u="none" strike="noStrike" dirty="0">
                          <a:solidFill>
                            <a:srgbClr val="000000"/>
                          </a:solidFill>
                          <a:effectLst/>
                          <a:latin typeface="Arial" panose="020B0604020202020204" pitchFamily="34" charset="0"/>
                        </a:rPr>
                        <a:t>US Treasury - U.S. Mint</a:t>
                      </a:r>
                    </a:p>
                  </a:txBody>
                  <a:tcPr marL="9066" marR="9066" marT="9066" marB="0" anchor="b">
                    <a:lnL>
                      <a:noFill/>
                    </a:lnL>
                    <a:lnR>
                      <a:noFill/>
                    </a:lnR>
                    <a:lnT>
                      <a:noFill/>
                    </a:lnT>
                    <a:lnB>
                      <a:noFill/>
                    </a:lnB>
                  </a:tcPr>
                </a:tc>
                <a:extLst>
                  <a:ext uri="{0D108BD9-81ED-4DB2-BD59-A6C34878D82A}">
                    <a16:rowId xmlns:a16="http://schemas.microsoft.com/office/drawing/2014/main" val="231590500"/>
                  </a:ext>
                </a:extLst>
              </a:tr>
              <a:tr h="181310">
                <a:tc>
                  <a:txBody>
                    <a:bodyPr/>
                    <a:lstStyle/>
                    <a:p>
                      <a:pPr algn="l" fontAlgn="b"/>
                      <a:r>
                        <a:rPr lang="en-US" sz="1000" b="0" i="0" u="none" strike="noStrike" dirty="0">
                          <a:solidFill>
                            <a:srgbClr val="000000"/>
                          </a:solidFill>
                          <a:effectLst/>
                          <a:latin typeface="Arial" panose="020B0604020202020204" pitchFamily="34" charset="0"/>
                        </a:rPr>
                        <a:t>USA Staffing</a:t>
                      </a:r>
                    </a:p>
                  </a:txBody>
                  <a:tcPr marL="9066" marR="9066" marT="9066" marB="0" anchor="b">
                    <a:lnL>
                      <a:noFill/>
                    </a:lnL>
                    <a:lnR>
                      <a:noFill/>
                    </a:lnR>
                    <a:lnT>
                      <a:noFill/>
                    </a:lnT>
                    <a:lnB>
                      <a:noFill/>
                    </a:lnB>
                  </a:tcPr>
                </a:tc>
                <a:extLst>
                  <a:ext uri="{0D108BD9-81ED-4DB2-BD59-A6C34878D82A}">
                    <a16:rowId xmlns:a16="http://schemas.microsoft.com/office/drawing/2014/main" val="495114161"/>
                  </a:ext>
                </a:extLst>
              </a:tr>
            </a:tbl>
          </a:graphicData>
        </a:graphic>
      </p:graphicFrame>
      <p:sp>
        <p:nvSpPr>
          <p:cNvPr id="12" name="TextBox 11">
            <a:extLst>
              <a:ext uri="{FF2B5EF4-FFF2-40B4-BE49-F238E27FC236}">
                <a16:creationId xmlns:a16="http://schemas.microsoft.com/office/drawing/2014/main" id="{1444328A-3529-4509-817F-BF976FF52A97}"/>
              </a:ext>
            </a:extLst>
          </p:cNvPr>
          <p:cNvSpPr txBox="1"/>
          <p:nvPr/>
        </p:nvSpPr>
        <p:spPr>
          <a:xfrm>
            <a:off x="6057270" y="862953"/>
            <a:ext cx="1781257"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Regulatory – Desktop</a:t>
            </a:r>
          </a:p>
        </p:txBody>
      </p:sp>
      <p:sp>
        <p:nvSpPr>
          <p:cNvPr id="13" name="TextBox 12">
            <a:extLst>
              <a:ext uri="{FF2B5EF4-FFF2-40B4-BE49-F238E27FC236}">
                <a16:creationId xmlns:a16="http://schemas.microsoft.com/office/drawing/2014/main" id="{CE1D484A-B7EE-4F74-BBF2-FE86D7D525C0}"/>
              </a:ext>
            </a:extLst>
          </p:cNvPr>
          <p:cNvSpPr txBox="1"/>
          <p:nvPr/>
        </p:nvSpPr>
        <p:spPr>
          <a:xfrm>
            <a:off x="9144000" y="873922"/>
            <a:ext cx="2451312" cy="276999"/>
          </a:xfrm>
          <a:prstGeom prst="rect">
            <a:avLst/>
          </a:prstGeom>
          <a:noFill/>
        </p:spPr>
        <p:txBody>
          <a:bodyPr wrap="none" rtlCol="0">
            <a:spAutoFit/>
          </a:bodyPr>
          <a:lstStyle/>
          <a:p>
            <a:pPr algn="l"/>
            <a:r>
              <a:rPr lang="en-US" sz="1200" b="1" dirty="0">
                <a:solidFill>
                  <a:srgbClr val="0070C0"/>
                </a:solidFill>
                <a:latin typeface="Arial" panose="020B0604020202020204" pitchFamily="34" charset="0"/>
                <a:cs typeface="Arial" panose="020B0604020202020204" pitchFamily="34" charset="0"/>
              </a:rPr>
              <a:t>Independent Agency – Desktop</a:t>
            </a:r>
          </a:p>
        </p:txBody>
      </p:sp>
      <p:graphicFrame>
        <p:nvGraphicFramePr>
          <p:cNvPr id="14" name="Table 13">
            <a:extLst>
              <a:ext uri="{FF2B5EF4-FFF2-40B4-BE49-F238E27FC236}">
                <a16:creationId xmlns:a16="http://schemas.microsoft.com/office/drawing/2014/main" id="{EF8874A6-FA06-4F66-B32B-6002873B2FFF}"/>
              </a:ext>
            </a:extLst>
          </p:cNvPr>
          <p:cNvGraphicFramePr>
            <a:graphicFrameLocks noGrp="1"/>
          </p:cNvGraphicFramePr>
          <p:nvPr>
            <p:extLst>
              <p:ext uri="{D42A27DB-BD31-4B8C-83A1-F6EECF244321}">
                <p14:modId xmlns:p14="http://schemas.microsoft.com/office/powerpoint/2010/main" val="3189117959"/>
              </p:ext>
            </p:extLst>
          </p:nvPr>
        </p:nvGraphicFramePr>
        <p:xfrm>
          <a:off x="6096000" y="1150921"/>
          <a:ext cx="3048000" cy="2249805"/>
        </p:xfrm>
        <a:graphic>
          <a:graphicData uri="http://schemas.openxmlformats.org/drawingml/2006/table">
            <a:tbl>
              <a:tblPr/>
              <a:tblGrid>
                <a:gridCol w="3048000">
                  <a:extLst>
                    <a:ext uri="{9D8B030D-6E8A-4147-A177-3AD203B41FA5}">
                      <a16:colId xmlns:a16="http://schemas.microsoft.com/office/drawing/2014/main" val="4151608966"/>
                    </a:ext>
                  </a:extLst>
                </a:gridCol>
              </a:tblGrid>
              <a:tr h="190500">
                <a:tc>
                  <a:txBody>
                    <a:bodyPr/>
                    <a:lstStyle/>
                    <a:p>
                      <a:pPr algn="l" fontAlgn="b"/>
                      <a:r>
                        <a:rPr lang="en-US" sz="1100" b="0" i="0" u="none" strike="noStrike" dirty="0">
                          <a:solidFill>
                            <a:srgbClr val="000000"/>
                          </a:solidFill>
                          <a:effectLst/>
                          <a:latin typeface="Arial" panose="020B0604020202020204" pitchFamily="34" charset="0"/>
                        </a:rPr>
                        <a:t>FDA</a:t>
                      </a:r>
                    </a:p>
                  </a:txBody>
                  <a:tcPr marL="9525" marR="9525" marT="9525" marB="0" anchor="b">
                    <a:lnL>
                      <a:noFill/>
                    </a:lnL>
                    <a:lnR>
                      <a:noFill/>
                    </a:lnR>
                    <a:lnT>
                      <a:noFill/>
                    </a:lnT>
                    <a:lnB>
                      <a:noFill/>
                    </a:lnB>
                  </a:tcPr>
                </a:tc>
                <a:extLst>
                  <a:ext uri="{0D108BD9-81ED-4DB2-BD59-A6C34878D82A}">
                    <a16:rowId xmlns:a16="http://schemas.microsoft.com/office/drawing/2014/main" val="730833558"/>
                  </a:ext>
                </a:extLst>
              </a:tr>
              <a:tr h="190500">
                <a:tc>
                  <a:txBody>
                    <a:bodyPr/>
                    <a:lstStyle/>
                    <a:p>
                      <a:pPr algn="l" fontAlgn="b"/>
                      <a:r>
                        <a:rPr lang="en-US" sz="1100" b="0" i="0" u="none" strike="noStrike" dirty="0">
                          <a:solidFill>
                            <a:srgbClr val="000000"/>
                          </a:solidFill>
                          <a:effectLst/>
                          <a:latin typeface="Arial" panose="020B0604020202020204" pitchFamily="34" charset="0"/>
                        </a:rPr>
                        <a:t>Regulatory Information Service Center</a:t>
                      </a:r>
                    </a:p>
                  </a:txBody>
                  <a:tcPr marL="9525" marR="9525" marT="9525" marB="0" anchor="b">
                    <a:lnL>
                      <a:noFill/>
                    </a:lnL>
                    <a:lnR>
                      <a:noFill/>
                    </a:lnR>
                    <a:lnT>
                      <a:noFill/>
                    </a:lnT>
                    <a:lnB>
                      <a:noFill/>
                    </a:lnB>
                  </a:tcPr>
                </a:tc>
                <a:extLst>
                  <a:ext uri="{0D108BD9-81ED-4DB2-BD59-A6C34878D82A}">
                    <a16:rowId xmlns:a16="http://schemas.microsoft.com/office/drawing/2014/main" val="2066093336"/>
                  </a:ext>
                </a:extLst>
              </a:tr>
              <a:tr h="190500">
                <a:tc>
                  <a:txBody>
                    <a:bodyPr/>
                    <a:lstStyle/>
                    <a:p>
                      <a:pPr algn="l" fontAlgn="b"/>
                      <a:r>
                        <a:rPr lang="en-US" sz="1100" b="0" i="0" u="none" strike="noStrike" dirty="0">
                          <a:solidFill>
                            <a:srgbClr val="000000"/>
                          </a:solidFill>
                          <a:effectLst/>
                          <a:latin typeface="Arial" panose="020B0604020202020204" pitchFamily="34" charset="0"/>
                        </a:rPr>
                        <a:t>U.S. Department of Veterans Affairs</a:t>
                      </a:r>
                    </a:p>
                  </a:txBody>
                  <a:tcPr marL="9525" marR="9525" marT="9525" marB="0" anchor="b">
                    <a:lnL>
                      <a:noFill/>
                    </a:lnL>
                    <a:lnR>
                      <a:noFill/>
                    </a:lnR>
                    <a:lnT>
                      <a:noFill/>
                    </a:lnT>
                    <a:lnB>
                      <a:noFill/>
                    </a:lnB>
                  </a:tcPr>
                </a:tc>
                <a:extLst>
                  <a:ext uri="{0D108BD9-81ED-4DB2-BD59-A6C34878D82A}">
                    <a16:rowId xmlns:a16="http://schemas.microsoft.com/office/drawing/2014/main" val="1247671197"/>
                  </a:ext>
                </a:extLst>
              </a:tr>
              <a:tr h="190500">
                <a:tc>
                  <a:txBody>
                    <a:bodyPr/>
                    <a:lstStyle/>
                    <a:p>
                      <a:pPr algn="l" fontAlgn="b"/>
                      <a:r>
                        <a:rPr lang="en-US" sz="1100" b="0" i="0" u="none" strike="noStrike" dirty="0">
                          <a:solidFill>
                            <a:srgbClr val="000000"/>
                          </a:solidFill>
                          <a:effectLst/>
                          <a:latin typeface="Arial" panose="020B0604020202020204" pitchFamily="34" charset="0"/>
                        </a:rPr>
                        <a:t>US Agriculture - FSIS</a:t>
                      </a:r>
                    </a:p>
                  </a:txBody>
                  <a:tcPr marL="9525" marR="9525" marT="9525" marB="0" anchor="b">
                    <a:lnL>
                      <a:noFill/>
                    </a:lnL>
                    <a:lnR>
                      <a:noFill/>
                    </a:lnR>
                    <a:lnT>
                      <a:noFill/>
                    </a:lnT>
                    <a:lnB>
                      <a:noFill/>
                    </a:lnB>
                  </a:tcPr>
                </a:tc>
                <a:extLst>
                  <a:ext uri="{0D108BD9-81ED-4DB2-BD59-A6C34878D82A}">
                    <a16:rowId xmlns:a16="http://schemas.microsoft.com/office/drawing/2014/main" val="796482703"/>
                  </a:ext>
                </a:extLst>
              </a:tr>
              <a:tr h="190500">
                <a:tc>
                  <a:txBody>
                    <a:bodyPr/>
                    <a:lstStyle/>
                    <a:p>
                      <a:pPr algn="l" fontAlgn="b"/>
                      <a:r>
                        <a:rPr lang="en-US" sz="1100" b="0" i="0" u="none" strike="noStrike" dirty="0">
                          <a:solidFill>
                            <a:srgbClr val="000000"/>
                          </a:solidFill>
                          <a:effectLst/>
                          <a:latin typeface="Arial" panose="020B0604020202020204" pitchFamily="34" charset="0"/>
                        </a:rPr>
                        <a:t>US Environmental Protection Agency</a:t>
                      </a:r>
                    </a:p>
                  </a:txBody>
                  <a:tcPr marL="9525" marR="9525" marT="9525" marB="0" anchor="b">
                    <a:lnL>
                      <a:noFill/>
                    </a:lnL>
                    <a:lnR>
                      <a:noFill/>
                    </a:lnR>
                    <a:lnT>
                      <a:noFill/>
                    </a:lnT>
                    <a:lnB>
                      <a:noFill/>
                    </a:lnB>
                  </a:tcPr>
                </a:tc>
                <a:extLst>
                  <a:ext uri="{0D108BD9-81ED-4DB2-BD59-A6C34878D82A}">
                    <a16:rowId xmlns:a16="http://schemas.microsoft.com/office/drawing/2014/main" val="1899361064"/>
                  </a:ext>
                </a:extLst>
              </a:tr>
              <a:tr h="190500">
                <a:tc>
                  <a:txBody>
                    <a:bodyPr/>
                    <a:lstStyle/>
                    <a:p>
                      <a:pPr algn="l" fontAlgn="b"/>
                      <a:r>
                        <a:rPr lang="en-US" sz="1100" b="0" i="0" u="none" strike="noStrike" dirty="0">
                          <a:solidFill>
                            <a:srgbClr val="000000"/>
                          </a:solidFill>
                          <a:effectLst/>
                          <a:latin typeface="Arial" panose="020B0604020202020204" pitchFamily="34" charset="0"/>
                        </a:rPr>
                        <a:t>US Environmental Protection Agency (Regulations.gov)</a:t>
                      </a:r>
                    </a:p>
                  </a:txBody>
                  <a:tcPr marL="9525" marR="9525" marT="9525" marB="0" anchor="b">
                    <a:lnL>
                      <a:noFill/>
                    </a:lnL>
                    <a:lnR>
                      <a:noFill/>
                    </a:lnR>
                    <a:lnT>
                      <a:noFill/>
                    </a:lnT>
                    <a:lnB>
                      <a:noFill/>
                    </a:lnB>
                  </a:tcPr>
                </a:tc>
                <a:extLst>
                  <a:ext uri="{0D108BD9-81ED-4DB2-BD59-A6C34878D82A}">
                    <a16:rowId xmlns:a16="http://schemas.microsoft.com/office/drawing/2014/main" val="2708845940"/>
                  </a:ext>
                </a:extLst>
              </a:tr>
              <a:tr h="190500">
                <a:tc>
                  <a:txBody>
                    <a:bodyPr/>
                    <a:lstStyle/>
                    <a:p>
                      <a:pPr algn="l" fontAlgn="b"/>
                      <a:r>
                        <a:rPr lang="en-US" sz="1100" b="0" i="0" u="none" strike="noStrike" dirty="0">
                          <a:solidFill>
                            <a:srgbClr val="000000"/>
                          </a:solidFill>
                          <a:effectLst/>
                          <a:latin typeface="Arial" panose="020B0604020202020204" pitchFamily="34" charset="0"/>
                        </a:rPr>
                        <a:t>US International Trade Commission</a:t>
                      </a:r>
                    </a:p>
                  </a:txBody>
                  <a:tcPr marL="9525" marR="9525" marT="9525" marB="0" anchor="b">
                    <a:lnL>
                      <a:noFill/>
                    </a:lnL>
                    <a:lnR>
                      <a:noFill/>
                    </a:lnR>
                    <a:lnT>
                      <a:noFill/>
                    </a:lnT>
                    <a:lnB>
                      <a:noFill/>
                    </a:lnB>
                  </a:tcPr>
                </a:tc>
                <a:extLst>
                  <a:ext uri="{0D108BD9-81ED-4DB2-BD59-A6C34878D82A}">
                    <a16:rowId xmlns:a16="http://schemas.microsoft.com/office/drawing/2014/main" val="4095276885"/>
                  </a:ext>
                </a:extLst>
              </a:tr>
              <a:tr h="190500">
                <a:tc>
                  <a:txBody>
                    <a:bodyPr/>
                    <a:lstStyle/>
                    <a:p>
                      <a:pPr algn="l" fontAlgn="b"/>
                      <a:r>
                        <a:rPr lang="en-US" sz="1100" b="0" i="0" u="none" strike="noStrike" dirty="0">
                          <a:solidFill>
                            <a:srgbClr val="000000"/>
                          </a:solidFill>
                          <a:effectLst/>
                          <a:latin typeface="Arial" panose="020B0604020202020204" pitchFamily="34" charset="0"/>
                        </a:rPr>
                        <a:t>US Nuclear Regulatory Commission</a:t>
                      </a:r>
                    </a:p>
                  </a:txBody>
                  <a:tcPr marL="9525" marR="9525" marT="9525" marB="0" anchor="b">
                    <a:lnL>
                      <a:noFill/>
                    </a:lnL>
                    <a:lnR>
                      <a:noFill/>
                    </a:lnR>
                    <a:lnT>
                      <a:noFill/>
                    </a:lnT>
                    <a:lnB>
                      <a:noFill/>
                    </a:lnB>
                  </a:tcPr>
                </a:tc>
                <a:extLst>
                  <a:ext uri="{0D108BD9-81ED-4DB2-BD59-A6C34878D82A}">
                    <a16:rowId xmlns:a16="http://schemas.microsoft.com/office/drawing/2014/main" val="3221829739"/>
                  </a:ext>
                </a:extLst>
              </a:tr>
              <a:tr h="190500">
                <a:tc>
                  <a:txBody>
                    <a:bodyPr/>
                    <a:lstStyle/>
                    <a:p>
                      <a:pPr algn="l" fontAlgn="b"/>
                      <a:r>
                        <a:rPr lang="en-US" sz="1100" b="0" i="0" u="none" strike="noStrike" dirty="0">
                          <a:solidFill>
                            <a:srgbClr val="000000"/>
                          </a:solidFill>
                          <a:effectLst/>
                          <a:latin typeface="Arial" panose="020B0604020202020204" pitchFamily="34" charset="0"/>
                        </a:rPr>
                        <a:t>US Securities and Exchange Commission</a:t>
                      </a:r>
                    </a:p>
                  </a:txBody>
                  <a:tcPr marL="9525" marR="9525" marT="9525" marB="0" anchor="b">
                    <a:lnL>
                      <a:noFill/>
                    </a:lnL>
                    <a:lnR>
                      <a:noFill/>
                    </a:lnR>
                    <a:lnT>
                      <a:noFill/>
                    </a:lnT>
                    <a:lnB>
                      <a:noFill/>
                    </a:lnB>
                  </a:tcPr>
                </a:tc>
                <a:extLst>
                  <a:ext uri="{0D108BD9-81ED-4DB2-BD59-A6C34878D82A}">
                    <a16:rowId xmlns:a16="http://schemas.microsoft.com/office/drawing/2014/main" val="3442554618"/>
                  </a:ext>
                </a:extLst>
              </a:tr>
              <a:tr h="190500">
                <a:tc>
                  <a:txBody>
                    <a:bodyPr/>
                    <a:lstStyle/>
                    <a:p>
                      <a:pPr algn="l" fontAlgn="b"/>
                      <a:r>
                        <a:rPr lang="en-US" sz="1100" b="0" i="0" u="none" strike="noStrike" dirty="0">
                          <a:solidFill>
                            <a:srgbClr val="000000"/>
                          </a:solidFill>
                          <a:effectLst/>
                          <a:latin typeface="Arial" panose="020B0604020202020204" pitchFamily="34" charset="0"/>
                        </a:rPr>
                        <a:t>US Transportation - FAA</a:t>
                      </a:r>
                    </a:p>
                  </a:txBody>
                  <a:tcPr marL="9525" marR="9525" marT="9525" marB="0" anchor="b">
                    <a:lnL>
                      <a:noFill/>
                    </a:lnL>
                    <a:lnR>
                      <a:noFill/>
                    </a:lnR>
                    <a:lnT>
                      <a:noFill/>
                    </a:lnT>
                    <a:lnB>
                      <a:noFill/>
                    </a:lnB>
                  </a:tcPr>
                </a:tc>
                <a:extLst>
                  <a:ext uri="{0D108BD9-81ED-4DB2-BD59-A6C34878D82A}">
                    <a16:rowId xmlns:a16="http://schemas.microsoft.com/office/drawing/2014/main" val="399585029"/>
                  </a:ext>
                </a:extLst>
              </a:tr>
              <a:tr h="190500">
                <a:tc>
                  <a:txBody>
                    <a:bodyPr/>
                    <a:lstStyle/>
                    <a:p>
                      <a:pPr algn="l" fontAlgn="b"/>
                      <a:r>
                        <a:rPr lang="en-US" sz="1100" b="0" i="0" u="none" strike="noStrike" dirty="0">
                          <a:solidFill>
                            <a:srgbClr val="000000"/>
                          </a:solidFill>
                          <a:effectLst/>
                          <a:latin typeface="Arial" panose="020B0604020202020204" pitchFamily="34" charset="0"/>
                        </a:rPr>
                        <a:t>US Treasury - TTB</a:t>
                      </a:r>
                    </a:p>
                  </a:txBody>
                  <a:tcPr marL="9525" marR="9525" marT="9525" marB="0" anchor="b">
                    <a:lnL>
                      <a:noFill/>
                    </a:lnL>
                    <a:lnR>
                      <a:noFill/>
                    </a:lnR>
                    <a:lnT>
                      <a:noFill/>
                    </a:lnT>
                    <a:lnB>
                      <a:noFill/>
                    </a:lnB>
                  </a:tcPr>
                </a:tc>
                <a:extLst>
                  <a:ext uri="{0D108BD9-81ED-4DB2-BD59-A6C34878D82A}">
                    <a16:rowId xmlns:a16="http://schemas.microsoft.com/office/drawing/2014/main" val="3918644287"/>
                  </a:ext>
                </a:extLst>
              </a:tr>
            </a:tbl>
          </a:graphicData>
        </a:graphic>
      </p:graphicFrame>
      <p:graphicFrame>
        <p:nvGraphicFramePr>
          <p:cNvPr id="15" name="Table 14">
            <a:extLst>
              <a:ext uri="{FF2B5EF4-FFF2-40B4-BE49-F238E27FC236}">
                <a16:creationId xmlns:a16="http://schemas.microsoft.com/office/drawing/2014/main" id="{9EAE1B8C-2939-48AF-B739-020941708B3C}"/>
              </a:ext>
            </a:extLst>
          </p:cNvPr>
          <p:cNvGraphicFramePr>
            <a:graphicFrameLocks noGrp="1"/>
          </p:cNvGraphicFramePr>
          <p:nvPr>
            <p:extLst>
              <p:ext uri="{D42A27DB-BD31-4B8C-83A1-F6EECF244321}">
                <p14:modId xmlns:p14="http://schemas.microsoft.com/office/powerpoint/2010/main" val="1474720254"/>
              </p:ext>
            </p:extLst>
          </p:nvPr>
        </p:nvGraphicFramePr>
        <p:xfrm>
          <a:off x="9271000" y="1150921"/>
          <a:ext cx="3048000" cy="2857500"/>
        </p:xfrm>
        <a:graphic>
          <a:graphicData uri="http://schemas.openxmlformats.org/drawingml/2006/table">
            <a:tbl>
              <a:tblPr/>
              <a:tblGrid>
                <a:gridCol w="3048000">
                  <a:extLst>
                    <a:ext uri="{9D8B030D-6E8A-4147-A177-3AD203B41FA5}">
                      <a16:colId xmlns:a16="http://schemas.microsoft.com/office/drawing/2014/main" val="369298404"/>
                    </a:ext>
                  </a:extLst>
                </a:gridCol>
              </a:tblGrid>
              <a:tr h="190500">
                <a:tc>
                  <a:txBody>
                    <a:bodyPr/>
                    <a:lstStyle/>
                    <a:p>
                      <a:pPr algn="l" fontAlgn="b"/>
                      <a:r>
                        <a:rPr lang="en-US" sz="1100" b="0" i="0" u="none" strike="noStrike" dirty="0">
                          <a:solidFill>
                            <a:srgbClr val="000000"/>
                          </a:solidFill>
                          <a:effectLst/>
                          <a:latin typeface="Arial" panose="020B0604020202020204" pitchFamily="34" charset="0"/>
                        </a:rPr>
                        <a:t>Central Intelligence Agency</a:t>
                      </a:r>
                    </a:p>
                  </a:txBody>
                  <a:tcPr marL="9525" marR="9525" marT="9525" marB="0" anchor="b">
                    <a:lnL>
                      <a:noFill/>
                    </a:lnL>
                    <a:lnR>
                      <a:noFill/>
                    </a:lnR>
                    <a:lnT>
                      <a:noFill/>
                    </a:lnT>
                    <a:lnB>
                      <a:noFill/>
                    </a:lnB>
                  </a:tcPr>
                </a:tc>
                <a:extLst>
                  <a:ext uri="{0D108BD9-81ED-4DB2-BD59-A6C34878D82A}">
                    <a16:rowId xmlns:a16="http://schemas.microsoft.com/office/drawing/2014/main" val="2124929685"/>
                  </a:ext>
                </a:extLst>
              </a:tr>
              <a:tr h="190500">
                <a:tc>
                  <a:txBody>
                    <a:bodyPr/>
                    <a:lstStyle/>
                    <a:p>
                      <a:pPr algn="l" fontAlgn="b"/>
                      <a:r>
                        <a:rPr lang="en-US" sz="1100" b="0" i="0" u="none" strike="noStrike" dirty="0">
                          <a:solidFill>
                            <a:srgbClr val="000000"/>
                          </a:solidFill>
                          <a:effectLst/>
                          <a:latin typeface="Arial" panose="020B0604020202020204" pitchFamily="34" charset="0"/>
                        </a:rPr>
                        <a:t>Federal Trade Commission</a:t>
                      </a:r>
                    </a:p>
                  </a:txBody>
                  <a:tcPr marL="9525" marR="9525" marT="9525" marB="0" anchor="b">
                    <a:lnL>
                      <a:noFill/>
                    </a:lnL>
                    <a:lnR>
                      <a:noFill/>
                    </a:lnR>
                    <a:lnT>
                      <a:noFill/>
                    </a:lnT>
                    <a:lnB>
                      <a:noFill/>
                    </a:lnB>
                  </a:tcPr>
                </a:tc>
                <a:extLst>
                  <a:ext uri="{0D108BD9-81ED-4DB2-BD59-A6C34878D82A}">
                    <a16:rowId xmlns:a16="http://schemas.microsoft.com/office/drawing/2014/main" val="2426914190"/>
                  </a:ext>
                </a:extLst>
              </a:tr>
              <a:tr h="190500">
                <a:tc>
                  <a:txBody>
                    <a:bodyPr/>
                    <a:lstStyle/>
                    <a:p>
                      <a:pPr algn="l" fontAlgn="b"/>
                      <a:r>
                        <a:rPr lang="en-US" sz="1100" b="0" i="0" u="none" strike="noStrike" dirty="0">
                          <a:solidFill>
                            <a:srgbClr val="000000"/>
                          </a:solidFill>
                          <a:effectLst/>
                          <a:latin typeface="Arial" panose="020B0604020202020204" pitchFamily="34" charset="0"/>
                        </a:rPr>
                        <a:t>GSA Auctions</a:t>
                      </a:r>
                    </a:p>
                  </a:txBody>
                  <a:tcPr marL="9525" marR="9525" marT="9525" marB="0" anchor="b">
                    <a:lnL>
                      <a:noFill/>
                    </a:lnL>
                    <a:lnR>
                      <a:noFill/>
                    </a:lnR>
                    <a:lnT>
                      <a:noFill/>
                    </a:lnT>
                    <a:lnB>
                      <a:noFill/>
                    </a:lnB>
                  </a:tcPr>
                </a:tc>
                <a:extLst>
                  <a:ext uri="{0D108BD9-81ED-4DB2-BD59-A6C34878D82A}">
                    <a16:rowId xmlns:a16="http://schemas.microsoft.com/office/drawing/2014/main" val="3221162038"/>
                  </a:ext>
                </a:extLst>
              </a:tr>
              <a:tr h="190500">
                <a:tc>
                  <a:txBody>
                    <a:bodyPr/>
                    <a:lstStyle/>
                    <a:p>
                      <a:pPr algn="l" fontAlgn="b"/>
                      <a:r>
                        <a:rPr lang="en-US" sz="1100" b="0" i="0" u="none" strike="noStrike" dirty="0">
                          <a:solidFill>
                            <a:srgbClr val="000000"/>
                          </a:solidFill>
                          <a:effectLst/>
                          <a:latin typeface="Arial" panose="020B0604020202020204" pitchFamily="34" charset="0"/>
                        </a:rPr>
                        <a:t>NASA</a:t>
                      </a:r>
                    </a:p>
                  </a:txBody>
                  <a:tcPr marL="9525" marR="9525" marT="9525" marB="0" anchor="b">
                    <a:lnL>
                      <a:noFill/>
                    </a:lnL>
                    <a:lnR>
                      <a:noFill/>
                    </a:lnR>
                    <a:lnT>
                      <a:noFill/>
                    </a:lnT>
                    <a:lnB>
                      <a:noFill/>
                    </a:lnB>
                  </a:tcPr>
                </a:tc>
                <a:extLst>
                  <a:ext uri="{0D108BD9-81ED-4DB2-BD59-A6C34878D82A}">
                    <a16:rowId xmlns:a16="http://schemas.microsoft.com/office/drawing/2014/main" val="1904723922"/>
                  </a:ext>
                </a:extLst>
              </a:tr>
              <a:tr h="190500">
                <a:tc>
                  <a:txBody>
                    <a:bodyPr/>
                    <a:lstStyle/>
                    <a:p>
                      <a:pPr algn="l" fontAlgn="b"/>
                      <a:r>
                        <a:rPr lang="en-US" sz="1100" b="0" i="0" u="none" strike="noStrike" dirty="0">
                          <a:solidFill>
                            <a:srgbClr val="000000"/>
                          </a:solidFill>
                          <a:effectLst/>
                          <a:latin typeface="Arial" panose="020B0604020202020204" pitchFamily="34" charset="0"/>
                        </a:rPr>
                        <a:t>NSF Research</a:t>
                      </a:r>
                    </a:p>
                  </a:txBody>
                  <a:tcPr marL="9525" marR="9525" marT="9525" marB="0" anchor="b">
                    <a:lnL>
                      <a:noFill/>
                    </a:lnL>
                    <a:lnR>
                      <a:noFill/>
                    </a:lnR>
                    <a:lnT>
                      <a:noFill/>
                    </a:lnT>
                    <a:lnB>
                      <a:noFill/>
                    </a:lnB>
                  </a:tcPr>
                </a:tc>
                <a:extLst>
                  <a:ext uri="{0D108BD9-81ED-4DB2-BD59-A6C34878D82A}">
                    <a16:rowId xmlns:a16="http://schemas.microsoft.com/office/drawing/2014/main" val="3550006624"/>
                  </a:ext>
                </a:extLst>
              </a:tr>
              <a:tr h="190500">
                <a:tc>
                  <a:txBody>
                    <a:bodyPr/>
                    <a:lstStyle/>
                    <a:p>
                      <a:pPr algn="l" fontAlgn="b"/>
                      <a:r>
                        <a:rPr lang="en-US" sz="1100" b="0" i="0" u="none" strike="noStrike" dirty="0">
                          <a:solidFill>
                            <a:srgbClr val="000000"/>
                          </a:solidFill>
                          <a:effectLst/>
                          <a:latin typeface="Arial" panose="020B0604020202020204" pitchFamily="34" charset="0"/>
                        </a:rPr>
                        <a:t>OPM Retirement Services</a:t>
                      </a:r>
                    </a:p>
                  </a:txBody>
                  <a:tcPr marL="9525" marR="9525" marT="9525" marB="0" anchor="b">
                    <a:lnL>
                      <a:noFill/>
                    </a:lnL>
                    <a:lnR>
                      <a:noFill/>
                    </a:lnR>
                    <a:lnT>
                      <a:noFill/>
                    </a:lnT>
                    <a:lnB>
                      <a:noFill/>
                    </a:lnB>
                  </a:tcPr>
                </a:tc>
                <a:extLst>
                  <a:ext uri="{0D108BD9-81ED-4DB2-BD59-A6C34878D82A}">
                    <a16:rowId xmlns:a16="http://schemas.microsoft.com/office/drawing/2014/main" val="3618275472"/>
                  </a:ext>
                </a:extLst>
              </a:tr>
              <a:tr h="190500">
                <a:tc>
                  <a:txBody>
                    <a:bodyPr/>
                    <a:lstStyle/>
                    <a:p>
                      <a:pPr algn="l" fontAlgn="b"/>
                      <a:r>
                        <a:rPr lang="en-US" sz="1100" b="0" i="0" u="none" strike="noStrike" dirty="0">
                          <a:solidFill>
                            <a:srgbClr val="000000"/>
                          </a:solidFill>
                          <a:effectLst/>
                          <a:latin typeface="Arial" panose="020B0604020202020204" pitchFamily="34" charset="0"/>
                        </a:rPr>
                        <a:t>Regulatory Information Service Center</a:t>
                      </a:r>
                    </a:p>
                  </a:txBody>
                  <a:tcPr marL="9525" marR="9525" marT="9525" marB="0" anchor="b">
                    <a:lnL>
                      <a:noFill/>
                    </a:lnL>
                    <a:lnR>
                      <a:noFill/>
                    </a:lnR>
                    <a:lnT>
                      <a:noFill/>
                    </a:lnT>
                    <a:lnB>
                      <a:noFill/>
                    </a:lnB>
                  </a:tcPr>
                </a:tc>
                <a:extLst>
                  <a:ext uri="{0D108BD9-81ED-4DB2-BD59-A6C34878D82A}">
                    <a16:rowId xmlns:a16="http://schemas.microsoft.com/office/drawing/2014/main" val="1608305772"/>
                  </a:ext>
                </a:extLst>
              </a:tr>
              <a:tr h="190500">
                <a:tc>
                  <a:txBody>
                    <a:bodyPr/>
                    <a:lstStyle/>
                    <a:p>
                      <a:pPr algn="l" fontAlgn="b"/>
                      <a:r>
                        <a:rPr lang="en-US" sz="1100" b="0" i="0" u="none" strike="noStrike" dirty="0">
                          <a:solidFill>
                            <a:srgbClr val="000000"/>
                          </a:solidFill>
                          <a:effectLst/>
                          <a:latin typeface="Arial" panose="020B0604020202020204" pitchFamily="34" charset="0"/>
                        </a:rPr>
                        <a:t>Social Security Administration</a:t>
                      </a:r>
                    </a:p>
                  </a:txBody>
                  <a:tcPr marL="9525" marR="9525" marT="9525" marB="0" anchor="b">
                    <a:lnL>
                      <a:noFill/>
                    </a:lnL>
                    <a:lnR>
                      <a:noFill/>
                    </a:lnR>
                    <a:lnT>
                      <a:noFill/>
                    </a:lnT>
                    <a:lnB>
                      <a:noFill/>
                    </a:lnB>
                  </a:tcPr>
                </a:tc>
                <a:extLst>
                  <a:ext uri="{0D108BD9-81ED-4DB2-BD59-A6C34878D82A}">
                    <a16:rowId xmlns:a16="http://schemas.microsoft.com/office/drawing/2014/main" val="673992791"/>
                  </a:ext>
                </a:extLst>
              </a:tr>
              <a:tr h="190500">
                <a:tc>
                  <a:txBody>
                    <a:bodyPr/>
                    <a:lstStyle/>
                    <a:p>
                      <a:pPr algn="l" fontAlgn="b"/>
                      <a:r>
                        <a:rPr lang="en-US" sz="1100" b="0" i="0" u="none" strike="noStrike" dirty="0">
                          <a:solidFill>
                            <a:srgbClr val="000000"/>
                          </a:solidFill>
                          <a:effectLst/>
                          <a:latin typeface="Arial" panose="020B0604020202020204" pitchFamily="34" charset="0"/>
                        </a:rPr>
                        <a:t>US Environmental Protection Agency</a:t>
                      </a:r>
                    </a:p>
                  </a:txBody>
                  <a:tcPr marL="9525" marR="9525" marT="9525" marB="0" anchor="b">
                    <a:lnL>
                      <a:noFill/>
                    </a:lnL>
                    <a:lnR>
                      <a:noFill/>
                    </a:lnR>
                    <a:lnT>
                      <a:noFill/>
                    </a:lnT>
                    <a:lnB>
                      <a:noFill/>
                    </a:lnB>
                  </a:tcPr>
                </a:tc>
                <a:extLst>
                  <a:ext uri="{0D108BD9-81ED-4DB2-BD59-A6C34878D82A}">
                    <a16:rowId xmlns:a16="http://schemas.microsoft.com/office/drawing/2014/main" val="891401795"/>
                  </a:ext>
                </a:extLst>
              </a:tr>
              <a:tr h="190500">
                <a:tc>
                  <a:txBody>
                    <a:bodyPr/>
                    <a:lstStyle/>
                    <a:p>
                      <a:pPr algn="l" fontAlgn="b"/>
                      <a:r>
                        <a:rPr lang="en-US" sz="1100" b="0" i="0" u="none" strike="noStrike" dirty="0">
                          <a:solidFill>
                            <a:srgbClr val="000000"/>
                          </a:solidFill>
                          <a:effectLst/>
                          <a:latin typeface="Arial" panose="020B0604020202020204" pitchFamily="34" charset="0"/>
                        </a:rPr>
                        <a:t>US International Trade Commission</a:t>
                      </a:r>
                    </a:p>
                  </a:txBody>
                  <a:tcPr marL="9525" marR="9525" marT="9525" marB="0" anchor="b">
                    <a:lnL>
                      <a:noFill/>
                    </a:lnL>
                    <a:lnR>
                      <a:noFill/>
                    </a:lnR>
                    <a:lnT>
                      <a:noFill/>
                    </a:lnT>
                    <a:lnB>
                      <a:noFill/>
                    </a:lnB>
                  </a:tcPr>
                </a:tc>
                <a:extLst>
                  <a:ext uri="{0D108BD9-81ED-4DB2-BD59-A6C34878D82A}">
                    <a16:rowId xmlns:a16="http://schemas.microsoft.com/office/drawing/2014/main" val="493801783"/>
                  </a:ext>
                </a:extLst>
              </a:tr>
              <a:tr h="190500">
                <a:tc>
                  <a:txBody>
                    <a:bodyPr/>
                    <a:lstStyle/>
                    <a:p>
                      <a:pPr algn="l" fontAlgn="b"/>
                      <a:r>
                        <a:rPr lang="en-US" sz="1100" b="0" i="0" u="none" strike="noStrike" dirty="0">
                          <a:solidFill>
                            <a:srgbClr val="000000"/>
                          </a:solidFill>
                          <a:effectLst/>
                          <a:latin typeface="Arial" panose="020B0604020202020204" pitchFamily="34" charset="0"/>
                        </a:rPr>
                        <a:t>US Nuclear Regulatory Commission</a:t>
                      </a:r>
                    </a:p>
                  </a:txBody>
                  <a:tcPr marL="9525" marR="9525" marT="9525" marB="0" anchor="b">
                    <a:lnL>
                      <a:noFill/>
                    </a:lnL>
                    <a:lnR>
                      <a:noFill/>
                    </a:lnR>
                    <a:lnT>
                      <a:noFill/>
                    </a:lnT>
                    <a:lnB>
                      <a:noFill/>
                    </a:lnB>
                  </a:tcPr>
                </a:tc>
                <a:extLst>
                  <a:ext uri="{0D108BD9-81ED-4DB2-BD59-A6C34878D82A}">
                    <a16:rowId xmlns:a16="http://schemas.microsoft.com/office/drawing/2014/main" val="670889398"/>
                  </a:ext>
                </a:extLst>
              </a:tr>
              <a:tr h="190500">
                <a:tc>
                  <a:txBody>
                    <a:bodyPr/>
                    <a:lstStyle/>
                    <a:p>
                      <a:pPr algn="l" fontAlgn="b"/>
                      <a:r>
                        <a:rPr lang="en-US" sz="1100" b="0" i="0" u="none" strike="noStrike" dirty="0">
                          <a:solidFill>
                            <a:srgbClr val="000000"/>
                          </a:solidFill>
                          <a:effectLst/>
                          <a:latin typeface="Arial" panose="020B0604020202020204" pitchFamily="34" charset="0"/>
                        </a:rPr>
                        <a:t>US Office of Personnel Management</a:t>
                      </a:r>
                    </a:p>
                  </a:txBody>
                  <a:tcPr marL="9525" marR="9525" marT="9525" marB="0" anchor="b">
                    <a:lnL>
                      <a:noFill/>
                    </a:lnL>
                    <a:lnR>
                      <a:noFill/>
                    </a:lnR>
                    <a:lnT>
                      <a:noFill/>
                    </a:lnT>
                    <a:lnB>
                      <a:noFill/>
                    </a:lnB>
                  </a:tcPr>
                </a:tc>
                <a:extLst>
                  <a:ext uri="{0D108BD9-81ED-4DB2-BD59-A6C34878D82A}">
                    <a16:rowId xmlns:a16="http://schemas.microsoft.com/office/drawing/2014/main" val="4231678287"/>
                  </a:ext>
                </a:extLst>
              </a:tr>
              <a:tr h="190500">
                <a:tc>
                  <a:txBody>
                    <a:bodyPr/>
                    <a:lstStyle/>
                    <a:p>
                      <a:pPr algn="l" fontAlgn="b"/>
                      <a:r>
                        <a:rPr lang="en-US" sz="1100" b="0" i="0" u="none" strike="noStrike" dirty="0">
                          <a:solidFill>
                            <a:srgbClr val="000000"/>
                          </a:solidFill>
                          <a:effectLst/>
                          <a:latin typeface="Arial" panose="020B0604020202020204" pitchFamily="34" charset="0"/>
                        </a:rPr>
                        <a:t>US Pension Benefit Guaranty Corporation</a:t>
                      </a:r>
                    </a:p>
                  </a:txBody>
                  <a:tcPr marL="9525" marR="9525" marT="9525" marB="0" anchor="b">
                    <a:lnL>
                      <a:noFill/>
                    </a:lnL>
                    <a:lnR>
                      <a:noFill/>
                    </a:lnR>
                    <a:lnT>
                      <a:noFill/>
                    </a:lnT>
                    <a:lnB>
                      <a:noFill/>
                    </a:lnB>
                  </a:tcPr>
                </a:tc>
                <a:extLst>
                  <a:ext uri="{0D108BD9-81ED-4DB2-BD59-A6C34878D82A}">
                    <a16:rowId xmlns:a16="http://schemas.microsoft.com/office/drawing/2014/main" val="2601425873"/>
                  </a:ext>
                </a:extLst>
              </a:tr>
              <a:tr h="190500">
                <a:tc>
                  <a:txBody>
                    <a:bodyPr/>
                    <a:lstStyle/>
                    <a:p>
                      <a:pPr algn="l" fontAlgn="b"/>
                      <a:r>
                        <a:rPr lang="en-US" sz="1100" b="0" i="0" u="none" strike="noStrike" dirty="0">
                          <a:solidFill>
                            <a:srgbClr val="000000"/>
                          </a:solidFill>
                          <a:effectLst/>
                          <a:latin typeface="Arial" panose="020B0604020202020204" pitchFamily="34" charset="0"/>
                        </a:rPr>
                        <a:t>US Securities and Exchange Commission</a:t>
                      </a:r>
                    </a:p>
                  </a:txBody>
                  <a:tcPr marL="9525" marR="9525" marT="9525" marB="0" anchor="b">
                    <a:lnL>
                      <a:noFill/>
                    </a:lnL>
                    <a:lnR>
                      <a:noFill/>
                    </a:lnR>
                    <a:lnT>
                      <a:noFill/>
                    </a:lnT>
                    <a:lnB>
                      <a:noFill/>
                    </a:lnB>
                  </a:tcPr>
                </a:tc>
                <a:extLst>
                  <a:ext uri="{0D108BD9-81ED-4DB2-BD59-A6C34878D82A}">
                    <a16:rowId xmlns:a16="http://schemas.microsoft.com/office/drawing/2014/main" val="315595833"/>
                  </a:ext>
                </a:extLst>
              </a:tr>
              <a:tr h="190500">
                <a:tc>
                  <a:txBody>
                    <a:bodyPr/>
                    <a:lstStyle/>
                    <a:p>
                      <a:pPr algn="l" fontAlgn="b"/>
                      <a:r>
                        <a:rPr lang="en-US" sz="1100" b="0" i="0" u="none" strike="noStrike" dirty="0">
                          <a:solidFill>
                            <a:srgbClr val="000000"/>
                          </a:solidFill>
                          <a:effectLst/>
                          <a:latin typeface="Arial" panose="020B0604020202020204" pitchFamily="34" charset="0"/>
                        </a:rPr>
                        <a:t>USA Staffing</a:t>
                      </a:r>
                    </a:p>
                  </a:txBody>
                  <a:tcPr marL="9525" marR="9525" marT="9525" marB="0" anchor="b">
                    <a:lnL>
                      <a:noFill/>
                    </a:lnL>
                    <a:lnR>
                      <a:noFill/>
                    </a:lnR>
                    <a:lnT>
                      <a:noFill/>
                    </a:lnT>
                    <a:lnB>
                      <a:noFill/>
                    </a:lnB>
                  </a:tcPr>
                </a:tc>
                <a:extLst>
                  <a:ext uri="{0D108BD9-81ED-4DB2-BD59-A6C34878D82A}">
                    <a16:rowId xmlns:a16="http://schemas.microsoft.com/office/drawing/2014/main" val="4083693782"/>
                  </a:ext>
                </a:extLst>
              </a:tr>
            </a:tbl>
          </a:graphicData>
        </a:graphic>
      </p:graphicFrame>
    </p:spTree>
    <p:extLst>
      <p:ext uri="{BB962C8B-B14F-4D97-AF65-F5344CB8AC3E}">
        <p14:creationId xmlns:p14="http://schemas.microsoft.com/office/powerpoint/2010/main" val="1278012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42"/>
          </p:nvPr>
        </p:nvSpPr>
        <p:spPr/>
        <p:txBody>
          <a:bodyPr/>
          <a:lstStyle/>
          <a:p>
            <a:fld id="{B30B2D1E-9FFC-40D1-BD56-41383C696DDF}" type="slidenum">
              <a:rPr lang="en-JM" smtClean="0"/>
              <a:pPr/>
              <a:t>35</a:t>
            </a:fld>
            <a:endParaRPr lang="en-JM" dirty="0"/>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Understanding Impacts</a:t>
            </a:r>
          </a:p>
        </p:txBody>
      </p:sp>
      <p:sp>
        <p:nvSpPr>
          <p:cNvPr id="10" name="Text Box 53">
            <a:extLst>
              <a:ext uri="{FF2B5EF4-FFF2-40B4-BE49-F238E27FC236}">
                <a16:creationId xmlns:a16="http://schemas.microsoft.com/office/drawing/2014/main" id="{29308952-3383-4848-9198-28AB1E22A3F7}"/>
              </a:ext>
            </a:extLst>
          </p:cNvPr>
          <p:cNvSpPr txBox="1">
            <a:spLocks noChangeArrowheads="1"/>
          </p:cNvSpPr>
          <p:nvPr/>
        </p:nvSpPr>
        <p:spPr bwMode="auto">
          <a:xfrm>
            <a:off x="7411873" y="2490281"/>
            <a:ext cx="3938752" cy="1846659"/>
          </a:xfrm>
          <a:prstGeom prst="rect">
            <a:avLst/>
          </a:prstGeom>
          <a:solidFill>
            <a:schemeClr val="bg1">
              <a:lumMod val="95000"/>
            </a:schemeClr>
          </a:solidFill>
          <a:ln w="28575">
            <a:noFill/>
            <a:miter lim="800000"/>
            <a:headEnd/>
            <a:tailEnd/>
          </a:ln>
        </p:spPr>
        <p:txBody>
          <a:bodyPr wrap="square" lIns="182880" tIns="182880" rIns="182880" bIns="182880">
            <a:spAutoFit/>
          </a:bodyPr>
          <a:lstStyle/>
          <a:p>
            <a:pPr>
              <a:defRPr/>
            </a:pPr>
            <a:r>
              <a:rPr lang="en-US" sz="1600" dirty="0">
                <a:solidFill>
                  <a:schemeClr val="accent3"/>
                </a:solidFill>
                <a:latin typeface="Arial" pitchFamily="34" charset="0"/>
                <a:ea typeface="ＭＳ Ｐゴシック" pitchFamily="1" charset="-128"/>
                <a:cs typeface="Arial" pitchFamily="34" charset="0"/>
              </a:rPr>
              <a:t>The rate of change between an element and satisfaction is represented by an </a:t>
            </a:r>
            <a:r>
              <a:rPr lang="en-US" sz="1600" u="sng" dirty="0">
                <a:solidFill>
                  <a:schemeClr val="accent3"/>
                </a:solidFill>
                <a:latin typeface="Arial" pitchFamily="34" charset="0"/>
                <a:ea typeface="ＭＳ Ｐゴシック" pitchFamily="1" charset="-128"/>
                <a:cs typeface="Arial" pitchFamily="34" charset="0"/>
              </a:rPr>
              <a:t>Impact</a:t>
            </a:r>
            <a:r>
              <a:rPr lang="en-US" sz="1600" dirty="0">
                <a:solidFill>
                  <a:schemeClr val="accent3"/>
                </a:solidFill>
                <a:latin typeface="Arial" pitchFamily="34" charset="0"/>
                <a:ea typeface="ＭＳ Ｐゴシック" pitchFamily="1" charset="-128"/>
                <a:cs typeface="Arial" pitchFamily="34" charset="0"/>
              </a:rPr>
              <a:t>. In simple terms, an impact can be understood as something like a slope of a line defining the relationship between two variables.</a:t>
            </a:r>
          </a:p>
        </p:txBody>
      </p:sp>
      <p:pic>
        <p:nvPicPr>
          <p:cNvPr id="11" name="Picture 10">
            <a:extLst>
              <a:ext uri="{FF2B5EF4-FFF2-40B4-BE49-F238E27FC236}">
                <a16:creationId xmlns:a16="http://schemas.microsoft.com/office/drawing/2014/main" id="{2E0A2781-3C7E-4E77-861A-54C95CCD50BD}"/>
              </a:ext>
            </a:extLst>
          </p:cNvPr>
          <p:cNvPicPr>
            <a:picLocks noChangeAspect="1"/>
          </p:cNvPicPr>
          <p:nvPr/>
        </p:nvPicPr>
        <p:blipFill>
          <a:blip r:embed="rId2"/>
          <a:stretch>
            <a:fillRect/>
          </a:stretch>
        </p:blipFill>
        <p:spPr>
          <a:xfrm>
            <a:off x="679336" y="1196887"/>
            <a:ext cx="6519169" cy="5113377"/>
          </a:xfrm>
          <a:prstGeom prst="rect">
            <a:avLst/>
          </a:prstGeom>
        </p:spPr>
      </p:pic>
    </p:spTree>
    <p:extLst>
      <p:ext uri="{BB962C8B-B14F-4D97-AF65-F5344CB8AC3E}">
        <p14:creationId xmlns:p14="http://schemas.microsoft.com/office/powerpoint/2010/main" val="351597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932AF986-6202-48CF-95B1-67E3CFADD2D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88825" cy="6858000"/>
          </a:xfrm>
          <a:prstGeom prst="rect">
            <a:avLst/>
          </a:prstGeom>
        </p:spPr>
      </p:pic>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4</a:t>
            </a:fld>
            <a:endParaRPr lang="en-JM" dirty="0"/>
          </a:p>
        </p:txBody>
      </p:sp>
      <p:sp>
        <p:nvSpPr>
          <p:cNvPr id="4" name="Rectangle 3">
            <a:extLst>
              <a:ext uri="{FF2B5EF4-FFF2-40B4-BE49-F238E27FC236}">
                <a16:creationId xmlns:a16="http://schemas.microsoft.com/office/drawing/2014/main" id="{F09F8014-AEBC-9840-BBF3-6E2B9222178E}"/>
              </a:ext>
            </a:extLst>
          </p:cNvPr>
          <p:cNvSpPr/>
          <p:nvPr/>
        </p:nvSpPr>
        <p:spPr>
          <a:xfrm>
            <a:off x="0" y="0"/>
            <a:ext cx="12191999" cy="6858000"/>
          </a:xfrm>
          <a:prstGeom prst="rect">
            <a:avLst/>
          </a:prstGeom>
          <a:solidFill>
            <a:srgbClr val="007A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ADE908A-C35E-C442-A14F-A29E9E487120}"/>
              </a:ext>
            </a:extLst>
          </p:cNvPr>
          <p:cNvSpPr/>
          <p:nvPr/>
        </p:nvSpPr>
        <p:spPr>
          <a:xfrm>
            <a:off x="3329485" y="662485"/>
            <a:ext cx="5533030" cy="5533030"/>
          </a:xfrm>
          <a:prstGeom prst="ellipse">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9747AF-9E55-404E-BEE3-9A6EEC12AE9F}"/>
              </a:ext>
            </a:extLst>
          </p:cNvPr>
          <p:cNvSpPr txBox="1"/>
          <p:nvPr/>
        </p:nvSpPr>
        <p:spPr>
          <a:xfrm>
            <a:off x="3847349" y="2459504"/>
            <a:ext cx="4497303" cy="1938992"/>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METHODOLOGY</a:t>
            </a:r>
          </a:p>
          <a:p>
            <a:pPr algn="ctr"/>
            <a:r>
              <a:rPr lang="en-US" sz="4000" dirty="0">
                <a:solidFill>
                  <a:schemeClr val="bg1"/>
                </a:solidFill>
                <a:cs typeface="Arial" panose="020B0604020202020204" pitchFamily="34" charset="0"/>
              </a:rPr>
              <a:t>&amp;</a:t>
            </a:r>
          </a:p>
          <a:p>
            <a:pPr algn="ctr"/>
            <a:r>
              <a:rPr lang="en-US" sz="4000" dirty="0">
                <a:solidFill>
                  <a:schemeClr val="bg1"/>
                </a:solidFill>
                <a:latin typeface="Arial" panose="020B0604020202020204" pitchFamily="34" charset="0"/>
                <a:cs typeface="Arial" panose="020B0604020202020204" pitchFamily="34" charset="0"/>
              </a:rPr>
              <a:t>OBJECTIVE</a:t>
            </a:r>
          </a:p>
        </p:txBody>
      </p:sp>
      <p:pic>
        <p:nvPicPr>
          <p:cNvPr id="7" name="Graphic 6">
            <a:extLst>
              <a:ext uri="{FF2B5EF4-FFF2-40B4-BE49-F238E27FC236}">
                <a16:creationId xmlns:a16="http://schemas.microsoft.com/office/drawing/2014/main" id="{34E524B4-CDC4-DC4F-87A3-D27A4730E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75" y="6382379"/>
            <a:ext cx="250031" cy="253365"/>
          </a:xfrm>
          <a:prstGeom prst="rect">
            <a:avLst/>
          </a:prstGeom>
        </p:spPr>
      </p:pic>
      <p:sp>
        <p:nvSpPr>
          <p:cNvPr id="9" name="TextBox 11">
            <a:extLst>
              <a:ext uri="{FF2B5EF4-FFF2-40B4-BE49-F238E27FC236}">
                <a16:creationId xmlns:a16="http://schemas.microsoft.com/office/drawing/2014/main" id="{271B2B23-D21C-BE47-BB82-EF0E2CBF01D9}"/>
              </a:ext>
            </a:extLst>
          </p:cNvPr>
          <p:cNvSpPr>
            <a:spLocks/>
          </p:cNvSpPr>
          <p:nvPr/>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22988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7B1C6-D957-4379-8910-1131384FC850}"/>
              </a:ext>
            </a:extLst>
          </p:cNvPr>
          <p:cNvSpPr>
            <a:spLocks noGrp="1"/>
          </p:cNvSpPr>
          <p:nvPr>
            <p:ph type="sldNum" sz="quarter" idx="42"/>
          </p:nvPr>
        </p:nvSpPr>
        <p:spPr/>
        <p:txBody>
          <a:bodyPr/>
          <a:lstStyle/>
          <a:p>
            <a:fld id="{B30B2D1E-9FFC-40D1-BD56-41383C696DDF}" type="slidenum">
              <a:rPr lang="en-JM" smtClean="0"/>
              <a:pPr/>
              <a:t>5</a:t>
            </a:fld>
            <a:endParaRPr lang="en-JM" dirty="0"/>
          </a:p>
        </p:txBody>
      </p:sp>
      <p:sp>
        <p:nvSpPr>
          <p:cNvPr id="6" name="Title 5">
            <a:extLst>
              <a:ext uri="{FF2B5EF4-FFF2-40B4-BE49-F238E27FC236}">
                <a16:creationId xmlns:a16="http://schemas.microsoft.com/office/drawing/2014/main" id="{7133E2FB-C03B-4D2B-843C-75138B666C16}"/>
              </a:ext>
            </a:extLst>
          </p:cNvPr>
          <p:cNvSpPr>
            <a:spLocks noGrp="1"/>
          </p:cNvSpPr>
          <p:nvPr>
            <p:ph type="title"/>
          </p:nvPr>
        </p:nvSpPr>
        <p:spPr/>
        <p:txBody>
          <a:bodyPr anchor="ctr"/>
          <a:lstStyle/>
          <a:p>
            <a:r>
              <a:rPr lang="en-US" dirty="0"/>
              <a:t>Capturing The Voice of the EPA.gov Visitor</a:t>
            </a:r>
          </a:p>
        </p:txBody>
      </p:sp>
      <p:graphicFrame>
        <p:nvGraphicFramePr>
          <p:cNvPr id="32" name="Diagram 31">
            <a:extLst>
              <a:ext uri="{FF2B5EF4-FFF2-40B4-BE49-F238E27FC236}">
                <a16:creationId xmlns:a16="http://schemas.microsoft.com/office/drawing/2014/main" id="{A62B7D91-F41C-4FD6-A714-DD8D2D796B5C}"/>
              </a:ext>
            </a:extLst>
          </p:cNvPr>
          <p:cNvGraphicFramePr/>
          <p:nvPr>
            <p:extLst>
              <p:ext uri="{D42A27DB-BD31-4B8C-83A1-F6EECF244321}">
                <p14:modId xmlns:p14="http://schemas.microsoft.com/office/powerpoint/2010/main" val="1017215218"/>
              </p:ext>
            </p:extLst>
          </p:nvPr>
        </p:nvGraphicFramePr>
        <p:xfrm>
          <a:off x="644187" y="1177070"/>
          <a:ext cx="3997481" cy="4963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32">
            <a:extLst>
              <a:ext uri="{FF2B5EF4-FFF2-40B4-BE49-F238E27FC236}">
                <a16:creationId xmlns:a16="http://schemas.microsoft.com/office/drawing/2014/main" id="{A266F8D8-B7D0-44EE-9ACE-78AB900DAF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4278" y="4077909"/>
            <a:ext cx="711692" cy="782072"/>
          </a:xfrm>
          <a:prstGeom prst="rect">
            <a:avLst/>
          </a:prstGeom>
        </p:spPr>
      </p:pic>
      <p:sp>
        <p:nvSpPr>
          <p:cNvPr id="34" name="TextBox 33">
            <a:extLst>
              <a:ext uri="{FF2B5EF4-FFF2-40B4-BE49-F238E27FC236}">
                <a16:creationId xmlns:a16="http://schemas.microsoft.com/office/drawing/2014/main" id="{C9D88983-F5F9-4FEA-A2BE-69BDE364A277}"/>
              </a:ext>
            </a:extLst>
          </p:cNvPr>
          <p:cNvSpPr txBox="1"/>
          <p:nvPr/>
        </p:nvSpPr>
        <p:spPr>
          <a:xfrm>
            <a:off x="1370036" y="5980584"/>
            <a:ext cx="3341088" cy="369332"/>
          </a:xfrm>
          <a:prstGeom prst="rect">
            <a:avLst/>
          </a:prstGeom>
          <a:noFill/>
        </p:spPr>
        <p:txBody>
          <a:bodyPr wrap="square" rtlCol="0">
            <a:spAutoFit/>
          </a:bodyPr>
          <a:lstStyle/>
          <a:p>
            <a:pPr algn="ctr" defTabSz="609493" eaLnBrk="1" fontAlgn="auto" hangingPunct="1">
              <a:spcBef>
                <a:spcPts val="0"/>
              </a:spcBef>
              <a:spcAft>
                <a:spcPts val="0"/>
              </a:spcAft>
            </a:pPr>
            <a:r>
              <a:rPr lang="en-US" sz="900" dirty="0">
                <a:solidFill>
                  <a:srgbClr val="7030A0"/>
                </a:solidFill>
                <a:latin typeface="Arial" panose="020B0604020202020204"/>
                <a:ea typeface="+mn-ea"/>
              </a:rPr>
              <a:t>Public Sector– Desktop </a:t>
            </a:r>
          </a:p>
          <a:p>
            <a:pPr algn="ctr" defTabSz="609493" eaLnBrk="1" fontAlgn="auto" hangingPunct="1">
              <a:spcBef>
                <a:spcPts val="0"/>
              </a:spcBef>
              <a:spcAft>
                <a:spcPts val="0"/>
              </a:spcAft>
            </a:pPr>
            <a:r>
              <a:rPr lang="en-US" sz="900" dirty="0">
                <a:solidFill>
                  <a:srgbClr val="7030A0"/>
                </a:solidFill>
                <a:latin typeface="Arial" panose="020B0604020202020204"/>
                <a:ea typeface="+mn-ea"/>
              </a:rPr>
              <a:t>Completion Percentage Benchmark Q3-2020</a:t>
            </a:r>
          </a:p>
        </p:txBody>
      </p:sp>
      <p:grpSp>
        <p:nvGrpSpPr>
          <p:cNvPr id="35" name="Group 34">
            <a:extLst>
              <a:ext uri="{FF2B5EF4-FFF2-40B4-BE49-F238E27FC236}">
                <a16:creationId xmlns:a16="http://schemas.microsoft.com/office/drawing/2014/main" id="{4A50DB06-C02B-4329-A13C-2795C8A9EBCA}"/>
              </a:ext>
            </a:extLst>
          </p:cNvPr>
          <p:cNvGrpSpPr/>
          <p:nvPr/>
        </p:nvGrpSpPr>
        <p:grpSpPr>
          <a:xfrm>
            <a:off x="8381174" y="1387223"/>
            <a:ext cx="2918885" cy="707886"/>
            <a:chOff x="8761412" y="1577341"/>
            <a:chExt cx="2918885" cy="707886"/>
          </a:xfrm>
        </p:grpSpPr>
        <p:sp>
          <p:nvSpPr>
            <p:cNvPr id="36" name="TextBox 35">
              <a:extLst>
                <a:ext uri="{FF2B5EF4-FFF2-40B4-BE49-F238E27FC236}">
                  <a16:creationId xmlns:a16="http://schemas.microsoft.com/office/drawing/2014/main" id="{9629B081-06E4-4464-B8F3-02B727F990F0}"/>
                </a:ext>
              </a:extLst>
            </p:cNvPr>
            <p:cNvSpPr txBox="1"/>
            <p:nvPr/>
          </p:nvSpPr>
          <p:spPr>
            <a:xfrm>
              <a:off x="9371010" y="1577341"/>
              <a:ext cx="2309287" cy="646331"/>
            </a:xfrm>
            <a:prstGeom prst="rect">
              <a:avLst/>
            </a:prstGeom>
            <a:noFill/>
          </p:spPr>
          <p:txBody>
            <a:bodyPr wrap="non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Visitor is on your site</a:t>
              </a:r>
            </a:p>
            <a:p>
              <a:pPr defTabSz="609493" eaLnBrk="1" fontAlgn="auto" hangingPunct="1">
                <a:spcBef>
                  <a:spcPts val="0"/>
                </a:spcBef>
                <a:spcAft>
                  <a:spcPts val="0"/>
                </a:spcAft>
              </a:pPr>
              <a:r>
                <a:rPr lang="en-US" dirty="0">
                  <a:solidFill>
                    <a:srgbClr val="222B3C"/>
                  </a:solidFill>
                  <a:latin typeface="Arial" panose="020B0604020202020204"/>
                  <a:ea typeface="+mn-ea"/>
                </a:rPr>
                <a:t>epa.gov</a:t>
              </a:r>
            </a:p>
          </p:txBody>
        </p:sp>
        <p:sp>
          <p:nvSpPr>
            <p:cNvPr id="37" name="TextBox 36">
              <a:extLst>
                <a:ext uri="{FF2B5EF4-FFF2-40B4-BE49-F238E27FC236}">
                  <a16:creationId xmlns:a16="http://schemas.microsoft.com/office/drawing/2014/main" id="{0F8C9735-96E9-45FA-97EC-72A79FE74297}"/>
                </a:ext>
              </a:extLst>
            </p:cNvPr>
            <p:cNvSpPr txBox="1"/>
            <p:nvPr/>
          </p:nvSpPr>
          <p:spPr>
            <a:xfrm>
              <a:off x="8761412" y="1577341"/>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grpSp>
        <p:nvGrpSpPr>
          <p:cNvPr id="38" name="Group 37">
            <a:extLst>
              <a:ext uri="{FF2B5EF4-FFF2-40B4-BE49-F238E27FC236}">
                <a16:creationId xmlns:a16="http://schemas.microsoft.com/office/drawing/2014/main" id="{F32FFD74-DF79-453B-8C6C-5DF079AEBEED}"/>
              </a:ext>
            </a:extLst>
          </p:cNvPr>
          <p:cNvGrpSpPr/>
          <p:nvPr/>
        </p:nvGrpSpPr>
        <p:grpSpPr>
          <a:xfrm>
            <a:off x="8381174" y="2381174"/>
            <a:ext cx="3532921" cy="923330"/>
            <a:chOff x="8761412" y="2566694"/>
            <a:chExt cx="3532921" cy="923330"/>
          </a:xfrm>
        </p:grpSpPr>
        <p:sp>
          <p:nvSpPr>
            <p:cNvPr id="39" name="TextBox 38">
              <a:extLst>
                <a:ext uri="{FF2B5EF4-FFF2-40B4-BE49-F238E27FC236}">
                  <a16:creationId xmlns:a16="http://schemas.microsoft.com/office/drawing/2014/main" id="{AFB66E09-A689-4681-AA09-5641044879E1}"/>
                </a:ext>
              </a:extLst>
            </p:cNvPr>
            <p:cNvSpPr txBox="1"/>
            <p:nvPr/>
          </p:nvSpPr>
          <p:spPr>
            <a:xfrm>
              <a:off x="9371011" y="2566694"/>
              <a:ext cx="2923322" cy="923330"/>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Visitor is shown an invite: </a:t>
              </a:r>
            </a:p>
            <a:p>
              <a:pPr defTabSz="609493" eaLnBrk="1" fontAlgn="auto" hangingPunct="1">
                <a:spcBef>
                  <a:spcPts val="0"/>
                </a:spcBef>
                <a:spcAft>
                  <a:spcPts val="0"/>
                </a:spcAft>
              </a:pPr>
              <a:r>
                <a:rPr lang="en-US" dirty="0">
                  <a:solidFill>
                    <a:srgbClr val="222B3C"/>
                  </a:solidFill>
                  <a:latin typeface="Arial" panose="020B0604020202020204"/>
                  <a:ea typeface="+mn-ea"/>
                </a:rPr>
                <a:t>  </a:t>
              </a:r>
              <a:r>
                <a:rPr lang="en-US" b="1" dirty="0">
                  <a:solidFill>
                    <a:srgbClr val="222B3C"/>
                  </a:solidFill>
                  <a:latin typeface="Arial" panose="020B0604020202020204"/>
                  <a:ea typeface="+mn-ea"/>
                </a:rPr>
                <a:t>3</a:t>
              </a:r>
              <a:r>
                <a:rPr lang="en-US" dirty="0">
                  <a:solidFill>
                    <a:srgbClr val="222B3C"/>
                  </a:solidFill>
                  <a:latin typeface="Arial" panose="020B0604020202020204"/>
                  <a:ea typeface="+mn-ea"/>
                </a:rPr>
                <a:t> - </a:t>
              </a:r>
              <a:r>
                <a:rPr lang="en-US" sz="1600" dirty="0">
                  <a:solidFill>
                    <a:srgbClr val="222B3C"/>
                  </a:solidFill>
                  <a:latin typeface="Arial" panose="020B0604020202020204"/>
                  <a:ea typeface="+mn-ea"/>
                </a:rPr>
                <a:t>Number of pages viewed</a:t>
              </a:r>
            </a:p>
            <a:p>
              <a:pPr defTabSz="609493" eaLnBrk="1" fontAlgn="auto" hangingPunct="1">
                <a:spcBef>
                  <a:spcPts val="0"/>
                </a:spcBef>
                <a:spcAft>
                  <a:spcPts val="0"/>
                </a:spcAft>
              </a:pPr>
              <a:r>
                <a:rPr lang="en-US" b="1" dirty="0">
                  <a:solidFill>
                    <a:srgbClr val="222B3C"/>
                  </a:solidFill>
                  <a:latin typeface="Arial" panose="020B0604020202020204"/>
                  <a:ea typeface="+mn-ea"/>
                </a:rPr>
                <a:t>  </a:t>
              </a:r>
              <a:r>
                <a:rPr lang="en-US" sz="1600" b="1" dirty="0">
                  <a:solidFill>
                    <a:srgbClr val="222B3C"/>
                  </a:solidFill>
                  <a:latin typeface="Arial" panose="020B0604020202020204"/>
                  <a:ea typeface="+mn-ea"/>
                </a:rPr>
                <a:t>100% </a:t>
              </a:r>
              <a:r>
                <a:rPr lang="en-US" sz="1600" dirty="0">
                  <a:solidFill>
                    <a:srgbClr val="222B3C"/>
                  </a:solidFill>
                  <a:latin typeface="Arial" panose="020B0604020202020204"/>
                  <a:ea typeface="+mn-ea"/>
                </a:rPr>
                <a:t>– Sampling %</a:t>
              </a:r>
            </a:p>
          </p:txBody>
        </p:sp>
        <p:sp>
          <p:nvSpPr>
            <p:cNvPr id="40" name="TextBox 39">
              <a:extLst>
                <a:ext uri="{FF2B5EF4-FFF2-40B4-BE49-F238E27FC236}">
                  <a16:creationId xmlns:a16="http://schemas.microsoft.com/office/drawing/2014/main" id="{73CEDAE8-67D7-4AF8-B05D-57083F453504}"/>
                </a:ext>
              </a:extLst>
            </p:cNvPr>
            <p:cNvSpPr txBox="1"/>
            <p:nvPr/>
          </p:nvSpPr>
          <p:spPr>
            <a:xfrm>
              <a:off x="8761412" y="2566694"/>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grpSp>
        <p:nvGrpSpPr>
          <p:cNvPr id="41" name="Group 40">
            <a:extLst>
              <a:ext uri="{FF2B5EF4-FFF2-40B4-BE49-F238E27FC236}">
                <a16:creationId xmlns:a16="http://schemas.microsoft.com/office/drawing/2014/main" id="{DDC8DE8B-1021-4DA3-B546-B831B004AD19}"/>
              </a:ext>
            </a:extLst>
          </p:cNvPr>
          <p:cNvGrpSpPr/>
          <p:nvPr/>
        </p:nvGrpSpPr>
        <p:grpSpPr>
          <a:xfrm>
            <a:off x="8381174" y="3590569"/>
            <a:ext cx="3352798" cy="923330"/>
            <a:chOff x="8761412" y="3697113"/>
            <a:chExt cx="3352798" cy="923330"/>
          </a:xfrm>
        </p:grpSpPr>
        <p:sp>
          <p:nvSpPr>
            <p:cNvPr id="42" name="TextBox 41">
              <a:extLst>
                <a:ext uri="{FF2B5EF4-FFF2-40B4-BE49-F238E27FC236}">
                  <a16:creationId xmlns:a16="http://schemas.microsoft.com/office/drawing/2014/main" id="{768B8B0A-055C-40EA-A3DC-215A743434DB}"/>
                </a:ext>
              </a:extLst>
            </p:cNvPr>
            <p:cNvSpPr txBox="1"/>
            <p:nvPr/>
          </p:nvSpPr>
          <p:spPr>
            <a:xfrm>
              <a:off x="9371010" y="3697113"/>
              <a:ext cx="2743200" cy="923330"/>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Accepting the invite loads hidden tracker window</a:t>
              </a:r>
            </a:p>
          </p:txBody>
        </p:sp>
        <p:sp>
          <p:nvSpPr>
            <p:cNvPr id="43" name="TextBox 42">
              <a:extLst>
                <a:ext uri="{FF2B5EF4-FFF2-40B4-BE49-F238E27FC236}">
                  <a16:creationId xmlns:a16="http://schemas.microsoft.com/office/drawing/2014/main" id="{EDAC8777-A0F5-4BCE-93F9-8609E578CE30}"/>
                </a:ext>
              </a:extLst>
            </p:cNvPr>
            <p:cNvSpPr txBox="1"/>
            <p:nvPr/>
          </p:nvSpPr>
          <p:spPr>
            <a:xfrm>
              <a:off x="8761412" y="3697113"/>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sp>
        <p:nvSpPr>
          <p:cNvPr id="44" name="TextBox 43">
            <a:extLst>
              <a:ext uri="{FF2B5EF4-FFF2-40B4-BE49-F238E27FC236}">
                <a16:creationId xmlns:a16="http://schemas.microsoft.com/office/drawing/2014/main" id="{E3E33A66-DB4E-4ECF-822E-4AC931EC0F40}"/>
              </a:ext>
            </a:extLst>
          </p:cNvPr>
          <p:cNvSpPr txBox="1"/>
          <p:nvPr/>
        </p:nvSpPr>
        <p:spPr>
          <a:xfrm>
            <a:off x="12343572" y="4661175"/>
            <a:ext cx="3522118" cy="1323439"/>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Extra numbers</a:t>
            </a:r>
          </a:p>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aphicFrame>
        <p:nvGraphicFramePr>
          <p:cNvPr id="45" name="Table 44">
            <a:extLst>
              <a:ext uri="{FF2B5EF4-FFF2-40B4-BE49-F238E27FC236}">
                <a16:creationId xmlns:a16="http://schemas.microsoft.com/office/drawing/2014/main" id="{2F216CEF-1A46-43CC-83DD-7B7630E7F54F}"/>
              </a:ext>
            </a:extLst>
          </p:cNvPr>
          <p:cNvGraphicFramePr>
            <a:graphicFrameLocks noGrp="1"/>
          </p:cNvGraphicFramePr>
          <p:nvPr>
            <p:extLst>
              <p:ext uri="{D42A27DB-BD31-4B8C-83A1-F6EECF244321}">
                <p14:modId xmlns:p14="http://schemas.microsoft.com/office/powerpoint/2010/main" val="1981328672"/>
              </p:ext>
            </p:extLst>
          </p:nvPr>
        </p:nvGraphicFramePr>
        <p:xfrm>
          <a:off x="2892028" y="4209871"/>
          <a:ext cx="1142603" cy="518160"/>
        </p:xfrm>
        <a:graphic>
          <a:graphicData uri="http://schemas.openxmlformats.org/drawingml/2006/table">
            <a:tbl>
              <a:tblPr firstRow="1" bandRow="1"/>
              <a:tblGrid>
                <a:gridCol w="1142603">
                  <a:extLst>
                    <a:ext uri="{9D8B030D-6E8A-4147-A177-3AD203B41FA5}">
                      <a16:colId xmlns:a16="http://schemas.microsoft.com/office/drawing/2014/main" val="3453765628"/>
                    </a:ext>
                  </a:extLst>
                </a:gridCol>
              </a:tblGrid>
              <a:tr h="1623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0" i="1" dirty="0">
                          <a:solidFill>
                            <a:schemeClr val="accent3"/>
                          </a:solidFill>
                        </a:rPr>
                        <a:t>n</a:t>
                      </a:r>
                      <a:r>
                        <a:rPr lang="en-US" sz="1400" b="0" dirty="0">
                          <a:solidFill>
                            <a:schemeClr val="accent3"/>
                          </a:solidFill>
                        </a:rPr>
                        <a:t>=327</a:t>
                      </a:r>
                    </a:p>
                    <a:p>
                      <a:pPr algn="ctr"/>
                      <a:r>
                        <a:rPr lang="en-US" sz="1400" b="0" dirty="0">
                          <a:solidFill>
                            <a:schemeClr val="accent3"/>
                          </a:solidFill>
                        </a:rPr>
                        <a:t>Desktop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aphicFrame>
        <p:nvGraphicFramePr>
          <p:cNvPr id="46" name="Table 45">
            <a:extLst>
              <a:ext uri="{FF2B5EF4-FFF2-40B4-BE49-F238E27FC236}">
                <a16:creationId xmlns:a16="http://schemas.microsoft.com/office/drawing/2014/main" id="{66FBAF4E-2B96-446C-918C-92F4E0B632EE}"/>
              </a:ext>
            </a:extLst>
          </p:cNvPr>
          <p:cNvGraphicFramePr>
            <a:graphicFrameLocks noGrp="1"/>
          </p:cNvGraphicFramePr>
          <p:nvPr>
            <p:extLst>
              <p:ext uri="{D42A27DB-BD31-4B8C-83A1-F6EECF244321}">
                <p14:modId xmlns:p14="http://schemas.microsoft.com/office/powerpoint/2010/main" val="2908763335"/>
              </p:ext>
            </p:extLst>
          </p:nvPr>
        </p:nvGraphicFramePr>
        <p:xfrm>
          <a:off x="2404872" y="5505270"/>
          <a:ext cx="1142603" cy="441960"/>
        </p:xfrm>
        <a:graphic>
          <a:graphicData uri="http://schemas.openxmlformats.org/drawingml/2006/table">
            <a:tbl>
              <a:tblPr firstRow="1" bandRow="1"/>
              <a:tblGrid>
                <a:gridCol w="1142603">
                  <a:extLst>
                    <a:ext uri="{9D8B030D-6E8A-4147-A177-3AD203B41FA5}">
                      <a16:colId xmlns:a16="http://schemas.microsoft.com/office/drawing/2014/main" val="3453765628"/>
                    </a:ext>
                  </a:extLst>
                </a:gridCol>
              </a:tblGrid>
              <a:tr h="1623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0" i="0" dirty="0">
                          <a:solidFill>
                            <a:schemeClr val="accent3"/>
                          </a:solidFill>
                        </a:rPr>
                        <a:t>Desktop=40%</a:t>
                      </a:r>
                    </a:p>
                    <a:p>
                      <a:pPr algn="ctr"/>
                      <a:r>
                        <a:rPr lang="en-US" sz="1100" b="0" i="0" dirty="0">
                          <a:solidFill>
                            <a:srgbClr val="7030A0"/>
                          </a:solidFill>
                        </a:rPr>
                        <a:t>*42%</a:t>
                      </a:r>
                      <a:endParaRPr lang="en-US" sz="1200" b="0" i="0" dirty="0">
                        <a:solidFill>
                          <a:srgbClr val="7030A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4427290"/>
                  </a:ext>
                </a:extLst>
              </a:tr>
            </a:tbl>
          </a:graphicData>
        </a:graphic>
      </p:graphicFrame>
      <p:grpSp>
        <p:nvGrpSpPr>
          <p:cNvPr id="51" name="Group 50">
            <a:extLst>
              <a:ext uri="{FF2B5EF4-FFF2-40B4-BE49-F238E27FC236}">
                <a16:creationId xmlns:a16="http://schemas.microsoft.com/office/drawing/2014/main" id="{686C1C0E-01D8-401B-9F84-90A4255A18C0}"/>
              </a:ext>
            </a:extLst>
          </p:cNvPr>
          <p:cNvGrpSpPr/>
          <p:nvPr/>
        </p:nvGrpSpPr>
        <p:grpSpPr>
          <a:xfrm>
            <a:off x="8408656" y="4802920"/>
            <a:ext cx="3352798" cy="707886"/>
            <a:chOff x="8761412" y="3697113"/>
            <a:chExt cx="3352798" cy="707886"/>
          </a:xfrm>
        </p:grpSpPr>
        <p:sp>
          <p:nvSpPr>
            <p:cNvPr id="52" name="TextBox 51">
              <a:extLst>
                <a:ext uri="{FF2B5EF4-FFF2-40B4-BE49-F238E27FC236}">
                  <a16:creationId xmlns:a16="http://schemas.microsoft.com/office/drawing/2014/main" id="{6C6ECAE8-F284-442A-BBF6-428B7EAE2676}"/>
                </a:ext>
              </a:extLst>
            </p:cNvPr>
            <p:cNvSpPr txBox="1"/>
            <p:nvPr/>
          </p:nvSpPr>
          <p:spPr>
            <a:xfrm>
              <a:off x="9371010" y="3697113"/>
              <a:ext cx="2743200" cy="646331"/>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Survey presents to the front when site is exited</a:t>
              </a:r>
            </a:p>
          </p:txBody>
        </p:sp>
        <p:sp>
          <p:nvSpPr>
            <p:cNvPr id="53" name="TextBox 52">
              <a:extLst>
                <a:ext uri="{FF2B5EF4-FFF2-40B4-BE49-F238E27FC236}">
                  <a16:creationId xmlns:a16="http://schemas.microsoft.com/office/drawing/2014/main" id="{FF7BEDCD-3388-49A0-A441-0974CE5A34EF}"/>
                </a:ext>
              </a:extLst>
            </p:cNvPr>
            <p:cNvSpPr txBox="1"/>
            <p:nvPr/>
          </p:nvSpPr>
          <p:spPr>
            <a:xfrm>
              <a:off x="8761412" y="3697113"/>
              <a:ext cx="641522" cy="707886"/>
            </a:xfrm>
            <a:prstGeom prst="rect">
              <a:avLst/>
            </a:prstGeom>
            <a:noFill/>
          </p:spPr>
          <p:txBody>
            <a:bodyPr wrap="none" rtlCol="0">
              <a:spAutoFit/>
            </a:bodyPr>
            <a:lstStyle/>
            <a:p>
              <a:pPr defTabSz="609493" eaLnBrk="1" fontAlgn="auto" hangingPunct="1">
                <a:spcBef>
                  <a:spcPts val="0"/>
                </a:spcBef>
                <a:spcAft>
                  <a:spcPts val="0"/>
                </a:spcAft>
              </a:pPr>
              <a:r>
                <a:rPr lang="en-US" sz="4000" dirty="0">
                  <a:solidFill>
                    <a:srgbClr val="222B3C"/>
                  </a:solidFill>
                  <a:latin typeface="Arial" panose="020B0604020202020204"/>
                  <a:ea typeface="+mn-ea"/>
                  <a:sym typeface="Wingdings" panose="05000000000000000000" pitchFamily="2" charset="2"/>
                </a:rPr>
                <a:t></a:t>
              </a:r>
              <a:endParaRPr lang="en-US" sz="4000" dirty="0">
                <a:solidFill>
                  <a:srgbClr val="222B3C"/>
                </a:solidFill>
                <a:latin typeface="Arial" panose="020B0604020202020204"/>
                <a:ea typeface="+mn-ea"/>
              </a:endParaRPr>
            </a:p>
          </p:txBody>
        </p:sp>
      </p:grpSp>
      <p:pic>
        <p:nvPicPr>
          <p:cNvPr id="29" name="Picture 28">
            <a:extLst>
              <a:ext uri="{FF2B5EF4-FFF2-40B4-BE49-F238E27FC236}">
                <a16:creationId xmlns:a16="http://schemas.microsoft.com/office/drawing/2014/main" id="{0BEC4437-A8CA-4B9F-B039-3653C7AC7B06}"/>
              </a:ext>
            </a:extLst>
          </p:cNvPr>
          <p:cNvPicPr>
            <a:picLocks noChangeAspect="1"/>
          </p:cNvPicPr>
          <p:nvPr/>
        </p:nvPicPr>
        <p:blipFill>
          <a:blip r:embed="rId8"/>
          <a:stretch>
            <a:fillRect/>
          </a:stretch>
        </p:blipFill>
        <p:spPr>
          <a:xfrm>
            <a:off x="5087780" y="1225551"/>
            <a:ext cx="3123089" cy="5326855"/>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879A515-3C53-4B2C-A4AE-44FCD261FD51}"/>
              </a:ext>
            </a:extLst>
          </p:cNvPr>
          <p:cNvPicPr>
            <a:picLocks noChangeAspect="1"/>
          </p:cNvPicPr>
          <p:nvPr/>
        </p:nvPicPr>
        <p:blipFill>
          <a:blip r:embed="rId9"/>
          <a:stretch>
            <a:fillRect/>
          </a:stretch>
        </p:blipFill>
        <p:spPr>
          <a:xfrm>
            <a:off x="5489775" y="2965597"/>
            <a:ext cx="2353908" cy="2173273"/>
          </a:xfrm>
          <a:prstGeom prst="rect">
            <a:avLst/>
          </a:prstGeom>
          <a:ln w="19050">
            <a:solidFill>
              <a:srgbClr val="0070C0"/>
            </a:solidFill>
          </a:ln>
        </p:spPr>
      </p:pic>
    </p:spTree>
    <p:extLst>
      <p:ext uri="{BB962C8B-B14F-4D97-AF65-F5344CB8AC3E}">
        <p14:creationId xmlns:p14="http://schemas.microsoft.com/office/powerpoint/2010/main" val="349745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7B1C6-D957-4379-8910-1131384FC850}"/>
              </a:ext>
            </a:extLst>
          </p:cNvPr>
          <p:cNvSpPr>
            <a:spLocks noGrp="1"/>
          </p:cNvSpPr>
          <p:nvPr>
            <p:ph type="sldNum" sz="quarter" idx="42"/>
          </p:nvPr>
        </p:nvSpPr>
        <p:spPr/>
        <p:txBody>
          <a:bodyPr/>
          <a:lstStyle/>
          <a:p>
            <a:fld id="{B30B2D1E-9FFC-40D1-BD56-41383C696DDF}" type="slidenum">
              <a:rPr lang="en-JM" smtClean="0"/>
              <a:pPr/>
              <a:t>6</a:t>
            </a:fld>
            <a:endParaRPr lang="en-JM" dirty="0"/>
          </a:p>
        </p:txBody>
      </p:sp>
      <p:sp>
        <p:nvSpPr>
          <p:cNvPr id="6" name="Title 5">
            <a:extLst>
              <a:ext uri="{FF2B5EF4-FFF2-40B4-BE49-F238E27FC236}">
                <a16:creationId xmlns:a16="http://schemas.microsoft.com/office/drawing/2014/main" id="{7133E2FB-C03B-4D2B-843C-75138B666C16}"/>
              </a:ext>
            </a:extLst>
          </p:cNvPr>
          <p:cNvSpPr>
            <a:spLocks noGrp="1"/>
          </p:cNvSpPr>
          <p:nvPr>
            <p:ph type="title"/>
          </p:nvPr>
        </p:nvSpPr>
        <p:spPr/>
        <p:txBody>
          <a:bodyPr anchor="ctr"/>
          <a:lstStyle/>
          <a:p>
            <a:r>
              <a:rPr lang="en-US" dirty="0"/>
              <a:t>Verint Predictive Methodology</a:t>
            </a:r>
          </a:p>
        </p:txBody>
      </p:sp>
      <p:sp>
        <p:nvSpPr>
          <p:cNvPr id="4" name="Text Placeholder 3">
            <a:extLst>
              <a:ext uri="{FF2B5EF4-FFF2-40B4-BE49-F238E27FC236}">
                <a16:creationId xmlns:a16="http://schemas.microsoft.com/office/drawing/2014/main" id="{FD560D19-8786-4429-8538-6F1480BA71EB}"/>
              </a:ext>
            </a:extLst>
          </p:cNvPr>
          <p:cNvSpPr>
            <a:spLocks noGrp="1"/>
          </p:cNvSpPr>
          <p:nvPr>
            <p:ph type="body" sz="quarter" idx="45"/>
          </p:nvPr>
        </p:nvSpPr>
        <p:spPr/>
        <p:txBody>
          <a:bodyPr/>
          <a:lstStyle/>
          <a:p>
            <a:r>
              <a:rPr lang="en-US" dirty="0"/>
              <a:t>Verint applies proven science and technology to the measurement and analysis of the visitor experience through the lens of visitor satisfaction.</a:t>
            </a:r>
          </a:p>
          <a:p>
            <a:endParaRPr lang="en-US" dirty="0"/>
          </a:p>
        </p:txBody>
      </p:sp>
      <p:sp>
        <p:nvSpPr>
          <p:cNvPr id="14" name="TextBox 13">
            <a:extLst>
              <a:ext uri="{FF2B5EF4-FFF2-40B4-BE49-F238E27FC236}">
                <a16:creationId xmlns:a16="http://schemas.microsoft.com/office/drawing/2014/main" id="{3E0ECBEC-7A97-4785-AF7F-B053F4DB1F4C}"/>
              </a:ext>
            </a:extLst>
          </p:cNvPr>
          <p:cNvSpPr txBox="1"/>
          <p:nvPr/>
        </p:nvSpPr>
        <p:spPr>
          <a:xfrm>
            <a:off x="838198" y="5120307"/>
            <a:ext cx="10512425" cy="830997"/>
          </a:xfrm>
          <a:prstGeom prst="rect">
            <a:avLst/>
          </a:prstGeom>
          <a:noFill/>
        </p:spPr>
        <p:txBody>
          <a:bodyPr wrap="square" rtlCol="0">
            <a:spAutoFit/>
          </a:bodyPr>
          <a:lstStyle/>
          <a:p>
            <a:r>
              <a:rPr lang="en-US" sz="1600" dirty="0">
                <a:solidFill>
                  <a:schemeClr val="accent3"/>
                </a:solidFill>
              </a:rPr>
              <a:t>Analysis of the visitor experience will enable your organization to understand…</a:t>
            </a:r>
          </a:p>
          <a:p>
            <a:endParaRPr lang="en-US" sz="1600" dirty="0">
              <a:solidFill>
                <a:schemeClr val="accent3"/>
              </a:solidFill>
            </a:endParaRPr>
          </a:p>
          <a:p>
            <a:r>
              <a:rPr lang="en-US" sz="1600" b="1" dirty="0">
                <a:solidFill>
                  <a:schemeClr val="tx2"/>
                </a:solidFill>
              </a:rPr>
              <a:t>How are you doing?		What should you do?		Why should you do it?</a:t>
            </a:r>
          </a:p>
        </p:txBody>
      </p:sp>
      <p:grpSp>
        <p:nvGrpSpPr>
          <p:cNvPr id="5" name="Group 4">
            <a:extLst>
              <a:ext uri="{FF2B5EF4-FFF2-40B4-BE49-F238E27FC236}">
                <a16:creationId xmlns:a16="http://schemas.microsoft.com/office/drawing/2014/main" id="{5F475F73-CA3B-42EB-B49C-B53C5828722B}"/>
              </a:ext>
            </a:extLst>
          </p:cNvPr>
          <p:cNvGrpSpPr/>
          <p:nvPr/>
        </p:nvGrpSpPr>
        <p:grpSpPr>
          <a:xfrm>
            <a:off x="3099197" y="2328899"/>
            <a:ext cx="6005871" cy="2200312"/>
            <a:chOff x="2235474" y="2362143"/>
            <a:chExt cx="6005871" cy="2200312"/>
          </a:xfrm>
        </p:grpSpPr>
        <p:sp>
          <p:nvSpPr>
            <p:cNvPr id="12" name="Pentagon 4">
              <a:extLst>
                <a:ext uri="{FF2B5EF4-FFF2-40B4-BE49-F238E27FC236}">
                  <a16:creationId xmlns:a16="http://schemas.microsoft.com/office/drawing/2014/main" id="{640B2104-9CFB-4CAB-972E-5EA22C44E851}"/>
                </a:ext>
              </a:extLst>
            </p:cNvPr>
            <p:cNvSpPr/>
            <p:nvPr/>
          </p:nvSpPr>
          <p:spPr>
            <a:xfrm>
              <a:off x="3982120" y="3500416"/>
              <a:ext cx="365760" cy="376238"/>
            </a:xfrm>
            <a:prstGeom prst="homePlate">
              <a:avLst/>
            </a:prstGeom>
            <a:solidFill>
              <a:schemeClr val="accent5"/>
            </a:solidFill>
            <a:ln>
              <a:noFill/>
            </a:ln>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4CD757D5-F697-41D1-ADDA-EF9011627774}"/>
                </a:ext>
              </a:extLst>
            </p:cNvPr>
            <p:cNvGrpSpPr/>
            <p:nvPr/>
          </p:nvGrpSpPr>
          <p:grpSpPr>
            <a:xfrm>
              <a:off x="2235474" y="2814615"/>
              <a:ext cx="1746647" cy="1747837"/>
              <a:chOff x="1793875" y="1747838"/>
              <a:chExt cx="2328863" cy="2330450"/>
            </a:xfrm>
          </p:grpSpPr>
          <p:sp>
            <p:nvSpPr>
              <p:cNvPr id="35" name="Freeform 9">
                <a:extLst>
                  <a:ext uri="{FF2B5EF4-FFF2-40B4-BE49-F238E27FC236}">
                    <a16:creationId xmlns:a16="http://schemas.microsoft.com/office/drawing/2014/main" id="{68E07ADA-09D6-443B-8883-3D791682D9D0}"/>
                  </a:ext>
                </a:extLst>
              </p:cNvPr>
              <p:cNvSpPr>
                <a:spLocks/>
              </p:cNvSpPr>
              <p:nvPr/>
            </p:nvSpPr>
            <p:spPr bwMode="auto">
              <a:xfrm>
                <a:off x="1793875" y="1747838"/>
                <a:ext cx="2328863" cy="2330450"/>
              </a:xfrm>
              <a:custGeom>
                <a:avLst/>
                <a:gdLst>
                  <a:gd name="T0" fmla="*/ 515 w 515"/>
                  <a:gd name="T1" fmla="*/ 455 h 515"/>
                  <a:gd name="T2" fmla="*/ 454 w 515"/>
                  <a:gd name="T3" fmla="*/ 515 h 515"/>
                  <a:gd name="T4" fmla="*/ 61 w 515"/>
                  <a:gd name="T5" fmla="*/ 515 h 515"/>
                  <a:gd name="T6" fmla="*/ 0 w 515"/>
                  <a:gd name="T7" fmla="*/ 455 h 515"/>
                  <a:gd name="T8" fmla="*/ 0 w 515"/>
                  <a:gd name="T9" fmla="*/ 61 h 515"/>
                  <a:gd name="T10" fmla="*/ 61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1" y="515"/>
                      <a:pt x="61" y="515"/>
                      <a:pt x="61" y="515"/>
                    </a:cubicBezTo>
                    <a:cubicBezTo>
                      <a:pt x="27" y="515"/>
                      <a:pt x="0" y="488"/>
                      <a:pt x="0" y="455"/>
                    </a:cubicBezTo>
                    <a:cubicBezTo>
                      <a:pt x="0" y="61"/>
                      <a:pt x="0" y="61"/>
                      <a:pt x="0" y="61"/>
                    </a:cubicBezTo>
                    <a:cubicBezTo>
                      <a:pt x="0" y="27"/>
                      <a:pt x="27" y="0"/>
                      <a:pt x="61" y="0"/>
                    </a:cubicBezTo>
                    <a:cubicBezTo>
                      <a:pt x="454" y="0"/>
                      <a:pt x="454" y="0"/>
                      <a:pt x="454" y="0"/>
                    </a:cubicBezTo>
                    <a:cubicBezTo>
                      <a:pt x="488" y="0"/>
                      <a:pt x="515" y="27"/>
                      <a:pt x="515" y="61"/>
                    </a:cubicBezTo>
                    <a:lnTo>
                      <a:pt x="515" y="455"/>
                    </a:lnTo>
                    <a:close/>
                  </a:path>
                </a:pathLst>
              </a:custGeom>
              <a:solidFill>
                <a:srgbClr val="FFFFFF"/>
              </a:solidFill>
              <a:ln w="12700" cmpd="sng">
                <a:gradFill flip="none" rotWithShape="1">
                  <a:gsLst>
                    <a:gs pos="0">
                      <a:srgbClr val="E9ECF2"/>
                    </a:gs>
                    <a:gs pos="100000">
                      <a:srgbClr val="222B3C">
                        <a:lumMod val="20000"/>
                        <a:lumOff val="80000"/>
                      </a:srgbClr>
                    </a:gs>
                  </a:gsLst>
                  <a:lin ang="16200000" scaled="0"/>
                  <a:tileRect/>
                </a:gradFill>
                <a:round/>
                <a:headEnd/>
                <a:tailEnd/>
              </a:ln>
              <a:effectLst>
                <a:outerShdw blurRad="190500" dist="63500" dir="2700000" algn="tl" rotWithShape="0">
                  <a:srgbClr val="000000">
                    <a:alpha val="20000"/>
                  </a:srgbClr>
                </a:outerShdw>
              </a:effec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36" name="Freeform 107">
                <a:extLst>
                  <a:ext uri="{FF2B5EF4-FFF2-40B4-BE49-F238E27FC236}">
                    <a16:creationId xmlns:a16="http://schemas.microsoft.com/office/drawing/2014/main" id="{ECFC802D-D4F8-4ACD-99C1-E248C259D377}"/>
                  </a:ext>
                </a:extLst>
              </p:cNvPr>
              <p:cNvSpPr>
                <a:spLocks noEditPoints="1"/>
              </p:cNvSpPr>
              <p:nvPr/>
            </p:nvSpPr>
            <p:spPr bwMode="auto">
              <a:xfrm>
                <a:off x="2246313" y="2200276"/>
                <a:ext cx="1427163" cy="1430338"/>
              </a:xfrm>
              <a:custGeom>
                <a:avLst/>
                <a:gdLst>
                  <a:gd name="T0" fmla="*/ 158 w 316"/>
                  <a:gd name="T1" fmla="*/ 25 h 316"/>
                  <a:gd name="T2" fmla="*/ 291 w 316"/>
                  <a:gd name="T3" fmla="*/ 158 h 316"/>
                  <a:gd name="T4" fmla="*/ 158 w 316"/>
                  <a:gd name="T5" fmla="*/ 291 h 316"/>
                  <a:gd name="T6" fmla="*/ 25 w 316"/>
                  <a:gd name="T7" fmla="*/ 158 h 316"/>
                  <a:gd name="T8" fmla="*/ 158 w 316"/>
                  <a:gd name="T9" fmla="*/ 25 h 316"/>
                  <a:gd name="T10" fmla="*/ 158 w 316"/>
                  <a:gd name="T11" fmla="*/ 0 h 316"/>
                  <a:gd name="T12" fmla="*/ 0 w 316"/>
                  <a:gd name="T13" fmla="*/ 158 h 316"/>
                  <a:gd name="T14" fmla="*/ 158 w 316"/>
                  <a:gd name="T15" fmla="*/ 316 h 316"/>
                  <a:gd name="T16" fmla="*/ 316 w 316"/>
                  <a:gd name="T17" fmla="*/ 158 h 316"/>
                  <a:gd name="T18" fmla="*/ 158 w 316"/>
                  <a:gd name="T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6" h="316">
                    <a:moveTo>
                      <a:pt x="158" y="25"/>
                    </a:moveTo>
                    <a:cubicBezTo>
                      <a:pt x="231" y="25"/>
                      <a:pt x="291" y="84"/>
                      <a:pt x="291" y="158"/>
                    </a:cubicBezTo>
                    <a:cubicBezTo>
                      <a:pt x="291" y="231"/>
                      <a:pt x="231" y="291"/>
                      <a:pt x="158" y="291"/>
                    </a:cubicBezTo>
                    <a:cubicBezTo>
                      <a:pt x="85" y="291"/>
                      <a:pt x="25" y="231"/>
                      <a:pt x="25" y="158"/>
                    </a:cubicBezTo>
                    <a:cubicBezTo>
                      <a:pt x="25" y="84"/>
                      <a:pt x="85" y="25"/>
                      <a:pt x="158" y="25"/>
                    </a:cubicBezTo>
                    <a:moveTo>
                      <a:pt x="158" y="0"/>
                    </a:moveTo>
                    <a:cubicBezTo>
                      <a:pt x="70" y="0"/>
                      <a:pt x="0" y="70"/>
                      <a:pt x="0" y="158"/>
                    </a:cubicBezTo>
                    <a:cubicBezTo>
                      <a:pt x="0" y="245"/>
                      <a:pt x="70" y="316"/>
                      <a:pt x="158" y="316"/>
                    </a:cubicBezTo>
                    <a:cubicBezTo>
                      <a:pt x="245" y="316"/>
                      <a:pt x="316" y="245"/>
                      <a:pt x="316" y="158"/>
                    </a:cubicBezTo>
                    <a:cubicBezTo>
                      <a:pt x="316" y="70"/>
                      <a:pt x="245" y="0"/>
                      <a:pt x="158" y="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effectLst/>
                  <a:uLnTx/>
                  <a:uFillTx/>
                  <a:latin typeface="Arial" panose="020B0604020202020204"/>
                  <a:ea typeface="+mn-ea"/>
                  <a:cs typeface="+mn-cs"/>
                </a:endParaRPr>
              </a:p>
            </p:txBody>
          </p:sp>
          <p:sp>
            <p:nvSpPr>
              <p:cNvPr id="37" name="Freeform 108">
                <a:extLst>
                  <a:ext uri="{FF2B5EF4-FFF2-40B4-BE49-F238E27FC236}">
                    <a16:creationId xmlns:a16="http://schemas.microsoft.com/office/drawing/2014/main" id="{1957DC32-E74F-4F52-9592-749A39EF3DB1}"/>
                  </a:ext>
                </a:extLst>
              </p:cNvPr>
              <p:cNvSpPr>
                <a:spLocks/>
              </p:cNvSpPr>
              <p:nvPr/>
            </p:nvSpPr>
            <p:spPr bwMode="auto">
              <a:xfrm>
                <a:off x="2679700" y="3413126"/>
                <a:ext cx="560388" cy="528638"/>
              </a:xfrm>
              <a:custGeom>
                <a:avLst/>
                <a:gdLst>
                  <a:gd name="T0" fmla="*/ 43 w 124"/>
                  <a:gd name="T1" fmla="*/ 0 h 117"/>
                  <a:gd name="T2" fmla="*/ 20 w 124"/>
                  <a:gd name="T3" fmla="*/ 15 h 117"/>
                  <a:gd name="T4" fmla="*/ 10 w 124"/>
                  <a:gd name="T5" fmla="*/ 15 h 117"/>
                  <a:gd name="T6" fmla="*/ 0 w 124"/>
                  <a:gd name="T7" fmla="*/ 15 h 117"/>
                  <a:gd name="T8" fmla="*/ 0 w 124"/>
                  <a:gd name="T9" fmla="*/ 25 h 117"/>
                  <a:gd name="T10" fmla="*/ 0 w 124"/>
                  <a:gd name="T11" fmla="*/ 95 h 117"/>
                  <a:gd name="T12" fmla="*/ 0 w 124"/>
                  <a:gd name="T13" fmla="*/ 105 h 117"/>
                  <a:gd name="T14" fmla="*/ 10 w 124"/>
                  <a:gd name="T15" fmla="*/ 105 h 117"/>
                  <a:gd name="T16" fmla="*/ 38 w 124"/>
                  <a:gd name="T17" fmla="*/ 105 h 117"/>
                  <a:gd name="T18" fmla="*/ 38 w 124"/>
                  <a:gd name="T19" fmla="*/ 107 h 117"/>
                  <a:gd name="T20" fmla="*/ 38 w 124"/>
                  <a:gd name="T21" fmla="*/ 117 h 117"/>
                  <a:gd name="T22" fmla="*/ 48 w 124"/>
                  <a:gd name="T23" fmla="*/ 117 h 117"/>
                  <a:gd name="T24" fmla="*/ 114 w 124"/>
                  <a:gd name="T25" fmla="*/ 117 h 117"/>
                  <a:gd name="T26" fmla="*/ 124 w 124"/>
                  <a:gd name="T27" fmla="*/ 117 h 117"/>
                  <a:gd name="T28" fmla="*/ 124 w 124"/>
                  <a:gd name="T29" fmla="*/ 107 h 117"/>
                  <a:gd name="T30" fmla="*/ 124 w 124"/>
                  <a:gd name="T31" fmla="*/ 56 h 117"/>
                  <a:gd name="T32" fmla="*/ 124 w 124"/>
                  <a:gd name="T33" fmla="*/ 45 h 117"/>
                  <a:gd name="T34" fmla="*/ 114 w 124"/>
                  <a:gd name="T35" fmla="*/ 45 h 117"/>
                  <a:gd name="T36" fmla="*/ 88 w 124"/>
                  <a:gd name="T37" fmla="*/ 45 h 117"/>
                  <a:gd name="T38" fmla="*/ 88 w 124"/>
                  <a:gd name="T39" fmla="*/ 25 h 117"/>
                  <a:gd name="T40" fmla="*/ 88 w 124"/>
                  <a:gd name="T41" fmla="*/ 15 h 117"/>
                  <a:gd name="T42" fmla="*/ 78 w 124"/>
                  <a:gd name="T43" fmla="*/ 15 h 117"/>
                  <a:gd name="T44" fmla="*/ 65 w 124"/>
                  <a:gd name="T45" fmla="*/ 15 h 117"/>
                  <a:gd name="T46" fmla="*/ 43 w 1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17">
                    <a:moveTo>
                      <a:pt x="43" y="0"/>
                    </a:moveTo>
                    <a:cubicBezTo>
                      <a:pt x="33" y="0"/>
                      <a:pt x="24" y="6"/>
                      <a:pt x="20" y="15"/>
                    </a:cubicBezTo>
                    <a:cubicBezTo>
                      <a:pt x="10" y="15"/>
                      <a:pt x="10" y="15"/>
                      <a:pt x="10" y="15"/>
                    </a:cubicBezTo>
                    <a:cubicBezTo>
                      <a:pt x="0" y="15"/>
                      <a:pt x="0" y="15"/>
                      <a:pt x="0" y="15"/>
                    </a:cubicBezTo>
                    <a:cubicBezTo>
                      <a:pt x="0" y="25"/>
                      <a:pt x="0" y="25"/>
                      <a:pt x="0" y="25"/>
                    </a:cubicBezTo>
                    <a:cubicBezTo>
                      <a:pt x="0" y="95"/>
                      <a:pt x="0" y="95"/>
                      <a:pt x="0" y="95"/>
                    </a:cubicBezTo>
                    <a:cubicBezTo>
                      <a:pt x="0" y="105"/>
                      <a:pt x="0" y="105"/>
                      <a:pt x="0" y="105"/>
                    </a:cubicBezTo>
                    <a:cubicBezTo>
                      <a:pt x="10" y="105"/>
                      <a:pt x="10" y="105"/>
                      <a:pt x="10" y="105"/>
                    </a:cubicBezTo>
                    <a:cubicBezTo>
                      <a:pt x="38" y="105"/>
                      <a:pt x="38" y="105"/>
                      <a:pt x="38" y="105"/>
                    </a:cubicBezTo>
                    <a:cubicBezTo>
                      <a:pt x="38" y="107"/>
                      <a:pt x="38" y="107"/>
                      <a:pt x="38" y="107"/>
                    </a:cubicBezTo>
                    <a:cubicBezTo>
                      <a:pt x="38" y="117"/>
                      <a:pt x="38" y="117"/>
                      <a:pt x="38" y="117"/>
                    </a:cubicBezTo>
                    <a:cubicBezTo>
                      <a:pt x="48" y="117"/>
                      <a:pt x="48" y="117"/>
                      <a:pt x="48" y="117"/>
                    </a:cubicBezTo>
                    <a:cubicBezTo>
                      <a:pt x="114" y="117"/>
                      <a:pt x="114" y="117"/>
                      <a:pt x="114" y="117"/>
                    </a:cubicBezTo>
                    <a:cubicBezTo>
                      <a:pt x="124" y="117"/>
                      <a:pt x="124" y="117"/>
                      <a:pt x="124" y="117"/>
                    </a:cubicBezTo>
                    <a:cubicBezTo>
                      <a:pt x="124" y="107"/>
                      <a:pt x="124" y="107"/>
                      <a:pt x="124" y="107"/>
                    </a:cubicBezTo>
                    <a:cubicBezTo>
                      <a:pt x="124" y="56"/>
                      <a:pt x="124" y="56"/>
                      <a:pt x="124" y="56"/>
                    </a:cubicBezTo>
                    <a:cubicBezTo>
                      <a:pt x="124" y="45"/>
                      <a:pt x="124" y="45"/>
                      <a:pt x="124" y="45"/>
                    </a:cubicBezTo>
                    <a:cubicBezTo>
                      <a:pt x="114" y="45"/>
                      <a:pt x="114" y="45"/>
                      <a:pt x="114" y="45"/>
                    </a:cubicBezTo>
                    <a:cubicBezTo>
                      <a:pt x="88" y="45"/>
                      <a:pt x="88" y="45"/>
                      <a:pt x="88" y="45"/>
                    </a:cubicBezTo>
                    <a:cubicBezTo>
                      <a:pt x="88" y="25"/>
                      <a:pt x="88" y="25"/>
                      <a:pt x="88" y="25"/>
                    </a:cubicBezTo>
                    <a:cubicBezTo>
                      <a:pt x="88" y="15"/>
                      <a:pt x="88" y="15"/>
                      <a:pt x="88" y="15"/>
                    </a:cubicBezTo>
                    <a:cubicBezTo>
                      <a:pt x="78" y="15"/>
                      <a:pt x="78" y="15"/>
                      <a:pt x="78" y="15"/>
                    </a:cubicBezTo>
                    <a:cubicBezTo>
                      <a:pt x="65" y="15"/>
                      <a:pt x="65" y="15"/>
                      <a:pt x="65" y="15"/>
                    </a:cubicBezTo>
                    <a:cubicBezTo>
                      <a:pt x="62" y="6"/>
                      <a:pt x="53" y="0"/>
                      <a:pt x="4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38" name="Freeform 109">
                <a:extLst>
                  <a:ext uri="{FF2B5EF4-FFF2-40B4-BE49-F238E27FC236}">
                    <a16:creationId xmlns:a16="http://schemas.microsoft.com/office/drawing/2014/main" id="{D6E8FCB7-2D69-4F85-A378-91DE09338348}"/>
                  </a:ext>
                </a:extLst>
              </p:cNvPr>
              <p:cNvSpPr>
                <a:spLocks noEditPoints="1"/>
              </p:cNvSpPr>
              <p:nvPr/>
            </p:nvSpPr>
            <p:spPr bwMode="auto">
              <a:xfrm>
                <a:off x="2725738" y="3457576"/>
                <a:ext cx="469900" cy="439738"/>
              </a:xfrm>
              <a:custGeom>
                <a:avLst/>
                <a:gdLst>
                  <a:gd name="T0" fmla="*/ 59 w 104"/>
                  <a:gd name="T1" fmla="*/ 58 h 97"/>
                  <a:gd name="T2" fmla="*/ 58 w 104"/>
                  <a:gd name="T3" fmla="*/ 62 h 97"/>
                  <a:gd name="T4" fmla="*/ 79 w 104"/>
                  <a:gd name="T5" fmla="*/ 62 h 97"/>
                  <a:gd name="T6" fmla="*/ 78 w 104"/>
                  <a:gd name="T7" fmla="*/ 58 h 97"/>
                  <a:gd name="T8" fmla="*/ 77 w 104"/>
                  <a:gd name="T9" fmla="*/ 62 h 97"/>
                  <a:gd name="T10" fmla="*/ 60 w 104"/>
                  <a:gd name="T11" fmla="*/ 62 h 97"/>
                  <a:gd name="T12" fmla="*/ 78 w 104"/>
                  <a:gd name="T13" fmla="*/ 56 h 97"/>
                  <a:gd name="T14" fmla="*/ 81 w 104"/>
                  <a:gd name="T15" fmla="*/ 57 h 97"/>
                  <a:gd name="T16" fmla="*/ 76 w 104"/>
                  <a:gd name="T17" fmla="*/ 57 h 97"/>
                  <a:gd name="T18" fmla="*/ 78 w 104"/>
                  <a:gd name="T19" fmla="*/ 56 h 97"/>
                  <a:gd name="T20" fmla="*/ 62 w 104"/>
                  <a:gd name="T21" fmla="*/ 58 h 97"/>
                  <a:gd name="T22" fmla="*/ 59 w 104"/>
                  <a:gd name="T23" fmla="*/ 54 h 97"/>
                  <a:gd name="T24" fmla="*/ 57 w 104"/>
                  <a:gd name="T25" fmla="*/ 58 h 97"/>
                  <a:gd name="T26" fmla="*/ 68 w 104"/>
                  <a:gd name="T27" fmla="*/ 46 h 97"/>
                  <a:gd name="T28" fmla="*/ 50 w 104"/>
                  <a:gd name="T29" fmla="*/ 15 h 97"/>
                  <a:gd name="T30" fmla="*/ 52 w 104"/>
                  <a:gd name="T31" fmla="*/ 24 h 97"/>
                  <a:gd name="T32" fmla="*/ 40 w 104"/>
                  <a:gd name="T33" fmla="*/ 24 h 97"/>
                  <a:gd name="T34" fmla="*/ 42 w 104"/>
                  <a:gd name="T35" fmla="*/ 15 h 97"/>
                  <a:gd name="T36" fmla="*/ 23 w 104"/>
                  <a:gd name="T37" fmla="*/ 19 h 97"/>
                  <a:gd name="T38" fmla="*/ 20 w 104"/>
                  <a:gd name="T39" fmla="*/ 29 h 97"/>
                  <a:gd name="T40" fmla="*/ 16 w 104"/>
                  <a:gd name="T41" fmla="*/ 19 h 97"/>
                  <a:gd name="T42" fmla="*/ 0 w 104"/>
                  <a:gd name="T43" fmla="*/ 15 h 97"/>
                  <a:gd name="T44" fmla="*/ 38 w 104"/>
                  <a:gd name="T45" fmla="*/ 85 h 97"/>
                  <a:gd name="T46" fmla="*/ 104 w 104"/>
                  <a:gd name="T47" fmla="*/ 97 h 97"/>
                  <a:gd name="T48" fmla="*/ 68 w 104"/>
                  <a:gd name="T49" fmla="*/ 46 h 97"/>
                  <a:gd name="T50" fmla="*/ 41 w 104"/>
                  <a:gd name="T51" fmla="*/ 93 h 97"/>
                  <a:gd name="T52" fmla="*/ 100 w 104"/>
                  <a:gd name="T53" fmla="*/ 49 h 97"/>
                  <a:gd name="T54" fmla="*/ 20 w 104"/>
                  <a:gd name="T55" fmla="*/ 26 h 97"/>
                  <a:gd name="T56" fmla="*/ 21 w 104"/>
                  <a:gd name="T57" fmla="*/ 21 h 97"/>
                  <a:gd name="T58" fmla="*/ 33 w 104"/>
                  <a:gd name="T59" fmla="*/ 2 h 97"/>
                  <a:gd name="T60" fmla="*/ 45 w 104"/>
                  <a:gd name="T61" fmla="*/ 21 h 97"/>
                  <a:gd name="T62" fmla="*/ 46 w 104"/>
                  <a:gd name="T63" fmla="*/ 26 h 97"/>
                  <a:gd name="T64" fmla="*/ 47 w 104"/>
                  <a:gd name="T65" fmla="*/ 21 h 97"/>
                  <a:gd name="T66" fmla="*/ 33 w 104"/>
                  <a:gd name="T67" fmla="*/ 0 h 97"/>
                  <a:gd name="T68" fmla="*/ 19 w 104"/>
                  <a:gd name="T69" fmla="*/ 21 h 97"/>
                  <a:gd name="T70" fmla="*/ 20 w 104"/>
                  <a:gd name="T71"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97">
                    <a:moveTo>
                      <a:pt x="60" y="59"/>
                    </a:moveTo>
                    <a:cubicBezTo>
                      <a:pt x="60" y="58"/>
                      <a:pt x="60" y="58"/>
                      <a:pt x="59" y="58"/>
                    </a:cubicBezTo>
                    <a:cubicBezTo>
                      <a:pt x="59" y="58"/>
                      <a:pt x="58" y="58"/>
                      <a:pt x="58" y="59"/>
                    </a:cubicBezTo>
                    <a:cubicBezTo>
                      <a:pt x="58" y="62"/>
                      <a:pt x="58" y="62"/>
                      <a:pt x="58" y="62"/>
                    </a:cubicBezTo>
                    <a:cubicBezTo>
                      <a:pt x="58" y="67"/>
                      <a:pt x="63" y="72"/>
                      <a:pt x="69" y="72"/>
                    </a:cubicBezTo>
                    <a:cubicBezTo>
                      <a:pt x="75" y="72"/>
                      <a:pt x="79" y="67"/>
                      <a:pt x="79" y="62"/>
                    </a:cubicBezTo>
                    <a:cubicBezTo>
                      <a:pt x="79" y="59"/>
                      <a:pt x="79" y="59"/>
                      <a:pt x="79" y="59"/>
                    </a:cubicBezTo>
                    <a:cubicBezTo>
                      <a:pt x="79" y="58"/>
                      <a:pt x="79" y="58"/>
                      <a:pt x="78" y="58"/>
                    </a:cubicBezTo>
                    <a:cubicBezTo>
                      <a:pt x="78" y="58"/>
                      <a:pt x="77" y="58"/>
                      <a:pt x="77" y="59"/>
                    </a:cubicBezTo>
                    <a:cubicBezTo>
                      <a:pt x="77" y="62"/>
                      <a:pt x="77" y="62"/>
                      <a:pt x="77" y="62"/>
                    </a:cubicBezTo>
                    <a:cubicBezTo>
                      <a:pt x="77" y="66"/>
                      <a:pt x="74" y="70"/>
                      <a:pt x="69" y="70"/>
                    </a:cubicBezTo>
                    <a:cubicBezTo>
                      <a:pt x="64" y="70"/>
                      <a:pt x="60" y="66"/>
                      <a:pt x="60" y="62"/>
                    </a:cubicBezTo>
                    <a:lnTo>
                      <a:pt x="60" y="59"/>
                    </a:lnTo>
                    <a:close/>
                    <a:moveTo>
                      <a:pt x="78" y="56"/>
                    </a:moveTo>
                    <a:cubicBezTo>
                      <a:pt x="80" y="56"/>
                      <a:pt x="81" y="57"/>
                      <a:pt x="81" y="58"/>
                    </a:cubicBezTo>
                    <a:cubicBezTo>
                      <a:pt x="81" y="58"/>
                      <a:pt x="81" y="57"/>
                      <a:pt x="81" y="57"/>
                    </a:cubicBezTo>
                    <a:cubicBezTo>
                      <a:pt x="81" y="55"/>
                      <a:pt x="80" y="54"/>
                      <a:pt x="78" y="54"/>
                    </a:cubicBezTo>
                    <a:cubicBezTo>
                      <a:pt x="77" y="54"/>
                      <a:pt x="76" y="55"/>
                      <a:pt x="76" y="57"/>
                    </a:cubicBezTo>
                    <a:cubicBezTo>
                      <a:pt x="76" y="57"/>
                      <a:pt x="76" y="58"/>
                      <a:pt x="76" y="58"/>
                    </a:cubicBezTo>
                    <a:cubicBezTo>
                      <a:pt x="76" y="57"/>
                      <a:pt x="77" y="56"/>
                      <a:pt x="78" y="56"/>
                    </a:cubicBezTo>
                    <a:close/>
                    <a:moveTo>
                      <a:pt x="59" y="56"/>
                    </a:moveTo>
                    <a:cubicBezTo>
                      <a:pt x="61" y="56"/>
                      <a:pt x="62" y="57"/>
                      <a:pt x="62" y="58"/>
                    </a:cubicBezTo>
                    <a:cubicBezTo>
                      <a:pt x="62" y="58"/>
                      <a:pt x="62" y="57"/>
                      <a:pt x="62" y="57"/>
                    </a:cubicBezTo>
                    <a:cubicBezTo>
                      <a:pt x="62" y="55"/>
                      <a:pt x="61" y="54"/>
                      <a:pt x="59" y="54"/>
                    </a:cubicBezTo>
                    <a:cubicBezTo>
                      <a:pt x="58" y="54"/>
                      <a:pt x="57" y="55"/>
                      <a:pt x="57" y="57"/>
                    </a:cubicBezTo>
                    <a:cubicBezTo>
                      <a:pt x="57" y="57"/>
                      <a:pt x="57" y="58"/>
                      <a:pt x="57" y="58"/>
                    </a:cubicBezTo>
                    <a:cubicBezTo>
                      <a:pt x="57" y="57"/>
                      <a:pt x="58" y="56"/>
                      <a:pt x="59" y="56"/>
                    </a:cubicBezTo>
                    <a:close/>
                    <a:moveTo>
                      <a:pt x="68" y="46"/>
                    </a:moveTo>
                    <a:cubicBezTo>
                      <a:pt x="68" y="15"/>
                      <a:pt x="68" y="15"/>
                      <a:pt x="68" y="15"/>
                    </a:cubicBezTo>
                    <a:cubicBezTo>
                      <a:pt x="50" y="15"/>
                      <a:pt x="50" y="15"/>
                      <a:pt x="50" y="15"/>
                    </a:cubicBezTo>
                    <a:cubicBezTo>
                      <a:pt x="50" y="19"/>
                      <a:pt x="50" y="19"/>
                      <a:pt x="50" y="19"/>
                    </a:cubicBezTo>
                    <a:cubicBezTo>
                      <a:pt x="51" y="20"/>
                      <a:pt x="52" y="22"/>
                      <a:pt x="52" y="24"/>
                    </a:cubicBezTo>
                    <a:cubicBezTo>
                      <a:pt x="52" y="27"/>
                      <a:pt x="49" y="29"/>
                      <a:pt x="46" y="29"/>
                    </a:cubicBezTo>
                    <a:cubicBezTo>
                      <a:pt x="43" y="29"/>
                      <a:pt x="40" y="27"/>
                      <a:pt x="40" y="24"/>
                    </a:cubicBezTo>
                    <a:cubicBezTo>
                      <a:pt x="40" y="22"/>
                      <a:pt x="41" y="20"/>
                      <a:pt x="42" y="19"/>
                    </a:cubicBezTo>
                    <a:cubicBezTo>
                      <a:pt x="42" y="15"/>
                      <a:pt x="42" y="15"/>
                      <a:pt x="42" y="15"/>
                    </a:cubicBezTo>
                    <a:cubicBezTo>
                      <a:pt x="23" y="15"/>
                      <a:pt x="23" y="15"/>
                      <a:pt x="23" y="15"/>
                    </a:cubicBezTo>
                    <a:cubicBezTo>
                      <a:pt x="23" y="19"/>
                      <a:pt x="23" y="19"/>
                      <a:pt x="23" y="19"/>
                    </a:cubicBezTo>
                    <a:cubicBezTo>
                      <a:pt x="25" y="20"/>
                      <a:pt x="25" y="22"/>
                      <a:pt x="25" y="24"/>
                    </a:cubicBezTo>
                    <a:cubicBezTo>
                      <a:pt x="25" y="27"/>
                      <a:pt x="23" y="29"/>
                      <a:pt x="20" y="29"/>
                    </a:cubicBezTo>
                    <a:cubicBezTo>
                      <a:pt x="16" y="29"/>
                      <a:pt x="14" y="27"/>
                      <a:pt x="14" y="24"/>
                    </a:cubicBezTo>
                    <a:cubicBezTo>
                      <a:pt x="14" y="22"/>
                      <a:pt x="15" y="20"/>
                      <a:pt x="16" y="19"/>
                    </a:cubicBezTo>
                    <a:cubicBezTo>
                      <a:pt x="16" y="15"/>
                      <a:pt x="16" y="15"/>
                      <a:pt x="16" y="15"/>
                    </a:cubicBezTo>
                    <a:cubicBezTo>
                      <a:pt x="0" y="15"/>
                      <a:pt x="0" y="15"/>
                      <a:pt x="0" y="15"/>
                    </a:cubicBezTo>
                    <a:cubicBezTo>
                      <a:pt x="0" y="85"/>
                      <a:pt x="0" y="85"/>
                      <a:pt x="0" y="85"/>
                    </a:cubicBezTo>
                    <a:cubicBezTo>
                      <a:pt x="38" y="85"/>
                      <a:pt x="38" y="85"/>
                      <a:pt x="38" y="85"/>
                    </a:cubicBezTo>
                    <a:cubicBezTo>
                      <a:pt x="38" y="97"/>
                      <a:pt x="38" y="97"/>
                      <a:pt x="38" y="97"/>
                    </a:cubicBezTo>
                    <a:cubicBezTo>
                      <a:pt x="104" y="97"/>
                      <a:pt x="104" y="97"/>
                      <a:pt x="104" y="97"/>
                    </a:cubicBezTo>
                    <a:cubicBezTo>
                      <a:pt x="104" y="46"/>
                      <a:pt x="104" y="46"/>
                      <a:pt x="104" y="46"/>
                    </a:cubicBezTo>
                    <a:lnTo>
                      <a:pt x="68" y="46"/>
                    </a:lnTo>
                    <a:close/>
                    <a:moveTo>
                      <a:pt x="100" y="93"/>
                    </a:moveTo>
                    <a:cubicBezTo>
                      <a:pt x="41" y="93"/>
                      <a:pt x="41" y="93"/>
                      <a:pt x="41" y="93"/>
                    </a:cubicBezTo>
                    <a:cubicBezTo>
                      <a:pt x="41" y="49"/>
                      <a:pt x="41" y="49"/>
                      <a:pt x="41" y="49"/>
                    </a:cubicBezTo>
                    <a:cubicBezTo>
                      <a:pt x="100" y="49"/>
                      <a:pt x="100" y="49"/>
                      <a:pt x="100" y="49"/>
                    </a:cubicBezTo>
                    <a:lnTo>
                      <a:pt x="100" y="93"/>
                    </a:lnTo>
                    <a:close/>
                    <a:moveTo>
                      <a:pt x="20" y="26"/>
                    </a:moveTo>
                    <a:cubicBezTo>
                      <a:pt x="21" y="26"/>
                      <a:pt x="22" y="25"/>
                      <a:pt x="22" y="24"/>
                    </a:cubicBezTo>
                    <a:cubicBezTo>
                      <a:pt x="22" y="22"/>
                      <a:pt x="22" y="21"/>
                      <a:pt x="21" y="21"/>
                    </a:cubicBezTo>
                    <a:cubicBezTo>
                      <a:pt x="21" y="14"/>
                      <a:pt x="21" y="14"/>
                      <a:pt x="21" y="14"/>
                    </a:cubicBezTo>
                    <a:cubicBezTo>
                      <a:pt x="21" y="7"/>
                      <a:pt x="26" y="2"/>
                      <a:pt x="33" y="2"/>
                    </a:cubicBezTo>
                    <a:cubicBezTo>
                      <a:pt x="40" y="2"/>
                      <a:pt x="45" y="7"/>
                      <a:pt x="45" y="14"/>
                    </a:cubicBezTo>
                    <a:cubicBezTo>
                      <a:pt x="45" y="21"/>
                      <a:pt x="45" y="21"/>
                      <a:pt x="45" y="21"/>
                    </a:cubicBezTo>
                    <a:cubicBezTo>
                      <a:pt x="44" y="21"/>
                      <a:pt x="43" y="22"/>
                      <a:pt x="43" y="24"/>
                    </a:cubicBezTo>
                    <a:cubicBezTo>
                      <a:pt x="43" y="25"/>
                      <a:pt x="45" y="26"/>
                      <a:pt x="46" y="26"/>
                    </a:cubicBezTo>
                    <a:cubicBezTo>
                      <a:pt x="48" y="26"/>
                      <a:pt x="49" y="25"/>
                      <a:pt x="49" y="24"/>
                    </a:cubicBezTo>
                    <a:cubicBezTo>
                      <a:pt x="49" y="22"/>
                      <a:pt x="48" y="21"/>
                      <a:pt x="47" y="21"/>
                    </a:cubicBezTo>
                    <a:cubicBezTo>
                      <a:pt x="47" y="14"/>
                      <a:pt x="47" y="14"/>
                      <a:pt x="47" y="14"/>
                    </a:cubicBezTo>
                    <a:cubicBezTo>
                      <a:pt x="47" y="6"/>
                      <a:pt x="41" y="0"/>
                      <a:pt x="33" y="0"/>
                    </a:cubicBezTo>
                    <a:cubicBezTo>
                      <a:pt x="25" y="0"/>
                      <a:pt x="19" y="6"/>
                      <a:pt x="19" y="14"/>
                    </a:cubicBezTo>
                    <a:cubicBezTo>
                      <a:pt x="19" y="21"/>
                      <a:pt x="19" y="21"/>
                      <a:pt x="19" y="21"/>
                    </a:cubicBezTo>
                    <a:cubicBezTo>
                      <a:pt x="18" y="21"/>
                      <a:pt x="17" y="22"/>
                      <a:pt x="17" y="24"/>
                    </a:cubicBezTo>
                    <a:cubicBezTo>
                      <a:pt x="17" y="25"/>
                      <a:pt x="18" y="26"/>
                      <a:pt x="20" y="26"/>
                    </a:cubicBez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39" name="Freeform 110">
                <a:extLst>
                  <a:ext uri="{FF2B5EF4-FFF2-40B4-BE49-F238E27FC236}">
                    <a16:creationId xmlns:a16="http://schemas.microsoft.com/office/drawing/2014/main" id="{6B82D23C-A057-408F-A1A8-A289479A4EE1}"/>
                  </a:ext>
                </a:extLst>
              </p:cNvPr>
              <p:cNvSpPr>
                <a:spLocks/>
              </p:cNvSpPr>
              <p:nvPr/>
            </p:nvSpPr>
            <p:spPr bwMode="auto">
              <a:xfrm>
                <a:off x="2038350" y="2938463"/>
                <a:ext cx="501650" cy="555625"/>
              </a:xfrm>
              <a:custGeom>
                <a:avLst/>
                <a:gdLst>
                  <a:gd name="T0" fmla="*/ 109 w 111"/>
                  <a:gd name="T1" fmla="*/ 68 h 123"/>
                  <a:gd name="T2" fmla="*/ 104 w 111"/>
                  <a:gd name="T3" fmla="*/ 54 h 123"/>
                  <a:gd name="T4" fmla="*/ 82 w 111"/>
                  <a:gd name="T5" fmla="*/ 20 h 123"/>
                  <a:gd name="T6" fmla="*/ 77 w 111"/>
                  <a:gd name="T7" fmla="*/ 17 h 123"/>
                  <a:gd name="T8" fmla="*/ 48 w 111"/>
                  <a:gd name="T9" fmla="*/ 1 h 123"/>
                  <a:gd name="T10" fmla="*/ 42 w 111"/>
                  <a:gd name="T11" fmla="*/ 0 h 123"/>
                  <a:gd name="T12" fmla="*/ 36 w 111"/>
                  <a:gd name="T13" fmla="*/ 1 h 123"/>
                  <a:gd name="T14" fmla="*/ 0 w 111"/>
                  <a:gd name="T15" fmla="*/ 42 h 123"/>
                  <a:gd name="T16" fmla="*/ 7 w 111"/>
                  <a:gd name="T17" fmla="*/ 68 h 123"/>
                  <a:gd name="T18" fmla="*/ 8 w 111"/>
                  <a:gd name="T19" fmla="*/ 70 h 123"/>
                  <a:gd name="T20" fmla="*/ 8 w 111"/>
                  <a:gd name="T21" fmla="*/ 78 h 123"/>
                  <a:gd name="T22" fmla="*/ 17 w 111"/>
                  <a:gd name="T23" fmla="*/ 93 h 123"/>
                  <a:gd name="T24" fmla="*/ 43 w 111"/>
                  <a:gd name="T25" fmla="*/ 106 h 123"/>
                  <a:gd name="T26" fmla="*/ 49 w 111"/>
                  <a:gd name="T27" fmla="*/ 108 h 123"/>
                  <a:gd name="T28" fmla="*/ 52 w 111"/>
                  <a:gd name="T29" fmla="*/ 107 h 123"/>
                  <a:gd name="T30" fmla="*/ 60 w 111"/>
                  <a:gd name="T31" fmla="*/ 120 h 123"/>
                  <a:gd name="T32" fmla="*/ 60 w 111"/>
                  <a:gd name="T33" fmla="*/ 120 h 123"/>
                  <a:gd name="T34" fmla="*/ 60 w 111"/>
                  <a:gd name="T35" fmla="*/ 120 h 123"/>
                  <a:gd name="T36" fmla="*/ 63 w 111"/>
                  <a:gd name="T37" fmla="*/ 121 h 123"/>
                  <a:gd name="T38" fmla="*/ 69 w 111"/>
                  <a:gd name="T39" fmla="*/ 123 h 123"/>
                  <a:gd name="T40" fmla="*/ 81 w 111"/>
                  <a:gd name="T41" fmla="*/ 110 h 123"/>
                  <a:gd name="T42" fmla="*/ 81 w 111"/>
                  <a:gd name="T43" fmla="*/ 103 h 123"/>
                  <a:gd name="T44" fmla="*/ 88 w 111"/>
                  <a:gd name="T45" fmla="*/ 103 h 123"/>
                  <a:gd name="T46" fmla="*/ 104 w 111"/>
                  <a:gd name="T47" fmla="*/ 87 h 123"/>
                  <a:gd name="T48" fmla="*/ 104 w 111"/>
                  <a:gd name="T49" fmla="*/ 84 h 123"/>
                  <a:gd name="T50" fmla="*/ 108 w 111"/>
                  <a:gd name="T51" fmla="*/ 80 h 123"/>
                  <a:gd name="T52" fmla="*/ 109 w 111"/>
                  <a:gd name="T53" fmla="*/ 6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 h="123">
                    <a:moveTo>
                      <a:pt x="109" y="68"/>
                    </a:moveTo>
                    <a:cubicBezTo>
                      <a:pt x="107" y="63"/>
                      <a:pt x="104" y="56"/>
                      <a:pt x="104" y="54"/>
                    </a:cubicBezTo>
                    <a:cubicBezTo>
                      <a:pt x="104" y="40"/>
                      <a:pt x="96" y="27"/>
                      <a:pt x="82" y="20"/>
                    </a:cubicBezTo>
                    <a:cubicBezTo>
                      <a:pt x="77" y="17"/>
                      <a:pt x="77" y="17"/>
                      <a:pt x="77" y="17"/>
                    </a:cubicBezTo>
                    <a:cubicBezTo>
                      <a:pt x="70" y="9"/>
                      <a:pt x="60" y="2"/>
                      <a:pt x="48" y="1"/>
                    </a:cubicBezTo>
                    <a:cubicBezTo>
                      <a:pt x="48" y="1"/>
                      <a:pt x="45" y="0"/>
                      <a:pt x="42" y="0"/>
                    </a:cubicBezTo>
                    <a:cubicBezTo>
                      <a:pt x="39" y="0"/>
                      <a:pt x="36" y="1"/>
                      <a:pt x="36" y="1"/>
                    </a:cubicBezTo>
                    <a:cubicBezTo>
                      <a:pt x="15" y="4"/>
                      <a:pt x="0" y="21"/>
                      <a:pt x="0" y="42"/>
                    </a:cubicBezTo>
                    <a:cubicBezTo>
                      <a:pt x="0" y="55"/>
                      <a:pt x="4" y="63"/>
                      <a:pt x="7" y="68"/>
                    </a:cubicBezTo>
                    <a:cubicBezTo>
                      <a:pt x="7" y="68"/>
                      <a:pt x="8" y="69"/>
                      <a:pt x="8" y="70"/>
                    </a:cubicBezTo>
                    <a:cubicBezTo>
                      <a:pt x="8" y="78"/>
                      <a:pt x="8" y="78"/>
                      <a:pt x="8" y="78"/>
                    </a:cubicBezTo>
                    <a:cubicBezTo>
                      <a:pt x="8" y="84"/>
                      <a:pt x="12" y="90"/>
                      <a:pt x="17" y="93"/>
                    </a:cubicBezTo>
                    <a:cubicBezTo>
                      <a:pt x="43" y="106"/>
                      <a:pt x="43" y="106"/>
                      <a:pt x="43" y="106"/>
                    </a:cubicBezTo>
                    <a:cubicBezTo>
                      <a:pt x="45" y="107"/>
                      <a:pt x="47" y="108"/>
                      <a:pt x="49" y="108"/>
                    </a:cubicBezTo>
                    <a:cubicBezTo>
                      <a:pt x="50" y="108"/>
                      <a:pt x="51" y="108"/>
                      <a:pt x="52" y="107"/>
                    </a:cubicBezTo>
                    <a:cubicBezTo>
                      <a:pt x="52" y="113"/>
                      <a:pt x="55" y="117"/>
                      <a:pt x="60" y="120"/>
                    </a:cubicBezTo>
                    <a:cubicBezTo>
                      <a:pt x="60" y="120"/>
                      <a:pt x="60" y="120"/>
                      <a:pt x="60" y="120"/>
                    </a:cubicBezTo>
                    <a:cubicBezTo>
                      <a:pt x="60" y="120"/>
                      <a:pt x="60" y="120"/>
                      <a:pt x="60" y="120"/>
                    </a:cubicBezTo>
                    <a:cubicBezTo>
                      <a:pt x="63" y="121"/>
                      <a:pt x="63" y="121"/>
                      <a:pt x="63" y="121"/>
                    </a:cubicBezTo>
                    <a:cubicBezTo>
                      <a:pt x="65" y="122"/>
                      <a:pt x="67" y="123"/>
                      <a:pt x="69" y="123"/>
                    </a:cubicBezTo>
                    <a:cubicBezTo>
                      <a:pt x="76" y="123"/>
                      <a:pt x="81" y="117"/>
                      <a:pt x="81" y="110"/>
                    </a:cubicBezTo>
                    <a:cubicBezTo>
                      <a:pt x="81" y="103"/>
                      <a:pt x="81" y="103"/>
                      <a:pt x="81" y="103"/>
                    </a:cubicBezTo>
                    <a:cubicBezTo>
                      <a:pt x="88" y="103"/>
                      <a:pt x="88" y="103"/>
                      <a:pt x="88" y="103"/>
                    </a:cubicBezTo>
                    <a:cubicBezTo>
                      <a:pt x="97" y="103"/>
                      <a:pt x="104" y="95"/>
                      <a:pt x="104" y="87"/>
                    </a:cubicBezTo>
                    <a:cubicBezTo>
                      <a:pt x="104" y="84"/>
                      <a:pt x="104" y="84"/>
                      <a:pt x="104" y="84"/>
                    </a:cubicBezTo>
                    <a:cubicBezTo>
                      <a:pt x="106" y="83"/>
                      <a:pt x="107" y="82"/>
                      <a:pt x="108" y="80"/>
                    </a:cubicBezTo>
                    <a:cubicBezTo>
                      <a:pt x="111" y="77"/>
                      <a:pt x="111" y="72"/>
                      <a:pt x="109" y="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0" name="Freeform 111">
                <a:extLst>
                  <a:ext uri="{FF2B5EF4-FFF2-40B4-BE49-F238E27FC236}">
                    <a16:creationId xmlns:a16="http://schemas.microsoft.com/office/drawing/2014/main" id="{E7D563D3-3956-4578-95D5-67428A4896DA}"/>
                  </a:ext>
                </a:extLst>
              </p:cNvPr>
              <p:cNvSpPr>
                <a:spLocks noEditPoints="1"/>
              </p:cNvSpPr>
              <p:nvPr/>
            </p:nvSpPr>
            <p:spPr bwMode="auto">
              <a:xfrm>
                <a:off x="2082800" y="2982913"/>
                <a:ext cx="411163" cy="466725"/>
              </a:xfrm>
              <a:custGeom>
                <a:avLst/>
                <a:gdLst>
                  <a:gd name="T0" fmla="*/ 90 w 91"/>
                  <a:gd name="T1" fmla="*/ 62 h 103"/>
                  <a:gd name="T2" fmla="*/ 84 w 91"/>
                  <a:gd name="T3" fmla="*/ 44 h 103"/>
                  <a:gd name="T4" fmla="*/ 68 w 91"/>
                  <a:gd name="T5" fmla="*/ 19 h 103"/>
                  <a:gd name="T6" fmla="*/ 74 w 91"/>
                  <a:gd name="T7" fmla="*/ 37 h 103"/>
                  <a:gd name="T8" fmla="*/ 80 w 91"/>
                  <a:gd name="T9" fmla="*/ 55 h 103"/>
                  <a:gd name="T10" fmla="*/ 78 w 91"/>
                  <a:gd name="T11" fmla="*/ 58 h 103"/>
                  <a:gd name="T12" fmla="*/ 76 w 91"/>
                  <a:gd name="T13" fmla="*/ 58 h 103"/>
                  <a:gd name="T14" fmla="*/ 74 w 91"/>
                  <a:gd name="T15" fmla="*/ 60 h 103"/>
                  <a:gd name="T16" fmla="*/ 74 w 91"/>
                  <a:gd name="T17" fmla="*/ 69 h 103"/>
                  <a:gd name="T18" fmla="*/ 69 w 91"/>
                  <a:gd name="T19" fmla="*/ 75 h 103"/>
                  <a:gd name="T20" fmla="*/ 56 w 91"/>
                  <a:gd name="T21" fmla="*/ 75 h 103"/>
                  <a:gd name="T22" fmla="*/ 52 w 91"/>
                  <a:gd name="T23" fmla="*/ 79 h 103"/>
                  <a:gd name="T24" fmla="*/ 52 w 91"/>
                  <a:gd name="T25" fmla="*/ 93 h 103"/>
                  <a:gd name="T26" fmla="*/ 52 w 91"/>
                  <a:gd name="T27" fmla="*/ 93 h 103"/>
                  <a:gd name="T28" fmla="*/ 52 w 91"/>
                  <a:gd name="T29" fmla="*/ 95 h 103"/>
                  <a:gd name="T30" fmla="*/ 55 w 91"/>
                  <a:gd name="T31" fmla="*/ 101 h 103"/>
                  <a:gd name="T32" fmla="*/ 58 w 91"/>
                  <a:gd name="T33" fmla="*/ 102 h 103"/>
                  <a:gd name="T34" fmla="*/ 61 w 91"/>
                  <a:gd name="T35" fmla="*/ 100 h 103"/>
                  <a:gd name="T36" fmla="*/ 61 w 91"/>
                  <a:gd name="T37" fmla="*/ 87 h 103"/>
                  <a:gd name="T38" fmla="*/ 66 w 91"/>
                  <a:gd name="T39" fmla="*/ 82 h 103"/>
                  <a:gd name="T40" fmla="*/ 78 w 91"/>
                  <a:gd name="T41" fmla="*/ 82 h 103"/>
                  <a:gd name="T42" fmla="*/ 84 w 91"/>
                  <a:gd name="T43" fmla="*/ 76 h 103"/>
                  <a:gd name="T44" fmla="*/ 84 w 91"/>
                  <a:gd name="T45" fmla="*/ 68 h 103"/>
                  <a:gd name="T46" fmla="*/ 86 w 91"/>
                  <a:gd name="T47" fmla="*/ 66 h 103"/>
                  <a:gd name="T48" fmla="*/ 88 w 91"/>
                  <a:gd name="T49" fmla="*/ 66 h 103"/>
                  <a:gd name="T50" fmla="*/ 90 w 91"/>
                  <a:gd name="T51" fmla="*/ 62 h 103"/>
                  <a:gd name="T52" fmla="*/ 64 w 91"/>
                  <a:gd name="T53" fmla="*/ 61 h 103"/>
                  <a:gd name="T54" fmla="*/ 64 w 91"/>
                  <a:gd name="T55" fmla="*/ 53 h 103"/>
                  <a:gd name="T56" fmla="*/ 66 w 91"/>
                  <a:gd name="T57" fmla="*/ 51 h 103"/>
                  <a:gd name="T58" fmla="*/ 67 w 91"/>
                  <a:gd name="T59" fmla="*/ 51 h 103"/>
                  <a:gd name="T60" fmla="*/ 69 w 91"/>
                  <a:gd name="T61" fmla="*/ 47 h 103"/>
                  <a:gd name="T62" fmla="*/ 64 w 91"/>
                  <a:gd name="T63" fmla="*/ 29 h 103"/>
                  <a:gd name="T64" fmla="*/ 36 w 91"/>
                  <a:gd name="T65" fmla="*/ 0 h 103"/>
                  <a:gd name="T66" fmla="*/ 36 w 91"/>
                  <a:gd name="T67" fmla="*/ 35 h 103"/>
                  <a:gd name="T68" fmla="*/ 39 w 91"/>
                  <a:gd name="T69" fmla="*/ 42 h 103"/>
                  <a:gd name="T70" fmla="*/ 39 w 91"/>
                  <a:gd name="T71" fmla="*/ 44 h 103"/>
                  <a:gd name="T72" fmla="*/ 55 w 91"/>
                  <a:gd name="T73" fmla="*/ 55 h 103"/>
                  <a:gd name="T74" fmla="*/ 57 w 91"/>
                  <a:gd name="T75" fmla="*/ 55 h 103"/>
                  <a:gd name="T76" fmla="*/ 60 w 91"/>
                  <a:gd name="T77" fmla="*/ 58 h 103"/>
                  <a:gd name="T78" fmla="*/ 57 w 91"/>
                  <a:gd name="T79" fmla="*/ 60 h 103"/>
                  <a:gd name="T80" fmla="*/ 54 w 91"/>
                  <a:gd name="T81" fmla="*/ 58 h 103"/>
                  <a:gd name="T82" fmla="*/ 54 w 91"/>
                  <a:gd name="T83" fmla="*/ 57 h 103"/>
                  <a:gd name="T84" fmla="*/ 38 w 91"/>
                  <a:gd name="T85" fmla="*/ 46 h 103"/>
                  <a:gd name="T86" fmla="*/ 32 w 91"/>
                  <a:gd name="T87" fmla="*/ 49 h 103"/>
                  <a:gd name="T88" fmla="*/ 25 w 91"/>
                  <a:gd name="T89" fmla="*/ 42 h 103"/>
                  <a:gd name="T90" fmla="*/ 28 w 91"/>
                  <a:gd name="T91" fmla="*/ 35 h 103"/>
                  <a:gd name="T92" fmla="*/ 28 w 91"/>
                  <a:gd name="T93" fmla="*/ 0 h 103"/>
                  <a:gd name="T94" fmla="*/ 0 w 91"/>
                  <a:gd name="T95" fmla="*/ 32 h 103"/>
                  <a:gd name="T96" fmla="*/ 8 w 91"/>
                  <a:gd name="T97" fmla="*/ 59 h 103"/>
                  <a:gd name="T98" fmla="*/ 8 w 91"/>
                  <a:gd name="T99" fmla="*/ 68 h 103"/>
                  <a:gd name="T100" fmla="*/ 12 w 91"/>
                  <a:gd name="T101" fmla="*/ 74 h 103"/>
                  <a:gd name="T102" fmla="*/ 38 w 91"/>
                  <a:gd name="T103" fmla="*/ 87 h 103"/>
                  <a:gd name="T104" fmla="*/ 41 w 91"/>
                  <a:gd name="T105" fmla="*/ 85 h 103"/>
                  <a:gd name="T106" fmla="*/ 41 w 91"/>
                  <a:gd name="T107" fmla="*/ 72 h 103"/>
                  <a:gd name="T108" fmla="*/ 45 w 91"/>
                  <a:gd name="T109" fmla="*/ 67 h 103"/>
                  <a:gd name="T110" fmla="*/ 58 w 91"/>
                  <a:gd name="T111" fmla="*/ 67 h 103"/>
                  <a:gd name="T112" fmla="*/ 64 w 91"/>
                  <a:gd name="T113"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103">
                    <a:moveTo>
                      <a:pt x="90" y="62"/>
                    </a:moveTo>
                    <a:cubicBezTo>
                      <a:pt x="90" y="62"/>
                      <a:pt x="84" y="49"/>
                      <a:pt x="84" y="44"/>
                    </a:cubicBezTo>
                    <a:cubicBezTo>
                      <a:pt x="84" y="33"/>
                      <a:pt x="77" y="24"/>
                      <a:pt x="68" y="19"/>
                    </a:cubicBezTo>
                    <a:cubicBezTo>
                      <a:pt x="72" y="24"/>
                      <a:pt x="74" y="30"/>
                      <a:pt x="74" y="37"/>
                    </a:cubicBezTo>
                    <a:cubicBezTo>
                      <a:pt x="74" y="42"/>
                      <a:pt x="80" y="55"/>
                      <a:pt x="80" y="55"/>
                    </a:cubicBezTo>
                    <a:cubicBezTo>
                      <a:pt x="81" y="57"/>
                      <a:pt x="80" y="58"/>
                      <a:pt x="78" y="58"/>
                    </a:cubicBezTo>
                    <a:cubicBezTo>
                      <a:pt x="78" y="58"/>
                      <a:pt x="78" y="58"/>
                      <a:pt x="76" y="58"/>
                    </a:cubicBezTo>
                    <a:cubicBezTo>
                      <a:pt x="75" y="58"/>
                      <a:pt x="74" y="59"/>
                      <a:pt x="74" y="60"/>
                    </a:cubicBezTo>
                    <a:cubicBezTo>
                      <a:pt x="74" y="62"/>
                      <a:pt x="74" y="69"/>
                      <a:pt x="74" y="69"/>
                    </a:cubicBezTo>
                    <a:cubicBezTo>
                      <a:pt x="74" y="72"/>
                      <a:pt x="72" y="75"/>
                      <a:pt x="69" y="75"/>
                    </a:cubicBezTo>
                    <a:cubicBezTo>
                      <a:pt x="69" y="75"/>
                      <a:pt x="59" y="75"/>
                      <a:pt x="56" y="75"/>
                    </a:cubicBezTo>
                    <a:cubicBezTo>
                      <a:pt x="53" y="75"/>
                      <a:pt x="52" y="77"/>
                      <a:pt x="52" y="79"/>
                    </a:cubicBezTo>
                    <a:cubicBezTo>
                      <a:pt x="52" y="82"/>
                      <a:pt x="52" y="93"/>
                      <a:pt x="52" y="93"/>
                    </a:cubicBezTo>
                    <a:cubicBezTo>
                      <a:pt x="52" y="93"/>
                      <a:pt x="52" y="93"/>
                      <a:pt x="52" y="93"/>
                    </a:cubicBezTo>
                    <a:cubicBezTo>
                      <a:pt x="52" y="94"/>
                      <a:pt x="52" y="95"/>
                      <a:pt x="52" y="95"/>
                    </a:cubicBezTo>
                    <a:cubicBezTo>
                      <a:pt x="52" y="97"/>
                      <a:pt x="52" y="99"/>
                      <a:pt x="55" y="101"/>
                    </a:cubicBezTo>
                    <a:cubicBezTo>
                      <a:pt x="58" y="102"/>
                      <a:pt x="58" y="102"/>
                      <a:pt x="58" y="102"/>
                    </a:cubicBezTo>
                    <a:cubicBezTo>
                      <a:pt x="60" y="103"/>
                      <a:pt x="61" y="102"/>
                      <a:pt x="61" y="100"/>
                    </a:cubicBezTo>
                    <a:cubicBezTo>
                      <a:pt x="61" y="100"/>
                      <a:pt x="61" y="89"/>
                      <a:pt x="61" y="87"/>
                    </a:cubicBezTo>
                    <a:cubicBezTo>
                      <a:pt x="61" y="85"/>
                      <a:pt x="62" y="82"/>
                      <a:pt x="66" y="82"/>
                    </a:cubicBezTo>
                    <a:cubicBezTo>
                      <a:pt x="69" y="82"/>
                      <a:pt x="78" y="82"/>
                      <a:pt x="78" y="82"/>
                    </a:cubicBezTo>
                    <a:cubicBezTo>
                      <a:pt x="82" y="82"/>
                      <a:pt x="84" y="80"/>
                      <a:pt x="84" y="76"/>
                    </a:cubicBezTo>
                    <a:cubicBezTo>
                      <a:pt x="84" y="76"/>
                      <a:pt x="84" y="69"/>
                      <a:pt x="84" y="68"/>
                    </a:cubicBezTo>
                    <a:cubicBezTo>
                      <a:pt x="84" y="66"/>
                      <a:pt x="85" y="66"/>
                      <a:pt x="86" y="66"/>
                    </a:cubicBezTo>
                    <a:cubicBezTo>
                      <a:pt x="88" y="66"/>
                      <a:pt x="88" y="66"/>
                      <a:pt x="88" y="66"/>
                    </a:cubicBezTo>
                    <a:cubicBezTo>
                      <a:pt x="90" y="66"/>
                      <a:pt x="91" y="64"/>
                      <a:pt x="90" y="62"/>
                    </a:cubicBezTo>
                    <a:close/>
                    <a:moveTo>
                      <a:pt x="64" y="61"/>
                    </a:moveTo>
                    <a:cubicBezTo>
                      <a:pt x="64" y="61"/>
                      <a:pt x="64" y="54"/>
                      <a:pt x="64" y="53"/>
                    </a:cubicBezTo>
                    <a:cubicBezTo>
                      <a:pt x="64" y="51"/>
                      <a:pt x="64" y="51"/>
                      <a:pt x="66" y="51"/>
                    </a:cubicBezTo>
                    <a:cubicBezTo>
                      <a:pt x="67" y="51"/>
                      <a:pt x="67" y="51"/>
                      <a:pt x="67" y="51"/>
                    </a:cubicBezTo>
                    <a:cubicBezTo>
                      <a:pt x="69" y="51"/>
                      <a:pt x="70" y="49"/>
                      <a:pt x="69" y="47"/>
                    </a:cubicBezTo>
                    <a:cubicBezTo>
                      <a:pt x="69" y="47"/>
                      <a:pt x="64" y="34"/>
                      <a:pt x="64" y="29"/>
                    </a:cubicBezTo>
                    <a:cubicBezTo>
                      <a:pt x="64" y="14"/>
                      <a:pt x="51" y="2"/>
                      <a:pt x="36" y="0"/>
                    </a:cubicBezTo>
                    <a:cubicBezTo>
                      <a:pt x="36" y="35"/>
                      <a:pt x="36" y="35"/>
                      <a:pt x="36" y="35"/>
                    </a:cubicBezTo>
                    <a:cubicBezTo>
                      <a:pt x="38" y="37"/>
                      <a:pt x="39" y="39"/>
                      <a:pt x="39" y="42"/>
                    </a:cubicBezTo>
                    <a:cubicBezTo>
                      <a:pt x="39" y="42"/>
                      <a:pt x="39" y="43"/>
                      <a:pt x="39" y="44"/>
                    </a:cubicBezTo>
                    <a:cubicBezTo>
                      <a:pt x="55" y="55"/>
                      <a:pt x="55" y="55"/>
                      <a:pt x="55" y="55"/>
                    </a:cubicBezTo>
                    <a:cubicBezTo>
                      <a:pt x="56" y="55"/>
                      <a:pt x="56" y="55"/>
                      <a:pt x="57" y="55"/>
                    </a:cubicBezTo>
                    <a:cubicBezTo>
                      <a:pt x="58" y="55"/>
                      <a:pt x="60" y="56"/>
                      <a:pt x="60" y="58"/>
                    </a:cubicBezTo>
                    <a:cubicBezTo>
                      <a:pt x="60" y="59"/>
                      <a:pt x="58" y="60"/>
                      <a:pt x="57" y="60"/>
                    </a:cubicBezTo>
                    <a:cubicBezTo>
                      <a:pt x="55" y="60"/>
                      <a:pt x="54" y="59"/>
                      <a:pt x="54" y="58"/>
                    </a:cubicBezTo>
                    <a:cubicBezTo>
                      <a:pt x="54" y="57"/>
                      <a:pt x="54" y="57"/>
                      <a:pt x="54" y="57"/>
                    </a:cubicBezTo>
                    <a:cubicBezTo>
                      <a:pt x="38" y="46"/>
                      <a:pt x="38" y="46"/>
                      <a:pt x="38" y="46"/>
                    </a:cubicBezTo>
                    <a:cubicBezTo>
                      <a:pt x="37" y="48"/>
                      <a:pt x="34" y="49"/>
                      <a:pt x="32" y="49"/>
                    </a:cubicBezTo>
                    <a:cubicBezTo>
                      <a:pt x="28" y="49"/>
                      <a:pt x="25" y="46"/>
                      <a:pt x="25" y="42"/>
                    </a:cubicBezTo>
                    <a:cubicBezTo>
                      <a:pt x="25" y="39"/>
                      <a:pt x="26" y="37"/>
                      <a:pt x="28" y="35"/>
                    </a:cubicBezTo>
                    <a:cubicBezTo>
                      <a:pt x="28" y="0"/>
                      <a:pt x="28" y="0"/>
                      <a:pt x="28" y="0"/>
                    </a:cubicBezTo>
                    <a:cubicBezTo>
                      <a:pt x="12" y="2"/>
                      <a:pt x="0" y="16"/>
                      <a:pt x="0" y="32"/>
                    </a:cubicBezTo>
                    <a:cubicBezTo>
                      <a:pt x="0" y="48"/>
                      <a:pt x="8" y="54"/>
                      <a:pt x="8" y="59"/>
                    </a:cubicBezTo>
                    <a:cubicBezTo>
                      <a:pt x="8" y="64"/>
                      <a:pt x="8" y="68"/>
                      <a:pt x="8" y="68"/>
                    </a:cubicBezTo>
                    <a:cubicBezTo>
                      <a:pt x="8" y="70"/>
                      <a:pt x="10" y="73"/>
                      <a:pt x="12" y="74"/>
                    </a:cubicBezTo>
                    <a:cubicBezTo>
                      <a:pt x="38" y="87"/>
                      <a:pt x="38" y="87"/>
                      <a:pt x="38" y="87"/>
                    </a:cubicBezTo>
                    <a:cubicBezTo>
                      <a:pt x="39" y="88"/>
                      <a:pt x="41" y="87"/>
                      <a:pt x="41" y="85"/>
                    </a:cubicBezTo>
                    <a:cubicBezTo>
                      <a:pt x="41" y="85"/>
                      <a:pt x="41" y="74"/>
                      <a:pt x="41" y="72"/>
                    </a:cubicBezTo>
                    <a:cubicBezTo>
                      <a:pt x="41" y="69"/>
                      <a:pt x="42" y="67"/>
                      <a:pt x="45" y="67"/>
                    </a:cubicBezTo>
                    <a:cubicBezTo>
                      <a:pt x="49" y="67"/>
                      <a:pt x="58" y="67"/>
                      <a:pt x="58" y="67"/>
                    </a:cubicBezTo>
                    <a:cubicBezTo>
                      <a:pt x="61" y="67"/>
                      <a:pt x="64" y="65"/>
                      <a:pt x="64" y="61"/>
                    </a:cubicBez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1" name="Freeform 112">
                <a:extLst>
                  <a:ext uri="{FF2B5EF4-FFF2-40B4-BE49-F238E27FC236}">
                    <a16:creationId xmlns:a16="http://schemas.microsoft.com/office/drawing/2014/main" id="{E375D5AD-C421-49A3-965B-5EEAD584CC62}"/>
                  </a:ext>
                </a:extLst>
              </p:cNvPr>
              <p:cNvSpPr>
                <a:spLocks/>
              </p:cNvSpPr>
              <p:nvPr/>
            </p:nvSpPr>
            <p:spPr bwMode="auto">
              <a:xfrm>
                <a:off x="3362325" y="2960688"/>
                <a:ext cx="565150" cy="488950"/>
              </a:xfrm>
              <a:custGeom>
                <a:avLst/>
                <a:gdLst>
                  <a:gd name="T0" fmla="*/ 109 w 125"/>
                  <a:gd name="T1" fmla="*/ 0 h 108"/>
                  <a:gd name="T2" fmla="*/ 29 w 125"/>
                  <a:gd name="T3" fmla="*/ 0 h 108"/>
                  <a:gd name="T4" fmla="*/ 14 w 125"/>
                  <a:gd name="T5" fmla="*/ 16 h 108"/>
                  <a:gd name="T6" fmla="*/ 14 w 125"/>
                  <a:gd name="T7" fmla="*/ 51 h 108"/>
                  <a:gd name="T8" fmla="*/ 6 w 125"/>
                  <a:gd name="T9" fmla="*/ 59 h 108"/>
                  <a:gd name="T10" fmla="*/ 0 w 125"/>
                  <a:gd name="T11" fmla="*/ 80 h 108"/>
                  <a:gd name="T12" fmla="*/ 0 w 125"/>
                  <a:gd name="T13" fmla="*/ 98 h 108"/>
                  <a:gd name="T14" fmla="*/ 0 w 125"/>
                  <a:gd name="T15" fmla="*/ 108 h 108"/>
                  <a:gd name="T16" fmla="*/ 10 w 125"/>
                  <a:gd name="T17" fmla="*/ 108 h 108"/>
                  <a:gd name="T18" fmla="*/ 27 w 125"/>
                  <a:gd name="T19" fmla="*/ 108 h 108"/>
                  <a:gd name="T20" fmla="*/ 37 w 125"/>
                  <a:gd name="T21" fmla="*/ 108 h 108"/>
                  <a:gd name="T22" fmla="*/ 60 w 125"/>
                  <a:gd name="T23" fmla="*/ 108 h 108"/>
                  <a:gd name="T24" fmla="*/ 70 w 125"/>
                  <a:gd name="T25" fmla="*/ 108 h 108"/>
                  <a:gd name="T26" fmla="*/ 70 w 125"/>
                  <a:gd name="T27" fmla="*/ 98 h 108"/>
                  <a:gd name="T28" fmla="*/ 70 w 125"/>
                  <a:gd name="T29" fmla="*/ 91 h 108"/>
                  <a:gd name="T30" fmla="*/ 70 w 125"/>
                  <a:gd name="T31" fmla="*/ 91 h 108"/>
                  <a:gd name="T32" fmla="*/ 70 w 125"/>
                  <a:gd name="T33" fmla="*/ 94 h 108"/>
                  <a:gd name="T34" fmla="*/ 78 w 125"/>
                  <a:gd name="T35" fmla="*/ 105 h 108"/>
                  <a:gd name="T36" fmla="*/ 82 w 125"/>
                  <a:gd name="T37" fmla="*/ 106 h 108"/>
                  <a:gd name="T38" fmla="*/ 91 w 125"/>
                  <a:gd name="T39" fmla="*/ 102 h 108"/>
                  <a:gd name="T40" fmla="*/ 101 w 125"/>
                  <a:gd name="T41" fmla="*/ 91 h 108"/>
                  <a:gd name="T42" fmla="*/ 109 w 125"/>
                  <a:gd name="T43" fmla="*/ 91 h 108"/>
                  <a:gd name="T44" fmla="*/ 125 w 125"/>
                  <a:gd name="T45" fmla="*/ 75 h 108"/>
                  <a:gd name="T46" fmla="*/ 125 w 125"/>
                  <a:gd name="T47" fmla="*/ 16 h 108"/>
                  <a:gd name="T48" fmla="*/ 109 w 125"/>
                  <a:gd name="T4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08">
                    <a:moveTo>
                      <a:pt x="109" y="0"/>
                    </a:moveTo>
                    <a:cubicBezTo>
                      <a:pt x="29" y="0"/>
                      <a:pt x="29" y="0"/>
                      <a:pt x="29" y="0"/>
                    </a:cubicBezTo>
                    <a:cubicBezTo>
                      <a:pt x="21" y="0"/>
                      <a:pt x="14" y="7"/>
                      <a:pt x="14" y="16"/>
                    </a:cubicBezTo>
                    <a:cubicBezTo>
                      <a:pt x="14" y="51"/>
                      <a:pt x="14" y="51"/>
                      <a:pt x="14" y="51"/>
                    </a:cubicBezTo>
                    <a:cubicBezTo>
                      <a:pt x="11" y="54"/>
                      <a:pt x="8" y="56"/>
                      <a:pt x="6" y="59"/>
                    </a:cubicBezTo>
                    <a:cubicBezTo>
                      <a:pt x="2" y="64"/>
                      <a:pt x="0" y="71"/>
                      <a:pt x="0" y="80"/>
                    </a:cubicBezTo>
                    <a:cubicBezTo>
                      <a:pt x="0" y="98"/>
                      <a:pt x="0" y="98"/>
                      <a:pt x="0" y="98"/>
                    </a:cubicBezTo>
                    <a:cubicBezTo>
                      <a:pt x="0" y="108"/>
                      <a:pt x="0" y="108"/>
                      <a:pt x="0" y="108"/>
                    </a:cubicBezTo>
                    <a:cubicBezTo>
                      <a:pt x="10" y="108"/>
                      <a:pt x="10" y="108"/>
                      <a:pt x="10" y="108"/>
                    </a:cubicBezTo>
                    <a:cubicBezTo>
                      <a:pt x="27" y="108"/>
                      <a:pt x="27" y="108"/>
                      <a:pt x="27" y="108"/>
                    </a:cubicBezTo>
                    <a:cubicBezTo>
                      <a:pt x="37" y="108"/>
                      <a:pt x="37" y="108"/>
                      <a:pt x="37" y="108"/>
                    </a:cubicBezTo>
                    <a:cubicBezTo>
                      <a:pt x="60" y="108"/>
                      <a:pt x="60" y="108"/>
                      <a:pt x="60" y="108"/>
                    </a:cubicBezTo>
                    <a:cubicBezTo>
                      <a:pt x="70" y="108"/>
                      <a:pt x="70" y="108"/>
                      <a:pt x="70" y="108"/>
                    </a:cubicBezTo>
                    <a:cubicBezTo>
                      <a:pt x="70" y="98"/>
                      <a:pt x="70" y="98"/>
                      <a:pt x="70" y="98"/>
                    </a:cubicBezTo>
                    <a:cubicBezTo>
                      <a:pt x="70" y="91"/>
                      <a:pt x="70" y="91"/>
                      <a:pt x="70" y="91"/>
                    </a:cubicBezTo>
                    <a:cubicBezTo>
                      <a:pt x="70" y="91"/>
                      <a:pt x="70" y="91"/>
                      <a:pt x="70" y="91"/>
                    </a:cubicBezTo>
                    <a:cubicBezTo>
                      <a:pt x="70" y="94"/>
                      <a:pt x="70" y="94"/>
                      <a:pt x="70" y="94"/>
                    </a:cubicBezTo>
                    <a:cubicBezTo>
                      <a:pt x="70" y="99"/>
                      <a:pt x="73" y="104"/>
                      <a:pt x="78" y="105"/>
                    </a:cubicBezTo>
                    <a:cubicBezTo>
                      <a:pt x="79" y="106"/>
                      <a:pt x="80" y="106"/>
                      <a:pt x="82" y="106"/>
                    </a:cubicBezTo>
                    <a:cubicBezTo>
                      <a:pt x="85" y="106"/>
                      <a:pt x="89" y="105"/>
                      <a:pt x="91" y="102"/>
                    </a:cubicBezTo>
                    <a:cubicBezTo>
                      <a:pt x="101" y="91"/>
                      <a:pt x="101" y="91"/>
                      <a:pt x="101" y="91"/>
                    </a:cubicBezTo>
                    <a:cubicBezTo>
                      <a:pt x="109" y="91"/>
                      <a:pt x="109" y="91"/>
                      <a:pt x="109" y="91"/>
                    </a:cubicBezTo>
                    <a:cubicBezTo>
                      <a:pt x="118" y="91"/>
                      <a:pt x="125" y="84"/>
                      <a:pt x="125" y="75"/>
                    </a:cubicBezTo>
                    <a:cubicBezTo>
                      <a:pt x="125" y="16"/>
                      <a:pt x="125" y="16"/>
                      <a:pt x="125" y="16"/>
                    </a:cubicBezTo>
                    <a:cubicBezTo>
                      <a:pt x="125" y="7"/>
                      <a:pt x="118" y="0"/>
                      <a:pt x="10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2" name="Freeform 113">
                <a:extLst>
                  <a:ext uri="{FF2B5EF4-FFF2-40B4-BE49-F238E27FC236}">
                    <a16:creationId xmlns:a16="http://schemas.microsoft.com/office/drawing/2014/main" id="{365F8672-7885-4EE2-B91E-9BE8B10DD2E7}"/>
                  </a:ext>
                </a:extLst>
              </p:cNvPr>
              <p:cNvSpPr>
                <a:spLocks noEditPoints="1"/>
              </p:cNvSpPr>
              <p:nvPr/>
            </p:nvSpPr>
            <p:spPr bwMode="auto">
              <a:xfrm>
                <a:off x="3406775" y="3005138"/>
                <a:ext cx="474663" cy="398463"/>
              </a:xfrm>
              <a:custGeom>
                <a:avLst/>
                <a:gdLst>
                  <a:gd name="T0" fmla="*/ 45 w 105"/>
                  <a:gd name="T1" fmla="*/ 45 h 88"/>
                  <a:gd name="T2" fmla="*/ 27 w 105"/>
                  <a:gd name="T3" fmla="*/ 70 h 88"/>
                  <a:gd name="T4" fmla="*/ 27 w 105"/>
                  <a:gd name="T5" fmla="*/ 71 h 88"/>
                  <a:gd name="T6" fmla="*/ 50 w 105"/>
                  <a:gd name="T7" fmla="*/ 88 h 88"/>
                  <a:gd name="T8" fmla="*/ 39 w 105"/>
                  <a:gd name="T9" fmla="*/ 66 h 88"/>
                  <a:gd name="T10" fmla="*/ 50 w 105"/>
                  <a:gd name="T11" fmla="*/ 54 h 88"/>
                  <a:gd name="T12" fmla="*/ 15 w 105"/>
                  <a:gd name="T13" fmla="*/ 60 h 88"/>
                  <a:gd name="T14" fmla="*/ 16 w 105"/>
                  <a:gd name="T15" fmla="*/ 59 h 88"/>
                  <a:gd name="T16" fmla="*/ 17 w 105"/>
                  <a:gd name="T17" fmla="*/ 57 h 88"/>
                  <a:gd name="T18" fmla="*/ 18 w 105"/>
                  <a:gd name="T19" fmla="*/ 45 h 88"/>
                  <a:gd name="T20" fmla="*/ 15 w 105"/>
                  <a:gd name="T21" fmla="*/ 46 h 88"/>
                  <a:gd name="T22" fmla="*/ 14 w 105"/>
                  <a:gd name="T23" fmla="*/ 47 h 88"/>
                  <a:gd name="T24" fmla="*/ 0 w 105"/>
                  <a:gd name="T25" fmla="*/ 70 h 88"/>
                  <a:gd name="T26" fmla="*/ 23 w 105"/>
                  <a:gd name="T27" fmla="*/ 88 h 88"/>
                  <a:gd name="T28" fmla="*/ 23 w 105"/>
                  <a:gd name="T29" fmla="*/ 67 h 88"/>
                  <a:gd name="T30" fmla="*/ 12 w 105"/>
                  <a:gd name="T31" fmla="*/ 66 h 88"/>
                  <a:gd name="T32" fmla="*/ 14 w 105"/>
                  <a:gd name="T33" fmla="*/ 62 h 88"/>
                  <a:gd name="T34" fmla="*/ 99 w 105"/>
                  <a:gd name="T35" fmla="*/ 0 h 88"/>
                  <a:gd name="T36" fmla="*/ 14 w 105"/>
                  <a:gd name="T37" fmla="*/ 6 h 88"/>
                  <a:gd name="T38" fmla="*/ 17 w 105"/>
                  <a:gd name="T39" fmla="*/ 41 h 88"/>
                  <a:gd name="T40" fmla="*/ 17 w 105"/>
                  <a:gd name="T41" fmla="*/ 6 h 88"/>
                  <a:gd name="T42" fmla="*/ 99 w 105"/>
                  <a:gd name="T43" fmla="*/ 4 h 88"/>
                  <a:gd name="T44" fmla="*/ 101 w 105"/>
                  <a:gd name="T45" fmla="*/ 65 h 88"/>
                  <a:gd name="T46" fmla="*/ 85 w 105"/>
                  <a:gd name="T47" fmla="*/ 67 h 88"/>
                  <a:gd name="T48" fmla="*/ 85 w 105"/>
                  <a:gd name="T49" fmla="*/ 67 h 88"/>
                  <a:gd name="T50" fmla="*/ 84 w 105"/>
                  <a:gd name="T51" fmla="*/ 67 h 88"/>
                  <a:gd name="T52" fmla="*/ 84 w 105"/>
                  <a:gd name="T53" fmla="*/ 67 h 88"/>
                  <a:gd name="T54" fmla="*/ 74 w 105"/>
                  <a:gd name="T55" fmla="*/ 69 h 88"/>
                  <a:gd name="T56" fmla="*/ 53 w 105"/>
                  <a:gd name="T57" fmla="*/ 67 h 88"/>
                  <a:gd name="T58" fmla="*/ 70 w 105"/>
                  <a:gd name="T59" fmla="*/ 71 h 88"/>
                  <a:gd name="T60" fmla="*/ 71 w 105"/>
                  <a:gd name="T61" fmla="*/ 86 h 88"/>
                  <a:gd name="T62" fmla="*/ 73 w 105"/>
                  <a:gd name="T63" fmla="*/ 85 h 88"/>
                  <a:gd name="T64" fmla="*/ 99 w 105"/>
                  <a:gd name="T65" fmla="*/ 71 h 88"/>
                  <a:gd name="T66" fmla="*/ 105 w 105"/>
                  <a:gd name="T6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88">
                    <a:moveTo>
                      <a:pt x="50" y="54"/>
                    </a:moveTo>
                    <a:cubicBezTo>
                      <a:pt x="45" y="45"/>
                      <a:pt x="45" y="45"/>
                      <a:pt x="45" y="45"/>
                    </a:cubicBezTo>
                    <a:cubicBezTo>
                      <a:pt x="38" y="47"/>
                      <a:pt x="33" y="51"/>
                      <a:pt x="31" y="55"/>
                    </a:cubicBezTo>
                    <a:cubicBezTo>
                      <a:pt x="28" y="58"/>
                      <a:pt x="27" y="63"/>
                      <a:pt x="27" y="70"/>
                    </a:cubicBezTo>
                    <a:cubicBezTo>
                      <a:pt x="27" y="70"/>
                      <a:pt x="27" y="70"/>
                      <a:pt x="27" y="70"/>
                    </a:cubicBezTo>
                    <a:cubicBezTo>
                      <a:pt x="27" y="71"/>
                      <a:pt x="27" y="71"/>
                      <a:pt x="27" y="71"/>
                    </a:cubicBezTo>
                    <a:cubicBezTo>
                      <a:pt x="27" y="88"/>
                      <a:pt x="27" y="88"/>
                      <a:pt x="27" y="88"/>
                    </a:cubicBezTo>
                    <a:cubicBezTo>
                      <a:pt x="50" y="88"/>
                      <a:pt x="50" y="88"/>
                      <a:pt x="50" y="88"/>
                    </a:cubicBezTo>
                    <a:cubicBezTo>
                      <a:pt x="50" y="66"/>
                      <a:pt x="50" y="66"/>
                      <a:pt x="50" y="66"/>
                    </a:cubicBezTo>
                    <a:cubicBezTo>
                      <a:pt x="39" y="66"/>
                      <a:pt x="39" y="66"/>
                      <a:pt x="39" y="66"/>
                    </a:cubicBezTo>
                    <a:cubicBezTo>
                      <a:pt x="39" y="64"/>
                      <a:pt x="40" y="62"/>
                      <a:pt x="41" y="60"/>
                    </a:cubicBezTo>
                    <a:cubicBezTo>
                      <a:pt x="43" y="58"/>
                      <a:pt x="46" y="56"/>
                      <a:pt x="50" y="54"/>
                    </a:cubicBezTo>
                    <a:close/>
                    <a:moveTo>
                      <a:pt x="14" y="61"/>
                    </a:moveTo>
                    <a:cubicBezTo>
                      <a:pt x="14" y="60"/>
                      <a:pt x="15" y="60"/>
                      <a:pt x="15" y="60"/>
                    </a:cubicBezTo>
                    <a:cubicBezTo>
                      <a:pt x="15" y="60"/>
                      <a:pt x="15" y="60"/>
                      <a:pt x="15" y="60"/>
                    </a:cubicBezTo>
                    <a:cubicBezTo>
                      <a:pt x="15" y="59"/>
                      <a:pt x="16" y="59"/>
                      <a:pt x="16" y="59"/>
                    </a:cubicBezTo>
                    <a:cubicBezTo>
                      <a:pt x="16" y="58"/>
                      <a:pt x="16" y="58"/>
                      <a:pt x="16" y="58"/>
                    </a:cubicBezTo>
                    <a:cubicBezTo>
                      <a:pt x="17" y="58"/>
                      <a:pt x="17" y="58"/>
                      <a:pt x="17" y="57"/>
                    </a:cubicBezTo>
                    <a:cubicBezTo>
                      <a:pt x="19" y="56"/>
                      <a:pt x="21" y="55"/>
                      <a:pt x="23" y="54"/>
                    </a:cubicBezTo>
                    <a:cubicBezTo>
                      <a:pt x="18" y="45"/>
                      <a:pt x="18" y="45"/>
                      <a:pt x="18" y="45"/>
                    </a:cubicBezTo>
                    <a:cubicBezTo>
                      <a:pt x="17" y="45"/>
                      <a:pt x="16" y="45"/>
                      <a:pt x="16" y="46"/>
                    </a:cubicBezTo>
                    <a:cubicBezTo>
                      <a:pt x="15" y="46"/>
                      <a:pt x="15" y="46"/>
                      <a:pt x="15" y="46"/>
                    </a:cubicBezTo>
                    <a:cubicBezTo>
                      <a:pt x="15" y="46"/>
                      <a:pt x="14" y="47"/>
                      <a:pt x="14" y="47"/>
                    </a:cubicBezTo>
                    <a:cubicBezTo>
                      <a:pt x="14" y="47"/>
                      <a:pt x="14" y="47"/>
                      <a:pt x="14" y="47"/>
                    </a:cubicBezTo>
                    <a:cubicBezTo>
                      <a:pt x="10" y="49"/>
                      <a:pt x="6" y="52"/>
                      <a:pt x="4" y="55"/>
                    </a:cubicBezTo>
                    <a:cubicBezTo>
                      <a:pt x="2" y="58"/>
                      <a:pt x="0" y="63"/>
                      <a:pt x="0" y="70"/>
                    </a:cubicBezTo>
                    <a:cubicBezTo>
                      <a:pt x="0" y="88"/>
                      <a:pt x="0" y="88"/>
                      <a:pt x="0" y="88"/>
                    </a:cubicBezTo>
                    <a:cubicBezTo>
                      <a:pt x="23" y="88"/>
                      <a:pt x="23" y="88"/>
                      <a:pt x="23" y="88"/>
                    </a:cubicBezTo>
                    <a:cubicBezTo>
                      <a:pt x="23" y="71"/>
                      <a:pt x="23" y="71"/>
                      <a:pt x="23" y="71"/>
                    </a:cubicBezTo>
                    <a:cubicBezTo>
                      <a:pt x="23" y="67"/>
                      <a:pt x="23" y="67"/>
                      <a:pt x="23" y="67"/>
                    </a:cubicBezTo>
                    <a:cubicBezTo>
                      <a:pt x="23" y="66"/>
                      <a:pt x="23" y="66"/>
                      <a:pt x="23" y="66"/>
                    </a:cubicBezTo>
                    <a:cubicBezTo>
                      <a:pt x="12" y="66"/>
                      <a:pt x="12" y="66"/>
                      <a:pt x="12" y="66"/>
                    </a:cubicBezTo>
                    <a:cubicBezTo>
                      <a:pt x="12" y="65"/>
                      <a:pt x="13" y="63"/>
                      <a:pt x="14" y="62"/>
                    </a:cubicBezTo>
                    <a:cubicBezTo>
                      <a:pt x="14" y="62"/>
                      <a:pt x="14" y="62"/>
                      <a:pt x="14" y="62"/>
                    </a:cubicBezTo>
                    <a:cubicBezTo>
                      <a:pt x="14" y="61"/>
                      <a:pt x="14" y="61"/>
                      <a:pt x="14" y="61"/>
                    </a:cubicBezTo>
                    <a:close/>
                    <a:moveTo>
                      <a:pt x="99" y="0"/>
                    </a:moveTo>
                    <a:cubicBezTo>
                      <a:pt x="19" y="0"/>
                      <a:pt x="19" y="0"/>
                      <a:pt x="19" y="0"/>
                    </a:cubicBezTo>
                    <a:cubicBezTo>
                      <a:pt x="16" y="0"/>
                      <a:pt x="14" y="3"/>
                      <a:pt x="14" y="6"/>
                    </a:cubicBezTo>
                    <a:cubicBezTo>
                      <a:pt x="14" y="43"/>
                      <a:pt x="14" y="43"/>
                      <a:pt x="14" y="43"/>
                    </a:cubicBezTo>
                    <a:cubicBezTo>
                      <a:pt x="15" y="42"/>
                      <a:pt x="16" y="42"/>
                      <a:pt x="17" y="41"/>
                    </a:cubicBezTo>
                    <a:cubicBezTo>
                      <a:pt x="17" y="41"/>
                      <a:pt x="17" y="41"/>
                      <a:pt x="17" y="41"/>
                    </a:cubicBezTo>
                    <a:cubicBezTo>
                      <a:pt x="17" y="6"/>
                      <a:pt x="17" y="6"/>
                      <a:pt x="17" y="6"/>
                    </a:cubicBezTo>
                    <a:cubicBezTo>
                      <a:pt x="17" y="5"/>
                      <a:pt x="18" y="4"/>
                      <a:pt x="19" y="4"/>
                    </a:cubicBezTo>
                    <a:cubicBezTo>
                      <a:pt x="99" y="4"/>
                      <a:pt x="99" y="4"/>
                      <a:pt x="99" y="4"/>
                    </a:cubicBezTo>
                    <a:cubicBezTo>
                      <a:pt x="100" y="4"/>
                      <a:pt x="101" y="5"/>
                      <a:pt x="101" y="6"/>
                    </a:cubicBezTo>
                    <a:cubicBezTo>
                      <a:pt x="101" y="65"/>
                      <a:pt x="101" y="65"/>
                      <a:pt x="101" y="65"/>
                    </a:cubicBezTo>
                    <a:cubicBezTo>
                      <a:pt x="101" y="66"/>
                      <a:pt x="100" y="67"/>
                      <a:pt x="99" y="67"/>
                    </a:cubicBezTo>
                    <a:cubicBezTo>
                      <a:pt x="85" y="67"/>
                      <a:pt x="85" y="67"/>
                      <a:pt x="85" y="67"/>
                    </a:cubicBezTo>
                    <a:cubicBezTo>
                      <a:pt x="85" y="67"/>
                      <a:pt x="85" y="67"/>
                      <a:pt x="85" y="67"/>
                    </a:cubicBezTo>
                    <a:cubicBezTo>
                      <a:pt x="85" y="67"/>
                      <a:pt x="85" y="67"/>
                      <a:pt x="85" y="67"/>
                    </a:cubicBezTo>
                    <a:cubicBezTo>
                      <a:pt x="85" y="67"/>
                      <a:pt x="84" y="67"/>
                      <a:pt x="84" y="67"/>
                    </a:cubicBezTo>
                    <a:cubicBezTo>
                      <a:pt x="84" y="67"/>
                      <a:pt x="84" y="67"/>
                      <a:pt x="84" y="67"/>
                    </a:cubicBezTo>
                    <a:cubicBezTo>
                      <a:pt x="84" y="67"/>
                      <a:pt x="84" y="67"/>
                      <a:pt x="84" y="67"/>
                    </a:cubicBezTo>
                    <a:cubicBezTo>
                      <a:pt x="84" y="67"/>
                      <a:pt x="84" y="67"/>
                      <a:pt x="84" y="67"/>
                    </a:cubicBezTo>
                    <a:cubicBezTo>
                      <a:pt x="74" y="79"/>
                      <a:pt x="74" y="79"/>
                      <a:pt x="74" y="79"/>
                    </a:cubicBezTo>
                    <a:cubicBezTo>
                      <a:pt x="74" y="69"/>
                      <a:pt x="74" y="69"/>
                      <a:pt x="74" y="69"/>
                    </a:cubicBezTo>
                    <a:cubicBezTo>
                      <a:pt x="74" y="68"/>
                      <a:pt x="73" y="67"/>
                      <a:pt x="72" y="67"/>
                    </a:cubicBezTo>
                    <a:cubicBezTo>
                      <a:pt x="53" y="67"/>
                      <a:pt x="53" y="67"/>
                      <a:pt x="53" y="67"/>
                    </a:cubicBezTo>
                    <a:cubicBezTo>
                      <a:pt x="53" y="71"/>
                      <a:pt x="53" y="71"/>
                      <a:pt x="53" y="71"/>
                    </a:cubicBezTo>
                    <a:cubicBezTo>
                      <a:pt x="70" y="71"/>
                      <a:pt x="70" y="71"/>
                      <a:pt x="70" y="71"/>
                    </a:cubicBezTo>
                    <a:cubicBezTo>
                      <a:pt x="70" y="84"/>
                      <a:pt x="70" y="84"/>
                      <a:pt x="70" y="84"/>
                    </a:cubicBezTo>
                    <a:cubicBezTo>
                      <a:pt x="70" y="85"/>
                      <a:pt x="70" y="86"/>
                      <a:pt x="71" y="86"/>
                    </a:cubicBezTo>
                    <a:cubicBezTo>
                      <a:pt x="71" y="86"/>
                      <a:pt x="72" y="86"/>
                      <a:pt x="72" y="86"/>
                    </a:cubicBezTo>
                    <a:cubicBezTo>
                      <a:pt x="72" y="86"/>
                      <a:pt x="73" y="86"/>
                      <a:pt x="73" y="85"/>
                    </a:cubicBezTo>
                    <a:cubicBezTo>
                      <a:pt x="86" y="71"/>
                      <a:pt x="86" y="71"/>
                      <a:pt x="86" y="71"/>
                    </a:cubicBezTo>
                    <a:cubicBezTo>
                      <a:pt x="99" y="71"/>
                      <a:pt x="99" y="71"/>
                      <a:pt x="99" y="71"/>
                    </a:cubicBezTo>
                    <a:cubicBezTo>
                      <a:pt x="102" y="71"/>
                      <a:pt x="105" y="68"/>
                      <a:pt x="105" y="65"/>
                    </a:cubicBezTo>
                    <a:cubicBezTo>
                      <a:pt x="105" y="6"/>
                      <a:pt x="105" y="6"/>
                      <a:pt x="105" y="6"/>
                    </a:cubicBezTo>
                    <a:cubicBezTo>
                      <a:pt x="105" y="3"/>
                      <a:pt x="102" y="0"/>
                      <a:pt x="99" y="0"/>
                    </a:cubicBez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3" name="Freeform 114">
                <a:extLst>
                  <a:ext uri="{FF2B5EF4-FFF2-40B4-BE49-F238E27FC236}">
                    <a16:creationId xmlns:a16="http://schemas.microsoft.com/office/drawing/2014/main" id="{F888704A-7E4F-4F38-A4A6-3F8CF2864501}"/>
                  </a:ext>
                </a:extLst>
              </p:cNvPr>
              <p:cNvSpPr>
                <a:spLocks noEditPoints="1"/>
              </p:cNvSpPr>
              <p:nvPr/>
            </p:nvSpPr>
            <p:spPr bwMode="auto">
              <a:xfrm>
                <a:off x="2192338" y="2100263"/>
                <a:ext cx="460375" cy="525463"/>
              </a:xfrm>
              <a:custGeom>
                <a:avLst/>
                <a:gdLst>
                  <a:gd name="T0" fmla="*/ 7 w 102"/>
                  <a:gd name="T1" fmla="*/ 51 h 116"/>
                  <a:gd name="T2" fmla="*/ 0 w 102"/>
                  <a:gd name="T3" fmla="*/ 108 h 116"/>
                  <a:gd name="T4" fmla="*/ 32 w 102"/>
                  <a:gd name="T5" fmla="*/ 116 h 116"/>
                  <a:gd name="T6" fmla="*/ 40 w 102"/>
                  <a:gd name="T7" fmla="*/ 59 h 116"/>
                  <a:gd name="T8" fmla="*/ 23 w 102"/>
                  <a:gd name="T9" fmla="*/ 112 h 116"/>
                  <a:gd name="T10" fmla="*/ 15 w 102"/>
                  <a:gd name="T11" fmla="*/ 110 h 116"/>
                  <a:gd name="T12" fmla="*/ 23 w 102"/>
                  <a:gd name="T13" fmla="*/ 108 h 116"/>
                  <a:gd name="T14" fmla="*/ 23 w 102"/>
                  <a:gd name="T15" fmla="*/ 112 h 116"/>
                  <a:gd name="T16" fmla="*/ 20 w 102"/>
                  <a:gd name="T17" fmla="*/ 90 h 116"/>
                  <a:gd name="T18" fmla="*/ 21 w 102"/>
                  <a:gd name="T19" fmla="*/ 92 h 116"/>
                  <a:gd name="T20" fmla="*/ 34 w 102"/>
                  <a:gd name="T21" fmla="*/ 79 h 116"/>
                  <a:gd name="T22" fmla="*/ 6 w 102"/>
                  <a:gd name="T23" fmla="*/ 104 h 116"/>
                  <a:gd name="T24" fmla="*/ 7 w 102"/>
                  <a:gd name="T25" fmla="*/ 57 h 116"/>
                  <a:gd name="T26" fmla="*/ 34 w 102"/>
                  <a:gd name="T27" fmla="*/ 59 h 116"/>
                  <a:gd name="T28" fmla="*/ 18 w 102"/>
                  <a:gd name="T29" fmla="*/ 85 h 116"/>
                  <a:gd name="T30" fmla="*/ 9 w 102"/>
                  <a:gd name="T31" fmla="*/ 95 h 116"/>
                  <a:gd name="T32" fmla="*/ 10 w 102"/>
                  <a:gd name="T33" fmla="*/ 95 h 116"/>
                  <a:gd name="T34" fmla="*/ 19 w 102"/>
                  <a:gd name="T35" fmla="*/ 85 h 116"/>
                  <a:gd name="T36" fmla="*/ 62 w 102"/>
                  <a:gd name="T37" fmla="*/ 89 h 116"/>
                  <a:gd name="T38" fmla="*/ 62 w 102"/>
                  <a:gd name="T39" fmla="*/ 93 h 116"/>
                  <a:gd name="T40" fmla="*/ 70 w 102"/>
                  <a:gd name="T41" fmla="*/ 91 h 116"/>
                  <a:gd name="T42" fmla="*/ 62 w 102"/>
                  <a:gd name="T43" fmla="*/ 89 h 116"/>
                  <a:gd name="T44" fmla="*/ 36 w 102"/>
                  <a:gd name="T45" fmla="*/ 0 h 116"/>
                  <a:gd name="T46" fmla="*/ 28 w 102"/>
                  <a:gd name="T47" fmla="*/ 49 h 116"/>
                  <a:gd name="T48" fmla="*/ 32 w 102"/>
                  <a:gd name="T49" fmla="*/ 8 h 116"/>
                  <a:gd name="T50" fmla="*/ 95 w 102"/>
                  <a:gd name="T51" fmla="*/ 4 h 116"/>
                  <a:gd name="T52" fmla="*/ 98 w 102"/>
                  <a:gd name="T53" fmla="*/ 91 h 116"/>
                  <a:gd name="T54" fmla="*/ 42 w 102"/>
                  <a:gd name="T55" fmla="*/ 95 h 116"/>
                  <a:gd name="T56" fmla="*/ 95 w 102"/>
                  <a:gd name="T57" fmla="*/ 99 h 116"/>
                  <a:gd name="T58" fmla="*/ 102 w 102"/>
                  <a:gd name="T59" fmla="*/ 8 h 116"/>
                  <a:gd name="T60" fmla="*/ 37 w 102"/>
                  <a:gd name="T61" fmla="*/ 43 h 116"/>
                  <a:gd name="T62" fmla="*/ 36 w 102"/>
                  <a:gd name="T63" fmla="*/ 50 h 116"/>
                  <a:gd name="T64" fmla="*/ 42 w 102"/>
                  <a:gd name="T65" fmla="*/ 87 h 116"/>
                  <a:gd name="T66" fmla="*/ 89 w 102"/>
                  <a:gd name="T67" fmla="*/ 87 h 116"/>
                  <a:gd name="T68" fmla="*/ 95 w 102"/>
                  <a:gd name="T69" fmla="*/ 58 h 116"/>
                  <a:gd name="T70" fmla="*/ 74 w 102"/>
                  <a:gd name="T71" fmla="*/ 79 h 116"/>
                  <a:gd name="T72" fmla="*/ 73 w 102"/>
                  <a:gd name="T73" fmla="*/ 77 h 116"/>
                  <a:gd name="T74" fmla="*/ 95 w 102"/>
                  <a:gd name="T75" fmla="*/ 56 h 116"/>
                  <a:gd name="T76" fmla="*/ 89 w 102"/>
                  <a:gd name="T77" fmla="*/ 8 h 116"/>
                  <a:gd name="T78" fmla="*/ 36 w 102"/>
                  <a:gd name="T79" fmla="*/ 14 h 116"/>
                  <a:gd name="T80" fmla="*/ 49 w 102"/>
                  <a:gd name="T81" fmla="*/ 27 h 116"/>
                  <a:gd name="T82" fmla="*/ 51 w 102"/>
                  <a:gd name="T83" fmla="*/ 28 h 116"/>
                  <a:gd name="T84" fmla="*/ 69 w 102"/>
                  <a:gd name="T85" fmla="*/ 20 h 116"/>
                  <a:gd name="T86" fmla="*/ 71 w 102"/>
                  <a:gd name="T87" fmla="*/ 21 h 116"/>
                  <a:gd name="T88" fmla="*/ 49 w 102"/>
                  <a:gd name="T89" fmla="*/ 43 h 116"/>
                  <a:gd name="T90" fmla="*/ 48 w 102"/>
                  <a:gd name="T9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6">
                    <a:moveTo>
                      <a:pt x="32" y="51"/>
                    </a:moveTo>
                    <a:cubicBezTo>
                      <a:pt x="7" y="51"/>
                      <a:pt x="7" y="51"/>
                      <a:pt x="7" y="51"/>
                    </a:cubicBezTo>
                    <a:cubicBezTo>
                      <a:pt x="3" y="51"/>
                      <a:pt x="0" y="55"/>
                      <a:pt x="0" y="59"/>
                    </a:cubicBezTo>
                    <a:cubicBezTo>
                      <a:pt x="0" y="108"/>
                      <a:pt x="0" y="108"/>
                      <a:pt x="0" y="108"/>
                    </a:cubicBezTo>
                    <a:cubicBezTo>
                      <a:pt x="0" y="112"/>
                      <a:pt x="3" y="116"/>
                      <a:pt x="7" y="116"/>
                    </a:cubicBezTo>
                    <a:cubicBezTo>
                      <a:pt x="32" y="116"/>
                      <a:pt x="32" y="116"/>
                      <a:pt x="32" y="116"/>
                    </a:cubicBezTo>
                    <a:cubicBezTo>
                      <a:pt x="36" y="116"/>
                      <a:pt x="40" y="112"/>
                      <a:pt x="40" y="108"/>
                    </a:cubicBezTo>
                    <a:cubicBezTo>
                      <a:pt x="40" y="59"/>
                      <a:pt x="40" y="59"/>
                      <a:pt x="40" y="59"/>
                    </a:cubicBezTo>
                    <a:cubicBezTo>
                      <a:pt x="40" y="55"/>
                      <a:pt x="36" y="51"/>
                      <a:pt x="32" y="51"/>
                    </a:cubicBezTo>
                    <a:close/>
                    <a:moveTo>
                      <a:pt x="23" y="112"/>
                    </a:moveTo>
                    <a:cubicBezTo>
                      <a:pt x="17" y="112"/>
                      <a:pt x="17" y="112"/>
                      <a:pt x="17" y="112"/>
                    </a:cubicBezTo>
                    <a:cubicBezTo>
                      <a:pt x="16" y="112"/>
                      <a:pt x="15" y="111"/>
                      <a:pt x="15" y="110"/>
                    </a:cubicBezTo>
                    <a:cubicBezTo>
                      <a:pt x="15" y="109"/>
                      <a:pt x="16" y="108"/>
                      <a:pt x="17" y="108"/>
                    </a:cubicBezTo>
                    <a:cubicBezTo>
                      <a:pt x="23" y="108"/>
                      <a:pt x="23" y="108"/>
                      <a:pt x="23" y="108"/>
                    </a:cubicBezTo>
                    <a:cubicBezTo>
                      <a:pt x="24" y="108"/>
                      <a:pt x="24" y="109"/>
                      <a:pt x="24" y="110"/>
                    </a:cubicBezTo>
                    <a:cubicBezTo>
                      <a:pt x="24" y="111"/>
                      <a:pt x="24" y="112"/>
                      <a:pt x="23" y="112"/>
                    </a:cubicBezTo>
                    <a:close/>
                    <a:moveTo>
                      <a:pt x="34" y="76"/>
                    </a:moveTo>
                    <a:cubicBezTo>
                      <a:pt x="20" y="90"/>
                      <a:pt x="20" y="90"/>
                      <a:pt x="20" y="90"/>
                    </a:cubicBezTo>
                    <a:cubicBezTo>
                      <a:pt x="20" y="91"/>
                      <a:pt x="20" y="91"/>
                      <a:pt x="20" y="92"/>
                    </a:cubicBezTo>
                    <a:cubicBezTo>
                      <a:pt x="20" y="92"/>
                      <a:pt x="20" y="92"/>
                      <a:pt x="21" y="92"/>
                    </a:cubicBezTo>
                    <a:cubicBezTo>
                      <a:pt x="21" y="92"/>
                      <a:pt x="21" y="92"/>
                      <a:pt x="21" y="92"/>
                    </a:cubicBezTo>
                    <a:cubicBezTo>
                      <a:pt x="34" y="79"/>
                      <a:pt x="34" y="79"/>
                      <a:pt x="34" y="79"/>
                    </a:cubicBezTo>
                    <a:cubicBezTo>
                      <a:pt x="34" y="104"/>
                      <a:pt x="34" y="104"/>
                      <a:pt x="34" y="104"/>
                    </a:cubicBezTo>
                    <a:cubicBezTo>
                      <a:pt x="6" y="104"/>
                      <a:pt x="6" y="104"/>
                      <a:pt x="6" y="104"/>
                    </a:cubicBezTo>
                    <a:cubicBezTo>
                      <a:pt x="6" y="59"/>
                      <a:pt x="6" y="59"/>
                      <a:pt x="6" y="59"/>
                    </a:cubicBezTo>
                    <a:cubicBezTo>
                      <a:pt x="6" y="58"/>
                      <a:pt x="6" y="57"/>
                      <a:pt x="7" y="57"/>
                    </a:cubicBezTo>
                    <a:cubicBezTo>
                      <a:pt x="32" y="57"/>
                      <a:pt x="32" y="57"/>
                      <a:pt x="32" y="57"/>
                    </a:cubicBezTo>
                    <a:cubicBezTo>
                      <a:pt x="33" y="57"/>
                      <a:pt x="34" y="58"/>
                      <a:pt x="34" y="59"/>
                    </a:cubicBezTo>
                    <a:lnTo>
                      <a:pt x="34" y="76"/>
                    </a:lnTo>
                    <a:close/>
                    <a:moveTo>
                      <a:pt x="18" y="85"/>
                    </a:moveTo>
                    <a:cubicBezTo>
                      <a:pt x="9" y="94"/>
                      <a:pt x="9" y="94"/>
                      <a:pt x="9" y="94"/>
                    </a:cubicBezTo>
                    <a:cubicBezTo>
                      <a:pt x="8" y="94"/>
                      <a:pt x="8" y="95"/>
                      <a:pt x="9" y="95"/>
                    </a:cubicBezTo>
                    <a:cubicBezTo>
                      <a:pt x="9" y="96"/>
                      <a:pt x="9" y="96"/>
                      <a:pt x="9" y="96"/>
                    </a:cubicBezTo>
                    <a:cubicBezTo>
                      <a:pt x="10" y="96"/>
                      <a:pt x="10" y="96"/>
                      <a:pt x="10" y="95"/>
                    </a:cubicBezTo>
                    <a:cubicBezTo>
                      <a:pt x="19" y="86"/>
                      <a:pt x="19" y="86"/>
                      <a:pt x="19" y="86"/>
                    </a:cubicBezTo>
                    <a:cubicBezTo>
                      <a:pt x="20" y="86"/>
                      <a:pt x="20" y="85"/>
                      <a:pt x="19" y="85"/>
                    </a:cubicBezTo>
                    <a:cubicBezTo>
                      <a:pt x="19" y="84"/>
                      <a:pt x="19" y="84"/>
                      <a:pt x="18" y="85"/>
                    </a:cubicBezTo>
                    <a:close/>
                    <a:moveTo>
                      <a:pt x="62" y="89"/>
                    </a:moveTo>
                    <a:cubicBezTo>
                      <a:pt x="61" y="89"/>
                      <a:pt x="61" y="90"/>
                      <a:pt x="61" y="91"/>
                    </a:cubicBezTo>
                    <a:cubicBezTo>
                      <a:pt x="61" y="92"/>
                      <a:pt x="61" y="93"/>
                      <a:pt x="62" y="93"/>
                    </a:cubicBezTo>
                    <a:cubicBezTo>
                      <a:pt x="68" y="93"/>
                      <a:pt x="68" y="93"/>
                      <a:pt x="68" y="93"/>
                    </a:cubicBezTo>
                    <a:cubicBezTo>
                      <a:pt x="69" y="93"/>
                      <a:pt x="70" y="92"/>
                      <a:pt x="70" y="91"/>
                    </a:cubicBezTo>
                    <a:cubicBezTo>
                      <a:pt x="70" y="90"/>
                      <a:pt x="69" y="89"/>
                      <a:pt x="68" y="89"/>
                    </a:cubicBezTo>
                    <a:lnTo>
                      <a:pt x="62" y="89"/>
                    </a:lnTo>
                    <a:close/>
                    <a:moveTo>
                      <a:pt x="95" y="0"/>
                    </a:moveTo>
                    <a:cubicBezTo>
                      <a:pt x="36" y="0"/>
                      <a:pt x="36" y="0"/>
                      <a:pt x="36" y="0"/>
                    </a:cubicBezTo>
                    <a:cubicBezTo>
                      <a:pt x="32" y="0"/>
                      <a:pt x="28" y="3"/>
                      <a:pt x="28" y="8"/>
                    </a:cubicBezTo>
                    <a:cubicBezTo>
                      <a:pt x="28" y="49"/>
                      <a:pt x="28" y="49"/>
                      <a:pt x="28" y="49"/>
                    </a:cubicBezTo>
                    <a:cubicBezTo>
                      <a:pt x="28" y="49"/>
                      <a:pt x="29" y="49"/>
                      <a:pt x="32" y="49"/>
                    </a:cubicBezTo>
                    <a:cubicBezTo>
                      <a:pt x="32" y="8"/>
                      <a:pt x="32" y="8"/>
                      <a:pt x="32" y="8"/>
                    </a:cubicBezTo>
                    <a:cubicBezTo>
                      <a:pt x="32" y="5"/>
                      <a:pt x="34" y="4"/>
                      <a:pt x="36" y="4"/>
                    </a:cubicBezTo>
                    <a:cubicBezTo>
                      <a:pt x="95" y="4"/>
                      <a:pt x="95" y="4"/>
                      <a:pt x="95" y="4"/>
                    </a:cubicBezTo>
                    <a:cubicBezTo>
                      <a:pt x="97" y="4"/>
                      <a:pt x="98" y="5"/>
                      <a:pt x="98" y="8"/>
                    </a:cubicBezTo>
                    <a:cubicBezTo>
                      <a:pt x="98" y="91"/>
                      <a:pt x="98" y="91"/>
                      <a:pt x="98" y="91"/>
                    </a:cubicBezTo>
                    <a:cubicBezTo>
                      <a:pt x="98" y="93"/>
                      <a:pt x="97" y="95"/>
                      <a:pt x="95" y="95"/>
                    </a:cubicBezTo>
                    <a:cubicBezTo>
                      <a:pt x="42" y="95"/>
                      <a:pt x="42" y="95"/>
                      <a:pt x="42" y="95"/>
                    </a:cubicBezTo>
                    <a:cubicBezTo>
                      <a:pt x="42" y="97"/>
                      <a:pt x="42" y="99"/>
                      <a:pt x="42" y="99"/>
                    </a:cubicBezTo>
                    <a:cubicBezTo>
                      <a:pt x="95" y="99"/>
                      <a:pt x="95" y="99"/>
                      <a:pt x="95" y="99"/>
                    </a:cubicBezTo>
                    <a:cubicBezTo>
                      <a:pt x="99" y="99"/>
                      <a:pt x="102" y="95"/>
                      <a:pt x="102" y="91"/>
                    </a:cubicBezTo>
                    <a:cubicBezTo>
                      <a:pt x="102" y="8"/>
                      <a:pt x="102" y="8"/>
                      <a:pt x="102" y="8"/>
                    </a:cubicBezTo>
                    <a:cubicBezTo>
                      <a:pt x="102" y="3"/>
                      <a:pt x="99" y="0"/>
                      <a:pt x="95" y="0"/>
                    </a:cubicBezTo>
                    <a:close/>
                    <a:moveTo>
                      <a:pt x="37" y="43"/>
                    </a:moveTo>
                    <a:cubicBezTo>
                      <a:pt x="36" y="43"/>
                      <a:pt x="36" y="43"/>
                      <a:pt x="36" y="43"/>
                    </a:cubicBezTo>
                    <a:cubicBezTo>
                      <a:pt x="36" y="50"/>
                      <a:pt x="36" y="50"/>
                      <a:pt x="36" y="50"/>
                    </a:cubicBezTo>
                    <a:cubicBezTo>
                      <a:pt x="40" y="51"/>
                      <a:pt x="42" y="54"/>
                      <a:pt x="42" y="57"/>
                    </a:cubicBezTo>
                    <a:cubicBezTo>
                      <a:pt x="42" y="87"/>
                      <a:pt x="42" y="87"/>
                      <a:pt x="42" y="87"/>
                    </a:cubicBezTo>
                    <a:cubicBezTo>
                      <a:pt x="42" y="87"/>
                      <a:pt x="42" y="87"/>
                      <a:pt x="42" y="87"/>
                    </a:cubicBezTo>
                    <a:cubicBezTo>
                      <a:pt x="89" y="87"/>
                      <a:pt x="89" y="87"/>
                      <a:pt x="89" y="87"/>
                    </a:cubicBezTo>
                    <a:cubicBezTo>
                      <a:pt x="92" y="87"/>
                      <a:pt x="95" y="84"/>
                      <a:pt x="95" y="81"/>
                    </a:cubicBezTo>
                    <a:cubicBezTo>
                      <a:pt x="95" y="58"/>
                      <a:pt x="95" y="58"/>
                      <a:pt x="95" y="58"/>
                    </a:cubicBezTo>
                    <a:cubicBezTo>
                      <a:pt x="74" y="78"/>
                      <a:pt x="74" y="78"/>
                      <a:pt x="74" y="78"/>
                    </a:cubicBezTo>
                    <a:cubicBezTo>
                      <a:pt x="74" y="79"/>
                      <a:pt x="74" y="79"/>
                      <a:pt x="74" y="79"/>
                    </a:cubicBezTo>
                    <a:cubicBezTo>
                      <a:pt x="74" y="79"/>
                      <a:pt x="73" y="79"/>
                      <a:pt x="73" y="78"/>
                    </a:cubicBezTo>
                    <a:cubicBezTo>
                      <a:pt x="73" y="78"/>
                      <a:pt x="73" y="77"/>
                      <a:pt x="73" y="77"/>
                    </a:cubicBezTo>
                    <a:cubicBezTo>
                      <a:pt x="94" y="56"/>
                      <a:pt x="94" y="56"/>
                      <a:pt x="94" y="56"/>
                    </a:cubicBezTo>
                    <a:cubicBezTo>
                      <a:pt x="94" y="56"/>
                      <a:pt x="94" y="56"/>
                      <a:pt x="95" y="56"/>
                    </a:cubicBezTo>
                    <a:cubicBezTo>
                      <a:pt x="95" y="14"/>
                      <a:pt x="95" y="14"/>
                      <a:pt x="95" y="14"/>
                    </a:cubicBezTo>
                    <a:cubicBezTo>
                      <a:pt x="95" y="10"/>
                      <a:pt x="92" y="8"/>
                      <a:pt x="89" y="8"/>
                    </a:cubicBezTo>
                    <a:cubicBezTo>
                      <a:pt x="42" y="8"/>
                      <a:pt x="42" y="8"/>
                      <a:pt x="42" y="8"/>
                    </a:cubicBezTo>
                    <a:cubicBezTo>
                      <a:pt x="39" y="8"/>
                      <a:pt x="36" y="10"/>
                      <a:pt x="36" y="14"/>
                    </a:cubicBezTo>
                    <a:cubicBezTo>
                      <a:pt x="36" y="41"/>
                      <a:pt x="36" y="41"/>
                      <a:pt x="36" y="41"/>
                    </a:cubicBezTo>
                    <a:cubicBezTo>
                      <a:pt x="49" y="27"/>
                      <a:pt x="49" y="27"/>
                      <a:pt x="49" y="27"/>
                    </a:cubicBezTo>
                    <a:cubicBezTo>
                      <a:pt x="50" y="27"/>
                      <a:pt x="50" y="27"/>
                      <a:pt x="51" y="27"/>
                    </a:cubicBezTo>
                    <a:cubicBezTo>
                      <a:pt x="51" y="27"/>
                      <a:pt x="51" y="28"/>
                      <a:pt x="51" y="28"/>
                    </a:cubicBezTo>
                    <a:lnTo>
                      <a:pt x="37" y="43"/>
                    </a:lnTo>
                    <a:close/>
                    <a:moveTo>
                      <a:pt x="69" y="20"/>
                    </a:moveTo>
                    <a:cubicBezTo>
                      <a:pt x="70" y="20"/>
                      <a:pt x="70" y="20"/>
                      <a:pt x="71" y="20"/>
                    </a:cubicBezTo>
                    <a:cubicBezTo>
                      <a:pt x="71" y="21"/>
                      <a:pt x="71" y="21"/>
                      <a:pt x="71" y="21"/>
                    </a:cubicBezTo>
                    <a:cubicBezTo>
                      <a:pt x="50" y="42"/>
                      <a:pt x="50" y="42"/>
                      <a:pt x="50" y="42"/>
                    </a:cubicBezTo>
                    <a:cubicBezTo>
                      <a:pt x="50" y="43"/>
                      <a:pt x="49" y="43"/>
                      <a:pt x="49" y="43"/>
                    </a:cubicBezTo>
                    <a:cubicBezTo>
                      <a:pt x="49" y="43"/>
                      <a:pt x="49" y="43"/>
                      <a:pt x="48" y="42"/>
                    </a:cubicBezTo>
                    <a:cubicBezTo>
                      <a:pt x="48" y="42"/>
                      <a:pt x="48" y="41"/>
                      <a:pt x="48" y="41"/>
                    </a:cubicBezTo>
                    <a:lnTo>
                      <a:pt x="69"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4" name="Freeform 115">
                <a:extLst>
                  <a:ext uri="{FF2B5EF4-FFF2-40B4-BE49-F238E27FC236}">
                    <a16:creationId xmlns:a16="http://schemas.microsoft.com/office/drawing/2014/main" id="{0C0EABC9-2921-4DFC-81FF-0ED49251FC7D}"/>
                  </a:ext>
                </a:extLst>
              </p:cNvPr>
              <p:cNvSpPr>
                <a:spLocks/>
              </p:cNvSpPr>
              <p:nvPr/>
            </p:nvSpPr>
            <p:spPr bwMode="auto">
              <a:xfrm>
                <a:off x="2146300" y="2055813"/>
                <a:ext cx="550863" cy="614363"/>
              </a:xfrm>
              <a:custGeom>
                <a:avLst/>
                <a:gdLst>
                  <a:gd name="T0" fmla="*/ 105 w 122"/>
                  <a:gd name="T1" fmla="*/ 0 h 136"/>
                  <a:gd name="T2" fmla="*/ 46 w 122"/>
                  <a:gd name="T3" fmla="*/ 0 h 136"/>
                  <a:gd name="T4" fmla="*/ 28 w 122"/>
                  <a:gd name="T5" fmla="*/ 18 h 136"/>
                  <a:gd name="T6" fmla="*/ 28 w 122"/>
                  <a:gd name="T7" fmla="*/ 51 h 136"/>
                  <a:gd name="T8" fmla="*/ 17 w 122"/>
                  <a:gd name="T9" fmla="*/ 51 h 136"/>
                  <a:gd name="T10" fmla="*/ 0 w 122"/>
                  <a:gd name="T11" fmla="*/ 69 h 136"/>
                  <a:gd name="T12" fmla="*/ 0 w 122"/>
                  <a:gd name="T13" fmla="*/ 118 h 136"/>
                  <a:gd name="T14" fmla="*/ 17 w 122"/>
                  <a:gd name="T15" fmla="*/ 136 h 136"/>
                  <a:gd name="T16" fmla="*/ 42 w 122"/>
                  <a:gd name="T17" fmla="*/ 136 h 136"/>
                  <a:gd name="T18" fmla="*/ 60 w 122"/>
                  <a:gd name="T19" fmla="*/ 119 h 136"/>
                  <a:gd name="T20" fmla="*/ 105 w 122"/>
                  <a:gd name="T21" fmla="*/ 119 h 136"/>
                  <a:gd name="T22" fmla="*/ 122 w 122"/>
                  <a:gd name="T23" fmla="*/ 101 h 136"/>
                  <a:gd name="T24" fmla="*/ 122 w 122"/>
                  <a:gd name="T25" fmla="*/ 18 h 136"/>
                  <a:gd name="T26" fmla="*/ 105 w 122"/>
                  <a:gd name="T2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36">
                    <a:moveTo>
                      <a:pt x="105" y="0"/>
                    </a:moveTo>
                    <a:cubicBezTo>
                      <a:pt x="46" y="0"/>
                      <a:pt x="46" y="0"/>
                      <a:pt x="46" y="0"/>
                    </a:cubicBezTo>
                    <a:cubicBezTo>
                      <a:pt x="36" y="0"/>
                      <a:pt x="28" y="8"/>
                      <a:pt x="28" y="18"/>
                    </a:cubicBezTo>
                    <a:cubicBezTo>
                      <a:pt x="28" y="51"/>
                      <a:pt x="28" y="51"/>
                      <a:pt x="28" y="51"/>
                    </a:cubicBezTo>
                    <a:cubicBezTo>
                      <a:pt x="17" y="51"/>
                      <a:pt x="17" y="51"/>
                      <a:pt x="17" y="51"/>
                    </a:cubicBezTo>
                    <a:cubicBezTo>
                      <a:pt x="8" y="51"/>
                      <a:pt x="0" y="59"/>
                      <a:pt x="0" y="69"/>
                    </a:cubicBezTo>
                    <a:cubicBezTo>
                      <a:pt x="0" y="118"/>
                      <a:pt x="0" y="118"/>
                      <a:pt x="0" y="118"/>
                    </a:cubicBezTo>
                    <a:cubicBezTo>
                      <a:pt x="0" y="128"/>
                      <a:pt x="8" y="136"/>
                      <a:pt x="17" y="136"/>
                    </a:cubicBezTo>
                    <a:cubicBezTo>
                      <a:pt x="42" y="136"/>
                      <a:pt x="42" y="136"/>
                      <a:pt x="42" y="136"/>
                    </a:cubicBezTo>
                    <a:cubicBezTo>
                      <a:pt x="52" y="136"/>
                      <a:pt x="59" y="128"/>
                      <a:pt x="60" y="119"/>
                    </a:cubicBezTo>
                    <a:cubicBezTo>
                      <a:pt x="105" y="119"/>
                      <a:pt x="105" y="119"/>
                      <a:pt x="105" y="119"/>
                    </a:cubicBezTo>
                    <a:cubicBezTo>
                      <a:pt x="114" y="119"/>
                      <a:pt x="122" y="111"/>
                      <a:pt x="122" y="101"/>
                    </a:cubicBezTo>
                    <a:cubicBezTo>
                      <a:pt x="122" y="18"/>
                      <a:pt x="122" y="18"/>
                      <a:pt x="122" y="18"/>
                    </a:cubicBezTo>
                    <a:cubicBezTo>
                      <a:pt x="122" y="8"/>
                      <a:pt x="114" y="0"/>
                      <a:pt x="10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5" name="Freeform 116">
                <a:extLst>
                  <a:ext uri="{FF2B5EF4-FFF2-40B4-BE49-F238E27FC236}">
                    <a16:creationId xmlns:a16="http://schemas.microsoft.com/office/drawing/2014/main" id="{811CAD9D-BF97-440E-BDD4-A0F775ACA891}"/>
                  </a:ext>
                </a:extLst>
              </p:cNvPr>
              <p:cNvSpPr>
                <a:spLocks noEditPoints="1"/>
              </p:cNvSpPr>
              <p:nvPr/>
            </p:nvSpPr>
            <p:spPr bwMode="auto">
              <a:xfrm>
                <a:off x="2192338" y="2100263"/>
                <a:ext cx="460375" cy="525463"/>
              </a:xfrm>
              <a:custGeom>
                <a:avLst/>
                <a:gdLst>
                  <a:gd name="T0" fmla="*/ 7 w 102"/>
                  <a:gd name="T1" fmla="*/ 51 h 116"/>
                  <a:gd name="T2" fmla="*/ 0 w 102"/>
                  <a:gd name="T3" fmla="*/ 108 h 116"/>
                  <a:gd name="T4" fmla="*/ 32 w 102"/>
                  <a:gd name="T5" fmla="*/ 116 h 116"/>
                  <a:gd name="T6" fmla="*/ 40 w 102"/>
                  <a:gd name="T7" fmla="*/ 59 h 116"/>
                  <a:gd name="T8" fmla="*/ 23 w 102"/>
                  <a:gd name="T9" fmla="*/ 112 h 116"/>
                  <a:gd name="T10" fmla="*/ 15 w 102"/>
                  <a:gd name="T11" fmla="*/ 110 h 116"/>
                  <a:gd name="T12" fmla="*/ 23 w 102"/>
                  <a:gd name="T13" fmla="*/ 108 h 116"/>
                  <a:gd name="T14" fmla="*/ 23 w 102"/>
                  <a:gd name="T15" fmla="*/ 112 h 116"/>
                  <a:gd name="T16" fmla="*/ 20 w 102"/>
                  <a:gd name="T17" fmla="*/ 90 h 116"/>
                  <a:gd name="T18" fmla="*/ 21 w 102"/>
                  <a:gd name="T19" fmla="*/ 92 h 116"/>
                  <a:gd name="T20" fmla="*/ 34 w 102"/>
                  <a:gd name="T21" fmla="*/ 79 h 116"/>
                  <a:gd name="T22" fmla="*/ 6 w 102"/>
                  <a:gd name="T23" fmla="*/ 104 h 116"/>
                  <a:gd name="T24" fmla="*/ 7 w 102"/>
                  <a:gd name="T25" fmla="*/ 57 h 116"/>
                  <a:gd name="T26" fmla="*/ 34 w 102"/>
                  <a:gd name="T27" fmla="*/ 59 h 116"/>
                  <a:gd name="T28" fmla="*/ 18 w 102"/>
                  <a:gd name="T29" fmla="*/ 85 h 116"/>
                  <a:gd name="T30" fmla="*/ 9 w 102"/>
                  <a:gd name="T31" fmla="*/ 95 h 116"/>
                  <a:gd name="T32" fmla="*/ 10 w 102"/>
                  <a:gd name="T33" fmla="*/ 95 h 116"/>
                  <a:gd name="T34" fmla="*/ 19 w 102"/>
                  <a:gd name="T35" fmla="*/ 85 h 116"/>
                  <a:gd name="T36" fmla="*/ 62 w 102"/>
                  <a:gd name="T37" fmla="*/ 89 h 116"/>
                  <a:gd name="T38" fmla="*/ 62 w 102"/>
                  <a:gd name="T39" fmla="*/ 93 h 116"/>
                  <a:gd name="T40" fmla="*/ 70 w 102"/>
                  <a:gd name="T41" fmla="*/ 91 h 116"/>
                  <a:gd name="T42" fmla="*/ 62 w 102"/>
                  <a:gd name="T43" fmla="*/ 89 h 116"/>
                  <a:gd name="T44" fmla="*/ 36 w 102"/>
                  <a:gd name="T45" fmla="*/ 0 h 116"/>
                  <a:gd name="T46" fmla="*/ 28 w 102"/>
                  <a:gd name="T47" fmla="*/ 49 h 116"/>
                  <a:gd name="T48" fmla="*/ 32 w 102"/>
                  <a:gd name="T49" fmla="*/ 8 h 116"/>
                  <a:gd name="T50" fmla="*/ 95 w 102"/>
                  <a:gd name="T51" fmla="*/ 4 h 116"/>
                  <a:gd name="T52" fmla="*/ 98 w 102"/>
                  <a:gd name="T53" fmla="*/ 91 h 116"/>
                  <a:gd name="T54" fmla="*/ 42 w 102"/>
                  <a:gd name="T55" fmla="*/ 95 h 116"/>
                  <a:gd name="T56" fmla="*/ 95 w 102"/>
                  <a:gd name="T57" fmla="*/ 99 h 116"/>
                  <a:gd name="T58" fmla="*/ 102 w 102"/>
                  <a:gd name="T59" fmla="*/ 8 h 116"/>
                  <a:gd name="T60" fmla="*/ 37 w 102"/>
                  <a:gd name="T61" fmla="*/ 43 h 116"/>
                  <a:gd name="T62" fmla="*/ 36 w 102"/>
                  <a:gd name="T63" fmla="*/ 50 h 116"/>
                  <a:gd name="T64" fmla="*/ 42 w 102"/>
                  <a:gd name="T65" fmla="*/ 87 h 116"/>
                  <a:gd name="T66" fmla="*/ 89 w 102"/>
                  <a:gd name="T67" fmla="*/ 87 h 116"/>
                  <a:gd name="T68" fmla="*/ 95 w 102"/>
                  <a:gd name="T69" fmla="*/ 58 h 116"/>
                  <a:gd name="T70" fmla="*/ 74 w 102"/>
                  <a:gd name="T71" fmla="*/ 79 h 116"/>
                  <a:gd name="T72" fmla="*/ 73 w 102"/>
                  <a:gd name="T73" fmla="*/ 77 h 116"/>
                  <a:gd name="T74" fmla="*/ 95 w 102"/>
                  <a:gd name="T75" fmla="*/ 56 h 116"/>
                  <a:gd name="T76" fmla="*/ 89 w 102"/>
                  <a:gd name="T77" fmla="*/ 8 h 116"/>
                  <a:gd name="T78" fmla="*/ 36 w 102"/>
                  <a:gd name="T79" fmla="*/ 14 h 116"/>
                  <a:gd name="T80" fmla="*/ 49 w 102"/>
                  <a:gd name="T81" fmla="*/ 27 h 116"/>
                  <a:gd name="T82" fmla="*/ 51 w 102"/>
                  <a:gd name="T83" fmla="*/ 28 h 116"/>
                  <a:gd name="T84" fmla="*/ 69 w 102"/>
                  <a:gd name="T85" fmla="*/ 20 h 116"/>
                  <a:gd name="T86" fmla="*/ 71 w 102"/>
                  <a:gd name="T87" fmla="*/ 21 h 116"/>
                  <a:gd name="T88" fmla="*/ 49 w 102"/>
                  <a:gd name="T89" fmla="*/ 43 h 116"/>
                  <a:gd name="T90" fmla="*/ 48 w 102"/>
                  <a:gd name="T9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16">
                    <a:moveTo>
                      <a:pt x="32" y="51"/>
                    </a:moveTo>
                    <a:cubicBezTo>
                      <a:pt x="7" y="51"/>
                      <a:pt x="7" y="51"/>
                      <a:pt x="7" y="51"/>
                    </a:cubicBezTo>
                    <a:cubicBezTo>
                      <a:pt x="3" y="51"/>
                      <a:pt x="0" y="55"/>
                      <a:pt x="0" y="59"/>
                    </a:cubicBezTo>
                    <a:cubicBezTo>
                      <a:pt x="0" y="108"/>
                      <a:pt x="0" y="108"/>
                      <a:pt x="0" y="108"/>
                    </a:cubicBezTo>
                    <a:cubicBezTo>
                      <a:pt x="0" y="112"/>
                      <a:pt x="3" y="116"/>
                      <a:pt x="7" y="116"/>
                    </a:cubicBezTo>
                    <a:cubicBezTo>
                      <a:pt x="32" y="116"/>
                      <a:pt x="32" y="116"/>
                      <a:pt x="32" y="116"/>
                    </a:cubicBezTo>
                    <a:cubicBezTo>
                      <a:pt x="36" y="116"/>
                      <a:pt x="40" y="112"/>
                      <a:pt x="40" y="108"/>
                    </a:cubicBezTo>
                    <a:cubicBezTo>
                      <a:pt x="40" y="59"/>
                      <a:pt x="40" y="59"/>
                      <a:pt x="40" y="59"/>
                    </a:cubicBezTo>
                    <a:cubicBezTo>
                      <a:pt x="40" y="55"/>
                      <a:pt x="36" y="51"/>
                      <a:pt x="32" y="51"/>
                    </a:cubicBezTo>
                    <a:close/>
                    <a:moveTo>
                      <a:pt x="23" y="112"/>
                    </a:moveTo>
                    <a:cubicBezTo>
                      <a:pt x="17" y="112"/>
                      <a:pt x="17" y="112"/>
                      <a:pt x="17" y="112"/>
                    </a:cubicBezTo>
                    <a:cubicBezTo>
                      <a:pt x="16" y="112"/>
                      <a:pt x="15" y="111"/>
                      <a:pt x="15" y="110"/>
                    </a:cubicBezTo>
                    <a:cubicBezTo>
                      <a:pt x="15" y="109"/>
                      <a:pt x="16" y="108"/>
                      <a:pt x="17" y="108"/>
                    </a:cubicBezTo>
                    <a:cubicBezTo>
                      <a:pt x="23" y="108"/>
                      <a:pt x="23" y="108"/>
                      <a:pt x="23" y="108"/>
                    </a:cubicBezTo>
                    <a:cubicBezTo>
                      <a:pt x="24" y="108"/>
                      <a:pt x="24" y="109"/>
                      <a:pt x="24" y="110"/>
                    </a:cubicBezTo>
                    <a:cubicBezTo>
                      <a:pt x="24" y="111"/>
                      <a:pt x="24" y="112"/>
                      <a:pt x="23" y="112"/>
                    </a:cubicBezTo>
                    <a:close/>
                    <a:moveTo>
                      <a:pt x="34" y="76"/>
                    </a:moveTo>
                    <a:cubicBezTo>
                      <a:pt x="20" y="90"/>
                      <a:pt x="20" y="90"/>
                      <a:pt x="20" y="90"/>
                    </a:cubicBezTo>
                    <a:cubicBezTo>
                      <a:pt x="20" y="91"/>
                      <a:pt x="20" y="91"/>
                      <a:pt x="20" y="92"/>
                    </a:cubicBezTo>
                    <a:cubicBezTo>
                      <a:pt x="20" y="92"/>
                      <a:pt x="20" y="92"/>
                      <a:pt x="21" y="92"/>
                    </a:cubicBezTo>
                    <a:cubicBezTo>
                      <a:pt x="21" y="92"/>
                      <a:pt x="21" y="92"/>
                      <a:pt x="21" y="92"/>
                    </a:cubicBezTo>
                    <a:cubicBezTo>
                      <a:pt x="34" y="79"/>
                      <a:pt x="34" y="79"/>
                      <a:pt x="34" y="79"/>
                    </a:cubicBezTo>
                    <a:cubicBezTo>
                      <a:pt x="34" y="104"/>
                      <a:pt x="34" y="104"/>
                      <a:pt x="34" y="104"/>
                    </a:cubicBezTo>
                    <a:cubicBezTo>
                      <a:pt x="6" y="104"/>
                      <a:pt x="6" y="104"/>
                      <a:pt x="6" y="104"/>
                    </a:cubicBezTo>
                    <a:cubicBezTo>
                      <a:pt x="6" y="59"/>
                      <a:pt x="6" y="59"/>
                      <a:pt x="6" y="59"/>
                    </a:cubicBezTo>
                    <a:cubicBezTo>
                      <a:pt x="6" y="58"/>
                      <a:pt x="6" y="57"/>
                      <a:pt x="7" y="57"/>
                    </a:cubicBezTo>
                    <a:cubicBezTo>
                      <a:pt x="32" y="57"/>
                      <a:pt x="32" y="57"/>
                      <a:pt x="32" y="57"/>
                    </a:cubicBezTo>
                    <a:cubicBezTo>
                      <a:pt x="33" y="57"/>
                      <a:pt x="34" y="58"/>
                      <a:pt x="34" y="59"/>
                    </a:cubicBezTo>
                    <a:lnTo>
                      <a:pt x="34" y="76"/>
                    </a:lnTo>
                    <a:close/>
                    <a:moveTo>
                      <a:pt x="18" y="85"/>
                    </a:moveTo>
                    <a:cubicBezTo>
                      <a:pt x="9" y="94"/>
                      <a:pt x="9" y="94"/>
                      <a:pt x="9" y="94"/>
                    </a:cubicBezTo>
                    <a:cubicBezTo>
                      <a:pt x="8" y="94"/>
                      <a:pt x="8" y="95"/>
                      <a:pt x="9" y="95"/>
                    </a:cubicBezTo>
                    <a:cubicBezTo>
                      <a:pt x="9" y="96"/>
                      <a:pt x="9" y="96"/>
                      <a:pt x="9" y="96"/>
                    </a:cubicBezTo>
                    <a:cubicBezTo>
                      <a:pt x="10" y="96"/>
                      <a:pt x="10" y="96"/>
                      <a:pt x="10" y="95"/>
                    </a:cubicBezTo>
                    <a:cubicBezTo>
                      <a:pt x="19" y="86"/>
                      <a:pt x="19" y="86"/>
                      <a:pt x="19" y="86"/>
                    </a:cubicBezTo>
                    <a:cubicBezTo>
                      <a:pt x="20" y="86"/>
                      <a:pt x="20" y="85"/>
                      <a:pt x="19" y="85"/>
                    </a:cubicBezTo>
                    <a:cubicBezTo>
                      <a:pt x="19" y="84"/>
                      <a:pt x="19" y="84"/>
                      <a:pt x="18" y="85"/>
                    </a:cubicBezTo>
                    <a:close/>
                    <a:moveTo>
                      <a:pt x="62" y="89"/>
                    </a:moveTo>
                    <a:cubicBezTo>
                      <a:pt x="61" y="89"/>
                      <a:pt x="61" y="90"/>
                      <a:pt x="61" y="91"/>
                    </a:cubicBezTo>
                    <a:cubicBezTo>
                      <a:pt x="61" y="92"/>
                      <a:pt x="61" y="93"/>
                      <a:pt x="62" y="93"/>
                    </a:cubicBezTo>
                    <a:cubicBezTo>
                      <a:pt x="68" y="93"/>
                      <a:pt x="68" y="93"/>
                      <a:pt x="68" y="93"/>
                    </a:cubicBezTo>
                    <a:cubicBezTo>
                      <a:pt x="69" y="93"/>
                      <a:pt x="70" y="92"/>
                      <a:pt x="70" y="91"/>
                    </a:cubicBezTo>
                    <a:cubicBezTo>
                      <a:pt x="70" y="90"/>
                      <a:pt x="69" y="89"/>
                      <a:pt x="68" y="89"/>
                    </a:cubicBezTo>
                    <a:lnTo>
                      <a:pt x="62" y="89"/>
                    </a:lnTo>
                    <a:close/>
                    <a:moveTo>
                      <a:pt x="95" y="0"/>
                    </a:moveTo>
                    <a:cubicBezTo>
                      <a:pt x="36" y="0"/>
                      <a:pt x="36" y="0"/>
                      <a:pt x="36" y="0"/>
                    </a:cubicBezTo>
                    <a:cubicBezTo>
                      <a:pt x="32" y="0"/>
                      <a:pt x="28" y="3"/>
                      <a:pt x="28" y="8"/>
                    </a:cubicBezTo>
                    <a:cubicBezTo>
                      <a:pt x="28" y="49"/>
                      <a:pt x="28" y="49"/>
                      <a:pt x="28" y="49"/>
                    </a:cubicBezTo>
                    <a:cubicBezTo>
                      <a:pt x="28" y="49"/>
                      <a:pt x="29" y="49"/>
                      <a:pt x="32" y="49"/>
                    </a:cubicBezTo>
                    <a:cubicBezTo>
                      <a:pt x="32" y="8"/>
                      <a:pt x="32" y="8"/>
                      <a:pt x="32" y="8"/>
                    </a:cubicBezTo>
                    <a:cubicBezTo>
                      <a:pt x="32" y="5"/>
                      <a:pt x="34" y="4"/>
                      <a:pt x="36" y="4"/>
                    </a:cubicBezTo>
                    <a:cubicBezTo>
                      <a:pt x="95" y="4"/>
                      <a:pt x="95" y="4"/>
                      <a:pt x="95" y="4"/>
                    </a:cubicBezTo>
                    <a:cubicBezTo>
                      <a:pt x="97" y="4"/>
                      <a:pt x="98" y="5"/>
                      <a:pt x="98" y="8"/>
                    </a:cubicBezTo>
                    <a:cubicBezTo>
                      <a:pt x="98" y="91"/>
                      <a:pt x="98" y="91"/>
                      <a:pt x="98" y="91"/>
                    </a:cubicBezTo>
                    <a:cubicBezTo>
                      <a:pt x="98" y="93"/>
                      <a:pt x="97" y="95"/>
                      <a:pt x="95" y="95"/>
                    </a:cubicBezTo>
                    <a:cubicBezTo>
                      <a:pt x="42" y="95"/>
                      <a:pt x="42" y="95"/>
                      <a:pt x="42" y="95"/>
                    </a:cubicBezTo>
                    <a:cubicBezTo>
                      <a:pt x="42" y="97"/>
                      <a:pt x="42" y="99"/>
                      <a:pt x="42" y="99"/>
                    </a:cubicBezTo>
                    <a:cubicBezTo>
                      <a:pt x="95" y="99"/>
                      <a:pt x="95" y="99"/>
                      <a:pt x="95" y="99"/>
                    </a:cubicBezTo>
                    <a:cubicBezTo>
                      <a:pt x="99" y="99"/>
                      <a:pt x="102" y="95"/>
                      <a:pt x="102" y="91"/>
                    </a:cubicBezTo>
                    <a:cubicBezTo>
                      <a:pt x="102" y="8"/>
                      <a:pt x="102" y="8"/>
                      <a:pt x="102" y="8"/>
                    </a:cubicBezTo>
                    <a:cubicBezTo>
                      <a:pt x="102" y="3"/>
                      <a:pt x="99" y="0"/>
                      <a:pt x="95" y="0"/>
                    </a:cubicBezTo>
                    <a:close/>
                    <a:moveTo>
                      <a:pt x="37" y="43"/>
                    </a:moveTo>
                    <a:cubicBezTo>
                      <a:pt x="36" y="43"/>
                      <a:pt x="36" y="43"/>
                      <a:pt x="36" y="43"/>
                    </a:cubicBezTo>
                    <a:cubicBezTo>
                      <a:pt x="36" y="50"/>
                      <a:pt x="36" y="50"/>
                      <a:pt x="36" y="50"/>
                    </a:cubicBezTo>
                    <a:cubicBezTo>
                      <a:pt x="40" y="51"/>
                      <a:pt x="42" y="54"/>
                      <a:pt x="42" y="57"/>
                    </a:cubicBezTo>
                    <a:cubicBezTo>
                      <a:pt x="42" y="87"/>
                      <a:pt x="42" y="87"/>
                      <a:pt x="42" y="87"/>
                    </a:cubicBezTo>
                    <a:cubicBezTo>
                      <a:pt x="42" y="87"/>
                      <a:pt x="42" y="87"/>
                      <a:pt x="42" y="87"/>
                    </a:cubicBezTo>
                    <a:cubicBezTo>
                      <a:pt x="89" y="87"/>
                      <a:pt x="89" y="87"/>
                      <a:pt x="89" y="87"/>
                    </a:cubicBezTo>
                    <a:cubicBezTo>
                      <a:pt x="92" y="87"/>
                      <a:pt x="95" y="84"/>
                      <a:pt x="95" y="81"/>
                    </a:cubicBezTo>
                    <a:cubicBezTo>
                      <a:pt x="95" y="58"/>
                      <a:pt x="95" y="58"/>
                      <a:pt x="95" y="58"/>
                    </a:cubicBezTo>
                    <a:cubicBezTo>
                      <a:pt x="74" y="78"/>
                      <a:pt x="74" y="78"/>
                      <a:pt x="74" y="78"/>
                    </a:cubicBezTo>
                    <a:cubicBezTo>
                      <a:pt x="74" y="79"/>
                      <a:pt x="74" y="79"/>
                      <a:pt x="74" y="79"/>
                    </a:cubicBezTo>
                    <a:cubicBezTo>
                      <a:pt x="74" y="79"/>
                      <a:pt x="73" y="79"/>
                      <a:pt x="73" y="78"/>
                    </a:cubicBezTo>
                    <a:cubicBezTo>
                      <a:pt x="73" y="78"/>
                      <a:pt x="73" y="77"/>
                      <a:pt x="73" y="77"/>
                    </a:cubicBezTo>
                    <a:cubicBezTo>
                      <a:pt x="94" y="56"/>
                      <a:pt x="94" y="56"/>
                      <a:pt x="94" y="56"/>
                    </a:cubicBezTo>
                    <a:cubicBezTo>
                      <a:pt x="94" y="56"/>
                      <a:pt x="94" y="56"/>
                      <a:pt x="95" y="56"/>
                    </a:cubicBezTo>
                    <a:cubicBezTo>
                      <a:pt x="95" y="14"/>
                      <a:pt x="95" y="14"/>
                      <a:pt x="95" y="14"/>
                    </a:cubicBezTo>
                    <a:cubicBezTo>
                      <a:pt x="95" y="10"/>
                      <a:pt x="92" y="8"/>
                      <a:pt x="89" y="8"/>
                    </a:cubicBezTo>
                    <a:cubicBezTo>
                      <a:pt x="42" y="8"/>
                      <a:pt x="42" y="8"/>
                      <a:pt x="42" y="8"/>
                    </a:cubicBezTo>
                    <a:cubicBezTo>
                      <a:pt x="39" y="8"/>
                      <a:pt x="36" y="10"/>
                      <a:pt x="36" y="14"/>
                    </a:cubicBezTo>
                    <a:cubicBezTo>
                      <a:pt x="36" y="41"/>
                      <a:pt x="36" y="41"/>
                      <a:pt x="36" y="41"/>
                    </a:cubicBezTo>
                    <a:cubicBezTo>
                      <a:pt x="49" y="27"/>
                      <a:pt x="49" y="27"/>
                      <a:pt x="49" y="27"/>
                    </a:cubicBezTo>
                    <a:cubicBezTo>
                      <a:pt x="50" y="27"/>
                      <a:pt x="50" y="27"/>
                      <a:pt x="51" y="27"/>
                    </a:cubicBezTo>
                    <a:cubicBezTo>
                      <a:pt x="51" y="27"/>
                      <a:pt x="51" y="28"/>
                      <a:pt x="51" y="28"/>
                    </a:cubicBezTo>
                    <a:lnTo>
                      <a:pt x="37" y="43"/>
                    </a:lnTo>
                    <a:close/>
                    <a:moveTo>
                      <a:pt x="69" y="20"/>
                    </a:moveTo>
                    <a:cubicBezTo>
                      <a:pt x="70" y="20"/>
                      <a:pt x="70" y="20"/>
                      <a:pt x="71" y="20"/>
                    </a:cubicBezTo>
                    <a:cubicBezTo>
                      <a:pt x="71" y="21"/>
                      <a:pt x="71" y="21"/>
                      <a:pt x="71" y="21"/>
                    </a:cubicBezTo>
                    <a:cubicBezTo>
                      <a:pt x="50" y="42"/>
                      <a:pt x="50" y="42"/>
                      <a:pt x="50" y="42"/>
                    </a:cubicBezTo>
                    <a:cubicBezTo>
                      <a:pt x="50" y="43"/>
                      <a:pt x="49" y="43"/>
                      <a:pt x="49" y="43"/>
                    </a:cubicBezTo>
                    <a:cubicBezTo>
                      <a:pt x="49" y="43"/>
                      <a:pt x="49" y="43"/>
                      <a:pt x="48" y="42"/>
                    </a:cubicBezTo>
                    <a:cubicBezTo>
                      <a:pt x="48" y="42"/>
                      <a:pt x="48" y="41"/>
                      <a:pt x="48" y="41"/>
                    </a:cubicBezTo>
                    <a:lnTo>
                      <a:pt x="69" y="20"/>
                    </a:lnTo>
                    <a:close/>
                  </a:path>
                </a:pathLst>
              </a:custGeom>
              <a:gradFill flip="none" rotWithShape="1">
                <a:gsLst>
                  <a:gs pos="0">
                    <a:srgbClr val="222B3C">
                      <a:lumMod val="50000"/>
                    </a:srgbClr>
                  </a:gs>
                  <a:gs pos="100000">
                    <a:srgbClr val="222B3C"/>
                  </a:gs>
                </a:gsLst>
                <a:lin ang="16200000" scaled="0"/>
                <a:tileRect/>
              </a:gradFill>
              <a:ln>
                <a:noFill/>
              </a:ln>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6" name="Freeform 117">
                <a:extLst>
                  <a:ext uri="{FF2B5EF4-FFF2-40B4-BE49-F238E27FC236}">
                    <a16:creationId xmlns:a16="http://schemas.microsoft.com/office/drawing/2014/main" id="{50438695-9D0B-4DEE-B6D1-555339911152}"/>
                  </a:ext>
                </a:extLst>
              </p:cNvPr>
              <p:cNvSpPr>
                <a:spLocks/>
              </p:cNvSpPr>
              <p:nvPr/>
            </p:nvSpPr>
            <p:spPr bwMode="auto">
              <a:xfrm>
                <a:off x="3132138" y="2055813"/>
                <a:ext cx="641350" cy="596900"/>
              </a:xfrm>
              <a:custGeom>
                <a:avLst/>
                <a:gdLst>
                  <a:gd name="T0" fmla="*/ 124 w 142"/>
                  <a:gd name="T1" fmla="*/ 0 h 132"/>
                  <a:gd name="T2" fmla="*/ 18 w 142"/>
                  <a:gd name="T3" fmla="*/ 0 h 132"/>
                  <a:gd name="T4" fmla="*/ 0 w 142"/>
                  <a:gd name="T5" fmla="*/ 18 h 132"/>
                  <a:gd name="T6" fmla="*/ 0 w 142"/>
                  <a:gd name="T7" fmla="*/ 93 h 132"/>
                  <a:gd name="T8" fmla="*/ 7 w 142"/>
                  <a:gd name="T9" fmla="*/ 107 h 132"/>
                  <a:gd name="T10" fmla="*/ 7 w 142"/>
                  <a:gd name="T11" fmla="*/ 107 h 132"/>
                  <a:gd name="T12" fmla="*/ 8 w 142"/>
                  <a:gd name="T13" fmla="*/ 108 h 132"/>
                  <a:gd name="T14" fmla="*/ 9 w 142"/>
                  <a:gd name="T15" fmla="*/ 108 h 132"/>
                  <a:gd name="T16" fmla="*/ 9 w 142"/>
                  <a:gd name="T17" fmla="*/ 109 h 132"/>
                  <a:gd name="T18" fmla="*/ 10 w 142"/>
                  <a:gd name="T19" fmla="*/ 109 h 132"/>
                  <a:gd name="T20" fmla="*/ 18 w 142"/>
                  <a:gd name="T21" fmla="*/ 111 h 132"/>
                  <a:gd name="T22" fmla="*/ 38 w 142"/>
                  <a:gd name="T23" fmla="*/ 111 h 132"/>
                  <a:gd name="T24" fmla="*/ 35 w 142"/>
                  <a:gd name="T25" fmla="*/ 119 h 132"/>
                  <a:gd name="T26" fmla="*/ 48 w 142"/>
                  <a:gd name="T27" fmla="*/ 132 h 132"/>
                  <a:gd name="T28" fmla="*/ 94 w 142"/>
                  <a:gd name="T29" fmla="*/ 132 h 132"/>
                  <a:gd name="T30" fmla="*/ 107 w 142"/>
                  <a:gd name="T31" fmla="*/ 119 h 132"/>
                  <a:gd name="T32" fmla="*/ 104 w 142"/>
                  <a:gd name="T33" fmla="*/ 111 h 132"/>
                  <a:gd name="T34" fmla="*/ 124 w 142"/>
                  <a:gd name="T35" fmla="*/ 111 h 132"/>
                  <a:gd name="T36" fmla="*/ 133 w 142"/>
                  <a:gd name="T37" fmla="*/ 109 h 132"/>
                  <a:gd name="T38" fmla="*/ 133 w 142"/>
                  <a:gd name="T39" fmla="*/ 109 h 132"/>
                  <a:gd name="T40" fmla="*/ 133 w 142"/>
                  <a:gd name="T41" fmla="*/ 108 h 132"/>
                  <a:gd name="T42" fmla="*/ 135 w 142"/>
                  <a:gd name="T43" fmla="*/ 108 h 132"/>
                  <a:gd name="T44" fmla="*/ 135 w 142"/>
                  <a:gd name="T45" fmla="*/ 107 h 132"/>
                  <a:gd name="T46" fmla="*/ 135 w 142"/>
                  <a:gd name="T47" fmla="*/ 107 h 132"/>
                  <a:gd name="T48" fmla="*/ 142 w 142"/>
                  <a:gd name="T49" fmla="*/ 93 h 132"/>
                  <a:gd name="T50" fmla="*/ 142 w 142"/>
                  <a:gd name="T51" fmla="*/ 18 h 132"/>
                  <a:gd name="T52" fmla="*/ 124 w 142"/>
                  <a:gd name="T5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132">
                    <a:moveTo>
                      <a:pt x="124" y="0"/>
                    </a:moveTo>
                    <a:cubicBezTo>
                      <a:pt x="18" y="0"/>
                      <a:pt x="18" y="0"/>
                      <a:pt x="18" y="0"/>
                    </a:cubicBezTo>
                    <a:cubicBezTo>
                      <a:pt x="8" y="0"/>
                      <a:pt x="0" y="8"/>
                      <a:pt x="0" y="18"/>
                    </a:cubicBezTo>
                    <a:cubicBezTo>
                      <a:pt x="0" y="93"/>
                      <a:pt x="0" y="93"/>
                      <a:pt x="0" y="93"/>
                    </a:cubicBezTo>
                    <a:cubicBezTo>
                      <a:pt x="0" y="99"/>
                      <a:pt x="3" y="104"/>
                      <a:pt x="7" y="107"/>
                    </a:cubicBezTo>
                    <a:cubicBezTo>
                      <a:pt x="7" y="107"/>
                      <a:pt x="7" y="107"/>
                      <a:pt x="7" y="107"/>
                    </a:cubicBezTo>
                    <a:cubicBezTo>
                      <a:pt x="8" y="108"/>
                      <a:pt x="8" y="108"/>
                      <a:pt x="8" y="108"/>
                    </a:cubicBezTo>
                    <a:cubicBezTo>
                      <a:pt x="9" y="108"/>
                      <a:pt x="9" y="108"/>
                      <a:pt x="9" y="108"/>
                    </a:cubicBezTo>
                    <a:cubicBezTo>
                      <a:pt x="9" y="109"/>
                      <a:pt x="9" y="109"/>
                      <a:pt x="9" y="109"/>
                    </a:cubicBezTo>
                    <a:cubicBezTo>
                      <a:pt x="10" y="109"/>
                      <a:pt x="10" y="109"/>
                      <a:pt x="10" y="109"/>
                    </a:cubicBezTo>
                    <a:cubicBezTo>
                      <a:pt x="12" y="110"/>
                      <a:pt x="15" y="111"/>
                      <a:pt x="18" y="111"/>
                    </a:cubicBezTo>
                    <a:cubicBezTo>
                      <a:pt x="38" y="111"/>
                      <a:pt x="38" y="111"/>
                      <a:pt x="38" y="111"/>
                    </a:cubicBezTo>
                    <a:cubicBezTo>
                      <a:pt x="36" y="113"/>
                      <a:pt x="35" y="116"/>
                      <a:pt x="35" y="119"/>
                    </a:cubicBezTo>
                    <a:cubicBezTo>
                      <a:pt x="35" y="126"/>
                      <a:pt x="41" y="132"/>
                      <a:pt x="48" y="132"/>
                    </a:cubicBezTo>
                    <a:cubicBezTo>
                      <a:pt x="94" y="132"/>
                      <a:pt x="94" y="132"/>
                      <a:pt x="94" y="132"/>
                    </a:cubicBezTo>
                    <a:cubicBezTo>
                      <a:pt x="101" y="132"/>
                      <a:pt x="107" y="126"/>
                      <a:pt x="107" y="119"/>
                    </a:cubicBezTo>
                    <a:cubicBezTo>
                      <a:pt x="107" y="116"/>
                      <a:pt x="106" y="113"/>
                      <a:pt x="104" y="111"/>
                    </a:cubicBezTo>
                    <a:cubicBezTo>
                      <a:pt x="124" y="111"/>
                      <a:pt x="124" y="111"/>
                      <a:pt x="124" y="111"/>
                    </a:cubicBezTo>
                    <a:cubicBezTo>
                      <a:pt x="127" y="111"/>
                      <a:pt x="130" y="110"/>
                      <a:pt x="133" y="109"/>
                    </a:cubicBezTo>
                    <a:cubicBezTo>
                      <a:pt x="133" y="109"/>
                      <a:pt x="133" y="109"/>
                      <a:pt x="133" y="109"/>
                    </a:cubicBezTo>
                    <a:cubicBezTo>
                      <a:pt x="133" y="108"/>
                      <a:pt x="133" y="108"/>
                      <a:pt x="133" y="108"/>
                    </a:cubicBezTo>
                    <a:cubicBezTo>
                      <a:pt x="135" y="108"/>
                      <a:pt x="135" y="108"/>
                      <a:pt x="135" y="108"/>
                    </a:cubicBezTo>
                    <a:cubicBezTo>
                      <a:pt x="135" y="107"/>
                      <a:pt x="135" y="107"/>
                      <a:pt x="135" y="107"/>
                    </a:cubicBezTo>
                    <a:cubicBezTo>
                      <a:pt x="135" y="107"/>
                      <a:pt x="135" y="107"/>
                      <a:pt x="135" y="107"/>
                    </a:cubicBezTo>
                    <a:cubicBezTo>
                      <a:pt x="140" y="104"/>
                      <a:pt x="142" y="99"/>
                      <a:pt x="142" y="93"/>
                    </a:cubicBezTo>
                    <a:cubicBezTo>
                      <a:pt x="142" y="18"/>
                      <a:pt x="142" y="18"/>
                      <a:pt x="142" y="18"/>
                    </a:cubicBezTo>
                    <a:cubicBezTo>
                      <a:pt x="142" y="8"/>
                      <a:pt x="134" y="0"/>
                      <a:pt x="1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47" name="Freeform 118">
                <a:extLst>
                  <a:ext uri="{FF2B5EF4-FFF2-40B4-BE49-F238E27FC236}">
                    <a16:creationId xmlns:a16="http://schemas.microsoft.com/office/drawing/2014/main" id="{CEB8772F-0D13-46CA-B26B-36A1A55C225E}"/>
                  </a:ext>
                </a:extLst>
              </p:cNvPr>
              <p:cNvSpPr>
                <a:spLocks noEditPoints="1"/>
              </p:cNvSpPr>
              <p:nvPr/>
            </p:nvSpPr>
            <p:spPr bwMode="auto">
              <a:xfrm>
                <a:off x="3181350" y="2100263"/>
                <a:ext cx="547688" cy="506413"/>
              </a:xfrm>
              <a:custGeom>
                <a:avLst/>
                <a:gdLst>
                  <a:gd name="T0" fmla="*/ 7 w 121"/>
                  <a:gd name="T1" fmla="*/ 0 h 112"/>
                  <a:gd name="T2" fmla="*/ 0 w 121"/>
                  <a:gd name="T3" fmla="*/ 83 h 112"/>
                  <a:gd name="T4" fmla="*/ 4 w 121"/>
                  <a:gd name="T5" fmla="*/ 90 h 112"/>
                  <a:gd name="T6" fmla="*/ 47 w 121"/>
                  <a:gd name="T7" fmla="*/ 91 h 112"/>
                  <a:gd name="T8" fmla="*/ 37 w 121"/>
                  <a:gd name="T9" fmla="*/ 106 h 112"/>
                  <a:gd name="T10" fmla="*/ 37 w 121"/>
                  <a:gd name="T11" fmla="*/ 112 h 112"/>
                  <a:gd name="T12" fmla="*/ 86 w 121"/>
                  <a:gd name="T13" fmla="*/ 109 h 112"/>
                  <a:gd name="T14" fmla="*/ 73 w 121"/>
                  <a:gd name="T15" fmla="*/ 106 h 112"/>
                  <a:gd name="T16" fmla="*/ 113 w 121"/>
                  <a:gd name="T17" fmla="*/ 91 h 112"/>
                  <a:gd name="T18" fmla="*/ 118 w 121"/>
                  <a:gd name="T19" fmla="*/ 89 h 112"/>
                  <a:gd name="T20" fmla="*/ 121 w 121"/>
                  <a:gd name="T21" fmla="*/ 8 h 112"/>
                  <a:gd name="T22" fmla="*/ 115 w 121"/>
                  <a:gd name="T23" fmla="*/ 80 h 112"/>
                  <a:gd name="T24" fmla="*/ 5 w 121"/>
                  <a:gd name="T25" fmla="*/ 8 h 112"/>
                  <a:gd name="T26" fmla="*/ 113 w 121"/>
                  <a:gd name="T27" fmla="*/ 6 h 112"/>
                  <a:gd name="T28" fmla="*/ 115 w 121"/>
                  <a:gd name="T29" fmla="*/ 80 h 112"/>
                  <a:gd name="T30" fmla="*/ 44 w 121"/>
                  <a:gd name="T31" fmla="*/ 11 h 112"/>
                  <a:gd name="T32" fmla="*/ 43 w 121"/>
                  <a:gd name="T33" fmla="*/ 21 h 112"/>
                  <a:gd name="T34" fmla="*/ 16 w 121"/>
                  <a:gd name="T35" fmla="*/ 22 h 112"/>
                  <a:gd name="T36" fmla="*/ 17 w 121"/>
                  <a:gd name="T37" fmla="*/ 70 h 112"/>
                  <a:gd name="T38" fmla="*/ 83 w 121"/>
                  <a:gd name="T39" fmla="*/ 69 h 112"/>
                  <a:gd name="T40" fmla="*/ 83 w 121"/>
                  <a:gd name="T41" fmla="*/ 59 h 112"/>
                  <a:gd name="T42" fmla="*/ 109 w 121"/>
                  <a:gd name="T43" fmla="*/ 58 h 112"/>
                  <a:gd name="T44" fmla="*/ 108 w 121"/>
                  <a:gd name="T45" fmla="*/ 11 h 112"/>
                  <a:gd name="T46" fmla="*/ 18 w 121"/>
                  <a:gd name="T47" fmla="*/ 68 h 112"/>
                  <a:gd name="T48" fmla="*/ 81 w 121"/>
                  <a:gd name="T49" fmla="*/ 25 h 112"/>
                  <a:gd name="T50" fmla="*/ 107 w 121"/>
                  <a:gd name="T51" fmla="*/ 57 h 112"/>
                  <a:gd name="T52" fmla="*/ 83 w 121"/>
                  <a:gd name="T53" fmla="*/ 57 h 112"/>
                  <a:gd name="T54" fmla="*/ 82 w 121"/>
                  <a:gd name="T55" fmla="*/ 21 h 112"/>
                  <a:gd name="T56" fmla="*/ 45 w 121"/>
                  <a:gd name="T57" fmla="*/ 15 h 112"/>
                  <a:gd name="T58" fmla="*/ 107 w 121"/>
                  <a:gd name="T59" fmla="*/ 57 h 112"/>
                  <a:gd name="T60" fmla="*/ 22 w 121"/>
                  <a:gd name="T61" fmla="*/ 30 h 112"/>
                  <a:gd name="T62" fmla="*/ 56 w 121"/>
                  <a:gd name="T63" fmla="*/ 34 h 112"/>
                  <a:gd name="T64" fmla="*/ 56 w 121"/>
                  <a:gd name="T65" fmla="*/ 36 h 112"/>
                  <a:gd name="T66" fmla="*/ 22 w 121"/>
                  <a:gd name="T67" fmla="*/ 38 h 112"/>
                  <a:gd name="T68" fmla="*/ 56 w 121"/>
                  <a:gd name="T69" fmla="*/ 36 h 112"/>
                  <a:gd name="T70" fmla="*/ 22 w 121"/>
                  <a:gd name="T71" fmla="*/ 40 h 112"/>
                  <a:gd name="T72" fmla="*/ 56 w 121"/>
                  <a:gd name="T73" fmla="*/ 42 h 112"/>
                  <a:gd name="T74" fmla="*/ 56 w 121"/>
                  <a:gd name="T75" fmla="*/ 44 h 112"/>
                  <a:gd name="T76" fmla="*/ 22 w 121"/>
                  <a:gd name="T77" fmla="*/ 45 h 112"/>
                  <a:gd name="T78" fmla="*/ 56 w 121"/>
                  <a:gd name="T79" fmla="*/ 44 h 112"/>
                  <a:gd name="T80" fmla="*/ 22 w 121"/>
                  <a:gd name="T81" fmla="*/ 47 h 112"/>
                  <a:gd name="T82" fmla="*/ 56 w 121"/>
                  <a:gd name="T83" fmla="*/ 49 h 112"/>
                  <a:gd name="T84" fmla="*/ 56 w 121"/>
                  <a:gd name="T85" fmla="*/ 51 h 112"/>
                  <a:gd name="T86" fmla="*/ 22 w 121"/>
                  <a:gd name="T87" fmla="*/ 53 h 112"/>
                  <a:gd name="T88" fmla="*/ 56 w 121"/>
                  <a:gd name="T89" fmla="*/ 51 h 112"/>
                  <a:gd name="T90" fmla="*/ 22 w 121"/>
                  <a:gd name="T91" fmla="*/ 55 h 112"/>
                  <a:gd name="T92" fmla="*/ 56 w 121"/>
                  <a:gd name="T93" fmla="*/ 57 h 112"/>
                  <a:gd name="T94" fmla="*/ 56 w 121"/>
                  <a:gd name="T95" fmla="*/ 59 h 112"/>
                  <a:gd name="T96" fmla="*/ 22 w 121"/>
                  <a:gd name="T97" fmla="*/ 61 h 112"/>
                  <a:gd name="T98" fmla="*/ 56 w 121"/>
                  <a:gd name="T99" fmla="*/ 59 h 112"/>
                  <a:gd name="T100" fmla="*/ 56 w 121"/>
                  <a:gd name="T101" fmla="*/ 64 h 112"/>
                  <a:gd name="T102" fmla="*/ 22 w 121"/>
                  <a:gd name="T103"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12">
                    <a:moveTo>
                      <a:pt x="113" y="0"/>
                    </a:moveTo>
                    <a:cubicBezTo>
                      <a:pt x="7" y="0"/>
                      <a:pt x="7" y="0"/>
                      <a:pt x="7" y="0"/>
                    </a:cubicBezTo>
                    <a:cubicBezTo>
                      <a:pt x="3" y="0"/>
                      <a:pt x="0" y="3"/>
                      <a:pt x="0" y="8"/>
                    </a:cubicBezTo>
                    <a:cubicBezTo>
                      <a:pt x="0" y="83"/>
                      <a:pt x="0" y="83"/>
                      <a:pt x="0" y="83"/>
                    </a:cubicBezTo>
                    <a:cubicBezTo>
                      <a:pt x="0" y="86"/>
                      <a:pt x="1" y="88"/>
                      <a:pt x="2" y="89"/>
                    </a:cubicBezTo>
                    <a:cubicBezTo>
                      <a:pt x="4" y="90"/>
                      <a:pt x="4" y="90"/>
                      <a:pt x="4" y="90"/>
                    </a:cubicBezTo>
                    <a:cubicBezTo>
                      <a:pt x="5" y="91"/>
                      <a:pt x="6" y="91"/>
                      <a:pt x="7" y="91"/>
                    </a:cubicBezTo>
                    <a:cubicBezTo>
                      <a:pt x="47" y="91"/>
                      <a:pt x="47" y="91"/>
                      <a:pt x="47" y="91"/>
                    </a:cubicBezTo>
                    <a:cubicBezTo>
                      <a:pt x="47" y="106"/>
                      <a:pt x="47" y="106"/>
                      <a:pt x="47" y="106"/>
                    </a:cubicBezTo>
                    <a:cubicBezTo>
                      <a:pt x="37" y="106"/>
                      <a:pt x="37" y="106"/>
                      <a:pt x="37" y="106"/>
                    </a:cubicBezTo>
                    <a:cubicBezTo>
                      <a:pt x="36" y="106"/>
                      <a:pt x="35" y="107"/>
                      <a:pt x="35" y="109"/>
                    </a:cubicBezTo>
                    <a:cubicBezTo>
                      <a:pt x="35" y="111"/>
                      <a:pt x="36" y="112"/>
                      <a:pt x="37" y="112"/>
                    </a:cubicBezTo>
                    <a:cubicBezTo>
                      <a:pt x="83" y="112"/>
                      <a:pt x="83" y="112"/>
                      <a:pt x="83" y="112"/>
                    </a:cubicBezTo>
                    <a:cubicBezTo>
                      <a:pt x="85" y="112"/>
                      <a:pt x="86" y="111"/>
                      <a:pt x="86" y="109"/>
                    </a:cubicBezTo>
                    <a:cubicBezTo>
                      <a:pt x="86" y="107"/>
                      <a:pt x="85" y="106"/>
                      <a:pt x="83" y="106"/>
                    </a:cubicBezTo>
                    <a:cubicBezTo>
                      <a:pt x="73" y="106"/>
                      <a:pt x="73" y="106"/>
                      <a:pt x="73" y="106"/>
                    </a:cubicBezTo>
                    <a:cubicBezTo>
                      <a:pt x="73" y="91"/>
                      <a:pt x="73" y="91"/>
                      <a:pt x="73" y="91"/>
                    </a:cubicBezTo>
                    <a:cubicBezTo>
                      <a:pt x="113" y="91"/>
                      <a:pt x="113" y="91"/>
                      <a:pt x="113" y="91"/>
                    </a:cubicBezTo>
                    <a:cubicBezTo>
                      <a:pt x="115" y="91"/>
                      <a:pt x="116" y="91"/>
                      <a:pt x="117" y="90"/>
                    </a:cubicBezTo>
                    <a:cubicBezTo>
                      <a:pt x="118" y="89"/>
                      <a:pt x="118" y="89"/>
                      <a:pt x="118" y="89"/>
                    </a:cubicBezTo>
                    <a:cubicBezTo>
                      <a:pt x="120" y="88"/>
                      <a:pt x="121" y="86"/>
                      <a:pt x="121" y="83"/>
                    </a:cubicBezTo>
                    <a:cubicBezTo>
                      <a:pt x="121" y="8"/>
                      <a:pt x="121" y="8"/>
                      <a:pt x="121" y="8"/>
                    </a:cubicBezTo>
                    <a:cubicBezTo>
                      <a:pt x="121" y="3"/>
                      <a:pt x="117" y="0"/>
                      <a:pt x="113" y="0"/>
                    </a:cubicBezTo>
                    <a:close/>
                    <a:moveTo>
                      <a:pt x="115" y="80"/>
                    </a:moveTo>
                    <a:cubicBezTo>
                      <a:pt x="5" y="80"/>
                      <a:pt x="5" y="80"/>
                      <a:pt x="5" y="80"/>
                    </a:cubicBezTo>
                    <a:cubicBezTo>
                      <a:pt x="5" y="8"/>
                      <a:pt x="5" y="8"/>
                      <a:pt x="5" y="8"/>
                    </a:cubicBezTo>
                    <a:cubicBezTo>
                      <a:pt x="5" y="6"/>
                      <a:pt x="6" y="6"/>
                      <a:pt x="7" y="6"/>
                    </a:cubicBezTo>
                    <a:cubicBezTo>
                      <a:pt x="113" y="6"/>
                      <a:pt x="113" y="6"/>
                      <a:pt x="113" y="6"/>
                    </a:cubicBezTo>
                    <a:cubicBezTo>
                      <a:pt x="114" y="6"/>
                      <a:pt x="115" y="6"/>
                      <a:pt x="115" y="8"/>
                    </a:cubicBezTo>
                    <a:lnTo>
                      <a:pt x="115" y="80"/>
                    </a:lnTo>
                    <a:close/>
                    <a:moveTo>
                      <a:pt x="108" y="11"/>
                    </a:moveTo>
                    <a:cubicBezTo>
                      <a:pt x="44" y="11"/>
                      <a:pt x="44" y="11"/>
                      <a:pt x="44" y="11"/>
                    </a:cubicBezTo>
                    <a:cubicBezTo>
                      <a:pt x="43" y="11"/>
                      <a:pt x="43" y="12"/>
                      <a:pt x="43" y="12"/>
                    </a:cubicBezTo>
                    <a:cubicBezTo>
                      <a:pt x="43" y="21"/>
                      <a:pt x="43" y="21"/>
                      <a:pt x="43" y="21"/>
                    </a:cubicBezTo>
                    <a:cubicBezTo>
                      <a:pt x="17" y="21"/>
                      <a:pt x="17" y="21"/>
                      <a:pt x="17" y="21"/>
                    </a:cubicBezTo>
                    <a:cubicBezTo>
                      <a:pt x="17" y="21"/>
                      <a:pt x="16" y="21"/>
                      <a:pt x="16" y="22"/>
                    </a:cubicBezTo>
                    <a:cubicBezTo>
                      <a:pt x="16" y="69"/>
                      <a:pt x="16" y="69"/>
                      <a:pt x="16" y="69"/>
                    </a:cubicBezTo>
                    <a:cubicBezTo>
                      <a:pt x="16" y="70"/>
                      <a:pt x="17" y="70"/>
                      <a:pt x="17" y="70"/>
                    </a:cubicBezTo>
                    <a:cubicBezTo>
                      <a:pt x="82" y="70"/>
                      <a:pt x="82" y="70"/>
                      <a:pt x="82" y="70"/>
                    </a:cubicBezTo>
                    <a:cubicBezTo>
                      <a:pt x="82" y="70"/>
                      <a:pt x="83" y="70"/>
                      <a:pt x="83" y="69"/>
                    </a:cubicBezTo>
                    <a:cubicBezTo>
                      <a:pt x="83" y="59"/>
                      <a:pt x="83" y="59"/>
                      <a:pt x="83" y="59"/>
                    </a:cubicBezTo>
                    <a:cubicBezTo>
                      <a:pt x="83" y="59"/>
                      <a:pt x="83" y="59"/>
                      <a:pt x="83" y="59"/>
                    </a:cubicBezTo>
                    <a:cubicBezTo>
                      <a:pt x="108" y="59"/>
                      <a:pt x="108" y="59"/>
                      <a:pt x="108" y="59"/>
                    </a:cubicBezTo>
                    <a:cubicBezTo>
                      <a:pt x="109" y="59"/>
                      <a:pt x="109" y="58"/>
                      <a:pt x="109" y="58"/>
                    </a:cubicBezTo>
                    <a:cubicBezTo>
                      <a:pt x="109" y="12"/>
                      <a:pt x="109" y="12"/>
                      <a:pt x="109" y="12"/>
                    </a:cubicBezTo>
                    <a:cubicBezTo>
                      <a:pt x="109" y="12"/>
                      <a:pt x="109" y="11"/>
                      <a:pt x="108" y="11"/>
                    </a:cubicBezTo>
                    <a:close/>
                    <a:moveTo>
                      <a:pt x="81" y="68"/>
                    </a:moveTo>
                    <a:cubicBezTo>
                      <a:pt x="18" y="68"/>
                      <a:pt x="18" y="68"/>
                      <a:pt x="18" y="68"/>
                    </a:cubicBezTo>
                    <a:cubicBezTo>
                      <a:pt x="18" y="25"/>
                      <a:pt x="18" y="25"/>
                      <a:pt x="18" y="25"/>
                    </a:cubicBezTo>
                    <a:cubicBezTo>
                      <a:pt x="81" y="25"/>
                      <a:pt x="81" y="25"/>
                      <a:pt x="81" y="25"/>
                    </a:cubicBezTo>
                    <a:lnTo>
                      <a:pt x="81" y="68"/>
                    </a:lnTo>
                    <a:close/>
                    <a:moveTo>
                      <a:pt x="107" y="57"/>
                    </a:moveTo>
                    <a:cubicBezTo>
                      <a:pt x="83" y="57"/>
                      <a:pt x="83" y="57"/>
                      <a:pt x="83" y="57"/>
                    </a:cubicBezTo>
                    <a:cubicBezTo>
                      <a:pt x="83" y="57"/>
                      <a:pt x="83" y="57"/>
                      <a:pt x="83" y="57"/>
                    </a:cubicBezTo>
                    <a:cubicBezTo>
                      <a:pt x="83" y="22"/>
                      <a:pt x="83" y="22"/>
                      <a:pt x="83" y="22"/>
                    </a:cubicBezTo>
                    <a:cubicBezTo>
                      <a:pt x="83" y="21"/>
                      <a:pt x="82" y="21"/>
                      <a:pt x="82" y="21"/>
                    </a:cubicBezTo>
                    <a:cubicBezTo>
                      <a:pt x="45" y="21"/>
                      <a:pt x="45" y="21"/>
                      <a:pt x="45" y="21"/>
                    </a:cubicBezTo>
                    <a:cubicBezTo>
                      <a:pt x="45" y="15"/>
                      <a:pt x="45" y="15"/>
                      <a:pt x="45" y="15"/>
                    </a:cubicBezTo>
                    <a:cubicBezTo>
                      <a:pt x="107" y="15"/>
                      <a:pt x="107" y="15"/>
                      <a:pt x="107" y="15"/>
                    </a:cubicBezTo>
                    <a:lnTo>
                      <a:pt x="107" y="57"/>
                    </a:lnTo>
                    <a:close/>
                    <a:moveTo>
                      <a:pt x="56" y="30"/>
                    </a:moveTo>
                    <a:cubicBezTo>
                      <a:pt x="22" y="30"/>
                      <a:pt x="22" y="30"/>
                      <a:pt x="22" y="30"/>
                    </a:cubicBezTo>
                    <a:cubicBezTo>
                      <a:pt x="22" y="34"/>
                      <a:pt x="22" y="34"/>
                      <a:pt x="22" y="34"/>
                    </a:cubicBezTo>
                    <a:cubicBezTo>
                      <a:pt x="56" y="34"/>
                      <a:pt x="56" y="34"/>
                      <a:pt x="56" y="34"/>
                    </a:cubicBezTo>
                    <a:lnTo>
                      <a:pt x="56" y="30"/>
                    </a:lnTo>
                    <a:close/>
                    <a:moveTo>
                      <a:pt x="56" y="36"/>
                    </a:moveTo>
                    <a:cubicBezTo>
                      <a:pt x="22" y="36"/>
                      <a:pt x="22" y="36"/>
                      <a:pt x="22" y="36"/>
                    </a:cubicBezTo>
                    <a:cubicBezTo>
                      <a:pt x="22" y="38"/>
                      <a:pt x="22" y="38"/>
                      <a:pt x="22" y="38"/>
                    </a:cubicBezTo>
                    <a:cubicBezTo>
                      <a:pt x="56" y="38"/>
                      <a:pt x="56" y="38"/>
                      <a:pt x="56" y="38"/>
                    </a:cubicBezTo>
                    <a:lnTo>
                      <a:pt x="56" y="36"/>
                    </a:lnTo>
                    <a:close/>
                    <a:moveTo>
                      <a:pt x="56" y="40"/>
                    </a:moveTo>
                    <a:cubicBezTo>
                      <a:pt x="22" y="40"/>
                      <a:pt x="22" y="40"/>
                      <a:pt x="22" y="40"/>
                    </a:cubicBezTo>
                    <a:cubicBezTo>
                      <a:pt x="22" y="42"/>
                      <a:pt x="22" y="42"/>
                      <a:pt x="22" y="42"/>
                    </a:cubicBezTo>
                    <a:cubicBezTo>
                      <a:pt x="56" y="42"/>
                      <a:pt x="56" y="42"/>
                      <a:pt x="56" y="42"/>
                    </a:cubicBezTo>
                    <a:lnTo>
                      <a:pt x="56" y="40"/>
                    </a:lnTo>
                    <a:close/>
                    <a:moveTo>
                      <a:pt x="56" y="44"/>
                    </a:moveTo>
                    <a:cubicBezTo>
                      <a:pt x="22" y="44"/>
                      <a:pt x="22" y="44"/>
                      <a:pt x="22" y="44"/>
                    </a:cubicBezTo>
                    <a:cubicBezTo>
                      <a:pt x="22" y="45"/>
                      <a:pt x="22" y="45"/>
                      <a:pt x="22" y="45"/>
                    </a:cubicBezTo>
                    <a:cubicBezTo>
                      <a:pt x="56" y="45"/>
                      <a:pt x="56" y="45"/>
                      <a:pt x="56" y="45"/>
                    </a:cubicBezTo>
                    <a:lnTo>
                      <a:pt x="56" y="44"/>
                    </a:lnTo>
                    <a:close/>
                    <a:moveTo>
                      <a:pt x="56" y="47"/>
                    </a:moveTo>
                    <a:cubicBezTo>
                      <a:pt x="22" y="47"/>
                      <a:pt x="22" y="47"/>
                      <a:pt x="22" y="47"/>
                    </a:cubicBezTo>
                    <a:cubicBezTo>
                      <a:pt x="22" y="49"/>
                      <a:pt x="22" y="49"/>
                      <a:pt x="22" y="49"/>
                    </a:cubicBezTo>
                    <a:cubicBezTo>
                      <a:pt x="56" y="49"/>
                      <a:pt x="56" y="49"/>
                      <a:pt x="56" y="49"/>
                    </a:cubicBezTo>
                    <a:lnTo>
                      <a:pt x="56" y="47"/>
                    </a:lnTo>
                    <a:close/>
                    <a:moveTo>
                      <a:pt x="56" y="51"/>
                    </a:moveTo>
                    <a:cubicBezTo>
                      <a:pt x="22" y="51"/>
                      <a:pt x="22" y="51"/>
                      <a:pt x="22" y="51"/>
                    </a:cubicBezTo>
                    <a:cubicBezTo>
                      <a:pt x="22" y="53"/>
                      <a:pt x="22" y="53"/>
                      <a:pt x="22" y="53"/>
                    </a:cubicBezTo>
                    <a:cubicBezTo>
                      <a:pt x="56" y="53"/>
                      <a:pt x="56" y="53"/>
                      <a:pt x="56" y="53"/>
                    </a:cubicBezTo>
                    <a:lnTo>
                      <a:pt x="56" y="51"/>
                    </a:lnTo>
                    <a:close/>
                    <a:moveTo>
                      <a:pt x="56" y="55"/>
                    </a:moveTo>
                    <a:cubicBezTo>
                      <a:pt x="22" y="55"/>
                      <a:pt x="22" y="55"/>
                      <a:pt x="22" y="55"/>
                    </a:cubicBezTo>
                    <a:cubicBezTo>
                      <a:pt x="22" y="57"/>
                      <a:pt x="22" y="57"/>
                      <a:pt x="22" y="57"/>
                    </a:cubicBezTo>
                    <a:cubicBezTo>
                      <a:pt x="56" y="57"/>
                      <a:pt x="56" y="57"/>
                      <a:pt x="56" y="57"/>
                    </a:cubicBezTo>
                    <a:lnTo>
                      <a:pt x="56" y="55"/>
                    </a:lnTo>
                    <a:close/>
                    <a:moveTo>
                      <a:pt x="56" y="59"/>
                    </a:moveTo>
                    <a:cubicBezTo>
                      <a:pt x="22" y="59"/>
                      <a:pt x="22" y="59"/>
                      <a:pt x="22" y="59"/>
                    </a:cubicBezTo>
                    <a:cubicBezTo>
                      <a:pt x="22" y="61"/>
                      <a:pt x="22" y="61"/>
                      <a:pt x="22" y="61"/>
                    </a:cubicBezTo>
                    <a:cubicBezTo>
                      <a:pt x="56" y="61"/>
                      <a:pt x="56" y="61"/>
                      <a:pt x="56" y="61"/>
                    </a:cubicBezTo>
                    <a:lnTo>
                      <a:pt x="56" y="59"/>
                    </a:lnTo>
                    <a:close/>
                    <a:moveTo>
                      <a:pt x="22" y="64"/>
                    </a:moveTo>
                    <a:cubicBezTo>
                      <a:pt x="56" y="64"/>
                      <a:pt x="56" y="64"/>
                      <a:pt x="56" y="64"/>
                    </a:cubicBezTo>
                    <a:cubicBezTo>
                      <a:pt x="56" y="63"/>
                      <a:pt x="56" y="63"/>
                      <a:pt x="56" y="63"/>
                    </a:cubicBezTo>
                    <a:cubicBezTo>
                      <a:pt x="22" y="63"/>
                      <a:pt x="22" y="63"/>
                      <a:pt x="22" y="63"/>
                    </a:cubicBezTo>
                    <a:lnTo>
                      <a:pt x="22" y="64"/>
                    </a:lnTo>
                    <a:close/>
                  </a:path>
                </a:pathLst>
              </a:custGeom>
              <a:gradFill flip="none" rotWithShape="1">
                <a:gsLst>
                  <a:gs pos="0">
                    <a:srgbClr val="222B3C">
                      <a:lumMod val="50000"/>
                    </a:srgbClr>
                  </a:gs>
                  <a:gs pos="100000">
                    <a:srgbClr val="222B3C"/>
                  </a:gs>
                </a:gsLst>
                <a:lin ang="16200000" scaled="0"/>
                <a:tileRect/>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grpSp>
        <p:sp>
          <p:nvSpPr>
            <p:cNvPr id="34" name="TextBox 33">
              <a:extLst>
                <a:ext uri="{FF2B5EF4-FFF2-40B4-BE49-F238E27FC236}">
                  <a16:creationId xmlns:a16="http://schemas.microsoft.com/office/drawing/2014/main" id="{A3A187D4-C279-4FC5-8319-CD8BE678663D}"/>
                </a:ext>
              </a:extLst>
            </p:cNvPr>
            <p:cNvSpPr txBox="1"/>
            <p:nvPr/>
          </p:nvSpPr>
          <p:spPr>
            <a:xfrm>
              <a:off x="2235474" y="2362143"/>
              <a:ext cx="1746647" cy="424621"/>
            </a:xfrm>
            <a:prstGeom prst="rect">
              <a:avLst/>
            </a:prstGeom>
            <a:noFill/>
          </p:spPr>
          <p:txBody>
            <a:bodyPr wrap="square" rtlCol="0" anchor="b">
              <a:spAutoFit/>
            </a:bodyPr>
            <a:lstStyle/>
            <a:p>
              <a:pPr marL="0" marR="0" lvl="0" indent="0" algn="ctr" defTabSz="609493" rtl="0" eaLnBrk="1" fontAlgn="auto" latinLnBrk="0" hangingPunct="1">
                <a:lnSpc>
                  <a:spcPct val="80000"/>
                </a:lnSpc>
                <a:spcBef>
                  <a:spcPts val="0"/>
                </a:spcBef>
                <a:spcAft>
                  <a:spcPts val="0"/>
                </a:spcAft>
                <a:buClrTx/>
                <a:buSzTx/>
                <a:buFontTx/>
                <a:buNone/>
                <a:tabLst/>
                <a:defRPr/>
              </a:pPr>
              <a:r>
                <a:rPr kumimoji="0" lang="en-US" sz="1350" b="1" i="0" u="none" strike="noStrike" kern="0" cap="none" spc="75" normalizeH="0" baseline="0" noProof="0" dirty="0">
                  <a:ln>
                    <a:noFill/>
                  </a:ln>
                  <a:solidFill>
                    <a:schemeClr val="accent1"/>
                  </a:solidFill>
                  <a:effectLst/>
                  <a:uLnTx/>
                  <a:uFillTx/>
                  <a:latin typeface="Arial" panose="020B0604020202020204"/>
                  <a:ea typeface="+mn-ea"/>
                  <a:cs typeface="+mn-cs"/>
                </a:rPr>
                <a:t>EXPERIENCE &amp;</a:t>
              </a:r>
              <a:br>
                <a:rPr kumimoji="0" lang="en-US" sz="1350" b="1" i="0" u="none" strike="noStrike" kern="0" cap="none" spc="75" normalizeH="0" baseline="0" noProof="0" dirty="0">
                  <a:ln>
                    <a:noFill/>
                  </a:ln>
                  <a:solidFill>
                    <a:schemeClr val="accent1"/>
                  </a:solidFill>
                  <a:effectLst/>
                  <a:uLnTx/>
                  <a:uFillTx/>
                  <a:latin typeface="Arial" panose="020B0604020202020204"/>
                  <a:ea typeface="+mn-ea"/>
                  <a:cs typeface="+mn-cs"/>
                </a:rPr>
              </a:br>
              <a:r>
                <a:rPr kumimoji="0" lang="en-US" sz="1350" b="1" i="0" u="none" strike="noStrike" kern="0" cap="none" spc="75" normalizeH="0" baseline="0" noProof="0" dirty="0">
                  <a:ln>
                    <a:noFill/>
                  </a:ln>
                  <a:solidFill>
                    <a:schemeClr val="accent1"/>
                  </a:solidFill>
                  <a:effectLst/>
                  <a:uLnTx/>
                  <a:uFillTx/>
                  <a:latin typeface="Arial" panose="020B0604020202020204"/>
                  <a:ea typeface="+mn-ea"/>
                  <a:cs typeface="+mn-cs"/>
                </a:rPr>
                <a:t>EXPECTATIONS</a:t>
              </a:r>
            </a:p>
          </p:txBody>
        </p:sp>
        <p:grpSp>
          <p:nvGrpSpPr>
            <p:cNvPr id="28" name="Group 27">
              <a:extLst>
                <a:ext uri="{FF2B5EF4-FFF2-40B4-BE49-F238E27FC236}">
                  <a16:creationId xmlns:a16="http://schemas.microsoft.com/office/drawing/2014/main" id="{AF2797ED-8BD9-4653-B78F-002D8A1FF528}"/>
                </a:ext>
              </a:extLst>
            </p:cNvPr>
            <p:cNvGrpSpPr/>
            <p:nvPr/>
          </p:nvGrpSpPr>
          <p:grpSpPr>
            <a:xfrm>
              <a:off x="4358953" y="2814617"/>
              <a:ext cx="1746647" cy="1747838"/>
              <a:chOff x="4625181" y="1747838"/>
              <a:chExt cx="2328863" cy="2330450"/>
            </a:xfrm>
          </p:grpSpPr>
          <p:sp>
            <p:nvSpPr>
              <p:cNvPr id="30" name="Freeform 9">
                <a:extLst>
                  <a:ext uri="{FF2B5EF4-FFF2-40B4-BE49-F238E27FC236}">
                    <a16:creationId xmlns:a16="http://schemas.microsoft.com/office/drawing/2014/main" id="{29F099D2-7641-4A5E-B71F-517D481A6F8F}"/>
                  </a:ext>
                </a:extLst>
              </p:cNvPr>
              <p:cNvSpPr>
                <a:spLocks/>
              </p:cNvSpPr>
              <p:nvPr/>
            </p:nvSpPr>
            <p:spPr bwMode="auto">
              <a:xfrm>
                <a:off x="4625181" y="1747838"/>
                <a:ext cx="2328863" cy="2330450"/>
              </a:xfrm>
              <a:custGeom>
                <a:avLst/>
                <a:gdLst>
                  <a:gd name="T0" fmla="*/ 515 w 515"/>
                  <a:gd name="T1" fmla="*/ 455 h 515"/>
                  <a:gd name="T2" fmla="*/ 454 w 515"/>
                  <a:gd name="T3" fmla="*/ 515 h 515"/>
                  <a:gd name="T4" fmla="*/ 61 w 515"/>
                  <a:gd name="T5" fmla="*/ 515 h 515"/>
                  <a:gd name="T6" fmla="*/ 0 w 515"/>
                  <a:gd name="T7" fmla="*/ 455 h 515"/>
                  <a:gd name="T8" fmla="*/ 0 w 515"/>
                  <a:gd name="T9" fmla="*/ 61 h 515"/>
                  <a:gd name="T10" fmla="*/ 61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1" y="515"/>
                      <a:pt x="61" y="515"/>
                      <a:pt x="61" y="515"/>
                    </a:cubicBezTo>
                    <a:cubicBezTo>
                      <a:pt x="27" y="515"/>
                      <a:pt x="0" y="488"/>
                      <a:pt x="0" y="455"/>
                    </a:cubicBezTo>
                    <a:cubicBezTo>
                      <a:pt x="0" y="61"/>
                      <a:pt x="0" y="61"/>
                      <a:pt x="0" y="61"/>
                    </a:cubicBezTo>
                    <a:cubicBezTo>
                      <a:pt x="0" y="27"/>
                      <a:pt x="27" y="0"/>
                      <a:pt x="61" y="0"/>
                    </a:cubicBezTo>
                    <a:cubicBezTo>
                      <a:pt x="454" y="0"/>
                      <a:pt x="454" y="0"/>
                      <a:pt x="454" y="0"/>
                    </a:cubicBezTo>
                    <a:cubicBezTo>
                      <a:pt x="488" y="0"/>
                      <a:pt x="515" y="27"/>
                      <a:pt x="515" y="61"/>
                    </a:cubicBezTo>
                    <a:lnTo>
                      <a:pt x="515" y="455"/>
                    </a:lnTo>
                    <a:close/>
                  </a:path>
                </a:pathLst>
              </a:custGeom>
              <a:solidFill>
                <a:srgbClr val="FFFFFF"/>
              </a:solidFill>
              <a:ln w="12700" cmpd="sng">
                <a:gradFill flip="none" rotWithShape="1">
                  <a:gsLst>
                    <a:gs pos="0">
                      <a:srgbClr val="E9ECF2"/>
                    </a:gs>
                    <a:gs pos="100000">
                      <a:srgbClr val="222B3C">
                        <a:lumMod val="20000"/>
                        <a:lumOff val="80000"/>
                      </a:srgbClr>
                    </a:gs>
                  </a:gsLst>
                  <a:lin ang="16200000" scaled="0"/>
                  <a:tileRect/>
                </a:gradFill>
                <a:round/>
                <a:headEnd/>
                <a:tailEnd/>
              </a:ln>
              <a:effectLst>
                <a:outerShdw blurRad="190500" dist="63500" dir="2700000" algn="tl" rotWithShape="0">
                  <a:srgbClr val="000000">
                    <a:alpha val="20000"/>
                  </a:srgbClr>
                </a:outerShdw>
              </a:effec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31" name="Oval 13">
                <a:extLst>
                  <a:ext uri="{FF2B5EF4-FFF2-40B4-BE49-F238E27FC236}">
                    <a16:creationId xmlns:a16="http://schemas.microsoft.com/office/drawing/2014/main" id="{8EF7C053-A3BA-43CE-953A-0EA92F909FF9}"/>
                  </a:ext>
                </a:extLst>
              </p:cNvPr>
              <p:cNvSpPr>
                <a:spLocks noChangeArrowheads="1"/>
              </p:cNvSpPr>
              <p:nvPr/>
            </p:nvSpPr>
            <p:spPr bwMode="auto">
              <a:xfrm>
                <a:off x="4964906" y="2090738"/>
                <a:ext cx="1649413" cy="1647825"/>
              </a:xfrm>
              <a:prstGeom prst="ellipse">
                <a:avLst/>
              </a:prstGeom>
              <a:gradFill flip="none" rotWithShape="1">
                <a:gsLst>
                  <a:gs pos="0">
                    <a:schemeClr val="tx1"/>
                  </a:gs>
                  <a:gs pos="48000">
                    <a:schemeClr val="tx1">
                      <a:lumMod val="60000"/>
                      <a:lumOff val="40000"/>
                    </a:schemeClr>
                  </a:gs>
                  <a:gs pos="100000">
                    <a:schemeClr val="tx1">
                      <a:lumMod val="20000"/>
                      <a:lumOff val="80000"/>
                    </a:schemeClr>
                  </a:gs>
                </a:gsLst>
                <a:lin ang="16200000" scaled="1"/>
                <a:tileRect/>
              </a:gradFill>
              <a:ln>
                <a:noFill/>
              </a:ln>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32" name="Freeform 14">
                <a:extLst>
                  <a:ext uri="{FF2B5EF4-FFF2-40B4-BE49-F238E27FC236}">
                    <a16:creationId xmlns:a16="http://schemas.microsoft.com/office/drawing/2014/main" id="{3AC32D2E-F925-4DF8-90B4-DA45740CFB06}"/>
                  </a:ext>
                </a:extLst>
              </p:cNvPr>
              <p:cNvSpPr>
                <a:spLocks noEditPoints="1"/>
              </p:cNvSpPr>
              <p:nvPr/>
            </p:nvSpPr>
            <p:spPr bwMode="auto">
              <a:xfrm>
                <a:off x="5168106" y="2540001"/>
                <a:ext cx="1216025" cy="673100"/>
              </a:xfrm>
              <a:custGeom>
                <a:avLst/>
                <a:gdLst>
                  <a:gd name="T0" fmla="*/ 26 w 269"/>
                  <a:gd name="T1" fmla="*/ 76 h 149"/>
                  <a:gd name="T2" fmla="*/ 21 w 269"/>
                  <a:gd name="T3" fmla="*/ 57 h 149"/>
                  <a:gd name="T4" fmla="*/ 10 w 269"/>
                  <a:gd name="T5" fmla="*/ 52 h 149"/>
                  <a:gd name="T6" fmla="*/ 15 w 269"/>
                  <a:gd name="T7" fmla="*/ 63 h 149"/>
                  <a:gd name="T8" fmla="*/ 257 w 269"/>
                  <a:gd name="T9" fmla="*/ 27 h 149"/>
                  <a:gd name="T10" fmla="*/ 258 w 269"/>
                  <a:gd name="T11" fmla="*/ 15 h 149"/>
                  <a:gd name="T12" fmla="*/ 250 w 269"/>
                  <a:gd name="T13" fmla="*/ 23 h 149"/>
                  <a:gd name="T14" fmla="*/ 228 w 269"/>
                  <a:gd name="T15" fmla="*/ 86 h 149"/>
                  <a:gd name="T16" fmla="*/ 157 w 269"/>
                  <a:gd name="T17" fmla="*/ 81 h 149"/>
                  <a:gd name="T18" fmla="*/ 138 w 269"/>
                  <a:gd name="T19" fmla="*/ 31 h 149"/>
                  <a:gd name="T20" fmla="*/ 131 w 269"/>
                  <a:gd name="T21" fmla="*/ 30 h 149"/>
                  <a:gd name="T22" fmla="*/ 119 w 269"/>
                  <a:gd name="T23" fmla="*/ 62 h 149"/>
                  <a:gd name="T24" fmla="*/ 72 w 269"/>
                  <a:gd name="T25" fmla="*/ 115 h 149"/>
                  <a:gd name="T26" fmla="*/ 44 w 269"/>
                  <a:gd name="T27" fmla="*/ 96 h 149"/>
                  <a:gd name="T28" fmla="*/ 73 w 269"/>
                  <a:gd name="T29" fmla="*/ 126 h 149"/>
                  <a:gd name="T30" fmla="*/ 104 w 269"/>
                  <a:gd name="T31" fmla="*/ 84 h 149"/>
                  <a:gd name="T32" fmla="*/ 72 w 269"/>
                  <a:gd name="T33" fmla="*/ 115 h 149"/>
                  <a:gd name="T34" fmla="*/ 176 w 269"/>
                  <a:gd name="T35" fmla="*/ 98 h 149"/>
                  <a:gd name="T36" fmla="*/ 193 w 269"/>
                  <a:gd name="T37" fmla="*/ 144 h 149"/>
                  <a:gd name="T38" fmla="*/ 197 w 269"/>
                  <a:gd name="T39" fmla="*/ 146 h 149"/>
                  <a:gd name="T40" fmla="*/ 217 w 269"/>
                  <a:gd name="T41" fmla="*/ 110 h 149"/>
                  <a:gd name="T42" fmla="*/ 196 w 269"/>
                  <a:gd name="T43" fmla="*/ 133 h 149"/>
                  <a:gd name="T44" fmla="*/ 259 w 269"/>
                  <a:gd name="T45" fmla="*/ 130 h 149"/>
                  <a:gd name="T46" fmla="*/ 193 w 269"/>
                  <a:gd name="T47" fmla="*/ 64 h 149"/>
                  <a:gd name="T48" fmla="*/ 78 w 269"/>
                  <a:gd name="T49" fmla="*/ 4 h 149"/>
                  <a:gd name="T50" fmla="*/ 67 w 269"/>
                  <a:gd name="T51" fmla="*/ 4 h 149"/>
                  <a:gd name="T52" fmla="*/ 2 w 269"/>
                  <a:gd name="T53" fmla="*/ 135 h 149"/>
                  <a:gd name="T54" fmla="*/ 19 w 269"/>
                  <a:gd name="T55" fmla="*/ 143 h 149"/>
                  <a:gd name="T56" fmla="*/ 73 w 269"/>
                  <a:gd name="T57" fmla="*/ 20 h 149"/>
                  <a:gd name="T58" fmla="*/ 133 w 269"/>
                  <a:gd name="T59" fmla="*/ 118 h 149"/>
                  <a:gd name="T60" fmla="*/ 195 w 269"/>
                  <a:gd name="T61" fmla="*/ 77 h 149"/>
                  <a:gd name="T62" fmla="*/ 251 w 269"/>
                  <a:gd name="T63" fmla="*/ 145 h 149"/>
                  <a:gd name="T64" fmla="*/ 265 w 269"/>
                  <a:gd name="T65" fmla="*/ 1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149">
                    <a:moveTo>
                      <a:pt x="15" y="63"/>
                    </a:moveTo>
                    <a:cubicBezTo>
                      <a:pt x="26" y="76"/>
                      <a:pt x="26" y="76"/>
                      <a:pt x="26" y="76"/>
                    </a:cubicBezTo>
                    <a:cubicBezTo>
                      <a:pt x="30" y="68"/>
                      <a:pt x="30" y="68"/>
                      <a:pt x="30" y="68"/>
                    </a:cubicBezTo>
                    <a:cubicBezTo>
                      <a:pt x="21" y="57"/>
                      <a:pt x="21" y="57"/>
                      <a:pt x="21" y="57"/>
                    </a:cubicBezTo>
                    <a:cubicBezTo>
                      <a:pt x="21" y="56"/>
                      <a:pt x="20" y="54"/>
                      <a:pt x="19" y="52"/>
                    </a:cubicBezTo>
                    <a:cubicBezTo>
                      <a:pt x="17" y="50"/>
                      <a:pt x="13" y="50"/>
                      <a:pt x="10" y="52"/>
                    </a:cubicBezTo>
                    <a:cubicBezTo>
                      <a:pt x="8" y="54"/>
                      <a:pt x="8" y="58"/>
                      <a:pt x="10" y="61"/>
                    </a:cubicBezTo>
                    <a:cubicBezTo>
                      <a:pt x="11" y="62"/>
                      <a:pt x="13" y="63"/>
                      <a:pt x="15" y="63"/>
                    </a:cubicBezTo>
                    <a:close/>
                    <a:moveTo>
                      <a:pt x="228" y="86"/>
                    </a:moveTo>
                    <a:cubicBezTo>
                      <a:pt x="257" y="27"/>
                      <a:pt x="257" y="27"/>
                      <a:pt x="257" y="27"/>
                    </a:cubicBezTo>
                    <a:cubicBezTo>
                      <a:pt x="259" y="26"/>
                      <a:pt x="260" y="25"/>
                      <a:pt x="261" y="24"/>
                    </a:cubicBezTo>
                    <a:cubicBezTo>
                      <a:pt x="263" y="21"/>
                      <a:pt x="262" y="17"/>
                      <a:pt x="258" y="15"/>
                    </a:cubicBezTo>
                    <a:cubicBezTo>
                      <a:pt x="255" y="14"/>
                      <a:pt x="252" y="15"/>
                      <a:pt x="250" y="18"/>
                    </a:cubicBezTo>
                    <a:cubicBezTo>
                      <a:pt x="249" y="20"/>
                      <a:pt x="249" y="22"/>
                      <a:pt x="250" y="23"/>
                    </a:cubicBezTo>
                    <a:cubicBezTo>
                      <a:pt x="222" y="79"/>
                      <a:pt x="222" y="79"/>
                      <a:pt x="222" y="79"/>
                    </a:cubicBezTo>
                    <a:lnTo>
                      <a:pt x="228" y="86"/>
                    </a:lnTo>
                    <a:close/>
                    <a:moveTo>
                      <a:pt x="134" y="41"/>
                    </a:moveTo>
                    <a:cubicBezTo>
                      <a:pt x="157" y="81"/>
                      <a:pt x="157" y="81"/>
                      <a:pt x="157" y="81"/>
                    </a:cubicBezTo>
                    <a:cubicBezTo>
                      <a:pt x="164" y="76"/>
                      <a:pt x="164" y="76"/>
                      <a:pt x="164" y="76"/>
                    </a:cubicBezTo>
                    <a:cubicBezTo>
                      <a:pt x="138" y="31"/>
                      <a:pt x="138" y="31"/>
                      <a:pt x="138" y="31"/>
                    </a:cubicBezTo>
                    <a:cubicBezTo>
                      <a:pt x="137" y="30"/>
                      <a:pt x="136" y="29"/>
                      <a:pt x="135" y="29"/>
                    </a:cubicBezTo>
                    <a:cubicBezTo>
                      <a:pt x="133" y="29"/>
                      <a:pt x="132" y="29"/>
                      <a:pt x="131" y="30"/>
                    </a:cubicBezTo>
                    <a:cubicBezTo>
                      <a:pt x="115" y="54"/>
                      <a:pt x="115" y="54"/>
                      <a:pt x="115" y="54"/>
                    </a:cubicBezTo>
                    <a:cubicBezTo>
                      <a:pt x="119" y="62"/>
                      <a:pt x="119" y="62"/>
                      <a:pt x="119" y="62"/>
                    </a:cubicBezTo>
                    <a:lnTo>
                      <a:pt x="134" y="41"/>
                    </a:lnTo>
                    <a:close/>
                    <a:moveTo>
                      <a:pt x="72" y="115"/>
                    </a:moveTo>
                    <a:cubicBezTo>
                      <a:pt x="48" y="88"/>
                      <a:pt x="48" y="88"/>
                      <a:pt x="48" y="88"/>
                    </a:cubicBezTo>
                    <a:cubicBezTo>
                      <a:pt x="44" y="96"/>
                      <a:pt x="44" y="96"/>
                      <a:pt x="44" y="96"/>
                    </a:cubicBezTo>
                    <a:cubicBezTo>
                      <a:pt x="69" y="125"/>
                      <a:pt x="69" y="125"/>
                      <a:pt x="69" y="125"/>
                    </a:cubicBezTo>
                    <a:cubicBezTo>
                      <a:pt x="70" y="126"/>
                      <a:pt x="71" y="126"/>
                      <a:pt x="73" y="126"/>
                    </a:cubicBezTo>
                    <a:cubicBezTo>
                      <a:pt x="74" y="126"/>
                      <a:pt x="75" y="125"/>
                      <a:pt x="76" y="124"/>
                    </a:cubicBezTo>
                    <a:cubicBezTo>
                      <a:pt x="104" y="84"/>
                      <a:pt x="104" y="84"/>
                      <a:pt x="104" y="84"/>
                    </a:cubicBezTo>
                    <a:cubicBezTo>
                      <a:pt x="99" y="77"/>
                      <a:pt x="99" y="77"/>
                      <a:pt x="99" y="77"/>
                    </a:cubicBezTo>
                    <a:lnTo>
                      <a:pt x="72" y="115"/>
                    </a:lnTo>
                    <a:close/>
                    <a:moveTo>
                      <a:pt x="196" y="133"/>
                    </a:moveTo>
                    <a:cubicBezTo>
                      <a:pt x="176" y="98"/>
                      <a:pt x="176" y="98"/>
                      <a:pt x="176" y="98"/>
                    </a:cubicBezTo>
                    <a:cubicBezTo>
                      <a:pt x="169" y="103"/>
                      <a:pt x="169" y="103"/>
                      <a:pt x="169" y="103"/>
                    </a:cubicBezTo>
                    <a:cubicBezTo>
                      <a:pt x="193" y="144"/>
                      <a:pt x="193" y="144"/>
                      <a:pt x="193" y="144"/>
                    </a:cubicBezTo>
                    <a:cubicBezTo>
                      <a:pt x="194" y="145"/>
                      <a:pt x="195" y="146"/>
                      <a:pt x="196" y="146"/>
                    </a:cubicBezTo>
                    <a:cubicBezTo>
                      <a:pt x="197" y="146"/>
                      <a:pt x="197" y="146"/>
                      <a:pt x="197" y="146"/>
                    </a:cubicBezTo>
                    <a:cubicBezTo>
                      <a:pt x="198" y="146"/>
                      <a:pt x="199" y="145"/>
                      <a:pt x="200" y="144"/>
                    </a:cubicBezTo>
                    <a:cubicBezTo>
                      <a:pt x="217" y="110"/>
                      <a:pt x="217" y="110"/>
                      <a:pt x="217" y="110"/>
                    </a:cubicBezTo>
                    <a:cubicBezTo>
                      <a:pt x="211" y="104"/>
                      <a:pt x="211" y="104"/>
                      <a:pt x="211" y="104"/>
                    </a:cubicBezTo>
                    <a:lnTo>
                      <a:pt x="196" y="133"/>
                    </a:lnTo>
                    <a:close/>
                    <a:moveTo>
                      <a:pt x="265" y="133"/>
                    </a:moveTo>
                    <a:cubicBezTo>
                      <a:pt x="264" y="131"/>
                      <a:pt x="261" y="130"/>
                      <a:pt x="259" y="130"/>
                    </a:cubicBezTo>
                    <a:cubicBezTo>
                      <a:pt x="201" y="65"/>
                      <a:pt x="201" y="65"/>
                      <a:pt x="201" y="65"/>
                    </a:cubicBezTo>
                    <a:cubicBezTo>
                      <a:pt x="199" y="62"/>
                      <a:pt x="195" y="62"/>
                      <a:pt x="193" y="64"/>
                    </a:cubicBezTo>
                    <a:cubicBezTo>
                      <a:pt x="136" y="103"/>
                      <a:pt x="136" y="103"/>
                      <a:pt x="136" y="103"/>
                    </a:cubicBezTo>
                    <a:cubicBezTo>
                      <a:pt x="78" y="4"/>
                      <a:pt x="78" y="4"/>
                      <a:pt x="78" y="4"/>
                    </a:cubicBezTo>
                    <a:cubicBezTo>
                      <a:pt x="77" y="2"/>
                      <a:pt x="75" y="0"/>
                      <a:pt x="72" y="1"/>
                    </a:cubicBezTo>
                    <a:cubicBezTo>
                      <a:pt x="70" y="1"/>
                      <a:pt x="68" y="2"/>
                      <a:pt x="67" y="4"/>
                    </a:cubicBezTo>
                    <a:cubicBezTo>
                      <a:pt x="8" y="130"/>
                      <a:pt x="8" y="130"/>
                      <a:pt x="8" y="130"/>
                    </a:cubicBezTo>
                    <a:cubicBezTo>
                      <a:pt x="5" y="130"/>
                      <a:pt x="3" y="132"/>
                      <a:pt x="2" y="135"/>
                    </a:cubicBezTo>
                    <a:cubicBezTo>
                      <a:pt x="0" y="139"/>
                      <a:pt x="2" y="145"/>
                      <a:pt x="6" y="147"/>
                    </a:cubicBezTo>
                    <a:cubicBezTo>
                      <a:pt x="11" y="149"/>
                      <a:pt x="17" y="147"/>
                      <a:pt x="19" y="143"/>
                    </a:cubicBezTo>
                    <a:cubicBezTo>
                      <a:pt x="20" y="140"/>
                      <a:pt x="20" y="137"/>
                      <a:pt x="19" y="135"/>
                    </a:cubicBezTo>
                    <a:cubicBezTo>
                      <a:pt x="73" y="20"/>
                      <a:pt x="73" y="20"/>
                      <a:pt x="73" y="20"/>
                    </a:cubicBezTo>
                    <a:cubicBezTo>
                      <a:pt x="129" y="116"/>
                      <a:pt x="129" y="116"/>
                      <a:pt x="129" y="116"/>
                    </a:cubicBezTo>
                    <a:cubicBezTo>
                      <a:pt x="130" y="117"/>
                      <a:pt x="131" y="118"/>
                      <a:pt x="133" y="118"/>
                    </a:cubicBezTo>
                    <a:cubicBezTo>
                      <a:pt x="135" y="119"/>
                      <a:pt x="137" y="118"/>
                      <a:pt x="138" y="117"/>
                    </a:cubicBezTo>
                    <a:cubicBezTo>
                      <a:pt x="195" y="77"/>
                      <a:pt x="195" y="77"/>
                      <a:pt x="195" y="77"/>
                    </a:cubicBezTo>
                    <a:cubicBezTo>
                      <a:pt x="249" y="138"/>
                      <a:pt x="249" y="138"/>
                      <a:pt x="249" y="138"/>
                    </a:cubicBezTo>
                    <a:cubicBezTo>
                      <a:pt x="249" y="140"/>
                      <a:pt x="250" y="143"/>
                      <a:pt x="251" y="145"/>
                    </a:cubicBezTo>
                    <a:cubicBezTo>
                      <a:pt x="255" y="149"/>
                      <a:pt x="261" y="149"/>
                      <a:pt x="265" y="146"/>
                    </a:cubicBezTo>
                    <a:cubicBezTo>
                      <a:pt x="268" y="143"/>
                      <a:pt x="269" y="137"/>
                      <a:pt x="265" y="133"/>
                    </a:cubicBezTo>
                    <a:close/>
                  </a:path>
                </a:pathLst>
              </a:custGeom>
              <a:solidFill>
                <a:srgbClr val="FFFFFF"/>
              </a:solidFill>
              <a:ln>
                <a:noFill/>
              </a:ln>
              <a:effectLst>
                <a:outerShdw blurRad="50800" dist="38100" dir="2700000" algn="tl" rotWithShape="0">
                  <a:srgbClr val="EE2737">
                    <a:lumMod val="50000"/>
                    <a:alpha val="43000"/>
                  </a:srgb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E690B2B3-36A2-49FF-B50F-5DB7FF70CED4}"/>
                </a:ext>
              </a:extLst>
            </p:cNvPr>
            <p:cNvSpPr txBox="1"/>
            <p:nvPr/>
          </p:nvSpPr>
          <p:spPr>
            <a:xfrm>
              <a:off x="4358953" y="2528301"/>
              <a:ext cx="1746647" cy="258465"/>
            </a:xfrm>
            <a:prstGeom prst="rect">
              <a:avLst/>
            </a:prstGeom>
            <a:noFill/>
          </p:spPr>
          <p:txBody>
            <a:bodyPr wrap="square" rtlCol="0" anchor="b">
              <a:spAutoFit/>
            </a:bodyPr>
            <a:lstStyle/>
            <a:p>
              <a:pPr marL="0" marR="0" lvl="0" indent="0" algn="ctr" defTabSz="609493" rtl="0" eaLnBrk="1" fontAlgn="auto" latinLnBrk="0" hangingPunct="1">
                <a:lnSpc>
                  <a:spcPct val="80000"/>
                </a:lnSpc>
                <a:spcBef>
                  <a:spcPts val="0"/>
                </a:spcBef>
                <a:spcAft>
                  <a:spcPts val="0"/>
                </a:spcAft>
                <a:buClrTx/>
                <a:buSzTx/>
                <a:buFontTx/>
                <a:buNone/>
                <a:tabLst/>
                <a:defRPr/>
              </a:pPr>
              <a:r>
                <a:rPr kumimoji="0" lang="en-US" sz="1350" b="1" i="0" u="none" strike="noStrike" kern="0" cap="none" spc="75" normalizeH="0" baseline="0" noProof="0" dirty="0">
                  <a:ln>
                    <a:noFill/>
                  </a:ln>
                  <a:solidFill>
                    <a:schemeClr val="accent1"/>
                  </a:solidFill>
                  <a:effectLst/>
                  <a:uLnTx/>
                  <a:uFillTx/>
                  <a:latin typeface="Arial" panose="020B0604020202020204"/>
                  <a:ea typeface="+mn-ea"/>
                  <a:cs typeface="+mn-cs"/>
                </a:rPr>
                <a:t>SATISFACTION</a:t>
              </a:r>
            </a:p>
          </p:txBody>
        </p:sp>
        <p:sp>
          <p:nvSpPr>
            <p:cNvPr id="18" name="TextBox 17">
              <a:extLst>
                <a:ext uri="{FF2B5EF4-FFF2-40B4-BE49-F238E27FC236}">
                  <a16:creationId xmlns:a16="http://schemas.microsoft.com/office/drawing/2014/main" id="{F79A1148-0A73-4BB7-BE69-BD9934469D3F}"/>
                </a:ext>
              </a:extLst>
            </p:cNvPr>
            <p:cNvSpPr txBox="1"/>
            <p:nvPr/>
          </p:nvSpPr>
          <p:spPr>
            <a:xfrm>
              <a:off x="6471356" y="2581229"/>
              <a:ext cx="1746647" cy="424732"/>
            </a:xfrm>
            <a:prstGeom prst="rect">
              <a:avLst/>
            </a:prstGeom>
            <a:noFill/>
          </p:spPr>
          <p:txBody>
            <a:bodyPr wrap="square" rtlCol="0" anchor="b">
              <a:spAutoFit/>
            </a:bodyPr>
            <a:lstStyle/>
            <a:p>
              <a:pPr marL="0" marR="0" lvl="0" indent="0" algn="ctr" defTabSz="609493" rtl="0" eaLnBrk="1" fontAlgn="auto" latinLnBrk="0" hangingPunct="1">
                <a:lnSpc>
                  <a:spcPct val="80000"/>
                </a:lnSpc>
                <a:spcBef>
                  <a:spcPts val="0"/>
                </a:spcBef>
                <a:spcAft>
                  <a:spcPts val="0"/>
                </a:spcAft>
                <a:buClrTx/>
                <a:buSzTx/>
                <a:buFontTx/>
                <a:buNone/>
                <a:tabLst/>
                <a:defRPr/>
              </a:pPr>
              <a:r>
                <a:rPr kumimoji="0" lang="en-US" sz="1350" b="1" i="0" u="none" strike="noStrike" kern="0" cap="none" spc="75" normalizeH="0" baseline="0" noProof="0" dirty="0">
                  <a:ln>
                    <a:noFill/>
                  </a:ln>
                  <a:solidFill>
                    <a:schemeClr val="accent1"/>
                  </a:solidFill>
                  <a:effectLst/>
                  <a:uLnTx/>
                  <a:uFillTx/>
                  <a:latin typeface="Arial" panose="020B0604020202020204"/>
                  <a:ea typeface="+mn-ea"/>
                  <a:cs typeface="+mn-cs"/>
                </a:rPr>
                <a:t>BUSINESS OUTCOMES</a:t>
              </a:r>
            </a:p>
          </p:txBody>
        </p:sp>
        <p:grpSp>
          <p:nvGrpSpPr>
            <p:cNvPr id="19" name="Group 18">
              <a:extLst>
                <a:ext uri="{FF2B5EF4-FFF2-40B4-BE49-F238E27FC236}">
                  <a16:creationId xmlns:a16="http://schemas.microsoft.com/office/drawing/2014/main" id="{1C3F206A-78C4-4C36-BDFA-193A3134A6B8}"/>
                </a:ext>
              </a:extLst>
            </p:cNvPr>
            <p:cNvGrpSpPr/>
            <p:nvPr/>
          </p:nvGrpSpPr>
          <p:grpSpPr>
            <a:xfrm>
              <a:off x="6471357" y="3078934"/>
              <a:ext cx="1769988" cy="1242243"/>
              <a:chOff x="7729874" y="2100261"/>
              <a:chExt cx="2359985" cy="1656324"/>
            </a:xfrm>
          </p:grpSpPr>
          <p:sp>
            <p:nvSpPr>
              <p:cNvPr id="20" name="Freeform 11">
                <a:extLst>
                  <a:ext uri="{FF2B5EF4-FFF2-40B4-BE49-F238E27FC236}">
                    <a16:creationId xmlns:a16="http://schemas.microsoft.com/office/drawing/2014/main" id="{8FCD983C-7AEB-4349-9C9C-8474156BB822}"/>
                  </a:ext>
                </a:extLst>
              </p:cNvPr>
              <p:cNvSpPr>
                <a:spLocks/>
              </p:cNvSpPr>
              <p:nvPr/>
            </p:nvSpPr>
            <p:spPr bwMode="auto">
              <a:xfrm>
                <a:off x="7746229" y="2100261"/>
                <a:ext cx="2327276" cy="1530350"/>
              </a:xfrm>
              <a:custGeom>
                <a:avLst/>
                <a:gdLst>
                  <a:gd name="T0" fmla="*/ 515 w 515"/>
                  <a:gd name="T1" fmla="*/ 455 h 515"/>
                  <a:gd name="T2" fmla="*/ 454 w 515"/>
                  <a:gd name="T3" fmla="*/ 515 h 515"/>
                  <a:gd name="T4" fmla="*/ 60 w 515"/>
                  <a:gd name="T5" fmla="*/ 515 h 515"/>
                  <a:gd name="T6" fmla="*/ 0 w 515"/>
                  <a:gd name="T7" fmla="*/ 455 h 515"/>
                  <a:gd name="T8" fmla="*/ 0 w 515"/>
                  <a:gd name="T9" fmla="*/ 61 h 515"/>
                  <a:gd name="T10" fmla="*/ 60 w 515"/>
                  <a:gd name="T11" fmla="*/ 0 h 515"/>
                  <a:gd name="T12" fmla="*/ 454 w 515"/>
                  <a:gd name="T13" fmla="*/ 0 h 515"/>
                  <a:gd name="T14" fmla="*/ 515 w 515"/>
                  <a:gd name="T15" fmla="*/ 61 h 515"/>
                  <a:gd name="T16" fmla="*/ 515 w 515"/>
                  <a:gd name="T17" fmla="*/ 45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5" h="515">
                    <a:moveTo>
                      <a:pt x="515" y="455"/>
                    </a:moveTo>
                    <a:cubicBezTo>
                      <a:pt x="515" y="488"/>
                      <a:pt x="488" y="515"/>
                      <a:pt x="454" y="515"/>
                    </a:cubicBezTo>
                    <a:cubicBezTo>
                      <a:pt x="60" y="515"/>
                      <a:pt x="60" y="515"/>
                      <a:pt x="60" y="515"/>
                    </a:cubicBezTo>
                    <a:cubicBezTo>
                      <a:pt x="27" y="515"/>
                      <a:pt x="0" y="488"/>
                      <a:pt x="0" y="455"/>
                    </a:cubicBezTo>
                    <a:cubicBezTo>
                      <a:pt x="0" y="61"/>
                      <a:pt x="0" y="61"/>
                      <a:pt x="0" y="61"/>
                    </a:cubicBezTo>
                    <a:cubicBezTo>
                      <a:pt x="0" y="27"/>
                      <a:pt x="27" y="0"/>
                      <a:pt x="60" y="0"/>
                    </a:cubicBezTo>
                    <a:cubicBezTo>
                      <a:pt x="454" y="0"/>
                      <a:pt x="454" y="0"/>
                      <a:pt x="454" y="0"/>
                    </a:cubicBezTo>
                    <a:cubicBezTo>
                      <a:pt x="488" y="0"/>
                      <a:pt x="515" y="27"/>
                      <a:pt x="515" y="61"/>
                    </a:cubicBezTo>
                    <a:cubicBezTo>
                      <a:pt x="515" y="455"/>
                      <a:pt x="515" y="455"/>
                      <a:pt x="515" y="455"/>
                    </a:cubicBezTo>
                  </a:path>
                </a:pathLst>
              </a:custGeom>
              <a:solidFill>
                <a:srgbClr val="FFFFFF"/>
              </a:solidFill>
              <a:ln w="12700" cmpd="sng">
                <a:gradFill flip="none" rotWithShape="1">
                  <a:gsLst>
                    <a:gs pos="0">
                      <a:srgbClr val="E9ECF2"/>
                    </a:gs>
                    <a:gs pos="100000">
                      <a:srgbClr val="222B3C">
                        <a:lumMod val="20000"/>
                        <a:lumOff val="80000"/>
                      </a:srgbClr>
                    </a:gs>
                  </a:gsLst>
                  <a:lin ang="16200000" scaled="0"/>
                  <a:tileRect/>
                </a:gradFill>
                <a:round/>
                <a:headEnd/>
                <a:tailEnd/>
              </a:ln>
              <a:effectLst>
                <a:outerShdw blurRad="190500" dist="63500" dir="2700000" algn="tl" rotWithShape="0">
                  <a:srgbClr val="000000">
                    <a:alpha val="20000"/>
                  </a:srgbClr>
                </a:outerShdw>
              </a:effectLst>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1D4AE7F4-08F3-498C-93B7-0D6EA9217842}"/>
                  </a:ext>
                </a:extLst>
              </p:cNvPr>
              <p:cNvSpPr txBox="1"/>
              <p:nvPr/>
            </p:nvSpPr>
            <p:spPr>
              <a:xfrm>
                <a:off x="7729874" y="2372473"/>
                <a:ext cx="2328863" cy="369332"/>
              </a:xfrm>
              <a:prstGeom prst="rect">
                <a:avLst/>
              </a:prstGeom>
              <a:noFill/>
            </p:spPr>
            <p:txBody>
              <a:bodyPr wrap="square" rtlCol="0" anchor="b">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62A32"/>
                    </a:solidFill>
                    <a:effectLst/>
                    <a:uLnTx/>
                    <a:uFillTx/>
                    <a:latin typeface="Arial" panose="020B0604020202020204" pitchFamily="34" charset="0"/>
                    <a:ea typeface="+mn-ea"/>
                    <a:cs typeface="+mn-cs"/>
                  </a:rPr>
                  <a:t>Recommend Agency</a:t>
                </a:r>
              </a:p>
            </p:txBody>
          </p:sp>
          <p:sp>
            <p:nvSpPr>
              <p:cNvPr id="22" name="TextBox 21">
                <a:extLst>
                  <a:ext uri="{FF2B5EF4-FFF2-40B4-BE49-F238E27FC236}">
                    <a16:creationId xmlns:a16="http://schemas.microsoft.com/office/drawing/2014/main" id="{6D07BE73-C613-489C-B8AC-54CA3801D5F2}"/>
                  </a:ext>
                </a:extLst>
              </p:cNvPr>
              <p:cNvSpPr txBox="1"/>
              <p:nvPr/>
            </p:nvSpPr>
            <p:spPr>
              <a:xfrm>
                <a:off x="7760996" y="3024260"/>
                <a:ext cx="2328863" cy="320005"/>
              </a:xfrm>
              <a:prstGeom prst="rect">
                <a:avLst/>
              </a:prstGeom>
              <a:noFill/>
            </p:spPr>
            <p:txBody>
              <a:bodyPr wrap="square" rtlCol="0" anchor="b">
                <a:spAutoFit/>
              </a:bodyPr>
              <a:lstStyle/>
              <a:p>
                <a:pPr marL="0" marR="0" lvl="0" indent="0" algn="ctr" defTabSz="609493" rtl="0" eaLnBrk="1" fontAlgn="auto" latinLnBrk="0" hangingPunct="1">
                  <a:lnSpc>
                    <a:spcPct val="80000"/>
                  </a:lnSpc>
                  <a:spcBef>
                    <a:spcPts val="0"/>
                  </a:spcBef>
                  <a:spcAft>
                    <a:spcPts val="0"/>
                  </a:spcAft>
                  <a:buClrTx/>
                  <a:buSzTx/>
                  <a:buFontTx/>
                  <a:buNone/>
                  <a:tabLst/>
                  <a:defRPr/>
                </a:pPr>
                <a:r>
                  <a:rPr kumimoji="0" lang="en-US" sz="1200" b="1" i="0" u="none" strike="noStrike" kern="0" cap="none" spc="75" normalizeH="0" baseline="0" noProof="0" dirty="0">
                    <a:ln>
                      <a:noFill/>
                    </a:ln>
                    <a:gradFill flip="none" rotWithShape="1">
                      <a:gsLst>
                        <a:gs pos="0">
                          <a:srgbClr val="222B3C">
                            <a:lumMod val="50000"/>
                          </a:srgbClr>
                        </a:gs>
                        <a:gs pos="100000">
                          <a:srgbClr val="222B3C"/>
                        </a:gs>
                      </a:gsLst>
                      <a:lin ang="16200000" scaled="0"/>
                      <a:tileRect/>
                    </a:gradFill>
                    <a:effectLst/>
                    <a:uLnTx/>
                    <a:uFillTx/>
                    <a:latin typeface="Arial" panose="020B0604020202020204"/>
                    <a:ea typeface="+mn-ea"/>
                    <a:cs typeface="+mn-cs"/>
                  </a:rPr>
                  <a:t>Use information</a:t>
                </a:r>
              </a:p>
            </p:txBody>
          </p:sp>
          <p:sp>
            <p:nvSpPr>
              <p:cNvPr id="24" name="TextBox 23">
                <a:extLst>
                  <a:ext uri="{FF2B5EF4-FFF2-40B4-BE49-F238E27FC236}">
                    <a16:creationId xmlns:a16="http://schemas.microsoft.com/office/drawing/2014/main" id="{BBCEF9D8-ABBF-4345-9A66-97C1E48F5402}"/>
                  </a:ext>
                </a:extLst>
              </p:cNvPr>
              <p:cNvSpPr txBox="1"/>
              <p:nvPr/>
            </p:nvSpPr>
            <p:spPr>
              <a:xfrm>
                <a:off x="7744641" y="3436580"/>
                <a:ext cx="2328863" cy="320005"/>
              </a:xfrm>
              <a:prstGeom prst="rect">
                <a:avLst/>
              </a:prstGeom>
              <a:noFill/>
            </p:spPr>
            <p:txBody>
              <a:bodyPr wrap="square" rtlCol="0" anchor="b">
                <a:spAutoFit/>
              </a:bodyPr>
              <a:lstStyle/>
              <a:p>
                <a:pPr marL="0" marR="0" lvl="0" indent="0" algn="ctr" defTabSz="609493" rtl="0" eaLnBrk="1" fontAlgn="auto" latinLnBrk="0" hangingPunct="1">
                  <a:lnSpc>
                    <a:spcPct val="80000"/>
                  </a:lnSpc>
                  <a:spcBef>
                    <a:spcPts val="0"/>
                  </a:spcBef>
                  <a:spcAft>
                    <a:spcPts val="0"/>
                  </a:spcAft>
                  <a:buClrTx/>
                  <a:buSzTx/>
                  <a:buFontTx/>
                  <a:buNone/>
                  <a:tabLst/>
                  <a:defRPr/>
                </a:pPr>
                <a:endParaRPr kumimoji="0" lang="en-US" sz="1200" b="1" i="0" u="none" strike="noStrike" kern="0" cap="none" spc="75" normalizeH="0" baseline="0" noProof="0" dirty="0">
                  <a:ln>
                    <a:noFill/>
                  </a:ln>
                  <a:gradFill flip="none" rotWithShape="1">
                    <a:gsLst>
                      <a:gs pos="0">
                        <a:srgbClr val="222B3C">
                          <a:lumMod val="50000"/>
                        </a:srgbClr>
                      </a:gs>
                      <a:gs pos="100000">
                        <a:srgbClr val="222B3C"/>
                      </a:gs>
                    </a:gsLst>
                    <a:lin ang="16200000" scaled="0"/>
                    <a:tileRect/>
                  </a:gra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B3CB6D85-33DD-4B9A-85BD-9870DDFB0F82}"/>
                  </a:ext>
                </a:extLst>
              </p:cNvPr>
              <p:cNvCxnSpPr/>
              <p:nvPr/>
            </p:nvCxnSpPr>
            <p:spPr>
              <a:xfrm>
                <a:off x="7921265" y="2876550"/>
                <a:ext cx="1975613" cy="0"/>
              </a:xfrm>
              <a:prstGeom prst="line">
                <a:avLst/>
              </a:prstGeom>
              <a:noFill/>
              <a:ln w="25400" cap="flat" cmpd="sng" algn="ctr">
                <a:gradFill flip="none" rotWithShape="1">
                  <a:gsLst>
                    <a:gs pos="0">
                      <a:srgbClr val="FFFFFF"/>
                    </a:gs>
                    <a:gs pos="100000">
                      <a:srgbClr val="FFFFFF"/>
                    </a:gs>
                    <a:gs pos="50000">
                      <a:srgbClr val="222B3C">
                        <a:lumMod val="20000"/>
                        <a:lumOff val="80000"/>
                      </a:srgbClr>
                    </a:gs>
                  </a:gsLst>
                  <a:lin ang="0" scaled="1"/>
                  <a:tileRect/>
                </a:gradFill>
                <a:prstDash val="solid"/>
              </a:ln>
              <a:effectLst/>
            </p:spPr>
          </p:cxnSp>
        </p:grpSp>
        <p:sp>
          <p:nvSpPr>
            <p:cNvPr id="48" name="Pentagon 4">
              <a:extLst>
                <a:ext uri="{FF2B5EF4-FFF2-40B4-BE49-F238E27FC236}">
                  <a16:creationId xmlns:a16="http://schemas.microsoft.com/office/drawing/2014/main" id="{84FB43B0-9A7A-47FD-9912-5832309D10F6}"/>
                </a:ext>
              </a:extLst>
            </p:cNvPr>
            <p:cNvSpPr/>
            <p:nvPr/>
          </p:nvSpPr>
          <p:spPr>
            <a:xfrm>
              <a:off x="6117270" y="3500416"/>
              <a:ext cx="365760" cy="376238"/>
            </a:xfrm>
            <a:prstGeom prst="homePlate">
              <a:avLst/>
            </a:prstGeom>
            <a:solidFill>
              <a:schemeClr val="accent5"/>
            </a:solidFill>
            <a:ln>
              <a:noFill/>
            </a:ln>
          </p:spPr>
          <p:txBody>
            <a:bodyPr vert="horz" wrap="square" lIns="68580" tIns="34290" rIns="68580" bIns="34290" numCol="1" anchor="t" anchorCtr="0" compatLnSpc="1">
              <a:prstTxWarp prst="textNoShape">
                <a:avLst/>
              </a:prstTxWarp>
            </a:bodyPr>
            <a:lstStyle/>
            <a:p>
              <a:pPr marL="0" marR="0" lvl="0" indent="0" algn="l" defTabSz="609493"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22B3C"/>
                </a:solidFill>
                <a:effectLst/>
                <a:uLnTx/>
                <a:uFillTx/>
                <a:latin typeface="Arial" panose="020B0604020202020204"/>
                <a:ea typeface="+mn-ea"/>
                <a:cs typeface="+mn-cs"/>
              </a:endParaRPr>
            </a:p>
          </p:txBody>
        </p:sp>
      </p:grpSp>
      <p:graphicFrame>
        <p:nvGraphicFramePr>
          <p:cNvPr id="3" name="Table 2">
            <a:extLst>
              <a:ext uri="{FF2B5EF4-FFF2-40B4-BE49-F238E27FC236}">
                <a16:creationId xmlns:a16="http://schemas.microsoft.com/office/drawing/2014/main" id="{66A47DAD-7845-4F9E-8D1D-AF953C2169E8}"/>
              </a:ext>
            </a:extLst>
          </p:cNvPr>
          <p:cNvGraphicFramePr>
            <a:graphicFrameLocks noGrp="1"/>
          </p:cNvGraphicFramePr>
          <p:nvPr>
            <p:extLst>
              <p:ext uri="{D42A27DB-BD31-4B8C-83A1-F6EECF244321}">
                <p14:modId xmlns:p14="http://schemas.microsoft.com/office/powerpoint/2010/main" val="1691193203"/>
              </p:ext>
            </p:extLst>
          </p:nvPr>
        </p:nvGraphicFramePr>
        <p:xfrm>
          <a:off x="496846" y="2857111"/>
          <a:ext cx="2215638" cy="1596355"/>
        </p:xfrm>
        <a:graphic>
          <a:graphicData uri="http://schemas.openxmlformats.org/drawingml/2006/table">
            <a:tbl>
              <a:tblPr firstRow="1" bandRow="1"/>
              <a:tblGrid>
                <a:gridCol w="2215638">
                  <a:extLst>
                    <a:ext uri="{9D8B030D-6E8A-4147-A177-3AD203B41FA5}">
                      <a16:colId xmlns:a16="http://schemas.microsoft.com/office/drawing/2014/main" val="423096696"/>
                    </a:ext>
                  </a:extLst>
                </a:gridCol>
              </a:tblGrid>
              <a:tr h="3192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r>
                        <a:rPr lang="en-US" sz="1200" b="1" dirty="0">
                          <a:solidFill>
                            <a:srgbClr val="0070C0"/>
                          </a:solidFill>
                        </a:rPr>
                        <a:t>Information Browsing</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0611128"/>
                  </a:ext>
                </a:extLst>
              </a:tr>
              <a:tr h="3192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r>
                        <a:rPr lang="en-US" sz="1200" b="1" dirty="0">
                          <a:solidFill>
                            <a:srgbClr val="0070C0"/>
                          </a:solidFill>
                        </a:rPr>
                        <a:t>Look and Feel</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253404"/>
                  </a:ext>
                </a:extLst>
              </a:tr>
              <a:tr h="3192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r>
                        <a:rPr lang="en-US" sz="1200" b="1" dirty="0">
                          <a:solidFill>
                            <a:srgbClr val="0070C0"/>
                          </a:solidFill>
                        </a:rPr>
                        <a:t>Navigation</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589429"/>
                  </a:ext>
                </a:extLst>
              </a:tr>
              <a:tr h="3192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r>
                        <a:rPr lang="en-US" sz="1200" b="1" dirty="0">
                          <a:solidFill>
                            <a:srgbClr val="0070C0"/>
                          </a:solidFill>
                        </a:rPr>
                        <a:t>Site Information</a:t>
                      </a: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9943275"/>
                  </a:ext>
                </a:extLst>
              </a:tr>
              <a:tr h="319271">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r"/>
                      <a:r>
                        <a:rPr lang="en-US" sz="1200" b="1" dirty="0">
                          <a:solidFill>
                            <a:srgbClr val="0070C0"/>
                          </a:solidFill>
                        </a:rPr>
                        <a:t>Site Performance</a:t>
                      </a: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8803819"/>
                  </a:ext>
                </a:extLst>
              </a:tr>
            </a:tbl>
          </a:graphicData>
        </a:graphic>
      </p:graphicFrame>
      <p:sp>
        <p:nvSpPr>
          <p:cNvPr id="7" name="Right Brace 6">
            <a:extLst>
              <a:ext uri="{FF2B5EF4-FFF2-40B4-BE49-F238E27FC236}">
                <a16:creationId xmlns:a16="http://schemas.microsoft.com/office/drawing/2014/main" id="{EF258877-B5E6-4447-B0D0-78B21AAAD54A}"/>
              </a:ext>
            </a:extLst>
          </p:cNvPr>
          <p:cNvSpPr/>
          <p:nvPr/>
        </p:nvSpPr>
        <p:spPr>
          <a:xfrm>
            <a:off x="2752965" y="2932853"/>
            <a:ext cx="284448" cy="1520613"/>
          </a:xfrm>
          <a:prstGeom prst="rightBrace">
            <a:avLst/>
          </a:prstGeom>
          <a:ln w="19050">
            <a:solidFill>
              <a:srgbClr val="0070C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6566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7B1C6-D957-4379-8910-1131384FC850}"/>
              </a:ext>
            </a:extLst>
          </p:cNvPr>
          <p:cNvSpPr>
            <a:spLocks noGrp="1"/>
          </p:cNvSpPr>
          <p:nvPr>
            <p:ph type="sldNum" sz="quarter" idx="42"/>
          </p:nvPr>
        </p:nvSpPr>
        <p:spPr/>
        <p:txBody>
          <a:bodyPr/>
          <a:lstStyle/>
          <a:p>
            <a:fld id="{B30B2D1E-9FFC-40D1-BD56-41383C696DDF}" type="slidenum">
              <a:rPr lang="en-JM" smtClean="0"/>
              <a:pPr/>
              <a:t>7</a:t>
            </a:fld>
            <a:endParaRPr lang="en-JM" dirty="0"/>
          </a:p>
        </p:txBody>
      </p:sp>
      <p:sp>
        <p:nvSpPr>
          <p:cNvPr id="6" name="Title 5">
            <a:extLst>
              <a:ext uri="{FF2B5EF4-FFF2-40B4-BE49-F238E27FC236}">
                <a16:creationId xmlns:a16="http://schemas.microsoft.com/office/drawing/2014/main" id="{7133E2FB-C03B-4D2B-843C-75138B666C16}"/>
              </a:ext>
            </a:extLst>
          </p:cNvPr>
          <p:cNvSpPr>
            <a:spLocks noGrp="1"/>
          </p:cNvSpPr>
          <p:nvPr>
            <p:ph type="title"/>
          </p:nvPr>
        </p:nvSpPr>
        <p:spPr/>
        <p:txBody>
          <a:bodyPr anchor="ctr"/>
          <a:lstStyle/>
          <a:p>
            <a:r>
              <a:rPr lang="en-US" dirty="0"/>
              <a:t>Strategic Analysis Objectives</a:t>
            </a:r>
          </a:p>
        </p:txBody>
      </p:sp>
      <p:graphicFrame>
        <p:nvGraphicFramePr>
          <p:cNvPr id="4" name="Table 7">
            <a:extLst>
              <a:ext uri="{FF2B5EF4-FFF2-40B4-BE49-F238E27FC236}">
                <a16:creationId xmlns:a16="http://schemas.microsoft.com/office/drawing/2014/main" id="{055B8B59-8661-4A7C-8C0F-D41F9716CEBE}"/>
              </a:ext>
            </a:extLst>
          </p:cNvPr>
          <p:cNvGraphicFramePr>
            <a:graphicFrameLocks noGrp="1"/>
          </p:cNvGraphicFramePr>
          <p:nvPr>
            <p:extLst>
              <p:ext uri="{D42A27DB-BD31-4B8C-83A1-F6EECF244321}">
                <p14:modId xmlns:p14="http://schemas.microsoft.com/office/powerpoint/2010/main" val="875668387"/>
              </p:ext>
            </p:extLst>
          </p:nvPr>
        </p:nvGraphicFramePr>
        <p:xfrm>
          <a:off x="1000564" y="1335454"/>
          <a:ext cx="10190871" cy="3643807"/>
        </p:xfrm>
        <a:graphic>
          <a:graphicData uri="http://schemas.openxmlformats.org/drawingml/2006/table">
            <a:tbl>
              <a:tblPr firstRow="1" bandRow="1">
                <a:tableStyleId>{5A111915-BE36-4E01-A7E5-04B1672EAD32}</a:tableStyleId>
              </a:tblPr>
              <a:tblGrid>
                <a:gridCol w="5167202">
                  <a:extLst>
                    <a:ext uri="{9D8B030D-6E8A-4147-A177-3AD203B41FA5}">
                      <a16:colId xmlns:a16="http://schemas.microsoft.com/office/drawing/2014/main" val="260777420"/>
                    </a:ext>
                  </a:extLst>
                </a:gridCol>
                <a:gridCol w="5023669">
                  <a:extLst>
                    <a:ext uri="{9D8B030D-6E8A-4147-A177-3AD203B41FA5}">
                      <a16:colId xmlns:a16="http://schemas.microsoft.com/office/drawing/2014/main" val="1770989564"/>
                    </a:ext>
                  </a:extLst>
                </a:gridCol>
              </a:tblGrid>
              <a:tr h="534847">
                <a:tc>
                  <a:txBody>
                    <a:bodyPr/>
                    <a:lstStyle/>
                    <a:p>
                      <a:pPr algn="ctr"/>
                      <a:r>
                        <a:rPr lang="en-US" sz="2000" dirty="0"/>
                        <a:t>MEASUREMENT OBJECTIVES</a:t>
                      </a:r>
                    </a:p>
                  </a:txBody>
                  <a:tcPr anchor="ctr"/>
                </a:tc>
                <a:tc>
                  <a:txBody>
                    <a:bodyPr/>
                    <a:lstStyle/>
                    <a:p>
                      <a:pPr algn="ctr"/>
                      <a:r>
                        <a:rPr lang="en-US" sz="2000" dirty="0"/>
                        <a:t>CXSA FOCUS FOR TODAY</a:t>
                      </a:r>
                    </a:p>
                  </a:txBody>
                  <a:tcPr anchor="ctr"/>
                </a:tc>
                <a:extLst>
                  <a:ext uri="{0D108BD9-81ED-4DB2-BD59-A6C34878D82A}">
                    <a16:rowId xmlns:a16="http://schemas.microsoft.com/office/drawing/2014/main" val="2352685625"/>
                  </a:ext>
                </a:extLst>
              </a:tr>
              <a:tr h="2011680">
                <a:tc>
                  <a:txBody>
                    <a:bodyPr/>
                    <a:lstStyle/>
                    <a:p>
                      <a:pPr algn="ctr"/>
                      <a:r>
                        <a:rPr lang="en-US" sz="2000" dirty="0">
                          <a:cs typeface="Arial" panose="020B0604020202020204" pitchFamily="34" charset="0"/>
                        </a:rPr>
                        <a:t>As a Federal Government site, the primary focus of EPA.gov is to provide information to the public to protect human health and the environment. EPA is using Verint to help measure who is coming to the website, ease of site use, whether they were able to find what they were looking for and improve the visitors overall experience on the site.</a:t>
                      </a:r>
                      <a:endParaRPr lang="en-US" sz="2000" dirty="0">
                        <a:solidFill>
                          <a:schemeClr val="accent3"/>
                        </a:solidFill>
                      </a:endParaRPr>
                    </a:p>
                  </a:txBody>
                  <a:tcPr marL="182880" marR="182880" marT="182880" marB="1828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a typeface="Times New Roman"/>
                          <a:cs typeface="Arial" panose="020B0604020202020204" pitchFamily="34" charset="0"/>
                        </a:rPr>
                        <a:t>Provide a segmented analysis of the Acid Rain visitor journey to better understand their experiences on the site, review issues and determine ways to improve their experience.</a:t>
                      </a:r>
                    </a:p>
                  </a:txBody>
                  <a:tcPr marL="182880" marR="182880" marT="182880" marB="182880"/>
                </a:tc>
                <a:extLst>
                  <a:ext uri="{0D108BD9-81ED-4DB2-BD59-A6C34878D82A}">
                    <a16:rowId xmlns:a16="http://schemas.microsoft.com/office/drawing/2014/main" val="1248617852"/>
                  </a:ext>
                </a:extLst>
              </a:tr>
            </a:tbl>
          </a:graphicData>
        </a:graphic>
      </p:graphicFrame>
      <p:pic>
        <p:nvPicPr>
          <p:cNvPr id="7" name="Picture 6">
            <a:extLst>
              <a:ext uri="{FF2B5EF4-FFF2-40B4-BE49-F238E27FC236}">
                <a16:creationId xmlns:a16="http://schemas.microsoft.com/office/drawing/2014/main" id="{E7216B9E-66BF-46DB-BE38-BE944AFC1E7D}"/>
              </a:ext>
            </a:extLst>
          </p:cNvPr>
          <p:cNvPicPr>
            <a:picLocks noChangeAspect="1"/>
          </p:cNvPicPr>
          <p:nvPr/>
        </p:nvPicPr>
        <p:blipFill>
          <a:blip r:embed="rId2"/>
          <a:stretch>
            <a:fillRect/>
          </a:stretch>
        </p:blipFill>
        <p:spPr>
          <a:xfrm>
            <a:off x="7507746" y="3780693"/>
            <a:ext cx="2471524" cy="894981"/>
          </a:xfrm>
          <a:prstGeom prst="rect">
            <a:avLst/>
          </a:prstGeom>
        </p:spPr>
      </p:pic>
    </p:spTree>
    <p:extLst>
      <p:ext uri="{BB962C8B-B14F-4D97-AF65-F5344CB8AC3E}">
        <p14:creationId xmlns:p14="http://schemas.microsoft.com/office/powerpoint/2010/main" val="168061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932AF986-6202-48CF-95B1-67E3CFADD2D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88825" cy="6858000"/>
          </a:xfrm>
          <a:prstGeom prst="rect">
            <a:avLst/>
          </a:prstGeom>
        </p:spPr>
      </p:pic>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p:txBody>
          <a:bodyPr/>
          <a:lstStyle/>
          <a:p>
            <a:fld id="{BD3001A6-BD31-4FBC-AA24-96121B4F2E4D}" type="slidenum">
              <a:rPr lang="en-JM" smtClean="0"/>
              <a:pPr/>
              <a:t>8</a:t>
            </a:fld>
            <a:endParaRPr lang="en-JM" dirty="0"/>
          </a:p>
        </p:txBody>
      </p:sp>
      <p:sp>
        <p:nvSpPr>
          <p:cNvPr id="4" name="Rectangle 3">
            <a:extLst>
              <a:ext uri="{FF2B5EF4-FFF2-40B4-BE49-F238E27FC236}">
                <a16:creationId xmlns:a16="http://schemas.microsoft.com/office/drawing/2014/main" id="{F09F8014-AEBC-9840-BBF3-6E2B9222178E}"/>
              </a:ext>
            </a:extLst>
          </p:cNvPr>
          <p:cNvSpPr/>
          <p:nvPr/>
        </p:nvSpPr>
        <p:spPr>
          <a:xfrm>
            <a:off x="0" y="0"/>
            <a:ext cx="12191999" cy="6858000"/>
          </a:xfrm>
          <a:prstGeom prst="rect">
            <a:avLst/>
          </a:prstGeom>
          <a:solidFill>
            <a:srgbClr val="007A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ADE908A-C35E-C442-A14F-A29E9E487120}"/>
              </a:ext>
            </a:extLst>
          </p:cNvPr>
          <p:cNvSpPr/>
          <p:nvPr/>
        </p:nvSpPr>
        <p:spPr>
          <a:xfrm>
            <a:off x="3329485" y="662485"/>
            <a:ext cx="5533030" cy="5533030"/>
          </a:xfrm>
          <a:prstGeom prst="ellipse">
            <a:avLst/>
          </a:prstGeom>
          <a:noFill/>
          <a:ln w="349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9747AF-9E55-404E-BEE3-9A6EEC12AE9F}"/>
              </a:ext>
            </a:extLst>
          </p:cNvPr>
          <p:cNvSpPr txBox="1"/>
          <p:nvPr/>
        </p:nvSpPr>
        <p:spPr>
          <a:xfrm>
            <a:off x="3845760" y="2397948"/>
            <a:ext cx="4497303" cy="2062103"/>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 ACID RAIN</a:t>
            </a:r>
          </a:p>
          <a:p>
            <a:pPr algn="ctr"/>
            <a:r>
              <a:rPr lang="en-US" sz="4000" dirty="0">
                <a:solidFill>
                  <a:schemeClr val="bg1"/>
                </a:solidFill>
                <a:latin typeface="Arial" panose="020B0604020202020204" pitchFamily="34" charset="0"/>
                <a:cs typeface="Arial" panose="020B0604020202020204" pitchFamily="34" charset="0"/>
              </a:rPr>
              <a:t>AGGREGATE</a:t>
            </a:r>
          </a:p>
          <a:p>
            <a:pPr algn="ctr"/>
            <a:r>
              <a:rPr lang="en-US" sz="4000" dirty="0">
                <a:solidFill>
                  <a:schemeClr val="bg1"/>
                </a:solidFill>
                <a:latin typeface="Arial" panose="020B0604020202020204" pitchFamily="34" charset="0"/>
                <a:cs typeface="Arial" panose="020B0604020202020204" pitchFamily="34" charset="0"/>
              </a:rPr>
              <a:t>RESULTS </a:t>
            </a:r>
          </a:p>
        </p:txBody>
      </p:sp>
      <p:pic>
        <p:nvPicPr>
          <p:cNvPr id="7" name="Graphic 6">
            <a:extLst>
              <a:ext uri="{FF2B5EF4-FFF2-40B4-BE49-F238E27FC236}">
                <a16:creationId xmlns:a16="http://schemas.microsoft.com/office/drawing/2014/main" id="{34E524B4-CDC4-DC4F-87A3-D27A4730EE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75" y="6382379"/>
            <a:ext cx="250031" cy="253365"/>
          </a:xfrm>
          <a:prstGeom prst="rect">
            <a:avLst/>
          </a:prstGeom>
        </p:spPr>
      </p:pic>
      <p:sp>
        <p:nvSpPr>
          <p:cNvPr id="9" name="TextBox 11">
            <a:extLst>
              <a:ext uri="{FF2B5EF4-FFF2-40B4-BE49-F238E27FC236}">
                <a16:creationId xmlns:a16="http://schemas.microsoft.com/office/drawing/2014/main" id="{271B2B23-D21C-BE47-BB82-EF0E2CBF01D9}"/>
              </a:ext>
            </a:extLst>
          </p:cNvPr>
          <p:cNvSpPr>
            <a:spLocks/>
          </p:cNvSpPr>
          <p:nvPr/>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73091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7E6F4-C945-4ACE-8574-9AFF4D331AEA}"/>
              </a:ext>
            </a:extLst>
          </p:cNvPr>
          <p:cNvSpPr>
            <a:spLocks noGrp="1"/>
          </p:cNvSpPr>
          <p:nvPr>
            <p:ph type="sldNum" sz="quarter" idx="42"/>
          </p:nvPr>
        </p:nvSpPr>
        <p:spPr/>
        <p:txBody>
          <a:bodyPr/>
          <a:lstStyle/>
          <a:p>
            <a:fld id="{B30B2D1E-9FFC-40D1-BD56-41383C696DDF}" type="slidenum">
              <a:rPr lang="en-JM" smtClean="0"/>
              <a:pPr/>
              <a:t>9</a:t>
            </a:fld>
            <a:endParaRPr lang="en-JM" dirty="0"/>
          </a:p>
        </p:txBody>
      </p:sp>
      <p:sp>
        <p:nvSpPr>
          <p:cNvPr id="3" name="Title 2">
            <a:extLst>
              <a:ext uri="{FF2B5EF4-FFF2-40B4-BE49-F238E27FC236}">
                <a16:creationId xmlns:a16="http://schemas.microsoft.com/office/drawing/2014/main" id="{053F0490-3EDA-493F-8F69-5D1AD7DE6B45}"/>
              </a:ext>
            </a:extLst>
          </p:cNvPr>
          <p:cNvSpPr>
            <a:spLocks noGrp="1"/>
          </p:cNvSpPr>
          <p:nvPr>
            <p:ph type="title"/>
          </p:nvPr>
        </p:nvSpPr>
        <p:spPr/>
        <p:txBody>
          <a:bodyPr/>
          <a:lstStyle/>
          <a:p>
            <a:r>
              <a:rPr lang="en-US" dirty="0"/>
              <a:t>Acid Rain visitor's satisfaction has increased as the 2020 progressed. Response rate has steadied in the last three months after a slow start.</a:t>
            </a:r>
          </a:p>
        </p:txBody>
      </p:sp>
      <p:graphicFrame>
        <p:nvGraphicFramePr>
          <p:cNvPr id="7" name="Chart 6">
            <a:extLst>
              <a:ext uri="{FF2B5EF4-FFF2-40B4-BE49-F238E27FC236}">
                <a16:creationId xmlns:a16="http://schemas.microsoft.com/office/drawing/2014/main" id="{76168D6E-57E6-43E0-A6EF-D55AC448AC79}"/>
              </a:ext>
            </a:extLst>
          </p:cNvPr>
          <p:cNvGraphicFramePr/>
          <p:nvPr/>
        </p:nvGraphicFramePr>
        <p:xfrm>
          <a:off x="620205" y="1444752"/>
          <a:ext cx="11084115" cy="46935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1">
            <a:extLst>
              <a:ext uri="{FF2B5EF4-FFF2-40B4-BE49-F238E27FC236}">
                <a16:creationId xmlns:a16="http://schemas.microsoft.com/office/drawing/2014/main" id="{C8E01274-264F-4FEC-88BF-0A69C1ACDCA7}"/>
              </a:ext>
            </a:extLst>
          </p:cNvPr>
          <p:cNvSpPr>
            <a:spLocks noGrp="1"/>
          </p:cNvSpPr>
          <p:nvPr>
            <p:ph type="body" sz="quarter" idx="43"/>
          </p:nvPr>
        </p:nvSpPr>
        <p:spPr>
          <a:xfrm>
            <a:off x="5181599" y="6337300"/>
            <a:ext cx="5486400" cy="429768"/>
          </a:xfrm>
        </p:spPr>
        <p:txBody>
          <a:bodyPr/>
          <a:lstStyle/>
          <a:p>
            <a:r>
              <a:rPr lang="en-US" dirty="0"/>
              <a:t>January 1 – October 31, 2020  |  n=327</a:t>
            </a:r>
          </a:p>
        </p:txBody>
      </p:sp>
      <p:sp>
        <p:nvSpPr>
          <p:cNvPr id="4" name="TextBox 3">
            <a:extLst>
              <a:ext uri="{FF2B5EF4-FFF2-40B4-BE49-F238E27FC236}">
                <a16:creationId xmlns:a16="http://schemas.microsoft.com/office/drawing/2014/main" id="{669AF8BC-19A4-4CE8-B306-029EFCFD45F8}"/>
              </a:ext>
            </a:extLst>
          </p:cNvPr>
          <p:cNvSpPr txBox="1"/>
          <p:nvPr/>
        </p:nvSpPr>
        <p:spPr>
          <a:xfrm>
            <a:off x="4078218" y="1617082"/>
            <a:ext cx="4237057" cy="369332"/>
          </a:xfrm>
          <a:prstGeom prst="rect">
            <a:avLst/>
          </a:prstGeom>
          <a:noFill/>
        </p:spPr>
        <p:txBody>
          <a:bodyPr wrap="none" rtlCol="0">
            <a:spAutoFit/>
          </a:bodyPr>
          <a:lstStyle/>
          <a:p>
            <a:pPr algn="l"/>
            <a:r>
              <a:rPr lang="en-US" u="sng" dirty="0">
                <a:solidFill>
                  <a:schemeClr val="accent3"/>
                </a:solidFill>
                <a:latin typeface="Arial" panose="020B0604020202020204" pitchFamily="34" charset="0"/>
                <a:cs typeface="Arial" panose="020B0604020202020204" pitchFamily="34" charset="0"/>
              </a:rPr>
              <a:t>Satisfaction and N:Count trend for 2020</a:t>
            </a:r>
          </a:p>
        </p:txBody>
      </p:sp>
      <p:sp>
        <p:nvSpPr>
          <p:cNvPr id="5" name="TextBox 4">
            <a:extLst>
              <a:ext uri="{FF2B5EF4-FFF2-40B4-BE49-F238E27FC236}">
                <a16:creationId xmlns:a16="http://schemas.microsoft.com/office/drawing/2014/main" id="{BF0DB3C3-E9FD-4B19-85AD-38B9FFD9996E}"/>
              </a:ext>
            </a:extLst>
          </p:cNvPr>
          <p:cNvSpPr txBox="1"/>
          <p:nvPr/>
        </p:nvSpPr>
        <p:spPr>
          <a:xfrm>
            <a:off x="703384" y="5837707"/>
            <a:ext cx="1316386"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sz="1000" dirty="0">
                <a:solidFill>
                  <a:schemeClr val="accent3"/>
                </a:solidFill>
                <a:latin typeface="Arial" panose="020B0604020202020204" pitchFamily="34" charset="0"/>
                <a:cs typeface="Arial" panose="020B0604020202020204" pitchFamily="34" charset="0"/>
              </a:rPr>
              <a:t>Acid Rain questions</a:t>
            </a:r>
          </a:p>
          <a:p>
            <a:pPr algn="ctr"/>
            <a:r>
              <a:rPr lang="en-US" sz="1000" dirty="0">
                <a:solidFill>
                  <a:schemeClr val="accent3"/>
                </a:solidFill>
                <a:latin typeface="Arial" panose="020B0604020202020204" pitchFamily="34" charset="0"/>
                <a:cs typeface="Arial" panose="020B0604020202020204" pitchFamily="34" charset="0"/>
              </a:rPr>
              <a:t>went live 1/27/2020</a:t>
            </a:r>
          </a:p>
        </p:txBody>
      </p:sp>
    </p:spTree>
    <p:extLst>
      <p:ext uri="{BB962C8B-B14F-4D97-AF65-F5344CB8AC3E}">
        <p14:creationId xmlns:p14="http://schemas.microsoft.com/office/powerpoint/2010/main" val="3927802524"/>
      </p:ext>
    </p:extLst>
  </p:cSld>
  <p:clrMapOvr>
    <a:masterClrMapping/>
  </p:clrMapOvr>
</p:sld>
</file>

<file path=ppt/theme/theme1.xml><?xml version="1.0" encoding="utf-8"?>
<a:theme xmlns:a="http://schemas.openxmlformats.org/drawingml/2006/main" name="Verint_Presentation_Template_16x9_2017">
  <a:themeElements>
    <a:clrScheme name="Verint-ForeSee">
      <a:dk1>
        <a:srgbClr val="262A32"/>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solidFill>
              <a:schemeClr val="accent3"/>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trategic Analysis Starter Template__JULY 2020.potx" id="{28669778-125A-45C0-8822-EE7B17DADBB7}" vid="{B1FED063-8D81-439E-96FE-CD01C6323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s xmlns="6bf25622-110f-4428-95d2-1bd0bc76bd00" xsi:nil="true"/>
    <MigrationWizIdSecurityGroups xmlns="6bf25622-110f-4428-95d2-1bd0bc76bd00" xsi:nil="true"/>
    <MigrationWizIdPermissionLevels xmlns="6bf25622-110f-4428-95d2-1bd0bc76bd00" xsi:nil="true"/>
    <MigrationWizId xmlns="6bf25622-110f-4428-95d2-1bd0bc76bd00" xsi:nil="true"/>
    <MigrationWizIdDocumentLibraryPermissions xmlns="6bf25622-110f-4428-95d2-1bd0bc76bd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B63CAAD2A5924FB781EBB508C3C601" ma:contentTypeVersion="15" ma:contentTypeDescription="Create a new document." ma:contentTypeScope="" ma:versionID="db6e11880652dd8ea8fcf0584ce12b1e">
  <xsd:schema xmlns:xsd="http://www.w3.org/2001/XMLSchema" xmlns:xs="http://www.w3.org/2001/XMLSchema" xmlns:p="http://schemas.microsoft.com/office/2006/metadata/properties" xmlns:ns2="6bf25622-110f-4428-95d2-1bd0bc76bd00" targetNamespace="http://schemas.microsoft.com/office/2006/metadata/properties" ma:root="true" ma:fieldsID="571113d2eb6b410eebd8dfd4020606dd" ns2:_="">
    <xsd:import namespace="6bf25622-110f-4428-95d2-1bd0bc76bd00"/>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25622-110f-4428-95d2-1bd0bc76bd0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1B32D2-9CF8-44B3-9679-2C6E43672730}">
  <ds:schemaRefs>
    <ds:schemaRef ds:uri="http://schemas.microsoft.com/sharepoint/v3/contenttype/forms"/>
  </ds:schemaRefs>
</ds:datastoreItem>
</file>

<file path=customXml/itemProps2.xml><?xml version="1.0" encoding="utf-8"?>
<ds:datastoreItem xmlns:ds="http://schemas.openxmlformats.org/officeDocument/2006/customXml" ds:itemID="{33055922-987A-416F-90B3-491646E3D44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bf25622-110f-4428-95d2-1bd0bc76bd00"/>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0BDA7635-C129-48C2-A9F8-28A645698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25622-110f-4428-95d2-1bd0bc76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Strategic Analysis Starter Template__DEC 2020</Template>
  <TotalTime>1379</TotalTime>
  <Words>4932</Words>
  <Application>Microsoft Office PowerPoint</Application>
  <PresentationFormat>Widescreen</PresentationFormat>
  <Paragraphs>711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vt:lpstr>
      <vt:lpstr>Calibri</vt:lpstr>
      <vt:lpstr>Courier New</vt:lpstr>
      <vt:lpstr>Nexa Bold</vt:lpstr>
      <vt:lpstr>Times New Roman</vt:lpstr>
      <vt:lpstr>Wingdings</vt:lpstr>
      <vt:lpstr>Verint_Presentation_Template_16x9_2017</vt:lpstr>
      <vt:lpstr>Environmental Protection Agency</vt:lpstr>
      <vt:lpstr>Your Verint Team</vt:lpstr>
      <vt:lpstr>Agenda</vt:lpstr>
      <vt:lpstr>PowerPoint Presentation</vt:lpstr>
      <vt:lpstr>Capturing The Voice of the EPA.gov Visitor</vt:lpstr>
      <vt:lpstr>Verint Predictive Methodology</vt:lpstr>
      <vt:lpstr>Strategic Analysis Objectives</vt:lpstr>
      <vt:lpstr>PowerPoint Presentation</vt:lpstr>
      <vt:lpstr>Acid Rain visitor's satisfaction has increased as the 2020 progressed. Response rate has steadied in the last three months after a slow start.</vt:lpstr>
      <vt:lpstr>Satisfaction Summary – Acid Rain Web Page</vt:lpstr>
      <vt:lpstr>Information browsing is the highest impacting driver on customer satisfaction followed by site information, look and feel, and navigation.</vt:lpstr>
      <vt:lpstr>Acid Rain visitor’s score trends for Information Browsing and Site Information coincide with the rise in satisfaction throughout 2020.</vt:lpstr>
      <vt:lpstr>Satisfaction scores below average for most applicable public sector and government benchmark categories.</vt:lpstr>
      <vt:lpstr>Information browsing scores below average for most applicable public sector and government benchmark categories except regulatory agencies where the score is on the average.</vt:lpstr>
      <vt:lpstr>PowerPoint Presentation</vt:lpstr>
      <vt:lpstr>Nearly a third of visitor's who visited the Acid Rain web page were students and had a satisfaction score of 77.</vt:lpstr>
      <vt:lpstr>Over a third of visitors who viewed the Acid Rain web page did so for the first time and had one of the lowest satisfaction scores.</vt:lpstr>
      <vt:lpstr>A third of visitors who viewed the Acid Rain web page were also looking for information about COVID-19, specifically disinfectants to be used for COVID.</vt:lpstr>
      <vt:lpstr>Acid Rain viewers were looking primarily for reports or guidance documents and data or statistics around acid rain, but also air quality and water issues as well.</vt:lpstr>
      <vt:lpstr>Besides the topic of acid rain, Acid Rain viewers were also looking for topics such as also air pollution and air quality as well as water pollution and water quality issues.</vt:lpstr>
      <vt:lpstr>About 2 in 10 Acid Rain visitors did not find the Acid rain web page helpful. The main reason was that they could not find the information they were looking for.</vt:lpstr>
      <vt:lpstr>Acid Rain viewers primarily visited the What is Acid Rain? and the Effects of Acid Rain web pages during their visit.</vt:lpstr>
      <vt:lpstr>30% of Acid Rain web page viewers did not find what they were looking for during their visit. Issues mentioned were more complete graphics on charts, information on stages of acid rain, and information on disinfectants and COVID.</vt:lpstr>
      <vt:lpstr>42% of Acid Rain viewers had an issue with the site search tool during their visit on the site. Scientist had the lowest percentage that said search worked well.</vt:lpstr>
      <vt:lpstr>Comments regarding web page improvement were mainly focused on making it more interactive, visually appealing, and easier to read. </vt:lpstr>
      <vt:lpstr>PowerPoint Presentation</vt:lpstr>
      <vt:lpstr>Key Findings &amp; Recommendations</vt:lpstr>
      <vt:lpstr>Next Steps</vt:lpstr>
      <vt:lpstr>PowerPoint Presentation</vt:lpstr>
      <vt:lpstr>PowerPoint Presentation</vt:lpstr>
      <vt:lpstr>Appendix - Glossary of Verint Terminology</vt:lpstr>
      <vt:lpstr>Benchmark Participants</vt:lpstr>
      <vt:lpstr>Benchmark Participants</vt:lpstr>
      <vt:lpstr>Benchmark Participants</vt:lpstr>
      <vt:lpstr>Understanding Impacts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Heading</dc:title>
  <dc:creator>Rassenfoss, David</dc:creator>
  <cp:lastModifiedBy>Suzuki, Judy</cp:lastModifiedBy>
  <cp:revision>3</cp:revision>
  <dcterms:created xsi:type="dcterms:W3CDTF">2020-12-09T02:00:38Z</dcterms:created>
  <dcterms:modified xsi:type="dcterms:W3CDTF">2021-02-05T16:29:50Z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0x01010070B63CAAD2A5924FB781EBB508C3C601</vt:lpwstr>
  </property>
  <property fmtid="{D5CDD505-2E9C-101B-9397-08002B2CF9AE}" pid="3" name="Current?">
    <vt:bool>false</vt:bool>
  </property>
</Properties>
</file>