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3"/>
    <p:sldMasterId id="2147483710" r:id="rId4"/>
  </p:sldMasterIdLst>
  <p:notesMasterIdLst>
    <p:notesMasterId r:id="rId50"/>
  </p:notesMasterIdLst>
  <p:handoutMasterIdLst>
    <p:handoutMasterId r:id="rId51"/>
  </p:handoutMasterIdLst>
  <p:sldIdLst>
    <p:sldId id="256" r:id="rId5"/>
    <p:sldId id="654" r:id="rId6"/>
    <p:sldId id="664" r:id="rId7"/>
    <p:sldId id="606" r:id="rId8"/>
    <p:sldId id="605" r:id="rId9"/>
    <p:sldId id="607" r:id="rId10"/>
    <p:sldId id="608" r:id="rId11"/>
    <p:sldId id="609" r:id="rId12"/>
    <p:sldId id="656" r:id="rId13"/>
    <p:sldId id="611" r:id="rId14"/>
    <p:sldId id="658" r:id="rId15"/>
    <p:sldId id="612" r:id="rId16"/>
    <p:sldId id="615" r:id="rId17"/>
    <p:sldId id="618" r:id="rId18"/>
    <p:sldId id="621" r:id="rId19"/>
    <p:sldId id="622" r:id="rId20"/>
    <p:sldId id="624" r:id="rId21"/>
    <p:sldId id="661" r:id="rId22"/>
    <p:sldId id="629" r:id="rId23"/>
    <p:sldId id="659" r:id="rId24"/>
    <p:sldId id="630" r:id="rId25"/>
    <p:sldId id="631" r:id="rId26"/>
    <p:sldId id="627" r:id="rId27"/>
    <p:sldId id="649" r:id="rId28"/>
    <p:sldId id="650" r:id="rId29"/>
    <p:sldId id="651" r:id="rId30"/>
    <p:sldId id="628" r:id="rId31"/>
    <p:sldId id="633" r:id="rId32"/>
    <p:sldId id="634" r:id="rId33"/>
    <p:sldId id="643" r:id="rId34"/>
    <p:sldId id="635" r:id="rId35"/>
    <p:sldId id="644" r:id="rId36"/>
    <p:sldId id="636" r:id="rId37"/>
    <p:sldId id="645" r:id="rId38"/>
    <p:sldId id="642" r:id="rId39"/>
    <p:sldId id="637" r:id="rId40"/>
    <p:sldId id="646" r:id="rId41"/>
    <p:sldId id="638" r:id="rId42"/>
    <p:sldId id="647" r:id="rId43"/>
    <p:sldId id="639" r:id="rId44"/>
    <p:sldId id="648" r:id="rId45"/>
    <p:sldId id="632" r:id="rId46"/>
    <p:sldId id="662" r:id="rId47"/>
    <p:sldId id="665" r:id="rId48"/>
    <p:sldId id="640" r:id="rId49"/>
  </p:sldIdLst>
  <p:sldSz cx="9144000" cy="6858000" type="screen4x3"/>
  <p:notesSz cx="6858000" cy="1428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640" userDrawn="1">
          <p15:clr>
            <a:srgbClr val="A4A3A4"/>
          </p15:clr>
        </p15:guide>
        <p15:guide id="3" pos="288" userDrawn="1">
          <p15:clr>
            <a:srgbClr val="A4A3A4"/>
          </p15:clr>
        </p15:guide>
        <p15:guide id="4" pos="1920" userDrawn="1">
          <p15:clr>
            <a:srgbClr val="A4A3A4"/>
          </p15:clr>
        </p15:guide>
        <p15:guide id="5" orient="horz" pos="528" userDrawn="1">
          <p15:clr>
            <a:srgbClr val="A4A3A4"/>
          </p15:clr>
        </p15:guide>
        <p15:guide id="6" pos="1872" userDrawn="1">
          <p15:clr>
            <a:srgbClr val="A4A3A4"/>
          </p15:clr>
        </p15:guide>
        <p15:guide id="7" orient="horz" pos="225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an Penn" initials="IP" lastIdx="2" clrIdx="0"/>
  <p:cmAuthor id="1" name="mirandamaupin" initials="mm" lastIdx="11" clrIdx="1"/>
  <p:cmAuthor id="2" name="Matt Robbie" initials="MR" lastIdx="25" clrIdx="2">
    <p:extLst>
      <p:ext uri="{19B8F6BF-5375-455C-9EA6-DF929625EA0E}">
        <p15:presenceInfo xmlns:p15="http://schemas.microsoft.com/office/powerpoint/2012/main" userId="S-1-5-21-1762735792-2312552712-2657262591-1050" providerId="AD"/>
      </p:ext>
    </p:extLst>
  </p:cmAuthor>
  <p:cmAuthor id="3" name="Matt Robbie" initials="MR [2]" lastIdx="39" clrIdx="3">
    <p:extLst>
      <p:ext uri="{19B8F6BF-5375-455C-9EA6-DF929625EA0E}">
        <p15:presenceInfo xmlns:p15="http://schemas.microsoft.com/office/powerpoint/2012/main" userId="Matt Robbie" providerId="None"/>
      </p:ext>
    </p:extLst>
  </p:cmAuthor>
  <p:cmAuthor id="4" name="Beth Schermerhorn" initials="BS" lastIdx="30" clrIdx="4">
    <p:extLst>
      <p:ext uri="{19B8F6BF-5375-455C-9EA6-DF929625EA0E}">
        <p15:presenceInfo xmlns:p15="http://schemas.microsoft.com/office/powerpoint/2012/main" userId="Beth Schermerhorn" providerId="None"/>
      </p:ext>
    </p:extLst>
  </p:cmAuthor>
  <p:cmAuthor id="5" name="Beth Schermerhorn" initials="BS [2]" lastIdx="59" clrIdx="5">
    <p:extLst>
      <p:ext uri="{19B8F6BF-5375-455C-9EA6-DF929625EA0E}">
        <p15:presenceInfo xmlns:p15="http://schemas.microsoft.com/office/powerpoint/2012/main" userId="S-1-5-21-1762735792-2312552712-2657262591-4206" providerId="AD"/>
      </p:ext>
    </p:extLst>
  </p:cmAuthor>
  <p:cmAuthor id="6" name="Miranda Maupin" initials="MM" lastIdx="30" clrIdx="6">
    <p:extLst>
      <p:ext uri="{19B8F6BF-5375-455C-9EA6-DF929625EA0E}">
        <p15:presenceInfo xmlns:p15="http://schemas.microsoft.com/office/powerpoint/2012/main" userId="S-1-5-21-1762735792-2312552712-2657262591-1083" providerId="AD"/>
      </p:ext>
    </p:extLst>
  </p:cmAuthor>
  <p:cmAuthor id="7" name="Miranda Maupin" initials="MM [2]" lastIdx="7" clrIdx="7">
    <p:extLst>
      <p:ext uri="{19B8F6BF-5375-455C-9EA6-DF929625EA0E}">
        <p15:presenceInfo xmlns:p15="http://schemas.microsoft.com/office/powerpoint/2012/main" userId="Miranda Maupin" providerId="None"/>
      </p:ext>
    </p:extLst>
  </p:cmAuthor>
  <p:cmAuthor id="8" name="Catherine Brown" initials="CB" lastIdx="1" clrIdx="8">
    <p:extLst>
      <p:ext uri="{19B8F6BF-5375-455C-9EA6-DF929625EA0E}">
        <p15:presenceInfo xmlns:p15="http://schemas.microsoft.com/office/powerpoint/2012/main" userId="Catherine Brown" providerId="None"/>
      </p:ext>
    </p:extLst>
  </p:cmAuthor>
  <p:cmAuthor id="9" name="Alisa Hefner" initials="AH" lastIdx="32" clrIdx="9">
    <p:extLst>
      <p:ext uri="{19B8F6BF-5375-455C-9EA6-DF929625EA0E}">
        <p15:presenceInfo xmlns:p15="http://schemas.microsoft.com/office/powerpoint/2012/main" userId="S-1-5-21-1762735792-2312552712-2657262591-1023" providerId="AD"/>
      </p:ext>
    </p:extLst>
  </p:cmAuthor>
  <p:cmAuthor id="10" name="Miranda Maupin" initials="MM [3]" lastIdx="36" clrIdx="10">
    <p:extLst>
      <p:ext uri="{19B8F6BF-5375-455C-9EA6-DF929625EA0E}">
        <p15:presenceInfo xmlns:p15="http://schemas.microsoft.com/office/powerpoint/2012/main" userId="S::mmaupin@skeo.com::a4c2da2c-efeb-47e8-98cd-d8f1dca5dcb1" providerId="AD"/>
      </p:ext>
    </p:extLst>
  </p:cmAuthor>
  <p:cmAuthor id="11" name="Haley Gannon" initials="HG" lastIdx="3" clrIdx="11">
    <p:extLst>
      <p:ext uri="{19B8F6BF-5375-455C-9EA6-DF929625EA0E}">
        <p15:presenceInfo xmlns:p15="http://schemas.microsoft.com/office/powerpoint/2012/main" userId="S::hgannon@skeo.com::04d4c336-aca7-4b43-a4db-a9780878cf01" providerId="AD"/>
      </p:ext>
    </p:extLst>
  </p:cmAuthor>
  <p:cmAuthor id="12" name="Bruce Thompson" initials="BT" lastIdx="2" clrIdx="12">
    <p:extLst>
      <p:ext uri="{19B8F6BF-5375-455C-9EA6-DF929625EA0E}">
        <p15:presenceInfo xmlns:p15="http://schemas.microsoft.com/office/powerpoint/2012/main" userId="Bruce Thomp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21"/>
    <a:srgbClr val="79C9DD"/>
    <a:srgbClr val="FF6600"/>
    <a:srgbClr val="FCB52C"/>
    <a:srgbClr val="000000"/>
    <a:srgbClr val="996600"/>
    <a:srgbClr val="CCCC00"/>
    <a:srgbClr val="29702A"/>
    <a:srgbClr val="F2E8AE"/>
    <a:srgbClr val="96A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83DF52-69A3-82C2-A4F5-D574C7717F4C}" v="2" dt="2020-06-25T14:49:41.1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9" autoAdjust="0"/>
    <p:restoredTop sz="67578" autoAdjust="0"/>
  </p:normalViewPr>
  <p:slideViewPr>
    <p:cSldViewPr snapToGrid="0">
      <p:cViewPr varScale="1">
        <p:scale>
          <a:sx n="73" d="100"/>
          <a:sy n="73" d="100"/>
        </p:scale>
        <p:origin x="1296" y="54"/>
      </p:cViewPr>
      <p:guideLst>
        <p:guide pos="5640"/>
        <p:guide pos="288"/>
        <p:guide pos="1920"/>
        <p:guide orient="horz" pos="528"/>
        <p:guide pos="1872"/>
        <p:guide orient="horz" pos="2256"/>
      </p:guideLst>
    </p:cSldViewPr>
  </p:slideViewPr>
  <p:notesTextViewPr>
    <p:cViewPr>
      <p:scale>
        <a:sx n="1" d="1"/>
        <a:sy n="1" d="1"/>
      </p:scale>
      <p:origin x="0" y="0"/>
    </p:cViewPr>
  </p:notesTextViewPr>
  <p:sorterViewPr>
    <p:cViewPr varScale="1">
      <p:scale>
        <a:sx n="100" d="100"/>
        <a:sy n="100" d="100"/>
      </p:scale>
      <p:origin x="0" y="-15000"/>
    </p:cViewPr>
  </p:sorterViewPr>
  <p:notesViewPr>
    <p:cSldViewPr snapToGrid="0">
      <p:cViewPr>
        <p:scale>
          <a:sx n="1" d="2"/>
          <a:sy n="1" d="2"/>
        </p:scale>
        <p:origin x="0" y="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1.xml"/></Relationships>
</file>

<file path=ppt/diagrams/_rels/data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2.xml.rels><?xml version="1.0" encoding="UTF-8" standalone="yes"?>
<Relationships xmlns="http://schemas.openxmlformats.org/package/2006/relationships"><Relationship Id="rId2" Type="http://schemas.openxmlformats.org/officeDocument/2006/relationships/hyperlink" Target="https://www.epa.gov/community-port-collaboration" TargetMode="External"/><Relationship Id="rId1" Type="http://schemas.openxmlformats.org/officeDocument/2006/relationships/hyperlink" Target="https://www.epa.gov/community-port-collaboration/community-port-collaboration-pilot-projects"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ata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2" Type="http://schemas.openxmlformats.org/officeDocument/2006/relationships/hyperlink" Target="https://www.epa.gov/community-port-collaboration" TargetMode="External"/><Relationship Id="rId1" Type="http://schemas.openxmlformats.org/officeDocument/2006/relationships/hyperlink" Target="https://www.epa.gov/community-port-collaboration/community-port-collaboration-pilot-projects"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7E2E6-9625-4C10-ACA5-F895CDC6BBA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E1407EB-004F-4BA5-BD47-7BE0B8426763}">
      <dgm:prSet/>
      <dgm:spPr/>
      <dgm:t>
        <a:bodyPr/>
        <a:lstStyle/>
        <a:p>
          <a:r>
            <a:rPr lang="en-US" b="1" dirty="0"/>
            <a:t>Ports Primer for Communities</a:t>
          </a:r>
          <a:r>
            <a:rPr lang="en-US" dirty="0"/>
            <a:t>: An Overview of Ports Planning and Operations to Support Community Participation   </a:t>
          </a:r>
        </a:p>
      </dgm:t>
    </dgm:pt>
    <dgm:pt modelId="{65F94BEB-A1F2-4A55-BFB0-9B5FAAB46E1C}" type="parTrans" cxnId="{02509B46-E32D-40D6-936A-CB8D71FEAFB2}">
      <dgm:prSet/>
      <dgm:spPr/>
      <dgm:t>
        <a:bodyPr/>
        <a:lstStyle/>
        <a:p>
          <a:endParaRPr lang="en-US"/>
        </a:p>
      </dgm:t>
    </dgm:pt>
    <dgm:pt modelId="{A55C259A-E95F-40DC-B190-9E5F80DC65D4}" type="sibTrans" cxnId="{02509B46-E32D-40D6-936A-CB8D71FEAFB2}">
      <dgm:prSet/>
      <dgm:spPr/>
      <dgm:t>
        <a:bodyPr/>
        <a:lstStyle/>
        <a:p>
          <a:endParaRPr lang="en-US"/>
        </a:p>
      </dgm:t>
    </dgm:pt>
    <dgm:pt modelId="{9BB9A849-95A2-4F6A-BB89-8E0B0AF004B2}">
      <dgm:prSet/>
      <dgm:spPr/>
      <dgm:t>
        <a:bodyPr/>
        <a:lstStyle/>
        <a:p>
          <a:r>
            <a:rPr lang="en-US" b="1" dirty="0"/>
            <a:t>Community Action Roadmap</a:t>
          </a:r>
          <a:r>
            <a:rPr lang="en-US" dirty="0"/>
            <a:t>: Empowering Near-Port Communities </a:t>
          </a:r>
        </a:p>
      </dgm:t>
    </dgm:pt>
    <dgm:pt modelId="{8989F032-3115-471C-96A0-FBBEA6A19512}" type="parTrans" cxnId="{97E45499-CAB3-41DD-B2C4-DB5639076BC3}">
      <dgm:prSet/>
      <dgm:spPr/>
      <dgm:t>
        <a:bodyPr/>
        <a:lstStyle/>
        <a:p>
          <a:endParaRPr lang="en-US"/>
        </a:p>
      </dgm:t>
    </dgm:pt>
    <dgm:pt modelId="{6205FC5B-D7DD-42FE-BEB0-51E98853DAAB}" type="sibTrans" cxnId="{97E45499-CAB3-41DD-B2C4-DB5639076BC3}">
      <dgm:prSet/>
      <dgm:spPr/>
      <dgm:t>
        <a:bodyPr/>
        <a:lstStyle/>
        <a:p>
          <a:endParaRPr lang="en-US"/>
        </a:p>
      </dgm:t>
    </dgm:pt>
    <dgm:pt modelId="{CC776109-339E-48D7-BB60-E19A61E87AF4}">
      <dgm:prSet/>
      <dgm:spPr/>
      <dgm:t>
        <a:bodyPr/>
        <a:lstStyle/>
        <a:p>
          <a:r>
            <a:rPr lang="en-US" b="1" dirty="0"/>
            <a:t>Environmental Justice (EJ) Primer for Ports</a:t>
          </a:r>
          <a:r>
            <a:rPr lang="en-US" dirty="0"/>
            <a:t>: The Good Neighbor Guide to Building Partnerships and Social Equity with Communities </a:t>
          </a:r>
        </a:p>
      </dgm:t>
    </dgm:pt>
    <dgm:pt modelId="{D45962BA-F7E1-4EC0-B353-5B6657DDB466}" type="parTrans" cxnId="{0774B611-2FC7-4157-97F5-7BDC9B719D1E}">
      <dgm:prSet/>
      <dgm:spPr/>
      <dgm:t>
        <a:bodyPr/>
        <a:lstStyle/>
        <a:p>
          <a:endParaRPr lang="en-US"/>
        </a:p>
      </dgm:t>
    </dgm:pt>
    <dgm:pt modelId="{27850E84-3543-4C4C-9E38-8287AA09D8C1}" type="sibTrans" cxnId="{0774B611-2FC7-4157-97F5-7BDC9B719D1E}">
      <dgm:prSet/>
      <dgm:spPr/>
      <dgm:t>
        <a:bodyPr/>
        <a:lstStyle/>
        <a:p>
          <a:endParaRPr lang="en-US"/>
        </a:p>
      </dgm:t>
    </dgm:pt>
    <dgm:pt modelId="{BB8D8BB1-3723-4185-AA64-A216217CFF04}" type="pres">
      <dgm:prSet presAssocID="{DE17E2E6-9625-4C10-ACA5-F895CDC6BBA8}" presName="linear" presStyleCnt="0">
        <dgm:presLayoutVars>
          <dgm:animLvl val="lvl"/>
          <dgm:resizeHandles val="exact"/>
        </dgm:presLayoutVars>
      </dgm:prSet>
      <dgm:spPr/>
    </dgm:pt>
    <dgm:pt modelId="{D407D087-348A-490D-BB36-F9F7823F1804}" type="pres">
      <dgm:prSet presAssocID="{4E1407EB-004F-4BA5-BD47-7BE0B8426763}" presName="parentText" presStyleLbl="node1" presStyleIdx="0" presStyleCnt="3">
        <dgm:presLayoutVars>
          <dgm:chMax val="0"/>
          <dgm:bulletEnabled val="1"/>
        </dgm:presLayoutVars>
      </dgm:prSet>
      <dgm:spPr/>
    </dgm:pt>
    <dgm:pt modelId="{5E3773D5-E107-4F55-8FE0-661D29DECE65}" type="pres">
      <dgm:prSet presAssocID="{A55C259A-E95F-40DC-B190-9E5F80DC65D4}" presName="spacer" presStyleCnt="0"/>
      <dgm:spPr/>
    </dgm:pt>
    <dgm:pt modelId="{CACBCF07-D6B1-43FA-81A0-BB915CFCA222}" type="pres">
      <dgm:prSet presAssocID="{9BB9A849-95A2-4F6A-BB89-8E0B0AF004B2}" presName="parentText" presStyleLbl="node1" presStyleIdx="1" presStyleCnt="3">
        <dgm:presLayoutVars>
          <dgm:chMax val="0"/>
          <dgm:bulletEnabled val="1"/>
        </dgm:presLayoutVars>
      </dgm:prSet>
      <dgm:spPr/>
    </dgm:pt>
    <dgm:pt modelId="{8739D460-736D-43AC-A2F9-0FFB75039A01}" type="pres">
      <dgm:prSet presAssocID="{6205FC5B-D7DD-42FE-BEB0-51E98853DAAB}" presName="spacer" presStyleCnt="0"/>
      <dgm:spPr/>
    </dgm:pt>
    <dgm:pt modelId="{B25E812A-7FF6-40FF-89BB-B0C45661DA46}" type="pres">
      <dgm:prSet presAssocID="{CC776109-339E-48D7-BB60-E19A61E87AF4}" presName="parentText" presStyleLbl="node1" presStyleIdx="2" presStyleCnt="3">
        <dgm:presLayoutVars>
          <dgm:chMax val="0"/>
          <dgm:bulletEnabled val="1"/>
        </dgm:presLayoutVars>
      </dgm:prSet>
      <dgm:spPr/>
    </dgm:pt>
  </dgm:ptLst>
  <dgm:cxnLst>
    <dgm:cxn modelId="{0774B611-2FC7-4157-97F5-7BDC9B719D1E}" srcId="{DE17E2E6-9625-4C10-ACA5-F895CDC6BBA8}" destId="{CC776109-339E-48D7-BB60-E19A61E87AF4}" srcOrd="2" destOrd="0" parTransId="{D45962BA-F7E1-4EC0-B353-5B6657DDB466}" sibTransId="{27850E84-3543-4C4C-9E38-8287AA09D8C1}"/>
    <dgm:cxn modelId="{8738E015-FFE6-4A8C-B00E-68185DAF2CCB}" type="presOf" srcId="{CC776109-339E-48D7-BB60-E19A61E87AF4}" destId="{B25E812A-7FF6-40FF-89BB-B0C45661DA46}" srcOrd="0" destOrd="0" presId="urn:microsoft.com/office/officeart/2005/8/layout/vList2"/>
    <dgm:cxn modelId="{F6951A2C-C458-4782-ACBA-59EE4C7683D6}" type="presOf" srcId="{9BB9A849-95A2-4F6A-BB89-8E0B0AF004B2}" destId="{CACBCF07-D6B1-43FA-81A0-BB915CFCA222}" srcOrd="0" destOrd="0" presId="urn:microsoft.com/office/officeart/2005/8/layout/vList2"/>
    <dgm:cxn modelId="{02509B46-E32D-40D6-936A-CB8D71FEAFB2}" srcId="{DE17E2E6-9625-4C10-ACA5-F895CDC6BBA8}" destId="{4E1407EB-004F-4BA5-BD47-7BE0B8426763}" srcOrd="0" destOrd="0" parTransId="{65F94BEB-A1F2-4A55-BFB0-9B5FAAB46E1C}" sibTransId="{A55C259A-E95F-40DC-B190-9E5F80DC65D4}"/>
    <dgm:cxn modelId="{3E883B80-8E3A-43AE-B6C5-688E571FC34E}" type="presOf" srcId="{4E1407EB-004F-4BA5-BD47-7BE0B8426763}" destId="{D407D087-348A-490D-BB36-F9F7823F1804}" srcOrd="0" destOrd="0" presId="urn:microsoft.com/office/officeart/2005/8/layout/vList2"/>
    <dgm:cxn modelId="{97E45499-CAB3-41DD-B2C4-DB5639076BC3}" srcId="{DE17E2E6-9625-4C10-ACA5-F895CDC6BBA8}" destId="{9BB9A849-95A2-4F6A-BB89-8E0B0AF004B2}" srcOrd="1" destOrd="0" parTransId="{8989F032-3115-471C-96A0-FBBEA6A19512}" sibTransId="{6205FC5B-D7DD-42FE-BEB0-51E98853DAAB}"/>
    <dgm:cxn modelId="{E76951B3-CA73-4798-9378-4C311D7E8BEA}" type="presOf" srcId="{DE17E2E6-9625-4C10-ACA5-F895CDC6BBA8}" destId="{BB8D8BB1-3723-4185-AA64-A216217CFF04}" srcOrd="0" destOrd="0" presId="urn:microsoft.com/office/officeart/2005/8/layout/vList2"/>
    <dgm:cxn modelId="{8D22D51F-031B-4EA7-A32C-49DCD992A708}" type="presParOf" srcId="{BB8D8BB1-3723-4185-AA64-A216217CFF04}" destId="{D407D087-348A-490D-BB36-F9F7823F1804}" srcOrd="0" destOrd="0" presId="urn:microsoft.com/office/officeart/2005/8/layout/vList2"/>
    <dgm:cxn modelId="{D852138F-A9C8-4A72-B458-38A8C81B54E1}" type="presParOf" srcId="{BB8D8BB1-3723-4185-AA64-A216217CFF04}" destId="{5E3773D5-E107-4F55-8FE0-661D29DECE65}" srcOrd="1" destOrd="0" presId="urn:microsoft.com/office/officeart/2005/8/layout/vList2"/>
    <dgm:cxn modelId="{815F8545-D6ED-4173-8D74-59D86DD49165}" type="presParOf" srcId="{BB8D8BB1-3723-4185-AA64-A216217CFF04}" destId="{CACBCF07-D6B1-43FA-81A0-BB915CFCA222}" srcOrd="2" destOrd="0" presId="urn:microsoft.com/office/officeart/2005/8/layout/vList2"/>
    <dgm:cxn modelId="{B97AE310-773C-43C4-B41B-5360A68048E8}" type="presParOf" srcId="{BB8D8BB1-3723-4185-AA64-A216217CFF04}" destId="{8739D460-736D-43AC-A2F9-0FFB75039A01}" srcOrd="3" destOrd="0" presId="urn:microsoft.com/office/officeart/2005/8/layout/vList2"/>
    <dgm:cxn modelId="{5EA8BA31-9A76-4598-A914-03728ADC0CB3}" type="presParOf" srcId="{BB8D8BB1-3723-4185-AA64-A216217CFF04}" destId="{B25E812A-7FF6-40FF-89BB-B0C45661DA4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5BA66C-56E5-4144-96F1-17BA531EB96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FCE3E3B-969E-4654-9C58-D17DC1BFED85}">
      <dgm:prSet custT="1"/>
      <dgm:spPr/>
      <dgm:t>
        <a:bodyPr/>
        <a:lstStyle/>
        <a:p>
          <a:r>
            <a:rPr lang="en-US" sz="1900" b="1" dirty="0"/>
            <a:t>For your port, review the IAP2 levels of engagement examples outlined in Table 2 on page 13 and then explore the following questions: </a:t>
          </a:r>
        </a:p>
      </dgm:t>
    </dgm:pt>
    <dgm:pt modelId="{EF760BE5-CFDA-47ED-953F-38CB78F496F8}" type="parTrans" cxnId="{8047892A-97D6-43A9-9F88-489ED9F4E941}">
      <dgm:prSet/>
      <dgm:spPr/>
      <dgm:t>
        <a:bodyPr/>
        <a:lstStyle/>
        <a:p>
          <a:endParaRPr lang="en-US"/>
        </a:p>
      </dgm:t>
    </dgm:pt>
    <dgm:pt modelId="{6BD86508-024D-4E64-8583-914BD74A5ED5}" type="sibTrans" cxnId="{8047892A-97D6-43A9-9F88-489ED9F4E941}">
      <dgm:prSet/>
      <dgm:spPr/>
      <dgm:t>
        <a:bodyPr/>
        <a:lstStyle/>
        <a:p>
          <a:endParaRPr lang="en-US"/>
        </a:p>
      </dgm:t>
    </dgm:pt>
    <dgm:pt modelId="{08175A98-A7B5-4C9A-936E-C8069037272B}">
      <dgm:prSet custT="1"/>
      <dgm:spPr/>
      <dgm:t>
        <a:bodyPr/>
        <a:lstStyle/>
        <a:p>
          <a:r>
            <a:rPr lang="en-US" sz="1900" dirty="0"/>
            <a:t>What engagement methods has the port used in the past that were successful? Which methods were less successful? Why? </a:t>
          </a:r>
        </a:p>
      </dgm:t>
    </dgm:pt>
    <dgm:pt modelId="{58676967-B67F-4A01-AE92-6FE61720AB9E}" type="parTrans" cxnId="{B478B87F-29D9-44BE-9E0D-F2B3D6F08FF8}">
      <dgm:prSet/>
      <dgm:spPr/>
      <dgm:t>
        <a:bodyPr/>
        <a:lstStyle/>
        <a:p>
          <a:endParaRPr lang="en-US"/>
        </a:p>
      </dgm:t>
    </dgm:pt>
    <dgm:pt modelId="{95485F2F-6CA0-4C39-A414-7FD9646761E7}" type="sibTrans" cxnId="{B478B87F-29D9-44BE-9E0D-F2B3D6F08FF8}">
      <dgm:prSet/>
      <dgm:spPr/>
      <dgm:t>
        <a:bodyPr/>
        <a:lstStyle/>
        <a:p>
          <a:endParaRPr lang="en-US"/>
        </a:p>
      </dgm:t>
    </dgm:pt>
    <dgm:pt modelId="{0F618F00-FB07-4CCC-9452-A2809EE77EDB}">
      <dgm:prSet/>
      <dgm:spPr/>
      <dgm:t>
        <a:bodyPr/>
        <a:lstStyle/>
        <a:p>
          <a:r>
            <a:rPr lang="en-US" dirty="0"/>
            <a:t>What expectations does the near-port community have about engagement in the decision-making process? </a:t>
          </a:r>
        </a:p>
      </dgm:t>
    </dgm:pt>
    <dgm:pt modelId="{B53373AD-751B-48D9-9032-8BAB42F9CFE0}" type="parTrans" cxnId="{9241D9D4-5BA9-4A40-97CD-42A1E54CAC5C}">
      <dgm:prSet/>
      <dgm:spPr/>
      <dgm:t>
        <a:bodyPr/>
        <a:lstStyle/>
        <a:p>
          <a:endParaRPr lang="en-US"/>
        </a:p>
      </dgm:t>
    </dgm:pt>
    <dgm:pt modelId="{6BB9F1E2-CA15-4AEF-9B98-F0061CA810E9}" type="sibTrans" cxnId="{9241D9D4-5BA9-4A40-97CD-42A1E54CAC5C}">
      <dgm:prSet/>
      <dgm:spPr/>
      <dgm:t>
        <a:bodyPr/>
        <a:lstStyle/>
        <a:p>
          <a:endParaRPr lang="en-US"/>
        </a:p>
      </dgm:t>
    </dgm:pt>
    <dgm:pt modelId="{115BDB23-AB45-41EE-A2C5-ABB1BB3FD8BD}">
      <dgm:prSet/>
      <dgm:spPr/>
      <dgm:t>
        <a:bodyPr/>
        <a:lstStyle/>
        <a:p>
          <a:r>
            <a:rPr lang="en-US" dirty="0"/>
            <a:t>What are the port’s expectations? </a:t>
          </a:r>
        </a:p>
      </dgm:t>
    </dgm:pt>
    <dgm:pt modelId="{25593942-DD03-4AA4-8360-D432D0B3B9A2}" type="parTrans" cxnId="{DF7E9391-20A7-4856-B76D-4F4A14E59089}">
      <dgm:prSet/>
      <dgm:spPr/>
      <dgm:t>
        <a:bodyPr/>
        <a:lstStyle/>
        <a:p>
          <a:endParaRPr lang="en-US"/>
        </a:p>
      </dgm:t>
    </dgm:pt>
    <dgm:pt modelId="{6C54F6B4-A9C0-4FE8-AEE7-6522F2C138DB}" type="sibTrans" cxnId="{DF7E9391-20A7-4856-B76D-4F4A14E59089}">
      <dgm:prSet/>
      <dgm:spPr/>
      <dgm:t>
        <a:bodyPr/>
        <a:lstStyle/>
        <a:p>
          <a:endParaRPr lang="en-US"/>
        </a:p>
      </dgm:t>
    </dgm:pt>
    <dgm:pt modelId="{EB43CCF2-926C-46E7-B28D-E2A51CAF24AA}">
      <dgm:prSet/>
      <dgm:spPr/>
      <dgm:t>
        <a:bodyPr/>
        <a:lstStyle/>
        <a:p>
          <a:r>
            <a:rPr lang="en-US" dirty="0"/>
            <a:t>Was there a recent decision where the community expected a much greater level of engagement? </a:t>
          </a:r>
        </a:p>
      </dgm:t>
    </dgm:pt>
    <dgm:pt modelId="{85894FFC-A803-4575-8312-D5437420C227}" type="parTrans" cxnId="{378949F9-37A1-432D-9AD6-9E197DAC639E}">
      <dgm:prSet/>
      <dgm:spPr/>
      <dgm:t>
        <a:bodyPr/>
        <a:lstStyle/>
        <a:p>
          <a:endParaRPr lang="en-US"/>
        </a:p>
      </dgm:t>
    </dgm:pt>
    <dgm:pt modelId="{679AF428-4650-402B-808F-FC1F9F786760}" type="sibTrans" cxnId="{378949F9-37A1-432D-9AD6-9E197DAC639E}">
      <dgm:prSet/>
      <dgm:spPr/>
      <dgm:t>
        <a:bodyPr/>
        <a:lstStyle/>
        <a:p>
          <a:endParaRPr lang="en-US"/>
        </a:p>
      </dgm:t>
    </dgm:pt>
    <dgm:pt modelId="{93D60CEE-851D-452F-A65D-3228F479D3E5}">
      <dgm:prSet/>
      <dgm:spPr/>
      <dgm:t>
        <a:bodyPr/>
        <a:lstStyle/>
        <a:p>
          <a:r>
            <a:rPr lang="en-US" dirty="0"/>
            <a:t>Is there an upcoming decision where the port might increase the level of engagement?</a:t>
          </a:r>
        </a:p>
      </dgm:t>
    </dgm:pt>
    <dgm:pt modelId="{9CBEEF37-360C-4385-BAC7-A45C3E628E67}" type="parTrans" cxnId="{02A4AFA2-48E9-475F-84E8-51ACEC8DCCE0}">
      <dgm:prSet/>
      <dgm:spPr/>
      <dgm:t>
        <a:bodyPr/>
        <a:lstStyle/>
        <a:p>
          <a:endParaRPr lang="en-US"/>
        </a:p>
      </dgm:t>
    </dgm:pt>
    <dgm:pt modelId="{01EBEDC3-D07C-47BD-AF4D-6547E990C32E}" type="sibTrans" cxnId="{02A4AFA2-48E9-475F-84E8-51ACEC8DCCE0}">
      <dgm:prSet/>
      <dgm:spPr/>
      <dgm:t>
        <a:bodyPr/>
        <a:lstStyle/>
        <a:p>
          <a:endParaRPr lang="en-US"/>
        </a:p>
      </dgm:t>
    </dgm:pt>
    <dgm:pt modelId="{394CB935-9289-436F-9542-56A9728DF59F}" type="pres">
      <dgm:prSet presAssocID="{9B5BA66C-56E5-4144-96F1-17BA531EB96E}" presName="vert0" presStyleCnt="0">
        <dgm:presLayoutVars>
          <dgm:dir/>
          <dgm:animOne val="branch"/>
          <dgm:animLvl val="lvl"/>
        </dgm:presLayoutVars>
      </dgm:prSet>
      <dgm:spPr/>
    </dgm:pt>
    <dgm:pt modelId="{8BD97A3B-4DBD-4AF5-8432-285F74F98DA8}" type="pres">
      <dgm:prSet presAssocID="{3FCE3E3B-969E-4654-9C58-D17DC1BFED85}" presName="thickLine" presStyleLbl="alignNode1" presStyleIdx="0" presStyleCnt="6"/>
      <dgm:spPr/>
    </dgm:pt>
    <dgm:pt modelId="{613E3D1A-B985-4030-8DBB-C8F298E31F6D}" type="pres">
      <dgm:prSet presAssocID="{3FCE3E3B-969E-4654-9C58-D17DC1BFED85}" presName="horz1" presStyleCnt="0"/>
      <dgm:spPr/>
    </dgm:pt>
    <dgm:pt modelId="{0B87B650-E856-4F93-A6FE-1EAEECEEF973}" type="pres">
      <dgm:prSet presAssocID="{3FCE3E3B-969E-4654-9C58-D17DC1BFED85}" presName="tx1" presStyleLbl="revTx" presStyleIdx="0" presStyleCnt="6"/>
      <dgm:spPr/>
    </dgm:pt>
    <dgm:pt modelId="{A5D7D84D-1D79-474B-9553-1394CC4BE7EF}" type="pres">
      <dgm:prSet presAssocID="{3FCE3E3B-969E-4654-9C58-D17DC1BFED85}" presName="vert1" presStyleCnt="0"/>
      <dgm:spPr/>
    </dgm:pt>
    <dgm:pt modelId="{C2FDA150-FAA3-41CE-BDAE-E4353C00AE09}" type="pres">
      <dgm:prSet presAssocID="{08175A98-A7B5-4C9A-936E-C8069037272B}" presName="thickLine" presStyleLbl="alignNode1" presStyleIdx="1" presStyleCnt="6"/>
      <dgm:spPr/>
    </dgm:pt>
    <dgm:pt modelId="{2716DF34-E2A5-4ACD-BAFB-B95D67ED558D}" type="pres">
      <dgm:prSet presAssocID="{08175A98-A7B5-4C9A-936E-C8069037272B}" presName="horz1" presStyleCnt="0"/>
      <dgm:spPr/>
    </dgm:pt>
    <dgm:pt modelId="{91DA03BF-803B-4925-899D-A14725A3CAD4}" type="pres">
      <dgm:prSet presAssocID="{08175A98-A7B5-4C9A-936E-C8069037272B}" presName="tx1" presStyleLbl="revTx" presStyleIdx="1" presStyleCnt="6"/>
      <dgm:spPr/>
    </dgm:pt>
    <dgm:pt modelId="{12FEEA5E-EB70-40E2-BBA1-C47229275B67}" type="pres">
      <dgm:prSet presAssocID="{08175A98-A7B5-4C9A-936E-C8069037272B}" presName="vert1" presStyleCnt="0"/>
      <dgm:spPr/>
    </dgm:pt>
    <dgm:pt modelId="{06001F81-2518-4801-A56B-FEA6DE498ED3}" type="pres">
      <dgm:prSet presAssocID="{0F618F00-FB07-4CCC-9452-A2809EE77EDB}" presName="thickLine" presStyleLbl="alignNode1" presStyleIdx="2" presStyleCnt="6"/>
      <dgm:spPr/>
    </dgm:pt>
    <dgm:pt modelId="{F87C79F5-E42C-425C-AE31-D133771F2D50}" type="pres">
      <dgm:prSet presAssocID="{0F618F00-FB07-4CCC-9452-A2809EE77EDB}" presName="horz1" presStyleCnt="0"/>
      <dgm:spPr/>
    </dgm:pt>
    <dgm:pt modelId="{9DECB9B9-978B-4076-9055-B5F0750C3E98}" type="pres">
      <dgm:prSet presAssocID="{0F618F00-FB07-4CCC-9452-A2809EE77EDB}" presName="tx1" presStyleLbl="revTx" presStyleIdx="2" presStyleCnt="6"/>
      <dgm:spPr/>
    </dgm:pt>
    <dgm:pt modelId="{56461C72-96D8-4B31-BD83-7C03AF57E4BC}" type="pres">
      <dgm:prSet presAssocID="{0F618F00-FB07-4CCC-9452-A2809EE77EDB}" presName="vert1" presStyleCnt="0"/>
      <dgm:spPr/>
    </dgm:pt>
    <dgm:pt modelId="{13BD1719-BCEC-491E-AC9A-570519384AC9}" type="pres">
      <dgm:prSet presAssocID="{115BDB23-AB45-41EE-A2C5-ABB1BB3FD8BD}" presName="thickLine" presStyleLbl="alignNode1" presStyleIdx="3" presStyleCnt="6"/>
      <dgm:spPr/>
    </dgm:pt>
    <dgm:pt modelId="{8D2E3FFB-3F0F-4054-BCC4-740B7F68E91F}" type="pres">
      <dgm:prSet presAssocID="{115BDB23-AB45-41EE-A2C5-ABB1BB3FD8BD}" presName="horz1" presStyleCnt="0"/>
      <dgm:spPr/>
    </dgm:pt>
    <dgm:pt modelId="{D419BC64-9C6B-4D3F-98FD-A2DBC3A36ACE}" type="pres">
      <dgm:prSet presAssocID="{115BDB23-AB45-41EE-A2C5-ABB1BB3FD8BD}" presName="tx1" presStyleLbl="revTx" presStyleIdx="3" presStyleCnt="6"/>
      <dgm:spPr/>
    </dgm:pt>
    <dgm:pt modelId="{F7400835-DD60-4D5A-ADD8-D3D49A676D08}" type="pres">
      <dgm:prSet presAssocID="{115BDB23-AB45-41EE-A2C5-ABB1BB3FD8BD}" presName="vert1" presStyleCnt="0"/>
      <dgm:spPr/>
    </dgm:pt>
    <dgm:pt modelId="{AF40F3C6-1C67-4EF1-8506-0A7C2A448D48}" type="pres">
      <dgm:prSet presAssocID="{EB43CCF2-926C-46E7-B28D-E2A51CAF24AA}" presName="thickLine" presStyleLbl="alignNode1" presStyleIdx="4" presStyleCnt="6"/>
      <dgm:spPr/>
    </dgm:pt>
    <dgm:pt modelId="{D12867C1-1388-45E0-B636-5D4D74C80FCC}" type="pres">
      <dgm:prSet presAssocID="{EB43CCF2-926C-46E7-B28D-E2A51CAF24AA}" presName="horz1" presStyleCnt="0"/>
      <dgm:spPr/>
    </dgm:pt>
    <dgm:pt modelId="{11542542-8FBB-488F-BFD2-A3B94AF49D79}" type="pres">
      <dgm:prSet presAssocID="{EB43CCF2-926C-46E7-B28D-E2A51CAF24AA}" presName="tx1" presStyleLbl="revTx" presStyleIdx="4" presStyleCnt="6"/>
      <dgm:spPr/>
    </dgm:pt>
    <dgm:pt modelId="{AF7E064C-B2B9-4468-8E12-8B6762FA9BA4}" type="pres">
      <dgm:prSet presAssocID="{EB43CCF2-926C-46E7-B28D-E2A51CAF24AA}" presName="vert1" presStyleCnt="0"/>
      <dgm:spPr/>
    </dgm:pt>
    <dgm:pt modelId="{BC08DBA1-5205-477B-8055-54F8336508F1}" type="pres">
      <dgm:prSet presAssocID="{93D60CEE-851D-452F-A65D-3228F479D3E5}" presName="thickLine" presStyleLbl="alignNode1" presStyleIdx="5" presStyleCnt="6"/>
      <dgm:spPr/>
    </dgm:pt>
    <dgm:pt modelId="{A63F7589-4530-4114-AF21-AF9E8D5DD531}" type="pres">
      <dgm:prSet presAssocID="{93D60CEE-851D-452F-A65D-3228F479D3E5}" presName="horz1" presStyleCnt="0"/>
      <dgm:spPr/>
    </dgm:pt>
    <dgm:pt modelId="{7E0DD6C2-3C44-4777-A99A-D7149AF29ED0}" type="pres">
      <dgm:prSet presAssocID="{93D60CEE-851D-452F-A65D-3228F479D3E5}" presName="tx1" presStyleLbl="revTx" presStyleIdx="5" presStyleCnt="6"/>
      <dgm:spPr/>
    </dgm:pt>
    <dgm:pt modelId="{F91E5028-DB11-4073-975C-2B0BD0CD8278}" type="pres">
      <dgm:prSet presAssocID="{93D60CEE-851D-452F-A65D-3228F479D3E5}" presName="vert1" presStyleCnt="0"/>
      <dgm:spPr/>
    </dgm:pt>
  </dgm:ptLst>
  <dgm:cxnLst>
    <dgm:cxn modelId="{DAE2AD09-E6A6-4704-90A9-0B6126B2BBB6}" type="presOf" srcId="{3FCE3E3B-969E-4654-9C58-D17DC1BFED85}" destId="{0B87B650-E856-4F93-A6FE-1EAEECEEF973}" srcOrd="0" destOrd="0" presId="urn:microsoft.com/office/officeart/2008/layout/LinedList"/>
    <dgm:cxn modelId="{8047892A-97D6-43A9-9F88-489ED9F4E941}" srcId="{9B5BA66C-56E5-4144-96F1-17BA531EB96E}" destId="{3FCE3E3B-969E-4654-9C58-D17DC1BFED85}" srcOrd="0" destOrd="0" parTransId="{EF760BE5-CFDA-47ED-953F-38CB78F496F8}" sibTransId="{6BD86508-024D-4E64-8583-914BD74A5ED5}"/>
    <dgm:cxn modelId="{32D06B6E-CA8D-45E3-86C6-1AB101D2C9A6}" type="presOf" srcId="{08175A98-A7B5-4C9A-936E-C8069037272B}" destId="{91DA03BF-803B-4925-899D-A14725A3CAD4}" srcOrd="0" destOrd="0" presId="urn:microsoft.com/office/officeart/2008/layout/LinedList"/>
    <dgm:cxn modelId="{074D4957-C2D4-4CC2-8E3B-12265742D38E}" type="presOf" srcId="{9B5BA66C-56E5-4144-96F1-17BA531EB96E}" destId="{394CB935-9289-436F-9542-56A9728DF59F}" srcOrd="0" destOrd="0" presId="urn:microsoft.com/office/officeart/2008/layout/LinedList"/>
    <dgm:cxn modelId="{27F1127D-5B84-458D-B476-DE38E14BA91B}" type="presOf" srcId="{EB43CCF2-926C-46E7-B28D-E2A51CAF24AA}" destId="{11542542-8FBB-488F-BFD2-A3B94AF49D79}" srcOrd="0" destOrd="0" presId="urn:microsoft.com/office/officeart/2008/layout/LinedList"/>
    <dgm:cxn modelId="{B478B87F-29D9-44BE-9E0D-F2B3D6F08FF8}" srcId="{9B5BA66C-56E5-4144-96F1-17BA531EB96E}" destId="{08175A98-A7B5-4C9A-936E-C8069037272B}" srcOrd="1" destOrd="0" parTransId="{58676967-B67F-4A01-AE92-6FE61720AB9E}" sibTransId="{95485F2F-6CA0-4C39-A414-7FD9646761E7}"/>
    <dgm:cxn modelId="{0CF5BA85-67BB-42A9-A770-E0286CF5A76C}" type="presOf" srcId="{0F618F00-FB07-4CCC-9452-A2809EE77EDB}" destId="{9DECB9B9-978B-4076-9055-B5F0750C3E98}" srcOrd="0" destOrd="0" presId="urn:microsoft.com/office/officeart/2008/layout/LinedList"/>
    <dgm:cxn modelId="{DF7E9391-20A7-4856-B76D-4F4A14E59089}" srcId="{9B5BA66C-56E5-4144-96F1-17BA531EB96E}" destId="{115BDB23-AB45-41EE-A2C5-ABB1BB3FD8BD}" srcOrd="3" destOrd="0" parTransId="{25593942-DD03-4AA4-8360-D432D0B3B9A2}" sibTransId="{6C54F6B4-A9C0-4FE8-AEE7-6522F2C138DB}"/>
    <dgm:cxn modelId="{02A4AFA2-48E9-475F-84E8-51ACEC8DCCE0}" srcId="{9B5BA66C-56E5-4144-96F1-17BA531EB96E}" destId="{93D60CEE-851D-452F-A65D-3228F479D3E5}" srcOrd="5" destOrd="0" parTransId="{9CBEEF37-360C-4385-BAC7-A45C3E628E67}" sibTransId="{01EBEDC3-D07C-47BD-AF4D-6547E990C32E}"/>
    <dgm:cxn modelId="{9241D9D4-5BA9-4A40-97CD-42A1E54CAC5C}" srcId="{9B5BA66C-56E5-4144-96F1-17BA531EB96E}" destId="{0F618F00-FB07-4CCC-9452-A2809EE77EDB}" srcOrd="2" destOrd="0" parTransId="{B53373AD-751B-48D9-9032-8BAB42F9CFE0}" sibTransId="{6BB9F1E2-CA15-4AEF-9B98-F0061CA810E9}"/>
    <dgm:cxn modelId="{67082CD5-7C2A-4EBC-9120-9F6DAECB9EA8}" type="presOf" srcId="{115BDB23-AB45-41EE-A2C5-ABB1BB3FD8BD}" destId="{D419BC64-9C6B-4D3F-98FD-A2DBC3A36ACE}" srcOrd="0" destOrd="0" presId="urn:microsoft.com/office/officeart/2008/layout/LinedList"/>
    <dgm:cxn modelId="{6A1488DD-5D6F-4FFB-B79E-886A4392EEFC}" type="presOf" srcId="{93D60CEE-851D-452F-A65D-3228F479D3E5}" destId="{7E0DD6C2-3C44-4777-A99A-D7149AF29ED0}" srcOrd="0" destOrd="0" presId="urn:microsoft.com/office/officeart/2008/layout/LinedList"/>
    <dgm:cxn modelId="{378949F9-37A1-432D-9AD6-9E197DAC639E}" srcId="{9B5BA66C-56E5-4144-96F1-17BA531EB96E}" destId="{EB43CCF2-926C-46E7-B28D-E2A51CAF24AA}" srcOrd="4" destOrd="0" parTransId="{85894FFC-A803-4575-8312-D5437420C227}" sibTransId="{679AF428-4650-402B-808F-FC1F9F786760}"/>
    <dgm:cxn modelId="{259F4F16-E914-4D4C-8586-D45C13EC95BF}" type="presParOf" srcId="{394CB935-9289-436F-9542-56A9728DF59F}" destId="{8BD97A3B-4DBD-4AF5-8432-285F74F98DA8}" srcOrd="0" destOrd="0" presId="urn:microsoft.com/office/officeart/2008/layout/LinedList"/>
    <dgm:cxn modelId="{C69F0222-345F-4FF5-90A9-DA7F0765F693}" type="presParOf" srcId="{394CB935-9289-436F-9542-56A9728DF59F}" destId="{613E3D1A-B985-4030-8DBB-C8F298E31F6D}" srcOrd="1" destOrd="0" presId="urn:microsoft.com/office/officeart/2008/layout/LinedList"/>
    <dgm:cxn modelId="{B494C8DB-4A6C-484F-B734-A4210EC9D326}" type="presParOf" srcId="{613E3D1A-B985-4030-8DBB-C8F298E31F6D}" destId="{0B87B650-E856-4F93-A6FE-1EAEECEEF973}" srcOrd="0" destOrd="0" presId="urn:microsoft.com/office/officeart/2008/layout/LinedList"/>
    <dgm:cxn modelId="{E197A7B0-21F1-4CEB-94A6-CDF5E5BA0838}" type="presParOf" srcId="{613E3D1A-B985-4030-8DBB-C8F298E31F6D}" destId="{A5D7D84D-1D79-474B-9553-1394CC4BE7EF}" srcOrd="1" destOrd="0" presId="urn:microsoft.com/office/officeart/2008/layout/LinedList"/>
    <dgm:cxn modelId="{7D2E9E25-05F7-4C7B-91CD-A7BD1F8D1985}" type="presParOf" srcId="{394CB935-9289-436F-9542-56A9728DF59F}" destId="{C2FDA150-FAA3-41CE-BDAE-E4353C00AE09}" srcOrd="2" destOrd="0" presId="urn:microsoft.com/office/officeart/2008/layout/LinedList"/>
    <dgm:cxn modelId="{297B3961-EE56-4B65-BC57-16443C99BD77}" type="presParOf" srcId="{394CB935-9289-436F-9542-56A9728DF59F}" destId="{2716DF34-E2A5-4ACD-BAFB-B95D67ED558D}" srcOrd="3" destOrd="0" presId="urn:microsoft.com/office/officeart/2008/layout/LinedList"/>
    <dgm:cxn modelId="{F04D19D5-69A1-4BA2-B2DB-829D213B6559}" type="presParOf" srcId="{2716DF34-E2A5-4ACD-BAFB-B95D67ED558D}" destId="{91DA03BF-803B-4925-899D-A14725A3CAD4}" srcOrd="0" destOrd="0" presId="urn:microsoft.com/office/officeart/2008/layout/LinedList"/>
    <dgm:cxn modelId="{35AB11BD-73FA-43E1-AC90-39FCBC99E2DF}" type="presParOf" srcId="{2716DF34-E2A5-4ACD-BAFB-B95D67ED558D}" destId="{12FEEA5E-EB70-40E2-BBA1-C47229275B67}" srcOrd="1" destOrd="0" presId="urn:microsoft.com/office/officeart/2008/layout/LinedList"/>
    <dgm:cxn modelId="{2E8B32B5-5431-4B53-AEB7-CFFC2EBE0267}" type="presParOf" srcId="{394CB935-9289-436F-9542-56A9728DF59F}" destId="{06001F81-2518-4801-A56B-FEA6DE498ED3}" srcOrd="4" destOrd="0" presId="urn:microsoft.com/office/officeart/2008/layout/LinedList"/>
    <dgm:cxn modelId="{7B88A5DE-C525-4D57-8D7C-A75AC75FFF15}" type="presParOf" srcId="{394CB935-9289-436F-9542-56A9728DF59F}" destId="{F87C79F5-E42C-425C-AE31-D133771F2D50}" srcOrd="5" destOrd="0" presId="urn:microsoft.com/office/officeart/2008/layout/LinedList"/>
    <dgm:cxn modelId="{3ECAD6F0-2472-42E7-B0C4-8800B813D6DE}" type="presParOf" srcId="{F87C79F5-E42C-425C-AE31-D133771F2D50}" destId="{9DECB9B9-978B-4076-9055-B5F0750C3E98}" srcOrd="0" destOrd="0" presId="urn:microsoft.com/office/officeart/2008/layout/LinedList"/>
    <dgm:cxn modelId="{3162E1E3-5556-462D-AC80-413AA5314123}" type="presParOf" srcId="{F87C79F5-E42C-425C-AE31-D133771F2D50}" destId="{56461C72-96D8-4B31-BD83-7C03AF57E4BC}" srcOrd="1" destOrd="0" presId="urn:microsoft.com/office/officeart/2008/layout/LinedList"/>
    <dgm:cxn modelId="{C8A9D4FF-A0E5-4384-B34F-3BCA019F7A12}" type="presParOf" srcId="{394CB935-9289-436F-9542-56A9728DF59F}" destId="{13BD1719-BCEC-491E-AC9A-570519384AC9}" srcOrd="6" destOrd="0" presId="urn:microsoft.com/office/officeart/2008/layout/LinedList"/>
    <dgm:cxn modelId="{CC41158D-E178-41E8-9B5B-C8718D4A104F}" type="presParOf" srcId="{394CB935-9289-436F-9542-56A9728DF59F}" destId="{8D2E3FFB-3F0F-4054-BCC4-740B7F68E91F}" srcOrd="7" destOrd="0" presId="urn:microsoft.com/office/officeart/2008/layout/LinedList"/>
    <dgm:cxn modelId="{D13381E7-EA82-44DC-925B-0C152F8BB8BA}" type="presParOf" srcId="{8D2E3FFB-3F0F-4054-BCC4-740B7F68E91F}" destId="{D419BC64-9C6B-4D3F-98FD-A2DBC3A36ACE}" srcOrd="0" destOrd="0" presId="urn:microsoft.com/office/officeart/2008/layout/LinedList"/>
    <dgm:cxn modelId="{CB30F612-A7DA-4DF4-B4A1-2C3A9E6846CB}" type="presParOf" srcId="{8D2E3FFB-3F0F-4054-BCC4-740B7F68E91F}" destId="{F7400835-DD60-4D5A-ADD8-D3D49A676D08}" srcOrd="1" destOrd="0" presId="urn:microsoft.com/office/officeart/2008/layout/LinedList"/>
    <dgm:cxn modelId="{B881545A-13FE-4FE8-AA55-E3397D219A70}" type="presParOf" srcId="{394CB935-9289-436F-9542-56A9728DF59F}" destId="{AF40F3C6-1C67-4EF1-8506-0A7C2A448D48}" srcOrd="8" destOrd="0" presId="urn:microsoft.com/office/officeart/2008/layout/LinedList"/>
    <dgm:cxn modelId="{9189B870-7726-49E9-AE86-88BA1885E0D9}" type="presParOf" srcId="{394CB935-9289-436F-9542-56A9728DF59F}" destId="{D12867C1-1388-45E0-B636-5D4D74C80FCC}" srcOrd="9" destOrd="0" presId="urn:microsoft.com/office/officeart/2008/layout/LinedList"/>
    <dgm:cxn modelId="{AC716161-1B4C-466A-B1EF-6730D81658F3}" type="presParOf" srcId="{D12867C1-1388-45E0-B636-5D4D74C80FCC}" destId="{11542542-8FBB-488F-BFD2-A3B94AF49D79}" srcOrd="0" destOrd="0" presId="urn:microsoft.com/office/officeart/2008/layout/LinedList"/>
    <dgm:cxn modelId="{045C2CC6-B3F7-4B18-ACF4-F6CBCDFB1CC6}" type="presParOf" srcId="{D12867C1-1388-45E0-B636-5D4D74C80FCC}" destId="{AF7E064C-B2B9-4468-8E12-8B6762FA9BA4}" srcOrd="1" destOrd="0" presId="urn:microsoft.com/office/officeart/2008/layout/LinedList"/>
    <dgm:cxn modelId="{BB71AD5A-0C6A-41F1-A5A4-A86AEE77DE08}" type="presParOf" srcId="{394CB935-9289-436F-9542-56A9728DF59F}" destId="{BC08DBA1-5205-477B-8055-54F8336508F1}" srcOrd="10" destOrd="0" presId="urn:microsoft.com/office/officeart/2008/layout/LinedList"/>
    <dgm:cxn modelId="{F7986A7E-BFE9-45E0-8998-61566886FDD1}" type="presParOf" srcId="{394CB935-9289-436F-9542-56A9728DF59F}" destId="{A63F7589-4530-4114-AF21-AF9E8D5DD531}" srcOrd="11" destOrd="0" presId="urn:microsoft.com/office/officeart/2008/layout/LinedList"/>
    <dgm:cxn modelId="{E0614931-6B18-4A1A-8AD5-636E3BF9548C}" type="presParOf" srcId="{A63F7589-4530-4114-AF21-AF9E8D5DD531}" destId="{7E0DD6C2-3C44-4777-A99A-D7149AF29ED0}" srcOrd="0" destOrd="0" presId="urn:microsoft.com/office/officeart/2008/layout/LinedList"/>
    <dgm:cxn modelId="{4A155972-4304-41BF-9C80-56A77E0D1A6B}" type="presParOf" srcId="{A63F7589-4530-4114-AF21-AF9E8D5DD531}" destId="{F91E5028-DB11-4073-975C-2B0BD0CD827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C4F8891-6D84-4796-879F-E389A9046919}"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93F41C27-738E-4866-8709-51F06DB8FE8A}">
      <dgm:prSet/>
      <dgm:spPr/>
      <dgm:t>
        <a:bodyPr/>
        <a:lstStyle/>
        <a:p>
          <a:r>
            <a:rPr lang="en-US" dirty="0"/>
            <a:t>Define</a:t>
          </a:r>
        </a:p>
      </dgm:t>
    </dgm:pt>
    <dgm:pt modelId="{6B6A03E5-EEAC-4088-8F6C-1DF9BE5B27A6}" type="parTrans" cxnId="{BFCADF6D-6AB7-4B60-9956-309F472364E4}">
      <dgm:prSet/>
      <dgm:spPr/>
      <dgm:t>
        <a:bodyPr/>
        <a:lstStyle/>
        <a:p>
          <a:endParaRPr lang="en-US"/>
        </a:p>
      </dgm:t>
    </dgm:pt>
    <dgm:pt modelId="{67EF2D39-5F7F-45B7-A3AC-FA2A5BB3ACF5}" type="sibTrans" cxnId="{BFCADF6D-6AB7-4B60-9956-309F472364E4}">
      <dgm:prSet/>
      <dgm:spPr/>
      <dgm:t>
        <a:bodyPr/>
        <a:lstStyle/>
        <a:p>
          <a:endParaRPr lang="en-US"/>
        </a:p>
      </dgm:t>
    </dgm:pt>
    <dgm:pt modelId="{C313A112-9690-42A0-BCE3-7ADEA7F0AC08}">
      <dgm:prSet custT="1"/>
      <dgm:spPr/>
      <dgm:t>
        <a:bodyPr/>
        <a:lstStyle/>
        <a:p>
          <a:r>
            <a:rPr lang="en-US" sz="1800" dirty="0"/>
            <a:t>Define a Good Neighbor Policy</a:t>
          </a:r>
        </a:p>
      </dgm:t>
    </dgm:pt>
    <dgm:pt modelId="{3F0DBCF2-6B97-4031-9BAA-8D375C0543B0}" type="parTrans" cxnId="{502E6337-200D-4ABE-AE7B-8F55AEAAAAD6}">
      <dgm:prSet/>
      <dgm:spPr/>
      <dgm:t>
        <a:bodyPr/>
        <a:lstStyle/>
        <a:p>
          <a:endParaRPr lang="en-US"/>
        </a:p>
      </dgm:t>
    </dgm:pt>
    <dgm:pt modelId="{7B14623E-F46D-47F1-9678-2DBAB66E0C2D}" type="sibTrans" cxnId="{502E6337-200D-4ABE-AE7B-8F55AEAAAAD6}">
      <dgm:prSet/>
      <dgm:spPr/>
      <dgm:t>
        <a:bodyPr/>
        <a:lstStyle/>
        <a:p>
          <a:endParaRPr lang="en-US"/>
        </a:p>
      </dgm:t>
    </dgm:pt>
    <dgm:pt modelId="{370B85A0-7546-4211-81F8-381992865C55}">
      <dgm:prSet/>
      <dgm:spPr/>
      <dgm:t>
        <a:bodyPr/>
        <a:lstStyle/>
        <a:p>
          <a:r>
            <a:rPr lang="en-US" dirty="0"/>
            <a:t>Develop</a:t>
          </a:r>
        </a:p>
      </dgm:t>
    </dgm:pt>
    <dgm:pt modelId="{000382D3-7E99-4D2D-9EB3-20AE3CD1C87E}" type="parTrans" cxnId="{C22F2E52-7733-43C9-BF8C-9EDBCC8D010C}">
      <dgm:prSet/>
      <dgm:spPr/>
      <dgm:t>
        <a:bodyPr/>
        <a:lstStyle/>
        <a:p>
          <a:endParaRPr lang="en-US"/>
        </a:p>
      </dgm:t>
    </dgm:pt>
    <dgm:pt modelId="{F1B9677C-815E-4B87-89CF-8C79AB2A7A3E}" type="sibTrans" cxnId="{C22F2E52-7733-43C9-BF8C-9EDBCC8D010C}">
      <dgm:prSet/>
      <dgm:spPr/>
      <dgm:t>
        <a:bodyPr/>
        <a:lstStyle/>
        <a:p>
          <a:endParaRPr lang="en-US"/>
        </a:p>
      </dgm:t>
    </dgm:pt>
    <dgm:pt modelId="{19B09575-1936-4DAA-A7DF-0BF987129C8F}">
      <dgm:prSet custT="1"/>
      <dgm:spPr/>
      <dgm:t>
        <a:bodyPr/>
        <a:lstStyle/>
        <a:p>
          <a:r>
            <a:rPr lang="en-US" sz="1800" dirty="0"/>
            <a:t>Develop an engagement plan</a:t>
          </a:r>
        </a:p>
      </dgm:t>
    </dgm:pt>
    <dgm:pt modelId="{F5D37886-E401-438C-A8F0-DB7046DF3F14}" type="parTrans" cxnId="{185FE44C-F1F2-4F5A-9BB1-1355D45DC911}">
      <dgm:prSet/>
      <dgm:spPr/>
      <dgm:t>
        <a:bodyPr/>
        <a:lstStyle/>
        <a:p>
          <a:endParaRPr lang="en-US"/>
        </a:p>
      </dgm:t>
    </dgm:pt>
    <dgm:pt modelId="{8843D36E-354F-4392-8E40-F5E8E49C96B3}" type="sibTrans" cxnId="{185FE44C-F1F2-4F5A-9BB1-1355D45DC911}">
      <dgm:prSet/>
      <dgm:spPr/>
      <dgm:t>
        <a:bodyPr/>
        <a:lstStyle/>
        <a:p>
          <a:endParaRPr lang="en-US"/>
        </a:p>
      </dgm:t>
    </dgm:pt>
    <dgm:pt modelId="{D2C245CB-9756-45E1-A9B3-91A8DDB32459}">
      <dgm:prSet/>
      <dgm:spPr/>
      <dgm:t>
        <a:bodyPr/>
        <a:lstStyle/>
        <a:p>
          <a:r>
            <a:rPr lang="en-US" dirty="0"/>
            <a:t>Document</a:t>
          </a:r>
        </a:p>
      </dgm:t>
    </dgm:pt>
    <dgm:pt modelId="{8B6A9796-73B3-4029-A84D-7C1A2E24F610}" type="parTrans" cxnId="{890D885B-33DB-40EF-BE89-B0DDD3E413B6}">
      <dgm:prSet/>
      <dgm:spPr/>
      <dgm:t>
        <a:bodyPr/>
        <a:lstStyle/>
        <a:p>
          <a:endParaRPr lang="en-US"/>
        </a:p>
      </dgm:t>
    </dgm:pt>
    <dgm:pt modelId="{FF164959-E83F-44A9-A0DE-9F6ED931B334}" type="sibTrans" cxnId="{890D885B-33DB-40EF-BE89-B0DDD3E413B6}">
      <dgm:prSet/>
      <dgm:spPr/>
      <dgm:t>
        <a:bodyPr/>
        <a:lstStyle/>
        <a:p>
          <a:endParaRPr lang="en-US"/>
        </a:p>
      </dgm:t>
    </dgm:pt>
    <dgm:pt modelId="{7F693B64-8445-4588-AE68-74049BAC3C23}">
      <dgm:prSet custT="1"/>
      <dgm:spPr/>
      <dgm:t>
        <a:bodyPr/>
        <a:lstStyle/>
        <a:p>
          <a:r>
            <a:rPr lang="en-US" sz="1800" dirty="0"/>
            <a:t>Document community concerns and goals</a:t>
          </a:r>
        </a:p>
      </dgm:t>
    </dgm:pt>
    <dgm:pt modelId="{6F43F392-B383-4A42-86C8-ADF8B69A03D9}" type="parTrans" cxnId="{CF8D74D8-51C3-4933-9B4B-2DA48AE5D476}">
      <dgm:prSet/>
      <dgm:spPr/>
      <dgm:t>
        <a:bodyPr/>
        <a:lstStyle/>
        <a:p>
          <a:endParaRPr lang="en-US"/>
        </a:p>
      </dgm:t>
    </dgm:pt>
    <dgm:pt modelId="{8F2657FA-FA9D-458E-A057-15831E1F96F9}" type="sibTrans" cxnId="{CF8D74D8-51C3-4933-9B4B-2DA48AE5D476}">
      <dgm:prSet/>
      <dgm:spPr/>
      <dgm:t>
        <a:bodyPr/>
        <a:lstStyle/>
        <a:p>
          <a:endParaRPr lang="en-US"/>
        </a:p>
      </dgm:t>
    </dgm:pt>
    <dgm:pt modelId="{B562D424-05EB-4D24-9A8C-09BCD2E68263}">
      <dgm:prSet/>
      <dgm:spPr/>
      <dgm:t>
        <a:bodyPr/>
        <a:lstStyle/>
        <a:p>
          <a:r>
            <a:rPr lang="en-US" dirty="0"/>
            <a:t>Identify</a:t>
          </a:r>
        </a:p>
      </dgm:t>
    </dgm:pt>
    <dgm:pt modelId="{E5EC1034-6F56-4FC6-9BFE-C3285A60082F}" type="parTrans" cxnId="{3DD1BEE1-1FAE-42E2-8313-9AA58C0C8D7B}">
      <dgm:prSet/>
      <dgm:spPr/>
      <dgm:t>
        <a:bodyPr/>
        <a:lstStyle/>
        <a:p>
          <a:endParaRPr lang="en-US"/>
        </a:p>
      </dgm:t>
    </dgm:pt>
    <dgm:pt modelId="{DE074DF4-D4EF-47EF-A8EB-B91E66661BB9}" type="sibTrans" cxnId="{3DD1BEE1-1FAE-42E2-8313-9AA58C0C8D7B}">
      <dgm:prSet/>
      <dgm:spPr/>
      <dgm:t>
        <a:bodyPr/>
        <a:lstStyle/>
        <a:p>
          <a:endParaRPr lang="en-US"/>
        </a:p>
      </dgm:t>
    </dgm:pt>
    <dgm:pt modelId="{5187CCFB-B195-465F-AE83-CC45BE76E8BF}">
      <dgm:prSet custT="1"/>
      <dgm:spPr/>
      <dgm:t>
        <a:bodyPr/>
        <a:lstStyle/>
        <a:p>
          <a:r>
            <a:rPr lang="en-US" sz="1800" dirty="0"/>
            <a:t>Identify levers for change</a:t>
          </a:r>
        </a:p>
      </dgm:t>
    </dgm:pt>
    <dgm:pt modelId="{56B48104-0D67-439C-8871-9C52010EBBE4}" type="parTrans" cxnId="{F802E904-318F-4590-ABB6-CBEC4EA896B6}">
      <dgm:prSet/>
      <dgm:spPr/>
      <dgm:t>
        <a:bodyPr/>
        <a:lstStyle/>
        <a:p>
          <a:endParaRPr lang="en-US"/>
        </a:p>
      </dgm:t>
    </dgm:pt>
    <dgm:pt modelId="{114AB09B-93BD-42C1-9CED-2BF7C86510D6}" type="sibTrans" cxnId="{F802E904-318F-4590-ABB6-CBEC4EA896B6}">
      <dgm:prSet/>
      <dgm:spPr/>
      <dgm:t>
        <a:bodyPr/>
        <a:lstStyle/>
        <a:p>
          <a:endParaRPr lang="en-US"/>
        </a:p>
      </dgm:t>
    </dgm:pt>
    <dgm:pt modelId="{0300C0B9-14F8-4031-9135-C523EB8E0856}">
      <dgm:prSet/>
      <dgm:spPr/>
      <dgm:t>
        <a:bodyPr/>
        <a:lstStyle/>
        <a:p>
          <a:r>
            <a:rPr lang="en-US" dirty="0"/>
            <a:t>Identify</a:t>
          </a:r>
        </a:p>
      </dgm:t>
    </dgm:pt>
    <dgm:pt modelId="{3AD3C240-DFC5-4CE4-BA7B-335C8315F43B}" type="parTrans" cxnId="{270BDBED-45CD-4AB9-A21C-74C3E1EB9274}">
      <dgm:prSet/>
      <dgm:spPr/>
      <dgm:t>
        <a:bodyPr/>
        <a:lstStyle/>
        <a:p>
          <a:endParaRPr lang="en-US"/>
        </a:p>
      </dgm:t>
    </dgm:pt>
    <dgm:pt modelId="{1E87C654-E1DC-4F7A-BCA7-E66C15E9E741}" type="sibTrans" cxnId="{270BDBED-45CD-4AB9-A21C-74C3E1EB9274}">
      <dgm:prSet/>
      <dgm:spPr/>
      <dgm:t>
        <a:bodyPr/>
        <a:lstStyle/>
        <a:p>
          <a:endParaRPr lang="en-US"/>
        </a:p>
      </dgm:t>
    </dgm:pt>
    <dgm:pt modelId="{6CFB2BF9-799B-408A-BB6F-310DDB353AB3}">
      <dgm:prSet custT="1"/>
      <dgm:spPr/>
      <dgm:t>
        <a:bodyPr/>
        <a:lstStyle/>
        <a:p>
          <a:r>
            <a:rPr lang="en-US" sz="1800" dirty="0"/>
            <a:t>Identify feasibility and mitigation studies</a:t>
          </a:r>
        </a:p>
      </dgm:t>
    </dgm:pt>
    <dgm:pt modelId="{74B89B59-45C8-4324-B998-971717EB6E44}" type="parTrans" cxnId="{C72B23C1-CDFE-4BE5-A244-B45BD2675D74}">
      <dgm:prSet/>
      <dgm:spPr/>
      <dgm:t>
        <a:bodyPr/>
        <a:lstStyle/>
        <a:p>
          <a:endParaRPr lang="en-US"/>
        </a:p>
      </dgm:t>
    </dgm:pt>
    <dgm:pt modelId="{6E43BD7D-829A-4BCE-A2B6-464B90AEDF51}" type="sibTrans" cxnId="{C72B23C1-CDFE-4BE5-A244-B45BD2675D74}">
      <dgm:prSet/>
      <dgm:spPr/>
      <dgm:t>
        <a:bodyPr/>
        <a:lstStyle/>
        <a:p>
          <a:endParaRPr lang="en-US"/>
        </a:p>
      </dgm:t>
    </dgm:pt>
    <dgm:pt modelId="{53051F1A-0997-4E7A-803A-546450FEDB70}">
      <dgm:prSet/>
      <dgm:spPr/>
      <dgm:t>
        <a:bodyPr/>
        <a:lstStyle/>
        <a:p>
          <a:r>
            <a:rPr lang="en-US" dirty="0"/>
            <a:t>Establish</a:t>
          </a:r>
        </a:p>
      </dgm:t>
    </dgm:pt>
    <dgm:pt modelId="{1036F90D-2F48-4427-9059-9A1B43AF8D7F}" type="parTrans" cxnId="{AF51B8F0-0E45-463E-9083-9D00510CFAAC}">
      <dgm:prSet/>
      <dgm:spPr/>
      <dgm:t>
        <a:bodyPr/>
        <a:lstStyle/>
        <a:p>
          <a:endParaRPr lang="en-US"/>
        </a:p>
      </dgm:t>
    </dgm:pt>
    <dgm:pt modelId="{D7ABD07C-03AA-4841-855F-10EBD6971F09}" type="sibTrans" cxnId="{AF51B8F0-0E45-463E-9083-9D00510CFAAC}">
      <dgm:prSet/>
      <dgm:spPr/>
      <dgm:t>
        <a:bodyPr/>
        <a:lstStyle/>
        <a:p>
          <a:endParaRPr lang="en-US"/>
        </a:p>
      </dgm:t>
    </dgm:pt>
    <dgm:pt modelId="{49DCD0A9-CF8D-446E-90A8-6B2EA6E673F5}">
      <dgm:prSet custT="1"/>
      <dgm:spPr/>
      <dgm:t>
        <a:bodyPr/>
        <a:lstStyle/>
        <a:p>
          <a:r>
            <a:rPr lang="en-US" sz="1800" dirty="0"/>
            <a:t>Establish tracking and reporting mechanisms</a:t>
          </a:r>
        </a:p>
      </dgm:t>
    </dgm:pt>
    <dgm:pt modelId="{2A950CFE-C024-4ADA-BCEF-2F7D691B76D0}" type="parTrans" cxnId="{29AE9856-0E24-4417-9016-B6C9201E9339}">
      <dgm:prSet/>
      <dgm:spPr/>
      <dgm:t>
        <a:bodyPr/>
        <a:lstStyle/>
        <a:p>
          <a:endParaRPr lang="en-US"/>
        </a:p>
      </dgm:t>
    </dgm:pt>
    <dgm:pt modelId="{BF18FB78-9B0B-4959-BD69-487B9DE043CF}" type="sibTrans" cxnId="{29AE9856-0E24-4417-9016-B6C9201E9339}">
      <dgm:prSet/>
      <dgm:spPr/>
      <dgm:t>
        <a:bodyPr/>
        <a:lstStyle/>
        <a:p>
          <a:endParaRPr lang="en-US"/>
        </a:p>
      </dgm:t>
    </dgm:pt>
    <dgm:pt modelId="{0E83DBBA-9D39-490E-8448-7DD54554959D}" type="pres">
      <dgm:prSet presAssocID="{EC4F8891-6D84-4796-879F-E389A9046919}" presName="Name0" presStyleCnt="0">
        <dgm:presLayoutVars>
          <dgm:dir/>
          <dgm:animLvl val="lvl"/>
          <dgm:resizeHandles val="exact"/>
        </dgm:presLayoutVars>
      </dgm:prSet>
      <dgm:spPr/>
    </dgm:pt>
    <dgm:pt modelId="{A0D571D9-D129-4BF8-B7B6-D67F10B0E218}" type="pres">
      <dgm:prSet presAssocID="{53051F1A-0997-4E7A-803A-546450FEDB70}" presName="boxAndChildren" presStyleCnt="0"/>
      <dgm:spPr/>
    </dgm:pt>
    <dgm:pt modelId="{F930E52F-F3A6-43EC-9F1B-4367FE15BCF4}" type="pres">
      <dgm:prSet presAssocID="{53051F1A-0997-4E7A-803A-546450FEDB70}" presName="parentTextBox" presStyleLbl="alignNode1" presStyleIdx="0" presStyleCnt="6"/>
      <dgm:spPr/>
    </dgm:pt>
    <dgm:pt modelId="{B5C9A103-8816-4B07-A029-90985C672007}" type="pres">
      <dgm:prSet presAssocID="{53051F1A-0997-4E7A-803A-546450FEDB70}" presName="descendantBox" presStyleLbl="bgAccFollowNode1" presStyleIdx="0" presStyleCnt="6"/>
      <dgm:spPr/>
    </dgm:pt>
    <dgm:pt modelId="{DC9B1AAD-0BB9-42C4-B5B5-7BBB46303111}" type="pres">
      <dgm:prSet presAssocID="{1E87C654-E1DC-4F7A-BCA7-E66C15E9E741}" presName="sp" presStyleCnt="0"/>
      <dgm:spPr/>
    </dgm:pt>
    <dgm:pt modelId="{FB971654-DB05-411E-92A5-5F35D85ABF86}" type="pres">
      <dgm:prSet presAssocID="{0300C0B9-14F8-4031-9135-C523EB8E0856}" presName="arrowAndChildren" presStyleCnt="0"/>
      <dgm:spPr/>
    </dgm:pt>
    <dgm:pt modelId="{3C8B1A7D-2C97-4CD7-A161-7CE29799126D}" type="pres">
      <dgm:prSet presAssocID="{0300C0B9-14F8-4031-9135-C523EB8E0856}" presName="parentTextArrow" presStyleLbl="node1" presStyleIdx="0" presStyleCnt="0"/>
      <dgm:spPr/>
    </dgm:pt>
    <dgm:pt modelId="{9744BEB6-3801-4318-8C83-2C562BB73310}" type="pres">
      <dgm:prSet presAssocID="{0300C0B9-14F8-4031-9135-C523EB8E0856}" presName="arrow" presStyleLbl="alignNode1" presStyleIdx="1" presStyleCnt="6"/>
      <dgm:spPr/>
    </dgm:pt>
    <dgm:pt modelId="{982B9F63-3CD7-493E-8256-C96838584B7A}" type="pres">
      <dgm:prSet presAssocID="{0300C0B9-14F8-4031-9135-C523EB8E0856}" presName="descendantArrow" presStyleLbl="bgAccFollowNode1" presStyleIdx="1" presStyleCnt="6"/>
      <dgm:spPr/>
    </dgm:pt>
    <dgm:pt modelId="{FBBD72D6-4BC7-4D66-901D-17D9FC3BE4AC}" type="pres">
      <dgm:prSet presAssocID="{DE074DF4-D4EF-47EF-A8EB-B91E66661BB9}" presName="sp" presStyleCnt="0"/>
      <dgm:spPr/>
    </dgm:pt>
    <dgm:pt modelId="{87F203CC-7E2C-4147-83C3-AA697915E643}" type="pres">
      <dgm:prSet presAssocID="{B562D424-05EB-4D24-9A8C-09BCD2E68263}" presName="arrowAndChildren" presStyleCnt="0"/>
      <dgm:spPr/>
    </dgm:pt>
    <dgm:pt modelId="{04844A05-D718-4AF5-9AFB-6BF1F5CB6043}" type="pres">
      <dgm:prSet presAssocID="{B562D424-05EB-4D24-9A8C-09BCD2E68263}" presName="parentTextArrow" presStyleLbl="node1" presStyleIdx="0" presStyleCnt="0"/>
      <dgm:spPr/>
    </dgm:pt>
    <dgm:pt modelId="{AFBEDFE5-E1CD-410A-B03A-9C606B035C52}" type="pres">
      <dgm:prSet presAssocID="{B562D424-05EB-4D24-9A8C-09BCD2E68263}" presName="arrow" presStyleLbl="alignNode1" presStyleIdx="2" presStyleCnt="6"/>
      <dgm:spPr/>
    </dgm:pt>
    <dgm:pt modelId="{E36945C8-3078-44D8-A2BE-6FB1B00B414D}" type="pres">
      <dgm:prSet presAssocID="{B562D424-05EB-4D24-9A8C-09BCD2E68263}" presName="descendantArrow" presStyleLbl="bgAccFollowNode1" presStyleIdx="2" presStyleCnt="6"/>
      <dgm:spPr/>
    </dgm:pt>
    <dgm:pt modelId="{06E61261-CEC6-49A5-B05B-2AC2A03F4163}" type="pres">
      <dgm:prSet presAssocID="{FF164959-E83F-44A9-A0DE-9F6ED931B334}" presName="sp" presStyleCnt="0"/>
      <dgm:spPr/>
    </dgm:pt>
    <dgm:pt modelId="{4C2E2B2A-CBDA-4B65-B602-A4F416C7C0D0}" type="pres">
      <dgm:prSet presAssocID="{D2C245CB-9756-45E1-A9B3-91A8DDB32459}" presName="arrowAndChildren" presStyleCnt="0"/>
      <dgm:spPr/>
    </dgm:pt>
    <dgm:pt modelId="{27D5926D-E4CC-4A5D-A3AC-6EB0F60A10BF}" type="pres">
      <dgm:prSet presAssocID="{D2C245CB-9756-45E1-A9B3-91A8DDB32459}" presName="parentTextArrow" presStyleLbl="node1" presStyleIdx="0" presStyleCnt="0"/>
      <dgm:spPr/>
    </dgm:pt>
    <dgm:pt modelId="{F51139C1-68C2-4F05-9723-0F5BB61AF189}" type="pres">
      <dgm:prSet presAssocID="{D2C245CB-9756-45E1-A9B3-91A8DDB32459}" presName="arrow" presStyleLbl="alignNode1" presStyleIdx="3" presStyleCnt="6"/>
      <dgm:spPr/>
    </dgm:pt>
    <dgm:pt modelId="{B9383398-6C66-422D-8B92-DFAFA12ED7B6}" type="pres">
      <dgm:prSet presAssocID="{D2C245CB-9756-45E1-A9B3-91A8DDB32459}" presName="descendantArrow" presStyleLbl="bgAccFollowNode1" presStyleIdx="3" presStyleCnt="6"/>
      <dgm:spPr/>
    </dgm:pt>
    <dgm:pt modelId="{24E5A2C4-8EC8-4079-81E2-BF2C8BC76F40}" type="pres">
      <dgm:prSet presAssocID="{F1B9677C-815E-4B87-89CF-8C79AB2A7A3E}" presName="sp" presStyleCnt="0"/>
      <dgm:spPr/>
    </dgm:pt>
    <dgm:pt modelId="{A1B3A61E-BD28-4017-832B-0F89C140C9B6}" type="pres">
      <dgm:prSet presAssocID="{370B85A0-7546-4211-81F8-381992865C55}" presName="arrowAndChildren" presStyleCnt="0"/>
      <dgm:spPr/>
    </dgm:pt>
    <dgm:pt modelId="{26ED08FE-3C41-4433-AAE8-E0E9C5B07D4D}" type="pres">
      <dgm:prSet presAssocID="{370B85A0-7546-4211-81F8-381992865C55}" presName="parentTextArrow" presStyleLbl="node1" presStyleIdx="0" presStyleCnt="0"/>
      <dgm:spPr/>
    </dgm:pt>
    <dgm:pt modelId="{BB191267-020B-4A31-9C21-1A9EF434C0E3}" type="pres">
      <dgm:prSet presAssocID="{370B85A0-7546-4211-81F8-381992865C55}" presName="arrow" presStyleLbl="alignNode1" presStyleIdx="4" presStyleCnt="6"/>
      <dgm:spPr/>
    </dgm:pt>
    <dgm:pt modelId="{79007873-23B7-4188-A30D-8AB7DDAC204B}" type="pres">
      <dgm:prSet presAssocID="{370B85A0-7546-4211-81F8-381992865C55}" presName="descendantArrow" presStyleLbl="bgAccFollowNode1" presStyleIdx="4" presStyleCnt="6"/>
      <dgm:spPr/>
    </dgm:pt>
    <dgm:pt modelId="{319A6437-0329-49A1-8DDF-7D9612F8CE75}" type="pres">
      <dgm:prSet presAssocID="{67EF2D39-5F7F-45B7-A3AC-FA2A5BB3ACF5}" presName="sp" presStyleCnt="0"/>
      <dgm:spPr/>
    </dgm:pt>
    <dgm:pt modelId="{698281AE-FA6E-4C62-91C9-1BA10AD9DBB4}" type="pres">
      <dgm:prSet presAssocID="{93F41C27-738E-4866-8709-51F06DB8FE8A}" presName="arrowAndChildren" presStyleCnt="0"/>
      <dgm:spPr/>
    </dgm:pt>
    <dgm:pt modelId="{86B415FB-4E68-494A-BA18-42A6E4704736}" type="pres">
      <dgm:prSet presAssocID="{93F41C27-738E-4866-8709-51F06DB8FE8A}" presName="parentTextArrow" presStyleLbl="node1" presStyleIdx="0" presStyleCnt="0"/>
      <dgm:spPr/>
    </dgm:pt>
    <dgm:pt modelId="{7EF4A2CB-5305-4DCA-8DF9-DC3837C46860}" type="pres">
      <dgm:prSet presAssocID="{93F41C27-738E-4866-8709-51F06DB8FE8A}" presName="arrow" presStyleLbl="alignNode1" presStyleIdx="5" presStyleCnt="6"/>
      <dgm:spPr/>
    </dgm:pt>
    <dgm:pt modelId="{247AB597-D9D1-4018-82A7-1F7266FE7860}" type="pres">
      <dgm:prSet presAssocID="{93F41C27-738E-4866-8709-51F06DB8FE8A}" presName="descendantArrow" presStyleLbl="bgAccFollowNode1" presStyleIdx="5" presStyleCnt="6"/>
      <dgm:spPr/>
    </dgm:pt>
  </dgm:ptLst>
  <dgm:cxnLst>
    <dgm:cxn modelId="{F8EB0E04-231C-48A5-8B39-A6CEED85B368}" type="presOf" srcId="{93F41C27-738E-4866-8709-51F06DB8FE8A}" destId="{86B415FB-4E68-494A-BA18-42A6E4704736}" srcOrd="0" destOrd="0" presId="urn:microsoft.com/office/officeart/2016/7/layout/VerticalDownArrowProcess"/>
    <dgm:cxn modelId="{F802E904-318F-4590-ABB6-CBEC4EA896B6}" srcId="{B562D424-05EB-4D24-9A8C-09BCD2E68263}" destId="{5187CCFB-B195-465F-AE83-CC45BE76E8BF}" srcOrd="0" destOrd="0" parTransId="{56B48104-0D67-439C-8871-9C52010EBBE4}" sibTransId="{114AB09B-93BD-42C1-9CED-2BF7C86510D6}"/>
    <dgm:cxn modelId="{A05FA613-5C28-44AA-A780-B47F9018D065}" type="presOf" srcId="{C313A112-9690-42A0-BCE3-7ADEA7F0AC08}" destId="{247AB597-D9D1-4018-82A7-1F7266FE7860}" srcOrd="0" destOrd="0" presId="urn:microsoft.com/office/officeart/2016/7/layout/VerticalDownArrowProcess"/>
    <dgm:cxn modelId="{DABE3C23-F116-44A3-867C-F0079E610C32}" type="presOf" srcId="{7F693B64-8445-4588-AE68-74049BAC3C23}" destId="{B9383398-6C66-422D-8B92-DFAFA12ED7B6}" srcOrd="0" destOrd="0" presId="urn:microsoft.com/office/officeart/2016/7/layout/VerticalDownArrowProcess"/>
    <dgm:cxn modelId="{1596B228-E72B-4BD8-8F97-410DA46707BF}" type="presOf" srcId="{0300C0B9-14F8-4031-9135-C523EB8E0856}" destId="{3C8B1A7D-2C97-4CD7-A161-7CE29799126D}" srcOrd="0" destOrd="0" presId="urn:microsoft.com/office/officeart/2016/7/layout/VerticalDownArrowProcess"/>
    <dgm:cxn modelId="{81E2DE2C-14BE-4C10-A75B-4C711B30EBD3}" type="presOf" srcId="{B562D424-05EB-4D24-9A8C-09BCD2E68263}" destId="{AFBEDFE5-E1CD-410A-B03A-9C606B035C52}" srcOrd="1" destOrd="0" presId="urn:microsoft.com/office/officeart/2016/7/layout/VerticalDownArrowProcess"/>
    <dgm:cxn modelId="{ABB5012E-2637-40E7-8420-F808015E00C7}" type="presOf" srcId="{D2C245CB-9756-45E1-A9B3-91A8DDB32459}" destId="{27D5926D-E4CC-4A5D-A3AC-6EB0F60A10BF}" srcOrd="0" destOrd="0" presId="urn:microsoft.com/office/officeart/2016/7/layout/VerticalDownArrowProcess"/>
    <dgm:cxn modelId="{502E6337-200D-4ABE-AE7B-8F55AEAAAAD6}" srcId="{93F41C27-738E-4866-8709-51F06DB8FE8A}" destId="{C313A112-9690-42A0-BCE3-7ADEA7F0AC08}" srcOrd="0" destOrd="0" parTransId="{3F0DBCF2-6B97-4031-9BAA-8D375C0543B0}" sibTransId="{7B14623E-F46D-47F1-9678-2DBAB66E0C2D}"/>
    <dgm:cxn modelId="{A932EF38-844F-468A-A3F8-ED7D27C5D53C}" type="presOf" srcId="{6CFB2BF9-799B-408A-BB6F-310DDB353AB3}" destId="{982B9F63-3CD7-493E-8256-C96838584B7A}" srcOrd="0" destOrd="0" presId="urn:microsoft.com/office/officeart/2016/7/layout/VerticalDownArrowProcess"/>
    <dgm:cxn modelId="{890D885B-33DB-40EF-BE89-B0DDD3E413B6}" srcId="{EC4F8891-6D84-4796-879F-E389A9046919}" destId="{D2C245CB-9756-45E1-A9B3-91A8DDB32459}" srcOrd="2" destOrd="0" parTransId="{8B6A9796-73B3-4029-A84D-7C1A2E24F610}" sibTransId="{FF164959-E83F-44A9-A0DE-9F6ED931B334}"/>
    <dgm:cxn modelId="{2360CC5E-1474-4224-A48E-56F4C6CB56E3}" type="presOf" srcId="{370B85A0-7546-4211-81F8-381992865C55}" destId="{BB191267-020B-4A31-9C21-1A9EF434C0E3}" srcOrd="1" destOrd="0" presId="urn:microsoft.com/office/officeart/2016/7/layout/VerticalDownArrowProcess"/>
    <dgm:cxn modelId="{185FE44C-F1F2-4F5A-9BB1-1355D45DC911}" srcId="{370B85A0-7546-4211-81F8-381992865C55}" destId="{19B09575-1936-4DAA-A7DF-0BF987129C8F}" srcOrd="0" destOrd="0" parTransId="{F5D37886-E401-438C-A8F0-DB7046DF3F14}" sibTransId="{8843D36E-354F-4392-8E40-F5E8E49C96B3}"/>
    <dgm:cxn modelId="{BFCADF6D-6AB7-4B60-9956-309F472364E4}" srcId="{EC4F8891-6D84-4796-879F-E389A9046919}" destId="{93F41C27-738E-4866-8709-51F06DB8FE8A}" srcOrd="0" destOrd="0" parTransId="{6B6A03E5-EEAC-4088-8F6C-1DF9BE5B27A6}" sibTransId="{67EF2D39-5F7F-45B7-A3AC-FA2A5BB3ACF5}"/>
    <dgm:cxn modelId="{C22F2E52-7733-43C9-BF8C-9EDBCC8D010C}" srcId="{EC4F8891-6D84-4796-879F-E389A9046919}" destId="{370B85A0-7546-4211-81F8-381992865C55}" srcOrd="1" destOrd="0" parTransId="{000382D3-7E99-4D2D-9EB3-20AE3CD1C87E}" sibTransId="{F1B9677C-815E-4B87-89CF-8C79AB2A7A3E}"/>
    <dgm:cxn modelId="{29AE9856-0E24-4417-9016-B6C9201E9339}" srcId="{53051F1A-0997-4E7A-803A-546450FEDB70}" destId="{49DCD0A9-CF8D-446E-90A8-6B2EA6E673F5}" srcOrd="0" destOrd="0" parTransId="{2A950CFE-C024-4ADA-BCEF-2F7D691B76D0}" sibTransId="{BF18FB78-9B0B-4959-BD69-487B9DE043CF}"/>
    <dgm:cxn modelId="{2DEA5857-5930-4E36-B365-5DB70310E44E}" type="presOf" srcId="{0300C0B9-14F8-4031-9135-C523EB8E0856}" destId="{9744BEB6-3801-4318-8C83-2C562BB73310}" srcOrd="1" destOrd="0" presId="urn:microsoft.com/office/officeart/2016/7/layout/VerticalDownArrowProcess"/>
    <dgm:cxn modelId="{4575B79B-B228-4671-95D7-ECBF401F2EDD}" type="presOf" srcId="{53051F1A-0997-4E7A-803A-546450FEDB70}" destId="{F930E52F-F3A6-43EC-9F1B-4367FE15BCF4}" srcOrd="0" destOrd="0" presId="urn:microsoft.com/office/officeart/2016/7/layout/VerticalDownArrowProcess"/>
    <dgm:cxn modelId="{A342B49E-7538-45A0-B0B6-38BD46B8A80A}" type="presOf" srcId="{EC4F8891-6D84-4796-879F-E389A9046919}" destId="{0E83DBBA-9D39-490E-8448-7DD54554959D}" srcOrd="0" destOrd="0" presId="urn:microsoft.com/office/officeart/2016/7/layout/VerticalDownArrowProcess"/>
    <dgm:cxn modelId="{B62993A2-83E4-493F-AAF2-AAAB570994AE}" type="presOf" srcId="{B562D424-05EB-4D24-9A8C-09BCD2E68263}" destId="{04844A05-D718-4AF5-9AFB-6BF1F5CB6043}" srcOrd="0" destOrd="0" presId="urn:microsoft.com/office/officeart/2016/7/layout/VerticalDownArrowProcess"/>
    <dgm:cxn modelId="{31E3B0B4-3ED2-4324-AB84-68665284DE68}" type="presOf" srcId="{49DCD0A9-CF8D-446E-90A8-6B2EA6E673F5}" destId="{B5C9A103-8816-4B07-A029-90985C672007}" srcOrd="0" destOrd="0" presId="urn:microsoft.com/office/officeart/2016/7/layout/VerticalDownArrowProcess"/>
    <dgm:cxn modelId="{C72B23C1-CDFE-4BE5-A244-B45BD2675D74}" srcId="{0300C0B9-14F8-4031-9135-C523EB8E0856}" destId="{6CFB2BF9-799B-408A-BB6F-310DDB353AB3}" srcOrd="0" destOrd="0" parTransId="{74B89B59-45C8-4324-B998-971717EB6E44}" sibTransId="{6E43BD7D-829A-4BCE-A2B6-464B90AEDF51}"/>
    <dgm:cxn modelId="{03D759C9-B10E-4C2C-BFF5-64B5CDFD6407}" type="presOf" srcId="{93F41C27-738E-4866-8709-51F06DB8FE8A}" destId="{7EF4A2CB-5305-4DCA-8DF9-DC3837C46860}" srcOrd="1" destOrd="0" presId="urn:microsoft.com/office/officeart/2016/7/layout/VerticalDownArrowProcess"/>
    <dgm:cxn modelId="{E2AE7ACD-6DCE-47CF-9FD5-53390E0324CA}" type="presOf" srcId="{D2C245CB-9756-45E1-A9B3-91A8DDB32459}" destId="{F51139C1-68C2-4F05-9723-0F5BB61AF189}" srcOrd="1" destOrd="0" presId="urn:microsoft.com/office/officeart/2016/7/layout/VerticalDownArrowProcess"/>
    <dgm:cxn modelId="{655CEED0-01DB-4820-9165-FB963AF6FC51}" type="presOf" srcId="{5187CCFB-B195-465F-AE83-CC45BE76E8BF}" destId="{E36945C8-3078-44D8-A2BE-6FB1B00B414D}" srcOrd="0" destOrd="0" presId="urn:microsoft.com/office/officeart/2016/7/layout/VerticalDownArrowProcess"/>
    <dgm:cxn modelId="{CF8D74D8-51C3-4933-9B4B-2DA48AE5D476}" srcId="{D2C245CB-9756-45E1-A9B3-91A8DDB32459}" destId="{7F693B64-8445-4588-AE68-74049BAC3C23}" srcOrd="0" destOrd="0" parTransId="{6F43F392-B383-4A42-86C8-ADF8B69A03D9}" sibTransId="{8F2657FA-FA9D-458E-A057-15831E1F96F9}"/>
    <dgm:cxn modelId="{3DD1BEE1-1FAE-42E2-8313-9AA58C0C8D7B}" srcId="{EC4F8891-6D84-4796-879F-E389A9046919}" destId="{B562D424-05EB-4D24-9A8C-09BCD2E68263}" srcOrd="3" destOrd="0" parTransId="{E5EC1034-6F56-4FC6-9BFE-C3285A60082F}" sibTransId="{DE074DF4-D4EF-47EF-A8EB-B91E66661BB9}"/>
    <dgm:cxn modelId="{270BDBED-45CD-4AB9-A21C-74C3E1EB9274}" srcId="{EC4F8891-6D84-4796-879F-E389A9046919}" destId="{0300C0B9-14F8-4031-9135-C523EB8E0856}" srcOrd="4" destOrd="0" parTransId="{3AD3C240-DFC5-4CE4-BA7B-335C8315F43B}" sibTransId="{1E87C654-E1DC-4F7A-BCA7-E66C15E9E741}"/>
    <dgm:cxn modelId="{AF51B8F0-0E45-463E-9083-9D00510CFAAC}" srcId="{EC4F8891-6D84-4796-879F-E389A9046919}" destId="{53051F1A-0997-4E7A-803A-546450FEDB70}" srcOrd="5" destOrd="0" parTransId="{1036F90D-2F48-4427-9059-9A1B43AF8D7F}" sibTransId="{D7ABD07C-03AA-4841-855F-10EBD6971F09}"/>
    <dgm:cxn modelId="{84CA6FF4-4CCA-42EF-BC3E-EA18584A5244}" type="presOf" srcId="{370B85A0-7546-4211-81F8-381992865C55}" destId="{26ED08FE-3C41-4433-AAE8-E0E9C5B07D4D}" srcOrd="0" destOrd="0" presId="urn:microsoft.com/office/officeart/2016/7/layout/VerticalDownArrowProcess"/>
    <dgm:cxn modelId="{D6BB4DFE-D62C-4D3A-BD65-B3429065F833}" type="presOf" srcId="{19B09575-1936-4DAA-A7DF-0BF987129C8F}" destId="{79007873-23B7-4188-A30D-8AB7DDAC204B}" srcOrd="0" destOrd="0" presId="urn:microsoft.com/office/officeart/2016/7/layout/VerticalDownArrowProcess"/>
    <dgm:cxn modelId="{054D1440-AA0A-4059-A241-9039F425D2F7}" type="presParOf" srcId="{0E83DBBA-9D39-490E-8448-7DD54554959D}" destId="{A0D571D9-D129-4BF8-B7B6-D67F10B0E218}" srcOrd="0" destOrd="0" presId="urn:microsoft.com/office/officeart/2016/7/layout/VerticalDownArrowProcess"/>
    <dgm:cxn modelId="{8EBB15FA-BC67-4FA2-9752-5A7EB810696D}" type="presParOf" srcId="{A0D571D9-D129-4BF8-B7B6-D67F10B0E218}" destId="{F930E52F-F3A6-43EC-9F1B-4367FE15BCF4}" srcOrd="0" destOrd="0" presId="urn:microsoft.com/office/officeart/2016/7/layout/VerticalDownArrowProcess"/>
    <dgm:cxn modelId="{18D15A3C-3D46-4B8E-B488-A85D1F9AD9C7}" type="presParOf" srcId="{A0D571D9-D129-4BF8-B7B6-D67F10B0E218}" destId="{B5C9A103-8816-4B07-A029-90985C672007}" srcOrd="1" destOrd="0" presId="urn:microsoft.com/office/officeart/2016/7/layout/VerticalDownArrowProcess"/>
    <dgm:cxn modelId="{F06A3DC4-0226-4A60-9292-12E95FC8653B}" type="presParOf" srcId="{0E83DBBA-9D39-490E-8448-7DD54554959D}" destId="{DC9B1AAD-0BB9-42C4-B5B5-7BBB46303111}" srcOrd="1" destOrd="0" presId="urn:microsoft.com/office/officeart/2016/7/layout/VerticalDownArrowProcess"/>
    <dgm:cxn modelId="{4EE99326-7528-41B3-9F57-542D8CBC800D}" type="presParOf" srcId="{0E83DBBA-9D39-490E-8448-7DD54554959D}" destId="{FB971654-DB05-411E-92A5-5F35D85ABF86}" srcOrd="2" destOrd="0" presId="urn:microsoft.com/office/officeart/2016/7/layout/VerticalDownArrowProcess"/>
    <dgm:cxn modelId="{00FBAF9B-FA3E-4003-8E8F-6A540FBE7CC7}" type="presParOf" srcId="{FB971654-DB05-411E-92A5-5F35D85ABF86}" destId="{3C8B1A7D-2C97-4CD7-A161-7CE29799126D}" srcOrd="0" destOrd="0" presId="urn:microsoft.com/office/officeart/2016/7/layout/VerticalDownArrowProcess"/>
    <dgm:cxn modelId="{858FEBB5-6262-42AD-A203-0B8438A8ED32}" type="presParOf" srcId="{FB971654-DB05-411E-92A5-5F35D85ABF86}" destId="{9744BEB6-3801-4318-8C83-2C562BB73310}" srcOrd="1" destOrd="0" presId="urn:microsoft.com/office/officeart/2016/7/layout/VerticalDownArrowProcess"/>
    <dgm:cxn modelId="{CE5E5A6F-CFD2-4981-A074-B97E4CDA946A}" type="presParOf" srcId="{FB971654-DB05-411E-92A5-5F35D85ABF86}" destId="{982B9F63-3CD7-493E-8256-C96838584B7A}" srcOrd="2" destOrd="0" presId="urn:microsoft.com/office/officeart/2016/7/layout/VerticalDownArrowProcess"/>
    <dgm:cxn modelId="{D1D32D70-07AF-4DE8-AC6C-C738DBC84D27}" type="presParOf" srcId="{0E83DBBA-9D39-490E-8448-7DD54554959D}" destId="{FBBD72D6-4BC7-4D66-901D-17D9FC3BE4AC}" srcOrd="3" destOrd="0" presId="urn:microsoft.com/office/officeart/2016/7/layout/VerticalDownArrowProcess"/>
    <dgm:cxn modelId="{198323A0-95C1-426B-9CC6-10E8A0E6E377}" type="presParOf" srcId="{0E83DBBA-9D39-490E-8448-7DD54554959D}" destId="{87F203CC-7E2C-4147-83C3-AA697915E643}" srcOrd="4" destOrd="0" presId="urn:microsoft.com/office/officeart/2016/7/layout/VerticalDownArrowProcess"/>
    <dgm:cxn modelId="{4610170F-8AFC-4BD8-B373-0396EC96CA64}" type="presParOf" srcId="{87F203CC-7E2C-4147-83C3-AA697915E643}" destId="{04844A05-D718-4AF5-9AFB-6BF1F5CB6043}" srcOrd="0" destOrd="0" presId="urn:microsoft.com/office/officeart/2016/7/layout/VerticalDownArrowProcess"/>
    <dgm:cxn modelId="{5356DD94-DDA0-46AB-8356-E8E9EA759350}" type="presParOf" srcId="{87F203CC-7E2C-4147-83C3-AA697915E643}" destId="{AFBEDFE5-E1CD-410A-B03A-9C606B035C52}" srcOrd="1" destOrd="0" presId="urn:microsoft.com/office/officeart/2016/7/layout/VerticalDownArrowProcess"/>
    <dgm:cxn modelId="{387FB99D-1E34-4C84-947E-F15E31C618E0}" type="presParOf" srcId="{87F203CC-7E2C-4147-83C3-AA697915E643}" destId="{E36945C8-3078-44D8-A2BE-6FB1B00B414D}" srcOrd="2" destOrd="0" presId="urn:microsoft.com/office/officeart/2016/7/layout/VerticalDownArrowProcess"/>
    <dgm:cxn modelId="{3273F7CD-1F18-4355-8BB8-BB10632F0EE3}" type="presParOf" srcId="{0E83DBBA-9D39-490E-8448-7DD54554959D}" destId="{06E61261-CEC6-49A5-B05B-2AC2A03F4163}" srcOrd="5" destOrd="0" presId="urn:microsoft.com/office/officeart/2016/7/layout/VerticalDownArrowProcess"/>
    <dgm:cxn modelId="{E13EDF54-9C12-4AB7-9BC2-D8E51F22944D}" type="presParOf" srcId="{0E83DBBA-9D39-490E-8448-7DD54554959D}" destId="{4C2E2B2A-CBDA-4B65-B602-A4F416C7C0D0}" srcOrd="6" destOrd="0" presId="urn:microsoft.com/office/officeart/2016/7/layout/VerticalDownArrowProcess"/>
    <dgm:cxn modelId="{A2B0CFBE-874C-4245-9651-87FE5334291A}" type="presParOf" srcId="{4C2E2B2A-CBDA-4B65-B602-A4F416C7C0D0}" destId="{27D5926D-E4CC-4A5D-A3AC-6EB0F60A10BF}" srcOrd="0" destOrd="0" presId="urn:microsoft.com/office/officeart/2016/7/layout/VerticalDownArrowProcess"/>
    <dgm:cxn modelId="{FFD2E8F4-25C2-4CF5-8398-F0FA2D1ED0EB}" type="presParOf" srcId="{4C2E2B2A-CBDA-4B65-B602-A4F416C7C0D0}" destId="{F51139C1-68C2-4F05-9723-0F5BB61AF189}" srcOrd="1" destOrd="0" presId="urn:microsoft.com/office/officeart/2016/7/layout/VerticalDownArrowProcess"/>
    <dgm:cxn modelId="{FE57FCAB-C823-4B68-AD60-B366C16E9B8A}" type="presParOf" srcId="{4C2E2B2A-CBDA-4B65-B602-A4F416C7C0D0}" destId="{B9383398-6C66-422D-8B92-DFAFA12ED7B6}" srcOrd="2" destOrd="0" presId="urn:microsoft.com/office/officeart/2016/7/layout/VerticalDownArrowProcess"/>
    <dgm:cxn modelId="{A279D52B-D393-4E88-844E-82FC838B50F9}" type="presParOf" srcId="{0E83DBBA-9D39-490E-8448-7DD54554959D}" destId="{24E5A2C4-8EC8-4079-81E2-BF2C8BC76F40}" srcOrd="7" destOrd="0" presId="urn:microsoft.com/office/officeart/2016/7/layout/VerticalDownArrowProcess"/>
    <dgm:cxn modelId="{7A40D76A-6B16-478F-9EA3-C46D4E1AF721}" type="presParOf" srcId="{0E83DBBA-9D39-490E-8448-7DD54554959D}" destId="{A1B3A61E-BD28-4017-832B-0F89C140C9B6}" srcOrd="8" destOrd="0" presId="urn:microsoft.com/office/officeart/2016/7/layout/VerticalDownArrowProcess"/>
    <dgm:cxn modelId="{5532842B-D28F-416E-BD1B-8D966F5CBAFB}" type="presParOf" srcId="{A1B3A61E-BD28-4017-832B-0F89C140C9B6}" destId="{26ED08FE-3C41-4433-AAE8-E0E9C5B07D4D}" srcOrd="0" destOrd="0" presId="urn:microsoft.com/office/officeart/2016/7/layout/VerticalDownArrowProcess"/>
    <dgm:cxn modelId="{3CECB81F-C3CA-4C0D-BC8E-EE049793890B}" type="presParOf" srcId="{A1B3A61E-BD28-4017-832B-0F89C140C9B6}" destId="{BB191267-020B-4A31-9C21-1A9EF434C0E3}" srcOrd="1" destOrd="0" presId="urn:microsoft.com/office/officeart/2016/7/layout/VerticalDownArrowProcess"/>
    <dgm:cxn modelId="{5CC06D86-689A-4B6A-9243-E9D90932B628}" type="presParOf" srcId="{A1B3A61E-BD28-4017-832B-0F89C140C9B6}" destId="{79007873-23B7-4188-A30D-8AB7DDAC204B}" srcOrd="2" destOrd="0" presId="urn:microsoft.com/office/officeart/2016/7/layout/VerticalDownArrowProcess"/>
    <dgm:cxn modelId="{4D244BFC-FCE6-4EE1-BB81-A9400F078406}" type="presParOf" srcId="{0E83DBBA-9D39-490E-8448-7DD54554959D}" destId="{319A6437-0329-49A1-8DDF-7D9612F8CE75}" srcOrd="9" destOrd="0" presId="urn:microsoft.com/office/officeart/2016/7/layout/VerticalDownArrowProcess"/>
    <dgm:cxn modelId="{4A8A042E-D953-477D-A7F3-CBCB2889B92D}" type="presParOf" srcId="{0E83DBBA-9D39-490E-8448-7DD54554959D}" destId="{698281AE-FA6E-4C62-91C9-1BA10AD9DBB4}" srcOrd="10" destOrd="0" presId="urn:microsoft.com/office/officeart/2016/7/layout/VerticalDownArrowProcess"/>
    <dgm:cxn modelId="{C1A593E3-7FB5-4589-9C14-9014617076BB}" type="presParOf" srcId="{698281AE-FA6E-4C62-91C9-1BA10AD9DBB4}" destId="{86B415FB-4E68-494A-BA18-42A6E4704736}" srcOrd="0" destOrd="0" presId="urn:microsoft.com/office/officeart/2016/7/layout/VerticalDownArrowProcess"/>
    <dgm:cxn modelId="{4294BB02-331A-438E-8C48-DBAEAE51409A}" type="presParOf" srcId="{698281AE-FA6E-4C62-91C9-1BA10AD9DBB4}" destId="{7EF4A2CB-5305-4DCA-8DF9-DC3837C46860}" srcOrd="1" destOrd="0" presId="urn:microsoft.com/office/officeart/2016/7/layout/VerticalDownArrowProcess"/>
    <dgm:cxn modelId="{C9907062-A520-4419-AA20-DEAD15184BE2}" type="presParOf" srcId="{698281AE-FA6E-4C62-91C9-1BA10AD9DBB4}" destId="{247AB597-D9D1-4018-82A7-1F7266FE7860}"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1574D33-8853-4E57-A117-8DA934D7BCB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F151F67-DA5E-4D90-8F33-1659C599B0FA}">
      <dgm:prSet/>
      <dgm:spPr/>
      <dgm:t>
        <a:bodyPr/>
        <a:lstStyle/>
        <a:p>
          <a:r>
            <a:rPr lang="en-US" dirty="0"/>
            <a:t>Collaborating on an early-win project</a:t>
          </a:r>
        </a:p>
      </dgm:t>
    </dgm:pt>
    <dgm:pt modelId="{8F07DF54-0987-4257-B729-CDE0006E7A69}" type="parTrans" cxnId="{33A53FD1-E69E-444A-88C8-E62ECD5D9A9A}">
      <dgm:prSet/>
      <dgm:spPr/>
      <dgm:t>
        <a:bodyPr/>
        <a:lstStyle/>
        <a:p>
          <a:endParaRPr lang="en-US"/>
        </a:p>
      </dgm:t>
    </dgm:pt>
    <dgm:pt modelId="{E719B89F-436D-41CF-AE93-51BB58125E8D}" type="sibTrans" cxnId="{33A53FD1-E69E-444A-88C8-E62ECD5D9A9A}">
      <dgm:prSet/>
      <dgm:spPr/>
      <dgm:t>
        <a:bodyPr/>
        <a:lstStyle/>
        <a:p>
          <a:endParaRPr lang="en-US"/>
        </a:p>
      </dgm:t>
    </dgm:pt>
    <dgm:pt modelId="{C6A1C460-E20F-4AB9-B3A9-FDE3D0A3DB49}">
      <dgm:prSet/>
      <dgm:spPr/>
      <dgm:t>
        <a:bodyPr/>
        <a:lstStyle/>
        <a:p>
          <a:r>
            <a:rPr lang="en-US" dirty="0"/>
            <a:t>Effective community collaboration</a:t>
          </a:r>
        </a:p>
      </dgm:t>
    </dgm:pt>
    <dgm:pt modelId="{C8F07D41-B05B-4A8D-A569-B651FD885A84}" type="parTrans" cxnId="{08CB798A-3633-4312-B5C7-552C01AE365F}">
      <dgm:prSet/>
      <dgm:spPr/>
      <dgm:t>
        <a:bodyPr/>
        <a:lstStyle/>
        <a:p>
          <a:endParaRPr lang="en-US"/>
        </a:p>
      </dgm:t>
    </dgm:pt>
    <dgm:pt modelId="{DEE78756-DDC1-455D-9A9E-4DD632BBA7FC}" type="sibTrans" cxnId="{08CB798A-3633-4312-B5C7-552C01AE365F}">
      <dgm:prSet/>
      <dgm:spPr/>
      <dgm:t>
        <a:bodyPr/>
        <a:lstStyle/>
        <a:p>
          <a:endParaRPr lang="en-US"/>
        </a:p>
      </dgm:t>
    </dgm:pt>
    <dgm:pt modelId="{62C4FB1B-6DA7-413C-99D2-186B6999121C}">
      <dgm:prSet/>
      <dgm:spPr/>
      <dgm:t>
        <a:bodyPr/>
        <a:lstStyle/>
        <a:p>
          <a:r>
            <a:rPr lang="en-US" dirty="0"/>
            <a:t>Tracking progress</a:t>
          </a:r>
        </a:p>
      </dgm:t>
    </dgm:pt>
    <dgm:pt modelId="{2FF82BA3-1ECC-425C-BE18-939C89172AB4}" type="parTrans" cxnId="{0AD5A840-A4E1-4449-B738-7A854DF381AC}">
      <dgm:prSet/>
      <dgm:spPr/>
      <dgm:t>
        <a:bodyPr/>
        <a:lstStyle/>
        <a:p>
          <a:endParaRPr lang="en-US"/>
        </a:p>
      </dgm:t>
    </dgm:pt>
    <dgm:pt modelId="{05EC0FD0-DCD1-4BDB-A12B-C86046891C24}" type="sibTrans" cxnId="{0AD5A840-A4E1-4449-B738-7A854DF381AC}">
      <dgm:prSet/>
      <dgm:spPr/>
      <dgm:t>
        <a:bodyPr/>
        <a:lstStyle/>
        <a:p>
          <a:endParaRPr lang="en-US"/>
        </a:p>
      </dgm:t>
    </dgm:pt>
    <dgm:pt modelId="{E7F6A5A2-A979-4862-B93E-1FB358DDE50C}" type="pres">
      <dgm:prSet presAssocID="{51574D33-8853-4E57-A117-8DA934D7BCBC}" presName="root" presStyleCnt="0">
        <dgm:presLayoutVars>
          <dgm:dir/>
          <dgm:resizeHandles val="exact"/>
        </dgm:presLayoutVars>
      </dgm:prSet>
      <dgm:spPr/>
    </dgm:pt>
    <dgm:pt modelId="{A9D99934-530B-41E0-9F9F-36F69FBEFFCA}" type="pres">
      <dgm:prSet presAssocID="{5F151F67-DA5E-4D90-8F33-1659C599B0FA}" presName="compNode" presStyleCnt="0"/>
      <dgm:spPr/>
    </dgm:pt>
    <dgm:pt modelId="{1BEF5AC9-139C-4345-9CC3-2E1A5CA0A760}" type="pres">
      <dgm:prSet presAssocID="{5F151F67-DA5E-4D90-8F33-1659C599B0FA}" presName="bgRect" presStyleLbl="bgShp" presStyleIdx="0" presStyleCnt="3"/>
      <dgm:spPr/>
    </dgm:pt>
    <dgm:pt modelId="{DF525447-F208-4834-A735-13DC9873B8BA}" type="pres">
      <dgm:prSet presAssocID="{5F151F67-DA5E-4D90-8F33-1659C599B0F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95DB4437-7459-458B-825C-C4D6DD216663}" type="pres">
      <dgm:prSet presAssocID="{5F151F67-DA5E-4D90-8F33-1659C599B0FA}" presName="spaceRect" presStyleCnt="0"/>
      <dgm:spPr/>
    </dgm:pt>
    <dgm:pt modelId="{645D3E71-191F-4714-8E0B-B004F88D10CD}" type="pres">
      <dgm:prSet presAssocID="{5F151F67-DA5E-4D90-8F33-1659C599B0FA}" presName="parTx" presStyleLbl="revTx" presStyleIdx="0" presStyleCnt="3">
        <dgm:presLayoutVars>
          <dgm:chMax val="0"/>
          <dgm:chPref val="0"/>
        </dgm:presLayoutVars>
      </dgm:prSet>
      <dgm:spPr/>
    </dgm:pt>
    <dgm:pt modelId="{F52E1565-7750-4C97-900D-2E5A367E1325}" type="pres">
      <dgm:prSet presAssocID="{E719B89F-436D-41CF-AE93-51BB58125E8D}" presName="sibTrans" presStyleCnt="0"/>
      <dgm:spPr/>
    </dgm:pt>
    <dgm:pt modelId="{2125DB73-A9F9-4540-9CFD-D9B77FF0F173}" type="pres">
      <dgm:prSet presAssocID="{C6A1C460-E20F-4AB9-B3A9-FDE3D0A3DB49}" presName="compNode" presStyleCnt="0"/>
      <dgm:spPr/>
    </dgm:pt>
    <dgm:pt modelId="{C89CFB9A-13D0-4309-B1A0-A3E9716AD49D}" type="pres">
      <dgm:prSet presAssocID="{C6A1C460-E20F-4AB9-B3A9-FDE3D0A3DB49}" presName="bgRect" presStyleLbl="bgShp" presStyleIdx="1" presStyleCnt="3"/>
      <dgm:spPr/>
    </dgm:pt>
    <dgm:pt modelId="{9D21301E-F8B2-4A80-8C3B-BAC7C6C7DFAA}" type="pres">
      <dgm:prSet presAssocID="{C6A1C460-E20F-4AB9-B3A9-FDE3D0A3DB4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22543444-B7DD-438D-9B27-03908144D0DA}" type="pres">
      <dgm:prSet presAssocID="{C6A1C460-E20F-4AB9-B3A9-FDE3D0A3DB49}" presName="spaceRect" presStyleCnt="0"/>
      <dgm:spPr/>
    </dgm:pt>
    <dgm:pt modelId="{395BDB99-BAC5-418C-99AF-32C0E9158D4F}" type="pres">
      <dgm:prSet presAssocID="{C6A1C460-E20F-4AB9-B3A9-FDE3D0A3DB49}" presName="parTx" presStyleLbl="revTx" presStyleIdx="1" presStyleCnt="3">
        <dgm:presLayoutVars>
          <dgm:chMax val="0"/>
          <dgm:chPref val="0"/>
        </dgm:presLayoutVars>
      </dgm:prSet>
      <dgm:spPr/>
    </dgm:pt>
    <dgm:pt modelId="{C4622B25-4837-4BC5-A001-90B4AF5461CA}" type="pres">
      <dgm:prSet presAssocID="{DEE78756-DDC1-455D-9A9E-4DD632BBA7FC}" presName="sibTrans" presStyleCnt="0"/>
      <dgm:spPr/>
    </dgm:pt>
    <dgm:pt modelId="{2F00FBCC-C3D4-4B3F-BAD1-97628C925602}" type="pres">
      <dgm:prSet presAssocID="{62C4FB1B-6DA7-413C-99D2-186B6999121C}" presName="compNode" presStyleCnt="0"/>
      <dgm:spPr/>
    </dgm:pt>
    <dgm:pt modelId="{F5C54E95-7786-4ADF-A400-2BB1E74352DF}" type="pres">
      <dgm:prSet presAssocID="{62C4FB1B-6DA7-413C-99D2-186B6999121C}" presName="bgRect" presStyleLbl="bgShp" presStyleIdx="2" presStyleCnt="3"/>
      <dgm:spPr/>
    </dgm:pt>
    <dgm:pt modelId="{E38F9CA8-2ECE-4B2E-9999-B7F13C33ED5A}" type="pres">
      <dgm:prSet presAssocID="{62C4FB1B-6DA7-413C-99D2-186B6999121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48B9E1B9-6D3F-403F-AD1C-C31A39CEE800}" type="pres">
      <dgm:prSet presAssocID="{62C4FB1B-6DA7-413C-99D2-186B6999121C}" presName="spaceRect" presStyleCnt="0"/>
      <dgm:spPr/>
    </dgm:pt>
    <dgm:pt modelId="{F6F9F900-F030-4561-BD2A-ACEB4F4D4501}" type="pres">
      <dgm:prSet presAssocID="{62C4FB1B-6DA7-413C-99D2-186B6999121C}" presName="parTx" presStyleLbl="revTx" presStyleIdx="2" presStyleCnt="3">
        <dgm:presLayoutVars>
          <dgm:chMax val="0"/>
          <dgm:chPref val="0"/>
        </dgm:presLayoutVars>
      </dgm:prSet>
      <dgm:spPr/>
    </dgm:pt>
  </dgm:ptLst>
  <dgm:cxnLst>
    <dgm:cxn modelId="{694BC639-8BFD-41DD-9895-442757BBD019}" type="presOf" srcId="{62C4FB1B-6DA7-413C-99D2-186B6999121C}" destId="{F6F9F900-F030-4561-BD2A-ACEB4F4D4501}" srcOrd="0" destOrd="0" presId="urn:microsoft.com/office/officeart/2018/2/layout/IconVerticalSolidList"/>
    <dgm:cxn modelId="{0AD5A840-A4E1-4449-B738-7A854DF381AC}" srcId="{51574D33-8853-4E57-A117-8DA934D7BCBC}" destId="{62C4FB1B-6DA7-413C-99D2-186B6999121C}" srcOrd="2" destOrd="0" parTransId="{2FF82BA3-1ECC-425C-BE18-939C89172AB4}" sibTransId="{05EC0FD0-DCD1-4BDB-A12B-C86046891C24}"/>
    <dgm:cxn modelId="{DBBD284F-8A53-4EC9-B367-2D8CE0E27B75}" type="presOf" srcId="{C6A1C460-E20F-4AB9-B3A9-FDE3D0A3DB49}" destId="{395BDB99-BAC5-418C-99AF-32C0E9158D4F}" srcOrd="0" destOrd="0" presId="urn:microsoft.com/office/officeart/2018/2/layout/IconVerticalSolidList"/>
    <dgm:cxn modelId="{B8575953-8CDC-4D63-AD65-FEDB4E42684C}" type="presOf" srcId="{5F151F67-DA5E-4D90-8F33-1659C599B0FA}" destId="{645D3E71-191F-4714-8E0B-B004F88D10CD}" srcOrd="0" destOrd="0" presId="urn:microsoft.com/office/officeart/2018/2/layout/IconVerticalSolidList"/>
    <dgm:cxn modelId="{08CB798A-3633-4312-B5C7-552C01AE365F}" srcId="{51574D33-8853-4E57-A117-8DA934D7BCBC}" destId="{C6A1C460-E20F-4AB9-B3A9-FDE3D0A3DB49}" srcOrd="1" destOrd="0" parTransId="{C8F07D41-B05B-4A8D-A569-B651FD885A84}" sibTransId="{DEE78756-DDC1-455D-9A9E-4DD632BBA7FC}"/>
    <dgm:cxn modelId="{DB7AF1C7-F454-4E6B-A4E8-B55EFFF4DB38}" type="presOf" srcId="{51574D33-8853-4E57-A117-8DA934D7BCBC}" destId="{E7F6A5A2-A979-4862-B93E-1FB358DDE50C}" srcOrd="0" destOrd="0" presId="urn:microsoft.com/office/officeart/2018/2/layout/IconVerticalSolidList"/>
    <dgm:cxn modelId="{33A53FD1-E69E-444A-88C8-E62ECD5D9A9A}" srcId="{51574D33-8853-4E57-A117-8DA934D7BCBC}" destId="{5F151F67-DA5E-4D90-8F33-1659C599B0FA}" srcOrd="0" destOrd="0" parTransId="{8F07DF54-0987-4257-B729-CDE0006E7A69}" sibTransId="{E719B89F-436D-41CF-AE93-51BB58125E8D}"/>
    <dgm:cxn modelId="{EF038323-DBC4-482B-B7B3-B8AC2D153FF0}" type="presParOf" srcId="{E7F6A5A2-A979-4862-B93E-1FB358DDE50C}" destId="{A9D99934-530B-41E0-9F9F-36F69FBEFFCA}" srcOrd="0" destOrd="0" presId="urn:microsoft.com/office/officeart/2018/2/layout/IconVerticalSolidList"/>
    <dgm:cxn modelId="{3EEC050F-12D5-434C-91E4-4F59644D8989}" type="presParOf" srcId="{A9D99934-530B-41E0-9F9F-36F69FBEFFCA}" destId="{1BEF5AC9-139C-4345-9CC3-2E1A5CA0A760}" srcOrd="0" destOrd="0" presId="urn:microsoft.com/office/officeart/2018/2/layout/IconVerticalSolidList"/>
    <dgm:cxn modelId="{80D1133A-15C6-4E4F-BDA5-45C9A4FCED45}" type="presParOf" srcId="{A9D99934-530B-41E0-9F9F-36F69FBEFFCA}" destId="{DF525447-F208-4834-A735-13DC9873B8BA}" srcOrd="1" destOrd="0" presId="urn:microsoft.com/office/officeart/2018/2/layout/IconVerticalSolidList"/>
    <dgm:cxn modelId="{1BD8FA04-D96D-466D-BD09-BA56B535B8F1}" type="presParOf" srcId="{A9D99934-530B-41E0-9F9F-36F69FBEFFCA}" destId="{95DB4437-7459-458B-825C-C4D6DD216663}" srcOrd="2" destOrd="0" presId="urn:microsoft.com/office/officeart/2018/2/layout/IconVerticalSolidList"/>
    <dgm:cxn modelId="{2446F118-4B90-4C6C-B800-088170DC0834}" type="presParOf" srcId="{A9D99934-530B-41E0-9F9F-36F69FBEFFCA}" destId="{645D3E71-191F-4714-8E0B-B004F88D10CD}" srcOrd="3" destOrd="0" presId="urn:microsoft.com/office/officeart/2018/2/layout/IconVerticalSolidList"/>
    <dgm:cxn modelId="{72AD8441-8E3A-449C-8220-F3CD803B2F84}" type="presParOf" srcId="{E7F6A5A2-A979-4862-B93E-1FB358DDE50C}" destId="{F52E1565-7750-4C97-900D-2E5A367E1325}" srcOrd="1" destOrd="0" presId="urn:microsoft.com/office/officeart/2018/2/layout/IconVerticalSolidList"/>
    <dgm:cxn modelId="{6BA50241-3B25-4C11-8EE5-30E93CFBCA27}" type="presParOf" srcId="{E7F6A5A2-A979-4862-B93E-1FB358DDE50C}" destId="{2125DB73-A9F9-4540-9CFD-D9B77FF0F173}" srcOrd="2" destOrd="0" presId="urn:microsoft.com/office/officeart/2018/2/layout/IconVerticalSolidList"/>
    <dgm:cxn modelId="{BB5559B2-446A-4C73-ABD8-AFF50AEDCF1B}" type="presParOf" srcId="{2125DB73-A9F9-4540-9CFD-D9B77FF0F173}" destId="{C89CFB9A-13D0-4309-B1A0-A3E9716AD49D}" srcOrd="0" destOrd="0" presId="urn:microsoft.com/office/officeart/2018/2/layout/IconVerticalSolidList"/>
    <dgm:cxn modelId="{BBAC101F-3640-4925-B20D-E6978F808D18}" type="presParOf" srcId="{2125DB73-A9F9-4540-9CFD-D9B77FF0F173}" destId="{9D21301E-F8B2-4A80-8C3B-BAC7C6C7DFAA}" srcOrd="1" destOrd="0" presId="urn:microsoft.com/office/officeart/2018/2/layout/IconVerticalSolidList"/>
    <dgm:cxn modelId="{863C7819-75E2-4FF9-8F7F-E7109878FC2C}" type="presParOf" srcId="{2125DB73-A9F9-4540-9CFD-D9B77FF0F173}" destId="{22543444-B7DD-438D-9B27-03908144D0DA}" srcOrd="2" destOrd="0" presId="urn:microsoft.com/office/officeart/2018/2/layout/IconVerticalSolidList"/>
    <dgm:cxn modelId="{0CDF0F65-8006-4E60-A270-B398C35D6F2C}" type="presParOf" srcId="{2125DB73-A9F9-4540-9CFD-D9B77FF0F173}" destId="{395BDB99-BAC5-418C-99AF-32C0E9158D4F}" srcOrd="3" destOrd="0" presId="urn:microsoft.com/office/officeart/2018/2/layout/IconVerticalSolidList"/>
    <dgm:cxn modelId="{10409A39-1EB5-434C-A6CF-F469BB97048F}" type="presParOf" srcId="{E7F6A5A2-A979-4862-B93E-1FB358DDE50C}" destId="{C4622B25-4837-4BC5-A001-90B4AF5461CA}" srcOrd="3" destOrd="0" presId="urn:microsoft.com/office/officeart/2018/2/layout/IconVerticalSolidList"/>
    <dgm:cxn modelId="{7F03F304-5061-48A8-92F5-87C90FC793FB}" type="presParOf" srcId="{E7F6A5A2-A979-4862-B93E-1FB358DDE50C}" destId="{2F00FBCC-C3D4-4B3F-BAD1-97628C925602}" srcOrd="4" destOrd="0" presId="urn:microsoft.com/office/officeart/2018/2/layout/IconVerticalSolidList"/>
    <dgm:cxn modelId="{31C1FD90-BC94-4DE2-B960-127BD8B2E848}" type="presParOf" srcId="{2F00FBCC-C3D4-4B3F-BAD1-97628C925602}" destId="{F5C54E95-7786-4ADF-A400-2BB1E74352DF}" srcOrd="0" destOrd="0" presId="urn:microsoft.com/office/officeart/2018/2/layout/IconVerticalSolidList"/>
    <dgm:cxn modelId="{311EBA43-E62F-4347-BD27-E21183874F3C}" type="presParOf" srcId="{2F00FBCC-C3D4-4B3F-BAD1-97628C925602}" destId="{E38F9CA8-2ECE-4B2E-9999-B7F13C33ED5A}" srcOrd="1" destOrd="0" presId="urn:microsoft.com/office/officeart/2018/2/layout/IconVerticalSolidList"/>
    <dgm:cxn modelId="{F74EF063-E817-45B4-9D98-41899390E2C4}" type="presParOf" srcId="{2F00FBCC-C3D4-4B3F-BAD1-97628C925602}" destId="{48B9E1B9-6D3F-403F-AD1C-C31A39CEE800}" srcOrd="2" destOrd="0" presId="urn:microsoft.com/office/officeart/2018/2/layout/IconVerticalSolidList"/>
    <dgm:cxn modelId="{A616A228-4EDE-4ABE-ACF5-D6B37C39059F}" type="presParOf" srcId="{2F00FBCC-C3D4-4B3F-BAD1-97628C925602}" destId="{F6F9F900-F030-4561-BD2A-ACEB4F4D450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17E2E6-9625-4C10-ACA5-F895CDC6BBA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E1407EB-004F-4BA5-BD47-7BE0B8426763}">
      <dgm:prSet/>
      <dgm:spPr/>
      <dgm:t>
        <a:bodyPr/>
        <a:lstStyle/>
        <a:p>
          <a:r>
            <a:rPr lang="en-US" b="1"/>
            <a:t>Ports Primer for Communities</a:t>
          </a:r>
          <a:r>
            <a:rPr lang="en-US"/>
            <a:t>: An Overview of Ports Planning and Operations to Support Community Participation   </a:t>
          </a:r>
        </a:p>
      </dgm:t>
    </dgm:pt>
    <dgm:pt modelId="{65F94BEB-A1F2-4A55-BFB0-9B5FAAB46E1C}" type="parTrans" cxnId="{02509B46-E32D-40D6-936A-CB8D71FEAFB2}">
      <dgm:prSet/>
      <dgm:spPr/>
      <dgm:t>
        <a:bodyPr/>
        <a:lstStyle/>
        <a:p>
          <a:endParaRPr lang="en-US"/>
        </a:p>
      </dgm:t>
    </dgm:pt>
    <dgm:pt modelId="{A55C259A-E95F-40DC-B190-9E5F80DC65D4}" type="sibTrans" cxnId="{02509B46-E32D-40D6-936A-CB8D71FEAFB2}">
      <dgm:prSet/>
      <dgm:spPr/>
      <dgm:t>
        <a:bodyPr/>
        <a:lstStyle/>
        <a:p>
          <a:endParaRPr lang="en-US"/>
        </a:p>
      </dgm:t>
    </dgm:pt>
    <dgm:pt modelId="{9BB9A849-95A2-4F6A-BB89-8E0B0AF004B2}">
      <dgm:prSet/>
      <dgm:spPr/>
      <dgm:t>
        <a:bodyPr/>
        <a:lstStyle/>
        <a:p>
          <a:r>
            <a:rPr lang="en-US" b="1"/>
            <a:t>Community Action Roadmap</a:t>
          </a:r>
          <a:r>
            <a:rPr lang="en-US"/>
            <a:t>: Empowering Near-Port Communities </a:t>
          </a:r>
        </a:p>
      </dgm:t>
    </dgm:pt>
    <dgm:pt modelId="{8989F032-3115-471C-96A0-FBBEA6A19512}" type="parTrans" cxnId="{97E45499-CAB3-41DD-B2C4-DB5639076BC3}">
      <dgm:prSet/>
      <dgm:spPr/>
      <dgm:t>
        <a:bodyPr/>
        <a:lstStyle/>
        <a:p>
          <a:endParaRPr lang="en-US"/>
        </a:p>
      </dgm:t>
    </dgm:pt>
    <dgm:pt modelId="{6205FC5B-D7DD-42FE-BEB0-51E98853DAAB}" type="sibTrans" cxnId="{97E45499-CAB3-41DD-B2C4-DB5639076BC3}">
      <dgm:prSet/>
      <dgm:spPr/>
      <dgm:t>
        <a:bodyPr/>
        <a:lstStyle/>
        <a:p>
          <a:endParaRPr lang="en-US"/>
        </a:p>
      </dgm:t>
    </dgm:pt>
    <dgm:pt modelId="{CC776109-339E-48D7-BB60-E19A61E87AF4}">
      <dgm:prSet/>
      <dgm:spPr/>
      <dgm:t>
        <a:bodyPr/>
        <a:lstStyle/>
        <a:p>
          <a:r>
            <a:rPr lang="en-US" b="1"/>
            <a:t>Environmental Justice (EJ) Primer for Ports</a:t>
          </a:r>
          <a:r>
            <a:rPr lang="en-US"/>
            <a:t>: The Good Neighbor Guide to Building Partnerships and Social Equity with Communities </a:t>
          </a:r>
        </a:p>
      </dgm:t>
    </dgm:pt>
    <dgm:pt modelId="{D45962BA-F7E1-4EC0-B353-5B6657DDB466}" type="parTrans" cxnId="{0774B611-2FC7-4157-97F5-7BDC9B719D1E}">
      <dgm:prSet/>
      <dgm:spPr/>
      <dgm:t>
        <a:bodyPr/>
        <a:lstStyle/>
        <a:p>
          <a:endParaRPr lang="en-US"/>
        </a:p>
      </dgm:t>
    </dgm:pt>
    <dgm:pt modelId="{27850E84-3543-4C4C-9E38-8287AA09D8C1}" type="sibTrans" cxnId="{0774B611-2FC7-4157-97F5-7BDC9B719D1E}">
      <dgm:prSet/>
      <dgm:spPr/>
      <dgm:t>
        <a:bodyPr/>
        <a:lstStyle/>
        <a:p>
          <a:endParaRPr lang="en-US"/>
        </a:p>
      </dgm:t>
    </dgm:pt>
    <dgm:pt modelId="{BB8D8BB1-3723-4185-AA64-A216217CFF04}" type="pres">
      <dgm:prSet presAssocID="{DE17E2E6-9625-4C10-ACA5-F895CDC6BBA8}" presName="linear" presStyleCnt="0">
        <dgm:presLayoutVars>
          <dgm:animLvl val="lvl"/>
          <dgm:resizeHandles val="exact"/>
        </dgm:presLayoutVars>
      </dgm:prSet>
      <dgm:spPr/>
    </dgm:pt>
    <dgm:pt modelId="{D407D087-348A-490D-BB36-F9F7823F1804}" type="pres">
      <dgm:prSet presAssocID="{4E1407EB-004F-4BA5-BD47-7BE0B8426763}" presName="parentText" presStyleLbl="node1" presStyleIdx="0" presStyleCnt="3">
        <dgm:presLayoutVars>
          <dgm:chMax val="0"/>
          <dgm:bulletEnabled val="1"/>
        </dgm:presLayoutVars>
      </dgm:prSet>
      <dgm:spPr/>
    </dgm:pt>
    <dgm:pt modelId="{5E3773D5-E107-4F55-8FE0-661D29DECE65}" type="pres">
      <dgm:prSet presAssocID="{A55C259A-E95F-40DC-B190-9E5F80DC65D4}" presName="spacer" presStyleCnt="0"/>
      <dgm:spPr/>
    </dgm:pt>
    <dgm:pt modelId="{CACBCF07-D6B1-43FA-81A0-BB915CFCA222}" type="pres">
      <dgm:prSet presAssocID="{9BB9A849-95A2-4F6A-BB89-8E0B0AF004B2}" presName="parentText" presStyleLbl="node1" presStyleIdx="1" presStyleCnt="3">
        <dgm:presLayoutVars>
          <dgm:chMax val="0"/>
          <dgm:bulletEnabled val="1"/>
        </dgm:presLayoutVars>
      </dgm:prSet>
      <dgm:spPr/>
    </dgm:pt>
    <dgm:pt modelId="{8739D460-736D-43AC-A2F9-0FFB75039A01}" type="pres">
      <dgm:prSet presAssocID="{6205FC5B-D7DD-42FE-BEB0-51E98853DAAB}" presName="spacer" presStyleCnt="0"/>
      <dgm:spPr/>
    </dgm:pt>
    <dgm:pt modelId="{B25E812A-7FF6-40FF-89BB-B0C45661DA46}" type="pres">
      <dgm:prSet presAssocID="{CC776109-339E-48D7-BB60-E19A61E87AF4}" presName="parentText" presStyleLbl="node1" presStyleIdx="2" presStyleCnt="3">
        <dgm:presLayoutVars>
          <dgm:chMax val="0"/>
          <dgm:bulletEnabled val="1"/>
        </dgm:presLayoutVars>
      </dgm:prSet>
      <dgm:spPr/>
    </dgm:pt>
  </dgm:ptLst>
  <dgm:cxnLst>
    <dgm:cxn modelId="{0774B611-2FC7-4157-97F5-7BDC9B719D1E}" srcId="{DE17E2E6-9625-4C10-ACA5-F895CDC6BBA8}" destId="{CC776109-339E-48D7-BB60-E19A61E87AF4}" srcOrd="2" destOrd="0" parTransId="{D45962BA-F7E1-4EC0-B353-5B6657DDB466}" sibTransId="{27850E84-3543-4C4C-9E38-8287AA09D8C1}"/>
    <dgm:cxn modelId="{8738E015-FFE6-4A8C-B00E-68185DAF2CCB}" type="presOf" srcId="{CC776109-339E-48D7-BB60-E19A61E87AF4}" destId="{B25E812A-7FF6-40FF-89BB-B0C45661DA46}" srcOrd="0" destOrd="0" presId="urn:microsoft.com/office/officeart/2005/8/layout/vList2"/>
    <dgm:cxn modelId="{F6951A2C-C458-4782-ACBA-59EE4C7683D6}" type="presOf" srcId="{9BB9A849-95A2-4F6A-BB89-8E0B0AF004B2}" destId="{CACBCF07-D6B1-43FA-81A0-BB915CFCA222}" srcOrd="0" destOrd="0" presId="urn:microsoft.com/office/officeart/2005/8/layout/vList2"/>
    <dgm:cxn modelId="{02509B46-E32D-40D6-936A-CB8D71FEAFB2}" srcId="{DE17E2E6-9625-4C10-ACA5-F895CDC6BBA8}" destId="{4E1407EB-004F-4BA5-BD47-7BE0B8426763}" srcOrd="0" destOrd="0" parTransId="{65F94BEB-A1F2-4A55-BFB0-9B5FAAB46E1C}" sibTransId="{A55C259A-E95F-40DC-B190-9E5F80DC65D4}"/>
    <dgm:cxn modelId="{3E883B80-8E3A-43AE-B6C5-688E571FC34E}" type="presOf" srcId="{4E1407EB-004F-4BA5-BD47-7BE0B8426763}" destId="{D407D087-348A-490D-BB36-F9F7823F1804}" srcOrd="0" destOrd="0" presId="urn:microsoft.com/office/officeart/2005/8/layout/vList2"/>
    <dgm:cxn modelId="{97E45499-CAB3-41DD-B2C4-DB5639076BC3}" srcId="{DE17E2E6-9625-4C10-ACA5-F895CDC6BBA8}" destId="{9BB9A849-95A2-4F6A-BB89-8E0B0AF004B2}" srcOrd="1" destOrd="0" parTransId="{8989F032-3115-471C-96A0-FBBEA6A19512}" sibTransId="{6205FC5B-D7DD-42FE-BEB0-51E98853DAAB}"/>
    <dgm:cxn modelId="{E76951B3-CA73-4798-9378-4C311D7E8BEA}" type="presOf" srcId="{DE17E2E6-9625-4C10-ACA5-F895CDC6BBA8}" destId="{BB8D8BB1-3723-4185-AA64-A216217CFF04}" srcOrd="0" destOrd="0" presId="urn:microsoft.com/office/officeart/2005/8/layout/vList2"/>
    <dgm:cxn modelId="{8D22D51F-031B-4EA7-A32C-49DCD992A708}" type="presParOf" srcId="{BB8D8BB1-3723-4185-AA64-A216217CFF04}" destId="{D407D087-348A-490D-BB36-F9F7823F1804}" srcOrd="0" destOrd="0" presId="urn:microsoft.com/office/officeart/2005/8/layout/vList2"/>
    <dgm:cxn modelId="{D852138F-A9C8-4A72-B458-38A8C81B54E1}" type="presParOf" srcId="{BB8D8BB1-3723-4185-AA64-A216217CFF04}" destId="{5E3773D5-E107-4F55-8FE0-661D29DECE65}" srcOrd="1" destOrd="0" presId="urn:microsoft.com/office/officeart/2005/8/layout/vList2"/>
    <dgm:cxn modelId="{815F8545-D6ED-4173-8D74-59D86DD49165}" type="presParOf" srcId="{BB8D8BB1-3723-4185-AA64-A216217CFF04}" destId="{CACBCF07-D6B1-43FA-81A0-BB915CFCA222}" srcOrd="2" destOrd="0" presId="urn:microsoft.com/office/officeart/2005/8/layout/vList2"/>
    <dgm:cxn modelId="{B97AE310-773C-43C4-B41B-5360A68048E8}" type="presParOf" srcId="{BB8D8BB1-3723-4185-AA64-A216217CFF04}" destId="{8739D460-736D-43AC-A2F9-0FFB75039A01}" srcOrd="3" destOrd="0" presId="urn:microsoft.com/office/officeart/2005/8/layout/vList2"/>
    <dgm:cxn modelId="{5EA8BA31-9A76-4598-A914-03728ADC0CB3}" type="presParOf" srcId="{BB8D8BB1-3723-4185-AA64-A216217CFF04}" destId="{B25E812A-7FF6-40FF-89BB-B0C45661DA4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0781AB-C50B-45E8-9455-A48496AE8A1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7083F05-6950-4711-81C9-1A279E490C57}">
      <dgm:prSet/>
      <dgm:spPr/>
      <dgm:t>
        <a:bodyPr/>
        <a:lstStyle/>
        <a:p>
          <a:r>
            <a:rPr lang="en-US" u="sng" dirty="0">
              <a:hlinkClick xmlns:r="http://schemas.openxmlformats.org/officeDocument/2006/relationships" r:id="rId1"/>
            </a:rPr>
            <a:t>Community-Port Collaboration Pilot Projects</a:t>
          </a:r>
          <a:r>
            <a:rPr lang="en-US" dirty="0"/>
            <a:t> - Technical assistance provided to 4 pilot communities</a:t>
          </a:r>
        </a:p>
      </dgm:t>
    </dgm:pt>
    <dgm:pt modelId="{55C52BD9-DD61-49B6-ABAA-2D80388E3A9E}" type="parTrans" cxnId="{6AFEA464-BA8D-49BF-8F75-8AFAC5BA3D5D}">
      <dgm:prSet/>
      <dgm:spPr/>
      <dgm:t>
        <a:bodyPr/>
        <a:lstStyle/>
        <a:p>
          <a:endParaRPr lang="en-US"/>
        </a:p>
      </dgm:t>
    </dgm:pt>
    <dgm:pt modelId="{FAF9109A-19C0-4E7C-B925-B821A9719EB1}" type="sibTrans" cxnId="{6AFEA464-BA8D-49BF-8F75-8AFAC5BA3D5D}">
      <dgm:prSet/>
      <dgm:spPr/>
      <dgm:t>
        <a:bodyPr/>
        <a:lstStyle/>
        <a:p>
          <a:endParaRPr lang="en-US"/>
        </a:p>
      </dgm:t>
    </dgm:pt>
    <dgm:pt modelId="{606E7DC0-A7B4-4FB8-8748-DD52D43AD371}">
      <dgm:prSet/>
      <dgm:spPr/>
      <dgm:t>
        <a:bodyPr/>
        <a:lstStyle/>
        <a:p>
          <a:r>
            <a:rPr lang="en-US" dirty="0"/>
            <a:t>Includes an updated </a:t>
          </a:r>
          <a:r>
            <a:rPr lang="en-US" u="sng" dirty="0">
              <a:hlinkClick xmlns:r="http://schemas.openxmlformats.org/officeDocument/2006/relationships" r:id="rId2"/>
            </a:rPr>
            <a:t>community-port collaboration toolkit </a:t>
          </a:r>
          <a:r>
            <a:rPr lang="en-US" dirty="0"/>
            <a:t>consisting of 3 documents and webpages</a:t>
          </a:r>
        </a:p>
      </dgm:t>
    </dgm:pt>
    <dgm:pt modelId="{33E0ED65-8789-438D-A694-8B96B56FB696}" type="parTrans" cxnId="{0917010B-1945-48D2-85F0-AECF3036EF12}">
      <dgm:prSet/>
      <dgm:spPr/>
      <dgm:t>
        <a:bodyPr/>
        <a:lstStyle/>
        <a:p>
          <a:endParaRPr lang="en-US"/>
        </a:p>
      </dgm:t>
    </dgm:pt>
    <dgm:pt modelId="{ACD6777F-EB0E-4BDF-97CB-8C49C3B54F8E}" type="sibTrans" cxnId="{0917010B-1945-48D2-85F0-AECF3036EF12}">
      <dgm:prSet/>
      <dgm:spPr/>
      <dgm:t>
        <a:bodyPr/>
        <a:lstStyle/>
        <a:p>
          <a:endParaRPr lang="en-US"/>
        </a:p>
      </dgm:t>
    </dgm:pt>
    <dgm:pt modelId="{2466E94D-658A-44B0-AA2A-95144A52F74A}">
      <dgm:prSet/>
      <dgm:spPr/>
      <dgm:t>
        <a:bodyPr/>
        <a:lstStyle/>
        <a:p>
          <a:r>
            <a:rPr lang="en-US" dirty="0"/>
            <a:t>Key lessons learned and additional tools developed based on pilot outcomes</a:t>
          </a:r>
        </a:p>
      </dgm:t>
    </dgm:pt>
    <dgm:pt modelId="{E01A2D2F-A039-47E3-99DB-4E08EA86562C}" type="parTrans" cxnId="{B17D6A19-B152-4D38-BD6A-ED10ACC438F2}">
      <dgm:prSet/>
      <dgm:spPr/>
      <dgm:t>
        <a:bodyPr/>
        <a:lstStyle/>
        <a:p>
          <a:endParaRPr lang="en-US"/>
        </a:p>
      </dgm:t>
    </dgm:pt>
    <dgm:pt modelId="{854E03F2-5E2A-44FA-A7C9-184FEA21ADAD}" type="sibTrans" cxnId="{B17D6A19-B152-4D38-BD6A-ED10ACC438F2}">
      <dgm:prSet/>
      <dgm:spPr/>
      <dgm:t>
        <a:bodyPr/>
        <a:lstStyle/>
        <a:p>
          <a:endParaRPr lang="en-US"/>
        </a:p>
      </dgm:t>
    </dgm:pt>
    <dgm:pt modelId="{610A3F6E-D997-4ECF-9ED7-7714F760D68C}" type="pres">
      <dgm:prSet presAssocID="{420781AB-C50B-45E8-9455-A48496AE8A18}" presName="vert0" presStyleCnt="0">
        <dgm:presLayoutVars>
          <dgm:dir/>
          <dgm:animOne val="branch"/>
          <dgm:animLvl val="lvl"/>
        </dgm:presLayoutVars>
      </dgm:prSet>
      <dgm:spPr/>
    </dgm:pt>
    <dgm:pt modelId="{EAE9AD13-CD9E-4ACD-A3E2-738CD3236679}" type="pres">
      <dgm:prSet presAssocID="{07083F05-6950-4711-81C9-1A279E490C57}" presName="thickLine" presStyleLbl="alignNode1" presStyleIdx="0" presStyleCnt="3"/>
      <dgm:spPr/>
    </dgm:pt>
    <dgm:pt modelId="{41E5190F-047C-47C9-8040-37B23AECD0EB}" type="pres">
      <dgm:prSet presAssocID="{07083F05-6950-4711-81C9-1A279E490C57}" presName="horz1" presStyleCnt="0"/>
      <dgm:spPr/>
    </dgm:pt>
    <dgm:pt modelId="{437091C0-A56E-4154-A02B-29604A6E0067}" type="pres">
      <dgm:prSet presAssocID="{07083F05-6950-4711-81C9-1A279E490C57}" presName="tx1" presStyleLbl="revTx" presStyleIdx="0" presStyleCnt="3"/>
      <dgm:spPr/>
    </dgm:pt>
    <dgm:pt modelId="{916FC896-CE40-4E5A-8B50-B96CDD4238E5}" type="pres">
      <dgm:prSet presAssocID="{07083F05-6950-4711-81C9-1A279E490C57}" presName="vert1" presStyleCnt="0"/>
      <dgm:spPr/>
    </dgm:pt>
    <dgm:pt modelId="{F00E12D6-B07D-4E08-B709-BBF9F15FF3C5}" type="pres">
      <dgm:prSet presAssocID="{606E7DC0-A7B4-4FB8-8748-DD52D43AD371}" presName="thickLine" presStyleLbl="alignNode1" presStyleIdx="1" presStyleCnt="3"/>
      <dgm:spPr/>
    </dgm:pt>
    <dgm:pt modelId="{5FE182AF-D852-4C4D-9694-24EDFB596645}" type="pres">
      <dgm:prSet presAssocID="{606E7DC0-A7B4-4FB8-8748-DD52D43AD371}" presName="horz1" presStyleCnt="0"/>
      <dgm:spPr/>
    </dgm:pt>
    <dgm:pt modelId="{A3096C74-FC58-42F9-BCB9-0C51BB9E8992}" type="pres">
      <dgm:prSet presAssocID="{606E7DC0-A7B4-4FB8-8748-DD52D43AD371}" presName="tx1" presStyleLbl="revTx" presStyleIdx="1" presStyleCnt="3"/>
      <dgm:spPr/>
    </dgm:pt>
    <dgm:pt modelId="{D817A807-3AF0-4CC8-A65B-5B6D42043E93}" type="pres">
      <dgm:prSet presAssocID="{606E7DC0-A7B4-4FB8-8748-DD52D43AD371}" presName="vert1" presStyleCnt="0"/>
      <dgm:spPr/>
    </dgm:pt>
    <dgm:pt modelId="{831C6249-27D5-4453-9245-56AC4CD22089}" type="pres">
      <dgm:prSet presAssocID="{2466E94D-658A-44B0-AA2A-95144A52F74A}" presName="thickLine" presStyleLbl="alignNode1" presStyleIdx="2" presStyleCnt="3"/>
      <dgm:spPr/>
    </dgm:pt>
    <dgm:pt modelId="{CD8C0C92-2E00-479B-AEBD-BB8B24855F74}" type="pres">
      <dgm:prSet presAssocID="{2466E94D-658A-44B0-AA2A-95144A52F74A}" presName="horz1" presStyleCnt="0"/>
      <dgm:spPr/>
    </dgm:pt>
    <dgm:pt modelId="{57A27B63-A720-43AD-8E05-B9A1E2DA1C47}" type="pres">
      <dgm:prSet presAssocID="{2466E94D-658A-44B0-AA2A-95144A52F74A}" presName="tx1" presStyleLbl="revTx" presStyleIdx="2" presStyleCnt="3"/>
      <dgm:spPr/>
    </dgm:pt>
    <dgm:pt modelId="{1DA55E39-19D6-4ADA-8624-49C9B16BB346}" type="pres">
      <dgm:prSet presAssocID="{2466E94D-658A-44B0-AA2A-95144A52F74A}" presName="vert1" presStyleCnt="0"/>
      <dgm:spPr/>
    </dgm:pt>
  </dgm:ptLst>
  <dgm:cxnLst>
    <dgm:cxn modelId="{0917010B-1945-48D2-85F0-AECF3036EF12}" srcId="{420781AB-C50B-45E8-9455-A48496AE8A18}" destId="{606E7DC0-A7B4-4FB8-8748-DD52D43AD371}" srcOrd="1" destOrd="0" parTransId="{33E0ED65-8789-438D-A694-8B96B56FB696}" sibTransId="{ACD6777F-EB0E-4BDF-97CB-8C49C3B54F8E}"/>
    <dgm:cxn modelId="{B17D6A19-B152-4D38-BD6A-ED10ACC438F2}" srcId="{420781AB-C50B-45E8-9455-A48496AE8A18}" destId="{2466E94D-658A-44B0-AA2A-95144A52F74A}" srcOrd="2" destOrd="0" parTransId="{E01A2D2F-A039-47E3-99DB-4E08EA86562C}" sibTransId="{854E03F2-5E2A-44FA-A7C9-184FEA21ADAD}"/>
    <dgm:cxn modelId="{6AFEA464-BA8D-49BF-8F75-8AFAC5BA3D5D}" srcId="{420781AB-C50B-45E8-9455-A48496AE8A18}" destId="{07083F05-6950-4711-81C9-1A279E490C57}" srcOrd="0" destOrd="0" parTransId="{55C52BD9-DD61-49B6-ABAA-2D80388E3A9E}" sibTransId="{FAF9109A-19C0-4E7C-B925-B821A9719EB1}"/>
    <dgm:cxn modelId="{AC3F8EB4-E3D6-4F4B-A7EE-AE6AF8B81C5D}" type="presOf" srcId="{2466E94D-658A-44B0-AA2A-95144A52F74A}" destId="{57A27B63-A720-43AD-8E05-B9A1E2DA1C47}" srcOrd="0" destOrd="0" presId="urn:microsoft.com/office/officeart/2008/layout/LinedList"/>
    <dgm:cxn modelId="{FB978FCE-E670-447B-866F-D5A739D670D7}" type="presOf" srcId="{420781AB-C50B-45E8-9455-A48496AE8A18}" destId="{610A3F6E-D997-4ECF-9ED7-7714F760D68C}" srcOrd="0" destOrd="0" presId="urn:microsoft.com/office/officeart/2008/layout/LinedList"/>
    <dgm:cxn modelId="{99A7DDDD-992A-4B49-AFA5-31EFE835A3F8}" type="presOf" srcId="{606E7DC0-A7B4-4FB8-8748-DD52D43AD371}" destId="{A3096C74-FC58-42F9-BCB9-0C51BB9E8992}" srcOrd="0" destOrd="0" presId="urn:microsoft.com/office/officeart/2008/layout/LinedList"/>
    <dgm:cxn modelId="{B07A65E2-6A9A-4BE8-8ED7-29C86E473E8A}" type="presOf" srcId="{07083F05-6950-4711-81C9-1A279E490C57}" destId="{437091C0-A56E-4154-A02B-29604A6E0067}" srcOrd="0" destOrd="0" presId="urn:microsoft.com/office/officeart/2008/layout/LinedList"/>
    <dgm:cxn modelId="{343CFE8C-433A-4D0D-8901-AED62FB8668E}" type="presParOf" srcId="{610A3F6E-D997-4ECF-9ED7-7714F760D68C}" destId="{EAE9AD13-CD9E-4ACD-A3E2-738CD3236679}" srcOrd="0" destOrd="0" presId="urn:microsoft.com/office/officeart/2008/layout/LinedList"/>
    <dgm:cxn modelId="{891E1FF2-E3EC-4635-9276-EC972AEA9272}" type="presParOf" srcId="{610A3F6E-D997-4ECF-9ED7-7714F760D68C}" destId="{41E5190F-047C-47C9-8040-37B23AECD0EB}" srcOrd="1" destOrd="0" presId="urn:microsoft.com/office/officeart/2008/layout/LinedList"/>
    <dgm:cxn modelId="{CB97B01B-BA0F-4F1C-AC5F-711BE7EA3962}" type="presParOf" srcId="{41E5190F-047C-47C9-8040-37B23AECD0EB}" destId="{437091C0-A56E-4154-A02B-29604A6E0067}" srcOrd="0" destOrd="0" presId="urn:microsoft.com/office/officeart/2008/layout/LinedList"/>
    <dgm:cxn modelId="{2948F1F8-F63D-4A65-873F-561FA188A1BF}" type="presParOf" srcId="{41E5190F-047C-47C9-8040-37B23AECD0EB}" destId="{916FC896-CE40-4E5A-8B50-B96CDD4238E5}" srcOrd="1" destOrd="0" presId="urn:microsoft.com/office/officeart/2008/layout/LinedList"/>
    <dgm:cxn modelId="{F41D6465-0D61-4B87-A689-2538BEECA979}" type="presParOf" srcId="{610A3F6E-D997-4ECF-9ED7-7714F760D68C}" destId="{F00E12D6-B07D-4E08-B709-BBF9F15FF3C5}" srcOrd="2" destOrd="0" presId="urn:microsoft.com/office/officeart/2008/layout/LinedList"/>
    <dgm:cxn modelId="{B5AB5B2F-64A8-46DE-A406-4F89FE407108}" type="presParOf" srcId="{610A3F6E-D997-4ECF-9ED7-7714F760D68C}" destId="{5FE182AF-D852-4C4D-9694-24EDFB596645}" srcOrd="3" destOrd="0" presId="urn:microsoft.com/office/officeart/2008/layout/LinedList"/>
    <dgm:cxn modelId="{025D8C56-1F82-4A80-8B6E-FF4228335CBD}" type="presParOf" srcId="{5FE182AF-D852-4C4D-9694-24EDFB596645}" destId="{A3096C74-FC58-42F9-BCB9-0C51BB9E8992}" srcOrd="0" destOrd="0" presId="urn:microsoft.com/office/officeart/2008/layout/LinedList"/>
    <dgm:cxn modelId="{7CF7DD04-9BB7-4595-B4EA-6F6F7E1638F9}" type="presParOf" srcId="{5FE182AF-D852-4C4D-9694-24EDFB596645}" destId="{D817A807-3AF0-4CC8-A65B-5B6D42043E93}" srcOrd="1" destOrd="0" presId="urn:microsoft.com/office/officeart/2008/layout/LinedList"/>
    <dgm:cxn modelId="{1AA10DE4-BA20-4EC2-B015-794B1130B854}" type="presParOf" srcId="{610A3F6E-D997-4ECF-9ED7-7714F760D68C}" destId="{831C6249-27D5-4453-9245-56AC4CD22089}" srcOrd="4" destOrd="0" presId="urn:microsoft.com/office/officeart/2008/layout/LinedList"/>
    <dgm:cxn modelId="{CF71CCEF-CABA-4E9D-B005-23DD0C885DAC}" type="presParOf" srcId="{610A3F6E-D997-4ECF-9ED7-7714F760D68C}" destId="{CD8C0C92-2E00-479B-AEBD-BB8B24855F74}" srcOrd="5" destOrd="0" presId="urn:microsoft.com/office/officeart/2008/layout/LinedList"/>
    <dgm:cxn modelId="{F3386CB6-86D0-4B59-8357-FED12924675F}" type="presParOf" srcId="{CD8C0C92-2E00-479B-AEBD-BB8B24855F74}" destId="{57A27B63-A720-43AD-8E05-B9A1E2DA1C47}" srcOrd="0" destOrd="0" presId="urn:microsoft.com/office/officeart/2008/layout/LinedList"/>
    <dgm:cxn modelId="{70422E82-3E67-45BE-B1DB-914DFA31FEBB}" type="presParOf" srcId="{CD8C0C92-2E00-479B-AEBD-BB8B24855F74}" destId="{1DA55E39-19D6-4ADA-8624-49C9B16BB34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FCB491-4547-44A3-9F06-743ACFF1BE4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30B6DDA-C267-45C7-BB0F-EA3C17F20F2E}">
      <dgm:prSet/>
      <dgm:spPr/>
      <dgm:t>
        <a:bodyPr/>
        <a:lstStyle/>
        <a:p>
          <a:r>
            <a:rPr lang="en-US"/>
            <a:t>Neighborhood disinvestment </a:t>
          </a:r>
        </a:p>
      </dgm:t>
    </dgm:pt>
    <dgm:pt modelId="{B101F616-D0E8-43D3-9F3D-B44B46AA0C62}" type="parTrans" cxnId="{36197A2B-C55F-41A1-A80D-25C645C4B52A}">
      <dgm:prSet/>
      <dgm:spPr/>
      <dgm:t>
        <a:bodyPr/>
        <a:lstStyle/>
        <a:p>
          <a:endParaRPr lang="en-US"/>
        </a:p>
      </dgm:t>
    </dgm:pt>
    <dgm:pt modelId="{64AC94FF-0653-4C59-A5CC-EAAB3CFD9788}" type="sibTrans" cxnId="{36197A2B-C55F-41A1-A80D-25C645C4B52A}">
      <dgm:prSet/>
      <dgm:spPr/>
      <dgm:t>
        <a:bodyPr/>
        <a:lstStyle/>
        <a:p>
          <a:endParaRPr lang="en-US"/>
        </a:p>
      </dgm:t>
    </dgm:pt>
    <dgm:pt modelId="{8E035082-ED95-4DB3-A025-F438C2B9ABA7}">
      <dgm:prSet/>
      <dgm:spPr/>
      <dgm:t>
        <a:bodyPr/>
        <a:lstStyle/>
        <a:p>
          <a:r>
            <a:rPr lang="en-US"/>
            <a:t>Income inequality </a:t>
          </a:r>
        </a:p>
      </dgm:t>
    </dgm:pt>
    <dgm:pt modelId="{1573D9C2-01EF-4A39-954A-F2D751F3323C}" type="parTrans" cxnId="{845ED176-18D2-4EC5-8456-DFE90FA5EB4A}">
      <dgm:prSet/>
      <dgm:spPr/>
      <dgm:t>
        <a:bodyPr/>
        <a:lstStyle/>
        <a:p>
          <a:endParaRPr lang="en-US"/>
        </a:p>
      </dgm:t>
    </dgm:pt>
    <dgm:pt modelId="{1D411FB3-8BF9-49DC-918B-E6462C3CF393}" type="sibTrans" cxnId="{845ED176-18D2-4EC5-8456-DFE90FA5EB4A}">
      <dgm:prSet/>
      <dgm:spPr/>
      <dgm:t>
        <a:bodyPr/>
        <a:lstStyle/>
        <a:p>
          <a:endParaRPr lang="en-US"/>
        </a:p>
      </dgm:t>
    </dgm:pt>
    <dgm:pt modelId="{90F6378B-1D6A-4E8B-B032-2215C887406E}">
      <dgm:prSet/>
      <dgm:spPr/>
      <dgm:t>
        <a:bodyPr/>
        <a:lstStyle/>
        <a:p>
          <a:r>
            <a:rPr lang="en-US" dirty="0"/>
            <a:t>Public safety concerns around truck routes and rail crossings</a:t>
          </a:r>
        </a:p>
      </dgm:t>
    </dgm:pt>
    <dgm:pt modelId="{B599AF5C-4DF0-4E46-A2D2-5B2678701EF2}" type="parTrans" cxnId="{8C967867-C40B-4DF2-8080-043D49464208}">
      <dgm:prSet/>
      <dgm:spPr/>
      <dgm:t>
        <a:bodyPr/>
        <a:lstStyle/>
        <a:p>
          <a:endParaRPr lang="en-US"/>
        </a:p>
      </dgm:t>
    </dgm:pt>
    <dgm:pt modelId="{2340F9D3-66A9-48F5-91EF-5C1828950844}" type="sibTrans" cxnId="{8C967867-C40B-4DF2-8080-043D49464208}">
      <dgm:prSet/>
      <dgm:spPr/>
      <dgm:t>
        <a:bodyPr/>
        <a:lstStyle/>
        <a:p>
          <a:endParaRPr lang="en-US"/>
        </a:p>
      </dgm:t>
    </dgm:pt>
    <dgm:pt modelId="{94C04BEB-6D02-4A19-83F0-40285FF73691}">
      <dgm:prSet/>
      <dgm:spPr/>
      <dgm:t>
        <a:bodyPr/>
        <a:lstStyle/>
        <a:p>
          <a:r>
            <a:rPr lang="en-US"/>
            <a:t>Coastal-related threats from extreme weather events</a:t>
          </a:r>
        </a:p>
      </dgm:t>
    </dgm:pt>
    <dgm:pt modelId="{14C36221-7876-4C36-85D7-2381D41DF8C5}" type="parTrans" cxnId="{A640C809-D982-4D12-AD47-AC7FB18F2EB8}">
      <dgm:prSet/>
      <dgm:spPr/>
      <dgm:t>
        <a:bodyPr/>
        <a:lstStyle/>
        <a:p>
          <a:endParaRPr lang="en-US"/>
        </a:p>
      </dgm:t>
    </dgm:pt>
    <dgm:pt modelId="{F784805A-BA37-45D6-A86F-D1FD34472454}" type="sibTrans" cxnId="{A640C809-D982-4D12-AD47-AC7FB18F2EB8}">
      <dgm:prSet/>
      <dgm:spPr/>
      <dgm:t>
        <a:bodyPr/>
        <a:lstStyle/>
        <a:p>
          <a:endParaRPr lang="en-US"/>
        </a:p>
      </dgm:t>
    </dgm:pt>
    <dgm:pt modelId="{BB6CEE66-9E5D-4BD7-A4DF-1784D63C04CC}">
      <dgm:prSet/>
      <dgm:spPr/>
      <dgm:t>
        <a:bodyPr/>
        <a:lstStyle/>
        <a:p>
          <a:r>
            <a:rPr lang="en-US"/>
            <a:t>Barriers to grocery stores, health services, pharmacies, etc. due to port-related infrastructure.</a:t>
          </a:r>
        </a:p>
      </dgm:t>
    </dgm:pt>
    <dgm:pt modelId="{D6961438-4296-4209-920F-814F70788861}" type="parTrans" cxnId="{A0769C9F-30A0-49CA-A4FB-D057A10AB237}">
      <dgm:prSet/>
      <dgm:spPr/>
      <dgm:t>
        <a:bodyPr/>
        <a:lstStyle/>
        <a:p>
          <a:endParaRPr lang="en-US"/>
        </a:p>
      </dgm:t>
    </dgm:pt>
    <dgm:pt modelId="{282F2557-C5DF-41B3-871A-CF672C9D13B1}" type="sibTrans" cxnId="{A0769C9F-30A0-49CA-A4FB-D057A10AB237}">
      <dgm:prSet/>
      <dgm:spPr/>
      <dgm:t>
        <a:bodyPr/>
        <a:lstStyle/>
        <a:p>
          <a:endParaRPr lang="en-US"/>
        </a:p>
      </dgm:t>
    </dgm:pt>
    <dgm:pt modelId="{F6420227-DEF2-4285-85B1-B281B9572762}">
      <dgm:prSet/>
      <dgm:spPr/>
      <dgm:t>
        <a:bodyPr/>
        <a:lstStyle/>
        <a:p>
          <a:r>
            <a:rPr lang="en-US"/>
            <a:t>Lack of adequate sidewalks, street trees, safe intersection crossings and other basic infrastructure. </a:t>
          </a:r>
        </a:p>
      </dgm:t>
    </dgm:pt>
    <dgm:pt modelId="{F5221217-684C-4EB2-B054-DFA6AC5F7490}" type="parTrans" cxnId="{92AC6249-C521-4C7E-9457-591CDED284A6}">
      <dgm:prSet/>
      <dgm:spPr/>
      <dgm:t>
        <a:bodyPr/>
        <a:lstStyle/>
        <a:p>
          <a:endParaRPr lang="en-US"/>
        </a:p>
      </dgm:t>
    </dgm:pt>
    <dgm:pt modelId="{A8F90694-525C-494D-BF13-8A15E685D0A2}" type="sibTrans" cxnId="{92AC6249-C521-4C7E-9457-591CDED284A6}">
      <dgm:prSet/>
      <dgm:spPr/>
      <dgm:t>
        <a:bodyPr/>
        <a:lstStyle/>
        <a:p>
          <a:endParaRPr lang="en-US"/>
        </a:p>
      </dgm:t>
    </dgm:pt>
    <dgm:pt modelId="{01F2211D-32E6-4DA1-9138-6F4780FDA40F}" type="pres">
      <dgm:prSet presAssocID="{23FCB491-4547-44A3-9F06-743ACFF1BE48}" presName="vert0" presStyleCnt="0">
        <dgm:presLayoutVars>
          <dgm:dir/>
          <dgm:animOne val="branch"/>
          <dgm:animLvl val="lvl"/>
        </dgm:presLayoutVars>
      </dgm:prSet>
      <dgm:spPr/>
    </dgm:pt>
    <dgm:pt modelId="{D8C1B0A4-8825-40F2-B78A-62B8C54AC0C8}" type="pres">
      <dgm:prSet presAssocID="{730B6DDA-C267-45C7-BB0F-EA3C17F20F2E}" presName="thickLine" presStyleLbl="alignNode1" presStyleIdx="0" presStyleCnt="6"/>
      <dgm:spPr/>
    </dgm:pt>
    <dgm:pt modelId="{BCC30F1E-ECF8-490C-9AB4-307CFB96B760}" type="pres">
      <dgm:prSet presAssocID="{730B6DDA-C267-45C7-BB0F-EA3C17F20F2E}" presName="horz1" presStyleCnt="0"/>
      <dgm:spPr/>
    </dgm:pt>
    <dgm:pt modelId="{3EBF58D2-C338-47F9-970E-07638C0483BF}" type="pres">
      <dgm:prSet presAssocID="{730B6DDA-C267-45C7-BB0F-EA3C17F20F2E}" presName="tx1" presStyleLbl="revTx" presStyleIdx="0" presStyleCnt="6"/>
      <dgm:spPr/>
    </dgm:pt>
    <dgm:pt modelId="{802A9927-1870-47C5-87FC-D4D179586B76}" type="pres">
      <dgm:prSet presAssocID="{730B6DDA-C267-45C7-BB0F-EA3C17F20F2E}" presName="vert1" presStyleCnt="0"/>
      <dgm:spPr/>
    </dgm:pt>
    <dgm:pt modelId="{3D42DFB7-545A-4631-873F-A7E7C695D066}" type="pres">
      <dgm:prSet presAssocID="{8E035082-ED95-4DB3-A025-F438C2B9ABA7}" presName="thickLine" presStyleLbl="alignNode1" presStyleIdx="1" presStyleCnt="6"/>
      <dgm:spPr/>
    </dgm:pt>
    <dgm:pt modelId="{F1B81A6A-3DD3-4D10-BD0A-DD10D5183A6A}" type="pres">
      <dgm:prSet presAssocID="{8E035082-ED95-4DB3-A025-F438C2B9ABA7}" presName="horz1" presStyleCnt="0"/>
      <dgm:spPr/>
    </dgm:pt>
    <dgm:pt modelId="{43906E35-68F5-415D-9B01-478AACE83B46}" type="pres">
      <dgm:prSet presAssocID="{8E035082-ED95-4DB3-A025-F438C2B9ABA7}" presName="tx1" presStyleLbl="revTx" presStyleIdx="1" presStyleCnt="6"/>
      <dgm:spPr/>
    </dgm:pt>
    <dgm:pt modelId="{1763949F-5A28-4DE6-8057-2AF42A568F71}" type="pres">
      <dgm:prSet presAssocID="{8E035082-ED95-4DB3-A025-F438C2B9ABA7}" presName="vert1" presStyleCnt="0"/>
      <dgm:spPr/>
    </dgm:pt>
    <dgm:pt modelId="{F5F77CA7-411D-4CC0-87AA-922F43AB0756}" type="pres">
      <dgm:prSet presAssocID="{90F6378B-1D6A-4E8B-B032-2215C887406E}" presName="thickLine" presStyleLbl="alignNode1" presStyleIdx="2" presStyleCnt="6"/>
      <dgm:spPr/>
    </dgm:pt>
    <dgm:pt modelId="{EDC964D5-E774-4675-9C3E-574111FD80F7}" type="pres">
      <dgm:prSet presAssocID="{90F6378B-1D6A-4E8B-B032-2215C887406E}" presName="horz1" presStyleCnt="0"/>
      <dgm:spPr/>
    </dgm:pt>
    <dgm:pt modelId="{2754EA55-A390-4E9B-8EF2-8C32260EA131}" type="pres">
      <dgm:prSet presAssocID="{90F6378B-1D6A-4E8B-B032-2215C887406E}" presName="tx1" presStyleLbl="revTx" presStyleIdx="2" presStyleCnt="6"/>
      <dgm:spPr/>
    </dgm:pt>
    <dgm:pt modelId="{701A5137-311E-427D-8F40-B67893D13D2F}" type="pres">
      <dgm:prSet presAssocID="{90F6378B-1D6A-4E8B-B032-2215C887406E}" presName="vert1" presStyleCnt="0"/>
      <dgm:spPr/>
    </dgm:pt>
    <dgm:pt modelId="{E5A7B453-7E52-469D-830A-41D909EA1F01}" type="pres">
      <dgm:prSet presAssocID="{94C04BEB-6D02-4A19-83F0-40285FF73691}" presName="thickLine" presStyleLbl="alignNode1" presStyleIdx="3" presStyleCnt="6"/>
      <dgm:spPr/>
    </dgm:pt>
    <dgm:pt modelId="{8DBC24A6-5474-4244-9F15-B8CF929EF336}" type="pres">
      <dgm:prSet presAssocID="{94C04BEB-6D02-4A19-83F0-40285FF73691}" presName="horz1" presStyleCnt="0"/>
      <dgm:spPr/>
    </dgm:pt>
    <dgm:pt modelId="{CA18592D-95DD-4336-9537-298EE26F05FE}" type="pres">
      <dgm:prSet presAssocID="{94C04BEB-6D02-4A19-83F0-40285FF73691}" presName="tx1" presStyleLbl="revTx" presStyleIdx="3" presStyleCnt="6"/>
      <dgm:spPr/>
    </dgm:pt>
    <dgm:pt modelId="{9106F197-FFC2-40A7-A92A-BD7445D0BA2B}" type="pres">
      <dgm:prSet presAssocID="{94C04BEB-6D02-4A19-83F0-40285FF73691}" presName="vert1" presStyleCnt="0"/>
      <dgm:spPr/>
    </dgm:pt>
    <dgm:pt modelId="{A6A70021-F933-4913-A25F-8BB4326CB007}" type="pres">
      <dgm:prSet presAssocID="{BB6CEE66-9E5D-4BD7-A4DF-1784D63C04CC}" presName="thickLine" presStyleLbl="alignNode1" presStyleIdx="4" presStyleCnt="6"/>
      <dgm:spPr/>
    </dgm:pt>
    <dgm:pt modelId="{EA702995-E7BD-4A38-B35C-D7233D5EC1B3}" type="pres">
      <dgm:prSet presAssocID="{BB6CEE66-9E5D-4BD7-A4DF-1784D63C04CC}" presName="horz1" presStyleCnt="0"/>
      <dgm:spPr/>
    </dgm:pt>
    <dgm:pt modelId="{95EB71BF-4982-4DB2-BB59-62463539E4D7}" type="pres">
      <dgm:prSet presAssocID="{BB6CEE66-9E5D-4BD7-A4DF-1784D63C04CC}" presName="tx1" presStyleLbl="revTx" presStyleIdx="4" presStyleCnt="6"/>
      <dgm:spPr/>
    </dgm:pt>
    <dgm:pt modelId="{03986C4F-8B36-4757-9974-65BFCE312712}" type="pres">
      <dgm:prSet presAssocID="{BB6CEE66-9E5D-4BD7-A4DF-1784D63C04CC}" presName="vert1" presStyleCnt="0"/>
      <dgm:spPr/>
    </dgm:pt>
    <dgm:pt modelId="{32928B29-0338-43E1-A9AC-9CCFB12A79F6}" type="pres">
      <dgm:prSet presAssocID="{F6420227-DEF2-4285-85B1-B281B9572762}" presName="thickLine" presStyleLbl="alignNode1" presStyleIdx="5" presStyleCnt="6"/>
      <dgm:spPr/>
    </dgm:pt>
    <dgm:pt modelId="{8A49979A-2CA4-4729-A00F-20FEE964D265}" type="pres">
      <dgm:prSet presAssocID="{F6420227-DEF2-4285-85B1-B281B9572762}" presName="horz1" presStyleCnt="0"/>
      <dgm:spPr/>
    </dgm:pt>
    <dgm:pt modelId="{C4B09CA8-4260-4D38-A279-5B6ADE9FBEAA}" type="pres">
      <dgm:prSet presAssocID="{F6420227-DEF2-4285-85B1-B281B9572762}" presName="tx1" presStyleLbl="revTx" presStyleIdx="5" presStyleCnt="6"/>
      <dgm:spPr/>
    </dgm:pt>
    <dgm:pt modelId="{7BD29C83-3BAF-487B-9B0A-11DB08F02578}" type="pres">
      <dgm:prSet presAssocID="{F6420227-DEF2-4285-85B1-B281B9572762}" presName="vert1" presStyleCnt="0"/>
      <dgm:spPr/>
    </dgm:pt>
  </dgm:ptLst>
  <dgm:cxnLst>
    <dgm:cxn modelId="{A640C809-D982-4D12-AD47-AC7FB18F2EB8}" srcId="{23FCB491-4547-44A3-9F06-743ACFF1BE48}" destId="{94C04BEB-6D02-4A19-83F0-40285FF73691}" srcOrd="3" destOrd="0" parTransId="{14C36221-7876-4C36-85D7-2381D41DF8C5}" sibTransId="{F784805A-BA37-45D6-A86F-D1FD34472454}"/>
    <dgm:cxn modelId="{36197A2B-C55F-41A1-A80D-25C645C4B52A}" srcId="{23FCB491-4547-44A3-9F06-743ACFF1BE48}" destId="{730B6DDA-C267-45C7-BB0F-EA3C17F20F2E}" srcOrd="0" destOrd="0" parTransId="{B101F616-D0E8-43D3-9F3D-B44B46AA0C62}" sibTransId="{64AC94FF-0653-4C59-A5CC-EAAB3CFD9788}"/>
    <dgm:cxn modelId="{8C967867-C40B-4DF2-8080-043D49464208}" srcId="{23FCB491-4547-44A3-9F06-743ACFF1BE48}" destId="{90F6378B-1D6A-4E8B-B032-2215C887406E}" srcOrd="2" destOrd="0" parTransId="{B599AF5C-4DF0-4E46-A2D2-5B2678701EF2}" sibTransId="{2340F9D3-66A9-48F5-91EF-5C1828950844}"/>
    <dgm:cxn modelId="{92AC6249-C521-4C7E-9457-591CDED284A6}" srcId="{23FCB491-4547-44A3-9F06-743ACFF1BE48}" destId="{F6420227-DEF2-4285-85B1-B281B9572762}" srcOrd="5" destOrd="0" parTransId="{F5221217-684C-4EB2-B054-DFA6AC5F7490}" sibTransId="{A8F90694-525C-494D-BF13-8A15E685D0A2}"/>
    <dgm:cxn modelId="{52560B6D-5771-48CC-A521-5BF227E9853B}" type="presOf" srcId="{23FCB491-4547-44A3-9F06-743ACFF1BE48}" destId="{01F2211D-32E6-4DA1-9138-6F4780FDA40F}" srcOrd="0" destOrd="0" presId="urn:microsoft.com/office/officeart/2008/layout/LinedList"/>
    <dgm:cxn modelId="{4BCA9B51-FDAD-40B2-AE34-C450356BF6F3}" type="presOf" srcId="{F6420227-DEF2-4285-85B1-B281B9572762}" destId="{C4B09CA8-4260-4D38-A279-5B6ADE9FBEAA}" srcOrd="0" destOrd="0" presId="urn:microsoft.com/office/officeart/2008/layout/LinedList"/>
    <dgm:cxn modelId="{845ED176-18D2-4EC5-8456-DFE90FA5EB4A}" srcId="{23FCB491-4547-44A3-9F06-743ACFF1BE48}" destId="{8E035082-ED95-4DB3-A025-F438C2B9ABA7}" srcOrd="1" destOrd="0" parTransId="{1573D9C2-01EF-4A39-954A-F2D751F3323C}" sibTransId="{1D411FB3-8BF9-49DC-918B-E6462C3CF393}"/>
    <dgm:cxn modelId="{1743AE90-092E-4C47-A3F2-2EDF6BC72884}" type="presOf" srcId="{BB6CEE66-9E5D-4BD7-A4DF-1784D63C04CC}" destId="{95EB71BF-4982-4DB2-BB59-62463539E4D7}" srcOrd="0" destOrd="0" presId="urn:microsoft.com/office/officeart/2008/layout/LinedList"/>
    <dgm:cxn modelId="{A0769C9F-30A0-49CA-A4FB-D057A10AB237}" srcId="{23FCB491-4547-44A3-9F06-743ACFF1BE48}" destId="{BB6CEE66-9E5D-4BD7-A4DF-1784D63C04CC}" srcOrd="4" destOrd="0" parTransId="{D6961438-4296-4209-920F-814F70788861}" sibTransId="{282F2557-C5DF-41B3-871A-CF672C9D13B1}"/>
    <dgm:cxn modelId="{081F0DA6-C775-4E43-9AF4-FF9829414059}" type="presOf" srcId="{94C04BEB-6D02-4A19-83F0-40285FF73691}" destId="{CA18592D-95DD-4336-9537-298EE26F05FE}" srcOrd="0" destOrd="0" presId="urn:microsoft.com/office/officeart/2008/layout/LinedList"/>
    <dgm:cxn modelId="{49DA13A7-DDF0-4B71-B20D-1D1D63B23C6E}" type="presOf" srcId="{730B6DDA-C267-45C7-BB0F-EA3C17F20F2E}" destId="{3EBF58D2-C338-47F9-970E-07638C0483BF}" srcOrd="0" destOrd="0" presId="urn:microsoft.com/office/officeart/2008/layout/LinedList"/>
    <dgm:cxn modelId="{DE263EC0-8150-4985-BC59-3F81E0343AF8}" type="presOf" srcId="{8E035082-ED95-4DB3-A025-F438C2B9ABA7}" destId="{43906E35-68F5-415D-9B01-478AACE83B46}" srcOrd="0" destOrd="0" presId="urn:microsoft.com/office/officeart/2008/layout/LinedList"/>
    <dgm:cxn modelId="{E88E3AFD-207B-403A-93F8-CE9AA0C34279}" type="presOf" srcId="{90F6378B-1D6A-4E8B-B032-2215C887406E}" destId="{2754EA55-A390-4E9B-8EF2-8C32260EA131}" srcOrd="0" destOrd="0" presId="urn:microsoft.com/office/officeart/2008/layout/LinedList"/>
    <dgm:cxn modelId="{DD86350D-941B-457D-B105-6B9389AC4B3C}" type="presParOf" srcId="{01F2211D-32E6-4DA1-9138-6F4780FDA40F}" destId="{D8C1B0A4-8825-40F2-B78A-62B8C54AC0C8}" srcOrd="0" destOrd="0" presId="urn:microsoft.com/office/officeart/2008/layout/LinedList"/>
    <dgm:cxn modelId="{8D9FFD3B-33DB-47FF-9C12-F0BBA4E3BE68}" type="presParOf" srcId="{01F2211D-32E6-4DA1-9138-6F4780FDA40F}" destId="{BCC30F1E-ECF8-490C-9AB4-307CFB96B760}" srcOrd="1" destOrd="0" presId="urn:microsoft.com/office/officeart/2008/layout/LinedList"/>
    <dgm:cxn modelId="{12B89867-EECE-4A1B-9746-30393A2AF5AB}" type="presParOf" srcId="{BCC30F1E-ECF8-490C-9AB4-307CFB96B760}" destId="{3EBF58D2-C338-47F9-970E-07638C0483BF}" srcOrd="0" destOrd="0" presId="urn:microsoft.com/office/officeart/2008/layout/LinedList"/>
    <dgm:cxn modelId="{D1F44A4E-7F17-4CE3-9931-36FF6E7DEAB3}" type="presParOf" srcId="{BCC30F1E-ECF8-490C-9AB4-307CFB96B760}" destId="{802A9927-1870-47C5-87FC-D4D179586B76}" srcOrd="1" destOrd="0" presId="urn:microsoft.com/office/officeart/2008/layout/LinedList"/>
    <dgm:cxn modelId="{F315614B-63EA-4AC9-A7B7-52E8649C43CB}" type="presParOf" srcId="{01F2211D-32E6-4DA1-9138-6F4780FDA40F}" destId="{3D42DFB7-545A-4631-873F-A7E7C695D066}" srcOrd="2" destOrd="0" presId="urn:microsoft.com/office/officeart/2008/layout/LinedList"/>
    <dgm:cxn modelId="{DED713F9-6E20-4579-9256-5B8978C11249}" type="presParOf" srcId="{01F2211D-32E6-4DA1-9138-6F4780FDA40F}" destId="{F1B81A6A-3DD3-4D10-BD0A-DD10D5183A6A}" srcOrd="3" destOrd="0" presId="urn:microsoft.com/office/officeart/2008/layout/LinedList"/>
    <dgm:cxn modelId="{4CB92B67-F6AC-4E9D-9522-373BA040BDEF}" type="presParOf" srcId="{F1B81A6A-3DD3-4D10-BD0A-DD10D5183A6A}" destId="{43906E35-68F5-415D-9B01-478AACE83B46}" srcOrd="0" destOrd="0" presId="urn:microsoft.com/office/officeart/2008/layout/LinedList"/>
    <dgm:cxn modelId="{5E8C2690-246F-45B4-AFF8-22C862C9476E}" type="presParOf" srcId="{F1B81A6A-3DD3-4D10-BD0A-DD10D5183A6A}" destId="{1763949F-5A28-4DE6-8057-2AF42A568F71}" srcOrd="1" destOrd="0" presId="urn:microsoft.com/office/officeart/2008/layout/LinedList"/>
    <dgm:cxn modelId="{7824C99D-2E9D-4C73-BAA9-3EF55F67F58A}" type="presParOf" srcId="{01F2211D-32E6-4DA1-9138-6F4780FDA40F}" destId="{F5F77CA7-411D-4CC0-87AA-922F43AB0756}" srcOrd="4" destOrd="0" presId="urn:microsoft.com/office/officeart/2008/layout/LinedList"/>
    <dgm:cxn modelId="{7058AE3F-6E9F-409E-8EB3-0B6CB00308A1}" type="presParOf" srcId="{01F2211D-32E6-4DA1-9138-6F4780FDA40F}" destId="{EDC964D5-E774-4675-9C3E-574111FD80F7}" srcOrd="5" destOrd="0" presId="urn:microsoft.com/office/officeart/2008/layout/LinedList"/>
    <dgm:cxn modelId="{78E6CB78-D6DA-4A12-8597-82820669F36E}" type="presParOf" srcId="{EDC964D5-E774-4675-9C3E-574111FD80F7}" destId="{2754EA55-A390-4E9B-8EF2-8C32260EA131}" srcOrd="0" destOrd="0" presId="urn:microsoft.com/office/officeart/2008/layout/LinedList"/>
    <dgm:cxn modelId="{94264633-5D77-4777-96C7-B60BF170757E}" type="presParOf" srcId="{EDC964D5-E774-4675-9C3E-574111FD80F7}" destId="{701A5137-311E-427D-8F40-B67893D13D2F}" srcOrd="1" destOrd="0" presId="urn:microsoft.com/office/officeart/2008/layout/LinedList"/>
    <dgm:cxn modelId="{8D670100-4418-4FDD-93F4-5AB64591AEA2}" type="presParOf" srcId="{01F2211D-32E6-4DA1-9138-6F4780FDA40F}" destId="{E5A7B453-7E52-469D-830A-41D909EA1F01}" srcOrd="6" destOrd="0" presId="urn:microsoft.com/office/officeart/2008/layout/LinedList"/>
    <dgm:cxn modelId="{07FD5644-36D8-4BEB-9158-55F4E0767ACF}" type="presParOf" srcId="{01F2211D-32E6-4DA1-9138-6F4780FDA40F}" destId="{8DBC24A6-5474-4244-9F15-B8CF929EF336}" srcOrd="7" destOrd="0" presId="urn:microsoft.com/office/officeart/2008/layout/LinedList"/>
    <dgm:cxn modelId="{F074D908-551F-458A-85BB-A445D4528189}" type="presParOf" srcId="{8DBC24A6-5474-4244-9F15-B8CF929EF336}" destId="{CA18592D-95DD-4336-9537-298EE26F05FE}" srcOrd="0" destOrd="0" presId="urn:microsoft.com/office/officeart/2008/layout/LinedList"/>
    <dgm:cxn modelId="{24C65696-B57E-49ED-9EA3-1A528650D7B7}" type="presParOf" srcId="{8DBC24A6-5474-4244-9F15-B8CF929EF336}" destId="{9106F197-FFC2-40A7-A92A-BD7445D0BA2B}" srcOrd="1" destOrd="0" presId="urn:microsoft.com/office/officeart/2008/layout/LinedList"/>
    <dgm:cxn modelId="{404C0C1C-2147-43E3-BDAD-9A9EE648265D}" type="presParOf" srcId="{01F2211D-32E6-4DA1-9138-6F4780FDA40F}" destId="{A6A70021-F933-4913-A25F-8BB4326CB007}" srcOrd="8" destOrd="0" presId="urn:microsoft.com/office/officeart/2008/layout/LinedList"/>
    <dgm:cxn modelId="{3D15583C-7546-441C-B839-066F21245793}" type="presParOf" srcId="{01F2211D-32E6-4DA1-9138-6F4780FDA40F}" destId="{EA702995-E7BD-4A38-B35C-D7233D5EC1B3}" srcOrd="9" destOrd="0" presId="urn:microsoft.com/office/officeart/2008/layout/LinedList"/>
    <dgm:cxn modelId="{85AE0E93-A005-4DDE-A034-48D0FBFC8B4B}" type="presParOf" srcId="{EA702995-E7BD-4A38-B35C-D7233D5EC1B3}" destId="{95EB71BF-4982-4DB2-BB59-62463539E4D7}" srcOrd="0" destOrd="0" presId="urn:microsoft.com/office/officeart/2008/layout/LinedList"/>
    <dgm:cxn modelId="{EFE0C1C9-C520-4670-AB0F-B054677D08E3}" type="presParOf" srcId="{EA702995-E7BD-4A38-B35C-D7233D5EC1B3}" destId="{03986C4F-8B36-4757-9974-65BFCE312712}" srcOrd="1" destOrd="0" presId="urn:microsoft.com/office/officeart/2008/layout/LinedList"/>
    <dgm:cxn modelId="{5AEAA3C3-F5E5-44D9-9417-E98976F4EFF1}" type="presParOf" srcId="{01F2211D-32E6-4DA1-9138-6F4780FDA40F}" destId="{32928B29-0338-43E1-A9AC-9CCFB12A79F6}" srcOrd="10" destOrd="0" presId="urn:microsoft.com/office/officeart/2008/layout/LinedList"/>
    <dgm:cxn modelId="{F1FE17B2-D347-4944-AD95-F2156AEDD3EF}" type="presParOf" srcId="{01F2211D-32E6-4DA1-9138-6F4780FDA40F}" destId="{8A49979A-2CA4-4729-A00F-20FEE964D265}" srcOrd="11" destOrd="0" presId="urn:microsoft.com/office/officeart/2008/layout/LinedList"/>
    <dgm:cxn modelId="{C176CDBE-0AD5-4F83-A50A-3DAB2C3CCA63}" type="presParOf" srcId="{8A49979A-2CA4-4729-A00F-20FEE964D265}" destId="{C4B09CA8-4260-4D38-A279-5B6ADE9FBEAA}" srcOrd="0" destOrd="0" presId="urn:microsoft.com/office/officeart/2008/layout/LinedList"/>
    <dgm:cxn modelId="{AC980A35-EEF6-4D09-99B6-25B009664A06}" type="presParOf" srcId="{8A49979A-2CA4-4729-A00F-20FEE964D265}" destId="{7BD29C83-3BAF-487B-9B0A-11DB08F0257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0355A6-9B30-499A-A367-7BDD097F90AA}" type="doc">
      <dgm:prSet loTypeId="urn:microsoft.com/office/officeart/2018/2/layout/IconLabelList" loCatId="icon" qsTypeId="urn:microsoft.com/office/officeart/2005/8/quickstyle/simple1" qsCatId="simple" csTypeId="urn:microsoft.com/office/officeart/2018/5/colors/Iconchunking_neutralbg_accent6_2" csCatId="accent6" phldr="1"/>
      <dgm:spPr/>
      <dgm:t>
        <a:bodyPr/>
        <a:lstStyle/>
        <a:p>
          <a:endParaRPr lang="en-US"/>
        </a:p>
      </dgm:t>
    </dgm:pt>
    <dgm:pt modelId="{8B492900-669B-470C-9515-379FFCD6CBE8}">
      <dgm:prSet custT="1"/>
      <dgm:spPr/>
      <dgm:t>
        <a:bodyPr/>
        <a:lstStyle/>
        <a:p>
          <a:r>
            <a:rPr lang="en-US" sz="1800" dirty="0"/>
            <a:t>Defining community stakeholder groups</a:t>
          </a:r>
        </a:p>
      </dgm:t>
    </dgm:pt>
    <dgm:pt modelId="{0DB88620-19AC-4E7A-845A-729970BDA6DA}" type="parTrans" cxnId="{3A3EF192-7969-4A0D-98C6-241EE3888294}">
      <dgm:prSet/>
      <dgm:spPr/>
      <dgm:t>
        <a:bodyPr/>
        <a:lstStyle/>
        <a:p>
          <a:endParaRPr lang="en-US"/>
        </a:p>
      </dgm:t>
    </dgm:pt>
    <dgm:pt modelId="{5B2E55FD-D544-41F9-8984-F5A1DE11C858}" type="sibTrans" cxnId="{3A3EF192-7969-4A0D-98C6-241EE3888294}">
      <dgm:prSet/>
      <dgm:spPr/>
      <dgm:t>
        <a:bodyPr/>
        <a:lstStyle/>
        <a:p>
          <a:endParaRPr lang="en-US"/>
        </a:p>
      </dgm:t>
    </dgm:pt>
    <dgm:pt modelId="{0DCCF1A4-05A4-4395-B1DC-7DE146A325BB}">
      <dgm:prSet/>
      <dgm:spPr/>
      <dgm:t>
        <a:bodyPr/>
        <a:lstStyle/>
        <a:p>
          <a:r>
            <a:rPr lang="en-US" dirty="0"/>
            <a:t>Building relationships with near-port communities</a:t>
          </a:r>
        </a:p>
      </dgm:t>
    </dgm:pt>
    <dgm:pt modelId="{AF64D613-BEA6-4DC5-AF8F-DAA49396C517}" type="parTrans" cxnId="{4918B4B2-37BB-41AE-BAD0-064FFC85B2F6}">
      <dgm:prSet/>
      <dgm:spPr/>
      <dgm:t>
        <a:bodyPr/>
        <a:lstStyle/>
        <a:p>
          <a:endParaRPr lang="en-US"/>
        </a:p>
      </dgm:t>
    </dgm:pt>
    <dgm:pt modelId="{76F64E2E-4B37-482C-A1C2-F90E7D5C9133}" type="sibTrans" cxnId="{4918B4B2-37BB-41AE-BAD0-064FFC85B2F6}">
      <dgm:prSet/>
      <dgm:spPr/>
      <dgm:t>
        <a:bodyPr/>
        <a:lstStyle/>
        <a:p>
          <a:endParaRPr lang="en-US"/>
        </a:p>
      </dgm:t>
    </dgm:pt>
    <dgm:pt modelId="{B0ED9D73-9EAD-4423-A25B-AFA5774F3F99}">
      <dgm:prSet/>
      <dgm:spPr/>
      <dgm:t>
        <a:bodyPr/>
        <a:lstStyle/>
        <a:p>
          <a:r>
            <a:rPr lang="en-US" dirty="0"/>
            <a:t>Determining the level of community engagement</a:t>
          </a:r>
        </a:p>
      </dgm:t>
    </dgm:pt>
    <dgm:pt modelId="{127B9953-1808-4992-8D04-43769769ED20}" type="parTrans" cxnId="{35829A4F-57D7-4591-804A-30BF7FB1F705}">
      <dgm:prSet/>
      <dgm:spPr/>
      <dgm:t>
        <a:bodyPr/>
        <a:lstStyle/>
        <a:p>
          <a:endParaRPr lang="en-US"/>
        </a:p>
      </dgm:t>
    </dgm:pt>
    <dgm:pt modelId="{7A92DBA1-6B5C-4CB6-92D9-EC5DBDF7D17D}" type="sibTrans" cxnId="{35829A4F-57D7-4591-804A-30BF7FB1F705}">
      <dgm:prSet/>
      <dgm:spPr/>
      <dgm:t>
        <a:bodyPr/>
        <a:lstStyle/>
        <a:p>
          <a:endParaRPr lang="en-US"/>
        </a:p>
      </dgm:t>
    </dgm:pt>
    <dgm:pt modelId="{E3922F36-E0FE-40BD-B629-81F032FE72CC}" type="pres">
      <dgm:prSet presAssocID="{D80355A6-9B30-499A-A367-7BDD097F90AA}" presName="root" presStyleCnt="0">
        <dgm:presLayoutVars>
          <dgm:dir/>
          <dgm:resizeHandles val="exact"/>
        </dgm:presLayoutVars>
      </dgm:prSet>
      <dgm:spPr/>
    </dgm:pt>
    <dgm:pt modelId="{B8365B78-097D-4863-B366-1EE9A7133A85}" type="pres">
      <dgm:prSet presAssocID="{8B492900-669B-470C-9515-379FFCD6CBE8}" presName="compNode" presStyleCnt="0"/>
      <dgm:spPr/>
    </dgm:pt>
    <dgm:pt modelId="{B2EF782C-CD9E-4EAD-A123-50BD0541EFC5}" type="pres">
      <dgm:prSet presAssocID="{8B492900-669B-470C-9515-379FFCD6CBE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F7BDF355-1250-4652-9EE6-E1DBA169B18F}" type="pres">
      <dgm:prSet presAssocID="{8B492900-669B-470C-9515-379FFCD6CBE8}" presName="spaceRect" presStyleCnt="0"/>
      <dgm:spPr/>
    </dgm:pt>
    <dgm:pt modelId="{B989FA8A-8FDE-4D2D-9970-D986E494BD3F}" type="pres">
      <dgm:prSet presAssocID="{8B492900-669B-470C-9515-379FFCD6CBE8}" presName="textRect" presStyleLbl="revTx" presStyleIdx="0" presStyleCnt="3" custLinFactNeighborX="832" custLinFactNeighborY="-33251">
        <dgm:presLayoutVars>
          <dgm:chMax val="1"/>
          <dgm:chPref val="1"/>
        </dgm:presLayoutVars>
      </dgm:prSet>
      <dgm:spPr/>
    </dgm:pt>
    <dgm:pt modelId="{EAFE6D42-EA21-4BF2-80EC-373A6E264716}" type="pres">
      <dgm:prSet presAssocID="{5B2E55FD-D544-41F9-8984-F5A1DE11C858}" presName="sibTrans" presStyleCnt="0"/>
      <dgm:spPr/>
    </dgm:pt>
    <dgm:pt modelId="{7DEB6400-3193-41CF-A89B-AE7A28206747}" type="pres">
      <dgm:prSet presAssocID="{0DCCF1A4-05A4-4395-B1DC-7DE146A325BB}" presName="compNode" presStyleCnt="0"/>
      <dgm:spPr/>
    </dgm:pt>
    <dgm:pt modelId="{E87BD6B5-2979-494D-A994-97C89E0112A5}" type="pres">
      <dgm:prSet presAssocID="{0DCCF1A4-05A4-4395-B1DC-7DE146A325B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y"/>
        </a:ext>
      </dgm:extLst>
    </dgm:pt>
    <dgm:pt modelId="{647FA32A-2B41-4211-95AC-69F4570E3238}" type="pres">
      <dgm:prSet presAssocID="{0DCCF1A4-05A4-4395-B1DC-7DE146A325BB}" presName="spaceRect" presStyleCnt="0"/>
      <dgm:spPr/>
    </dgm:pt>
    <dgm:pt modelId="{21C75874-4E30-4486-9C1E-14EE4564EBBC}" type="pres">
      <dgm:prSet presAssocID="{0DCCF1A4-05A4-4395-B1DC-7DE146A325BB}" presName="textRect" presStyleLbl="revTx" presStyleIdx="1" presStyleCnt="3" custLinFactNeighborX="3982" custLinFactNeighborY="-33251">
        <dgm:presLayoutVars>
          <dgm:chMax val="1"/>
          <dgm:chPref val="1"/>
        </dgm:presLayoutVars>
      </dgm:prSet>
      <dgm:spPr/>
    </dgm:pt>
    <dgm:pt modelId="{A51CDCA5-5192-4245-89D9-1002041BB26A}" type="pres">
      <dgm:prSet presAssocID="{76F64E2E-4B37-482C-A1C2-F90E7D5C9133}" presName="sibTrans" presStyleCnt="0"/>
      <dgm:spPr/>
    </dgm:pt>
    <dgm:pt modelId="{DEA4E7D1-0F0A-4C55-AC88-3652F6563753}" type="pres">
      <dgm:prSet presAssocID="{B0ED9D73-9EAD-4423-A25B-AFA5774F3F99}" presName="compNode" presStyleCnt="0"/>
      <dgm:spPr/>
    </dgm:pt>
    <dgm:pt modelId="{16AAF678-73FA-45F3-B69A-BD474376F349}" type="pres">
      <dgm:prSet presAssocID="{B0ED9D73-9EAD-4423-A25B-AFA5774F3F99}" presName="iconRect" presStyleLbl="node1" presStyleIdx="2" presStyleCnt="3" custLinFactNeighborX="10934" custLinFactNeighborY="-322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49019214-8892-4557-A89C-407A1D12A160}" type="pres">
      <dgm:prSet presAssocID="{B0ED9D73-9EAD-4423-A25B-AFA5774F3F99}" presName="spaceRect" presStyleCnt="0"/>
      <dgm:spPr/>
    </dgm:pt>
    <dgm:pt modelId="{FB0BAEAF-8495-4E09-8F93-869BCF6F6D3C}" type="pres">
      <dgm:prSet presAssocID="{B0ED9D73-9EAD-4423-A25B-AFA5774F3F99}" presName="textRect" presStyleLbl="revTx" presStyleIdx="2" presStyleCnt="3" custLinFactNeighborX="4921" custLinFactNeighborY="-35831">
        <dgm:presLayoutVars>
          <dgm:chMax val="1"/>
          <dgm:chPref val="1"/>
        </dgm:presLayoutVars>
      </dgm:prSet>
      <dgm:spPr/>
    </dgm:pt>
  </dgm:ptLst>
  <dgm:cxnLst>
    <dgm:cxn modelId="{188CA01C-6801-43F6-BAB1-15F4B7C51805}" type="presOf" srcId="{D80355A6-9B30-499A-A367-7BDD097F90AA}" destId="{E3922F36-E0FE-40BD-B629-81F032FE72CC}" srcOrd="0" destOrd="0" presId="urn:microsoft.com/office/officeart/2018/2/layout/IconLabelList"/>
    <dgm:cxn modelId="{DEF79825-1A11-4C1B-ADEC-AB091F8A267B}" type="presOf" srcId="{B0ED9D73-9EAD-4423-A25B-AFA5774F3F99}" destId="{FB0BAEAF-8495-4E09-8F93-869BCF6F6D3C}" srcOrd="0" destOrd="0" presId="urn:microsoft.com/office/officeart/2018/2/layout/IconLabelList"/>
    <dgm:cxn modelId="{F99F6D2D-133D-44A5-8E10-660B2BCBB889}" type="presOf" srcId="{8B492900-669B-470C-9515-379FFCD6CBE8}" destId="{B989FA8A-8FDE-4D2D-9970-D986E494BD3F}" srcOrd="0" destOrd="0" presId="urn:microsoft.com/office/officeart/2018/2/layout/IconLabelList"/>
    <dgm:cxn modelId="{B3ADE16E-57A3-44AF-B41F-CD748078DC5D}" type="presOf" srcId="{0DCCF1A4-05A4-4395-B1DC-7DE146A325BB}" destId="{21C75874-4E30-4486-9C1E-14EE4564EBBC}" srcOrd="0" destOrd="0" presId="urn:microsoft.com/office/officeart/2018/2/layout/IconLabelList"/>
    <dgm:cxn modelId="{35829A4F-57D7-4591-804A-30BF7FB1F705}" srcId="{D80355A6-9B30-499A-A367-7BDD097F90AA}" destId="{B0ED9D73-9EAD-4423-A25B-AFA5774F3F99}" srcOrd="2" destOrd="0" parTransId="{127B9953-1808-4992-8D04-43769769ED20}" sibTransId="{7A92DBA1-6B5C-4CB6-92D9-EC5DBDF7D17D}"/>
    <dgm:cxn modelId="{3A3EF192-7969-4A0D-98C6-241EE3888294}" srcId="{D80355A6-9B30-499A-A367-7BDD097F90AA}" destId="{8B492900-669B-470C-9515-379FFCD6CBE8}" srcOrd="0" destOrd="0" parTransId="{0DB88620-19AC-4E7A-845A-729970BDA6DA}" sibTransId="{5B2E55FD-D544-41F9-8984-F5A1DE11C858}"/>
    <dgm:cxn modelId="{4918B4B2-37BB-41AE-BAD0-064FFC85B2F6}" srcId="{D80355A6-9B30-499A-A367-7BDD097F90AA}" destId="{0DCCF1A4-05A4-4395-B1DC-7DE146A325BB}" srcOrd="1" destOrd="0" parTransId="{AF64D613-BEA6-4DC5-AF8F-DAA49396C517}" sibTransId="{76F64E2E-4B37-482C-A1C2-F90E7D5C9133}"/>
    <dgm:cxn modelId="{06F04C4D-B1EC-43F4-96D9-6EE2C947E054}" type="presParOf" srcId="{E3922F36-E0FE-40BD-B629-81F032FE72CC}" destId="{B8365B78-097D-4863-B366-1EE9A7133A85}" srcOrd="0" destOrd="0" presId="urn:microsoft.com/office/officeart/2018/2/layout/IconLabelList"/>
    <dgm:cxn modelId="{2FA170E0-C89F-4861-84EC-F61C6B506F78}" type="presParOf" srcId="{B8365B78-097D-4863-B366-1EE9A7133A85}" destId="{B2EF782C-CD9E-4EAD-A123-50BD0541EFC5}" srcOrd="0" destOrd="0" presId="urn:microsoft.com/office/officeart/2018/2/layout/IconLabelList"/>
    <dgm:cxn modelId="{ED15E98E-02DE-4F0F-9CB9-ECF6360E4EBE}" type="presParOf" srcId="{B8365B78-097D-4863-B366-1EE9A7133A85}" destId="{F7BDF355-1250-4652-9EE6-E1DBA169B18F}" srcOrd="1" destOrd="0" presId="urn:microsoft.com/office/officeart/2018/2/layout/IconLabelList"/>
    <dgm:cxn modelId="{CE87029C-527C-4C74-B4B7-8D9337289DF0}" type="presParOf" srcId="{B8365B78-097D-4863-B366-1EE9A7133A85}" destId="{B989FA8A-8FDE-4D2D-9970-D986E494BD3F}" srcOrd="2" destOrd="0" presId="urn:microsoft.com/office/officeart/2018/2/layout/IconLabelList"/>
    <dgm:cxn modelId="{FA7B2CA2-C03A-4921-98C7-89C084B225F4}" type="presParOf" srcId="{E3922F36-E0FE-40BD-B629-81F032FE72CC}" destId="{EAFE6D42-EA21-4BF2-80EC-373A6E264716}" srcOrd="1" destOrd="0" presId="urn:microsoft.com/office/officeart/2018/2/layout/IconLabelList"/>
    <dgm:cxn modelId="{01FB5841-30DE-40A2-9DAE-6B3FB426BCA9}" type="presParOf" srcId="{E3922F36-E0FE-40BD-B629-81F032FE72CC}" destId="{7DEB6400-3193-41CF-A89B-AE7A28206747}" srcOrd="2" destOrd="0" presId="urn:microsoft.com/office/officeart/2018/2/layout/IconLabelList"/>
    <dgm:cxn modelId="{C034231A-5C0D-4E34-BBD8-8291412CAD3A}" type="presParOf" srcId="{7DEB6400-3193-41CF-A89B-AE7A28206747}" destId="{E87BD6B5-2979-494D-A994-97C89E0112A5}" srcOrd="0" destOrd="0" presId="urn:microsoft.com/office/officeart/2018/2/layout/IconLabelList"/>
    <dgm:cxn modelId="{D96D9942-BE9E-405B-86A1-61E167344AAC}" type="presParOf" srcId="{7DEB6400-3193-41CF-A89B-AE7A28206747}" destId="{647FA32A-2B41-4211-95AC-69F4570E3238}" srcOrd="1" destOrd="0" presId="urn:microsoft.com/office/officeart/2018/2/layout/IconLabelList"/>
    <dgm:cxn modelId="{D9711601-8460-4431-971F-87D65C4D1F7E}" type="presParOf" srcId="{7DEB6400-3193-41CF-A89B-AE7A28206747}" destId="{21C75874-4E30-4486-9C1E-14EE4564EBBC}" srcOrd="2" destOrd="0" presId="urn:microsoft.com/office/officeart/2018/2/layout/IconLabelList"/>
    <dgm:cxn modelId="{54FE0E39-E0B2-46EE-BD8E-F1E7BB451145}" type="presParOf" srcId="{E3922F36-E0FE-40BD-B629-81F032FE72CC}" destId="{A51CDCA5-5192-4245-89D9-1002041BB26A}" srcOrd="3" destOrd="0" presId="urn:microsoft.com/office/officeart/2018/2/layout/IconLabelList"/>
    <dgm:cxn modelId="{81373A7D-C3C5-4D5B-97C9-1EA8F2D10F44}" type="presParOf" srcId="{E3922F36-E0FE-40BD-B629-81F032FE72CC}" destId="{DEA4E7D1-0F0A-4C55-AC88-3652F6563753}" srcOrd="4" destOrd="0" presId="urn:microsoft.com/office/officeart/2018/2/layout/IconLabelList"/>
    <dgm:cxn modelId="{903D598E-CE04-4909-A9E3-DE41B33F9052}" type="presParOf" srcId="{DEA4E7D1-0F0A-4C55-AC88-3652F6563753}" destId="{16AAF678-73FA-45F3-B69A-BD474376F349}" srcOrd="0" destOrd="0" presId="urn:microsoft.com/office/officeart/2018/2/layout/IconLabelList"/>
    <dgm:cxn modelId="{B1ADD8CA-B4F1-4696-B380-CA0E462167C9}" type="presParOf" srcId="{DEA4E7D1-0F0A-4C55-AC88-3652F6563753}" destId="{49019214-8892-4557-A89C-407A1D12A160}" srcOrd="1" destOrd="0" presId="urn:microsoft.com/office/officeart/2018/2/layout/IconLabelList"/>
    <dgm:cxn modelId="{0E4C1766-1468-4E89-A6C7-857DF20D6221}" type="presParOf" srcId="{DEA4E7D1-0F0A-4C55-AC88-3652F6563753}" destId="{FB0BAEAF-8495-4E09-8F93-869BCF6F6D3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0355A6-9B30-499A-A367-7BDD097F90AA}" type="doc">
      <dgm:prSet loTypeId="urn:microsoft.com/office/officeart/2018/2/layout/IconLabelList" loCatId="icon" qsTypeId="urn:microsoft.com/office/officeart/2005/8/quickstyle/simple1" qsCatId="simple" csTypeId="urn:microsoft.com/office/officeart/2018/5/colors/Iconchunking_neutralbg_accent6_2" csCatId="accent6" phldr="1"/>
      <dgm:spPr/>
      <dgm:t>
        <a:bodyPr/>
        <a:lstStyle/>
        <a:p>
          <a:endParaRPr lang="en-US"/>
        </a:p>
      </dgm:t>
    </dgm:pt>
    <dgm:pt modelId="{8B492900-669B-470C-9515-379FFCD6CBE8}">
      <dgm:prSet custT="1"/>
      <dgm:spPr/>
      <dgm:t>
        <a:bodyPr/>
        <a:lstStyle/>
        <a:p>
          <a:pPr algn="l">
            <a:lnSpc>
              <a:spcPct val="100000"/>
            </a:lnSpc>
          </a:pPr>
          <a:r>
            <a:rPr lang="en-US" sz="2600" b="1" dirty="0"/>
            <a:t>Defining Community Stakeholder Groups</a:t>
          </a:r>
        </a:p>
      </dgm:t>
    </dgm:pt>
    <dgm:pt modelId="{0DB88620-19AC-4E7A-845A-729970BDA6DA}" type="parTrans" cxnId="{3A3EF192-7969-4A0D-98C6-241EE3888294}">
      <dgm:prSet/>
      <dgm:spPr/>
      <dgm:t>
        <a:bodyPr/>
        <a:lstStyle/>
        <a:p>
          <a:endParaRPr lang="en-US"/>
        </a:p>
      </dgm:t>
    </dgm:pt>
    <dgm:pt modelId="{5B2E55FD-D544-41F9-8984-F5A1DE11C858}" type="sibTrans" cxnId="{3A3EF192-7969-4A0D-98C6-241EE3888294}">
      <dgm:prSet/>
      <dgm:spPr/>
      <dgm:t>
        <a:bodyPr/>
        <a:lstStyle/>
        <a:p>
          <a:endParaRPr lang="en-US"/>
        </a:p>
      </dgm:t>
    </dgm:pt>
    <dgm:pt modelId="{E3922F36-E0FE-40BD-B629-81F032FE72CC}" type="pres">
      <dgm:prSet presAssocID="{D80355A6-9B30-499A-A367-7BDD097F90AA}" presName="root" presStyleCnt="0">
        <dgm:presLayoutVars>
          <dgm:dir/>
          <dgm:resizeHandles val="exact"/>
        </dgm:presLayoutVars>
      </dgm:prSet>
      <dgm:spPr/>
    </dgm:pt>
    <dgm:pt modelId="{B8365B78-097D-4863-B366-1EE9A7133A85}" type="pres">
      <dgm:prSet presAssocID="{8B492900-669B-470C-9515-379FFCD6CBE8}" presName="compNode" presStyleCnt="0"/>
      <dgm:spPr/>
    </dgm:pt>
    <dgm:pt modelId="{B2EF782C-CD9E-4EAD-A123-50BD0541EFC5}" type="pres">
      <dgm:prSet presAssocID="{8B492900-669B-470C-9515-379FFCD6CBE8}" presName="iconRect" presStyleLbl="node1" presStyleIdx="0" presStyleCnt="1" custLinFactNeighborX="-88218" custLinFactNeighborY="-5229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F7BDF355-1250-4652-9EE6-E1DBA169B18F}" type="pres">
      <dgm:prSet presAssocID="{8B492900-669B-470C-9515-379FFCD6CBE8}" presName="spaceRect" presStyleCnt="0"/>
      <dgm:spPr/>
    </dgm:pt>
    <dgm:pt modelId="{B989FA8A-8FDE-4D2D-9970-D986E494BD3F}" type="pres">
      <dgm:prSet presAssocID="{8B492900-669B-470C-9515-379FFCD6CBE8}" presName="textRect" presStyleLbl="revTx" presStyleIdx="0" presStyleCnt="1" custScaleX="143276" custScaleY="82050" custLinFactY="-400000" custLinFactNeighborX="743" custLinFactNeighborY="-403331">
        <dgm:presLayoutVars>
          <dgm:chMax val="1"/>
          <dgm:chPref val="1"/>
        </dgm:presLayoutVars>
      </dgm:prSet>
      <dgm:spPr/>
    </dgm:pt>
  </dgm:ptLst>
  <dgm:cxnLst>
    <dgm:cxn modelId="{188CA01C-6801-43F6-BAB1-15F4B7C51805}" type="presOf" srcId="{D80355A6-9B30-499A-A367-7BDD097F90AA}" destId="{E3922F36-E0FE-40BD-B629-81F032FE72CC}" srcOrd="0" destOrd="0" presId="urn:microsoft.com/office/officeart/2018/2/layout/IconLabelList"/>
    <dgm:cxn modelId="{F99F6D2D-133D-44A5-8E10-660B2BCBB889}" type="presOf" srcId="{8B492900-669B-470C-9515-379FFCD6CBE8}" destId="{B989FA8A-8FDE-4D2D-9970-D986E494BD3F}" srcOrd="0" destOrd="0" presId="urn:microsoft.com/office/officeart/2018/2/layout/IconLabelList"/>
    <dgm:cxn modelId="{3A3EF192-7969-4A0D-98C6-241EE3888294}" srcId="{D80355A6-9B30-499A-A367-7BDD097F90AA}" destId="{8B492900-669B-470C-9515-379FFCD6CBE8}" srcOrd="0" destOrd="0" parTransId="{0DB88620-19AC-4E7A-845A-729970BDA6DA}" sibTransId="{5B2E55FD-D544-41F9-8984-F5A1DE11C858}"/>
    <dgm:cxn modelId="{06F04C4D-B1EC-43F4-96D9-6EE2C947E054}" type="presParOf" srcId="{E3922F36-E0FE-40BD-B629-81F032FE72CC}" destId="{B8365B78-097D-4863-B366-1EE9A7133A85}" srcOrd="0" destOrd="0" presId="urn:microsoft.com/office/officeart/2018/2/layout/IconLabelList"/>
    <dgm:cxn modelId="{2FA170E0-C89F-4861-84EC-F61C6B506F78}" type="presParOf" srcId="{B8365B78-097D-4863-B366-1EE9A7133A85}" destId="{B2EF782C-CD9E-4EAD-A123-50BD0541EFC5}" srcOrd="0" destOrd="0" presId="urn:microsoft.com/office/officeart/2018/2/layout/IconLabelList"/>
    <dgm:cxn modelId="{ED15E98E-02DE-4F0F-9CB9-ECF6360E4EBE}" type="presParOf" srcId="{B8365B78-097D-4863-B366-1EE9A7133A85}" destId="{F7BDF355-1250-4652-9EE6-E1DBA169B18F}" srcOrd="1" destOrd="0" presId="urn:microsoft.com/office/officeart/2018/2/layout/IconLabelList"/>
    <dgm:cxn modelId="{CE87029C-527C-4C74-B4B7-8D9337289DF0}" type="presParOf" srcId="{B8365B78-097D-4863-B366-1EE9A7133A85}" destId="{B989FA8A-8FDE-4D2D-9970-D986E494BD3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0355A6-9B30-499A-A367-7BDD097F90AA}" type="doc">
      <dgm:prSet loTypeId="urn:microsoft.com/office/officeart/2018/2/layout/IconLabelList" loCatId="icon" qsTypeId="urn:microsoft.com/office/officeart/2005/8/quickstyle/simple1" qsCatId="simple" csTypeId="urn:microsoft.com/office/officeart/2018/5/colors/Iconchunking_neutralbg_accent6_2" csCatId="accent6" phldr="1"/>
      <dgm:spPr/>
      <dgm:t>
        <a:bodyPr/>
        <a:lstStyle/>
        <a:p>
          <a:endParaRPr lang="en-US"/>
        </a:p>
      </dgm:t>
    </dgm:pt>
    <dgm:pt modelId="{B0ED9D73-9EAD-4423-A25B-AFA5774F3F99}">
      <dgm:prSet custT="1"/>
      <dgm:spPr/>
      <dgm:t>
        <a:bodyPr/>
        <a:lstStyle/>
        <a:p>
          <a:pPr algn="l">
            <a:lnSpc>
              <a:spcPct val="100000"/>
            </a:lnSpc>
          </a:pPr>
          <a:r>
            <a:rPr lang="en-US" sz="2600" b="1" dirty="0"/>
            <a:t>Determining the Level of Community Engagement</a:t>
          </a:r>
        </a:p>
      </dgm:t>
    </dgm:pt>
    <dgm:pt modelId="{127B9953-1808-4992-8D04-43769769ED20}" type="parTrans" cxnId="{35829A4F-57D7-4591-804A-30BF7FB1F705}">
      <dgm:prSet/>
      <dgm:spPr/>
      <dgm:t>
        <a:bodyPr/>
        <a:lstStyle/>
        <a:p>
          <a:endParaRPr lang="en-US"/>
        </a:p>
      </dgm:t>
    </dgm:pt>
    <dgm:pt modelId="{7A92DBA1-6B5C-4CB6-92D9-EC5DBDF7D17D}" type="sibTrans" cxnId="{35829A4F-57D7-4591-804A-30BF7FB1F705}">
      <dgm:prSet/>
      <dgm:spPr/>
      <dgm:t>
        <a:bodyPr/>
        <a:lstStyle/>
        <a:p>
          <a:endParaRPr lang="en-US"/>
        </a:p>
      </dgm:t>
    </dgm:pt>
    <dgm:pt modelId="{E3922F36-E0FE-40BD-B629-81F032FE72CC}" type="pres">
      <dgm:prSet presAssocID="{D80355A6-9B30-499A-A367-7BDD097F90AA}" presName="root" presStyleCnt="0">
        <dgm:presLayoutVars>
          <dgm:dir/>
          <dgm:resizeHandles val="exact"/>
        </dgm:presLayoutVars>
      </dgm:prSet>
      <dgm:spPr/>
    </dgm:pt>
    <dgm:pt modelId="{DEA4E7D1-0F0A-4C55-AC88-3652F6563753}" type="pres">
      <dgm:prSet presAssocID="{B0ED9D73-9EAD-4423-A25B-AFA5774F3F99}" presName="compNode" presStyleCnt="0"/>
      <dgm:spPr/>
    </dgm:pt>
    <dgm:pt modelId="{16AAF678-73FA-45F3-B69A-BD474376F349}" type="pres">
      <dgm:prSet presAssocID="{B0ED9D73-9EAD-4423-A25B-AFA5774F3F99}" presName="iconRect" presStyleLbl="node1" presStyleIdx="0" presStyleCnt="1" custLinFactX="-3516" custLinFactNeighborX="-100000" custLinFactNeighborY="6259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49019214-8892-4557-A89C-407A1D12A160}" type="pres">
      <dgm:prSet presAssocID="{B0ED9D73-9EAD-4423-A25B-AFA5774F3F99}" presName="spaceRect" presStyleCnt="0"/>
      <dgm:spPr/>
    </dgm:pt>
    <dgm:pt modelId="{FB0BAEAF-8495-4E09-8F93-869BCF6F6D3C}" type="pres">
      <dgm:prSet presAssocID="{B0ED9D73-9EAD-4423-A25B-AFA5774F3F99}" presName="textRect" presStyleLbl="revTx" presStyleIdx="0" presStyleCnt="1" custScaleX="132210" custScaleY="74199" custLinFactY="-257780" custLinFactNeighborX="773" custLinFactNeighborY="-300000">
        <dgm:presLayoutVars>
          <dgm:chMax val="1"/>
          <dgm:chPref val="1"/>
        </dgm:presLayoutVars>
      </dgm:prSet>
      <dgm:spPr/>
    </dgm:pt>
  </dgm:ptLst>
  <dgm:cxnLst>
    <dgm:cxn modelId="{188CA01C-6801-43F6-BAB1-15F4B7C51805}" type="presOf" srcId="{D80355A6-9B30-499A-A367-7BDD097F90AA}" destId="{E3922F36-E0FE-40BD-B629-81F032FE72CC}" srcOrd="0" destOrd="0" presId="urn:microsoft.com/office/officeart/2018/2/layout/IconLabelList"/>
    <dgm:cxn modelId="{DEF79825-1A11-4C1B-ADEC-AB091F8A267B}" type="presOf" srcId="{B0ED9D73-9EAD-4423-A25B-AFA5774F3F99}" destId="{FB0BAEAF-8495-4E09-8F93-869BCF6F6D3C}" srcOrd="0" destOrd="0" presId="urn:microsoft.com/office/officeart/2018/2/layout/IconLabelList"/>
    <dgm:cxn modelId="{35829A4F-57D7-4591-804A-30BF7FB1F705}" srcId="{D80355A6-9B30-499A-A367-7BDD097F90AA}" destId="{B0ED9D73-9EAD-4423-A25B-AFA5774F3F99}" srcOrd="0" destOrd="0" parTransId="{127B9953-1808-4992-8D04-43769769ED20}" sibTransId="{7A92DBA1-6B5C-4CB6-92D9-EC5DBDF7D17D}"/>
    <dgm:cxn modelId="{81373A7D-C3C5-4D5B-97C9-1EA8F2D10F44}" type="presParOf" srcId="{E3922F36-E0FE-40BD-B629-81F032FE72CC}" destId="{DEA4E7D1-0F0A-4C55-AC88-3652F6563753}" srcOrd="0" destOrd="0" presId="urn:microsoft.com/office/officeart/2018/2/layout/IconLabelList"/>
    <dgm:cxn modelId="{903D598E-CE04-4909-A9E3-DE41B33F9052}" type="presParOf" srcId="{DEA4E7D1-0F0A-4C55-AC88-3652F6563753}" destId="{16AAF678-73FA-45F3-B69A-BD474376F349}" srcOrd="0" destOrd="0" presId="urn:microsoft.com/office/officeart/2018/2/layout/IconLabelList"/>
    <dgm:cxn modelId="{B1ADD8CA-B4F1-4696-B380-CA0E462167C9}" type="presParOf" srcId="{DEA4E7D1-0F0A-4C55-AC88-3652F6563753}" destId="{49019214-8892-4557-A89C-407A1D12A160}" srcOrd="1" destOrd="0" presId="urn:microsoft.com/office/officeart/2018/2/layout/IconLabelList"/>
    <dgm:cxn modelId="{0E4C1766-1468-4E89-A6C7-857DF20D6221}" type="presParOf" srcId="{DEA4E7D1-0F0A-4C55-AC88-3652F6563753}" destId="{FB0BAEAF-8495-4E09-8F93-869BCF6F6D3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B3E761-A5E6-44FD-8AEC-D0FC376CDE0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CEE7036-2D4C-4F2B-82A8-D33A99EC949A}">
      <dgm:prSet/>
      <dgm:spPr/>
      <dgm:t>
        <a:bodyPr/>
        <a:lstStyle/>
        <a:p>
          <a:pPr>
            <a:defRPr cap="all"/>
          </a:pPr>
          <a:r>
            <a:rPr lang="en-US" dirty="0"/>
            <a:t>Consensus Building</a:t>
          </a:r>
        </a:p>
      </dgm:t>
    </dgm:pt>
    <dgm:pt modelId="{CD521C31-611B-46FB-B187-D56041922F34}" type="parTrans" cxnId="{67642282-8428-47BA-8309-C546AA3AB761}">
      <dgm:prSet/>
      <dgm:spPr/>
      <dgm:t>
        <a:bodyPr/>
        <a:lstStyle/>
        <a:p>
          <a:endParaRPr lang="en-US"/>
        </a:p>
      </dgm:t>
    </dgm:pt>
    <dgm:pt modelId="{1CAB00D7-856A-4783-A690-DE1596F12609}" type="sibTrans" cxnId="{67642282-8428-47BA-8309-C546AA3AB761}">
      <dgm:prSet/>
      <dgm:spPr/>
      <dgm:t>
        <a:bodyPr/>
        <a:lstStyle/>
        <a:p>
          <a:endParaRPr lang="en-US"/>
        </a:p>
      </dgm:t>
    </dgm:pt>
    <dgm:pt modelId="{AFAB532F-74B7-4C61-9ADF-77EAF315E020}">
      <dgm:prSet/>
      <dgm:spPr/>
      <dgm:t>
        <a:bodyPr/>
        <a:lstStyle/>
        <a:p>
          <a:pPr>
            <a:defRPr cap="all"/>
          </a:pPr>
          <a:r>
            <a:rPr lang="en-US" dirty="0"/>
            <a:t>Dispute Resolution</a:t>
          </a:r>
        </a:p>
      </dgm:t>
    </dgm:pt>
    <dgm:pt modelId="{DD89530C-3567-4BAD-A16D-D802772F4BCA}" type="parTrans" cxnId="{CA9FE5EC-9A32-4043-ABEF-0D339EEFB6AE}">
      <dgm:prSet/>
      <dgm:spPr/>
      <dgm:t>
        <a:bodyPr/>
        <a:lstStyle/>
        <a:p>
          <a:endParaRPr lang="en-US"/>
        </a:p>
      </dgm:t>
    </dgm:pt>
    <dgm:pt modelId="{FCADB56C-2625-42E9-84CD-3AAB556E44D2}" type="sibTrans" cxnId="{CA9FE5EC-9A32-4043-ABEF-0D339EEFB6AE}">
      <dgm:prSet/>
      <dgm:spPr/>
      <dgm:t>
        <a:bodyPr/>
        <a:lstStyle/>
        <a:p>
          <a:endParaRPr lang="en-US"/>
        </a:p>
      </dgm:t>
    </dgm:pt>
    <dgm:pt modelId="{037843FD-D289-4414-BF1A-DD08B18D147F}">
      <dgm:prSet/>
      <dgm:spPr/>
      <dgm:t>
        <a:bodyPr/>
        <a:lstStyle/>
        <a:p>
          <a:pPr>
            <a:defRPr cap="all"/>
          </a:pPr>
          <a:r>
            <a:rPr lang="en-US" dirty="0"/>
            <a:t>Community Benefit Agreements</a:t>
          </a:r>
        </a:p>
      </dgm:t>
    </dgm:pt>
    <dgm:pt modelId="{F7F81B41-689B-416B-9E67-15777E1DBC20}" type="parTrans" cxnId="{2DCD5C4A-E05C-4785-909D-26916B1DEBFD}">
      <dgm:prSet/>
      <dgm:spPr/>
      <dgm:t>
        <a:bodyPr/>
        <a:lstStyle/>
        <a:p>
          <a:endParaRPr lang="en-US"/>
        </a:p>
      </dgm:t>
    </dgm:pt>
    <dgm:pt modelId="{C9D57AD7-4CE4-48B2-A37E-8DCD5B302CAC}" type="sibTrans" cxnId="{2DCD5C4A-E05C-4785-909D-26916B1DEBFD}">
      <dgm:prSet/>
      <dgm:spPr/>
      <dgm:t>
        <a:bodyPr/>
        <a:lstStyle/>
        <a:p>
          <a:endParaRPr lang="en-US"/>
        </a:p>
      </dgm:t>
    </dgm:pt>
    <dgm:pt modelId="{369EE943-D8C0-42C2-8859-AD095CA9CC48}" type="pres">
      <dgm:prSet presAssocID="{A7B3E761-A5E6-44FD-8AEC-D0FC376CDE08}" presName="root" presStyleCnt="0">
        <dgm:presLayoutVars>
          <dgm:dir/>
          <dgm:resizeHandles val="exact"/>
        </dgm:presLayoutVars>
      </dgm:prSet>
      <dgm:spPr/>
    </dgm:pt>
    <dgm:pt modelId="{437BC660-238A-4D08-82F8-29E05986FD92}" type="pres">
      <dgm:prSet presAssocID="{7CEE7036-2D4C-4F2B-82A8-D33A99EC949A}" presName="compNode" presStyleCnt="0"/>
      <dgm:spPr/>
    </dgm:pt>
    <dgm:pt modelId="{0BA679EC-FA98-49B1-AA83-BE8838B0C4AF}" type="pres">
      <dgm:prSet presAssocID="{7CEE7036-2D4C-4F2B-82A8-D33A99EC949A}" presName="iconBgRect" presStyleLbl="bgShp" presStyleIdx="0" presStyleCnt="3"/>
      <dgm:spPr/>
    </dgm:pt>
    <dgm:pt modelId="{19A9C08D-3BA0-4A31-B0C9-4BA63B556970}" type="pres">
      <dgm:prSet presAssocID="{7CEE7036-2D4C-4F2B-82A8-D33A99EC949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BE3D8654-FEB2-4142-92FA-E0D32ED3C095}" type="pres">
      <dgm:prSet presAssocID="{7CEE7036-2D4C-4F2B-82A8-D33A99EC949A}" presName="spaceRect" presStyleCnt="0"/>
      <dgm:spPr/>
    </dgm:pt>
    <dgm:pt modelId="{D8729F08-E448-4AF2-8211-4A3EB0489064}" type="pres">
      <dgm:prSet presAssocID="{7CEE7036-2D4C-4F2B-82A8-D33A99EC949A}" presName="textRect" presStyleLbl="revTx" presStyleIdx="0" presStyleCnt="3">
        <dgm:presLayoutVars>
          <dgm:chMax val="1"/>
          <dgm:chPref val="1"/>
        </dgm:presLayoutVars>
      </dgm:prSet>
      <dgm:spPr/>
    </dgm:pt>
    <dgm:pt modelId="{72E11C52-1931-4341-8B72-151EC59AF7E8}" type="pres">
      <dgm:prSet presAssocID="{1CAB00D7-856A-4783-A690-DE1596F12609}" presName="sibTrans" presStyleCnt="0"/>
      <dgm:spPr/>
    </dgm:pt>
    <dgm:pt modelId="{6CACAA76-CA91-4C14-B922-6119F1D78F48}" type="pres">
      <dgm:prSet presAssocID="{AFAB532F-74B7-4C61-9ADF-77EAF315E020}" presName="compNode" presStyleCnt="0"/>
      <dgm:spPr/>
    </dgm:pt>
    <dgm:pt modelId="{A9EA0D29-1F18-4FE2-9993-181298946405}" type="pres">
      <dgm:prSet presAssocID="{AFAB532F-74B7-4C61-9ADF-77EAF315E020}" presName="iconBgRect" presStyleLbl="bgShp" presStyleIdx="1" presStyleCnt="3"/>
      <dgm:spPr/>
    </dgm:pt>
    <dgm:pt modelId="{B4259E7C-3312-47C9-97D0-BEDA33490DDB}" type="pres">
      <dgm:prSet presAssocID="{AFAB532F-74B7-4C61-9ADF-77EAF315E02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8AF1609C-4142-4BAF-B5EE-9120E16EC4B9}" type="pres">
      <dgm:prSet presAssocID="{AFAB532F-74B7-4C61-9ADF-77EAF315E020}" presName="spaceRect" presStyleCnt="0"/>
      <dgm:spPr/>
    </dgm:pt>
    <dgm:pt modelId="{0CB37B2B-C6F6-4774-B84D-0EAFA3A82385}" type="pres">
      <dgm:prSet presAssocID="{AFAB532F-74B7-4C61-9ADF-77EAF315E020}" presName="textRect" presStyleLbl="revTx" presStyleIdx="1" presStyleCnt="3">
        <dgm:presLayoutVars>
          <dgm:chMax val="1"/>
          <dgm:chPref val="1"/>
        </dgm:presLayoutVars>
      </dgm:prSet>
      <dgm:spPr/>
    </dgm:pt>
    <dgm:pt modelId="{D08235D6-8CBE-4DD3-83C2-4E2E0F494494}" type="pres">
      <dgm:prSet presAssocID="{FCADB56C-2625-42E9-84CD-3AAB556E44D2}" presName="sibTrans" presStyleCnt="0"/>
      <dgm:spPr/>
    </dgm:pt>
    <dgm:pt modelId="{A10F5713-351D-4443-9950-5322234F982C}" type="pres">
      <dgm:prSet presAssocID="{037843FD-D289-4414-BF1A-DD08B18D147F}" presName="compNode" presStyleCnt="0"/>
      <dgm:spPr/>
    </dgm:pt>
    <dgm:pt modelId="{4F0300D1-9E4D-472B-A2F5-BB3467C71BF0}" type="pres">
      <dgm:prSet presAssocID="{037843FD-D289-4414-BF1A-DD08B18D147F}" presName="iconBgRect" presStyleLbl="bgShp" presStyleIdx="2" presStyleCnt="3"/>
      <dgm:spPr/>
    </dgm:pt>
    <dgm:pt modelId="{E619CF90-8DEA-43F2-BADD-19DA2C481CDD}" type="pres">
      <dgm:prSet presAssocID="{037843FD-D289-4414-BF1A-DD08B18D147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1FFE7C9F-2EA4-40BC-9F3B-08E851C0178C}" type="pres">
      <dgm:prSet presAssocID="{037843FD-D289-4414-BF1A-DD08B18D147F}" presName="spaceRect" presStyleCnt="0"/>
      <dgm:spPr/>
    </dgm:pt>
    <dgm:pt modelId="{8A85F586-B8E5-481D-8600-562E6B2B6544}" type="pres">
      <dgm:prSet presAssocID="{037843FD-D289-4414-BF1A-DD08B18D147F}" presName="textRect" presStyleLbl="revTx" presStyleIdx="2" presStyleCnt="3">
        <dgm:presLayoutVars>
          <dgm:chMax val="1"/>
          <dgm:chPref val="1"/>
        </dgm:presLayoutVars>
      </dgm:prSet>
      <dgm:spPr/>
    </dgm:pt>
  </dgm:ptLst>
  <dgm:cxnLst>
    <dgm:cxn modelId="{ACFFC52D-4014-4C00-9FFE-F784EB2D61D0}" type="presOf" srcId="{037843FD-D289-4414-BF1A-DD08B18D147F}" destId="{8A85F586-B8E5-481D-8600-562E6B2B6544}" srcOrd="0" destOrd="0" presId="urn:microsoft.com/office/officeart/2018/5/layout/IconCircleLabelList"/>
    <dgm:cxn modelId="{2DCD5C4A-E05C-4785-909D-26916B1DEBFD}" srcId="{A7B3E761-A5E6-44FD-8AEC-D0FC376CDE08}" destId="{037843FD-D289-4414-BF1A-DD08B18D147F}" srcOrd="2" destOrd="0" parTransId="{F7F81B41-689B-416B-9E67-15777E1DBC20}" sibTransId="{C9D57AD7-4CE4-48B2-A37E-8DCD5B302CAC}"/>
    <dgm:cxn modelId="{67642282-8428-47BA-8309-C546AA3AB761}" srcId="{A7B3E761-A5E6-44FD-8AEC-D0FC376CDE08}" destId="{7CEE7036-2D4C-4F2B-82A8-D33A99EC949A}" srcOrd="0" destOrd="0" parTransId="{CD521C31-611B-46FB-B187-D56041922F34}" sibTransId="{1CAB00D7-856A-4783-A690-DE1596F12609}"/>
    <dgm:cxn modelId="{7F5AEE98-0CD6-45D5-83F5-BFA114C71610}" type="presOf" srcId="{AFAB532F-74B7-4C61-9ADF-77EAF315E020}" destId="{0CB37B2B-C6F6-4774-B84D-0EAFA3A82385}" srcOrd="0" destOrd="0" presId="urn:microsoft.com/office/officeart/2018/5/layout/IconCircleLabelList"/>
    <dgm:cxn modelId="{C8D6F2D3-6348-4881-8663-2CE8BE88E366}" type="presOf" srcId="{7CEE7036-2D4C-4F2B-82A8-D33A99EC949A}" destId="{D8729F08-E448-4AF2-8211-4A3EB0489064}" srcOrd="0" destOrd="0" presId="urn:microsoft.com/office/officeart/2018/5/layout/IconCircleLabelList"/>
    <dgm:cxn modelId="{C6AAA5D9-1610-4E70-882B-14AAA5B39257}" type="presOf" srcId="{A7B3E761-A5E6-44FD-8AEC-D0FC376CDE08}" destId="{369EE943-D8C0-42C2-8859-AD095CA9CC48}" srcOrd="0" destOrd="0" presId="urn:microsoft.com/office/officeart/2018/5/layout/IconCircleLabelList"/>
    <dgm:cxn modelId="{CA9FE5EC-9A32-4043-ABEF-0D339EEFB6AE}" srcId="{A7B3E761-A5E6-44FD-8AEC-D0FC376CDE08}" destId="{AFAB532F-74B7-4C61-9ADF-77EAF315E020}" srcOrd="1" destOrd="0" parTransId="{DD89530C-3567-4BAD-A16D-D802772F4BCA}" sibTransId="{FCADB56C-2625-42E9-84CD-3AAB556E44D2}"/>
    <dgm:cxn modelId="{26728290-AA48-46E2-B6E8-EE730245571B}" type="presParOf" srcId="{369EE943-D8C0-42C2-8859-AD095CA9CC48}" destId="{437BC660-238A-4D08-82F8-29E05986FD92}" srcOrd="0" destOrd="0" presId="urn:microsoft.com/office/officeart/2018/5/layout/IconCircleLabelList"/>
    <dgm:cxn modelId="{460BFEA4-1A80-422D-958A-C9570181770F}" type="presParOf" srcId="{437BC660-238A-4D08-82F8-29E05986FD92}" destId="{0BA679EC-FA98-49B1-AA83-BE8838B0C4AF}" srcOrd="0" destOrd="0" presId="urn:microsoft.com/office/officeart/2018/5/layout/IconCircleLabelList"/>
    <dgm:cxn modelId="{B03944D4-7275-4ACC-972E-A30D86E550F1}" type="presParOf" srcId="{437BC660-238A-4D08-82F8-29E05986FD92}" destId="{19A9C08D-3BA0-4A31-B0C9-4BA63B556970}" srcOrd="1" destOrd="0" presId="urn:microsoft.com/office/officeart/2018/5/layout/IconCircleLabelList"/>
    <dgm:cxn modelId="{0CEF3294-4BC8-414A-BB14-2739F7591B37}" type="presParOf" srcId="{437BC660-238A-4D08-82F8-29E05986FD92}" destId="{BE3D8654-FEB2-4142-92FA-E0D32ED3C095}" srcOrd="2" destOrd="0" presId="urn:microsoft.com/office/officeart/2018/5/layout/IconCircleLabelList"/>
    <dgm:cxn modelId="{BF18C717-6E22-4B8B-AF8D-4267FD2EC387}" type="presParOf" srcId="{437BC660-238A-4D08-82F8-29E05986FD92}" destId="{D8729F08-E448-4AF2-8211-4A3EB0489064}" srcOrd="3" destOrd="0" presId="urn:microsoft.com/office/officeart/2018/5/layout/IconCircleLabelList"/>
    <dgm:cxn modelId="{EA832570-A83C-4422-ADB5-5A563CA83A1F}" type="presParOf" srcId="{369EE943-D8C0-42C2-8859-AD095CA9CC48}" destId="{72E11C52-1931-4341-8B72-151EC59AF7E8}" srcOrd="1" destOrd="0" presId="urn:microsoft.com/office/officeart/2018/5/layout/IconCircleLabelList"/>
    <dgm:cxn modelId="{35F28159-16A2-49DD-AE38-D2A60FAC2266}" type="presParOf" srcId="{369EE943-D8C0-42C2-8859-AD095CA9CC48}" destId="{6CACAA76-CA91-4C14-B922-6119F1D78F48}" srcOrd="2" destOrd="0" presId="urn:microsoft.com/office/officeart/2018/5/layout/IconCircleLabelList"/>
    <dgm:cxn modelId="{5ABA6346-1435-40F5-AE68-571001B28DBC}" type="presParOf" srcId="{6CACAA76-CA91-4C14-B922-6119F1D78F48}" destId="{A9EA0D29-1F18-4FE2-9993-181298946405}" srcOrd="0" destOrd="0" presId="urn:microsoft.com/office/officeart/2018/5/layout/IconCircleLabelList"/>
    <dgm:cxn modelId="{7A840EC6-AB54-4589-AE0F-FE35686C414B}" type="presParOf" srcId="{6CACAA76-CA91-4C14-B922-6119F1D78F48}" destId="{B4259E7C-3312-47C9-97D0-BEDA33490DDB}" srcOrd="1" destOrd="0" presId="urn:microsoft.com/office/officeart/2018/5/layout/IconCircleLabelList"/>
    <dgm:cxn modelId="{B71DA4E5-A230-4F04-9E3C-3D4C60502EE0}" type="presParOf" srcId="{6CACAA76-CA91-4C14-B922-6119F1D78F48}" destId="{8AF1609C-4142-4BAF-B5EE-9120E16EC4B9}" srcOrd="2" destOrd="0" presId="urn:microsoft.com/office/officeart/2018/5/layout/IconCircleLabelList"/>
    <dgm:cxn modelId="{77699DEB-E497-492E-B2CD-7B65D82081C6}" type="presParOf" srcId="{6CACAA76-CA91-4C14-B922-6119F1D78F48}" destId="{0CB37B2B-C6F6-4774-B84D-0EAFA3A82385}" srcOrd="3" destOrd="0" presId="urn:microsoft.com/office/officeart/2018/5/layout/IconCircleLabelList"/>
    <dgm:cxn modelId="{518092C1-9C11-44C1-B0BC-076F3AF7D6A4}" type="presParOf" srcId="{369EE943-D8C0-42C2-8859-AD095CA9CC48}" destId="{D08235D6-8CBE-4DD3-83C2-4E2E0F494494}" srcOrd="3" destOrd="0" presId="urn:microsoft.com/office/officeart/2018/5/layout/IconCircleLabelList"/>
    <dgm:cxn modelId="{91E846EF-99BD-47EF-8C01-C6E89CCFD218}" type="presParOf" srcId="{369EE943-D8C0-42C2-8859-AD095CA9CC48}" destId="{A10F5713-351D-4443-9950-5322234F982C}" srcOrd="4" destOrd="0" presId="urn:microsoft.com/office/officeart/2018/5/layout/IconCircleLabelList"/>
    <dgm:cxn modelId="{89A69062-7EC1-43FA-A89E-15A35BA9A762}" type="presParOf" srcId="{A10F5713-351D-4443-9950-5322234F982C}" destId="{4F0300D1-9E4D-472B-A2F5-BB3467C71BF0}" srcOrd="0" destOrd="0" presId="urn:microsoft.com/office/officeart/2018/5/layout/IconCircleLabelList"/>
    <dgm:cxn modelId="{42F2AFD6-CCCF-482C-BAD2-AF4997EADD7A}" type="presParOf" srcId="{A10F5713-351D-4443-9950-5322234F982C}" destId="{E619CF90-8DEA-43F2-BADD-19DA2C481CDD}" srcOrd="1" destOrd="0" presId="urn:microsoft.com/office/officeart/2018/5/layout/IconCircleLabelList"/>
    <dgm:cxn modelId="{2759DECC-0F96-41FA-A5B6-22A2B4F9217F}" type="presParOf" srcId="{A10F5713-351D-4443-9950-5322234F982C}" destId="{1FFE7C9F-2EA4-40BC-9F3B-08E851C0178C}" srcOrd="2" destOrd="0" presId="urn:microsoft.com/office/officeart/2018/5/layout/IconCircleLabelList"/>
    <dgm:cxn modelId="{15514112-EC90-40BF-B870-0FD6DD30A5CB}" type="presParOf" srcId="{A10F5713-351D-4443-9950-5322234F982C}" destId="{8A85F586-B8E5-481D-8600-562E6B2B654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9985BF-0DCC-4ED5-BCE3-17F2C14E89E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DF6A793-95F3-4919-9485-DD60112AE698}">
      <dgm:prSet/>
      <dgm:spPr/>
      <dgm:t>
        <a:bodyPr/>
        <a:lstStyle/>
        <a:p>
          <a:r>
            <a:rPr lang="en-US" dirty="0"/>
            <a:t>Impact assessments </a:t>
          </a:r>
        </a:p>
      </dgm:t>
    </dgm:pt>
    <dgm:pt modelId="{51AE6314-DDB5-4A8E-9E1E-1FF3E68B9CE9}" type="parTrans" cxnId="{4A0E7EAD-C2CC-4B7F-82F3-65731FEE4A8F}">
      <dgm:prSet/>
      <dgm:spPr/>
      <dgm:t>
        <a:bodyPr/>
        <a:lstStyle/>
        <a:p>
          <a:endParaRPr lang="en-US"/>
        </a:p>
      </dgm:t>
    </dgm:pt>
    <dgm:pt modelId="{9AED3FAA-FF95-4025-9B03-BF504EF417F5}" type="sibTrans" cxnId="{4A0E7EAD-C2CC-4B7F-82F3-65731FEE4A8F}">
      <dgm:prSet/>
      <dgm:spPr/>
      <dgm:t>
        <a:bodyPr/>
        <a:lstStyle/>
        <a:p>
          <a:endParaRPr lang="en-US"/>
        </a:p>
      </dgm:t>
    </dgm:pt>
    <dgm:pt modelId="{8A6D449C-DD11-497D-BD35-1E0ACA8D6E75}">
      <dgm:prSet/>
      <dgm:spPr/>
      <dgm:t>
        <a:bodyPr/>
        <a:lstStyle/>
        <a:p>
          <a:r>
            <a:rPr lang="en-US" dirty="0"/>
            <a:t>Performance measures </a:t>
          </a:r>
        </a:p>
      </dgm:t>
    </dgm:pt>
    <dgm:pt modelId="{AF67D85E-C856-4D38-BF65-C31D9FE16B05}" type="parTrans" cxnId="{A32ED3B4-7A23-45E4-8FA7-F67423E67010}">
      <dgm:prSet/>
      <dgm:spPr/>
      <dgm:t>
        <a:bodyPr/>
        <a:lstStyle/>
        <a:p>
          <a:endParaRPr lang="en-US"/>
        </a:p>
      </dgm:t>
    </dgm:pt>
    <dgm:pt modelId="{C9B88CA9-1533-4C6E-8535-B27D137DE36E}" type="sibTrans" cxnId="{A32ED3B4-7A23-45E4-8FA7-F67423E67010}">
      <dgm:prSet/>
      <dgm:spPr/>
      <dgm:t>
        <a:bodyPr/>
        <a:lstStyle/>
        <a:p>
          <a:endParaRPr lang="en-US"/>
        </a:p>
      </dgm:t>
    </dgm:pt>
    <dgm:pt modelId="{B408342E-42B3-4F11-A56C-75780970509F}">
      <dgm:prSet/>
      <dgm:spPr/>
      <dgm:t>
        <a:bodyPr/>
        <a:lstStyle/>
        <a:p>
          <a:r>
            <a:rPr lang="en-US" dirty="0"/>
            <a:t>Monitoring and reporting </a:t>
          </a:r>
        </a:p>
      </dgm:t>
    </dgm:pt>
    <dgm:pt modelId="{88115960-A123-4F99-9E55-8FAA461027BC}" type="parTrans" cxnId="{4BC9E852-2B4C-4AF0-B6A4-906E146AD09C}">
      <dgm:prSet/>
      <dgm:spPr/>
      <dgm:t>
        <a:bodyPr/>
        <a:lstStyle/>
        <a:p>
          <a:endParaRPr lang="en-US"/>
        </a:p>
      </dgm:t>
    </dgm:pt>
    <dgm:pt modelId="{A62A407C-8612-4CA9-A00A-09468ED6064F}" type="sibTrans" cxnId="{4BC9E852-2B4C-4AF0-B6A4-906E146AD09C}">
      <dgm:prSet/>
      <dgm:spPr/>
      <dgm:t>
        <a:bodyPr/>
        <a:lstStyle/>
        <a:p>
          <a:endParaRPr lang="en-US"/>
        </a:p>
      </dgm:t>
    </dgm:pt>
    <dgm:pt modelId="{53A9E1C5-3443-420D-955A-91371F2566E3}" type="pres">
      <dgm:prSet presAssocID="{569985BF-0DCC-4ED5-BCE3-17F2C14E89E6}" presName="root" presStyleCnt="0">
        <dgm:presLayoutVars>
          <dgm:dir/>
          <dgm:resizeHandles val="exact"/>
        </dgm:presLayoutVars>
      </dgm:prSet>
      <dgm:spPr/>
    </dgm:pt>
    <dgm:pt modelId="{E4134291-C3BE-4E15-B894-08348846D812}" type="pres">
      <dgm:prSet presAssocID="{EDF6A793-95F3-4919-9485-DD60112AE698}" presName="compNode" presStyleCnt="0"/>
      <dgm:spPr/>
    </dgm:pt>
    <dgm:pt modelId="{9B14E6C7-3D4A-4F77-A29F-0095E69D7F2A}" type="pres">
      <dgm:prSet presAssocID="{EDF6A793-95F3-4919-9485-DD60112AE698}" presName="bgRect" presStyleLbl="bgShp" presStyleIdx="0" presStyleCnt="3"/>
      <dgm:spPr/>
    </dgm:pt>
    <dgm:pt modelId="{DA669293-6067-4EF1-9C86-0B3FA2D749A4}" type="pres">
      <dgm:prSet presAssocID="{EDF6A793-95F3-4919-9485-DD60112AE6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list"/>
        </a:ext>
      </dgm:extLst>
    </dgm:pt>
    <dgm:pt modelId="{A1BA9C18-D0DF-4722-8217-31E90605AE28}" type="pres">
      <dgm:prSet presAssocID="{EDF6A793-95F3-4919-9485-DD60112AE698}" presName="spaceRect" presStyleCnt="0"/>
      <dgm:spPr/>
    </dgm:pt>
    <dgm:pt modelId="{7F4D31ED-56CF-401A-891A-184340C98BE4}" type="pres">
      <dgm:prSet presAssocID="{EDF6A793-95F3-4919-9485-DD60112AE698}" presName="parTx" presStyleLbl="revTx" presStyleIdx="0" presStyleCnt="3">
        <dgm:presLayoutVars>
          <dgm:chMax val="0"/>
          <dgm:chPref val="0"/>
        </dgm:presLayoutVars>
      </dgm:prSet>
      <dgm:spPr/>
    </dgm:pt>
    <dgm:pt modelId="{33F262BE-60FA-42CF-923B-E83D2F1A4924}" type="pres">
      <dgm:prSet presAssocID="{9AED3FAA-FF95-4025-9B03-BF504EF417F5}" presName="sibTrans" presStyleCnt="0"/>
      <dgm:spPr/>
    </dgm:pt>
    <dgm:pt modelId="{92D35862-A31F-4E06-9EE4-E65A02D84BBA}" type="pres">
      <dgm:prSet presAssocID="{8A6D449C-DD11-497D-BD35-1E0ACA8D6E75}" presName="compNode" presStyleCnt="0"/>
      <dgm:spPr/>
    </dgm:pt>
    <dgm:pt modelId="{0CC6D3E8-1A9D-4736-BCB0-B336D113ED99}" type="pres">
      <dgm:prSet presAssocID="{8A6D449C-DD11-497D-BD35-1E0ACA8D6E75}" presName="bgRect" presStyleLbl="bgShp" presStyleIdx="1" presStyleCnt="3"/>
      <dgm:spPr/>
    </dgm:pt>
    <dgm:pt modelId="{8F7BE42D-7D38-479D-B33B-491874B7D7D9}" type="pres">
      <dgm:prSet presAssocID="{8A6D449C-DD11-497D-BD35-1E0ACA8D6E7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uge"/>
        </a:ext>
      </dgm:extLst>
    </dgm:pt>
    <dgm:pt modelId="{D0DA3965-E33D-43B2-8D86-B88153D43CB0}" type="pres">
      <dgm:prSet presAssocID="{8A6D449C-DD11-497D-BD35-1E0ACA8D6E75}" presName="spaceRect" presStyleCnt="0"/>
      <dgm:spPr/>
    </dgm:pt>
    <dgm:pt modelId="{A5EF1F60-41A1-4F80-8828-03F568EFF516}" type="pres">
      <dgm:prSet presAssocID="{8A6D449C-DD11-497D-BD35-1E0ACA8D6E75}" presName="parTx" presStyleLbl="revTx" presStyleIdx="1" presStyleCnt="3">
        <dgm:presLayoutVars>
          <dgm:chMax val="0"/>
          <dgm:chPref val="0"/>
        </dgm:presLayoutVars>
      </dgm:prSet>
      <dgm:spPr/>
    </dgm:pt>
    <dgm:pt modelId="{8012DB86-CBB1-42B4-9F8D-FCA771942433}" type="pres">
      <dgm:prSet presAssocID="{C9B88CA9-1533-4C6E-8535-B27D137DE36E}" presName="sibTrans" presStyleCnt="0"/>
      <dgm:spPr/>
    </dgm:pt>
    <dgm:pt modelId="{E60B6038-82C2-4C61-BCC0-5E745DB4C19B}" type="pres">
      <dgm:prSet presAssocID="{B408342E-42B3-4F11-A56C-75780970509F}" presName="compNode" presStyleCnt="0"/>
      <dgm:spPr/>
    </dgm:pt>
    <dgm:pt modelId="{90449840-AA75-4A90-9CAF-5816D8B93326}" type="pres">
      <dgm:prSet presAssocID="{B408342E-42B3-4F11-A56C-75780970509F}" presName="bgRect" presStyleLbl="bgShp" presStyleIdx="2" presStyleCnt="3"/>
      <dgm:spPr/>
    </dgm:pt>
    <dgm:pt modelId="{2F24F657-B6C7-44DA-B005-CF065F3EC556}" type="pres">
      <dgm:prSet presAssocID="{B408342E-42B3-4F11-A56C-75780970509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BAF75CBE-1F35-4CAA-AFA1-D8C40A6F221C}" type="pres">
      <dgm:prSet presAssocID="{B408342E-42B3-4F11-A56C-75780970509F}" presName="spaceRect" presStyleCnt="0"/>
      <dgm:spPr/>
    </dgm:pt>
    <dgm:pt modelId="{1FAFD46E-2472-4A2A-BAD7-2A079D8F3296}" type="pres">
      <dgm:prSet presAssocID="{B408342E-42B3-4F11-A56C-75780970509F}" presName="parTx" presStyleLbl="revTx" presStyleIdx="2" presStyleCnt="3">
        <dgm:presLayoutVars>
          <dgm:chMax val="0"/>
          <dgm:chPref val="0"/>
        </dgm:presLayoutVars>
      </dgm:prSet>
      <dgm:spPr/>
    </dgm:pt>
  </dgm:ptLst>
  <dgm:cxnLst>
    <dgm:cxn modelId="{208FD11B-BF3F-40C9-AC03-68E3C2F80E10}" type="presOf" srcId="{569985BF-0DCC-4ED5-BCE3-17F2C14E89E6}" destId="{53A9E1C5-3443-420D-955A-91371F2566E3}" srcOrd="0" destOrd="0" presId="urn:microsoft.com/office/officeart/2018/2/layout/IconVerticalSolidList"/>
    <dgm:cxn modelId="{9E436B2A-DC4F-482A-8375-100EBDDD7A1B}" type="presOf" srcId="{B408342E-42B3-4F11-A56C-75780970509F}" destId="{1FAFD46E-2472-4A2A-BAD7-2A079D8F3296}" srcOrd="0" destOrd="0" presId="urn:microsoft.com/office/officeart/2018/2/layout/IconVerticalSolidList"/>
    <dgm:cxn modelId="{B06D732F-CBD1-4FAD-9E2D-A7F2E0665928}" type="presOf" srcId="{8A6D449C-DD11-497D-BD35-1E0ACA8D6E75}" destId="{A5EF1F60-41A1-4F80-8828-03F568EFF516}" srcOrd="0" destOrd="0" presId="urn:microsoft.com/office/officeart/2018/2/layout/IconVerticalSolidList"/>
    <dgm:cxn modelId="{4BC9E852-2B4C-4AF0-B6A4-906E146AD09C}" srcId="{569985BF-0DCC-4ED5-BCE3-17F2C14E89E6}" destId="{B408342E-42B3-4F11-A56C-75780970509F}" srcOrd="2" destOrd="0" parTransId="{88115960-A123-4F99-9E55-8FAA461027BC}" sibTransId="{A62A407C-8612-4CA9-A00A-09468ED6064F}"/>
    <dgm:cxn modelId="{4A0E7EAD-C2CC-4B7F-82F3-65731FEE4A8F}" srcId="{569985BF-0DCC-4ED5-BCE3-17F2C14E89E6}" destId="{EDF6A793-95F3-4919-9485-DD60112AE698}" srcOrd="0" destOrd="0" parTransId="{51AE6314-DDB5-4A8E-9E1E-1FF3E68B9CE9}" sibTransId="{9AED3FAA-FF95-4025-9B03-BF504EF417F5}"/>
    <dgm:cxn modelId="{A32ED3B4-7A23-45E4-8FA7-F67423E67010}" srcId="{569985BF-0DCC-4ED5-BCE3-17F2C14E89E6}" destId="{8A6D449C-DD11-497D-BD35-1E0ACA8D6E75}" srcOrd="1" destOrd="0" parTransId="{AF67D85E-C856-4D38-BF65-C31D9FE16B05}" sibTransId="{C9B88CA9-1533-4C6E-8535-B27D137DE36E}"/>
    <dgm:cxn modelId="{63A844ED-024B-4A83-8603-56D4E2A4D83C}" type="presOf" srcId="{EDF6A793-95F3-4919-9485-DD60112AE698}" destId="{7F4D31ED-56CF-401A-891A-184340C98BE4}" srcOrd="0" destOrd="0" presId="urn:microsoft.com/office/officeart/2018/2/layout/IconVerticalSolidList"/>
    <dgm:cxn modelId="{56202896-4E5D-450F-80D1-0340DE846D61}" type="presParOf" srcId="{53A9E1C5-3443-420D-955A-91371F2566E3}" destId="{E4134291-C3BE-4E15-B894-08348846D812}" srcOrd="0" destOrd="0" presId="urn:microsoft.com/office/officeart/2018/2/layout/IconVerticalSolidList"/>
    <dgm:cxn modelId="{B95F47B5-E332-4524-B3A4-069F6E6F8864}" type="presParOf" srcId="{E4134291-C3BE-4E15-B894-08348846D812}" destId="{9B14E6C7-3D4A-4F77-A29F-0095E69D7F2A}" srcOrd="0" destOrd="0" presId="urn:microsoft.com/office/officeart/2018/2/layout/IconVerticalSolidList"/>
    <dgm:cxn modelId="{05A15844-2284-4DBB-9BD8-A3C261CB9095}" type="presParOf" srcId="{E4134291-C3BE-4E15-B894-08348846D812}" destId="{DA669293-6067-4EF1-9C86-0B3FA2D749A4}" srcOrd="1" destOrd="0" presId="urn:microsoft.com/office/officeart/2018/2/layout/IconVerticalSolidList"/>
    <dgm:cxn modelId="{ACCC6C06-B85D-40FB-AA7C-4D77785EF754}" type="presParOf" srcId="{E4134291-C3BE-4E15-B894-08348846D812}" destId="{A1BA9C18-D0DF-4722-8217-31E90605AE28}" srcOrd="2" destOrd="0" presId="urn:microsoft.com/office/officeart/2018/2/layout/IconVerticalSolidList"/>
    <dgm:cxn modelId="{E2D94916-DE1D-4569-9049-C97542CF7B53}" type="presParOf" srcId="{E4134291-C3BE-4E15-B894-08348846D812}" destId="{7F4D31ED-56CF-401A-891A-184340C98BE4}" srcOrd="3" destOrd="0" presId="urn:microsoft.com/office/officeart/2018/2/layout/IconVerticalSolidList"/>
    <dgm:cxn modelId="{A6F108AE-E21E-439C-8EFD-185DFAEAFC75}" type="presParOf" srcId="{53A9E1C5-3443-420D-955A-91371F2566E3}" destId="{33F262BE-60FA-42CF-923B-E83D2F1A4924}" srcOrd="1" destOrd="0" presId="urn:microsoft.com/office/officeart/2018/2/layout/IconVerticalSolidList"/>
    <dgm:cxn modelId="{6240432A-0DB4-4816-853C-991ECF18F799}" type="presParOf" srcId="{53A9E1C5-3443-420D-955A-91371F2566E3}" destId="{92D35862-A31F-4E06-9EE4-E65A02D84BBA}" srcOrd="2" destOrd="0" presId="urn:microsoft.com/office/officeart/2018/2/layout/IconVerticalSolidList"/>
    <dgm:cxn modelId="{2F82167C-9AEA-41EC-B3F2-BD7448EEC54C}" type="presParOf" srcId="{92D35862-A31F-4E06-9EE4-E65A02D84BBA}" destId="{0CC6D3E8-1A9D-4736-BCB0-B336D113ED99}" srcOrd="0" destOrd="0" presId="urn:microsoft.com/office/officeart/2018/2/layout/IconVerticalSolidList"/>
    <dgm:cxn modelId="{84E39E9E-0584-46CD-9391-3756F46B1BF4}" type="presParOf" srcId="{92D35862-A31F-4E06-9EE4-E65A02D84BBA}" destId="{8F7BE42D-7D38-479D-B33B-491874B7D7D9}" srcOrd="1" destOrd="0" presId="urn:microsoft.com/office/officeart/2018/2/layout/IconVerticalSolidList"/>
    <dgm:cxn modelId="{1D27D126-17E6-456A-8444-F126DCDBAF93}" type="presParOf" srcId="{92D35862-A31F-4E06-9EE4-E65A02D84BBA}" destId="{D0DA3965-E33D-43B2-8D86-B88153D43CB0}" srcOrd="2" destOrd="0" presId="urn:microsoft.com/office/officeart/2018/2/layout/IconVerticalSolidList"/>
    <dgm:cxn modelId="{3ED334CA-5D49-4A86-AED0-C3F709D72E45}" type="presParOf" srcId="{92D35862-A31F-4E06-9EE4-E65A02D84BBA}" destId="{A5EF1F60-41A1-4F80-8828-03F568EFF516}" srcOrd="3" destOrd="0" presId="urn:microsoft.com/office/officeart/2018/2/layout/IconVerticalSolidList"/>
    <dgm:cxn modelId="{67066275-569F-4D06-89E7-FCAE950CD8D1}" type="presParOf" srcId="{53A9E1C5-3443-420D-955A-91371F2566E3}" destId="{8012DB86-CBB1-42B4-9F8D-FCA771942433}" srcOrd="3" destOrd="0" presId="urn:microsoft.com/office/officeart/2018/2/layout/IconVerticalSolidList"/>
    <dgm:cxn modelId="{43249BDE-9D42-4A08-935F-49B39B935074}" type="presParOf" srcId="{53A9E1C5-3443-420D-955A-91371F2566E3}" destId="{E60B6038-82C2-4C61-BCC0-5E745DB4C19B}" srcOrd="4" destOrd="0" presId="urn:microsoft.com/office/officeart/2018/2/layout/IconVerticalSolidList"/>
    <dgm:cxn modelId="{FC672AB1-7180-43E6-9324-ACAAC17FEBC9}" type="presParOf" srcId="{E60B6038-82C2-4C61-BCC0-5E745DB4C19B}" destId="{90449840-AA75-4A90-9CAF-5816D8B93326}" srcOrd="0" destOrd="0" presId="urn:microsoft.com/office/officeart/2018/2/layout/IconVerticalSolidList"/>
    <dgm:cxn modelId="{FFED42AA-823E-46DC-9B11-E53C2EE33F75}" type="presParOf" srcId="{E60B6038-82C2-4C61-BCC0-5E745DB4C19B}" destId="{2F24F657-B6C7-44DA-B005-CF065F3EC556}" srcOrd="1" destOrd="0" presId="urn:microsoft.com/office/officeart/2018/2/layout/IconVerticalSolidList"/>
    <dgm:cxn modelId="{55D42528-5623-4672-95B3-C184B759B954}" type="presParOf" srcId="{E60B6038-82C2-4C61-BCC0-5E745DB4C19B}" destId="{BAF75CBE-1F35-4CAA-AFA1-D8C40A6F221C}" srcOrd="2" destOrd="0" presId="urn:microsoft.com/office/officeart/2018/2/layout/IconVerticalSolidList"/>
    <dgm:cxn modelId="{FE410AA6-B177-4EFB-9B5E-D16A220C6C67}" type="presParOf" srcId="{E60B6038-82C2-4C61-BCC0-5E745DB4C19B}" destId="{1FAFD46E-2472-4A2A-BAD7-2A079D8F329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67226A-6CCE-487B-B8A4-0D38272381E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C16473D-CDB3-4F46-87F1-75F1C86BDC8A}">
      <dgm:prSet/>
      <dgm:spPr/>
      <dgm:t>
        <a:bodyPr/>
        <a:lstStyle/>
        <a:p>
          <a:r>
            <a:rPr lang="en-US" dirty="0"/>
            <a:t>Assess your agency’s community engagement philosophy, goals, policies, plans and relationships with stakeholders</a:t>
          </a:r>
        </a:p>
      </dgm:t>
    </dgm:pt>
    <dgm:pt modelId="{06DAD160-3321-45F0-AE19-A7DAB040FEBA}" type="parTrans" cxnId="{098BE922-E211-4C54-993D-B0ABAD028AF8}">
      <dgm:prSet/>
      <dgm:spPr/>
      <dgm:t>
        <a:bodyPr/>
        <a:lstStyle/>
        <a:p>
          <a:endParaRPr lang="en-US"/>
        </a:p>
      </dgm:t>
    </dgm:pt>
    <dgm:pt modelId="{0324F8C0-BC64-476B-B69C-46D36DE194C6}" type="sibTrans" cxnId="{098BE922-E211-4C54-993D-B0ABAD028AF8}">
      <dgm:prSet/>
      <dgm:spPr/>
      <dgm:t>
        <a:bodyPr/>
        <a:lstStyle/>
        <a:p>
          <a:endParaRPr lang="en-US"/>
        </a:p>
      </dgm:t>
    </dgm:pt>
    <dgm:pt modelId="{1ED80D50-CFBF-4B53-9D6D-EEA3474BF761}">
      <dgm:prSet/>
      <dgm:spPr/>
      <dgm:t>
        <a:bodyPr/>
        <a:lstStyle/>
        <a:p>
          <a:r>
            <a:rPr lang="en-US" dirty="0"/>
            <a:t>Develop a strong policy foundation reflecting the port’s commitment to meaningful community engagement and solutions that improve their quality of life. </a:t>
          </a:r>
        </a:p>
      </dgm:t>
    </dgm:pt>
    <dgm:pt modelId="{20C42CD9-57AC-487A-A599-F900FAAAD32A}" type="parTrans" cxnId="{0586D385-A346-45FE-B587-5DF5F66EB129}">
      <dgm:prSet/>
      <dgm:spPr/>
      <dgm:t>
        <a:bodyPr/>
        <a:lstStyle/>
        <a:p>
          <a:endParaRPr lang="en-US"/>
        </a:p>
      </dgm:t>
    </dgm:pt>
    <dgm:pt modelId="{EEA35111-FBB3-4236-986F-507BAD3E5375}" type="sibTrans" cxnId="{0586D385-A346-45FE-B587-5DF5F66EB129}">
      <dgm:prSet/>
      <dgm:spPr/>
      <dgm:t>
        <a:bodyPr/>
        <a:lstStyle/>
        <a:p>
          <a:endParaRPr lang="en-US"/>
        </a:p>
      </dgm:t>
    </dgm:pt>
    <dgm:pt modelId="{8FEB28B9-D066-475C-AB40-5FFDDCAF5984}" type="pres">
      <dgm:prSet presAssocID="{0967226A-6CCE-487B-B8A4-0D38272381E2}" presName="vert0" presStyleCnt="0">
        <dgm:presLayoutVars>
          <dgm:dir/>
          <dgm:animOne val="branch"/>
          <dgm:animLvl val="lvl"/>
        </dgm:presLayoutVars>
      </dgm:prSet>
      <dgm:spPr/>
    </dgm:pt>
    <dgm:pt modelId="{E032AB09-DA31-47E3-BFE1-727FF9D8AA8C}" type="pres">
      <dgm:prSet presAssocID="{AC16473D-CDB3-4F46-87F1-75F1C86BDC8A}" presName="thickLine" presStyleLbl="alignNode1" presStyleIdx="0" presStyleCnt="2"/>
      <dgm:spPr/>
    </dgm:pt>
    <dgm:pt modelId="{05A93C6B-485D-47C8-B3ED-818EA599C70C}" type="pres">
      <dgm:prSet presAssocID="{AC16473D-CDB3-4F46-87F1-75F1C86BDC8A}" presName="horz1" presStyleCnt="0"/>
      <dgm:spPr/>
    </dgm:pt>
    <dgm:pt modelId="{D2DACD93-E516-42C3-9C19-0A3656D798AE}" type="pres">
      <dgm:prSet presAssocID="{AC16473D-CDB3-4F46-87F1-75F1C86BDC8A}" presName="tx1" presStyleLbl="revTx" presStyleIdx="0" presStyleCnt="2"/>
      <dgm:spPr/>
    </dgm:pt>
    <dgm:pt modelId="{63EAF92D-3C86-46C8-A55F-2470AE694B70}" type="pres">
      <dgm:prSet presAssocID="{AC16473D-CDB3-4F46-87F1-75F1C86BDC8A}" presName="vert1" presStyleCnt="0"/>
      <dgm:spPr/>
    </dgm:pt>
    <dgm:pt modelId="{6E28AC8A-A95D-43BA-A35F-AC8E985F7456}" type="pres">
      <dgm:prSet presAssocID="{1ED80D50-CFBF-4B53-9D6D-EEA3474BF761}" presName="thickLine" presStyleLbl="alignNode1" presStyleIdx="1" presStyleCnt="2"/>
      <dgm:spPr/>
    </dgm:pt>
    <dgm:pt modelId="{D9432ABA-DFE4-4C23-BBEB-FE076DCEF547}" type="pres">
      <dgm:prSet presAssocID="{1ED80D50-CFBF-4B53-9D6D-EEA3474BF761}" presName="horz1" presStyleCnt="0"/>
      <dgm:spPr/>
    </dgm:pt>
    <dgm:pt modelId="{EAAF4475-991C-4583-921D-DD0444CC717C}" type="pres">
      <dgm:prSet presAssocID="{1ED80D50-CFBF-4B53-9D6D-EEA3474BF761}" presName="tx1" presStyleLbl="revTx" presStyleIdx="1" presStyleCnt="2"/>
      <dgm:spPr/>
    </dgm:pt>
    <dgm:pt modelId="{D173B300-77A7-4A5F-9E38-360F02E616E7}" type="pres">
      <dgm:prSet presAssocID="{1ED80D50-CFBF-4B53-9D6D-EEA3474BF761}" presName="vert1" presStyleCnt="0"/>
      <dgm:spPr/>
    </dgm:pt>
  </dgm:ptLst>
  <dgm:cxnLst>
    <dgm:cxn modelId="{8634BC20-184B-4A95-8DB8-EB8BAF348F2D}" type="presOf" srcId="{AC16473D-CDB3-4F46-87F1-75F1C86BDC8A}" destId="{D2DACD93-E516-42C3-9C19-0A3656D798AE}" srcOrd="0" destOrd="0" presId="urn:microsoft.com/office/officeart/2008/layout/LinedList"/>
    <dgm:cxn modelId="{098BE922-E211-4C54-993D-B0ABAD028AF8}" srcId="{0967226A-6CCE-487B-B8A4-0D38272381E2}" destId="{AC16473D-CDB3-4F46-87F1-75F1C86BDC8A}" srcOrd="0" destOrd="0" parTransId="{06DAD160-3321-45F0-AE19-A7DAB040FEBA}" sibTransId="{0324F8C0-BC64-476B-B69C-46D36DE194C6}"/>
    <dgm:cxn modelId="{0586D385-A346-45FE-B587-5DF5F66EB129}" srcId="{0967226A-6CCE-487B-B8A4-0D38272381E2}" destId="{1ED80D50-CFBF-4B53-9D6D-EEA3474BF761}" srcOrd="1" destOrd="0" parTransId="{20C42CD9-57AC-487A-A599-F900FAAAD32A}" sibTransId="{EEA35111-FBB3-4236-986F-507BAD3E5375}"/>
    <dgm:cxn modelId="{7C2AFDC3-139C-4EFF-84D8-B3D5396D5534}" type="presOf" srcId="{1ED80D50-CFBF-4B53-9D6D-EEA3474BF761}" destId="{EAAF4475-991C-4583-921D-DD0444CC717C}" srcOrd="0" destOrd="0" presId="urn:microsoft.com/office/officeart/2008/layout/LinedList"/>
    <dgm:cxn modelId="{721F02C6-312C-4FFF-96A2-62FF55959908}" type="presOf" srcId="{0967226A-6CCE-487B-B8A4-0D38272381E2}" destId="{8FEB28B9-D066-475C-AB40-5FFDDCAF5984}" srcOrd="0" destOrd="0" presId="urn:microsoft.com/office/officeart/2008/layout/LinedList"/>
    <dgm:cxn modelId="{9818B0D1-A6E0-4F85-9685-528619F29267}" type="presParOf" srcId="{8FEB28B9-D066-475C-AB40-5FFDDCAF5984}" destId="{E032AB09-DA31-47E3-BFE1-727FF9D8AA8C}" srcOrd="0" destOrd="0" presId="urn:microsoft.com/office/officeart/2008/layout/LinedList"/>
    <dgm:cxn modelId="{1B6278BD-86AE-460F-B99A-1F719A2D322D}" type="presParOf" srcId="{8FEB28B9-D066-475C-AB40-5FFDDCAF5984}" destId="{05A93C6B-485D-47C8-B3ED-818EA599C70C}" srcOrd="1" destOrd="0" presId="urn:microsoft.com/office/officeart/2008/layout/LinedList"/>
    <dgm:cxn modelId="{A483FE9E-0517-4AD2-ADA4-86D0EEC89356}" type="presParOf" srcId="{05A93C6B-485D-47C8-B3ED-818EA599C70C}" destId="{D2DACD93-E516-42C3-9C19-0A3656D798AE}" srcOrd="0" destOrd="0" presId="urn:microsoft.com/office/officeart/2008/layout/LinedList"/>
    <dgm:cxn modelId="{F981B86D-EB64-41DD-BC76-A2B9A122B23E}" type="presParOf" srcId="{05A93C6B-485D-47C8-B3ED-818EA599C70C}" destId="{63EAF92D-3C86-46C8-A55F-2470AE694B70}" srcOrd="1" destOrd="0" presId="urn:microsoft.com/office/officeart/2008/layout/LinedList"/>
    <dgm:cxn modelId="{C9A61218-42EA-44AF-A68A-D2608F4B9D97}" type="presParOf" srcId="{8FEB28B9-D066-475C-AB40-5FFDDCAF5984}" destId="{6E28AC8A-A95D-43BA-A35F-AC8E985F7456}" srcOrd="2" destOrd="0" presId="urn:microsoft.com/office/officeart/2008/layout/LinedList"/>
    <dgm:cxn modelId="{2D6022D1-7916-4E97-9C23-0D2FD63454AA}" type="presParOf" srcId="{8FEB28B9-D066-475C-AB40-5FFDDCAF5984}" destId="{D9432ABA-DFE4-4C23-BBEB-FE076DCEF547}" srcOrd="3" destOrd="0" presId="urn:microsoft.com/office/officeart/2008/layout/LinedList"/>
    <dgm:cxn modelId="{6A96C6B5-5168-47A0-8AA1-45D168ABFEC0}" type="presParOf" srcId="{D9432ABA-DFE4-4C23-BBEB-FE076DCEF547}" destId="{EAAF4475-991C-4583-921D-DD0444CC717C}" srcOrd="0" destOrd="0" presId="urn:microsoft.com/office/officeart/2008/layout/LinedList"/>
    <dgm:cxn modelId="{21164B7F-B98B-4DD3-A34D-F5609800411A}" type="presParOf" srcId="{D9432ABA-DFE4-4C23-BBEB-FE076DCEF547}" destId="{D173B300-77A7-4A5F-9E38-360F02E616E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7D087-348A-490D-BB36-F9F7823F1804}">
      <dsp:nvSpPr>
        <dsp:cNvPr id="0" name=""/>
        <dsp:cNvSpPr/>
      </dsp:nvSpPr>
      <dsp:spPr>
        <a:xfrm>
          <a:off x="0" y="46692"/>
          <a:ext cx="5796200" cy="1620486"/>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Ports Primer for Communities</a:t>
          </a:r>
          <a:r>
            <a:rPr lang="en-US" sz="2300" kern="1200" dirty="0"/>
            <a:t>: An Overview of Ports Planning and Operations to Support Community Participation   </a:t>
          </a:r>
        </a:p>
      </dsp:txBody>
      <dsp:txXfrm>
        <a:off x="79106" y="125798"/>
        <a:ext cx="5637988" cy="1462274"/>
      </dsp:txXfrm>
    </dsp:sp>
    <dsp:sp modelId="{CACBCF07-D6B1-43FA-81A0-BB915CFCA222}">
      <dsp:nvSpPr>
        <dsp:cNvPr id="0" name=""/>
        <dsp:cNvSpPr/>
      </dsp:nvSpPr>
      <dsp:spPr>
        <a:xfrm>
          <a:off x="0" y="1733418"/>
          <a:ext cx="5796200" cy="1620486"/>
        </a:xfrm>
        <a:prstGeom prst="roundRect">
          <a:avLst/>
        </a:prstGeom>
        <a:solidFill>
          <a:schemeClr val="accent2">
            <a:hueOff val="977227"/>
            <a:satOff val="-15767"/>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Community Action Roadmap</a:t>
          </a:r>
          <a:r>
            <a:rPr lang="en-US" sz="2300" kern="1200" dirty="0"/>
            <a:t>: Empowering Near-Port Communities </a:t>
          </a:r>
        </a:p>
      </dsp:txBody>
      <dsp:txXfrm>
        <a:off x="79106" y="1812524"/>
        <a:ext cx="5637988" cy="1462274"/>
      </dsp:txXfrm>
    </dsp:sp>
    <dsp:sp modelId="{B25E812A-7FF6-40FF-89BB-B0C45661DA46}">
      <dsp:nvSpPr>
        <dsp:cNvPr id="0" name=""/>
        <dsp:cNvSpPr/>
      </dsp:nvSpPr>
      <dsp:spPr>
        <a:xfrm>
          <a:off x="0" y="3420145"/>
          <a:ext cx="5796200" cy="1620486"/>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Environmental Justice (EJ) Primer for Ports</a:t>
          </a:r>
          <a:r>
            <a:rPr lang="en-US" sz="2300" kern="1200" dirty="0"/>
            <a:t>: The Good Neighbor Guide to Building Partnerships and Social Equity with Communities </a:t>
          </a:r>
        </a:p>
      </dsp:txBody>
      <dsp:txXfrm>
        <a:off x="79106" y="3499251"/>
        <a:ext cx="5637988" cy="14622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97A3B-4DBD-4AF5-8432-285F74F98DA8}">
      <dsp:nvSpPr>
        <dsp:cNvPr id="0" name=""/>
        <dsp:cNvSpPr/>
      </dsp:nvSpPr>
      <dsp:spPr>
        <a:xfrm>
          <a:off x="0" y="2484"/>
          <a:ext cx="5796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87B650-E856-4F93-A6FE-1EAEECEEF973}">
      <dsp:nvSpPr>
        <dsp:cNvPr id="0" name=""/>
        <dsp:cNvSpPr/>
      </dsp:nvSpPr>
      <dsp:spPr>
        <a:xfrm>
          <a:off x="0" y="2484"/>
          <a:ext cx="5796200" cy="847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For your port, review the IAP2 levels of engagement examples outlined in Table 2 on page 13 and then explore the following questions: </a:t>
          </a:r>
        </a:p>
      </dsp:txBody>
      <dsp:txXfrm>
        <a:off x="0" y="2484"/>
        <a:ext cx="5796200" cy="847059"/>
      </dsp:txXfrm>
    </dsp:sp>
    <dsp:sp modelId="{C2FDA150-FAA3-41CE-BDAE-E4353C00AE09}">
      <dsp:nvSpPr>
        <dsp:cNvPr id="0" name=""/>
        <dsp:cNvSpPr/>
      </dsp:nvSpPr>
      <dsp:spPr>
        <a:xfrm>
          <a:off x="0" y="849543"/>
          <a:ext cx="5796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DA03BF-803B-4925-899D-A14725A3CAD4}">
      <dsp:nvSpPr>
        <dsp:cNvPr id="0" name=""/>
        <dsp:cNvSpPr/>
      </dsp:nvSpPr>
      <dsp:spPr>
        <a:xfrm>
          <a:off x="0" y="849543"/>
          <a:ext cx="5796200" cy="847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What engagement methods has the port used in the past that were successful? Which methods were less successful? Why? </a:t>
          </a:r>
        </a:p>
      </dsp:txBody>
      <dsp:txXfrm>
        <a:off x="0" y="849543"/>
        <a:ext cx="5796200" cy="847059"/>
      </dsp:txXfrm>
    </dsp:sp>
    <dsp:sp modelId="{06001F81-2518-4801-A56B-FEA6DE498ED3}">
      <dsp:nvSpPr>
        <dsp:cNvPr id="0" name=""/>
        <dsp:cNvSpPr/>
      </dsp:nvSpPr>
      <dsp:spPr>
        <a:xfrm>
          <a:off x="0" y="1696602"/>
          <a:ext cx="5796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ECB9B9-978B-4076-9055-B5F0750C3E98}">
      <dsp:nvSpPr>
        <dsp:cNvPr id="0" name=""/>
        <dsp:cNvSpPr/>
      </dsp:nvSpPr>
      <dsp:spPr>
        <a:xfrm>
          <a:off x="0" y="1696602"/>
          <a:ext cx="5796200" cy="847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What expectations does the near-port community have about engagement in the decision-making process? </a:t>
          </a:r>
        </a:p>
      </dsp:txBody>
      <dsp:txXfrm>
        <a:off x="0" y="1696602"/>
        <a:ext cx="5796200" cy="847059"/>
      </dsp:txXfrm>
    </dsp:sp>
    <dsp:sp modelId="{13BD1719-BCEC-491E-AC9A-570519384AC9}">
      <dsp:nvSpPr>
        <dsp:cNvPr id="0" name=""/>
        <dsp:cNvSpPr/>
      </dsp:nvSpPr>
      <dsp:spPr>
        <a:xfrm>
          <a:off x="0" y="2543661"/>
          <a:ext cx="5796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19BC64-9C6B-4D3F-98FD-A2DBC3A36ACE}">
      <dsp:nvSpPr>
        <dsp:cNvPr id="0" name=""/>
        <dsp:cNvSpPr/>
      </dsp:nvSpPr>
      <dsp:spPr>
        <a:xfrm>
          <a:off x="0" y="2543662"/>
          <a:ext cx="5796200" cy="847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What are the port’s expectations? </a:t>
          </a:r>
        </a:p>
      </dsp:txBody>
      <dsp:txXfrm>
        <a:off x="0" y="2543662"/>
        <a:ext cx="5796200" cy="847059"/>
      </dsp:txXfrm>
    </dsp:sp>
    <dsp:sp modelId="{AF40F3C6-1C67-4EF1-8506-0A7C2A448D48}">
      <dsp:nvSpPr>
        <dsp:cNvPr id="0" name=""/>
        <dsp:cNvSpPr/>
      </dsp:nvSpPr>
      <dsp:spPr>
        <a:xfrm>
          <a:off x="0" y="3390721"/>
          <a:ext cx="5796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542542-8FBB-488F-BFD2-A3B94AF49D79}">
      <dsp:nvSpPr>
        <dsp:cNvPr id="0" name=""/>
        <dsp:cNvSpPr/>
      </dsp:nvSpPr>
      <dsp:spPr>
        <a:xfrm>
          <a:off x="0" y="3390721"/>
          <a:ext cx="5796200" cy="847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Was there a recent decision where the community expected a much greater level of engagement? </a:t>
          </a:r>
        </a:p>
      </dsp:txBody>
      <dsp:txXfrm>
        <a:off x="0" y="3390721"/>
        <a:ext cx="5796200" cy="847059"/>
      </dsp:txXfrm>
    </dsp:sp>
    <dsp:sp modelId="{BC08DBA1-5205-477B-8055-54F8336508F1}">
      <dsp:nvSpPr>
        <dsp:cNvPr id="0" name=""/>
        <dsp:cNvSpPr/>
      </dsp:nvSpPr>
      <dsp:spPr>
        <a:xfrm>
          <a:off x="0" y="4237780"/>
          <a:ext cx="5796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0DD6C2-3C44-4777-A99A-D7149AF29ED0}">
      <dsp:nvSpPr>
        <dsp:cNvPr id="0" name=""/>
        <dsp:cNvSpPr/>
      </dsp:nvSpPr>
      <dsp:spPr>
        <a:xfrm>
          <a:off x="0" y="4237780"/>
          <a:ext cx="5796200" cy="847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Is there an upcoming decision where the port might increase the level of engagement?</a:t>
          </a:r>
        </a:p>
      </dsp:txBody>
      <dsp:txXfrm>
        <a:off x="0" y="4237780"/>
        <a:ext cx="5796200" cy="8470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0E52F-F3A6-43EC-9F1B-4367FE15BCF4}">
      <dsp:nvSpPr>
        <dsp:cNvPr id="0" name=""/>
        <dsp:cNvSpPr/>
      </dsp:nvSpPr>
      <dsp:spPr>
        <a:xfrm>
          <a:off x="0" y="4494956"/>
          <a:ext cx="1478543" cy="589960"/>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154" tIns="142240" rIns="105154" bIns="142240" numCol="1" spcCol="1270" anchor="ctr" anchorCtr="0">
          <a:noAutofit/>
        </a:bodyPr>
        <a:lstStyle/>
        <a:p>
          <a:pPr marL="0" lvl="0" indent="0" algn="ctr" defTabSz="889000">
            <a:lnSpc>
              <a:spcPct val="90000"/>
            </a:lnSpc>
            <a:spcBef>
              <a:spcPct val="0"/>
            </a:spcBef>
            <a:spcAft>
              <a:spcPct val="35000"/>
            </a:spcAft>
            <a:buNone/>
          </a:pPr>
          <a:r>
            <a:rPr lang="en-US" sz="2000" kern="1200" dirty="0"/>
            <a:t>Establish</a:t>
          </a:r>
        </a:p>
      </dsp:txBody>
      <dsp:txXfrm>
        <a:off x="0" y="4494956"/>
        <a:ext cx="1478543" cy="589960"/>
      </dsp:txXfrm>
    </dsp:sp>
    <dsp:sp modelId="{B5C9A103-8816-4B07-A029-90985C672007}">
      <dsp:nvSpPr>
        <dsp:cNvPr id="0" name=""/>
        <dsp:cNvSpPr/>
      </dsp:nvSpPr>
      <dsp:spPr>
        <a:xfrm>
          <a:off x="1478543" y="4494956"/>
          <a:ext cx="4435631" cy="589960"/>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976" tIns="228600" rIns="89976" bIns="228600" numCol="1" spcCol="1270" anchor="ctr" anchorCtr="0">
          <a:noAutofit/>
        </a:bodyPr>
        <a:lstStyle/>
        <a:p>
          <a:pPr marL="0" lvl="0" indent="0" algn="l" defTabSz="800100">
            <a:lnSpc>
              <a:spcPct val="90000"/>
            </a:lnSpc>
            <a:spcBef>
              <a:spcPct val="0"/>
            </a:spcBef>
            <a:spcAft>
              <a:spcPct val="35000"/>
            </a:spcAft>
            <a:buNone/>
          </a:pPr>
          <a:r>
            <a:rPr lang="en-US" sz="1800" kern="1200" dirty="0"/>
            <a:t>Establish tracking and reporting mechanisms</a:t>
          </a:r>
        </a:p>
      </dsp:txBody>
      <dsp:txXfrm>
        <a:off x="1478543" y="4494956"/>
        <a:ext cx="4435631" cy="589960"/>
      </dsp:txXfrm>
    </dsp:sp>
    <dsp:sp modelId="{9744BEB6-3801-4318-8C83-2C562BB73310}">
      <dsp:nvSpPr>
        <dsp:cNvPr id="0" name=""/>
        <dsp:cNvSpPr/>
      </dsp:nvSpPr>
      <dsp:spPr>
        <a:xfrm rot="10800000">
          <a:off x="0" y="3596446"/>
          <a:ext cx="1478543" cy="907359"/>
        </a:xfrm>
        <a:prstGeom prst="upArrowCallout">
          <a:avLst>
            <a:gd name="adj1" fmla="val 5000"/>
            <a:gd name="adj2" fmla="val 10000"/>
            <a:gd name="adj3" fmla="val 15000"/>
            <a:gd name="adj4" fmla="val 64977"/>
          </a:avLst>
        </a:prstGeom>
        <a:solidFill>
          <a:schemeClr val="accent2">
            <a:hueOff val="390891"/>
            <a:satOff val="-6307"/>
            <a:lumOff val="-1098"/>
            <a:alphaOff val="0"/>
          </a:schemeClr>
        </a:solidFill>
        <a:ln w="10795" cap="flat" cmpd="sng" algn="ctr">
          <a:solidFill>
            <a:schemeClr val="accent2">
              <a:hueOff val="390891"/>
              <a:satOff val="-6307"/>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154" tIns="142240" rIns="105154" bIns="142240" numCol="1" spcCol="1270" anchor="ctr" anchorCtr="0">
          <a:noAutofit/>
        </a:bodyPr>
        <a:lstStyle/>
        <a:p>
          <a:pPr marL="0" lvl="0" indent="0" algn="ctr" defTabSz="889000">
            <a:lnSpc>
              <a:spcPct val="90000"/>
            </a:lnSpc>
            <a:spcBef>
              <a:spcPct val="0"/>
            </a:spcBef>
            <a:spcAft>
              <a:spcPct val="35000"/>
            </a:spcAft>
            <a:buNone/>
          </a:pPr>
          <a:r>
            <a:rPr lang="en-US" sz="2000" kern="1200" dirty="0"/>
            <a:t>Identify</a:t>
          </a:r>
        </a:p>
      </dsp:txBody>
      <dsp:txXfrm rot="-10800000">
        <a:off x="0" y="3596446"/>
        <a:ext cx="1478543" cy="589783"/>
      </dsp:txXfrm>
    </dsp:sp>
    <dsp:sp modelId="{982B9F63-3CD7-493E-8256-C96838584B7A}">
      <dsp:nvSpPr>
        <dsp:cNvPr id="0" name=""/>
        <dsp:cNvSpPr/>
      </dsp:nvSpPr>
      <dsp:spPr>
        <a:xfrm>
          <a:off x="1478543" y="3596446"/>
          <a:ext cx="4435631" cy="589783"/>
        </a:xfrm>
        <a:prstGeom prst="rect">
          <a:avLst/>
        </a:prstGeom>
        <a:solidFill>
          <a:schemeClr val="accent2">
            <a:tint val="40000"/>
            <a:alpha val="90000"/>
            <a:hueOff val="641772"/>
            <a:satOff val="-11408"/>
            <a:lumOff val="-825"/>
            <a:alphaOff val="0"/>
          </a:schemeClr>
        </a:solidFill>
        <a:ln w="10795" cap="flat" cmpd="sng" algn="ctr">
          <a:solidFill>
            <a:schemeClr val="accent2">
              <a:tint val="40000"/>
              <a:alpha val="90000"/>
              <a:hueOff val="641772"/>
              <a:satOff val="-11408"/>
              <a:lumOff val="-8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976" tIns="228600" rIns="89976" bIns="228600" numCol="1" spcCol="1270" anchor="ctr" anchorCtr="0">
          <a:noAutofit/>
        </a:bodyPr>
        <a:lstStyle/>
        <a:p>
          <a:pPr marL="0" lvl="0" indent="0" algn="l" defTabSz="800100">
            <a:lnSpc>
              <a:spcPct val="90000"/>
            </a:lnSpc>
            <a:spcBef>
              <a:spcPct val="0"/>
            </a:spcBef>
            <a:spcAft>
              <a:spcPct val="35000"/>
            </a:spcAft>
            <a:buNone/>
          </a:pPr>
          <a:r>
            <a:rPr lang="en-US" sz="1800" kern="1200" dirty="0"/>
            <a:t>Identify feasibility and mitigation studies</a:t>
          </a:r>
        </a:p>
      </dsp:txBody>
      <dsp:txXfrm>
        <a:off x="1478543" y="3596446"/>
        <a:ext cx="4435631" cy="589783"/>
      </dsp:txXfrm>
    </dsp:sp>
    <dsp:sp modelId="{AFBEDFE5-E1CD-410A-B03A-9C606B035C52}">
      <dsp:nvSpPr>
        <dsp:cNvPr id="0" name=""/>
        <dsp:cNvSpPr/>
      </dsp:nvSpPr>
      <dsp:spPr>
        <a:xfrm rot="10800000">
          <a:off x="0" y="2697936"/>
          <a:ext cx="1478543" cy="907359"/>
        </a:xfrm>
        <a:prstGeom prst="upArrowCallout">
          <a:avLst>
            <a:gd name="adj1" fmla="val 5000"/>
            <a:gd name="adj2" fmla="val 10000"/>
            <a:gd name="adj3" fmla="val 15000"/>
            <a:gd name="adj4" fmla="val 64977"/>
          </a:avLst>
        </a:prstGeom>
        <a:solidFill>
          <a:schemeClr val="accent2">
            <a:hueOff val="781782"/>
            <a:satOff val="-12614"/>
            <a:lumOff val="-2196"/>
            <a:alphaOff val="0"/>
          </a:schemeClr>
        </a:solidFill>
        <a:ln w="10795" cap="flat" cmpd="sng" algn="ctr">
          <a:solidFill>
            <a:schemeClr val="accent2">
              <a:hueOff val="781782"/>
              <a:satOff val="-12614"/>
              <a:lumOff val="-2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154" tIns="142240" rIns="105154" bIns="142240" numCol="1" spcCol="1270" anchor="ctr" anchorCtr="0">
          <a:noAutofit/>
        </a:bodyPr>
        <a:lstStyle/>
        <a:p>
          <a:pPr marL="0" lvl="0" indent="0" algn="ctr" defTabSz="889000">
            <a:lnSpc>
              <a:spcPct val="90000"/>
            </a:lnSpc>
            <a:spcBef>
              <a:spcPct val="0"/>
            </a:spcBef>
            <a:spcAft>
              <a:spcPct val="35000"/>
            </a:spcAft>
            <a:buNone/>
          </a:pPr>
          <a:r>
            <a:rPr lang="en-US" sz="2000" kern="1200" dirty="0"/>
            <a:t>Identify</a:t>
          </a:r>
        </a:p>
      </dsp:txBody>
      <dsp:txXfrm rot="-10800000">
        <a:off x="0" y="2697936"/>
        <a:ext cx="1478543" cy="589783"/>
      </dsp:txXfrm>
    </dsp:sp>
    <dsp:sp modelId="{E36945C8-3078-44D8-A2BE-6FB1B00B414D}">
      <dsp:nvSpPr>
        <dsp:cNvPr id="0" name=""/>
        <dsp:cNvSpPr/>
      </dsp:nvSpPr>
      <dsp:spPr>
        <a:xfrm>
          <a:off x="1478543" y="2697936"/>
          <a:ext cx="4435631" cy="589783"/>
        </a:xfrm>
        <a:prstGeom prst="rect">
          <a:avLst/>
        </a:prstGeom>
        <a:solidFill>
          <a:schemeClr val="accent2">
            <a:tint val="40000"/>
            <a:alpha val="90000"/>
            <a:hueOff val="1283544"/>
            <a:satOff val="-22816"/>
            <a:lumOff val="-1651"/>
            <a:alphaOff val="0"/>
          </a:schemeClr>
        </a:solidFill>
        <a:ln w="10795" cap="flat" cmpd="sng" algn="ctr">
          <a:solidFill>
            <a:schemeClr val="accent2">
              <a:tint val="40000"/>
              <a:alpha val="90000"/>
              <a:hueOff val="1283544"/>
              <a:satOff val="-22816"/>
              <a:lumOff val="-16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976" tIns="228600" rIns="89976" bIns="228600" numCol="1" spcCol="1270" anchor="ctr" anchorCtr="0">
          <a:noAutofit/>
        </a:bodyPr>
        <a:lstStyle/>
        <a:p>
          <a:pPr marL="0" lvl="0" indent="0" algn="l" defTabSz="800100">
            <a:lnSpc>
              <a:spcPct val="90000"/>
            </a:lnSpc>
            <a:spcBef>
              <a:spcPct val="0"/>
            </a:spcBef>
            <a:spcAft>
              <a:spcPct val="35000"/>
            </a:spcAft>
            <a:buNone/>
          </a:pPr>
          <a:r>
            <a:rPr lang="en-US" sz="1800" kern="1200" dirty="0"/>
            <a:t>Identify levers for change</a:t>
          </a:r>
        </a:p>
      </dsp:txBody>
      <dsp:txXfrm>
        <a:off x="1478543" y="2697936"/>
        <a:ext cx="4435631" cy="589783"/>
      </dsp:txXfrm>
    </dsp:sp>
    <dsp:sp modelId="{F51139C1-68C2-4F05-9723-0F5BB61AF189}">
      <dsp:nvSpPr>
        <dsp:cNvPr id="0" name=""/>
        <dsp:cNvSpPr/>
      </dsp:nvSpPr>
      <dsp:spPr>
        <a:xfrm rot="10800000">
          <a:off x="0" y="1799426"/>
          <a:ext cx="1478543" cy="907359"/>
        </a:xfrm>
        <a:prstGeom prst="upArrowCallout">
          <a:avLst>
            <a:gd name="adj1" fmla="val 5000"/>
            <a:gd name="adj2" fmla="val 10000"/>
            <a:gd name="adj3" fmla="val 15000"/>
            <a:gd name="adj4" fmla="val 64977"/>
          </a:avLst>
        </a:prstGeom>
        <a:solidFill>
          <a:schemeClr val="accent2">
            <a:hueOff val="1172672"/>
            <a:satOff val="-18920"/>
            <a:lumOff val="-3294"/>
            <a:alphaOff val="0"/>
          </a:schemeClr>
        </a:solidFill>
        <a:ln w="10795" cap="flat" cmpd="sng" algn="ctr">
          <a:solidFill>
            <a:schemeClr val="accent2">
              <a:hueOff val="1172672"/>
              <a:satOff val="-18920"/>
              <a:lumOff val="-32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154" tIns="142240" rIns="105154" bIns="142240" numCol="1" spcCol="1270" anchor="ctr" anchorCtr="0">
          <a:noAutofit/>
        </a:bodyPr>
        <a:lstStyle/>
        <a:p>
          <a:pPr marL="0" lvl="0" indent="0" algn="ctr" defTabSz="889000">
            <a:lnSpc>
              <a:spcPct val="90000"/>
            </a:lnSpc>
            <a:spcBef>
              <a:spcPct val="0"/>
            </a:spcBef>
            <a:spcAft>
              <a:spcPct val="35000"/>
            </a:spcAft>
            <a:buNone/>
          </a:pPr>
          <a:r>
            <a:rPr lang="en-US" sz="2000" kern="1200" dirty="0"/>
            <a:t>Document</a:t>
          </a:r>
        </a:p>
      </dsp:txBody>
      <dsp:txXfrm rot="-10800000">
        <a:off x="0" y="1799426"/>
        <a:ext cx="1478543" cy="589783"/>
      </dsp:txXfrm>
    </dsp:sp>
    <dsp:sp modelId="{B9383398-6C66-422D-8B92-DFAFA12ED7B6}">
      <dsp:nvSpPr>
        <dsp:cNvPr id="0" name=""/>
        <dsp:cNvSpPr/>
      </dsp:nvSpPr>
      <dsp:spPr>
        <a:xfrm>
          <a:off x="1478543" y="1799426"/>
          <a:ext cx="4435631" cy="589783"/>
        </a:xfrm>
        <a:prstGeom prst="rect">
          <a:avLst/>
        </a:prstGeom>
        <a:solidFill>
          <a:schemeClr val="accent2">
            <a:tint val="40000"/>
            <a:alpha val="90000"/>
            <a:hueOff val="1925316"/>
            <a:satOff val="-34225"/>
            <a:lumOff val="-2476"/>
            <a:alphaOff val="0"/>
          </a:schemeClr>
        </a:solidFill>
        <a:ln w="10795" cap="flat" cmpd="sng" algn="ctr">
          <a:solidFill>
            <a:schemeClr val="accent2">
              <a:tint val="40000"/>
              <a:alpha val="90000"/>
              <a:hueOff val="1925316"/>
              <a:satOff val="-34225"/>
              <a:lumOff val="-24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976" tIns="228600" rIns="89976" bIns="228600" numCol="1" spcCol="1270" anchor="ctr" anchorCtr="0">
          <a:noAutofit/>
        </a:bodyPr>
        <a:lstStyle/>
        <a:p>
          <a:pPr marL="0" lvl="0" indent="0" algn="l" defTabSz="800100">
            <a:lnSpc>
              <a:spcPct val="90000"/>
            </a:lnSpc>
            <a:spcBef>
              <a:spcPct val="0"/>
            </a:spcBef>
            <a:spcAft>
              <a:spcPct val="35000"/>
            </a:spcAft>
            <a:buNone/>
          </a:pPr>
          <a:r>
            <a:rPr lang="en-US" sz="1800" kern="1200" dirty="0"/>
            <a:t>Document community concerns and goals</a:t>
          </a:r>
        </a:p>
      </dsp:txBody>
      <dsp:txXfrm>
        <a:off x="1478543" y="1799426"/>
        <a:ext cx="4435631" cy="589783"/>
      </dsp:txXfrm>
    </dsp:sp>
    <dsp:sp modelId="{BB191267-020B-4A31-9C21-1A9EF434C0E3}">
      <dsp:nvSpPr>
        <dsp:cNvPr id="0" name=""/>
        <dsp:cNvSpPr/>
      </dsp:nvSpPr>
      <dsp:spPr>
        <a:xfrm rot="10800000">
          <a:off x="0" y="900916"/>
          <a:ext cx="1478543" cy="907359"/>
        </a:xfrm>
        <a:prstGeom prst="upArrowCallout">
          <a:avLst>
            <a:gd name="adj1" fmla="val 5000"/>
            <a:gd name="adj2" fmla="val 10000"/>
            <a:gd name="adj3" fmla="val 15000"/>
            <a:gd name="adj4" fmla="val 64977"/>
          </a:avLst>
        </a:prstGeom>
        <a:solidFill>
          <a:schemeClr val="accent2">
            <a:hueOff val="1563563"/>
            <a:satOff val="-25227"/>
            <a:lumOff val="-4392"/>
            <a:alphaOff val="0"/>
          </a:schemeClr>
        </a:solidFill>
        <a:ln w="10795" cap="flat" cmpd="sng" algn="ctr">
          <a:solidFill>
            <a:schemeClr val="accent2">
              <a:hueOff val="1563563"/>
              <a:satOff val="-25227"/>
              <a:lumOff val="-43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154" tIns="142240" rIns="105154" bIns="142240" numCol="1" spcCol="1270" anchor="ctr" anchorCtr="0">
          <a:noAutofit/>
        </a:bodyPr>
        <a:lstStyle/>
        <a:p>
          <a:pPr marL="0" lvl="0" indent="0" algn="ctr" defTabSz="889000">
            <a:lnSpc>
              <a:spcPct val="90000"/>
            </a:lnSpc>
            <a:spcBef>
              <a:spcPct val="0"/>
            </a:spcBef>
            <a:spcAft>
              <a:spcPct val="35000"/>
            </a:spcAft>
            <a:buNone/>
          </a:pPr>
          <a:r>
            <a:rPr lang="en-US" sz="2000" kern="1200" dirty="0"/>
            <a:t>Develop</a:t>
          </a:r>
        </a:p>
      </dsp:txBody>
      <dsp:txXfrm rot="-10800000">
        <a:off x="0" y="900916"/>
        <a:ext cx="1478543" cy="589783"/>
      </dsp:txXfrm>
    </dsp:sp>
    <dsp:sp modelId="{79007873-23B7-4188-A30D-8AB7DDAC204B}">
      <dsp:nvSpPr>
        <dsp:cNvPr id="0" name=""/>
        <dsp:cNvSpPr/>
      </dsp:nvSpPr>
      <dsp:spPr>
        <a:xfrm>
          <a:off x="1478543" y="900916"/>
          <a:ext cx="4435631" cy="589783"/>
        </a:xfrm>
        <a:prstGeom prst="rect">
          <a:avLst/>
        </a:prstGeom>
        <a:solidFill>
          <a:schemeClr val="accent2">
            <a:tint val="40000"/>
            <a:alpha val="90000"/>
            <a:hueOff val="2567088"/>
            <a:satOff val="-45633"/>
            <a:lumOff val="-3302"/>
            <a:alphaOff val="0"/>
          </a:schemeClr>
        </a:solidFill>
        <a:ln w="10795" cap="flat" cmpd="sng" algn="ctr">
          <a:solidFill>
            <a:schemeClr val="accent2">
              <a:tint val="40000"/>
              <a:alpha val="90000"/>
              <a:hueOff val="2567088"/>
              <a:satOff val="-45633"/>
              <a:lumOff val="-33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976" tIns="228600" rIns="89976" bIns="228600" numCol="1" spcCol="1270" anchor="ctr" anchorCtr="0">
          <a:noAutofit/>
        </a:bodyPr>
        <a:lstStyle/>
        <a:p>
          <a:pPr marL="0" lvl="0" indent="0" algn="l" defTabSz="800100">
            <a:lnSpc>
              <a:spcPct val="90000"/>
            </a:lnSpc>
            <a:spcBef>
              <a:spcPct val="0"/>
            </a:spcBef>
            <a:spcAft>
              <a:spcPct val="35000"/>
            </a:spcAft>
            <a:buNone/>
          </a:pPr>
          <a:r>
            <a:rPr lang="en-US" sz="1800" kern="1200" dirty="0"/>
            <a:t>Develop an engagement plan</a:t>
          </a:r>
        </a:p>
      </dsp:txBody>
      <dsp:txXfrm>
        <a:off x="1478543" y="900916"/>
        <a:ext cx="4435631" cy="589783"/>
      </dsp:txXfrm>
    </dsp:sp>
    <dsp:sp modelId="{7EF4A2CB-5305-4DCA-8DF9-DC3837C46860}">
      <dsp:nvSpPr>
        <dsp:cNvPr id="0" name=""/>
        <dsp:cNvSpPr/>
      </dsp:nvSpPr>
      <dsp:spPr>
        <a:xfrm rot="10800000">
          <a:off x="0" y="2406"/>
          <a:ext cx="1478543" cy="907359"/>
        </a:xfrm>
        <a:prstGeom prst="upArrowCallout">
          <a:avLst>
            <a:gd name="adj1" fmla="val 5000"/>
            <a:gd name="adj2" fmla="val 10000"/>
            <a:gd name="adj3" fmla="val 15000"/>
            <a:gd name="adj4" fmla="val 64977"/>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154" tIns="142240" rIns="105154" bIns="142240" numCol="1" spcCol="1270" anchor="ctr" anchorCtr="0">
          <a:noAutofit/>
        </a:bodyPr>
        <a:lstStyle/>
        <a:p>
          <a:pPr marL="0" lvl="0" indent="0" algn="ctr" defTabSz="889000">
            <a:lnSpc>
              <a:spcPct val="90000"/>
            </a:lnSpc>
            <a:spcBef>
              <a:spcPct val="0"/>
            </a:spcBef>
            <a:spcAft>
              <a:spcPct val="35000"/>
            </a:spcAft>
            <a:buNone/>
          </a:pPr>
          <a:r>
            <a:rPr lang="en-US" sz="2000" kern="1200" dirty="0"/>
            <a:t>Define</a:t>
          </a:r>
        </a:p>
      </dsp:txBody>
      <dsp:txXfrm rot="-10800000">
        <a:off x="0" y="2406"/>
        <a:ext cx="1478543" cy="589783"/>
      </dsp:txXfrm>
    </dsp:sp>
    <dsp:sp modelId="{247AB597-D9D1-4018-82A7-1F7266FE7860}">
      <dsp:nvSpPr>
        <dsp:cNvPr id="0" name=""/>
        <dsp:cNvSpPr/>
      </dsp:nvSpPr>
      <dsp:spPr>
        <a:xfrm>
          <a:off x="1478543" y="2406"/>
          <a:ext cx="4435631" cy="589783"/>
        </a:xfrm>
        <a:prstGeom prst="rect">
          <a:avLst/>
        </a:prstGeom>
        <a:solidFill>
          <a:schemeClr val="accent2">
            <a:tint val="40000"/>
            <a:alpha val="90000"/>
            <a:hueOff val="3208860"/>
            <a:satOff val="-57041"/>
            <a:lumOff val="-4127"/>
            <a:alphaOff val="0"/>
          </a:schemeClr>
        </a:solidFill>
        <a:ln w="10795" cap="flat" cmpd="sng" algn="ctr">
          <a:solidFill>
            <a:schemeClr val="accent2">
              <a:tint val="40000"/>
              <a:alpha val="90000"/>
              <a:hueOff val="3208860"/>
              <a:satOff val="-57041"/>
              <a:lumOff val="-4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976" tIns="228600" rIns="89976" bIns="228600" numCol="1" spcCol="1270" anchor="ctr" anchorCtr="0">
          <a:noAutofit/>
        </a:bodyPr>
        <a:lstStyle/>
        <a:p>
          <a:pPr marL="0" lvl="0" indent="0" algn="l" defTabSz="800100">
            <a:lnSpc>
              <a:spcPct val="90000"/>
            </a:lnSpc>
            <a:spcBef>
              <a:spcPct val="0"/>
            </a:spcBef>
            <a:spcAft>
              <a:spcPct val="35000"/>
            </a:spcAft>
            <a:buNone/>
          </a:pPr>
          <a:r>
            <a:rPr lang="en-US" sz="1800" kern="1200" dirty="0"/>
            <a:t>Define a Good Neighbor Policy</a:t>
          </a:r>
        </a:p>
      </dsp:txBody>
      <dsp:txXfrm>
        <a:off x="1478543" y="2406"/>
        <a:ext cx="4435631" cy="5897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F5AC9-139C-4345-9CC3-2E1A5CA0A760}">
      <dsp:nvSpPr>
        <dsp:cNvPr id="0" name=""/>
        <dsp:cNvSpPr/>
      </dsp:nvSpPr>
      <dsp:spPr>
        <a:xfrm>
          <a:off x="0" y="621"/>
          <a:ext cx="5796200" cy="14531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525447-F208-4834-A735-13DC9873B8BA}">
      <dsp:nvSpPr>
        <dsp:cNvPr id="0" name=""/>
        <dsp:cNvSpPr/>
      </dsp:nvSpPr>
      <dsp:spPr>
        <a:xfrm>
          <a:off x="439582" y="327583"/>
          <a:ext cx="799241" cy="7992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5D3E71-191F-4714-8E0B-B004F88D10CD}">
      <dsp:nvSpPr>
        <dsp:cNvPr id="0" name=""/>
        <dsp:cNvSpPr/>
      </dsp:nvSpPr>
      <dsp:spPr>
        <a:xfrm>
          <a:off x="1678407" y="621"/>
          <a:ext cx="4117792"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1111250">
            <a:lnSpc>
              <a:spcPct val="90000"/>
            </a:lnSpc>
            <a:spcBef>
              <a:spcPct val="0"/>
            </a:spcBef>
            <a:spcAft>
              <a:spcPct val="35000"/>
            </a:spcAft>
            <a:buNone/>
          </a:pPr>
          <a:r>
            <a:rPr lang="en-US" sz="2500" kern="1200" dirty="0"/>
            <a:t>Collaborating on an early-win project</a:t>
          </a:r>
        </a:p>
      </dsp:txBody>
      <dsp:txXfrm>
        <a:off x="1678407" y="621"/>
        <a:ext cx="4117792" cy="1453166"/>
      </dsp:txXfrm>
    </dsp:sp>
    <dsp:sp modelId="{C89CFB9A-13D0-4309-B1A0-A3E9716AD49D}">
      <dsp:nvSpPr>
        <dsp:cNvPr id="0" name=""/>
        <dsp:cNvSpPr/>
      </dsp:nvSpPr>
      <dsp:spPr>
        <a:xfrm>
          <a:off x="0" y="1817078"/>
          <a:ext cx="5796200" cy="14531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21301E-F8B2-4A80-8C3B-BAC7C6C7DFAA}">
      <dsp:nvSpPr>
        <dsp:cNvPr id="0" name=""/>
        <dsp:cNvSpPr/>
      </dsp:nvSpPr>
      <dsp:spPr>
        <a:xfrm>
          <a:off x="439582" y="2144041"/>
          <a:ext cx="799241" cy="7992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5BDB99-BAC5-418C-99AF-32C0E9158D4F}">
      <dsp:nvSpPr>
        <dsp:cNvPr id="0" name=""/>
        <dsp:cNvSpPr/>
      </dsp:nvSpPr>
      <dsp:spPr>
        <a:xfrm>
          <a:off x="1678407" y="1817078"/>
          <a:ext cx="4117792"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1111250">
            <a:lnSpc>
              <a:spcPct val="90000"/>
            </a:lnSpc>
            <a:spcBef>
              <a:spcPct val="0"/>
            </a:spcBef>
            <a:spcAft>
              <a:spcPct val="35000"/>
            </a:spcAft>
            <a:buNone/>
          </a:pPr>
          <a:r>
            <a:rPr lang="en-US" sz="2500" kern="1200" dirty="0"/>
            <a:t>Effective community collaboration</a:t>
          </a:r>
        </a:p>
      </dsp:txBody>
      <dsp:txXfrm>
        <a:off x="1678407" y="1817078"/>
        <a:ext cx="4117792" cy="1453166"/>
      </dsp:txXfrm>
    </dsp:sp>
    <dsp:sp modelId="{F5C54E95-7786-4ADF-A400-2BB1E74352DF}">
      <dsp:nvSpPr>
        <dsp:cNvPr id="0" name=""/>
        <dsp:cNvSpPr/>
      </dsp:nvSpPr>
      <dsp:spPr>
        <a:xfrm>
          <a:off x="0" y="3633536"/>
          <a:ext cx="5796200" cy="14531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8F9CA8-2ECE-4B2E-9999-B7F13C33ED5A}">
      <dsp:nvSpPr>
        <dsp:cNvPr id="0" name=""/>
        <dsp:cNvSpPr/>
      </dsp:nvSpPr>
      <dsp:spPr>
        <a:xfrm>
          <a:off x="439582" y="3960499"/>
          <a:ext cx="799241" cy="7992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F9F900-F030-4561-BD2A-ACEB4F4D4501}">
      <dsp:nvSpPr>
        <dsp:cNvPr id="0" name=""/>
        <dsp:cNvSpPr/>
      </dsp:nvSpPr>
      <dsp:spPr>
        <a:xfrm>
          <a:off x="1678407" y="3633536"/>
          <a:ext cx="4117792"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1111250">
            <a:lnSpc>
              <a:spcPct val="90000"/>
            </a:lnSpc>
            <a:spcBef>
              <a:spcPct val="0"/>
            </a:spcBef>
            <a:spcAft>
              <a:spcPct val="35000"/>
            </a:spcAft>
            <a:buNone/>
          </a:pPr>
          <a:r>
            <a:rPr lang="en-US" sz="2500" kern="1200" dirty="0"/>
            <a:t>Tracking progress</a:t>
          </a:r>
        </a:p>
      </dsp:txBody>
      <dsp:txXfrm>
        <a:off x="1678407" y="3633536"/>
        <a:ext cx="4117792" cy="14531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7D087-348A-490D-BB36-F9F7823F1804}">
      <dsp:nvSpPr>
        <dsp:cNvPr id="0" name=""/>
        <dsp:cNvSpPr/>
      </dsp:nvSpPr>
      <dsp:spPr>
        <a:xfrm>
          <a:off x="0" y="46692"/>
          <a:ext cx="5796200" cy="1620486"/>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Ports Primer for Communities</a:t>
          </a:r>
          <a:r>
            <a:rPr lang="en-US" sz="2300" kern="1200"/>
            <a:t>: An Overview of Ports Planning and Operations to Support Community Participation   </a:t>
          </a:r>
        </a:p>
      </dsp:txBody>
      <dsp:txXfrm>
        <a:off x="79106" y="125798"/>
        <a:ext cx="5637988" cy="1462274"/>
      </dsp:txXfrm>
    </dsp:sp>
    <dsp:sp modelId="{CACBCF07-D6B1-43FA-81A0-BB915CFCA222}">
      <dsp:nvSpPr>
        <dsp:cNvPr id="0" name=""/>
        <dsp:cNvSpPr/>
      </dsp:nvSpPr>
      <dsp:spPr>
        <a:xfrm>
          <a:off x="0" y="1733418"/>
          <a:ext cx="5796200" cy="1620486"/>
        </a:xfrm>
        <a:prstGeom prst="roundRect">
          <a:avLst/>
        </a:prstGeom>
        <a:solidFill>
          <a:schemeClr val="accent2">
            <a:hueOff val="977227"/>
            <a:satOff val="-15767"/>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Community Action Roadmap</a:t>
          </a:r>
          <a:r>
            <a:rPr lang="en-US" sz="2300" kern="1200"/>
            <a:t>: Empowering Near-Port Communities </a:t>
          </a:r>
        </a:p>
      </dsp:txBody>
      <dsp:txXfrm>
        <a:off x="79106" y="1812524"/>
        <a:ext cx="5637988" cy="1462274"/>
      </dsp:txXfrm>
    </dsp:sp>
    <dsp:sp modelId="{B25E812A-7FF6-40FF-89BB-B0C45661DA46}">
      <dsp:nvSpPr>
        <dsp:cNvPr id="0" name=""/>
        <dsp:cNvSpPr/>
      </dsp:nvSpPr>
      <dsp:spPr>
        <a:xfrm>
          <a:off x="0" y="3420145"/>
          <a:ext cx="5796200" cy="1620486"/>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Environmental Justice (EJ) Primer for Ports</a:t>
          </a:r>
          <a:r>
            <a:rPr lang="en-US" sz="2300" kern="1200"/>
            <a:t>: The Good Neighbor Guide to Building Partnerships and Social Equity with Communities </a:t>
          </a:r>
        </a:p>
      </dsp:txBody>
      <dsp:txXfrm>
        <a:off x="79106" y="3499251"/>
        <a:ext cx="5637988" cy="14622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9AD13-CD9E-4ACD-A3E2-738CD3236679}">
      <dsp:nvSpPr>
        <dsp:cNvPr id="0" name=""/>
        <dsp:cNvSpPr/>
      </dsp:nvSpPr>
      <dsp:spPr>
        <a:xfrm>
          <a:off x="0" y="2410"/>
          <a:ext cx="5625724"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091C0-A56E-4154-A02B-29604A6E0067}">
      <dsp:nvSpPr>
        <dsp:cNvPr id="0" name=""/>
        <dsp:cNvSpPr/>
      </dsp:nvSpPr>
      <dsp:spPr>
        <a:xfrm>
          <a:off x="0" y="2410"/>
          <a:ext cx="5625724" cy="1644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u="sng" kern="1200" dirty="0">
              <a:hlinkClick xmlns:r="http://schemas.openxmlformats.org/officeDocument/2006/relationships" r:id="rId1"/>
            </a:rPr>
            <a:t>Community-Port Collaboration Pilot Projects</a:t>
          </a:r>
          <a:r>
            <a:rPr lang="en-US" sz="2800" kern="1200" dirty="0"/>
            <a:t> - Technical assistance provided to 4 pilot communities</a:t>
          </a:r>
        </a:p>
      </dsp:txBody>
      <dsp:txXfrm>
        <a:off x="0" y="2410"/>
        <a:ext cx="5625724" cy="1644291"/>
      </dsp:txXfrm>
    </dsp:sp>
    <dsp:sp modelId="{F00E12D6-B07D-4E08-B709-BBF9F15FF3C5}">
      <dsp:nvSpPr>
        <dsp:cNvPr id="0" name=""/>
        <dsp:cNvSpPr/>
      </dsp:nvSpPr>
      <dsp:spPr>
        <a:xfrm>
          <a:off x="0" y="1646702"/>
          <a:ext cx="5625724" cy="0"/>
        </a:xfrm>
        <a:prstGeom prst="line">
          <a:avLst/>
        </a:prstGeom>
        <a:solidFill>
          <a:schemeClr val="accent2">
            <a:hueOff val="977227"/>
            <a:satOff val="-15767"/>
            <a:lumOff val="-2745"/>
            <a:alphaOff val="0"/>
          </a:schemeClr>
        </a:solidFill>
        <a:ln w="10795" cap="flat" cmpd="sng" algn="ctr">
          <a:solidFill>
            <a:schemeClr val="accent2">
              <a:hueOff val="977227"/>
              <a:satOff val="-15767"/>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096C74-FC58-42F9-BCB9-0C51BB9E8992}">
      <dsp:nvSpPr>
        <dsp:cNvPr id="0" name=""/>
        <dsp:cNvSpPr/>
      </dsp:nvSpPr>
      <dsp:spPr>
        <a:xfrm>
          <a:off x="0" y="1646702"/>
          <a:ext cx="5625724" cy="1644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Includes an updated </a:t>
          </a:r>
          <a:r>
            <a:rPr lang="en-US" sz="2800" u="sng" kern="1200" dirty="0">
              <a:hlinkClick xmlns:r="http://schemas.openxmlformats.org/officeDocument/2006/relationships" r:id="rId2"/>
            </a:rPr>
            <a:t>community-port collaboration toolkit </a:t>
          </a:r>
          <a:r>
            <a:rPr lang="en-US" sz="2800" kern="1200" dirty="0"/>
            <a:t>consisting of 3 documents and webpages</a:t>
          </a:r>
        </a:p>
      </dsp:txBody>
      <dsp:txXfrm>
        <a:off x="0" y="1646702"/>
        <a:ext cx="5625724" cy="1644291"/>
      </dsp:txXfrm>
    </dsp:sp>
    <dsp:sp modelId="{831C6249-27D5-4453-9245-56AC4CD22089}">
      <dsp:nvSpPr>
        <dsp:cNvPr id="0" name=""/>
        <dsp:cNvSpPr/>
      </dsp:nvSpPr>
      <dsp:spPr>
        <a:xfrm>
          <a:off x="0" y="3290993"/>
          <a:ext cx="5625724" cy="0"/>
        </a:xfrm>
        <a:prstGeom prst="line">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A27B63-A720-43AD-8E05-B9A1E2DA1C47}">
      <dsp:nvSpPr>
        <dsp:cNvPr id="0" name=""/>
        <dsp:cNvSpPr/>
      </dsp:nvSpPr>
      <dsp:spPr>
        <a:xfrm>
          <a:off x="0" y="3290993"/>
          <a:ext cx="5625724" cy="1644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Key lessons learned and additional tools developed based on pilot outcomes</a:t>
          </a:r>
        </a:p>
      </dsp:txBody>
      <dsp:txXfrm>
        <a:off x="0" y="3290993"/>
        <a:ext cx="5625724" cy="16442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1B0A4-8825-40F2-B78A-62B8C54AC0C8}">
      <dsp:nvSpPr>
        <dsp:cNvPr id="0" name=""/>
        <dsp:cNvSpPr/>
      </dsp:nvSpPr>
      <dsp:spPr>
        <a:xfrm>
          <a:off x="0" y="2484"/>
          <a:ext cx="57962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BF58D2-C338-47F9-970E-07638C0483BF}">
      <dsp:nvSpPr>
        <dsp:cNvPr id="0" name=""/>
        <dsp:cNvSpPr/>
      </dsp:nvSpPr>
      <dsp:spPr>
        <a:xfrm>
          <a:off x="0" y="2484"/>
          <a:ext cx="5796200" cy="847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Neighborhood disinvestment </a:t>
          </a:r>
        </a:p>
      </dsp:txBody>
      <dsp:txXfrm>
        <a:off x="0" y="2484"/>
        <a:ext cx="5796200" cy="847059"/>
      </dsp:txXfrm>
    </dsp:sp>
    <dsp:sp modelId="{3D42DFB7-545A-4631-873F-A7E7C695D066}">
      <dsp:nvSpPr>
        <dsp:cNvPr id="0" name=""/>
        <dsp:cNvSpPr/>
      </dsp:nvSpPr>
      <dsp:spPr>
        <a:xfrm>
          <a:off x="0" y="849543"/>
          <a:ext cx="5796200" cy="0"/>
        </a:xfrm>
        <a:prstGeom prst="line">
          <a:avLst/>
        </a:prstGeom>
        <a:solidFill>
          <a:schemeClr val="accent2">
            <a:hueOff val="390891"/>
            <a:satOff val="-6307"/>
            <a:lumOff val="-1098"/>
            <a:alphaOff val="0"/>
          </a:schemeClr>
        </a:solidFill>
        <a:ln w="10795" cap="flat" cmpd="sng" algn="ctr">
          <a:solidFill>
            <a:schemeClr val="accent2">
              <a:hueOff val="390891"/>
              <a:satOff val="-6307"/>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906E35-68F5-415D-9B01-478AACE83B46}">
      <dsp:nvSpPr>
        <dsp:cNvPr id="0" name=""/>
        <dsp:cNvSpPr/>
      </dsp:nvSpPr>
      <dsp:spPr>
        <a:xfrm>
          <a:off x="0" y="849543"/>
          <a:ext cx="5796200" cy="847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Income inequality </a:t>
          </a:r>
        </a:p>
      </dsp:txBody>
      <dsp:txXfrm>
        <a:off x="0" y="849543"/>
        <a:ext cx="5796200" cy="847059"/>
      </dsp:txXfrm>
    </dsp:sp>
    <dsp:sp modelId="{F5F77CA7-411D-4CC0-87AA-922F43AB0756}">
      <dsp:nvSpPr>
        <dsp:cNvPr id="0" name=""/>
        <dsp:cNvSpPr/>
      </dsp:nvSpPr>
      <dsp:spPr>
        <a:xfrm>
          <a:off x="0" y="1696602"/>
          <a:ext cx="5796200" cy="0"/>
        </a:xfrm>
        <a:prstGeom prst="line">
          <a:avLst/>
        </a:prstGeom>
        <a:solidFill>
          <a:schemeClr val="accent2">
            <a:hueOff val="781782"/>
            <a:satOff val="-12614"/>
            <a:lumOff val="-2196"/>
            <a:alphaOff val="0"/>
          </a:schemeClr>
        </a:solidFill>
        <a:ln w="10795" cap="flat" cmpd="sng" algn="ctr">
          <a:solidFill>
            <a:schemeClr val="accent2">
              <a:hueOff val="781782"/>
              <a:satOff val="-12614"/>
              <a:lumOff val="-2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54EA55-A390-4E9B-8EF2-8C32260EA131}">
      <dsp:nvSpPr>
        <dsp:cNvPr id="0" name=""/>
        <dsp:cNvSpPr/>
      </dsp:nvSpPr>
      <dsp:spPr>
        <a:xfrm>
          <a:off x="0" y="1696602"/>
          <a:ext cx="5796200" cy="847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Public safety concerns around truck routes and rail crossings</a:t>
          </a:r>
        </a:p>
      </dsp:txBody>
      <dsp:txXfrm>
        <a:off x="0" y="1696602"/>
        <a:ext cx="5796200" cy="847059"/>
      </dsp:txXfrm>
    </dsp:sp>
    <dsp:sp modelId="{E5A7B453-7E52-469D-830A-41D909EA1F01}">
      <dsp:nvSpPr>
        <dsp:cNvPr id="0" name=""/>
        <dsp:cNvSpPr/>
      </dsp:nvSpPr>
      <dsp:spPr>
        <a:xfrm>
          <a:off x="0" y="2543661"/>
          <a:ext cx="5796200" cy="0"/>
        </a:xfrm>
        <a:prstGeom prst="line">
          <a:avLst/>
        </a:prstGeom>
        <a:solidFill>
          <a:schemeClr val="accent2">
            <a:hueOff val="1172672"/>
            <a:satOff val="-18920"/>
            <a:lumOff val="-3294"/>
            <a:alphaOff val="0"/>
          </a:schemeClr>
        </a:solidFill>
        <a:ln w="10795" cap="flat" cmpd="sng" algn="ctr">
          <a:solidFill>
            <a:schemeClr val="accent2">
              <a:hueOff val="1172672"/>
              <a:satOff val="-18920"/>
              <a:lumOff val="-3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18592D-95DD-4336-9537-298EE26F05FE}">
      <dsp:nvSpPr>
        <dsp:cNvPr id="0" name=""/>
        <dsp:cNvSpPr/>
      </dsp:nvSpPr>
      <dsp:spPr>
        <a:xfrm>
          <a:off x="0" y="2543662"/>
          <a:ext cx="5796200" cy="847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Coastal-related threats from extreme weather events</a:t>
          </a:r>
        </a:p>
      </dsp:txBody>
      <dsp:txXfrm>
        <a:off x="0" y="2543662"/>
        <a:ext cx="5796200" cy="847059"/>
      </dsp:txXfrm>
    </dsp:sp>
    <dsp:sp modelId="{A6A70021-F933-4913-A25F-8BB4326CB007}">
      <dsp:nvSpPr>
        <dsp:cNvPr id="0" name=""/>
        <dsp:cNvSpPr/>
      </dsp:nvSpPr>
      <dsp:spPr>
        <a:xfrm>
          <a:off x="0" y="3390721"/>
          <a:ext cx="5796200" cy="0"/>
        </a:xfrm>
        <a:prstGeom prst="line">
          <a:avLst/>
        </a:prstGeom>
        <a:solidFill>
          <a:schemeClr val="accent2">
            <a:hueOff val="1563563"/>
            <a:satOff val="-25227"/>
            <a:lumOff val="-4392"/>
            <a:alphaOff val="0"/>
          </a:schemeClr>
        </a:solidFill>
        <a:ln w="10795" cap="flat" cmpd="sng" algn="ctr">
          <a:solidFill>
            <a:schemeClr val="accent2">
              <a:hueOff val="1563563"/>
              <a:satOff val="-25227"/>
              <a:lumOff val="-4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EB71BF-4982-4DB2-BB59-62463539E4D7}">
      <dsp:nvSpPr>
        <dsp:cNvPr id="0" name=""/>
        <dsp:cNvSpPr/>
      </dsp:nvSpPr>
      <dsp:spPr>
        <a:xfrm>
          <a:off x="0" y="3390721"/>
          <a:ext cx="5796200" cy="847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Barriers to grocery stores, health services, pharmacies, etc. due to port-related infrastructure.</a:t>
          </a:r>
        </a:p>
      </dsp:txBody>
      <dsp:txXfrm>
        <a:off x="0" y="3390721"/>
        <a:ext cx="5796200" cy="847059"/>
      </dsp:txXfrm>
    </dsp:sp>
    <dsp:sp modelId="{32928B29-0338-43E1-A9AC-9CCFB12A79F6}">
      <dsp:nvSpPr>
        <dsp:cNvPr id="0" name=""/>
        <dsp:cNvSpPr/>
      </dsp:nvSpPr>
      <dsp:spPr>
        <a:xfrm>
          <a:off x="0" y="4237780"/>
          <a:ext cx="5796200" cy="0"/>
        </a:xfrm>
        <a:prstGeom prst="line">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B09CA8-4260-4D38-A279-5B6ADE9FBEAA}">
      <dsp:nvSpPr>
        <dsp:cNvPr id="0" name=""/>
        <dsp:cNvSpPr/>
      </dsp:nvSpPr>
      <dsp:spPr>
        <a:xfrm>
          <a:off x="0" y="4237780"/>
          <a:ext cx="5796200" cy="847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Lack of adequate sidewalks, street trees, safe intersection crossings and other basic infrastructure. </a:t>
          </a:r>
        </a:p>
      </dsp:txBody>
      <dsp:txXfrm>
        <a:off x="0" y="4237780"/>
        <a:ext cx="5796200" cy="8470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F782C-CD9E-4EAD-A123-50BD0541EFC5}">
      <dsp:nvSpPr>
        <dsp:cNvPr id="0" name=""/>
        <dsp:cNvSpPr/>
      </dsp:nvSpPr>
      <dsp:spPr>
        <a:xfrm>
          <a:off x="662922" y="161991"/>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89FA8A-8FDE-4D2D-9970-D986E494BD3F}">
      <dsp:nvSpPr>
        <dsp:cNvPr id="0" name=""/>
        <dsp:cNvSpPr/>
      </dsp:nvSpPr>
      <dsp:spPr>
        <a:xfrm>
          <a:off x="182898" y="956950"/>
          <a:ext cx="1800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Defining community stakeholder groups</a:t>
          </a:r>
        </a:p>
      </dsp:txBody>
      <dsp:txXfrm>
        <a:off x="182898" y="956950"/>
        <a:ext cx="1800000" cy="1012500"/>
      </dsp:txXfrm>
    </dsp:sp>
    <dsp:sp modelId="{E87BD6B5-2979-494D-A994-97C89E0112A5}">
      <dsp:nvSpPr>
        <dsp:cNvPr id="0" name=""/>
        <dsp:cNvSpPr/>
      </dsp:nvSpPr>
      <dsp:spPr>
        <a:xfrm>
          <a:off x="2777922" y="16199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C75874-4E30-4486-9C1E-14EE4564EBBC}">
      <dsp:nvSpPr>
        <dsp:cNvPr id="0" name=""/>
        <dsp:cNvSpPr/>
      </dsp:nvSpPr>
      <dsp:spPr>
        <a:xfrm>
          <a:off x="2354598" y="956950"/>
          <a:ext cx="1800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Building relationships with near-port communities</a:t>
          </a:r>
        </a:p>
      </dsp:txBody>
      <dsp:txXfrm>
        <a:off x="2354598" y="956950"/>
        <a:ext cx="1800000" cy="1012500"/>
      </dsp:txXfrm>
    </dsp:sp>
    <dsp:sp modelId="{16AAF678-73FA-45F3-B69A-BD474376F349}">
      <dsp:nvSpPr>
        <dsp:cNvPr id="0" name=""/>
        <dsp:cNvSpPr/>
      </dsp:nvSpPr>
      <dsp:spPr>
        <a:xfrm>
          <a:off x="4981487" y="13585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0BAEAF-8495-4E09-8F93-869BCF6F6D3C}">
      <dsp:nvSpPr>
        <dsp:cNvPr id="0" name=""/>
        <dsp:cNvSpPr/>
      </dsp:nvSpPr>
      <dsp:spPr>
        <a:xfrm>
          <a:off x="4486500" y="930827"/>
          <a:ext cx="1800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Determining the level of community engagement</a:t>
          </a:r>
        </a:p>
      </dsp:txBody>
      <dsp:txXfrm>
        <a:off x="4486500" y="930827"/>
        <a:ext cx="1800000" cy="1012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F782C-CD9E-4EAD-A123-50BD0541EFC5}">
      <dsp:nvSpPr>
        <dsp:cNvPr id="0" name=""/>
        <dsp:cNvSpPr/>
      </dsp:nvSpPr>
      <dsp:spPr>
        <a:xfrm>
          <a:off x="400376" y="395474"/>
          <a:ext cx="1908562" cy="18855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89FA8A-8FDE-4D2D-9970-D986E494BD3F}">
      <dsp:nvSpPr>
        <dsp:cNvPr id="0" name=""/>
        <dsp:cNvSpPr/>
      </dsp:nvSpPr>
      <dsp:spPr>
        <a:xfrm>
          <a:off x="13" y="102043"/>
          <a:ext cx="6076693" cy="369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100000"/>
            </a:lnSpc>
            <a:spcBef>
              <a:spcPct val="0"/>
            </a:spcBef>
            <a:spcAft>
              <a:spcPct val="35000"/>
            </a:spcAft>
            <a:buNone/>
          </a:pPr>
          <a:r>
            <a:rPr lang="en-US" sz="2600" b="1" kern="1200" dirty="0"/>
            <a:t>Defining Community Stakeholder Groups</a:t>
          </a:r>
        </a:p>
      </dsp:txBody>
      <dsp:txXfrm>
        <a:off x="13" y="102043"/>
        <a:ext cx="6076693" cy="3695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AF678-73FA-45F3-B69A-BD474376F349}">
      <dsp:nvSpPr>
        <dsp:cNvPr id="0" name=""/>
        <dsp:cNvSpPr/>
      </dsp:nvSpPr>
      <dsp:spPr>
        <a:xfrm>
          <a:off x="190565" y="2617335"/>
          <a:ext cx="1908562" cy="18864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0BAEAF-8495-4E09-8F93-869BCF6F6D3C}">
      <dsp:nvSpPr>
        <dsp:cNvPr id="0" name=""/>
        <dsp:cNvSpPr/>
      </dsp:nvSpPr>
      <dsp:spPr>
        <a:xfrm>
          <a:off x="349621" y="1753225"/>
          <a:ext cx="5607356" cy="267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100000"/>
            </a:lnSpc>
            <a:spcBef>
              <a:spcPct val="0"/>
            </a:spcBef>
            <a:spcAft>
              <a:spcPct val="35000"/>
            </a:spcAft>
            <a:buNone/>
          </a:pPr>
          <a:r>
            <a:rPr lang="en-US" sz="2600" b="1" kern="1200" dirty="0"/>
            <a:t>Determining the Level of Community Engagement</a:t>
          </a:r>
        </a:p>
      </dsp:txBody>
      <dsp:txXfrm>
        <a:off x="349621" y="1753225"/>
        <a:ext cx="5607356" cy="2678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679EC-FA98-49B1-AA83-BE8838B0C4AF}">
      <dsp:nvSpPr>
        <dsp:cNvPr id="0" name=""/>
        <dsp:cNvSpPr/>
      </dsp:nvSpPr>
      <dsp:spPr>
        <a:xfrm>
          <a:off x="1140990" y="2568"/>
          <a:ext cx="1200937" cy="12009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A9C08D-3BA0-4A31-B0C9-4BA63B556970}">
      <dsp:nvSpPr>
        <dsp:cNvPr id="0" name=""/>
        <dsp:cNvSpPr/>
      </dsp:nvSpPr>
      <dsp:spPr>
        <a:xfrm>
          <a:off x="1396928" y="258505"/>
          <a:ext cx="689062" cy="689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729F08-E448-4AF2-8211-4A3EB0489064}">
      <dsp:nvSpPr>
        <dsp:cNvPr id="0" name=""/>
        <dsp:cNvSpPr/>
      </dsp:nvSpPr>
      <dsp:spPr>
        <a:xfrm>
          <a:off x="757084" y="1577568"/>
          <a:ext cx="19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Consensus Building</a:t>
          </a:r>
        </a:p>
      </dsp:txBody>
      <dsp:txXfrm>
        <a:off x="757084" y="1577568"/>
        <a:ext cx="1968750" cy="720000"/>
      </dsp:txXfrm>
    </dsp:sp>
    <dsp:sp modelId="{A9EA0D29-1F18-4FE2-9993-181298946405}">
      <dsp:nvSpPr>
        <dsp:cNvPr id="0" name=""/>
        <dsp:cNvSpPr/>
      </dsp:nvSpPr>
      <dsp:spPr>
        <a:xfrm>
          <a:off x="3454271" y="2568"/>
          <a:ext cx="1200937" cy="12009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259E7C-3312-47C9-97D0-BEDA33490DDB}">
      <dsp:nvSpPr>
        <dsp:cNvPr id="0" name=""/>
        <dsp:cNvSpPr/>
      </dsp:nvSpPr>
      <dsp:spPr>
        <a:xfrm>
          <a:off x="3710209" y="258505"/>
          <a:ext cx="689062" cy="689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B37B2B-C6F6-4774-B84D-0EAFA3A82385}">
      <dsp:nvSpPr>
        <dsp:cNvPr id="0" name=""/>
        <dsp:cNvSpPr/>
      </dsp:nvSpPr>
      <dsp:spPr>
        <a:xfrm>
          <a:off x="3070365" y="1577568"/>
          <a:ext cx="19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Dispute Resolution</a:t>
          </a:r>
        </a:p>
      </dsp:txBody>
      <dsp:txXfrm>
        <a:off x="3070365" y="1577568"/>
        <a:ext cx="1968750" cy="720000"/>
      </dsp:txXfrm>
    </dsp:sp>
    <dsp:sp modelId="{4F0300D1-9E4D-472B-A2F5-BB3467C71BF0}">
      <dsp:nvSpPr>
        <dsp:cNvPr id="0" name=""/>
        <dsp:cNvSpPr/>
      </dsp:nvSpPr>
      <dsp:spPr>
        <a:xfrm>
          <a:off x="2297631" y="2789755"/>
          <a:ext cx="1200937" cy="12009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19CF90-8DEA-43F2-BADD-19DA2C481CDD}">
      <dsp:nvSpPr>
        <dsp:cNvPr id="0" name=""/>
        <dsp:cNvSpPr/>
      </dsp:nvSpPr>
      <dsp:spPr>
        <a:xfrm>
          <a:off x="2553568" y="3045693"/>
          <a:ext cx="689062" cy="689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85F586-B8E5-481D-8600-562E6B2B6544}">
      <dsp:nvSpPr>
        <dsp:cNvPr id="0" name=""/>
        <dsp:cNvSpPr/>
      </dsp:nvSpPr>
      <dsp:spPr>
        <a:xfrm>
          <a:off x="1913725" y="4364755"/>
          <a:ext cx="19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Community Benefit Agreements</a:t>
          </a:r>
        </a:p>
      </dsp:txBody>
      <dsp:txXfrm>
        <a:off x="1913725" y="4364755"/>
        <a:ext cx="196875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4E6C7-3D4A-4F77-A29F-0095E69D7F2A}">
      <dsp:nvSpPr>
        <dsp:cNvPr id="0" name=""/>
        <dsp:cNvSpPr/>
      </dsp:nvSpPr>
      <dsp:spPr>
        <a:xfrm>
          <a:off x="0" y="621"/>
          <a:ext cx="5796200" cy="14531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669293-6067-4EF1-9C86-0B3FA2D749A4}">
      <dsp:nvSpPr>
        <dsp:cNvPr id="0" name=""/>
        <dsp:cNvSpPr/>
      </dsp:nvSpPr>
      <dsp:spPr>
        <a:xfrm>
          <a:off x="439582" y="327583"/>
          <a:ext cx="799241" cy="7992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4D31ED-56CF-401A-891A-184340C98BE4}">
      <dsp:nvSpPr>
        <dsp:cNvPr id="0" name=""/>
        <dsp:cNvSpPr/>
      </dsp:nvSpPr>
      <dsp:spPr>
        <a:xfrm>
          <a:off x="1678407" y="621"/>
          <a:ext cx="4117792"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1111250">
            <a:lnSpc>
              <a:spcPct val="90000"/>
            </a:lnSpc>
            <a:spcBef>
              <a:spcPct val="0"/>
            </a:spcBef>
            <a:spcAft>
              <a:spcPct val="35000"/>
            </a:spcAft>
            <a:buNone/>
          </a:pPr>
          <a:r>
            <a:rPr lang="en-US" sz="2500" kern="1200" dirty="0"/>
            <a:t>Impact assessments </a:t>
          </a:r>
        </a:p>
      </dsp:txBody>
      <dsp:txXfrm>
        <a:off x="1678407" y="621"/>
        <a:ext cx="4117792" cy="1453166"/>
      </dsp:txXfrm>
    </dsp:sp>
    <dsp:sp modelId="{0CC6D3E8-1A9D-4736-BCB0-B336D113ED99}">
      <dsp:nvSpPr>
        <dsp:cNvPr id="0" name=""/>
        <dsp:cNvSpPr/>
      </dsp:nvSpPr>
      <dsp:spPr>
        <a:xfrm>
          <a:off x="0" y="1817078"/>
          <a:ext cx="5796200" cy="14531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7BE42D-7D38-479D-B33B-491874B7D7D9}">
      <dsp:nvSpPr>
        <dsp:cNvPr id="0" name=""/>
        <dsp:cNvSpPr/>
      </dsp:nvSpPr>
      <dsp:spPr>
        <a:xfrm>
          <a:off x="439582" y="2144041"/>
          <a:ext cx="799241" cy="7992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EF1F60-41A1-4F80-8828-03F568EFF516}">
      <dsp:nvSpPr>
        <dsp:cNvPr id="0" name=""/>
        <dsp:cNvSpPr/>
      </dsp:nvSpPr>
      <dsp:spPr>
        <a:xfrm>
          <a:off x="1678407" y="1817078"/>
          <a:ext cx="4117792"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1111250">
            <a:lnSpc>
              <a:spcPct val="90000"/>
            </a:lnSpc>
            <a:spcBef>
              <a:spcPct val="0"/>
            </a:spcBef>
            <a:spcAft>
              <a:spcPct val="35000"/>
            </a:spcAft>
            <a:buNone/>
          </a:pPr>
          <a:r>
            <a:rPr lang="en-US" sz="2500" kern="1200" dirty="0"/>
            <a:t>Performance measures </a:t>
          </a:r>
        </a:p>
      </dsp:txBody>
      <dsp:txXfrm>
        <a:off x="1678407" y="1817078"/>
        <a:ext cx="4117792" cy="1453166"/>
      </dsp:txXfrm>
    </dsp:sp>
    <dsp:sp modelId="{90449840-AA75-4A90-9CAF-5816D8B93326}">
      <dsp:nvSpPr>
        <dsp:cNvPr id="0" name=""/>
        <dsp:cNvSpPr/>
      </dsp:nvSpPr>
      <dsp:spPr>
        <a:xfrm>
          <a:off x="0" y="3633536"/>
          <a:ext cx="5796200" cy="14531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24F657-B6C7-44DA-B005-CF065F3EC556}">
      <dsp:nvSpPr>
        <dsp:cNvPr id="0" name=""/>
        <dsp:cNvSpPr/>
      </dsp:nvSpPr>
      <dsp:spPr>
        <a:xfrm>
          <a:off x="439582" y="3960499"/>
          <a:ext cx="799241" cy="7992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AFD46E-2472-4A2A-BAD7-2A079D8F3296}">
      <dsp:nvSpPr>
        <dsp:cNvPr id="0" name=""/>
        <dsp:cNvSpPr/>
      </dsp:nvSpPr>
      <dsp:spPr>
        <a:xfrm>
          <a:off x="1678407" y="3633536"/>
          <a:ext cx="4117792"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1111250">
            <a:lnSpc>
              <a:spcPct val="90000"/>
            </a:lnSpc>
            <a:spcBef>
              <a:spcPct val="0"/>
            </a:spcBef>
            <a:spcAft>
              <a:spcPct val="35000"/>
            </a:spcAft>
            <a:buNone/>
          </a:pPr>
          <a:r>
            <a:rPr lang="en-US" sz="2500" kern="1200" dirty="0"/>
            <a:t>Monitoring and reporting </a:t>
          </a:r>
        </a:p>
      </dsp:txBody>
      <dsp:txXfrm>
        <a:off x="1678407" y="3633536"/>
        <a:ext cx="4117792" cy="14531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2AB09-DA31-47E3-BFE1-727FF9D8AA8C}">
      <dsp:nvSpPr>
        <dsp:cNvPr id="0" name=""/>
        <dsp:cNvSpPr/>
      </dsp:nvSpPr>
      <dsp:spPr>
        <a:xfrm>
          <a:off x="0" y="0"/>
          <a:ext cx="57962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ACD93-E516-42C3-9C19-0A3656D798AE}">
      <dsp:nvSpPr>
        <dsp:cNvPr id="0" name=""/>
        <dsp:cNvSpPr/>
      </dsp:nvSpPr>
      <dsp:spPr>
        <a:xfrm>
          <a:off x="0" y="0"/>
          <a:ext cx="5796200" cy="254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Assess your agency’s community engagement philosophy, goals, policies, plans and relationships with stakeholders</a:t>
          </a:r>
        </a:p>
      </dsp:txBody>
      <dsp:txXfrm>
        <a:off x="0" y="0"/>
        <a:ext cx="5796200" cy="2543662"/>
      </dsp:txXfrm>
    </dsp:sp>
    <dsp:sp modelId="{6E28AC8A-A95D-43BA-A35F-AC8E985F7456}">
      <dsp:nvSpPr>
        <dsp:cNvPr id="0" name=""/>
        <dsp:cNvSpPr/>
      </dsp:nvSpPr>
      <dsp:spPr>
        <a:xfrm>
          <a:off x="0" y="2543662"/>
          <a:ext cx="5796200" cy="0"/>
        </a:xfrm>
        <a:prstGeom prst="line">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AF4475-991C-4583-921D-DD0444CC717C}">
      <dsp:nvSpPr>
        <dsp:cNvPr id="0" name=""/>
        <dsp:cNvSpPr/>
      </dsp:nvSpPr>
      <dsp:spPr>
        <a:xfrm>
          <a:off x="0" y="2543662"/>
          <a:ext cx="5796200" cy="254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Develop a strong policy foundation reflecting the port’s commitment to meaningful community engagement and solutions that improve their quality of life. </a:t>
          </a:r>
        </a:p>
      </dsp:txBody>
      <dsp:txXfrm>
        <a:off x="0" y="2543662"/>
        <a:ext cx="5796200" cy="25436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8" tIns="46419" rIns="92838" bIns="46419" rtlCol="0"/>
          <a:lstStyle>
            <a:lvl1pPr algn="l">
              <a:defRPr sz="1200"/>
            </a:lvl1pPr>
          </a:lstStyle>
          <a:p>
            <a:r>
              <a:rPr lang="en-US" dirty="0"/>
              <a:t>Hidden Lane Site – Reuse Suitability Analysis</a:t>
            </a:r>
          </a:p>
        </p:txBody>
      </p:sp>
      <p:sp>
        <p:nvSpPr>
          <p:cNvPr id="4" name="Footer Placeholder 3"/>
          <p:cNvSpPr>
            <a:spLocks noGrp="1"/>
          </p:cNvSpPr>
          <p:nvPr>
            <p:ph type="ftr" sz="quarter" idx="2"/>
          </p:nvPr>
        </p:nvSpPr>
        <p:spPr>
          <a:xfrm>
            <a:off x="0" y="8829968"/>
            <a:ext cx="3037840" cy="464820"/>
          </a:xfrm>
          <a:prstGeom prst="rect">
            <a:avLst/>
          </a:prstGeom>
        </p:spPr>
        <p:txBody>
          <a:bodyPr vert="horz" lIns="92838" tIns="46419" rIns="92838" bIns="46419" rtlCol="0" anchor="b"/>
          <a:lstStyle>
            <a:lvl1pPr algn="l">
              <a:defRPr sz="1200"/>
            </a:lvl1pPr>
          </a:lstStyle>
          <a:p>
            <a:endParaRPr lang="en-US" dirty="0"/>
          </a:p>
        </p:txBody>
      </p:sp>
    </p:spTree>
    <p:extLst>
      <p:ext uri="{BB962C8B-B14F-4D97-AF65-F5344CB8AC3E}">
        <p14:creationId xmlns:p14="http://schemas.microsoft.com/office/powerpoint/2010/main" val="75626477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8" tIns="46419" rIns="92838" bIns="46419" rtlCol="0"/>
          <a:lstStyle>
            <a:lvl1pPr algn="l">
              <a:defRPr sz="1200">
                <a:solidFill>
                  <a:schemeClr val="tx1"/>
                </a:solidFill>
              </a:defRPr>
            </a:lvl1pPr>
          </a:lstStyle>
          <a:p>
            <a:r>
              <a:rPr lang="en-US" dirty="0"/>
              <a:t>Hidden Lane Site – Reuse Suitability Analysis</a:t>
            </a:r>
          </a:p>
        </p:txBody>
      </p:sp>
      <p:sp>
        <p:nvSpPr>
          <p:cNvPr id="3" name="Date Placeholder 2"/>
          <p:cNvSpPr>
            <a:spLocks noGrp="1"/>
          </p:cNvSpPr>
          <p:nvPr>
            <p:ph type="dt" idx="1"/>
          </p:nvPr>
        </p:nvSpPr>
        <p:spPr>
          <a:xfrm>
            <a:off x="3970938" y="0"/>
            <a:ext cx="3037840" cy="464820"/>
          </a:xfrm>
          <a:prstGeom prst="rect">
            <a:avLst/>
          </a:prstGeom>
        </p:spPr>
        <p:txBody>
          <a:bodyPr vert="horz" lIns="92838" tIns="46419" rIns="92838" bIns="46419" rtlCol="0"/>
          <a:lstStyle>
            <a:lvl1pPr algn="r">
              <a:defRPr sz="1200"/>
            </a:lvl1pPr>
          </a:lstStyle>
          <a:p>
            <a:r>
              <a:rPr lang="en-US" dirty="0"/>
              <a:t>August 2018</a:t>
            </a:r>
          </a:p>
          <a:p>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8" tIns="46419" rIns="92838" bIns="4641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8" tIns="46419" rIns="92838" bIns="464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2838" tIns="46419" rIns="92838" bIns="464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2838" tIns="46419" rIns="92838" bIns="46419" rtlCol="0" anchor="b"/>
          <a:lstStyle>
            <a:lvl1pPr algn="r">
              <a:defRPr sz="1200"/>
            </a:lvl1pPr>
          </a:lstStyle>
          <a:p>
            <a:fld id="{940E9735-C313-4813-9E29-089B50BEBF46}" type="slidenum">
              <a:rPr lang="en-US" smtClean="0"/>
              <a:pPr/>
              <a:t>‹#›</a:t>
            </a:fld>
            <a:endParaRPr lang="en-US" dirty="0"/>
          </a:p>
        </p:txBody>
      </p:sp>
    </p:spTree>
    <p:extLst>
      <p:ext uri="{BB962C8B-B14F-4D97-AF65-F5344CB8AC3E}">
        <p14:creationId xmlns:p14="http://schemas.microsoft.com/office/powerpoint/2010/main" val="3963280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pa.gov/community-port-collaboration-and-capacity-building/draft-ports-primer-communities"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epa.gov/community-port-collaboration-and-capacity-building/draft-environmental-justice-primer-ports" TargetMode="External"/><Relationship Id="rId4" Type="http://schemas.openxmlformats.org/officeDocument/2006/relationships/hyperlink" Target="https://www.epa.gov/community-port-collaboration-and-capacity-building/draft-community-action-roadmap"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porthouston.wpengine.com/wp-content/uploads/2016/08/Community_Engagement_Plan_October_2015.pdf" TargetMode="External"/><Relationship Id="rId3" Type="http://schemas.openxmlformats.org/officeDocument/2006/relationships/hyperlink" Target="https://www.portseattle.org/news/port-hires-first-senior-director-equity-diversity-and-inclusion" TargetMode="External"/><Relationship Id="rId7" Type="http://schemas.openxmlformats.org/officeDocument/2006/relationships/hyperlink" Target="https://porthouston.com/environment/stewardship-programs/"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portofportland.com/Committees" TargetMode="External"/><Relationship Id="rId5" Type="http://schemas.openxmlformats.org/officeDocument/2006/relationships/hyperlink" Target="https://www.portofportland.com/Environment" TargetMode="External"/><Relationship Id="rId4" Type="http://schemas.openxmlformats.org/officeDocument/2006/relationships/hyperlink" Target="https://www.portseattle.org/page/duwamish-valley-community-equity-program"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epa.gov/community-port-collaboration-and-capacity-building/draft-environmental-justice-primer-ports"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s://www.epa.gov/community-port-collaboration-and-capacity-building/draft-community-action-roadmap" TargetMode="External"/><Relationship Id="rId4" Type="http://schemas.openxmlformats.org/officeDocument/2006/relationships/hyperlink" Target="https://www.epa.gov/community-port-collaboration-and-capacity-building/draft-ports-primer-communities"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presentation provides an overview of the EJ Primer for Ports. You are encouraged to follow along with your guide and identify areas you may want to explore further after the training.</a:t>
            </a:r>
          </a:p>
        </p:txBody>
      </p:sp>
    </p:spTree>
    <p:extLst>
      <p:ext uri="{BB962C8B-B14F-4D97-AF65-F5344CB8AC3E}">
        <p14:creationId xmlns:p14="http://schemas.microsoft.com/office/powerpoint/2010/main" val="2111356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Additional definitions with a vision that goes beyond regulatory requirements include: </a:t>
            </a:r>
          </a:p>
          <a:p>
            <a:r>
              <a:rPr lang="en-US" sz="1200" i="1" kern="1200" dirty="0">
                <a:solidFill>
                  <a:schemeClr val="tx1"/>
                </a:solidFill>
                <a:effectLst/>
                <a:latin typeface="+mn-lt"/>
                <a:ea typeface="+mn-ea"/>
                <a:cs typeface="+mn-cs"/>
              </a:rPr>
              <a:t>Environmental Justice...refers to those cultural norms and values, rules, regulations, behaviors, policies, and decisions [that] support sustainable communities where people can interact with confidence that the environment is safe, nurturing, and productive. Environmental justice is served when people can realize their highest potential...where both cultural and biological diversity are respected and highly revered and where distributive justice prevails.</a:t>
            </a:r>
            <a:r>
              <a:rPr lang="en-US" sz="1200" kern="1200" baseline="30000" dirty="0">
                <a:solidFill>
                  <a:schemeClr val="tx1"/>
                </a:solidFill>
                <a:effectLst/>
                <a:latin typeface="+mn-lt"/>
                <a:ea typeface="+mn-ea"/>
                <a:cs typeface="+mn-cs"/>
              </a:rPr>
              <a:t>4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Bunyan Bryant</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What do you notice about the differences in these two definitions?</a:t>
            </a: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240921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Many disproportionate impacts on near-port communities are the result of long-term, policy and siting decisions across various levels of decision-making.</a:t>
            </a:r>
          </a:p>
          <a:p>
            <a:endParaRPr lang="en-US" sz="1200" dirty="0"/>
          </a:p>
          <a:p>
            <a:r>
              <a:rPr lang="en-US" sz="1200" dirty="0"/>
              <a:t>Cumulative impacts for these communities include adverse health outcomes and reduced quality of life. </a:t>
            </a:r>
          </a:p>
          <a:p>
            <a:endParaRPr lang="en-US" sz="1200" dirty="0"/>
          </a:p>
          <a:p>
            <a:r>
              <a:rPr lang="en-US" sz="1200" dirty="0"/>
              <a:t>In contrast, policies and decision-making tools that are nondiscriminatory and promote equitable distribution of benefits and mitigation of burdens across society result in environmental justice.</a:t>
            </a:r>
          </a:p>
          <a:p>
            <a:pPr marL="0" indent="0">
              <a:buNone/>
            </a:pPr>
            <a:endParaRPr lang="en-US" dirty="0"/>
          </a:p>
          <a:p>
            <a:endParaRPr lang="en-US" dirty="0"/>
          </a:p>
        </p:txBody>
      </p:sp>
    </p:spTree>
    <p:extLst>
      <p:ext uri="{BB962C8B-B14F-4D97-AF65-F5344CB8AC3E}">
        <p14:creationId xmlns:p14="http://schemas.microsoft.com/office/powerpoint/2010/main" val="2554514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a:solidFill>
                  <a:schemeClr val="tx1"/>
                </a:solidFill>
                <a:effectLst/>
                <a:latin typeface="+mn-lt"/>
                <a:ea typeface="+mn-ea"/>
                <a:cs typeface="+mn-cs"/>
              </a:rPr>
              <a:t>Port-related pollutants and health hazards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Near-port communities and tribes can face challenges due to sustained exposure to pollutants and toxins, and health impacts from this exposure can span across multiple generations. </a:t>
            </a:r>
          </a:p>
          <a:p>
            <a:pPr lvl="0"/>
            <a:r>
              <a:rPr lang="en-US" sz="1200" kern="1200" dirty="0">
                <a:solidFill>
                  <a:schemeClr val="tx1"/>
                </a:solidFill>
                <a:effectLst/>
                <a:latin typeface="+mn-lt"/>
                <a:ea typeface="+mn-ea"/>
                <a:cs typeface="+mn-cs"/>
              </a:rPr>
              <a:t>Communities and tribes face a range of health and welfare risks from environmental problems, including surface and groundwater contamination, illegal dumping, hazardous waste disposal, air pollution, mining wastes, habitat destruction and climate change.</a:t>
            </a:r>
            <a:endParaRPr lang="en-US" sz="1200" kern="1200" baseline="30000" dirty="0">
              <a:solidFill>
                <a:schemeClr val="tx1"/>
              </a:solidFill>
              <a:effectLst/>
              <a:latin typeface="+mn-lt"/>
              <a:ea typeface="+mn-ea"/>
              <a:cs typeface="+mn-cs"/>
            </a:endParaRPr>
          </a:p>
          <a:p>
            <a:pPr lvl="0"/>
            <a:endParaRPr lang="en-US" sz="1200" kern="1200" baseline="30000" dirty="0">
              <a:solidFill>
                <a:schemeClr val="tx1"/>
              </a:solidFill>
              <a:effectLst/>
              <a:latin typeface="+mn-lt"/>
              <a:ea typeface="+mn-ea"/>
              <a:cs typeface="+mn-cs"/>
            </a:endParaRPr>
          </a:p>
          <a:p>
            <a:pPr marL="0" indent="0">
              <a:buNone/>
            </a:pPr>
            <a:r>
              <a:rPr lang="en-US" sz="1100" b="1" dirty="0">
                <a:solidFill>
                  <a:schemeClr val="tx1"/>
                </a:solidFill>
              </a:rPr>
              <a:t>Air pollution</a:t>
            </a:r>
            <a:endParaRPr lang="en-US" sz="1100" dirty="0">
              <a:solidFill>
                <a:schemeClr val="tx1"/>
              </a:solidFill>
            </a:endParaRPr>
          </a:p>
          <a:p>
            <a:r>
              <a:rPr lang="en-US" sz="1200" dirty="0"/>
              <a:t>The emissions from goods movement through trucks, marine vessels, trains, cargo handling equipment as well as from stationary sources such as refineries, oil and gas storage facilities, power generation and storage of open coal piles found near port facilities can introduce many air pollutants that severely impact the health of near-port communities. </a:t>
            </a:r>
          </a:p>
          <a:p>
            <a:r>
              <a:rPr lang="en-US" sz="1200" b="0" i="0" u="none" strike="noStrike" kern="1200" baseline="0" dirty="0">
                <a:solidFill>
                  <a:schemeClr val="tx1"/>
                </a:solidFill>
                <a:latin typeface="+mn-lt"/>
                <a:ea typeface="+mn-ea"/>
                <a:cs typeface="+mn-cs"/>
              </a:rPr>
              <a:t>Exposure to air pollution associated with emissions from diesel engines can contribute to significant health problems—including premature mortality, increased hospital admissions for heart and lung disease, increased cancer risk, and increased respiratory symptoms—especially for children, the elderly, outdoor workers and other sensitive populations.</a:t>
            </a:r>
          </a:p>
          <a:p>
            <a:endParaRPr lang="en-US" sz="1200" dirty="0"/>
          </a:p>
          <a:p>
            <a:pPr marL="0" indent="0">
              <a:buNone/>
            </a:pPr>
            <a:r>
              <a:rPr lang="en-US" b="1" dirty="0"/>
              <a:t>Water pollution </a:t>
            </a:r>
            <a:endParaRPr lang="en-US" dirty="0"/>
          </a:p>
          <a:p>
            <a:r>
              <a:rPr lang="en-US" dirty="0"/>
              <a:t>Port operations can have a significant impact on neighborhood water quality. Runoff from impervious surfaces can carry pollutants that may prevent people from enjoying local creeks, lakes or bays, and from eating fish and shellfish from these waters. In some cases, community members may rely on fishing as a subsistence source of food. </a:t>
            </a:r>
          </a:p>
          <a:p>
            <a:pPr marL="0" indent="0">
              <a:buNone/>
            </a:pPr>
            <a:endParaRPr lang="en-US" dirty="0"/>
          </a:p>
          <a:p>
            <a:pPr marL="0" indent="0">
              <a:buNone/>
            </a:pPr>
            <a:r>
              <a:rPr lang="en-US" b="1" dirty="0"/>
              <a:t>Light and noise pollution </a:t>
            </a:r>
            <a:endParaRPr lang="en-US" dirty="0"/>
          </a:p>
          <a:p>
            <a:r>
              <a:rPr lang="en-US" dirty="0"/>
              <a:t>Health impacts of light and noise pollution from port operations can include hearing impairment, high blood pressure and sleep deprivation. </a:t>
            </a:r>
          </a:p>
          <a:p>
            <a:endParaRPr lang="en-US" sz="1200" dirty="0"/>
          </a:p>
          <a:p>
            <a:pPr lvl="0"/>
            <a:endParaRPr lang="en-US" dirty="0"/>
          </a:p>
        </p:txBody>
      </p:sp>
    </p:spTree>
    <p:extLst>
      <p:ext uri="{BB962C8B-B14F-4D97-AF65-F5344CB8AC3E}">
        <p14:creationId xmlns:p14="http://schemas.microsoft.com/office/powerpoint/2010/main" val="2117548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Cumulative impacts on quality of life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Environmental justice communities often experience stressors beyond health disparities, such as neighborhood disinvestment, income inequality, public safety concerns around truck routes and rail crossings, and coastal-related threats from extreme weather events and climate change. In addition, the industrial super blocks, rail lines and highways surrounding ports can create barriers between residents and basic necessities such as grocery stores, health services, pharmacies, retail centers, transit and recreational spaces. Industrial features in near-port areas mean that near-port neighborhoods often lack adequate sidewalks, street trees, safe intersection crossings and other basic infrastructure.</a:t>
            </a:r>
            <a:endParaRPr lang="en-US" dirty="0"/>
          </a:p>
        </p:txBody>
      </p:sp>
    </p:spTree>
    <p:extLst>
      <p:ext uri="{BB962C8B-B14F-4D97-AF65-F5344CB8AC3E}">
        <p14:creationId xmlns:p14="http://schemas.microsoft.com/office/powerpoint/2010/main" val="485198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dirty="0">
                <a:solidFill>
                  <a:schemeClr val="tx1"/>
                </a:solidFill>
                <a:latin typeface="+mn-lt"/>
                <a:ea typeface="+mn-ea"/>
                <a:cs typeface="+mn-cs"/>
              </a:rPr>
              <a:t>According to The Community Engagement Guide for Sustainable Communities, community engagement is a process through which community members are empowered to own the change they want to see. The process involves communication, problem-solving, governance, and decision-making skills and strategies. The report summarizes the benefits of effective engagement as: </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Legitimacy and increased support for plans and projects.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Improved community/government relations.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Deeper understanding of the issues.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Increase in community collaboration abilities to achieve equitable outcomes and leverage additional resources, outside of public processes.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Democracy in action.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Community engagement is, in many ways, a microcosm of our American democratic system of government. It is one of the best ways that community residents can connect to and shape local and regional decision-making processes.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Ports and near-port communities share infrastructure, regulatory jurisdictions, local governments and climate-related risks. While these communities face quality of life impacts, the ports face business risks and potential losses from non-compliance with legal obligations. Extreme weather events and climate change threaten both ports and near-port communities, requiring adaptation to increase resilience to these events. Ports decision-makers can help communities and ports navigate these challenges and shared interests by providing opportunities for joint-problem solving. The goal is straightforward – a more compatible, sustainable and resilient future for all parties. </a:t>
            </a:r>
            <a:endParaRPr lang="en-US" dirty="0"/>
          </a:p>
        </p:txBody>
      </p:sp>
    </p:spTree>
    <p:extLst>
      <p:ext uri="{BB962C8B-B14F-4D97-AF65-F5344CB8AC3E}">
        <p14:creationId xmlns:p14="http://schemas.microsoft.com/office/powerpoint/2010/main" val="3838645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0" i="0" u="none" strike="noStrike" kern="1200" baseline="0" dirty="0">
                <a:solidFill>
                  <a:schemeClr val="tx1"/>
                </a:solidFill>
                <a:latin typeface="+mn-lt"/>
                <a:ea typeface="+mn-ea"/>
                <a:cs typeface="+mn-cs"/>
              </a:rPr>
              <a:t>The drivers for port decision-makers to engage near-port communities can be divided into three broad categories: </a:t>
            </a:r>
          </a:p>
          <a:p>
            <a:r>
              <a:rPr lang="en-US" sz="1200" b="0" i="0" u="none" strike="noStrike" kern="1200" baseline="0" dirty="0">
                <a:solidFill>
                  <a:schemeClr val="tx1"/>
                </a:solidFill>
                <a:latin typeface="+mn-lt"/>
                <a:ea typeface="+mn-ea"/>
                <a:cs typeface="+mn-cs"/>
              </a:rPr>
              <a:t>Regulatory requirements</a:t>
            </a:r>
          </a:p>
          <a:p>
            <a:r>
              <a:rPr lang="en-US" sz="1200" b="0" i="0" u="none" strike="noStrike" kern="1200" baseline="0" dirty="0">
                <a:solidFill>
                  <a:schemeClr val="tx1"/>
                </a:solidFill>
                <a:latin typeface="+mn-lt"/>
                <a:ea typeface="+mn-ea"/>
                <a:cs typeface="+mn-cs"/>
              </a:rPr>
              <a:t>Risk management </a:t>
            </a:r>
          </a:p>
          <a:p>
            <a:r>
              <a:rPr lang="en-US" sz="1200" b="0" i="0" u="none" strike="noStrike" kern="1200" baseline="0" dirty="0">
                <a:solidFill>
                  <a:schemeClr val="tx1"/>
                </a:solidFill>
                <a:latin typeface="+mn-lt"/>
                <a:ea typeface="+mn-ea"/>
                <a:cs typeface="+mn-cs"/>
              </a:rPr>
              <a:t>Increased resilience and innovation</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Regulatory requirements</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Most federal regulations require public participation as part of a new action or permit. Visit PortCompliance.org to review all potentially applicable federal regulations. Permits especially relevant to near-ports communities include the Clean Air Act Title V permitting process and the Clean Water Act Stormwater permitting process. In addition to public participation, NEPA and Executive Order 12898 specifically require consideration of impacts to nearby communities, and Executive Order 13175 requires agencies to consult with tribes on all actions that could impact the tribal community. State and local regulatory requirements should be considered as well.</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National Environmental Policy Act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National Environmental Policy Act (NEPA) requires the evaluation of environmental impacts for any major federal action, including issuing federal permits, typically resulting in an Environmental Assessment or a full Environmental Impact Statement (EIS). As part of the NEPA process, agencies are required to provide meaningful opportunities for public participation. </a:t>
            </a:r>
          </a:p>
          <a:p>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Key stages in the process include: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When an agency starts a NEPA analysis.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When a NEPA document is published for public review and comment.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When mitigation alternatives are being considered.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Meaningful engagement with communities can occur prior to and throughout the entire NEPA process, including when defining the affected environment, identifying minority and low-income populations, assessing potential impacts, assessing potential alternatives, determining whether impacts are disproportionately high and adverse, and developing mitigation and monitoring measures.</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Methods used by agencies to engage communities in scoping and development for environmental impact statements (EIS) include public meetings, conference calls, formal hearings, informal workshops and opportunities to submit written comments. Specific guidance, methods and tools are available for analysis and consideration of environmental justice as part of the NEPA review process.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Federal Executive Order 12898</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Under federal Executive Order 12898, all federal agencies are required to identify and address the disproportionate impacts of their programs, policies and activities on low-income communities and communities of color.  Near-port communities often reflect these demographics, making this requirement particularly relevant for ports where activities require a federal action, such as deepening or widening a harbor or channel, bridge elevations, and multimodal infrastructure investments.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Executive Order 12898 requires an environmental justice analysis as part of a NEPA review.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Further, Further, Title VI of the Civil Rights Act of 1964 requires that recipients of federal funding including BUILD (formally known as TIGER) and the Diesel Emissions Reduction Act (DERA) not utilize those funds in a way that discriminates again protected groups as defined by the Civil Rights Act. The Civil Rights Act “prohibits discrimination on the basis of race, color, and national origin in programs and activities receiving federal financial assistance.“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addition, Executive Order 12898 requires federal agencies to develop strategies to address environmental justice. EPA’s strategy includes an overarching effort to instill a culture among all federal agencies in which environmental justice is a priority by incorporating EJ language in applicable external funding opportunities. This cultural change is reflected in some federal grants, such as DERA, in prioritizing funding to areas that experience disproportionate adverse impacts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Tribal Rights</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Tribal communities often have special treaty rights that must be considered, such as access to and protection of treaty-protected rights, the health of plants and animals, federal trust responsibility protections, and government-to-government consultation. The Executive Order 13175: Consultation and Coordination with Indian Tribal Governments protects the sovereignty and right to self-determination of Indian Tribes and requires agencies to consult tribes on all policies, rules and guidance with Tribal Implications (TI).</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Tribes have the authority to govern the environment within Trust lands and other areas where they can demonstrate jurisdiction, which includes implementing federal laws when they have delegated programs. Tribes also may have treaty rights in other areas that are important in protecting traditional lifeways such as subsistence hunting, fishing and cultural practices.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While part of the environmental justice community, tribal governments also carry a special distinction, conferred by statute, affirmed in the Clean Air Act, and upheld by the Supreme Court, and their status as sovereign nations means that they have additional legal rights. Examples of such rights are the right to hunt, fish, gather and otherwise use the resources found in treaty-protected lands.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addition, the federal government has a trust responsibility to tribes, which is carried out through government to government consultation. With respect to emissions from ports, this means tribes must be not just consulted, but engaged as government-to-government partners, wherever and whenever there are federal permits or reviews. This may include consultation on emissions from the sources found in ports but may also include the use of waters in the ports areas, traffic in ports areas, and the health of the plant and animal species found in treaty-protected areas. Tribes may have additional considerations than other populations due to their subsistence lifestyle, to the higher than average prevalence of COPD, diabetes and asthma in tribal communities, and the use of resources for medicinal and ceremonial purposes. Also, places of cultural or spiritual significance can be impacted by pollution, as these places are likely to be outdoors rather than inside a building.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419428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Effective Community Engagement Methods</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Meaningful community engagement is essential to environmental justice and relies on communicating directly with the impacted communities and providing a means for their input to influence the decision outcomes. Creating a permanent community advisory committee (CAC) is an effective method for keeping the community informed and gathering input. Ports may also designate a community liaison to ensure information flows between community leaders and port decision-makers. </a:t>
            </a:r>
          </a:p>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2863641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i="0" u="none" strike="noStrike" kern="1200" baseline="0" dirty="0">
                <a:solidFill>
                  <a:schemeClr val="tx1"/>
                </a:solidFill>
                <a:latin typeface="+mn-lt"/>
                <a:ea typeface="+mn-ea"/>
                <a:cs typeface="+mn-cs"/>
              </a:rPr>
              <a:t>Defining community stakeholder groups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Community stakeholder groups can be divided into the following categories by role in the process. </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Community Resident Groups: </a:t>
            </a:r>
            <a:r>
              <a:rPr lang="en-US" sz="1200" b="0" i="0" u="none" strike="noStrike" kern="1200" baseline="0" dirty="0">
                <a:solidFill>
                  <a:schemeClr val="tx1"/>
                </a:solidFill>
                <a:latin typeface="+mn-lt"/>
                <a:ea typeface="+mn-ea"/>
                <a:cs typeface="+mn-cs"/>
              </a:rPr>
              <a:t>community residents and resident organizations from near-port communities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Community-Based Partners: </a:t>
            </a:r>
            <a:r>
              <a:rPr lang="en-US" sz="1200" b="0" i="0" u="none" strike="noStrike" kern="1200" baseline="0" dirty="0">
                <a:solidFill>
                  <a:schemeClr val="tx1"/>
                </a:solidFill>
                <a:latin typeface="+mn-lt"/>
                <a:ea typeface="+mn-ea"/>
                <a:cs typeface="+mn-cs"/>
              </a:rPr>
              <a:t>organizations working with near-port communities to support local goals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Local Unions: </a:t>
            </a:r>
            <a:r>
              <a:rPr lang="en-US" sz="1200" b="0" i="0" u="none" strike="noStrike" kern="1200" baseline="0" dirty="0">
                <a:solidFill>
                  <a:schemeClr val="tx1"/>
                </a:solidFill>
                <a:latin typeface="+mn-lt"/>
                <a:ea typeface="+mn-ea"/>
                <a:cs typeface="+mn-cs"/>
              </a:rPr>
              <a:t>organizations representing workers at the port, goods movement industries, etc.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Tribes: </a:t>
            </a:r>
            <a:r>
              <a:rPr lang="en-US" sz="1200" b="0" i="0" u="none" strike="noStrike" kern="1200" baseline="0" dirty="0">
                <a:solidFill>
                  <a:schemeClr val="tx1"/>
                </a:solidFill>
                <a:latin typeface="+mn-lt"/>
                <a:ea typeface="+mn-ea"/>
                <a:cs typeface="+mn-cs"/>
              </a:rPr>
              <a:t>Native American Tribes have unique rights as sovereign nations.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Government Stakeholders: </a:t>
            </a:r>
            <a:r>
              <a:rPr lang="en-US" sz="1200" b="0" i="0" u="none" strike="noStrike" kern="1200" baseline="0" dirty="0">
                <a:solidFill>
                  <a:schemeClr val="tx1"/>
                </a:solidFill>
                <a:latin typeface="+mn-lt"/>
                <a:ea typeface="+mn-ea"/>
                <a:cs typeface="+mn-cs"/>
              </a:rPr>
              <a:t>local, regional or federal government entities with port and community responsibilities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Local Educational Institutions: </a:t>
            </a:r>
            <a:r>
              <a:rPr lang="en-US" sz="1200" b="0" i="0" u="none" strike="noStrike" kern="1200" baseline="0" dirty="0">
                <a:solidFill>
                  <a:schemeClr val="tx1"/>
                </a:solidFill>
                <a:latin typeface="+mn-lt"/>
                <a:ea typeface="+mn-ea"/>
                <a:cs typeface="+mn-cs"/>
              </a:rPr>
              <a:t>local universities, colleges, schools and minority serving institutions (historical black colleges and universities, tribal universities and Hispanic serving institutions)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Local Environmental Groups: </a:t>
            </a:r>
            <a:r>
              <a:rPr lang="en-US" sz="1200" b="0" i="0" u="none" strike="noStrike" kern="1200" baseline="0" dirty="0">
                <a:solidFill>
                  <a:schemeClr val="tx1"/>
                </a:solidFill>
                <a:latin typeface="+mn-lt"/>
                <a:ea typeface="+mn-ea"/>
                <a:cs typeface="+mn-cs"/>
              </a:rPr>
              <a:t>environmental and/or environmental justice advocacy groups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Internal Port Stakeholders: </a:t>
            </a:r>
            <a:r>
              <a:rPr lang="en-US" sz="1200" b="0" i="0" u="none" strike="noStrike" kern="1200" baseline="0" dirty="0">
                <a:solidFill>
                  <a:schemeClr val="tx1"/>
                </a:solidFill>
                <a:latin typeface="+mn-lt"/>
                <a:ea typeface="+mn-ea"/>
                <a:cs typeface="+mn-cs"/>
              </a:rPr>
              <a:t>port authority or agency departments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Port-Sector Stakeholders: </a:t>
            </a:r>
            <a:r>
              <a:rPr lang="en-US" sz="1200" b="0" i="0" u="none" strike="noStrike" kern="1200" baseline="0" dirty="0">
                <a:solidFill>
                  <a:schemeClr val="tx1"/>
                </a:solidFill>
                <a:latin typeface="+mn-lt"/>
                <a:ea typeface="+mn-ea"/>
                <a:cs typeface="+mn-cs"/>
              </a:rPr>
              <a:t>port tenants, nearby industrial facilities and goods movement sector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Relations between the port and each of these groups can vary widely based on the degree of shared interests, trust level and past conflicts. Engagement efforts can tend to focus on those stakeholder groups with shared interests and low conflict. However, reaching out directly to impacted communities, despite past communication challenges is essential to begin to understand community concerns and explore feasible ways to address concerns in planning and decision-making. The resources section in the Appendix includes more information on the benefits of effective community engagement and approaches to collaborative problem solving.</a:t>
            </a:r>
          </a:p>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1256485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Determining the level of community engagement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International Association for Public Participation’s (IAP2’s) Spectrum of Public Participation discusses public participation levels in increasing order of the potential impact of public involvement on decision-making (see Table 2 on Page 13 of the PDF document). Increased levels of engagement can lead to decisions with more public support.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appropriate level of community engagement can vary depending on specific outreach goals, timing, location, community culture and access to technology. Table 2 outlines IAP2 levels of engagement illustrated with example actions and considerations for selection.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Depending on time, the trainer could invite participants to break into groups to explore Table 2 and determine what level is most common with their agency/organization and why. And what actions they might take to increase the level of engagement .</a:t>
            </a:r>
            <a:endParaRPr lang="en-US" dirty="0"/>
          </a:p>
        </p:txBody>
      </p:sp>
    </p:spTree>
    <p:extLst>
      <p:ext uri="{BB962C8B-B14F-4D97-AF65-F5344CB8AC3E}">
        <p14:creationId xmlns:p14="http://schemas.microsoft.com/office/powerpoint/2010/main" val="2694828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i="0" u="none" strike="noStrike" kern="1200" baseline="0" dirty="0">
                <a:solidFill>
                  <a:schemeClr val="tx1"/>
                </a:solidFill>
                <a:latin typeface="+mn-lt"/>
                <a:ea typeface="+mn-ea"/>
                <a:cs typeface="+mn-cs"/>
              </a:rPr>
              <a:t>Collaborative Problem Solving Tools include: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Consensus Building</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the heart of collaborative problem-solving is consensus building. Building consensus means seeking agreement among different and, often times, competing interests by encouraging all participating stakeholders to seek common ground and derive mutual gains. Consensus building requires members to work together to seek creative solutions to meet the needs and interests of each member of the group.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Dispute Resolution</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dispute happens when a conflict between different parties has reached an impasse. Dispute resolution processes can be legally mandated or consensual. Enlisting a third-party, neutral facilitator or mediator can greatly assist in resolving disputes productively and provide the parties with greater control over the process and outcomes. Disagreements about facts or the interpretation of data may arise in virtually all situations involving disproportionate environmental and/or public health issues. When disagreements about facts or data occur, the stakeholders can jointly choose to use an expert or team of experts to conduct neutral fact-finding.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Community Benefit Agreements</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Community Benefits Agreement (CBA) is, “a legally enforceable contract, signed by community groups and a project developer, detailing a range of community benefits that the developer agrees to provide as part of a proposed project” (EPA Region 8). CBAs represent community concerns and directly relate to the land use and/or environmental impacts of the proposed development.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Past CBAs have included a range of benefits, including construction of affordable housing, job hiring commitments, living wage jobs, new public facilities and amenities, new or improved transportation infrastructure, environmental remediation, commitment to sustainable construction practices.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Community Benefit Agreements (CBA) can play an important role in engaging near-port communities and ports in mutually beneficial partnerships. Employment and job training is a particularly important issue for near-port communities. An example of a CBA is when the ports and communities enter into a job training and labor agreement that pertains to a new development project proposed by the port. Existing conditions assessments can compare the conditions in near-port communities with conditions across the region to assess potential disparities and establish a baseline for improving quality of life. </a:t>
            </a:r>
            <a:endParaRPr lang="en-US" dirty="0"/>
          </a:p>
        </p:txBody>
      </p:sp>
    </p:spTree>
    <p:extLst>
      <p:ext uri="{BB962C8B-B14F-4D97-AF65-F5344CB8AC3E}">
        <p14:creationId xmlns:p14="http://schemas.microsoft.com/office/powerpoint/2010/main" val="4291648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Environmental Justice (EJ) Primer for Ports is one of 3 tools in the community-port collaboration toolkit for collaboration that includes:</a:t>
            </a:r>
          </a:p>
          <a:p>
            <a:r>
              <a:rPr lang="en-US" sz="1200" kern="1200" dirty="0">
                <a:solidFill>
                  <a:schemeClr val="tx1"/>
                </a:solidFill>
                <a:effectLst/>
                <a:latin typeface="+mn-lt"/>
                <a:ea typeface="+mn-ea"/>
                <a:cs typeface="+mn-cs"/>
              </a:rPr>
              <a:t> </a:t>
            </a:r>
          </a:p>
          <a:p>
            <a:pPr lvl="0"/>
            <a:r>
              <a:rPr lang="en-US" sz="1200" i="1" kern="1200" dirty="0">
                <a:solidFill>
                  <a:schemeClr val="tx1"/>
                </a:solidFill>
                <a:effectLst/>
                <a:latin typeface="+mn-lt"/>
                <a:ea typeface="+mn-ea"/>
                <a:cs typeface="+mn-cs"/>
                <a:hlinkClick r:id="rId3"/>
              </a:rPr>
              <a:t>Ports Primer for Communities: An Overview of Ports Planning and Operations to Support Community Participation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interactive tool and reference document that characterizes the port industry sector, including environmental and community health impacts associated with port activities.</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hlinkClick r:id="rId4"/>
              </a:rPr>
              <a:t>Community Action Roadmap: Empowering Near-Port Communities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implementation companion for the Ports Primer for Communities that provides a step-by-step process for building collaborations and preparing community stakeholders.</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hlinkClick r:id="rId5"/>
              </a:rPr>
              <a:t>Environmental Justice (EJ) Primer for Ports: The Good Neighbor Guide to Building Partnerships and Social Equity with Communities</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Designed to inform the port industry sector of the perspectives, priorities, and challenges often unique to communities with EJ concerns.</a:t>
            </a: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2723560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i="0" u="none" strike="noStrike" kern="1200" baseline="0" dirty="0">
                <a:solidFill>
                  <a:schemeClr val="tx1"/>
                </a:solidFill>
                <a:latin typeface="+mn-lt"/>
                <a:ea typeface="+mn-ea"/>
                <a:cs typeface="+mn-cs"/>
              </a:rPr>
              <a:t>Impact assessments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Impact assessment tools evaluate social and environmental impacts on communities, guiding informed selection of strategies and decision-making. The resource section in the Appendix includes a range of specific assessment tools to explore. Including:</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Environmental Impact Assessments (EIAs)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Strategic Environmental Assessments (SEAs)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Human Health Risk Assessments (HHRA)</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Health Impact Assessments (HIAs)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Social Impact Assessments (SIAs)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Performance measures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performance measure is a unit of information measured over time to help evaluate and report progress toward goals. Determine a starting baseline and a desired target to effectively track performance measures over a pre-established period. Performance measures can include inputs (the amount of investment), outputs (the resulting change in operations), and outcomes, (the change in the social or environmental conditions). Refer to your EJ Primer for additional considerations for establishing and tracking performance metrics.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Monitoring and reporting tools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Measuring indicators of performance can help assess progress toward the port and community’s goals. When identifying what to monitor and report, consider employing citizen science (also known as community science) to engage the community in monitoring an issue of concern. Reporting back to the community helps bring transparency and accountability to port operations. </a:t>
            </a:r>
          </a:p>
          <a:p>
            <a:endParaRPr lang="en-US" dirty="0"/>
          </a:p>
        </p:txBody>
      </p:sp>
    </p:spTree>
    <p:extLst>
      <p:ext uri="{BB962C8B-B14F-4D97-AF65-F5344CB8AC3E}">
        <p14:creationId xmlns:p14="http://schemas.microsoft.com/office/powerpoint/2010/main" val="953138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CASE STUDY 1 | Los Angeles and Long Beach Ports: Air Quality Settlement Funding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2001, the Port of Los Angeles had plans to expand an existing shipping terminal. Residents in the San Pedro and Wilmington neighborhoods formed a coalition to oppose the expansion. Their concerns included increased pollution, blight, noise and congestion. Two San Pedro homeowner associations, the Natural Resources Defense Fund, and the Coalition for Clean Air, filed a lawsuit against the City of Los Angeles and the Port of Los Angeles, citing violations of the California Environmental Quality Act.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lawsuit was successful and a landmark settlement followed. In 2003, a $50 million fund was established to mitigate the impacts of port operations in San Pedro and Wilmington. This settlement also required that the Port of Los Angeles adopt pollution prevention measures. The measures, which included shoreside power for container vessels and alternative-fuel yard equipment, had never been implemented at a shipping terminal. The project reduced air pollution by a ton a day per ship, and became a model for future port development.</a:t>
            </a:r>
            <a:endParaRPr lang="en-US" dirty="0"/>
          </a:p>
        </p:txBody>
      </p:sp>
    </p:spTree>
    <p:extLst>
      <p:ext uri="{BB962C8B-B14F-4D97-AF65-F5344CB8AC3E}">
        <p14:creationId xmlns:p14="http://schemas.microsoft.com/office/powerpoint/2010/main" val="469900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CASE STUDY 2 | Baltimore Port Alliance: Proactive Community Engagement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Baltimore Port Alliance represents a coalition of maritime businesses. Its mission is to “improve the Port of Baltimore by creating a forum where information that impacts the Port Community (nearby residents) can be presented in a constructive environment and acted upon in support of the members and the Port as a whole.” As part of the 2013 and 2014 National Conversation </a:t>
            </a:r>
            <a:r>
              <a:rPr lang="en-US" sz="1200" b="0" i="0" u="none" strike="noStrike" kern="1200" baseline="0">
                <a:solidFill>
                  <a:schemeClr val="tx1"/>
                </a:solidFill>
                <a:latin typeface="+mn-lt"/>
                <a:ea typeface="+mn-ea"/>
                <a:cs typeface="+mn-cs"/>
              </a:rPr>
              <a:t>on Ports, </a:t>
            </a:r>
            <a:r>
              <a:rPr lang="en-US" sz="1200" b="0" i="0" u="none" strike="noStrike" kern="1200" baseline="0" dirty="0">
                <a:solidFill>
                  <a:schemeClr val="tx1"/>
                </a:solidFill>
                <a:latin typeface="+mn-lt"/>
                <a:ea typeface="+mn-ea"/>
                <a:cs typeface="+mn-cs"/>
              </a:rPr>
              <a:t>EPA recognized the Alliance as a model for engaging community stakeholders.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Alliance has two subcommittees. The Education and Outreach Committee focuses on supporting educational partnerships with entities across the Chesapeake region. The Environmental Committee is responsible for (1) informing Alliance members about key environmental issues, and (2) sharing the Port’s role in environmental stewardship with community stakeholders. Activities have included hosting compliance assistance workshops for the maritime community and participating in cleanup efforts across the Chesapeake Bay region. </a:t>
            </a:r>
          </a:p>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3050344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CASE STUDY 3 | The Harbor Community Benefit Foundation (Los Angeles)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Harbor Community Benefit Foundation (HCBF) was founded in 2008 based on an agreement the Port of LA entered into with 17 environmental and community groups. As the port grows, so does the fund. The money is invested and grants are made from the interest.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HBCF’s mission is to “assess, protect, and improve the health, quality of life, aesthetics, and physical environment of the harbor communities of San Pedro and Wilmington, California, which have been impacted by the Port of Los Angeles.” Grant focus areas include an air quality mitigation program and a community benefit program. As of 2019, HCBF has invested $6.3 million back into the Los Angeles community through 124 grants to 71 recipients.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more information, including documentation on how the foundation is structured, see https://hcbf.org/ about/. </a:t>
            </a:r>
            <a:endParaRPr lang="en-US" dirty="0"/>
          </a:p>
        </p:txBody>
      </p:sp>
    </p:spTree>
    <p:extLst>
      <p:ext uri="{BB962C8B-B14F-4D97-AF65-F5344CB8AC3E}">
        <p14:creationId xmlns:p14="http://schemas.microsoft.com/office/powerpoint/2010/main" val="169350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CASE STUDY 4 | The Port of Portland: Swan Island Air Quality Project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Port of Portland funded a two-year community involvement program in coordination with a study that explored levels of chemical emissions from nearby industrial facilities and the potential for exposure and health impacts on the local community. The Port felt that there were environmental, political and business reasons to conduct the study and sought data in a conscientious and careful manner.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Port created a Task Force that included the shipyard operator, the Department of Environmental Quality, three neighborhood associations, and two outside experts on toxic health and environmental issues communications.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Through this initiative, the shipyard operator agreed to eliminate certain paints; improved practices and changed operational technologies; provided a model for technical and community input on the state hazardous air pollution program; increased public education; and improved relations between communities, businesses, agencies and the Port. </a:t>
            </a:r>
            <a:endParaRPr lang="en-US" dirty="0"/>
          </a:p>
        </p:txBody>
      </p:sp>
    </p:spTree>
    <p:extLst>
      <p:ext uri="{BB962C8B-B14F-4D97-AF65-F5344CB8AC3E}">
        <p14:creationId xmlns:p14="http://schemas.microsoft.com/office/powerpoint/2010/main" val="2644898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next section, we will walk through the steps of developing a Good Neighbor Roadmap.</a:t>
            </a:r>
          </a:p>
        </p:txBody>
      </p:sp>
    </p:spTree>
    <p:extLst>
      <p:ext uri="{BB962C8B-B14F-4D97-AF65-F5344CB8AC3E}">
        <p14:creationId xmlns:p14="http://schemas.microsoft.com/office/powerpoint/2010/main" val="1652471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guide includes 6 steps to developing a Good Neighbor Roadmap:</a:t>
            </a:r>
          </a:p>
          <a:p>
            <a:r>
              <a:rPr lang="en-US" dirty="0"/>
              <a:t>Step 1. Assess your Community Engagement Approach</a:t>
            </a:r>
          </a:p>
          <a:p>
            <a:r>
              <a:rPr lang="en-US" dirty="0"/>
              <a:t>Step 2. Build Relationships</a:t>
            </a:r>
          </a:p>
          <a:p>
            <a:r>
              <a:rPr lang="en-US" dirty="0"/>
              <a:t>Step 3: Identify Community Concerns and Goals</a:t>
            </a:r>
          </a:p>
          <a:p>
            <a:r>
              <a:rPr lang="en-US" dirty="0"/>
              <a:t>Step 4: Identify Levers for Change</a:t>
            </a:r>
          </a:p>
          <a:p>
            <a:r>
              <a:rPr lang="en-US" dirty="0"/>
              <a:t>Step 5. Develop a Good Neighbor Strategic Plan</a:t>
            </a:r>
          </a:p>
          <a:p>
            <a:r>
              <a:rPr lang="en-US" dirty="0"/>
              <a:t>Step 6. Act, Measure and Sustain Progress</a:t>
            </a:r>
          </a:p>
          <a:p>
            <a:endParaRPr lang="en-US" dirty="0"/>
          </a:p>
        </p:txBody>
      </p:sp>
    </p:spTree>
    <p:extLst>
      <p:ext uri="{BB962C8B-B14F-4D97-AF65-F5344CB8AC3E}">
        <p14:creationId xmlns:p14="http://schemas.microsoft.com/office/powerpoint/2010/main" val="3381174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This step focuses on assessing your agency’s community engagement philosophy, goals, policies, plans and relationships with stakeholders. This is an opportunity to evaluate how your agency’s policy framework can reflect a commitment to engage near-ports communities and strive for solutions that improve their quality of life. In some cases, port agencies may be examining the extent to which a port’s mission statement, core values and goals reflect a commitment to social responsibility, community engagement and impact mitigation for the first time.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Depending on time, the trainer can invite participants to complete the assessment on page 22 either individually or in groups and then report back on what was learned.</a:t>
            </a:r>
          </a:p>
        </p:txBody>
      </p:sp>
    </p:spTree>
    <p:extLst>
      <p:ext uri="{BB962C8B-B14F-4D97-AF65-F5344CB8AC3E}">
        <p14:creationId xmlns:p14="http://schemas.microsoft.com/office/powerpoint/2010/main" val="2080564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Digging Deeper Exercise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your port, review the IAP2 levels of engagement examples outlined in Table 2 on page 13 and then explore the following questions: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What engagement methods has the port used in the past that were successful? Which methods were less successful? Why?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What expectations does the near-port community have about engagement in the decision-making process?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What are the port’s expectations?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Was there a recent decision where the community expected a much greater level of engagement?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Is there an upcoming decision where the port might increase the level of engagement of near-port communities?</a:t>
            </a:r>
          </a:p>
        </p:txBody>
      </p:sp>
    </p:spTree>
    <p:extLst>
      <p:ext uri="{BB962C8B-B14F-4D97-AF65-F5344CB8AC3E}">
        <p14:creationId xmlns:p14="http://schemas.microsoft.com/office/powerpoint/2010/main" val="3740219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Building strong relationships with community members and other diverse stakeholder groups is a prerequisite for effective community engagement and addressing environmental justice concerns. Once your port’s community engagement policy is in place, it is time to identify stakeholders and their needs, interests and priorities. Ports can be a driver of change by serving as a convener. While ports only directly cause a portion of the impacts experienced by near-port communities, they can bring other stakeholders to the table to build a more effective, collaborative approach to addressing these impacts. </a:t>
            </a:r>
          </a:p>
        </p:txBody>
      </p:sp>
    </p:spTree>
    <p:extLst>
      <p:ext uri="{BB962C8B-B14F-4D97-AF65-F5344CB8AC3E}">
        <p14:creationId xmlns:p14="http://schemas.microsoft.com/office/powerpoint/2010/main" val="3831780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1800" kern="1200" dirty="0">
                <a:solidFill>
                  <a:schemeClr val="tx1"/>
                </a:solidFill>
                <a:effectLst/>
                <a:latin typeface="+mn-lt"/>
                <a:ea typeface="+mn-ea"/>
                <a:cs typeface="+mn-cs"/>
              </a:rPr>
              <a:t>EPA conducted community-port collaboration pilot projects and provided technical assistance to 4 communities (Seattle, WA, Providence, RI; New Orleans, LA; Savannah, GA). The community-port collaboration toolkit was utilized.</a:t>
            </a:r>
          </a:p>
          <a:p>
            <a:pPr marL="0" indent="0">
              <a:buNone/>
            </a:pPr>
            <a:r>
              <a:rPr lang="en-US" sz="1800" kern="1200" dirty="0">
                <a:solidFill>
                  <a:schemeClr val="tx1"/>
                </a:solidFill>
                <a:effectLst/>
                <a:latin typeface="+mn-lt"/>
                <a:ea typeface="+mn-ea"/>
                <a:cs typeface="+mn-cs"/>
              </a:rPr>
              <a:t> </a:t>
            </a:r>
            <a:endParaRPr lang="en-US" sz="1200" dirty="0">
              <a:solidFill>
                <a:schemeClr val="tx1"/>
              </a:solidFill>
            </a:endParaRPr>
          </a:p>
          <a:p>
            <a:r>
              <a:rPr lang="en-US" sz="1200" dirty="0">
                <a:solidFill>
                  <a:schemeClr val="tx1"/>
                </a:solidFill>
              </a:rPr>
              <a:t>The toolkit was updated based on input received from pilot partners along with other port stakeholders. </a:t>
            </a:r>
          </a:p>
          <a:p>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pilot projects supported the goal of improving air quality and environmental conditions at and near ports that can lead to improved public health in communities and better outcomes for port infrastructure development.  Successful partnerships were developed from the pilot projects by equipping port operators and community stakeholders with information, skills and tools to effectively develop and implement collaborative actions. </a:t>
            </a:r>
          </a:p>
          <a:p>
            <a:endParaRPr lang="en-US" sz="1200" dirty="0">
              <a:solidFill>
                <a:schemeClr val="tx1"/>
              </a:solidFill>
            </a:endParaRPr>
          </a:p>
          <a:p>
            <a:r>
              <a:rPr lang="en-US" sz="1200" dirty="0">
                <a:solidFill>
                  <a:schemeClr val="tx1"/>
                </a:solidFill>
              </a:rPr>
              <a:t>Key lessons learned and additional tools were developed based on pilot outcomes. A separate training on the pilots and lessons learned is available.</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Hidden Lane Site – Reuse Suitability Analysis</a:t>
            </a: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August 2018</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1134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i="0" u="none" strike="noStrike" kern="1200" baseline="0" dirty="0">
                <a:solidFill>
                  <a:schemeClr val="tx1"/>
                </a:solidFill>
                <a:latin typeface="+mn-lt"/>
                <a:ea typeface="+mn-ea"/>
                <a:cs typeface="+mn-cs"/>
              </a:rPr>
              <a:t>Building relationships starts with reaching out and getting to know each stakeholder group, their goals, concerns and interests.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Outreach to groups and organizations can be tailored using Stakeholder Interests Mapping, which captures community and stakeholder interests, current levels of engagement, gaps in relationships, as well as opportunities for collaboration. In framing community and stakeholder interests and opportunities for collaboration, outreach can broaden beyond environmental concerns to include opportunities such as job training, student education and community cleanup activities.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Focus on developing strong relationships between the port and community partners by sharing your commitment to working together and developing services and programs built around that goal. Once core relationships are in place with the near-port community, reach out to additional stakeholders. Developing cross-sector support and collaboration opportunities can help ensure buy-in and effective implementation.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Know Your Community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you build relationships and conduct outreach, try to gain an understanding of: (a) community assets and liabilities, (b) community challenges including health, employment, education, and quality of life concerns, and (c) community aspirations and goals. Tips include: </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Build relationships with key community decision makers. See how you can help them, and what the community needs.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 open to the possibility that community members want to collaborate with you and might have valid concerns that it would benefit both the port and the near-port community to address.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Research what else is going on in the community. Understanding current events will help you communicate in an informed manner and build relationships. It may also spark some ideas of ways that you can offer resources and assistance.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Consider the benefits of paying community representatives for their time consulting with you about what the community needs. Compensation is a sign of respect for their time and knowledge. </a:t>
            </a:r>
          </a:p>
          <a:p>
            <a:endParaRPr lang="en-US"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Map Stakeholder Interests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Capture your current understanding of stakeholder interest, levels of engagement and opportunities for collaboration:</a:t>
            </a:r>
            <a:endParaRPr lang="en-US"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Stakeholder Group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Stakeholder Interests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Current Level of Engagement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Which interests need more engagement?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2144011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This step provides an opportunity to engage near-port communities to gather current community goals and concerns, even if they may seem outside the port’s authority. Inviting the community to a discussion of priority community concerns outside a decision process can take the pressure off a single plan or project to address all the concerns. This approach allows for collaborative problem-solving to clarify concerns, translate concerns into concrete goals, establish performance measures and set targets for achieving each goal. </a:t>
            </a:r>
          </a:p>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3400934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dirty="0">
                <a:solidFill>
                  <a:schemeClr val="tx1"/>
                </a:solidFill>
                <a:latin typeface="+mn-lt"/>
                <a:ea typeface="+mn-ea"/>
                <a:cs typeface="+mn-cs"/>
              </a:rPr>
              <a:t>Meet with near-port community representatives to identify community goals. Over the course of discussions, learn how concerns could be translated into goals and prioritized actions.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Identify community concerns. </a:t>
            </a:r>
            <a:r>
              <a:rPr lang="en-US" sz="1200" b="0" i="0" u="none" strike="noStrike" kern="1200" baseline="0" dirty="0">
                <a:solidFill>
                  <a:schemeClr val="tx1"/>
                </a:solidFill>
                <a:latin typeface="+mn-lt"/>
                <a:ea typeface="+mn-ea"/>
                <a:cs typeface="+mn-cs"/>
              </a:rPr>
              <a:t>Review the community concerns checklist. Note the concerns of most importance in your community. Add these priority concerns and any others not in the checklist to the table below.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Add detail. </a:t>
            </a:r>
            <a:r>
              <a:rPr lang="en-US" sz="1200" b="0" i="0" u="none" strike="noStrike" kern="1200" baseline="0" dirty="0">
                <a:solidFill>
                  <a:schemeClr val="tx1"/>
                </a:solidFill>
                <a:latin typeface="+mn-lt"/>
                <a:ea typeface="+mn-ea"/>
                <a:cs typeface="+mn-cs"/>
              </a:rPr>
              <a:t>Once you have listed the key concerns, describe each one in as much detail as possible. For example, for air quality, identify the location of operations and times when potential air quality impacts are of most concern.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Describe impacts. </a:t>
            </a:r>
            <a:r>
              <a:rPr lang="en-US" sz="1200" b="0" i="0" u="none" strike="noStrike" kern="1200" baseline="0" dirty="0">
                <a:solidFill>
                  <a:schemeClr val="tx1"/>
                </a:solidFill>
                <a:latin typeface="+mn-lt"/>
                <a:ea typeface="+mn-ea"/>
                <a:cs typeface="+mn-cs"/>
              </a:rPr>
              <a:t>Describe the community impacts of each concern. For example, does air quality impact sensitive populations such as children or the elderly? Or homes along a truck route? Have community members experienced increased or exacerbated health issues that they associate with poor air quality? It is important during the relationship building phase to honor the community’s concerns as true for them, even if the port’s current understanding of conditions is different. Then, undertaking joint research between port owners/operators and community stakeholders can be fruitful in building trust and identifying solutions.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Set goals. </a:t>
            </a:r>
            <a:r>
              <a:rPr lang="en-US" sz="1200" b="0" i="0" u="none" strike="noStrike" kern="1200" baseline="0" dirty="0">
                <a:solidFill>
                  <a:schemeClr val="tx1"/>
                </a:solidFill>
                <a:latin typeface="+mn-lt"/>
                <a:ea typeface="+mn-ea"/>
                <a:cs typeface="+mn-cs"/>
              </a:rPr>
              <a:t>Translate each concern into a goal. For example: Improved air quality with a focus on reducing air pollution that directly impacts sensitive populations such as children.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Identify opportunities and barriers to achieving goals. </a:t>
            </a:r>
            <a:r>
              <a:rPr lang="en-US" sz="1200" b="0" i="0" u="none" strike="noStrike" kern="1200" baseline="0" dirty="0">
                <a:solidFill>
                  <a:schemeClr val="tx1"/>
                </a:solidFill>
                <a:latin typeface="+mn-lt"/>
                <a:ea typeface="+mn-ea"/>
                <a:cs typeface="+mn-cs"/>
              </a:rPr>
              <a:t>Barriers can by within the community or outside the community. What resources can be leveraged to overcome barriers?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Prioritize for action. </a:t>
            </a:r>
            <a:r>
              <a:rPr lang="en-US" sz="1200" b="0" i="0" u="none" strike="noStrike" kern="1200" baseline="0" dirty="0">
                <a:solidFill>
                  <a:schemeClr val="tx1"/>
                </a:solidFill>
                <a:latin typeface="+mn-lt"/>
                <a:ea typeface="+mn-ea"/>
                <a:cs typeface="+mn-cs"/>
              </a:rPr>
              <a:t>Number the concerns and goals in order of importance. Ask the community, “If we could make only one change this year, what would it be?” </a:t>
            </a:r>
            <a:endParaRPr lang="en-US" dirty="0"/>
          </a:p>
        </p:txBody>
      </p:sp>
    </p:spTree>
    <p:extLst>
      <p:ext uri="{BB962C8B-B14F-4D97-AF65-F5344CB8AC3E}">
        <p14:creationId xmlns:p14="http://schemas.microsoft.com/office/powerpoint/2010/main" val="27316807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Collaborative Problem Solving to Develop Shared Goals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there is a significant gap between the goals of the near-port community and those of the port agency, a polarized stalemate can result. Adopting a Collaborative Problem Solving approach can help multiple stakeholders reach agreement on top priority goals. As discussed in Section A, collaborative problem solving happens when stakeholders come together around an issue to explore solutions towards mutually beneficial outcomes. Convening a range of stakeholders and partners can increase areas of overlapping interest between two or more stakeholders, and bring more resources to the table that can be leveraged to develop creative, mutually beneficial solutions. </a:t>
            </a:r>
          </a:p>
        </p:txBody>
      </p:sp>
    </p:spTree>
    <p:extLst>
      <p:ext uri="{BB962C8B-B14F-4D97-AF65-F5344CB8AC3E}">
        <p14:creationId xmlns:p14="http://schemas.microsoft.com/office/powerpoint/2010/main" val="659348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Start to consider how to address the prioritized community goals by identifying upcoming projects and plans that could be leveraged to mitigate impacts or develop innovative solutions to the community issues. Further, evaluate key regulatory planning or policy documents related to these projects, and identify existing requirements and guidance for social responsibility, impact mitigation and community engagement. After evaluating potential levers of change, various opportunities and scenarios can be explored to achieve community goals. </a:t>
            </a:r>
            <a:endParaRPr lang="en-US" dirty="0"/>
          </a:p>
        </p:txBody>
      </p:sp>
    </p:spTree>
    <p:extLst>
      <p:ext uri="{BB962C8B-B14F-4D97-AF65-F5344CB8AC3E}">
        <p14:creationId xmlns:p14="http://schemas.microsoft.com/office/powerpoint/2010/main" val="1124475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Review upcoming expansion or infrastructure projects at your port as well as related projects and plans proposed by other agencies and organizations (e.g., transportation corridor upgrades, waterfront development, job training programs).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Identify how each of these efforts could impact near-port communities and explore opportunities to align efforts to meet shared goals.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What are the potential negative impacts on near-port communities?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What are the potential positive impacts on near-port communities?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What are specific community goals that could be considered during the planning process?</a:t>
            </a:r>
          </a:p>
          <a:p>
            <a:endParaRPr lang="en-US" dirty="0"/>
          </a:p>
        </p:txBody>
      </p:sp>
    </p:spTree>
    <p:extLst>
      <p:ext uri="{BB962C8B-B14F-4D97-AF65-F5344CB8AC3E}">
        <p14:creationId xmlns:p14="http://schemas.microsoft.com/office/powerpoint/2010/main" val="1870088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A Good Neighbor Strategic Plan provides a foundational document to inform community engagement for each future port policy and project update. The plan is a comprehensive multi-year document developed with community input and should be reviewed and updated periodically (for example every 1-2 years) to track goals, and stay current and relevant. The Plan serves as an ongoing reference resource for port staff and the community by outlining how the port will address local concerns and goals across upcoming projects, decision documents, planning processes, and pilot projects or programs.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this step, consider how the information developed through Steps 1-4 can be refined and captured in your Good Neighbor Strategic Plan.</a:t>
            </a:r>
          </a:p>
        </p:txBody>
      </p:sp>
    </p:spTree>
    <p:extLst>
      <p:ext uri="{BB962C8B-B14F-4D97-AF65-F5344CB8AC3E}">
        <p14:creationId xmlns:p14="http://schemas.microsoft.com/office/powerpoint/2010/main" val="3639828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i="0" u="none" strike="noStrike" kern="1200" baseline="0" dirty="0">
                <a:solidFill>
                  <a:schemeClr val="tx1"/>
                </a:solidFill>
                <a:latin typeface="+mn-lt"/>
                <a:ea typeface="+mn-ea"/>
                <a:cs typeface="+mn-cs"/>
              </a:rPr>
              <a:t>Key sections of a Good Neighbor Plan could include: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Define a Good Neighbor Policy: </a:t>
            </a:r>
            <a:r>
              <a:rPr lang="en-US" sz="1200" b="0" i="0" u="none" strike="noStrike" kern="1200" baseline="0" dirty="0">
                <a:solidFill>
                  <a:schemeClr val="tx1"/>
                </a:solidFill>
                <a:latin typeface="+mn-lt"/>
                <a:ea typeface="+mn-ea"/>
                <a:cs typeface="+mn-cs"/>
              </a:rPr>
              <a:t>Develop a policy for community engagement based on the mission statement and assessments from steps 1 through 4.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Define areas of focus for the port as a Good Neighbor.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Define community engagement goals.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Define decision-making criteria and outcomes.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Define reporting mechanism and accountability measures.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Develop an engagement plan: </a:t>
            </a:r>
            <a:r>
              <a:rPr lang="en-US" sz="1200" b="0" i="0" u="none" strike="noStrike" kern="1200" baseline="0" dirty="0">
                <a:solidFill>
                  <a:schemeClr val="tx1"/>
                </a:solidFill>
                <a:latin typeface="+mn-lt"/>
                <a:ea typeface="+mn-ea"/>
                <a:cs typeface="+mn-cs"/>
              </a:rPr>
              <a:t>Develop a community and stakeholder engagement plan enlisting stakeholder groups identified in Step 2. The plan should outline when, where and how the community will be engaged during the project.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Convene partners. Federal, state or local government staff or non-profit organizations can assist in convening.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Convene a Community Advisory Group to ensure equitable local representation.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Regularly update partnership goals and objectives.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Structure partnership agreements. Identify key partner roles and responsibilities.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Conduct a joint tour of the port and community with tour guides and attendees from both parties.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Document community concerns and goals: </a:t>
            </a:r>
            <a:r>
              <a:rPr lang="en-US" sz="1200" b="0" i="0" u="none" strike="noStrike" kern="1200" baseline="0" dirty="0">
                <a:solidFill>
                  <a:schemeClr val="tx1"/>
                </a:solidFill>
                <a:latin typeface="+mn-lt"/>
                <a:ea typeface="+mn-ea"/>
                <a:cs typeface="+mn-cs"/>
              </a:rPr>
              <a:t>Document local concerns, establish measurable goals, and develop performance measures in coordination with the community. This can be done based on the framework established in Step 3.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Document and prioritize community concerns and goals.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Conduct existing condition assessments.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Establish qualitative and quantitative performance measures to gauge progress.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Identify levers for change: </a:t>
            </a:r>
            <a:r>
              <a:rPr lang="en-US" sz="1200" b="0" i="0" u="none" strike="noStrike" kern="1200" baseline="0" dirty="0">
                <a:solidFill>
                  <a:schemeClr val="tx1"/>
                </a:solidFill>
                <a:latin typeface="+mn-lt"/>
                <a:ea typeface="+mn-ea"/>
                <a:cs typeface="+mn-cs"/>
              </a:rPr>
              <a:t>Summarize your findings from Step 4, covering upcoming projects, plans, pilot projects and programs that could relate to community goals.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Identify how upcoming projects, plans and strategic documents will contribute to community goals.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Identify specific actions in each process that can reduce community impacts or increase local benefits.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Consider pilot projects or new programs that can be established to meet community goals.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Identify feasibility and mitigation studies: </a:t>
            </a:r>
            <a:r>
              <a:rPr lang="en-US" sz="1200" b="0" i="0" u="none" strike="noStrike" kern="1200" baseline="0" dirty="0">
                <a:solidFill>
                  <a:schemeClr val="tx1"/>
                </a:solidFill>
                <a:latin typeface="+mn-lt"/>
                <a:ea typeface="+mn-ea"/>
                <a:cs typeface="+mn-cs"/>
              </a:rPr>
              <a:t>Identify health, social or environmental assessments that may be needed to evaluate and quantify community concerns. These studies can inform key project plans with the greatest potential to address community goals.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Identify opportunities for assessments to consider cumulative impacts from past and future changes.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Work with the community to identify and address any technical assistance needs to ensure well-informed discussions.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Establish tracking and reporting mechanisms: </a:t>
            </a:r>
            <a:r>
              <a:rPr lang="en-US" sz="1200" b="0" i="0" u="none" strike="noStrike" kern="1200" baseline="0" dirty="0">
                <a:solidFill>
                  <a:schemeClr val="tx1"/>
                </a:solidFill>
                <a:latin typeface="+mn-lt"/>
                <a:ea typeface="+mn-ea"/>
                <a:cs typeface="+mn-cs"/>
              </a:rPr>
              <a:t>Establish an implementation timeline for tracking progress and connecting with the near-port community.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Develop an implementation timeline with performance metrics and a monitoring and reporting process (e.g., periodic newsletters, annual progress reports for the community).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Identify specific points to engage the stakeholders.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Identify an internal coordination process to make sure all port departments are fully engaged. </a:t>
            </a:r>
          </a:p>
          <a:p>
            <a:endParaRPr lang="en-US" sz="1200" b="0" i="0" u="none" strike="noStrike" kern="1200" baseline="0" dirty="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40876822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step enables you to maintain momentum from the development of the Good Neighbor Strategic Plan by collaborating with the community on a near-term project, formalizing your Community Advisory Group and tracking progress. This section describes tips and resources for continuing to build strong local relationships as you work with community partners to move your Plan into action. </a:t>
            </a:r>
            <a:endParaRPr lang="en-US" dirty="0"/>
          </a:p>
        </p:txBody>
      </p:sp>
    </p:spTree>
    <p:extLst>
      <p:ext uri="{BB962C8B-B14F-4D97-AF65-F5344CB8AC3E}">
        <p14:creationId xmlns:p14="http://schemas.microsoft.com/office/powerpoint/2010/main" val="1090675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i="0" u="none" strike="noStrike" kern="1200" baseline="0" dirty="0">
                <a:solidFill>
                  <a:schemeClr val="tx1"/>
                </a:solidFill>
                <a:latin typeface="+mn-lt"/>
                <a:ea typeface="+mn-ea"/>
                <a:cs typeface="+mn-cs"/>
              </a:rPr>
              <a:t>Collaborating on an early-win project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Engaging with the community on a near-term project builds goodwill and deepens relationships before tackling more challenging issues. The project could be working with the community to address a priority concern in an upcoming decision, or identifying grant funding to implement a pilot program to address broader concerns. If possible, identify a strong leadership role with funding support for a central community organization. For example, depending on the project and the organization’s capacities, the community organization could lead local outreach, job training or monitoring. Investing in an early success with a community organization helps build a strong foundation for future collaborative problem-solving.</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Effective community collaboration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Some community groups, while invested in port-related decisions, lack the resources to participate effectively. A port may need to consider creative strategies to support full and meaningful participation by these organizations. These organizations may lack full-time paid staff or office space, or face limitations on when and where staff can attend meetings if they are volunteering on top of work commitments. Finding creative solutions that address these logistical needs can allow community members to participate more effectively.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Community groups may also benefit from technical assistance to better understand the science and engineering of proposed decisions and potential impacts. Port agencies can pursue grants or other resources from partner agencies to enhance technical understanding so people can participate fully in discussions and offer informed input. In some cases, community members may be upset about cumulative impacts that have affected their friends and family. Making time to listen and document their concerns – even if they seem beyond the scope of port decisions and responsibilities – may be needed before being able to move into problem-solving mode.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Tracking progress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Good Neighbor Strategic Plan should include realistic timelines and performance measures that reflect community needs and concerns. Identify in advance a way to share regular progress updates such as an annual report card. To build and maintain trust with the community, the report card needs to be more than a marketing tool – It should be an accurate assessment of accomplishments and areas needing attention.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Performance measures to track progress in addressing community goals can use quantitative and qualitative indicators. Measures can include outputs that measure direct port actions – such as the number of trucks converted from using diesel fuel – as well as outcomes that measure changes in environmental quality – such as the measured reduction in particulate matter in an adjacent neighborhood. Refer back to the goals and performance measures identified in Step 3 and ensure a plan is in place for tracking and reporting progress.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Performance measures can also evaluate the effectiveness of community engagement processes. The text box below includes sample assessment questions for evaluation of community engagement impacts. </a:t>
            </a:r>
          </a:p>
          <a:p>
            <a:endParaRPr lang="en-US" dirty="0"/>
          </a:p>
        </p:txBody>
      </p:sp>
    </p:spTree>
    <p:extLst>
      <p:ext uri="{BB962C8B-B14F-4D97-AF65-F5344CB8AC3E}">
        <p14:creationId xmlns:p14="http://schemas.microsoft.com/office/powerpoint/2010/main" val="2009159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sz="1200" dirty="0">
                <a:solidFill>
                  <a:srgbClr val="000000"/>
                </a:solidFill>
                <a:effectLst/>
                <a:latin typeface="Calibri" panose="020F0502020204030204" pitchFamily="34" charset="0"/>
                <a:ea typeface="Calibri" panose="020F0502020204030204" pitchFamily="34" charset="0"/>
                <a:cs typeface="Myriad Pro" panose="020B0503030403020204" pitchFamily="34" charset="0"/>
              </a:rPr>
              <a:t>Offers resources for ports seeking to build partnerships and social equity with near-ports communities.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dirty="0">
                <a:solidFill>
                  <a:srgbClr val="000000"/>
                </a:solidFill>
                <a:effectLst/>
                <a:latin typeface="Calibri" panose="020F0502020204030204" pitchFamily="34" charset="0"/>
                <a:ea typeface="Calibri" panose="020F0502020204030204" pitchFamily="34" charset="0"/>
                <a:cs typeface="Myriad Pro" panose="020B0503030403020204" pitchFamily="34" charset="0"/>
              </a:rPr>
              <a:t>Intended to help port decision-makers better understand the needs of near-port communities </a:t>
            </a:r>
          </a:p>
          <a:p>
            <a:pPr marL="742950" marR="0" lvl="1" indent="-285750">
              <a:lnSpc>
                <a:spcPct val="107000"/>
              </a:lnSpc>
              <a:spcBef>
                <a:spcPts val="0"/>
              </a:spcBef>
              <a:spcAft>
                <a:spcPts val="0"/>
              </a:spcAft>
              <a:buFont typeface="+mj-lt"/>
              <a:buAutoNum type="alphaLcPeriod"/>
            </a:pPr>
            <a:r>
              <a:rPr lang="en-US" sz="1200" dirty="0">
                <a:solidFill>
                  <a:srgbClr val="000000"/>
                </a:solidFill>
                <a:effectLst/>
                <a:latin typeface="Calibri" panose="020F0502020204030204" pitchFamily="34" charset="0"/>
                <a:ea typeface="Calibri" panose="020F0502020204030204" pitchFamily="34" charset="0"/>
                <a:cs typeface="Myriad Pro" panose="020B0503030403020204" pitchFamily="34" charset="0"/>
              </a:rPr>
              <a:t>How port decision-makers can help address these needs and build productive community relationships during planning activities and operations.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sz="1200" dirty="0">
                <a:solidFill>
                  <a:srgbClr val="000000"/>
                </a:solidFill>
                <a:effectLst/>
                <a:latin typeface="Calibri" panose="020F0502020204030204" pitchFamily="34" charset="0"/>
                <a:ea typeface="Calibri" panose="020F0502020204030204" pitchFamily="34" charset="0"/>
                <a:cs typeface="Myriad Pro" panose="020B0503030403020204" pitchFamily="34" charset="0"/>
              </a:rPr>
              <a:t>Proactively engage community stakeholders in addressing these pressing challenges to ensure shared prosperity and regional resilience.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993883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1" i="0" u="none" strike="noStrike" kern="1200" baseline="0" dirty="0">
                <a:solidFill>
                  <a:schemeClr val="tx1"/>
                </a:solidFill>
                <a:latin typeface="+mn-lt"/>
                <a:ea typeface="+mn-ea"/>
                <a:cs typeface="+mn-cs"/>
              </a:rPr>
              <a:t>Examples of other Good Neighbor Ports….</a:t>
            </a:r>
          </a:p>
          <a:p>
            <a:r>
              <a:rPr lang="en-US" sz="1200" b="1" i="0" u="none" strike="noStrike" kern="1200" baseline="0" dirty="0">
                <a:solidFill>
                  <a:schemeClr val="tx1"/>
                </a:solidFill>
                <a:latin typeface="+mn-lt"/>
                <a:ea typeface="+mn-ea"/>
                <a:cs typeface="+mn-cs"/>
              </a:rPr>
              <a:t>Port of Bellingham, WA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t>
            </a:r>
            <a:r>
              <a:rPr lang="en-US" sz="1200" b="0" i="0" u="sng" strike="noStrike" kern="1200" baseline="0" dirty="0">
                <a:solidFill>
                  <a:schemeClr val="tx1"/>
                </a:solidFill>
                <a:latin typeface="+mn-lt"/>
                <a:ea typeface="+mn-ea"/>
                <a:cs typeface="+mn-cs"/>
              </a:rPr>
              <a:t>Port’s mission </a:t>
            </a:r>
            <a:r>
              <a:rPr lang="en-US" sz="1200" b="0" i="0" u="none" strike="noStrike" kern="1200" baseline="0" dirty="0">
                <a:solidFill>
                  <a:schemeClr val="tx1"/>
                </a:solidFill>
                <a:latin typeface="+mn-lt"/>
                <a:ea typeface="+mn-ea"/>
                <a:cs typeface="+mn-cs"/>
              </a:rPr>
              <a:t>is based on its commitment to “work cooperatively with other entities, within the framework of community standards.“ </a:t>
            </a:r>
          </a:p>
          <a:p>
            <a:r>
              <a:rPr lang="en-US" sz="1200" b="0" i="0" u="none" strike="noStrike" kern="1200" baseline="0" dirty="0">
                <a:solidFill>
                  <a:schemeClr val="tx1"/>
                </a:solidFill>
                <a:latin typeface="+mn-lt"/>
                <a:ea typeface="+mn-ea"/>
                <a:cs typeface="+mn-cs"/>
              </a:rPr>
              <a:t>The Port has an extensive </a:t>
            </a:r>
            <a:r>
              <a:rPr lang="en-US" sz="1200" b="0" i="0" u="sng" strike="noStrike" kern="1200" baseline="0" dirty="0">
                <a:solidFill>
                  <a:schemeClr val="tx1"/>
                </a:solidFill>
                <a:latin typeface="+mn-lt"/>
                <a:ea typeface="+mn-ea"/>
                <a:cs typeface="+mn-cs"/>
              </a:rPr>
              <a:t>community outreach </a:t>
            </a:r>
            <a:r>
              <a:rPr lang="en-US" sz="1200" b="0" i="0" u="none" strike="noStrike" kern="1200" baseline="0" dirty="0">
                <a:solidFill>
                  <a:schemeClr val="tx1"/>
                </a:solidFill>
                <a:latin typeface="+mn-lt"/>
                <a:ea typeface="+mn-ea"/>
                <a:cs typeface="+mn-cs"/>
              </a:rPr>
              <a:t>program as well as cross-sector projects such as </a:t>
            </a:r>
            <a:r>
              <a:rPr lang="en-US" sz="1200" b="0" i="0" u="sng" strike="noStrike" kern="1200" baseline="0" dirty="0">
                <a:solidFill>
                  <a:schemeClr val="tx1"/>
                </a:solidFill>
                <a:latin typeface="+mn-lt"/>
                <a:ea typeface="+mn-ea"/>
                <a:cs typeface="+mn-cs"/>
              </a:rPr>
              <a:t>Waterfront District Redevelopment </a:t>
            </a:r>
            <a:r>
              <a:rPr lang="en-US" sz="1200" b="0" i="0" u="none" strike="noStrike" kern="1200" baseline="0" dirty="0">
                <a:solidFill>
                  <a:schemeClr val="tx1"/>
                </a:solidFill>
                <a:latin typeface="+mn-lt"/>
                <a:ea typeface="+mn-ea"/>
                <a:cs typeface="+mn-cs"/>
              </a:rPr>
              <a:t>with the City. Public involvement is highly regarded, and the Port incorporates varied views while making difficult decisions, such as through the </a:t>
            </a:r>
            <a:r>
              <a:rPr lang="en-US" sz="1200" b="0" i="0" u="sng" strike="noStrike" kern="1200" baseline="0" dirty="0">
                <a:solidFill>
                  <a:schemeClr val="tx1"/>
                </a:solidFill>
                <a:latin typeface="+mn-lt"/>
                <a:ea typeface="+mn-ea"/>
                <a:cs typeface="+mn-cs"/>
              </a:rPr>
              <a:t>Community and Environment program </a:t>
            </a:r>
            <a:r>
              <a:rPr lang="en-US" sz="1200" b="0" i="0" u="none" strike="noStrike" kern="1200" baseline="0" dirty="0">
                <a:solidFill>
                  <a:schemeClr val="tx1"/>
                </a:solidFill>
                <a:latin typeface="+mn-lt"/>
                <a:ea typeface="+mn-ea"/>
                <a:cs typeface="+mn-cs"/>
              </a:rPr>
              <a:t>that links community and environmental health.</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Port of Oakland, CA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t>
            </a:r>
            <a:r>
              <a:rPr lang="en-US" sz="1200" b="0" i="0" u="sng" strike="noStrike" kern="1200" baseline="0" dirty="0">
                <a:solidFill>
                  <a:schemeClr val="tx1"/>
                </a:solidFill>
                <a:latin typeface="+mn-lt"/>
                <a:ea typeface="+mn-ea"/>
                <a:cs typeface="+mn-cs"/>
              </a:rPr>
              <a:t>Social Responsibility Division </a:t>
            </a:r>
            <a:r>
              <a:rPr lang="en-US" sz="1200" b="0" i="0" u="none" strike="noStrike" kern="1200" baseline="0" dirty="0">
                <a:solidFill>
                  <a:schemeClr val="tx1"/>
                </a:solidFill>
                <a:latin typeface="+mn-lt"/>
                <a:ea typeface="+mn-ea"/>
                <a:cs typeface="+mn-cs"/>
              </a:rPr>
              <a:t>“aims to facilitate inclusion, fairness, equity, as well as access to economic opportunities, programs, and services of the Port for the people and businesses in the Port community.” The Port supports this goal through proactive </a:t>
            </a:r>
            <a:r>
              <a:rPr lang="en-US" sz="1200" b="0" i="0" u="sng" strike="noStrike" kern="1200" baseline="0" dirty="0">
                <a:solidFill>
                  <a:schemeClr val="tx1"/>
                </a:solidFill>
                <a:latin typeface="+mn-lt"/>
                <a:ea typeface="+mn-ea"/>
                <a:cs typeface="+mn-cs"/>
              </a:rPr>
              <a:t>community relations </a:t>
            </a:r>
            <a:r>
              <a:rPr lang="en-US" sz="1200" b="0" i="0" u="none" strike="noStrike" kern="1200" baseline="0" dirty="0">
                <a:solidFill>
                  <a:schemeClr val="tx1"/>
                </a:solidFill>
                <a:latin typeface="+mn-lt"/>
                <a:ea typeface="+mn-ea"/>
                <a:cs typeface="+mn-cs"/>
              </a:rPr>
              <a:t>and </a:t>
            </a:r>
            <a:r>
              <a:rPr lang="en-US" sz="1200" b="0" i="0" u="sng" strike="noStrike" kern="1200" baseline="0" dirty="0">
                <a:solidFill>
                  <a:schemeClr val="tx1"/>
                </a:solidFill>
                <a:latin typeface="+mn-lt"/>
                <a:ea typeface="+mn-ea"/>
                <a:cs typeface="+mn-cs"/>
              </a:rPr>
              <a:t>community engagement </a:t>
            </a:r>
            <a:r>
              <a:rPr lang="en-US" sz="1200" b="0" i="0" u="none" strike="noStrike" kern="1200" baseline="0" dirty="0">
                <a:solidFill>
                  <a:schemeClr val="tx1"/>
                </a:solidFill>
                <a:latin typeface="+mn-lt"/>
                <a:ea typeface="+mn-ea"/>
                <a:cs typeface="+mn-cs"/>
              </a:rPr>
              <a:t>programs and community-positive policies, including the </a:t>
            </a:r>
            <a:r>
              <a:rPr lang="en-US" sz="1200" b="0" i="0" u="sng" strike="noStrike" kern="1200" baseline="0" dirty="0">
                <a:solidFill>
                  <a:schemeClr val="tx1"/>
                </a:solidFill>
                <a:latin typeface="+mn-lt"/>
                <a:ea typeface="+mn-ea"/>
                <a:cs typeface="+mn-cs"/>
              </a:rPr>
              <a:t>Commitment to Accountability &amp; Transparency </a:t>
            </a:r>
            <a:r>
              <a:rPr lang="en-US" sz="1200" b="0" i="0" u="none" strike="noStrike" kern="1200" baseline="0" dirty="0">
                <a:solidFill>
                  <a:schemeClr val="tx1"/>
                </a:solidFill>
                <a:latin typeface="+mn-lt"/>
                <a:ea typeface="+mn-ea"/>
                <a:cs typeface="+mn-cs"/>
              </a:rPr>
              <a:t>and </a:t>
            </a:r>
            <a:r>
              <a:rPr lang="en-US" sz="1200" b="0" i="0" u="sng" strike="noStrike" kern="1200" baseline="0" dirty="0">
                <a:solidFill>
                  <a:schemeClr val="tx1"/>
                </a:solidFill>
                <a:latin typeface="+mn-lt"/>
                <a:ea typeface="+mn-ea"/>
                <a:cs typeface="+mn-cs"/>
              </a:rPr>
              <a:t>Powering Jobs, Empowering Communities</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Port of Seattle, WA </a:t>
            </a:r>
            <a:endParaRPr lang="en-US" sz="1200" b="0" i="0" u="none" strike="noStrike" kern="1200" baseline="0" dirty="0">
              <a:solidFill>
                <a:schemeClr val="tx1"/>
              </a:solidFill>
              <a:latin typeface="+mn-lt"/>
              <a:ea typeface="+mn-ea"/>
              <a:cs typeface="+mn-cs"/>
            </a:endParaRPr>
          </a:p>
          <a:p>
            <a:r>
              <a:rPr lang="en-US" sz="1200" b="0" i="0" kern="1200" dirty="0">
                <a:solidFill>
                  <a:schemeClr val="tx1"/>
                </a:solidFill>
                <a:effectLst/>
                <a:latin typeface="+mn-lt"/>
                <a:ea typeface="+mn-ea"/>
                <a:cs typeface="+mn-cs"/>
              </a:rPr>
              <a:t>The port offers boat tours of area waterways to help people understand its mission, operations and environmental initiatives. The boat tours, since 2017 after the port’s participation in EPA’s community-port collaboration pilot project, are designed for English, Spanish, Cambodian and Vietnamese speakers and feature information presented in plain language with technical details available if desired. Additionally, the port has recently created an </a:t>
            </a:r>
            <a:r>
              <a:rPr lang="en-US" sz="1200" b="0" i="0" kern="1200" dirty="0">
                <a:solidFill>
                  <a:schemeClr val="tx1"/>
                </a:solidFill>
                <a:effectLst/>
                <a:latin typeface="+mn-lt"/>
                <a:ea typeface="+mn-ea"/>
                <a:cs typeface="+mn-cs"/>
                <a:hlinkClick r:id="rId3"/>
              </a:rPr>
              <a:t>Equity Department</a:t>
            </a:r>
            <a:r>
              <a:rPr lang="en-US" sz="1200" b="0" i="0" kern="1200" dirty="0">
                <a:solidFill>
                  <a:schemeClr val="tx1"/>
                </a:solidFill>
                <a:effectLst/>
                <a:latin typeface="+mn-lt"/>
                <a:ea typeface="+mn-ea"/>
                <a:cs typeface="+mn-cs"/>
              </a:rPr>
              <a:t>, and the </a:t>
            </a:r>
            <a:r>
              <a:rPr lang="en-US" sz="1200" b="0" i="0" kern="1200" dirty="0">
                <a:solidFill>
                  <a:schemeClr val="tx1"/>
                </a:solidFill>
                <a:effectLst/>
                <a:latin typeface="+mn-lt"/>
                <a:ea typeface="+mn-ea"/>
                <a:cs typeface="+mn-cs"/>
                <a:hlinkClick r:id="rId4"/>
              </a:rPr>
              <a:t>Duwamish Valley Community Equity Program</a:t>
            </a:r>
            <a:r>
              <a:rPr lang="en-US" sz="1200" b="0" i="0" kern="1200" dirty="0">
                <a:solidFill>
                  <a:schemeClr val="tx1"/>
                </a:solidFill>
                <a:effectLst/>
                <a:latin typeface="+mn-lt"/>
                <a:ea typeface="+mn-ea"/>
                <a:cs typeface="+mn-cs"/>
              </a:rPr>
              <a:t>. </a:t>
            </a:r>
          </a:p>
          <a:p>
            <a:br>
              <a:rPr lang="en-US" dirty="0"/>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Port of Baltimore, Maryland Port Administration, MD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Port is “committed to being a good neighbor” and meet its obligations for “improved air and water quality, reduction of impacts to the Patapsco River and the Chesapeake Bay, and sound environmental management.” </a:t>
            </a:r>
          </a:p>
          <a:p>
            <a:r>
              <a:rPr lang="en-US" sz="1200" b="0" i="0" u="none" strike="noStrike" kern="1200" baseline="0" dirty="0">
                <a:solidFill>
                  <a:schemeClr val="tx1"/>
                </a:solidFill>
                <a:latin typeface="+mn-lt"/>
                <a:ea typeface="+mn-ea"/>
                <a:cs typeface="+mn-cs"/>
              </a:rPr>
              <a:t>The </a:t>
            </a:r>
            <a:r>
              <a:rPr lang="en-US" sz="1200" b="0" i="0" u="sng" strike="noStrike" kern="1200" baseline="0" dirty="0">
                <a:solidFill>
                  <a:schemeClr val="tx1"/>
                </a:solidFill>
                <a:latin typeface="+mn-lt"/>
                <a:ea typeface="+mn-ea"/>
                <a:cs typeface="+mn-cs"/>
              </a:rPr>
              <a:t>MPA Environmental Strategy 2015 </a:t>
            </a:r>
            <a:r>
              <a:rPr lang="en-US" sz="1200" b="0" i="0" u="none" strike="noStrike" kern="1200" baseline="0" dirty="0">
                <a:solidFill>
                  <a:schemeClr val="tx1"/>
                </a:solidFill>
                <a:latin typeface="+mn-lt"/>
                <a:ea typeface="+mn-ea"/>
                <a:cs typeface="+mn-cs"/>
              </a:rPr>
              <a:t>forms the basis of the Greenport program that includes mitigation projects under environment, port operations and community.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Port Authority of New York and New Jersey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alignment with its commitment to “safeguarding the land, water, air, natural resources, flora, fauna people and their interrelation,” the Port’s </a:t>
            </a:r>
            <a:r>
              <a:rPr lang="en-US" sz="1200" b="0" i="0" u="sng" strike="noStrike" kern="1200" baseline="0" dirty="0">
                <a:solidFill>
                  <a:schemeClr val="tx1"/>
                </a:solidFill>
                <a:latin typeface="+mn-lt"/>
                <a:ea typeface="+mn-ea"/>
                <a:cs typeface="+mn-cs"/>
              </a:rPr>
              <a:t>Government and Community Relations Department </a:t>
            </a:r>
            <a:r>
              <a:rPr lang="en-US" sz="1200" b="0" i="0" u="none" strike="noStrike" kern="1200" baseline="0" dirty="0">
                <a:solidFill>
                  <a:schemeClr val="tx1"/>
                </a:solidFill>
                <a:latin typeface="+mn-lt"/>
                <a:ea typeface="+mn-ea"/>
                <a:cs typeface="+mn-cs"/>
              </a:rPr>
              <a:t>manages programs, partnerships and federal initiatives, and the Port undertakes several </a:t>
            </a:r>
            <a:r>
              <a:rPr lang="en-US" sz="1200" b="0" i="0" u="sng" strike="noStrike" kern="1200" baseline="0" dirty="0">
                <a:solidFill>
                  <a:schemeClr val="tx1"/>
                </a:solidFill>
                <a:latin typeface="+mn-lt"/>
                <a:ea typeface="+mn-ea"/>
                <a:cs typeface="+mn-cs"/>
              </a:rPr>
              <a:t>environmental initiatives </a:t>
            </a:r>
            <a:r>
              <a:rPr lang="en-US" sz="1200" b="0" i="0" u="none" strike="noStrike" kern="1200" baseline="0" dirty="0">
                <a:solidFill>
                  <a:schemeClr val="tx1"/>
                </a:solidFill>
                <a:latin typeface="+mn-lt"/>
                <a:ea typeface="+mn-ea"/>
                <a:cs typeface="+mn-cs"/>
              </a:rPr>
              <a:t>and </a:t>
            </a:r>
            <a:r>
              <a:rPr lang="en-US" sz="1200" b="0" i="0" u="sng" strike="noStrike" kern="1200" baseline="0" dirty="0">
                <a:solidFill>
                  <a:schemeClr val="tx1"/>
                </a:solidFill>
                <a:latin typeface="+mn-lt"/>
                <a:ea typeface="+mn-ea"/>
                <a:cs typeface="+mn-cs"/>
              </a:rPr>
              <a:t>environmental stewardship </a:t>
            </a:r>
            <a:r>
              <a:rPr lang="en-US" sz="1200" b="0" i="0" u="none" strike="noStrike" kern="1200" baseline="0" dirty="0">
                <a:solidFill>
                  <a:schemeClr val="tx1"/>
                </a:solidFill>
                <a:latin typeface="+mn-lt"/>
                <a:ea typeface="+mn-ea"/>
                <a:cs typeface="+mn-cs"/>
              </a:rPr>
              <a:t>programs focused on clean air, harbor restoration and shoreline stabilization.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Port of Portland, Oregon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Port’s comprehensive </a:t>
            </a:r>
            <a:r>
              <a:rPr lang="en-US" sz="1200" b="0" i="0" u="sng" strike="noStrike" kern="1200" baseline="0" dirty="0">
                <a:solidFill>
                  <a:schemeClr val="tx1"/>
                </a:solidFill>
                <a:latin typeface="+mn-lt"/>
                <a:ea typeface="+mn-ea"/>
                <a:cs typeface="+mn-cs"/>
              </a:rPr>
              <a:t>Environmental Policy </a:t>
            </a:r>
            <a:r>
              <a:rPr lang="en-US" sz="1200" b="0" i="0" u="none" strike="noStrike" kern="1200" baseline="0" dirty="0">
                <a:solidFill>
                  <a:schemeClr val="tx1"/>
                </a:solidFill>
                <a:latin typeface="+mn-lt"/>
                <a:ea typeface="+mn-ea"/>
                <a:cs typeface="+mn-cs"/>
              </a:rPr>
              <a:t>combines natural resource, community and stakeholder relations, performance monitoring and evaluation requirements. </a:t>
            </a:r>
          </a:p>
          <a:p>
            <a:r>
              <a:rPr lang="en-US" sz="1200" b="0" i="0" kern="1200" dirty="0">
                <a:solidFill>
                  <a:schemeClr val="tx1"/>
                </a:solidFill>
                <a:effectLst/>
                <a:latin typeface="+mn-lt"/>
                <a:ea typeface="+mn-ea"/>
                <a:cs typeface="+mn-cs"/>
              </a:rPr>
              <a:t>The port’s </a:t>
            </a:r>
            <a:r>
              <a:rPr lang="en-US" sz="1200" b="0" i="0" kern="1200" dirty="0">
                <a:solidFill>
                  <a:schemeClr val="tx1"/>
                </a:solidFill>
                <a:effectLst/>
                <a:latin typeface="+mn-lt"/>
                <a:ea typeface="+mn-ea"/>
                <a:cs typeface="+mn-cs"/>
                <a:hlinkClick r:id="rId5"/>
              </a:rPr>
              <a:t>environmental </a:t>
            </a:r>
            <a:r>
              <a:rPr lang="en-US" sz="1200" b="0" i="0" kern="1200" dirty="0">
                <a:solidFill>
                  <a:schemeClr val="tx1"/>
                </a:solidFill>
                <a:effectLst/>
                <a:latin typeface="+mn-lt"/>
                <a:ea typeface="+mn-ea"/>
                <a:cs typeface="+mn-cs"/>
              </a:rPr>
              <a:t>efforts focus on air quality, energy management, land quality, natural and water resources. They also have several </a:t>
            </a:r>
            <a:r>
              <a:rPr lang="en-US" sz="1200" b="0" i="0" kern="1200" dirty="0">
                <a:solidFill>
                  <a:schemeClr val="tx1"/>
                </a:solidFill>
                <a:effectLst/>
                <a:latin typeface="+mn-lt"/>
                <a:ea typeface="+mn-ea"/>
                <a:cs typeface="+mn-cs"/>
                <a:hlinkClick r:id="rId6"/>
              </a:rPr>
              <a:t>community engagement</a:t>
            </a:r>
            <a:r>
              <a:rPr lang="en-US" sz="1200" b="0" i="0" kern="1200" dirty="0">
                <a:solidFill>
                  <a:schemeClr val="tx1"/>
                </a:solidFill>
                <a:effectLst/>
                <a:latin typeface="+mn-lt"/>
                <a:ea typeface="+mn-ea"/>
                <a:cs typeface="+mn-cs"/>
              </a:rPr>
              <a:t> advisory committee activities.</a:t>
            </a:r>
          </a:p>
          <a:p>
            <a:br>
              <a:rPr lang="en-US" dirty="0"/>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Port of Houston Authority </a:t>
            </a:r>
            <a:endParaRPr lang="en-US" sz="1200" b="0" i="0" u="none" strike="noStrike" kern="1200" baseline="0" dirty="0">
              <a:solidFill>
                <a:schemeClr val="tx1"/>
              </a:solidFill>
              <a:latin typeface="+mn-lt"/>
              <a:ea typeface="+mn-ea"/>
              <a:cs typeface="+mn-cs"/>
            </a:endParaRPr>
          </a:p>
          <a:p>
            <a:r>
              <a:rPr lang="en-US" sz="1200" b="0" i="0" kern="1200" dirty="0">
                <a:solidFill>
                  <a:schemeClr val="tx1"/>
                </a:solidFill>
                <a:effectLst/>
                <a:latin typeface="+mn-lt"/>
                <a:ea typeface="+mn-ea"/>
                <a:cs typeface="+mn-cs"/>
              </a:rPr>
              <a:t>The Port Authority is the first U.S. port to attain the world standard for </a:t>
            </a:r>
            <a:r>
              <a:rPr lang="en-US" sz="1200" b="0" i="0" kern="1200" dirty="0">
                <a:solidFill>
                  <a:schemeClr val="tx1"/>
                </a:solidFill>
                <a:effectLst/>
                <a:latin typeface="+mn-lt"/>
                <a:ea typeface="+mn-ea"/>
                <a:cs typeface="+mn-cs"/>
                <a:hlinkClick r:id="rId7"/>
              </a:rPr>
              <a:t>environmental excellence, ISO 14001</a:t>
            </a:r>
            <a:r>
              <a:rPr lang="en-US" sz="1200" b="0" i="0" kern="1200" dirty="0">
                <a:solidFill>
                  <a:schemeClr val="tx1"/>
                </a:solidFill>
                <a:effectLst/>
                <a:latin typeface="+mn-lt"/>
                <a:ea typeface="+mn-ea"/>
                <a:cs typeface="+mn-cs"/>
              </a:rPr>
              <a:t>. In 2017, the port adopted an environmental policy to: protect and preserve the natural environment including complying with laws and regulations, conduct business to prevent pollution and sustainability, engage with stakeholders, be a leader in environmental stewardship, and continually improve environmental performance.</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port approved a </a:t>
            </a:r>
            <a:r>
              <a:rPr lang="en-US" sz="1200" b="0" i="0" kern="1200" dirty="0">
                <a:solidFill>
                  <a:schemeClr val="tx1"/>
                </a:solidFill>
                <a:effectLst/>
                <a:latin typeface="+mn-lt"/>
                <a:ea typeface="+mn-ea"/>
                <a:cs typeface="+mn-cs"/>
                <a:hlinkClick r:id="rId8"/>
              </a:rPr>
              <a:t>community engagement plan </a:t>
            </a:r>
            <a:r>
              <a:rPr lang="en-US" sz="1200" b="0" i="0" kern="1200" dirty="0">
                <a:solidFill>
                  <a:schemeClr val="tx1"/>
                </a:solidFill>
                <a:effectLst/>
                <a:latin typeface="+mn-lt"/>
                <a:ea typeface="+mn-ea"/>
                <a:cs typeface="+mn-cs"/>
              </a:rPr>
              <a:t>in 2015 that provides a framework for effectively engaging and support communities while efficiently leveraging and optimally utilizing resources.</a:t>
            </a:r>
          </a:p>
          <a:p>
            <a:br>
              <a:rPr lang="en-US" dirty="0"/>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Port of Los Angeles, CA </a:t>
            </a:r>
            <a:endParaRPr lang="en-US" sz="1200" b="0" i="0" u="none" strike="noStrike" kern="1200" baseline="0" dirty="0">
              <a:solidFill>
                <a:schemeClr val="tx1"/>
              </a:solidFill>
              <a:latin typeface="+mn-lt"/>
              <a:ea typeface="+mn-ea"/>
              <a:cs typeface="+mn-cs"/>
            </a:endParaRPr>
          </a:p>
          <a:p>
            <a:r>
              <a:rPr lang="en-US" sz="1200" b="0" i="0" kern="1200" dirty="0">
                <a:solidFill>
                  <a:schemeClr val="tx1"/>
                </a:solidFill>
                <a:effectLst/>
                <a:latin typeface="+mn-lt"/>
                <a:ea typeface="+mn-ea"/>
                <a:cs typeface="+mn-cs"/>
              </a:rPr>
              <a:t>The port-wide Project Labor Agreement (PLA) is a ten-year agreement between the harbor and local building and trade unions to address unemployment and underemployment in neighborhoods near the Port of Los Angeles and seeks to advance the skills of local workers.</a:t>
            </a:r>
          </a:p>
          <a:p>
            <a:br>
              <a:rPr lang="en-US" dirty="0"/>
            </a:br>
            <a:endParaRPr lang="en-US" dirty="0"/>
          </a:p>
        </p:txBody>
      </p:sp>
    </p:spTree>
    <p:extLst>
      <p:ext uri="{BB962C8B-B14F-4D97-AF65-F5344CB8AC3E}">
        <p14:creationId xmlns:p14="http://schemas.microsoft.com/office/powerpoint/2010/main" val="5534287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tools in the community-port collaboration toolkit for collaboration were mentioned at the beginning. Just a reminder that there are training modules available for the other two tools as well.. We’ve just completed the module on the </a:t>
            </a:r>
            <a:r>
              <a:rPr lang="en-US" sz="1200" i="1" kern="1200" dirty="0">
                <a:solidFill>
                  <a:schemeClr val="tx1"/>
                </a:solidFill>
                <a:effectLst/>
                <a:latin typeface="+mn-lt"/>
                <a:ea typeface="+mn-ea"/>
                <a:cs typeface="+mn-cs"/>
                <a:hlinkClick r:id="rId3"/>
              </a:rPr>
              <a:t>Environmental Justice (EJ) Primer for Ports: The Good Neighbor Guide to Building Partnerships and Social Equity with Communities</a:t>
            </a:r>
            <a:r>
              <a:rPr lang="en-US" sz="1200" i="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The other training modules are on the </a:t>
            </a:r>
          </a:p>
          <a:p>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hlinkClick r:id="rId4"/>
              </a:rPr>
              <a:t>Ports Primer for Communities: An Overview of Ports Planning and Operations to Support Community Participation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interactive tool and reference document that characterizes the port industry sector, including environmental and community health impacts associated with port activities.</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hlinkClick r:id="rId5"/>
              </a:rPr>
              <a:t>Community Action Roadmap: Empowering Near-Port Communities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implementation companion for the Ports Primer for Communities that provides a step-by-step process for </a:t>
            </a:r>
            <a:r>
              <a:rPr lang="en-US" sz="1200" kern="1200">
                <a:solidFill>
                  <a:schemeClr val="tx1"/>
                </a:solidFill>
                <a:effectLst/>
                <a:latin typeface="+mn-lt"/>
                <a:ea typeface="+mn-ea"/>
                <a:cs typeface="+mn-cs"/>
              </a:rPr>
              <a:t>building collaborations </a:t>
            </a:r>
            <a:r>
              <a:rPr lang="en-US" sz="1200" kern="1200" dirty="0">
                <a:solidFill>
                  <a:schemeClr val="tx1"/>
                </a:solidFill>
                <a:effectLst/>
                <a:latin typeface="+mn-lt"/>
                <a:ea typeface="+mn-ea"/>
                <a:cs typeface="+mn-cs"/>
              </a:rPr>
              <a:t>and preparing community stakeholders.</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Additionally, there is training that provides an Overview &amp; Lessons Learned for the Community-Port Collaboration Pilot Projects that were conducted in four communities.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238108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Visit the program website to access more tools including:</a:t>
            </a:r>
          </a:p>
          <a:p>
            <a:pPr marL="285750" indent="-285750">
              <a:buFont typeface="Arial" panose="020B0604020202020204" pitchFamily="34" charset="0"/>
              <a:buChar char="•"/>
            </a:pPr>
            <a:r>
              <a:rPr lang="en-US" sz="1200" dirty="0"/>
              <a:t>Case Studies</a:t>
            </a:r>
          </a:p>
          <a:p>
            <a:pPr marL="285750" indent="-285750">
              <a:buFont typeface="Arial" panose="020B0604020202020204" pitchFamily="34" charset="0"/>
              <a:buChar char="•"/>
            </a:pPr>
            <a:r>
              <a:rPr lang="en-US" sz="1200" dirty="0"/>
              <a:t>Lessons Learned Report</a:t>
            </a:r>
          </a:p>
          <a:p>
            <a:pPr marL="285750" indent="-285750">
              <a:buFont typeface="Arial" panose="020B0604020202020204" pitchFamily="34" charset="0"/>
              <a:buChar char="•"/>
            </a:pPr>
            <a:r>
              <a:rPr lang="en-US" sz="1200" dirty="0"/>
              <a:t>Worksheets</a:t>
            </a:r>
          </a:p>
          <a:p>
            <a:pPr marL="285750" indent="-285750">
              <a:buFont typeface="Arial" panose="020B0604020202020204" pitchFamily="34" charset="0"/>
              <a:buChar char="•"/>
            </a:pPr>
            <a:r>
              <a:rPr lang="en-US" sz="1200" dirty="0"/>
              <a:t>Training modules</a:t>
            </a:r>
          </a:p>
          <a:p>
            <a:pPr marL="285750" indent="-285750">
              <a:buFont typeface="Arial" panose="020B0604020202020204" pitchFamily="34" charset="0"/>
              <a:buChar char="•"/>
            </a:pPr>
            <a:r>
              <a:rPr lang="en-US" sz="1200" dirty="0"/>
              <a:t>Resource materials</a:t>
            </a:r>
          </a:p>
          <a:p>
            <a:pPr marL="285750" indent="-285750">
              <a:buFont typeface="Arial" panose="020B0604020202020204" pitchFamily="34" charset="0"/>
              <a:buChar char="•"/>
            </a:pPr>
            <a:r>
              <a:rPr lang="en-US" sz="1200" dirty="0"/>
              <a:t>And more!</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432962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1439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dirty="0"/>
              <a:t>The </a:t>
            </a:r>
            <a:r>
              <a:rPr lang="en-US" sz="1800" dirty="0">
                <a:solidFill>
                  <a:schemeClr val="accent3"/>
                </a:solidFill>
              </a:rPr>
              <a:t>EJ Primer for Ports p</a:t>
            </a:r>
            <a:r>
              <a:rPr lang="en-US" sz="1200" dirty="0"/>
              <a:t>rovides a step-by-step process, called the Good Neighbor Roadmap, for ports agencies to proactively engage community stakeholders in addressing port-related impacts and promote local prosperity and regional resilience.</a:t>
            </a:r>
          </a:p>
          <a:p>
            <a:endParaRPr lang="en-US" dirty="0"/>
          </a:p>
        </p:txBody>
      </p:sp>
    </p:spTree>
    <p:extLst>
      <p:ext uri="{BB962C8B-B14F-4D97-AF65-F5344CB8AC3E}">
        <p14:creationId xmlns:p14="http://schemas.microsoft.com/office/powerpoint/2010/main" val="671134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EJ Primer for Ports covers 3 primary areas:</a:t>
            </a:r>
          </a:p>
          <a:p>
            <a:r>
              <a:rPr lang="en-US" sz="1200" dirty="0"/>
              <a:t>1: Environmental Justice</a:t>
            </a:r>
          </a:p>
          <a:p>
            <a:r>
              <a:rPr lang="en-US" sz="1200" dirty="0"/>
              <a:t>2: Community Engagement</a:t>
            </a:r>
          </a:p>
          <a:p>
            <a:r>
              <a:rPr lang="en-US" sz="1200" dirty="0"/>
              <a:t>3: Good Neighbor Roadmap</a:t>
            </a:r>
          </a:p>
          <a:p>
            <a:endParaRPr lang="en-US" sz="1200" dirty="0"/>
          </a:p>
          <a:p>
            <a:r>
              <a:rPr lang="en-US" sz="1200" dirty="0"/>
              <a:t>As we walk through this training, you may notice footnotes on some of the slides. These correspond to references found on the web and PDF versions of this document. </a:t>
            </a:r>
          </a:p>
          <a:p>
            <a:endParaRPr lang="en-US" dirty="0"/>
          </a:p>
        </p:txBody>
      </p:sp>
    </p:spTree>
    <p:extLst>
      <p:ext uri="{BB962C8B-B14F-4D97-AF65-F5344CB8AC3E}">
        <p14:creationId xmlns:p14="http://schemas.microsoft.com/office/powerpoint/2010/main" val="3134472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r>
              <a:rPr lang="en-US" sz="2000" dirty="0"/>
              <a:t>Business Case</a:t>
            </a:r>
            <a:r>
              <a:rPr lang="en-US" sz="1200" dirty="0"/>
              <a:t> </a:t>
            </a:r>
            <a:endParaRPr lang="en-US" sz="2000" dirty="0"/>
          </a:p>
          <a:p>
            <a:pPr lvl="1"/>
            <a:r>
              <a:rPr lang="en-US" sz="1800" dirty="0"/>
              <a:t>Global climate change, natural resource depletion and international competitiveness are shifting business models to a triple-bottom-line approach that includes social, economic and environmental performance measures.</a:t>
            </a:r>
          </a:p>
          <a:p>
            <a:pPr lvl="1"/>
            <a:endParaRPr lang="en-US" sz="1800" dirty="0"/>
          </a:p>
          <a:p>
            <a:pPr lvl="1"/>
            <a:r>
              <a:rPr lang="en-US" sz="1800" dirty="0"/>
              <a:t>Consideration of social and environmental impacts has become a defining characteristic of forward-thinking businesses and governments. These leaders benefit from increased community and stakeholder trust as well as resource efficiency and innovation.</a:t>
            </a:r>
            <a:r>
              <a:rPr lang="en-US" sz="800" baseline="30000" dirty="0"/>
              <a:t>1 </a:t>
            </a:r>
            <a:r>
              <a:rPr lang="en-US" sz="1800" dirty="0"/>
              <a:t>These approaches also help businesses and governments meet regulatory requirements and avoid risks and losses from lack of community support, negative press and litigation.</a:t>
            </a:r>
          </a:p>
          <a:p>
            <a:pPr lvl="1"/>
            <a:endParaRPr lang="en-US" sz="1800" dirty="0"/>
          </a:p>
          <a:p>
            <a:pPr lvl="1"/>
            <a:r>
              <a:rPr lang="en-US" sz="1800" dirty="0"/>
              <a:t>Ports play an important role in sustaining local, regional and national economies. Port operations and associated freight transport activities also inevitably impact near-port communities. They can cause cumulative environmental challenges such as air, water and land pollution, as well as land use conflicts that impact local quality of life. As port decision-makers consider how to address community impacts, they are balancing a range of new industry challenges including climate adaptation, post-Panamax shipping infrastructure needs, and workforce development.</a:t>
            </a:r>
            <a:endParaRPr lang="en-US" sz="1800" dirty="0">
              <a:cs typeface="Calibri"/>
            </a:endParaRPr>
          </a:p>
          <a:p>
            <a:endParaRPr lang="en-US" dirty="0">
              <a:cs typeface="Calibri"/>
            </a:endParaRPr>
          </a:p>
        </p:txBody>
      </p:sp>
    </p:spTree>
    <p:extLst>
      <p:ext uri="{BB962C8B-B14F-4D97-AF65-F5344CB8AC3E}">
        <p14:creationId xmlns:p14="http://schemas.microsoft.com/office/powerpoint/2010/main" val="4205253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ts val="1315"/>
              </a:lnSpc>
              <a:spcBef>
                <a:spcPts val="0"/>
              </a:spcBef>
              <a:spcAft>
                <a:spcPts val="910"/>
              </a:spcAft>
              <a:buFont typeface="Symbol" panose="05050102010706020507" pitchFamily="18" charset="2"/>
              <a:buNone/>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Why do current disparities exist?</a:t>
            </a:r>
          </a:p>
          <a:p>
            <a:pPr marL="171450" marR="0" lvl="0" indent="-171450">
              <a:lnSpc>
                <a:spcPts val="1315"/>
              </a:lnSpc>
              <a:spcBef>
                <a:spcPts val="0"/>
              </a:spcBef>
              <a:spcAft>
                <a:spcPts val="910"/>
              </a:spcAft>
              <a:buFont typeface="Arial" panose="020B0604020202020204" pitchFamily="34" charset="0"/>
              <a:buChar char="•"/>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Communities of color and low income and tribal communities have historically been home to many toxic and polluting facilities and land uses. </a:t>
            </a:r>
          </a:p>
          <a:p>
            <a:pPr marL="171450" marR="0" lvl="0" indent="-171450">
              <a:lnSpc>
                <a:spcPts val="1315"/>
              </a:lnSpc>
              <a:spcBef>
                <a:spcPts val="0"/>
              </a:spcBef>
              <a:spcAft>
                <a:spcPts val="910"/>
              </a:spcAft>
              <a:buFont typeface="Arial" panose="020B0604020202020204" pitchFamily="34" charset="0"/>
              <a:buChar char="•"/>
            </a:pPr>
            <a:endParaRPr lang="en-US" sz="1400" dirty="0">
              <a:effectLst/>
              <a:latin typeface="Myriad Pro" panose="020B0503030403020204" pitchFamily="34" charset="0"/>
              <a:ea typeface="Calibri" panose="020F0502020204030204" pitchFamily="34" charset="0"/>
              <a:cs typeface="Times New Roman" panose="02020603050405020304" pitchFamily="18" charset="0"/>
            </a:endParaRPr>
          </a:p>
          <a:p>
            <a:pPr marL="171450" marR="0" lvl="0" indent="-171450">
              <a:lnSpc>
                <a:spcPts val="1315"/>
              </a:lnSpc>
              <a:spcBef>
                <a:spcPts val="0"/>
              </a:spcBef>
              <a:spcAft>
                <a:spcPts val="910"/>
              </a:spcAft>
              <a:buFont typeface="Arial" panose="020B0604020202020204" pitchFamily="34" charset="0"/>
              <a:buChar char="•"/>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EPA acknowledges, “These communities face an array of challenges, including proximity to polluting facilities, barriers to participating in decision-making processes, disproportionate levels of chronic disease, neighborhood disinvestment, and poor or no access to jobs and services.”</a:t>
            </a:r>
            <a:r>
              <a:rPr kumimoji="0" lang="en-US" sz="2600" b="0" i="0" u="none" strike="noStrike" kern="1200" cap="none" spc="0" normalizeH="0" baseline="30000" noProof="0" dirty="0">
                <a:ln>
                  <a:noFill/>
                </a:ln>
                <a:solidFill>
                  <a:srgbClr val="000000">
                    <a:lumMod val="65000"/>
                    <a:lumOff val="35000"/>
                  </a:srgbClr>
                </a:solidFill>
                <a:effectLst/>
                <a:uLnTx/>
                <a:uFillTx/>
                <a:latin typeface="Corbel" panose="020B0503020204020204"/>
                <a:ea typeface="+mn-ea"/>
                <a:cs typeface="+mn-cs"/>
              </a:rPr>
              <a:t> 3</a:t>
            </a:r>
            <a:endParaRPr lang="en-US" dirty="0"/>
          </a:p>
        </p:txBody>
      </p:sp>
    </p:spTree>
    <p:extLst>
      <p:ext uri="{BB962C8B-B14F-4D97-AF65-F5344CB8AC3E}">
        <p14:creationId xmlns:p14="http://schemas.microsoft.com/office/powerpoint/2010/main" val="3945958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is environmental justice?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EPA defines environmental justice as “the fair treatment and meaningful involvement of all people regardless of race, color, national origin, or income, with respect to the development, implementation, and enforcement of environmental laws, regulations, and policies.”</a:t>
            </a:r>
            <a:r>
              <a:rPr lang="en-US" sz="1200" kern="1200" baseline="30000" dirty="0">
                <a:solidFill>
                  <a:schemeClr val="tx1"/>
                </a:solidFill>
                <a:effectLst/>
                <a:latin typeface="+mn-lt"/>
                <a:ea typeface="+mn-ea"/>
                <a:cs typeface="+mn-cs"/>
              </a:rPr>
              <a:t>4</a:t>
            </a:r>
            <a:endParaRPr lang="en-US" baseline="30000" dirty="0"/>
          </a:p>
        </p:txBody>
      </p:sp>
    </p:spTree>
    <p:extLst>
      <p:ext uri="{BB962C8B-B14F-4D97-AF65-F5344CB8AC3E}">
        <p14:creationId xmlns:p14="http://schemas.microsoft.com/office/powerpoint/2010/main" val="664326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rgbClr val="79C9D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F7942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F34F6880-1C7B-4FC8-8A6A-55AD13CB00ED}" type="datetimeFigureOut">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85DB16-49FA-40EA-9D0B-B1318C442892}" type="slidenum">
              <a:rPr lang="en-US" smtClean="0"/>
              <a:t>‹#›</a:t>
            </a:fld>
            <a:endParaRPr lang="en-US" dirty="0"/>
          </a:p>
        </p:txBody>
      </p:sp>
    </p:spTree>
    <p:extLst>
      <p:ext uri="{BB962C8B-B14F-4D97-AF65-F5344CB8AC3E}">
        <p14:creationId xmlns:p14="http://schemas.microsoft.com/office/powerpoint/2010/main" val="45022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4F6880-1C7B-4FC8-8A6A-55AD13CB00ED}" type="datetimeFigureOut">
              <a:rPr lang="en-US" smtClean="0"/>
              <a:t>7/1/2020</a:t>
            </a:fld>
            <a:endParaRPr lang="en-US" dirty="0"/>
          </a:p>
        </p:txBody>
      </p:sp>
      <p:sp>
        <p:nvSpPr>
          <p:cNvPr id="8" name="Footer Placeholder 7"/>
          <p:cNvSpPr>
            <a:spLocks noGrp="1"/>
          </p:cNvSpPr>
          <p:nvPr>
            <p:ph type="ftr" sz="quarter" idx="11"/>
          </p:nvPr>
        </p:nvSpPr>
        <p:spPr/>
        <p:txBody>
          <a:bodyPr/>
          <a:lstStyle/>
          <a:p>
            <a:r>
              <a:rPr lang="en-US" dirty="0">
                <a:solidFill>
                  <a:schemeClr val="bg1"/>
                </a:solidFill>
              </a:rPr>
              <a:t>DRAFT - Hidden Lane Landfill – Reuse Suitability Analysis</a:t>
            </a:r>
            <a:endParaRPr lang="en-US" dirty="0"/>
          </a:p>
        </p:txBody>
      </p:sp>
      <p:sp>
        <p:nvSpPr>
          <p:cNvPr id="9" name="Slide Number Placeholder 8"/>
          <p:cNvSpPr>
            <a:spLocks noGrp="1"/>
          </p:cNvSpPr>
          <p:nvPr>
            <p:ph type="sldNum" sz="quarter" idx="12"/>
          </p:nvPr>
        </p:nvSpPr>
        <p:spPr/>
        <p:txBody>
          <a:bodyPr/>
          <a:lstStyle/>
          <a:p>
            <a:fld id="{9C8C2430-CBAF-4D9E-8321-8A011BFF5987}" type="slidenum">
              <a:rPr lang="en-US" smtClean="0"/>
              <a:pPr/>
              <a:t>‹#›</a:t>
            </a:fld>
            <a:endParaRPr lang="en-US" dirty="0"/>
          </a:p>
        </p:txBody>
      </p:sp>
    </p:spTree>
    <p:extLst>
      <p:ext uri="{BB962C8B-B14F-4D97-AF65-F5344CB8AC3E}">
        <p14:creationId xmlns:p14="http://schemas.microsoft.com/office/powerpoint/2010/main" val="40361517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4F6880-1C7B-4FC8-8A6A-55AD13CB00ED}" type="datetimeFigureOut">
              <a:rPr lang="en-US" smtClean="0"/>
              <a:t>7/1/2020</a:t>
            </a:fld>
            <a:endParaRPr lang="en-US" dirty="0"/>
          </a:p>
        </p:txBody>
      </p:sp>
      <p:sp>
        <p:nvSpPr>
          <p:cNvPr id="8" name="Footer Placeholder 7"/>
          <p:cNvSpPr>
            <a:spLocks noGrp="1"/>
          </p:cNvSpPr>
          <p:nvPr>
            <p:ph type="ftr" sz="quarter" idx="11"/>
          </p:nvPr>
        </p:nvSpPr>
        <p:spPr/>
        <p:txBody>
          <a:bodyPr/>
          <a:lstStyle/>
          <a:p>
            <a:r>
              <a:rPr lang="en-US" dirty="0">
                <a:solidFill>
                  <a:schemeClr val="bg1"/>
                </a:solidFill>
              </a:rPr>
              <a:t>DRAFT - Hidden Lane Landfill – Reuse Suitability Analysis</a:t>
            </a:r>
            <a:endParaRPr lang="en-US" dirty="0"/>
          </a:p>
        </p:txBody>
      </p:sp>
      <p:sp>
        <p:nvSpPr>
          <p:cNvPr id="9" name="Slide Number Placeholder 8"/>
          <p:cNvSpPr>
            <a:spLocks noGrp="1"/>
          </p:cNvSpPr>
          <p:nvPr>
            <p:ph type="sldNum" sz="quarter" idx="12"/>
          </p:nvPr>
        </p:nvSpPr>
        <p:spPr/>
        <p:txBody>
          <a:bodyPr/>
          <a:lstStyle/>
          <a:p>
            <a:fld id="{9C8C2430-CBAF-4D9E-8321-8A011BFF5987}" type="slidenum">
              <a:rPr lang="en-US" smtClean="0"/>
              <a:pPr/>
              <a:t>‹#›</a:t>
            </a:fld>
            <a:endParaRPr lang="en-US" dirty="0"/>
          </a:p>
        </p:txBody>
      </p:sp>
    </p:spTree>
    <p:extLst>
      <p:ext uri="{BB962C8B-B14F-4D97-AF65-F5344CB8AC3E}">
        <p14:creationId xmlns:p14="http://schemas.microsoft.com/office/powerpoint/2010/main" val="265866025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F7942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F34F6880-1C7B-4FC8-8A6A-55AD13CB00ED}"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5DB16-49FA-40EA-9D0B-B1318C442892}" type="slidenum">
              <a:rPr lang="en-US" smtClean="0"/>
              <a:t>‹#›</a:t>
            </a:fld>
            <a:endParaRPr lang="en-US"/>
          </a:p>
        </p:txBody>
      </p:sp>
    </p:spTree>
    <p:extLst>
      <p:ext uri="{BB962C8B-B14F-4D97-AF65-F5344CB8AC3E}">
        <p14:creationId xmlns:p14="http://schemas.microsoft.com/office/powerpoint/2010/main" val="2550501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16815" y="785450"/>
            <a:ext cx="5966745" cy="532038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F6880-1C7B-4FC8-8A6A-55AD13CB00ED}" type="datetimeFigureOut">
              <a:rPr lang="en-US" smtClean="0"/>
              <a:t>7/1/2020</a:t>
            </a:fld>
            <a:endParaRPr lang="en-US"/>
          </a:p>
        </p:txBody>
      </p:sp>
      <p:sp>
        <p:nvSpPr>
          <p:cNvPr id="5" name="Footer Placeholder 4"/>
          <p:cNvSpPr>
            <a:spLocks noGrp="1"/>
          </p:cNvSpPr>
          <p:nvPr>
            <p:ph type="ftr" sz="quarter" idx="11"/>
          </p:nvPr>
        </p:nvSpPr>
        <p:spPr/>
        <p:txBody>
          <a:bodyPr/>
          <a:lstStyle/>
          <a:p>
            <a:r>
              <a:rPr lang="en-US">
                <a:solidFill>
                  <a:schemeClr val="bg1"/>
                </a:solidFill>
              </a:rPr>
              <a:t>CAA Permitting Guide</a:t>
            </a:r>
          </a:p>
        </p:txBody>
      </p:sp>
      <p:sp>
        <p:nvSpPr>
          <p:cNvPr id="6" name="Slide Number Placeholder 5"/>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891527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3513051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F34F6880-1C7B-4FC8-8A6A-55AD13CB00ED}" type="datetimeFigureOut">
              <a:rPr lang="en-US" smtClean="0"/>
              <a:t>7/1/2020</a:t>
            </a:fld>
            <a:endParaRPr lang="en-US"/>
          </a:p>
        </p:txBody>
      </p:sp>
      <p:sp>
        <p:nvSpPr>
          <p:cNvPr id="9" name="Footer Placeholder 8"/>
          <p:cNvSpPr>
            <a:spLocks noGrp="1"/>
          </p:cNvSpPr>
          <p:nvPr>
            <p:ph type="ftr" sz="quarter" idx="11"/>
          </p:nvPr>
        </p:nvSpPr>
        <p:spPr/>
        <p:txBody>
          <a:bodyPr/>
          <a:lstStyle/>
          <a:p>
            <a:r>
              <a:rPr lang="en-US">
                <a:solidFill>
                  <a:schemeClr val="bg1"/>
                </a:solidFill>
              </a:rPr>
              <a:t>CAA Permitting Guide</a:t>
            </a:r>
          </a:p>
        </p:txBody>
      </p:sp>
      <p:sp>
        <p:nvSpPr>
          <p:cNvPr id="10" name="Slide Number Placeholder 9"/>
          <p:cNvSpPr>
            <a:spLocks noGrp="1"/>
          </p:cNvSpPr>
          <p:nvPr>
            <p:ph type="sldNum" sz="quarter" idx="12"/>
          </p:nvPr>
        </p:nvSpPr>
        <p:spPr/>
        <p:txBody>
          <a:bodyPr/>
          <a:lstStyle/>
          <a:p>
            <a:fld id="{9C8C2430-CBAF-4D9E-8321-8A011BFF5987}" type="slidenum">
              <a:rPr lang="en-US" smtClean="0"/>
              <a:pPr/>
              <a:t>‹#›</a:t>
            </a:fld>
            <a:endParaRPr lang="en-US"/>
          </a:p>
        </p:txBody>
      </p:sp>
      <p:cxnSp>
        <p:nvCxnSpPr>
          <p:cNvPr id="11" name="Straight Connector 10">
            <a:extLst>
              <a:ext uri="{FF2B5EF4-FFF2-40B4-BE49-F238E27FC236}">
                <a16:creationId xmlns:a16="http://schemas.microsoft.com/office/drawing/2014/main" id="{9FAA086D-56AC-4BE9-9A46-1E140779F5A1}"/>
              </a:ext>
            </a:extLst>
          </p:cNvPr>
          <p:cNvCxnSpPr/>
          <p:nvPr userDrawn="1"/>
        </p:nvCxnSpPr>
        <p:spPr>
          <a:xfrm>
            <a:off x="457200" y="685800"/>
            <a:ext cx="86868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187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F34F6880-1C7B-4FC8-8A6A-55AD13CB00ED}" type="datetimeFigureOut">
              <a:rPr lang="en-US" smtClean="0"/>
              <a:t>7/1/2020</a:t>
            </a:fld>
            <a:endParaRPr lang="en-US"/>
          </a:p>
        </p:txBody>
      </p:sp>
      <p:sp>
        <p:nvSpPr>
          <p:cNvPr id="11" name="Footer Placeholder 10"/>
          <p:cNvSpPr>
            <a:spLocks noGrp="1"/>
          </p:cNvSpPr>
          <p:nvPr>
            <p:ph type="ftr" sz="quarter" idx="11"/>
          </p:nvPr>
        </p:nvSpPr>
        <p:spPr/>
        <p:txBody>
          <a:bodyPr/>
          <a:lstStyle/>
          <a:p>
            <a:r>
              <a:rPr lang="en-US">
                <a:solidFill>
                  <a:schemeClr val="bg1"/>
                </a:solidFill>
              </a:rPr>
              <a:t>CAA Permitting Guide</a:t>
            </a:r>
          </a:p>
        </p:txBody>
      </p:sp>
      <p:sp>
        <p:nvSpPr>
          <p:cNvPr id="12" name="Slide Number Placeholder 11"/>
          <p:cNvSpPr>
            <a:spLocks noGrp="1"/>
          </p:cNvSpPr>
          <p:nvPr>
            <p:ph type="sldNum" sz="quarter" idx="12"/>
          </p:nvPr>
        </p:nvSpPr>
        <p:spPr/>
        <p:txBody>
          <a:bodyPr/>
          <a:lstStyle/>
          <a:p>
            <a:fld id="{9C8C2430-CBAF-4D9E-8321-8A011BFF5987}" type="slidenum">
              <a:rPr lang="en-US" smtClean="0"/>
              <a:pPr/>
              <a:t>‹#›</a:t>
            </a:fld>
            <a:endParaRPr lang="en-US"/>
          </a:p>
        </p:txBody>
      </p:sp>
      <p:cxnSp>
        <p:nvCxnSpPr>
          <p:cNvPr id="13" name="Straight Connector 12">
            <a:extLst>
              <a:ext uri="{FF2B5EF4-FFF2-40B4-BE49-F238E27FC236}">
                <a16:creationId xmlns:a16="http://schemas.microsoft.com/office/drawing/2014/main" id="{13AD7422-DAC0-45DF-B6EE-5F3C83661F9F}"/>
              </a:ext>
            </a:extLst>
          </p:cNvPr>
          <p:cNvCxnSpPr/>
          <p:nvPr userDrawn="1"/>
        </p:nvCxnSpPr>
        <p:spPr>
          <a:xfrm>
            <a:off x="457200" y="685800"/>
            <a:ext cx="86868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415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F34F6880-1C7B-4FC8-8A6A-55AD13CB00ED}" type="datetimeFigureOut">
              <a:rPr lang="en-US" smtClean="0"/>
              <a:t>7/1/2020</a:t>
            </a:fld>
            <a:endParaRPr lang="en-US"/>
          </a:p>
        </p:txBody>
      </p:sp>
      <p:sp>
        <p:nvSpPr>
          <p:cNvPr id="7" name="Footer Placeholder 6"/>
          <p:cNvSpPr>
            <a:spLocks noGrp="1"/>
          </p:cNvSpPr>
          <p:nvPr>
            <p:ph type="ftr" sz="quarter" idx="11"/>
          </p:nvPr>
        </p:nvSpPr>
        <p:spPr/>
        <p:txBody>
          <a:bodyPr/>
          <a:lstStyle/>
          <a:p>
            <a:r>
              <a:rPr lang="en-US">
                <a:solidFill>
                  <a:schemeClr val="bg1"/>
                </a:solidFill>
              </a:rPr>
              <a:t>DRAFT - Hidden Lane Landfill – Reuse Suitability Analysis</a:t>
            </a:r>
            <a:endParaRPr lang="en-US"/>
          </a:p>
        </p:txBody>
      </p:sp>
      <p:sp>
        <p:nvSpPr>
          <p:cNvPr id="8" name="Slide Number Placeholder 7"/>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1312774548"/>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4F6880-1C7B-4FC8-8A6A-55AD13CB00ED}" type="datetimeFigureOut">
              <a:rPr lang="en-US" smtClean="0"/>
              <a:t>7/1/2020</a:t>
            </a:fld>
            <a:endParaRPr lang="en-US"/>
          </a:p>
        </p:txBody>
      </p:sp>
      <p:sp>
        <p:nvSpPr>
          <p:cNvPr id="6" name="Footer Placeholder 5"/>
          <p:cNvSpPr>
            <a:spLocks noGrp="1"/>
          </p:cNvSpPr>
          <p:nvPr>
            <p:ph type="ftr" sz="quarter" idx="11"/>
          </p:nvPr>
        </p:nvSpPr>
        <p:spPr/>
        <p:txBody>
          <a:bodyPr/>
          <a:lstStyle/>
          <a:p>
            <a:r>
              <a:rPr lang="en-US">
                <a:solidFill>
                  <a:schemeClr val="bg1"/>
                </a:solidFill>
              </a:rPr>
              <a:t>CAA Permitting Guide</a:t>
            </a:r>
          </a:p>
        </p:txBody>
      </p:sp>
      <p:sp>
        <p:nvSpPr>
          <p:cNvPr id="7" name="Slide Number Placeholder 6"/>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1016555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34F6880-1C7B-4FC8-8A6A-55AD13CB00ED}" type="datetimeFigureOut">
              <a:rPr lang="en-US" smtClean="0"/>
              <a:t>7/1/2020</a:t>
            </a:fld>
            <a:endParaRPr lang="en-US"/>
          </a:p>
        </p:txBody>
      </p:sp>
      <p:sp>
        <p:nvSpPr>
          <p:cNvPr id="9" name="Footer Placeholder 8"/>
          <p:cNvSpPr>
            <a:spLocks noGrp="1"/>
          </p:cNvSpPr>
          <p:nvPr>
            <p:ph type="ftr" sz="quarter" idx="11"/>
          </p:nvPr>
        </p:nvSpPr>
        <p:spPr/>
        <p:txBody>
          <a:bodyPr/>
          <a:lstStyle/>
          <a:p>
            <a:r>
              <a:rPr lang="en-US">
                <a:solidFill>
                  <a:schemeClr val="bg1"/>
                </a:solidFill>
              </a:rPr>
              <a:t>CAA Permitting Guide</a:t>
            </a:r>
          </a:p>
        </p:txBody>
      </p:sp>
      <p:sp>
        <p:nvSpPr>
          <p:cNvPr id="10" name="Slide Number Placeholder 9"/>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2264773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16815" y="785450"/>
            <a:ext cx="5966745" cy="532038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F6880-1C7B-4FC8-8A6A-55AD13CB00ED}" type="datetimeFigureOut">
              <a:rPr lang="en-US" smtClean="0"/>
              <a:t>7/1/2020</a:t>
            </a:fld>
            <a:endParaRPr lang="en-US" dirty="0"/>
          </a:p>
        </p:txBody>
      </p:sp>
      <p:sp>
        <p:nvSpPr>
          <p:cNvPr id="5" name="Footer Placeholder 4"/>
          <p:cNvSpPr>
            <a:spLocks noGrp="1"/>
          </p:cNvSpPr>
          <p:nvPr>
            <p:ph type="ftr" sz="quarter" idx="11"/>
          </p:nvPr>
        </p:nvSpPr>
        <p:spPr/>
        <p:txBody>
          <a:bodyPr/>
          <a:lstStyle/>
          <a:p>
            <a:r>
              <a:rPr lang="en-US" dirty="0">
                <a:solidFill>
                  <a:schemeClr val="bg1"/>
                </a:solidFill>
              </a:rPr>
              <a:t>CAA Permitting Guide</a:t>
            </a:r>
          </a:p>
        </p:txBody>
      </p:sp>
      <p:sp>
        <p:nvSpPr>
          <p:cNvPr id="6" name="Slide Number Placeholder 5"/>
          <p:cNvSpPr>
            <a:spLocks noGrp="1"/>
          </p:cNvSpPr>
          <p:nvPr>
            <p:ph type="sldNum" sz="quarter" idx="12"/>
          </p:nvPr>
        </p:nvSpPr>
        <p:spPr/>
        <p:txBody>
          <a:bodyPr/>
          <a:lstStyle/>
          <a:p>
            <a:fld id="{9C8C2430-CBAF-4D9E-8321-8A011BFF5987}" type="slidenum">
              <a:rPr lang="en-US" smtClean="0"/>
              <a:pPr/>
              <a:t>‹#›</a:t>
            </a:fld>
            <a:endParaRPr lang="en-US" dirty="0"/>
          </a:p>
        </p:txBody>
      </p:sp>
    </p:spTree>
    <p:extLst>
      <p:ext uri="{BB962C8B-B14F-4D97-AF65-F5344CB8AC3E}">
        <p14:creationId xmlns:p14="http://schemas.microsoft.com/office/powerpoint/2010/main" val="3841105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34F6880-1C7B-4FC8-8A6A-55AD13CB00ED}" type="datetimeFigureOut">
              <a:rPr lang="en-US" smtClean="0"/>
              <a:t>7/1/2020</a:t>
            </a:fld>
            <a:endParaRPr lang="en-US"/>
          </a:p>
        </p:txBody>
      </p:sp>
      <p:sp>
        <p:nvSpPr>
          <p:cNvPr id="9" name="Footer Placeholder 8"/>
          <p:cNvSpPr>
            <a:spLocks noGrp="1"/>
          </p:cNvSpPr>
          <p:nvPr>
            <p:ph type="ftr" sz="quarter" idx="11"/>
          </p:nvPr>
        </p:nvSpPr>
        <p:spPr>
          <a:xfrm>
            <a:off x="2624326" y="6356351"/>
            <a:ext cx="4433638" cy="365125"/>
          </a:xfrm>
        </p:spPr>
        <p:txBody>
          <a:bodyPr/>
          <a:lstStyle/>
          <a:p>
            <a:r>
              <a:rPr lang="en-US">
                <a:solidFill>
                  <a:schemeClr val="bg1"/>
                </a:solidFill>
              </a:rPr>
              <a:t>CAA Permitting Guide</a:t>
            </a:r>
          </a:p>
        </p:txBody>
      </p:sp>
      <p:sp>
        <p:nvSpPr>
          <p:cNvPr id="10" name="Slide Number Placeholder 9"/>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370812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4F6880-1C7B-4FC8-8A6A-55AD13CB00ED}" type="datetimeFigureOut">
              <a:rPr lang="en-US" smtClean="0"/>
              <a:t>7/1/2020</a:t>
            </a:fld>
            <a:endParaRPr lang="en-US"/>
          </a:p>
        </p:txBody>
      </p:sp>
      <p:sp>
        <p:nvSpPr>
          <p:cNvPr id="8" name="Footer Placeholder 7"/>
          <p:cNvSpPr>
            <a:spLocks noGrp="1"/>
          </p:cNvSpPr>
          <p:nvPr>
            <p:ph type="ftr" sz="quarter" idx="11"/>
          </p:nvPr>
        </p:nvSpPr>
        <p:spPr/>
        <p:txBody>
          <a:bodyPr/>
          <a:lstStyle/>
          <a:p>
            <a:r>
              <a:rPr lang="en-US">
                <a:solidFill>
                  <a:schemeClr val="bg1"/>
                </a:solidFill>
              </a:rPr>
              <a:t>DRAFT - Hidden Lane Landfill – Reuse Suitability Analysis</a:t>
            </a:r>
            <a:endParaRPr lang="en-US"/>
          </a:p>
        </p:txBody>
      </p:sp>
      <p:sp>
        <p:nvSpPr>
          <p:cNvPr id="9" name="Slide Number Placeholder 8"/>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396281778"/>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4F6880-1C7B-4FC8-8A6A-55AD13CB00ED}" type="datetimeFigureOut">
              <a:rPr lang="en-US" smtClean="0"/>
              <a:t>7/1/2020</a:t>
            </a:fld>
            <a:endParaRPr lang="en-US"/>
          </a:p>
        </p:txBody>
      </p:sp>
      <p:sp>
        <p:nvSpPr>
          <p:cNvPr id="8" name="Footer Placeholder 7"/>
          <p:cNvSpPr>
            <a:spLocks noGrp="1"/>
          </p:cNvSpPr>
          <p:nvPr>
            <p:ph type="ftr" sz="quarter" idx="11"/>
          </p:nvPr>
        </p:nvSpPr>
        <p:spPr/>
        <p:txBody>
          <a:bodyPr/>
          <a:lstStyle/>
          <a:p>
            <a:r>
              <a:rPr lang="en-US">
                <a:solidFill>
                  <a:schemeClr val="bg1"/>
                </a:solidFill>
              </a:rPr>
              <a:t>DRAFT - Hidden Lane Landfill – Reuse Suitability Analysis</a:t>
            </a:r>
            <a:endParaRPr lang="en-US"/>
          </a:p>
        </p:txBody>
      </p:sp>
      <p:sp>
        <p:nvSpPr>
          <p:cNvPr id="9" name="Slide Number Placeholder 8"/>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73992453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8C2430-CBAF-4D9E-8321-8A011BFF5987}" type="slidenum">
              <a:rPr lang="en-US" smtClean="0"/>
              <a:pPr/>
              <a:t>‹#›</a:t>
            </a:fld>
            <a:endParaRPr lang="en-US" dirty="0"/>
          </a:p>
        </p:txBody>
      </p:sp>
    </p:spTree>
    <p:extLst>
      <p:ext uri="{BB962C8B-B14F-4D97-AF65-F5344CB8AC3E}">
        <p14:creationId xmlns:p14="http://schemas.microsoft.com/office/powerpoint/2010/main" val="377654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F34F6880-1C7B-4FC8-8A6A-55AD13CB00ED}" type="datetimeFigureOut">
              <a:rPr lang="en-US" smtClean="0"/>
              <a:t>7/1/2020</a:t>
            </a:fld>
            <a:endParaRPr lang="en-US" dirty="0"/>
          </a:p>
        </p:txBody>
      </p:sp>
      <p:sp>
        <p:nvSpPr>
          <p:cNvPr id="9" name="Footer Placeholder 8"/>
          <p:cNvSpPr>
            <a:spLocks noGrp="1"/>
          </p:cNvSpPr>
          <p:nvPr>
            <p:ph type="ftr" sz="quarter" idx="11"/>
          </p:nvPr>
        </p:nvSpPr>
        <p:spPr/>
        <p:txBody>
          <a:bodyPr/>
          <a:lstStyle/>
          <a:p>
            <a:r>
              <a:rPr lang="en-US" dirty="0">
                <a:solidFill>
                  <a:schemeClr val="bg1"/>
                </a:solidFill>
              </a:rPr>
              <a:t>CAA Permitting Guide</a:t>
            </a:r>
          </a:p>
        </p:txBody>
      </p:sp>
      <p:sp>
        <p:nvSpPr>
          <p:cNvPr id="10" name="Slide Number Placeholder 9"/>
          <p:cNvSpPr>
            <a:spLocks noGrp="1"/>
          </p:cNvSpPr>
          <p:nvPr>
            <p:ph type="sldNum" sz="quarter" idx="12"/>
          </p:nvPr>
        </p:nvSpPr>
        <p:spPr/>
        <p:txBody>
          <a:bodyPr/>
          <a:lstStyle/>
          <a:p>
            <a:fld id="{9C8C2430-CBAF-4D9E-8321-8A011BFF5987}" type="slidenum">
              <a:rPr lang="en-US" smtClean="0"/>
              <a:pPr/>
              <a:t>‹#›</a:t>
            </a:fld>
            <a:endParaRPr lang="en-US" dirty="0"/>
          </a:p>
        </p:txBody>
      </p:sp>
      <p:cxnSp>
        <p:nvCxnSpPr>
          <p:cNvPr id="11" name="Straight Connector 10">
            <a:extLst>
              <a:ext uri="{FF2B5EF4-FFF2-40B4-BE49-F238E27FC236}">
                <a16:creationId xmlns:a16="http://schemas.microsoft.com/office/drawing/2014/main" id="{9FAA086D-56AC-4BE9-9A46-1E140779F5A1}"/>
              </a:ext>
            </a:extLst>
          </p:cNvPr>
          <p:cNvCxnSpPr/>
          <p:nvPr userDrawn="1"/>
        </p:nvCxnSpPr>
        <p:spPr>
          <a:xfrm>
            <a:off x="457200" y="685800"/>
            <a:ext cx="86868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91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F34F6880-1C7B-4FC8-8A6A-55AD13CB00ED}" type="datetimeFigureOut">
              <a:rPr lang="en-US" smtClean="0"/>
              <a:t>7/1/2020</a:t>
            </a:fld>
            <a:endParaRPr lang="en-US" dirty="0"/>
          </a:p>
        </p:txBody>
      </p:sp>
      <p:sp>
        <p:nvSpPr>
          <p:cNvPr id="11" name="Footer Placeholder 10"/>
          <p:cNvSpPr>
            <a:spLocks noGrp="1"/>
          </p:cNvSpPr>
          <p:nvPr>
            <p:ph type="ftr" sz="quarter" idx="11"/>
          </p:nvPr>
        </p:nvSpPr>
        <p:spPr/>
        <p:txBody>
          <a:bodyPr/>
          <a:lstStyle/>
          <a:p>
            <a:r>
              <a:rPr lang="en-US" dirty="0">
                <a:solidFill>
                  <a:schemeClr val="bg1"/>
                </a:solidFill>
              </a:rPr>
              <a:t>CAA Permitting Guide</a:t>
            </a:r>
          </a:p>
        </p:txBody>
      </p:sp>
      <p:sp>
        <p:nvSpPr>
          <p:cNvPr id="12" name="Slide Number Placeholder 11"/>
          <p:cNvSpPr>
            <a:spLocks noGrp="1"/>
          </p:cNvSpPr>
          <p:nvPr>
            <p:ph type="sldNum" sz="quarter" idx="12"/>
          </p:nvPr>
        </p:nvSpPr>
        <p:spPr/>
        <p:txBody>
          <a:bodyPr/>
          <a:lstStyle/>
          <a:p>
            <a:fld id="{9C8C2430-CBAF-4D9E-8321-8A011BFF5987}" type="slidenum">
              <a:rPr lang="en-US" smtClean="0"/>
              <a:pPr/>
              <a:t>‹#›</a:t>
            </a:fld>
            <a:endParaRPr lang="en-US" dirty="0"/>
          </a:p>
        </p:txBody>
      </p:sp>
      <p:cxnSp>
        <p:nvCxnSpPr>
          <p:cNvPr id="13" name="Straight Connector 12">
            <a:extLst>
              <a:ext uri="{FF2B5EF4-FFF2-40B4-BE49-F238E27FC236}">
                <a16:creationId xmlns:a16="http://schemas.microsoft.com/office/drawing/2014/main" id="{13AD7422-DAC0-45DF-B6EE-5F3C83661F9F}"/>
              </a:ext>
            </a:extLst>
          </p:cNvPr>
          <p:cNvCxnSpPr/>
          <p:nvPr userDrawn="1"/>
        </p:nvCxnSpPr>
        <p:spPr>
          <a:xfrm>
            <a:off x="457200" y="685800"/>
            <a:ext cx="86868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86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F34F6880-1C7B-4FC8-8A6A-55AD13CB00ED}" type="datetimeFigureOut">
              <a:rPr lang="en-US" smtClean="0"/>
              <a:t>7/1/2020</a:t>
            </a:fld>
            <a:endParaRPr lang="en-US" dirty="0"/>
          </a:p>
        </p:txBody>
      </p:sp>
      <p:sp>
        <p:nvSpPr>
          <p:cNvPr id="7" name="Footer Placeholder 6"/>
          <p:cNvSpPr>
            <a:spLocks noGrp="1"/>
          </p:cNvSpPr>
          <p:nvPr>
            <p:ph type="ftr" sz="quarter" idx="11"/>
          </p:nvPr>
        </p:nvSpPr>
        <p:spPr/>
        <p:txBody>
          <a:bodyPr/>
          <a:lstStyle/>
          <a:p>
            <a:r>
              <a:rPr lang="en-US" dirty="0">
                <a:solidFill>
                  <a:schemeClr val="bg1"/>
                </a:solidFill>
              </a:rPr>
              <a:t>DRAFT - Hidden Lane Landfill – Reuse Suitability Analysis</a:t>
            </a:r>
            <a:endParaRPr lang="en-US" dirty="0"/>
          </a:p>
        </p:txBody>
      </p:sp>
      <p:sp>
        <p:nvSpPr>
          <p:cNvPr id="8" name="Slide Number Placeholder 7"/>
          <p:cNvSpPr>
            <a:spLocks noGrp="1"/>
          </p:cNvSpPr>
          <p:nvPr>
            <p:ph type="sldNum" sz="quarter" idx="12"/>
          </p:nvPr>
        </p:nvSpPr>
        <p:spPr/>
        <p:txBody>
          <a:bodyPr/>
          <a:lstStyle/>
          <a:p>
            <a:fld id="{9C8C2430-CBAF-4D9E-8321-8A011BFF5987}" type="slidenum">
              <a:rPr lang="en-US" smtClean="0"/>
              <a:pPr/>
              <a:t>‹#›</a:t>
            </a:fld>
            <a:endParaRPr lang="en-US" dirty="0"/>
          </a:p>
        </p:txBody>
      </p:sp>
    </p:spTree>
    <p:extLst>
      <p:ext uri="{BB962C8B-B14F-4D97-AF65-F5344CB8AC3E}">
        <p14:creationId xmlns:p14="http://schemas.microsoft.com/office/powerpoint/2010/main" val="139341906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4F6880-1C7B-4FC8-8A6A-55AD13CB00ED}" type="datetimeFigureOut">
              <a:rPr lang="en-US" smtClean="0"/>
              <a:t>7/1/2020</a:t>
            </a:fld>
            <a:endParaRPr lang="en-US" dirty="0"/>
          </a:p>
        </p:txBody>
      </p:sp>
      <p:sp>
        <p:nvSpPr>
          <p:cNvPr id="6" name="Footer Placeholder 5"/>
          <p:cNvSpPr>
            <a:spLocks noGrp="1"/>
          </p:cNvSpPr>
          <p:nvPr>
            <p:ph type="ftr" sz="quarter" idx="11"/>
          </p:nvPr>
        </p:nvSpPr>
        <p:spPr/>
        <p:txBody>
          <a:bodyPr/>
          <a:lstStyle/>
          <a:p>
            <a:r>
              <a:rPr lang="en-US" dirty="0">
                <a:solidFill>
                  <a:schemeClr val="bg1"/>
                </a:solidFill>
              </a:rPr>
              <a:t>CAA Permitting Guide</a:t>
            </a:r>
          </a:p>
        </p:txBody>
      </p:sp>
      <p:sp>
        <p:nvSpPr>
          <p:cNvPr id="7" name="Slide Number Placeholder 6"/>
          <p:cNvSpPr>
            <a:spLocks noGrp="1"/>
          </p:cNvSpPr>
          <p:nvPr>
            <p:ph type="sldNum" sz="quarter" idx="12"/>
          </p:nvPr>
        </p:nvSpPr>
        <p:spPr/>
        <p:txBody>
          <a:bodyPr/>
          <a:lstStyle/>
          <a:p>
            <a:fld id="{9C8C2430-CBAF-4D9E-8321-8A011BFF5987}" type="slidenum">
              <a:rPr lang="en-US" smtClean="0"/>
              <a:pPr/>
              <a:t>‹#›</a:t>
            </a:fld>
            <a:endParaRPr lang="en-US" dirty="0"/>
          </a:p>
        </p:txBody>
      </p:sp>
    </p:spTree>
    <p:extLst>
      <p:ext uri="{BB962C8B-B14F-4D97-AF65-F5344CB8AC3E}">
        <p14:creationId xmlns:p14="http://schemas.microsoft.com/office/powerpoint/2010/main" val="170271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34F6880-1C7B-4FC8-8A6A-55AD13CB00ED}" type="datetimeFigureOut">
              <a:rPr lang="en-US" smtClean="0"/>
              <a:t>7/1/2020</a:t>
            </a:fld>
            <a:endParaRPr lang="en-US" dirty="0"/>
          </a:p>
        </p:txBody>
      </p:sp>
      <p:sp>
        <p:nvSpPr>
          <p:cNvPr id="9" name="Footer Placeholder 8"/>
          <p:cNvSpPr>
            <a:spLocks noGrp="1"/>
          </p:cNvSpPr>
          <p:nvPr>
            <p:ph type="ftr" sz="quarter" idx="11"/>
          </p:nvPr>
        </p:nvSpPr>
        <p:spPr/>
        <p:txBody>
          <a:bodyPr/>
          <a:lstStyle/>
          <a:p>
            <a:r>
              <a:rPr lang="en-US" dirty="0">
                <a:solidFill>
                  <a:schemeClr val="bg1"/>
                </a:solidFill>
              </a:rPr>
              <a:t>CAA Permitting Guide</a:t>
            </a:r>
          </a:p>
        </p:txBody>
      </p:sp>
      <p:sp>
        <p:nvSpPr>
          <p:cNvPr id="10" name="Slide Number Placeholder 9"/>
          <p:cNvSpPr>
            <a:spLocks noGrp="1"/>
          </p:cNvSpPr>
          <p:nvPr>
            <p:ph type="sldNum" sz="quarter" idx="12"/>
          </p:nvPr>
        </p:nvSpPr>
        <p:spPr/>
        <p:txBody>
          <a:bodyPr/>
          <a:lstStyle/>
          <a:p>
            <a:fld id="{9C8C2430-CBAF-4D9E-8321-8A011BFF5987}" type="slidenum">
              <a:rPr lang="en-US" smtClean="0"/>
              <a:pPr/>
              <a:t>‹#›</a:t>
            </a:fld>
            <a:endParaRPr lang="en-US" dirty="0"/>
          </a:p>
        </p:txBody>
      </p:sp>
    </p:spTree>
    <p:extLst>
      <p:ext uri="{BB962C8B-B14F-4D97-AF65-F5344CB8AC3E}">
        <p14:creationId xmlns:p14="http://schemas.microsoft.com/office/powerpoint/2010/main" val="10160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34F6880-1C7B-4FC8-8A6A-55AD13CB00ED}" type="datetimeFigureOut">
              <a:rPr lang="en-US" smtClean="0"/>
              <a:t>7/1/2020</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r>
              <a:rPr lang="en-US" dirty="0">
                <a:solidFill>
                  <a:schemeClr val="bg1"/>
                </a:solidFill>
              </a:rPr>
              <a:t>CAA Permitting Guide</a:t>
            </a:r>
          </a:p>
        </p:txBody>
      </p:sp>
      <p:sp>
        <p:nvSpPr>
          <p:cNvPr id="10" name="Slide Number Placeholder 9"/>
          <p:cNvSpPr>
            <a:spLocks noGrp="1"/>
          </p:cNvSpPr>
          <p:nvPr>
            <p:ph type="sldNum" sz="quarter" idx="12"/>
          </p:nvPr>
        </p:nvSpPr>
        <p:spPr/>
        <p:txBody>
          <a:bodyPr/>
          <a:lstStyle/>
          <a:p>
            <a:fld id="{9C8C2430-CBAF-4D9E-8321-8A011BFF5987}" type="slidenum">
              <a:rPr lang="en-US" smtClean="0"/>
              <a:pPr/>
              <a:t>‹#›</a:t>
            </a:fld>
            <a:endParaRPr lang="en-US" dirty="0"/>
          </a:p>
        </p:txBody>
      </p:sp>
    </p:spTree>
    <p:extLst>
      <p:ext uri="{BB962C8B-B14F-4D97-AF65-F5344CB8AC3E}">
        <p14:creationId xmlns:p14="http://schemas.microsoft.com/office/powerpoint/2010/main" val="1146935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rgbClr val="79C9D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758952"/>
            <a:ext cx="288036" cy="5330952"/>
          </a:xfrm>
          <a:prstGeom prst="rect">
            <a:avLst/>
          </a:prstGeom>
          <a:solidFill>
            <a:srgbClr val="F7942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dirty="0"/>
              <a:pPr/>
              <a:t>7/1/2020</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dirty="0">
                <a:solidFill>
                  <a:schemeClr val="bg1"/>
                </a:solidFill>
              </a:rPr>
              <a:t>DRAFT - Hidden Lane Landfill – Reuse Suitability Analysis</a:t>
            </a:r>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9C8C2430-CBAF-4D9E-8321-8A011BFF5987}" type="slidenum">
              <a:rPr lang="en-US" smtClean="0"/>
              <a:pPr/>
              <a:t>‹#›</a:t>
            </a:fld>
            <a:endParaRPr lang="en-US" dirty="0"/>
          </a:p>
        </p:txBody>
      </p:sp>
    </p:spTree>
    <p:extLst>
      <p:ext uri="{BB962C8B-B14F-4D97-AF65-F5344CB8AC3E}">
        <p14:creationId xmlns:p14="http://schemas.microsoft.com/office/powerpoint/2010/main" val="19970265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758952"/>
            <a:ext cx="288036" cy="5330952"/>
          </a:xfrm>
          <a:prstGeom prst="rect">
            <a:avLst/>
          </a:prstGeom>
          <a:solidFill>
            <a:srgbClr val="F7942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dirty="0"/>
              <a:pPr/>
              <a:t>7/1/2020</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solidFill>
                  <a:schemeClr val="bg1"/>
                </a:solidFill>
              </a:rPr>
              <a:t>DRAFT - Hidden Lane Landfill – Reuse Suitability Analysis</a:t>
            </a:r>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9C8C2430-CBAF-4D9E-8321-8A011BFF5987}" type="slidenum">
              <a:rPr lang="en-US" smtClean="0"/>
              <a:pPr/>
              <a:t>‹#›</a:t>
            </a:fld>
            <a:endParaRPr lang="en-US"/>
          </a:p>
        </p:txBody>
      </p:sp>
    </p:spTree>
    <p:extLst>
      <p:ext uri="{BB962C8B-B14F-4D97-AF65-F5344CB8AC3E}">
        <p14:creationId xmlns:p14="http://schemas.microsoft.com/office/powerpoint/2010/main" val="417305637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www.epa.gov/community-port-collaboration"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a:t>Environmental Justice Primer for Ports</a:t>
            </a:r>
            <a:br>
              <a:rPr lang="en-US" sz="3600" dirty="0"/>
            </a:br>
            <a:br>
              <a:rPr lang="en-US" sz="3600" dirty="0"/>
            </a:br>
            <a:r>
              <a:rPr lang="en-US" sz="2400" dirty="0"/>
              <a:t>Module 3:  The Good Neighbor Guide to Building Partnerships and</a:t>
            </a:r>
            <a:br>
              <a:rPr lang="en-US" sz="2400" dirty="0"/>
            </a:br>
            <a:r>
              <a:rPr lang="en-US" sz="2400" dirty="0"/>
              <a:t>Social Equity with Communities</a:t>
            </a:r>
            <a:endParaRPr lang="en-US" sz="2400" i="0" cap="none" dirty="0"/>
          </a:p>
        </p:txBody>
      </p:sp>
      <p:sp>
        <p:nvSpPr>
          <p:cNvPr id="3" name="Subtitle 2"/>
          <p:cNvSpPr>
            <a:spLocks noGrp="1"/>
          </p:cNvSpPr>
          <p:nvPr>
            <p:ph type="subTitle" idx="1"/>
          </p:nvPr>
        </p:nvSpPr>
        <p:spPr>
          <a:xfrm>
            <a:off x="802386" y="4724836"/>
            <a:ext cx="5486400" cy="2795079"/>
          </a:xfrm>
        </p:spPr>
        <p:txBody>
          <a:bodyPr>
            <a:noAutofit/>
          </a:bodyPr>
          <a:lstStyle/>
          <a:p>
            <a:endParaRPr lang="en-US" sz="1800" dirty="0">
              <a:solidFill>
                <a:schemeClr val="bg1">
                  <a:lumMod val="50000"/>
                </a:schemeClr>
              </a:solidFill>
            </a:endParaRPr>
          </a:p>
          <a:p>
            <a:r>
              <a:rPr lang="en-US" sz="1800" dirty="0">
                <a:solidFill>
                  <a:schemeClr val="bg1">
                    <a:lumMod val="50000"/>
                  </a:schemeClr>
                </a:solidFill>
              </a:rPr>
              <a:t>U.S. EPA Office of Transportation and Air Quality</a:t>
            </a:r>
          </a:p>
        </p:txBody>
      </p:sp>
      <p:sp>
        <p:nvSpPr>
          <p:cNvPr id="4" name="Rectangle 3">
            <a:extLst>
              <a:ext uri="{FF2B5EF4-FFF2-40B4-BE49-F238E27FC236}">
                <a16:creationId xmlns:a16="http://schemas.microsoft.com/office/drawing/2014/main" id="{5AB753F1-038D-4CAD-B5A6-F6698808457A}"/>
              </a:ext>
            </a:extLst>
          </p:cNvPr>
          <p:cNvSpPr/>
          <p:nvPr/>
        </p:nvSpPr>
        <p:spPr>
          <a:xfrm>
            <a:off x="8324769" y="2310825"/>
            <a:ext cx="184731" cy="584775"/>
          </a:xfrm>
          <a:prstGeom prst="rect">
            <a:avLst/>
          </a:prstGeom>
          <a:noFill/>
        </p:spPr>
        <p:txBody>
          <a:bodyPr wrap="none" lIns="91440" tIns="45720" rIns="91440" bIns="45720" anchor="t">
            <a:spAutoFit/>
          </a:bodyPr>
          <a:lstStyle/>
          <a:p>
            <a:pPr algn="ctr"/>
            <a:endParaRPr lang="en-US" sz="3200" b="0" cap="none" spc="0" dirty="0">
              <a:ln w="0"/>
              <a:solidFill>
                <a:srgbClr val="FF6600"/>
              </a:solidFill>
              <a:effectLst>
                <a:outerShdw blurRad="38100" dist="19050" dir="2700000" algn="tl" rotWithShape="0">
                  <a:srgbClr val="000000">
                    <a:alpha val="40000"/>
                  </a:srgbClr>
                </a:outerShdw>
              </a:effectLst>
            </a:endParaRPr>
          </a:p>
        </p:txBody>
      </p:sp>
      <p:cxnSp>
        <p:nvCxnSpPr>
          <p:cNvPr id="6" name="Straight Connector 5">
            <a:extLst>
              <a:ext uri="{FF2B5EF4-FFF2-40B4-BE49-F238E27FC236}">
                <a16:creationId xmlns:a16="http://schemas.microsoft.com/office/drawing/2014/main" id="{B4CE83B9-3DB4-4199-A4FD-4A1FEE617A7E}"/>
              </a:ext>
            </a:extLst>
          </p:cNvPr>
          <p:cNvCxnSpPr/>
          <p:nvPr/>
        </p:nvCxnSpPr>
        <p:spPr>
          <a:xfrm>
            <a:off x="902043" y="3225114"/>
            <a:ext cx="33832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3156366"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1959614-36CE-40E6-B6A7-E48C84FA99B1}"/>
              </a:ext>
            </a:extLst>
          </p:cNvPr>
          <p:cNvSpPr>
            <a:spLocks noGrp="1"/>
          </p:cNvSpPr>
          <p:nvPr>
            <p:ph type="title"/>
          </p:nvPr>
        </p:nvSpPr>
        <p:spPr>
          <a:xfrm>
            <a:off x="228806" y="1710908"/>
            <a:ext cx="2325208" cy="3491712"/>
          </a:xfrm>
        </p:spPr>
        <p:txBody>
          <a:bodyPr>
            <a:normAutofit/>
          </a:bodyPr>
          <a:lstStyle/>
          <a:p>
            <a:r>
              <a:rPr lang="en-US" sz="2800" dirty="0"/>
              <a:t>Environmental Justice Defined by EPA</a:t>
            </a:r>
          </a:p>
        </p:txBody>
      </p:sp>
      <p:sp>
        <p:nvSpPr>
          <p:cNvPr id="3" name="Content Placeholder 2">
            <a:extLst>
              <a:ext uri="{FF2B5EF4-FFF2-40B4-BE49-F238E27FC236}">
                <a16:creationId xmlns:a16="http://schemas.microsoft.com/office/drawing/2014/main" id="{2588E563-19DC-49C9-B5F2-BCAC52C22142}"/>
              </a:ext>
            </a:extLst>
          </p:cNvPr>
          <p:cNvSpPr>
            <a:spLocks noGrp="1"/>
          </p:cNvSpPr>
          <p:nvPr>
            <p:ph idx="1"/>
          </p:nvPr>
        </p:nvSpPr>
        <p:spPr>
          <a:xfrm>
            <a:off x="3271204" y="1683143"/>
            <a:ext cx="4970533" cy="3491713"/>
          </a:xfrm>
        </p:spPr>
        <p:txBody>
          <a:bodyPr>
            <a:normAutofit lnSpcReduction="10000"/>
          </a:bodyPr>
          <a:lstStyle/>
          <a:p>
            <a:pPr marL="0" indent="0">
              <a:buNone/>
            </a:pPr>
            <a:r>
              <a:rPr lang="en-US" sz="2800" dirty="0"/>
              <a:t>“the fair treatment and meaningful involvement of all people regardless of race, color, national origin, or income, with respect to the </a:t>
            </a:r>
            <a:r>
              <a:rPr lang="en-US" sz="2800" b="1" dirty="0"/>
              <a:t>development, implementation, and enforcement of environmental laws, regulations, and policies</a:t>
            </a:r>
            <a:r>
              <a:rPr lang="en-US" dirty="0"/>
              <a:t>.”</a:t>
            </a:r>
            <a:r>
              <a:rPr lang="en-US" baseline="30000" dirty="0"/>
              <a:t>4</a:t>
            </a:r>
            <a:r>
              <a:rPr lang="en-US" dirty="0"/>
              <a:t> </a:t>
            </a:r>
          </a:p>
        </p:txBody>
      </p:sp>
      <p:sp>
        <p:nvSpPr>
          <p:cNvPr id="14" name="Freeform: Shape 13">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392887" y="1056875"/>
            <a:ext cx="75111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70010502-1925-4606-887B-4B96E87CE877}"/>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10</a:t>
            </a:fld>
            <a:endParaRPr lang="en-US" dirty="0"/>
          </a:p>
        </p:txBody>
      </p:sp>
    </p:spTree>
    <p:extLst>
      <p:ext uri="{BB962C8B-B14F-4D97-AF65-F5344CB8AC3E}">
        <p14:creationId xmlns:p14="http://schemas.microsoft.com/office/powerpoint/2010/main" val="2517926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3156366"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1959614-36CE-40E6-B6A7-E48C84FA99B1}"/>
              </a:ext>
            </a:extLst>
          </p:cNvPr>
          <p:cNvSpPr>
            <a:spLocks noGrp="1"/>
          </p:cNvSpPr>
          <p:nvPr>
            <p:ph type="title"/>
          </p:nvPr>
        </p:nvSpPr>
        <p:spPr>
          <a:xfrm>
            <a:off x="260336" y="1683143"/>
            <a:ext cx="2309443" cy="3491712"/>
          </a:xfrm>
        </p:spPr>
        <p:txBody>
          <a:bodyPr>
            <a:normAutofit/>
          </a:bodyPr>
          <a:lstStyle/>
          <a:p>
            <a:r>
              <a:rPr lang="en-US" sz="2800" dirty="0"/>
              <a:t>Environmental Justice  Defined by EJ Leaders</a:t>
            </a:r>
          </a:p>
        </p:txBody>
      </p:sp>
      <p:sp>
        <p:nvSpPr>
          <p:cNvPr id="3" name="Content Placeholder 2">
            <a:extLst>
              <a:ext uri="{FF2B5EF4-FFF2-40B4-BE49-F238E27FC236}">
                <a16:creationId xmlns:a16="http://schemas.microsoft.com/office/drawing/2014/main" id="{2588E563-19DC-49C9-B5F2-BCAC52C22142}"/>
              </a:ext>
            </a:extLst>
          </p:cNvPr>
          <p:cNvSpPr>
            <a:spLocks noGrp="1"/>
          </p:cNvSpPr>
          <p:nvPr>
            <p:ph idx="1"/>
          </p:nvPr>
        </p:nvSpPr>
        <p:spPr>
          <a:xfrm>
            <a:off x="3271204" y="1683143"/>
            <a:ext cx="4970533" cy="3491713"/>
          </a:xfrm>
        </p:spPr>
        <p:txBody>
          <a:bodyPr>
            <a:normAutofit fontScale="92500"/>
          </a:bodyPr>
          <a:lstStyle/>
          <a:p>
            <a:pPr marL="0" indent="0">
              <a:buNone/>
            </a:pPr>
            <a:r>
              <a:rPr lang="en-US" sz="3200" i="1" dirty="0"/>
              <a:t>Environmental justice is served when </a:t>
            </a:r>
            <a:r>
              <a:rPr lang="en-US" sz="3200" b="1" i="1" dirty="0"/>
              <a:t>people can realize their highest potential</a:t>
            </a:r>
            <a:r>
              <a:rPr lang="en-US" sz="3200" i="1" dirty="0"/>
              <a:t>...where both cultural and biological diversity are respected and highly revered and where distributive justice prevails.</a:t>
            </a:r>
            <a:r>
              <a:rPr lang="en-US" sz="3200" baseline="30000" dirty="0"/>
              <a:t>__ </a:t>
            </a:r>
            <a:r>
              <a:rPr lang="en-US" sz="3200" i="1" dirty="0"/>
              <a:t>Bunyan Bryant</a:t>
            </a:r>
            <a:endParaRPr lang="en-US" sz="3200" dirty="0"/>
          </a:p>
        </p:txBody>
      </p:sp>
      <p:sp>
        <p:nvSpPr>
          <p:cNvPr id="14" name="Freeform: Shape 13">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392887" y="1056875"/>
            <a:ext cx="75111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70010502-1925-4606-887B-4B96E87CE877}"/>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11</a:t>
            </a:fld>
            <a:endParaRPr lang="en-US" dirty="0"/>
          </a:p>
        </p:txBody>
      </p:sp>
    </p:spTree>
    <p:extLst>
      <p:ext uri="{BB962C8B-B14F-4D97-AF65-F5344CB8AC3E}">
        <p14:creationId xmlns:p14="http://schemas.microsoft.com/office/powerpoint/2010/main" val="1787345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F8D5-D2EE-4342-A258-F77FEA2DFFCE}"/>
              </a:ext>
            </a:extLst>
          </p:cNvPr>
          <p:cNvSpPr>
            <a:spLocks noGrp="1"/>
          </p:cNvSpPr>
          <p:nvPr>
            <p:ph type="title"/>
          </p:nvPr>
        </p:nvSpPr>
        <p:spPr/>
        <p:txBody>
          <a:bodyPr/>
          <a:lstStyle/>
          <a:p>
            <a:r>
              <a:rPr lang="en-US" dirty="0"/>
              <a:t>Social Equity in Public Policy and Planning </a:t>
            </a:r>
          </a:p>
        </p:txBody>
      </p:sp>
      <p:sp>
        <p:nvSpPr>
          <p:cNvPr id="3" name="Content Placeholder 2">
            <a:extLst>
              <a:ext uri="{FF2B5EF4-FFF2-40B4-BE49-F238E27FC236}">
                <a16:creationId xmlns:a16="http://schemas.microsoft.com/office/drawing/2014/main" id="{2B051D32-4C25-4F37-B53A-8A23B608C68C}"/>
              </a:ext>
            </a:extLst>
          </p:cNvPr>
          <p:cNvSpPr>
            <a:spLocks noGrp="1"/>
          </p:cNvSpPr>
          <p:nvPr>
            <p:ph idx="1"/>
          </p:nvPr>
        </p:nvSpPr>
        <p:spPr/>
        <p:txBody>
          <a:bodyPr/>
          <a:lstStyle/>
          <a:p>
            <a:r>
              <a:rPr lang="en-US" sz="2400" dirty="0"/>
              <a:t>Many disproportionate impacts on near-port communities are the result of long-term, policy and siting decisions across various levels of decision-making.</a:t>
            </a:r>
          </a:p>
          <a:p>
            <a:endParaRPr lang="en-US" sz="2400" dirty="0"/>
          </a:p>
          <a:p>
            <a:r>
              <a:rPr lang="en-US" sz="2400" dirty="0"/>
              <a:t>Cumulative impacts for these communities include adverse health outcomes and reduced quality of life. </a:t>
            </a:r>
          </a:p>
          <a:p>
            <a:endParaRPr lang="en-US" sz="2400" dirty="0"/>
          </a:p>
          <a:p>
            <a:r>
              <a:rPr lang="en-US" sz="2400" dirty="0"/>
              <a:t>In contrast, policies and decision-making tools that are nondiscriminatory and promote equitable distribution of benefits and mitigation of burdens across society result in environmental justice.</a:t>
            </a:r>
          </a:p>
          <a:p>
            <a:pPr marL="0" indent="0">
              <a:buNone/>
            </a:pPr>
            <a:endParaRPr lang="en-US" dirty="0"/>
          </a:p>
        </p:txBody>
      </p:sp>
      <p:sp>
        <p:nvSpPr>
          <p:cNvPr id="4" name="Footer Placeholder 3">
            <a:extLst>
              <a:ext uri="{FF2B5EF4-FFF2-40B4-BE49-F238E27FC236}">
                <a16:creationId xmlns:a16="http://schemas.microsoft.com/office/drawing/2014/main" id="{B3C65EC8-392B-47B7-9C0E-C887DED0C3D6}"/>
              </a:ext>
            </a:extLst>
          </p:cNvPr>
          <p:cNvSpPr>
            <a:spLocks noGrp="1"/>
          </p:cNvSpPr>
          <p:nvPr>
            <p:ph type="ftr" sz="quarter" idx="11"/>
          </p:nvPr>
        </p:nvSpPr>
        <p:spPr/>
        <p:txBody>
          <a:bodyPr/>
          <a:lstStyle/>
          <a:p>
            <a:r>
              <a:rPr lang="en-US" dirty="0">
                <a:solidFill>
                  <a:schemeClr val="bg1"/>
                </a:solidFill>
              </a:rPr>
              <a:t>CAA Permitting Guide</a:t>
            </a:r>
          </a:p>
        </p:txBody>
      </p:sp>
      <p:sp>
        <p:nvSpPr>
          <p:cNvPr id="5" name="Slide Number Placeholder 4">
            <a:extLst>
              <a:ext uri="{FF2B5EF4-FFF2-40B4-BE49-F238E27FC236}">
                <a16:creationId xmlns:a16="http://schemas.microsoft.com/office/drawing/2014/main" id="{752BFE71-24C0-48F0-B6C9-7C7734AB0997}"/>
              </a:ext>
            </a:extLst>
          </p:cNvPr>
          <p:cNvSpPr>
            <a:spLocks noGrp="1"/>
          </p:cNvSpPr>
          <p:nvPr>
            <p:ph type="sldNum" sz="quarter" idx="12"/>
          </p:nvPr>
        </p:nvSpPr>
        <p:spPr/>
        <p:txBody>
          <a:bodyPr/>
          <a:lstStyle/>
          <a:p>
            <a:fld id="{9C8C2430-CBAF-4D9E-8321-8A011BFF5987}" type="slidenum">
              <a:rPr lang="en-US" smtClean="0"/>
              <a:pPr/>
              <a:t>12</a:t>
            </a:fld>
            <a:endParaRPr lang="en-US" dirty="0"/>
          </a:p>
        </p:txBody>
      </p:sp>
    </p:spTree>
    <p:extLst>
      <p:ext uri="{BB962C8B-B14F-4D97-AF65-F5344CB8AC3E}">
        <p14:creationId xmlns:p14="http://schemas.microsoft.com/office/powerpoint/2010/main" val="1226166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4F92BE6-8C49-4B5C-A815-A378F13BD9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14" r="11598" b="9091"/>
          <a:stretch/>
        </p:blipFill>
        <p:spPr>
          <a:xfrm>
            <a:off x="-17898" y="4666"/>
            <a:ext cx="9276198" cy="6958903"/>
          </a:xfrm>
          <a:prstGeom prst="rect">
            <a:avLst/>
          </a:prstGeom>
        </p:spPr>
      </p:pic>
      <p:sp>
        <p:nvSpPr>
          <p:cNvPr id="36" name="Rectangle 35">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C4E6F4E-3F9F-4F08-8077-B60FA06DC808}"/>
              </a:ext>
            </a:extLst>
          </p:cNvPr>
          <p:cNvSpPr>
            <a:spLocks noGrp="1"/>
          </p:cNvSpPr>
          <p:nvPr>
            <p:ph type="title"/>
          </p:nvPr>
        </p:nvSpPr>
        <p:spPr>
          <a:xfrm>
            <a:off x="216936" y="1123837"/>
            <a:ext cx="4838332" cy="1255469"/>
          </a:xfrm>
        </p:spPr>
        <p:txBody>
          <a:bodyPr>
            <a:normAutofit/>
          </a:bodyPr>
          <a:lstStyle/>
          <a:p>
            <a:r>
              <a:rPr lang="en-US" sz="3600" dirty="0"/>
              <a:t>Port-related Pollutants and Health Hazards</a:t>
            </a:r>
          </a:p>
        </p:txBody>
      </p:sp>
      <p:sp>
        <p:nvSpPr>
          <p:cNvPr id="3" name="Content Placeholder 2">
            <a:extLst>
              <a:ext uri="{FF2B5EF4-FFF2-40B4-BE49-F238E27FC236}">
                <a16:creationId xmlns:a16="http://schemas.microsoft.com/office/drawing/2014/main" id="{84D77A12-59CB-4181-9B6D-CBB0F8CF6CBC}"/>
              </a:ext>
            </a:extLst>
          </p:cNvPr>
          <p:cNvSpPr>
            <a:spLocks noGrp="1"/>
          </p:cNvSpPr>
          <p:nvPr>
            <p:ph idx="1"/>
          </p:nvPr>
        </p:nvSpPr>
        <p:spPr>
          <a:xfrm>
            <a:off x="225516" y="2600360"/>
            <a:ext cx="4838331" cy="3274586"/>
          </a:xfrm>
        </p:spPr>
        <p:txBody>
          <a:bodyPr anchor="t">
            <a:noAutofit/>
          </a:bodyPr>
          <a:lstStyle/>
          <a:p>
            <a:pPr lvl="0"/>
            <a:r>
              <a:rPr lang="en-US" sz="2800" dirty="0">
                <a:solidFill>
                  <a:srgbClr val="FFFFFF"/>
                </a:solidFill>
              </a:rPr>
              <a:t>Air pollution from emissions</a:t>
            </a:r>
          </a:p>
          <a:p>
            <a:pPr lvl="0"/>
            <a:endParaRPr lang="en-US" sz="900" dirty="0">
              <a:solidFill>
                <a:srgbClr val="FFFFFF"/>
              </a:solidFill>
            </a:endParaRPr>
          </a:p>
          <a:p>
            <a:r>
              <a:rPr lang="en-US" sz="2800" dirty="0">
                <a:solidFill>
                  <a:srgbClr val="FFFFFF"/>
                </a:solidFill>
              </a:rPr>
              <a:t>Related Health Impacts</a:t>
            </a:r>
          </a:p>
          <a:p>
            <a:pPr lvl="0"/>
            <a:endParaRPr lang="en-US" sz="900" dirty="0">
              <a:solidFill>
                <a:srgbClr val="FFFFFF"/>
              </a:solidFill>
            </a:endParaRPr>
          </a:p>
          <a:p>
            <a:pPr lvl="0"/>
            <a:r>
              <a:rPr lang="en-US" sz="2800" dirty="0">
                <a:solidFill>
                  <a:srgbClr val="FFFFFF"/>
                </a:solidFill>
              </a:rPr>
              <a:t>Water pollution</a:t>
            </a:r>
          </a:p>
          <a:p>
            <a:endParaRPr lang="en-US" sz="900" dirty="0">
              <a:solidFill>
                <a:srgbClr val="FFFFFF"/>
              </a:solidFill>
            </a:endParaRPr>
          </a:p>
          <a:p>
            <a:r>
              <a:rPr lang="en-US" sz="2800" dirty="0">
                <a:solidFill>
                  <a:srgbClr val="FFFFFF"/>
                </a:solidFill>
              </a:rPr>
              <a:t>Light and noise pollution</a:t>
            </a:r>
          </a:p>
        </p:txBody>
      </p:sp>
      <p:sp>
        <p:nvSpPr>
          <p:cNvPr id="38" name="Rectangle 37">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90550AF8-92F7-4DF5-BA0D-E7DE4FF7DB58}"/>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a:solidFill>
                  <a:srgbClr val="FFFFFF"/>
                </a:solidFill>
              </a:rPr>
              <a:pPr>
                <a:spcAft>
                  <a:spcPts val="600"/>
                </a:spcAft>
              </a:pPr>
              <a:t>13</a:t>
            </a:fld>
            <a:endParaRPr lang="en-US" dirty="0">
              <a:solidFill>
                <a:srgbClr val="FFFFFF"/>
              </a:solidFill>
            </a:endParaRPr>
          </a:p>
        </p:txBody>
      </p:sp>
    </p:spTree>
    <p:extLst>
      <p:ext uri="{BB962C8B-B14F-4D97-AF65-F5344CB8AC3E}">
        <p14:creationId xmlns:p14="http://schemas.microsoft.com/office/powerpoint/2010/main" val="433741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4136C-D889-44F3-80CA-F537EBB65029}"/>
              </a:ext>
            </a:extLst>
          </p:cNvPr>
          <p:cNvSpPr>
            <a:spLocks noGrp="1"/>
          </p:cNvSpPr>
          <p:nvPr>
            <p:ph type="title"/>
          </p:nvPr>
        </p:nvSpPr>
        <p:spPr>
          <a:xfrm>
            <a:off x="189689" y="1123837"/>
            <a:ext cx="2210611" cy="4601183"/>
          </a:xfrm>
        </p:spPr>
        <p:txBody>
          <a:bodyPr>
            <a:normAutofit/>
          </a:bodyPr>
          <a:lstStyle/>
          <a:p>
            <a:r>
              <a:rPr lang="en-US" dirty="0"/>
              <a:t>Cumulative Impacts on Quality of Life</a:t>
            </a:r>
          </a:p>
        </p:txBody>
      </p:sp>
      <p:sp>
        <p:nvSpPr>
          <p:cNvPr id="5" name="Slide Number Placeholder 4">
            <a:extLst>
              <a:ext uri="{FF2B5EF4-FFF2-40B4-BE49-F238E27FC236}">
                <a16:creationId xmlns:a16="http://schemas.microsoft.com/office/drawing/2014/main" id="{319B1497-ACB3-4C6C-86C8-8575AB53A4C2}"/>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14</a:t>
            </a:fld>
            <a:endParaRPr lang="en-US"/>
          </a:p>
        </p:txBody>
      </p:sp>
      <p:graphicFrame>
        <p:nvGraphicFramePr>
          <p:cNvPr id="7" name="Content Placeholder 2">
            <a:extLst>
              <a:ext uri="{FF2B5EF4-FFF2-40B4-BE49-F238E27FC236}">
                <a16:creationId xmlns:a16="http://schemas.microsoft.com/office/drawing/2014/main" id="{89E7579B-B1A6-4CDC-9CBB-3CABEE1AA6A6}"/>
              </a:ext>
            </a:extLst>
          </p:cNvPr>
          <p:cNvGraphicFramePr>
            <a:graphicFrameLocks noGrp="1"/>
          </p:cNvGraphicFramePr>
          <p:nvPr>
            <p:ph idx="1"/>
            <p:extLst>
              <p:ext uri="{D42A27DB-BD31-4B8C-83A1-F6EECF244321}">
                <p14:modId xmlns:p14="http://schemas.microsoft.com/office/powerpoint/2010/main" val="835733737"/>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008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0ED96A-F7AE-42C7-973E-5978C8D98811}"/>
              </a:ext>
            </a:extLst>
          </p:cNvPr>
          <p:cNvSpPr>
            <a:spLocks noGrp="1"/>
          </p:cNvSpPr>
          <p:nvPr>
            <p:ph type="ctrTitle"/>
          </p:nvPr>
        </p:nvSpPr>
        <p:spPr/>
        <p:txBody>
          <a:bodyPr/>
          <a:lstStyle/>
          <a:p>
            <a:r>
              <a:rPr lang="en-US" dirty="0"/>
              <a:t>Community Engagement</a:t>
            </a:r>
          </a:p>
        </p:txBody>
      </p:sp>
      <p:sp>
        <p:nvSpPr>
          <p:cNvPr id="7" name="Subtitle 6">
            <a:extLst>
              <a:ext uri="{FF2B5EF4-FFF2-40B4-BE49-F238E27FC236}">
                <a16:creationId xmlns:a16="http://schemas.microsoft.com/office/drawing/2014/main" id="{91BCB14D-2286-40A7-B5F2-AB2CECF0F513}"/>
              </a:ext>
            </a:extLst>
          </p:cNvPr>
          <p:cNvSpPr>
            <a:spLocks noGrp="1"/>
          </p:cNvSpPr>
          <p:nvPr>
            <p:ph type="subTitle" idx="1"/>
          </p:nvPr>
        </p:nvSpPr>
        <p:spPr/>
        <p:txBody>
          <a:bodyPr/>
          <a:lstStyle/>
          <a:p>
            <a:endParaRPr lang="en-US" dirty="0"/>
          </a:p>
        </p:txBody>
      </p:sp>
      <p:sp>
        <p:nvSpPr>
          <p:cNvPr id="4" name="Footer Placeholder 3">
            <a:extLst>
              <a:ext uri="{FF2B5EF4-FFF2-40B4-BE49-F238E27FC236}">
                <a16:creationId xmlns:a16="http://schemas.microsoft.com/office/drawing/2014/main" id="{58497727-6184-4FE7-8DA5-B3104068452D}"/>
              </a:ext>
            </a:extLst>
          </p:cNvPr>
          <p:cNvSpPr>
            <a:spLocks noGrp="1"/>
          </p:cNvSpPr>
          <p:nvPr>
            <p:ph type="ftr" sz="quarter" idx="11"/>
          </p:nvPr>
        </p:nvSpPr>
        <p:spPr/>
        <p:txBody>
          <a:bodyPr/>
          <a:lstStyle/>
          <a:p>
            <a:r>
              <a:rPr lang="en-US" dirty="0">
                <a:solidFill>
                  <a:schemeClr val="bg1"/>
                </a:solidFill>
              </a:rPr>
              <a:t>CAA Permitting Guide</a:t>
            </a:r>
          </a:p>
        </p:txBody>
      </p:sp>
      <p:sp>
        <p:nvSpPr>
          <p:cNvPr id="5" name="Slide Number Placeholder 4">
            <a:extLst>
              <a:ext uri="{FF2B5EF4-FFF2-40B4-BE49-F238E27FC236}">
                <a16:creationId xmlns:a16="http://schemas.microsoft.com/office/drawing/2014/main" id="{30F1299A-874E-4503-AE7A-32214504A610}"/>
              </a:ext>
            </a:extLst>
          </p:cNvPr>
          <p:cNvSpPr>
            <a:spLocks noGrp="1"/>
          </p:cNvSpPr>
          <p:nvPr>
            <p:ph type="sldNum" sz="quarter" idx="12"/>
          </p:nvPr>
        </p:nvSpPr>
        <p:spPr/>
        <p:txBody>
          <a:bodyPr/>
          <a:lstStyle/>
          <a:p>
            <a:fld id="{9C8C2430-CBAF-4D9E-8321-8A011BFF5987}" type="slidenum">
              <a:rPr lang="en-US" smtClean="0"/>
              <a:pPr/>
              <a:t>15</a:t>
            </a:fld>
            <a:endParaRPr lang="en-US" dirty="0"/>
          </a:p>
        </p:txBody>
      </p:sp>
    </p:spTree>
    <p:extLst>
      <p:ext uri="{BB962C8B-B14F-4D97-AF65-F5344CB8AC3E}">
        <p14:creationId xmlns:p14="http://schemas.microsoft.com/office/powerpoint/2010/main" val="3438091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D9959DB-94B8-4F8A-A1C4-1E67F4C14504}"/>
              </a:ext>
            </a:extLst>
          </p:cNvPr>
          <p:cNvSpPr>
            <a:spLocks noGrp="1"/>
          </p:cNvSpPr>
          <p:nvPr>
            <p:ph type="title"/>
          </p:nvPr>
        </p:nvSpPr>
        <p:spPr>
          <a:xfrm>
            <a:off x="216936" y="1123837"/>
            <a:ext cx="4838332" cy="1255469"/>
          </a:xfrm>
        </p:spPr>
        <p:txBody>
          <a:bodyPr>
            <a:normAutofit/>
          </a:bodyPr>
          <a:lstStyle/>
          <a:p>
            <a:r>
              <a:rPr lang="en-US" dirty="0"/>
              <a:t>Benefits of Effective Community Engagement</a:t>
            </a:r>
          </a:p>
        </p:txBody>
      </p:sp>
      <p:sp>
        <p:nvSpPr>
          <p:cNvPr id="3" name="Content Placeholder 2">
            <a:extLst>
              <a:ext uri="{FF2B5EF4-FFF2-40B4-BE49-F238E27FC236}">
                <a16:creationId xmlns:a16="http://schemas.microsoft.com/office/drawing/2014/main" id="{8818DFF3-1849-4559-B20D-73440AD8935D}"/>
              </a:ext>
            </a:extLst>
          </p:cNvPr>
          <p:cNvSpPr>
            <a:spLocks noGrp="1"/>
          </p:cNvSpPr>
          <p:nvPr>
            <p:ph idx="1"/>
          </p:nvPr>
        </p:nvSpPr>
        <p:spPr>
          <a:xfrm>
            <a:off x="216936" y="2510395"/>
            <a:ext cx="4838331" cy="3274586"/>
          </a:xfrm>
        </p:spPr>
        <p:txBody>
          <a:bodyPr anchor="t">
            <a:normAutofit lnSpcReduction="10000"/>
          </a:bodyPr>
          <a:lstStyle/>
          <a:p>
            <a:r>
              <a:rPr lang="en-US" sz="2100" dirty="0">
                <a:solidFill>
                  <a:srgbClr val="FFFFFF"/>
                </a:solidFill>
              </a:rPr>
              <a:t>Legitimacy and increased support for plans and projects.</a:t>
            </a:r>
          </a:p>
          <a:p>
            <a:r>
              <a:rPr lang="en-US" sz="2100" dirty="0">
                <a:solidFill>
                  <a:srgbClr val="FFFFFF"/>
                </a:solidFill>
              </a:rPr>
              <a:t>Improved community/government relations.</a:t>
            </a:r>
          </a:p>
          <a:p>
            <a:r>
              <a:rPr lang="en-US" sz="2100" dirty="0">
                <a:solidFill>
                  <a:srgbClr val="FFFFFF"/>
                </a:solidFill>
              </a:rPr>
              <a:t>Deeper understanding of the issues. </a:t>
            </a:r>
          </a:p>
          <a:p>
            <a:r>
              <a:rPr lang="en-US" sz="2100" dirty="0">
                <a:solidFill>
                  <a:srgbClr val="FFFFFF"/>
                </a:solidFill>
              </a:rPr>
              <a:t>Increase in community collaboration abilities to achieve equitable outcomes and leverage additional resources, outside of public processes. </a:t>
            </a:r>
          </a:p>
          <a:p>
            <a:r>
              <a:rPr lang="en-US" sz="2100" dirty="0">
                <a:solidFill>
                  <a:srgbClr val="FFFFFF"/>
                </a:solidFill>
              </a:rPr>
              <a:t>Democracy in action. </a:t>
            </a:r>
          </a:p>
          <a:p>
            <a:endParaRPr lang="en-US" dirty="0">
              <a:solidFill>
                <a:srgbClr val="FFFFFF"/>
              </a:solidFill>
            </a:endParaRPr>
          </a:p>
        </p:txBody>
      </p:sp>
      <p:pic>
        <p:nvPicPr>
          <p:cNvPr id="6" name="Picture 5" descr="A ship in a body of water&#10;&#10;Description automatically generated">
            <a:extLst>
              <a:ext uri="{FF2B5EF4-FFF2-40B4-BE49-F238E27FC236}">
                <a16:creationId xmlns:a16="http://schemas.microsoft.com/office/drawing/2014/main" id="{654BEE4E-82EB-4FF5-ADFC-C3F91A0FD5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64" t="-2" r="21123" b="5787"/>
          <a:stretch/>
        </p:blipFill>
        <p:spPr>
          <a:xfrm>
            <a:off x="5554200" y="759598"/>
            <a:ext cx="3007738" cy="5334001"/>
          </a:xfrm>
          <a:prstGeom prst="rect">
            <a:avLst/>
          </a:prstGeom>
        </p:spPr>
      </p:pic>
      <p:sp>
        <p:nvSpPr>
          <p:cNvPr id="5" name="Slide Number Placeholder 4">
            <a:extLst>
              <a:ext uri="{FF2B5EF4-FFF2-40B4-BE49-F238E27FC236}">
                <a16:creationId xmlns:a16="http://schemas.microsoft.com/office/drawing/2014/main" id="{6A182DBC-AD9A-489E-957F-4AFD53CEAF5F}"/>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16</a:t>
            </a:fld>
            <a:endParaRPr lang="en-US" dirty="0"/>
          </a:p>
        </p:txBody>
      </p:sp>
    </p:spTree>
    <p:extLst>
      <p:ext uri="{BB962C8B-B14F-4D97-AF65-F5344CB8AC3E}">
        <p14:creationId xmlns:p14="http://schemas.microsoft.com/office/powerpoint/2010/main" val="2362684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DAFC0BE-33E5-41D7-9A5B-356A0D17944A}"/>
              </a:ext>
            </a:extLst>
          </p:cNvPr>
          <p:cNvPicPr>
            <a:picLocks noChangeAspect="1"/>
          </p:cNvPicPr>
          <p:nvPr/>
        </p:nvPicPr>
        <p:blipFill rotWithShape="1">
          <a:blip r:embed="rId3">
            <a:extLst>
              <a:ext uri="{28A0092B-C50C-407E-A947-70E740481C1C}">
                <a14:useLocalDpi xmlns:a14="http://schemas.microsoft.com/office/drawing/2010/main" val="0"/>
              </a:ext>
            </a:extLst>
          </a:blip>
          <a:srcRect l="34339" r="25065" b="9091"/>
          <a:stretch/>
        </p:blipFill>
        <p:spPr>
          <a:xfrm>
            <a:off x="20" y="1"/>
            <a:ext cx="9141694" cy="6858000"/>
          </a:xfrm>
          <a:prstGeom prst="rect">
            <a:avLst/>
          </a:prstGeom>
        </p:spPr>
      </p:pic>
      <p:sp>
        <p:nvSpPr>
          <p:cNvPr id="13" name="Rectangle 12">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E380F79-5C09-4AAB-B073-5A9109A4F2FA}"/>
              </a:ext>
            </a:extLst>
          </p:cNvPr>
          <p:cNvSpPr>
            <a:spLocks noGrp="1"/>
          </p:cNvSpPr>
          <p:nvPr>
            <p:ph type="title"/>
          </p:nvPr>
        </p:nvSpPr>
        <p:spPr>
          <a:xfrm>
            <a:off x="216936" y="1123837"/>
            <a:ext cx="4838332" cy="1255469"/>
          </a:xfrm>
        </p:spPr>
        <p:txBody>
          <a:bodyPr>
            <a:normAutofit/>
          </a:bodyPr>
          <a:lstStyle/>
          <a:p>
            <a:r>
              <a:rPr lang="en-US" dirty="0"/>
              <a:t>Regulatory Requirements</a:t>
            </a:r>
          </a:p>
        </p:txBody>
      </p:sp>
      <p:sp>
        <p:nvSpPr>
          <p:cNvPr id="3" name="Content Placeholder 2">
            <a:extLst>
              <a:ext uri="{FF2B5EF4-FFF2-40B4-BE49-F238E27FC236}">
                <a16:creationId xmlns:a16="http://schemas.microsoft.com/office/drawing/2014/main" id="{C01F0CDC-5BA1-4499-A553-5BE1A63284E6}"/>
              </a:ext>
            </a:extLst>
          </p:cNvPr>
          <p:cNvSpPr>
            <a:spLocks noGrp="1"/>
          </p:cNvSpPr>
          <p:nvPr>
            <p:ph idx="1"/>
          </p:nvPr>
        </p:nvSpPr>
        <p:spPr>
          <a:xfrm>
            <a:off x="216936" y="2510395"/>
            <a:ext cx="4838331" cy="3274586"/>
          </a:xfrm>
        </p:spPr>
        <p:txBody>
          <a:bodyPr anchor="t">
            <a:normAutofit/>
          </a:bodyPr>
          <a:lstStyle/>
          <a:p>
            <a:pPr marL="0" indent="0">
              <a:buNone/>
            </a:pPr>
            <a:r>
              <a:rPr lang="en-US" sz="2800" dirty="0">
                <a:solidFill>
                  <a:srgbClr val="FFFFFF"/>
                </a:solidFill>
              </a:rPr>
              <a:t>Most federal regulations require public participation as part of a new action or permit. Examples include:</a:t>
            </a:r>
          </a:p>
          <a:p>
            <a:r>
              <a:rPr lang="en-US" sz="2400" dirty="0">
                <a:solidFill>
                  <a:srgbClr val="FFFFFF"/>
                </a:solidFill>
              </a:rPr>
              <a:t>National Environmental Policy Act</a:t>
            </a:r>
          </a:p>
          <a:p>
            <a:r>
              <a:rPr lang="en-US" sz="2400" dirty="0">
                <a:solidFill>
                  <a:srgbClr val="FFFFFF"/>
                </a:solidFill>
              </a:rPr>
              <a:t>Federal Executive Order 12898</a:t>
            </a:r>
          </a:p>
          <a:p>
            <a:r>
              <a:rPr lang="en-US" sz="2400" dirty="0">
                <a:solidFill>
                  <a:srgbClr val="FFFFFF"/>
                </a:solidFill>
              </a:rPr>
              <a:t>Tribal Rights</a:t>
            </a:r>
          </a:p>
          <a:p>
            <a:endParaRPr lang="en-US" dirty="0">
              <a:solidFill>
                <a:srgbClr val="FFFFFF"/>
              </a:solidFill>
            </a:endParaRPr>
          </a:p>
        </p:txBody>
      </p:sp>
      <p:sp>
        <p:nvSpPr>
          <p:cNvPr id="15" name="Rectangle 14">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1DD932D2-F941-473B-B438-727D1782ACE3}"/>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a:solidFill>
                  <a:srgbClr val="FFFFFF"/>
                </a:solidFill>
              </a:rPr>
              <a:pPr>
                <a:spcAft>
                  <a:spcPts val="600"/>
                </a:spcAft>
              </a:pPr>
              <a:t>17</a:t>
            </a:fld>
            <a:endParaRPr lang="en-US" dirty="0">
              <a:solidFill>
                <a:srgbClr val="FFFFFF"/>
              </a:solidFill>
            </a:endParaRPr>
          </a:p>
        </p:txBody>
      </p:sp>
    </p:spTree>
    <p:extLst>
      <p:ext uri="{BB962C8B-B14F-4D97-AF65-F5344CB8AC3E}">
        <p14:creationId xmlns:p14="http://schemas.microsoft.com/office/powerpoint/2010/main" val="3914140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6D5E1-BBAE-473F-B9C5-93EE82FE5AD1}"/>
              </a:ext>
            </a:extLst>
          </p:cNvPr>
          <p:cNvSpPr>
            <a:spLocks noGrp="1"/>
          </p:cNvSpPr>
          <p:nvPr>
            <p:ph type="title"/>
          </p:nvPr>
        </p:nvSpPr>
        <p:spPr>
          <a:xfrm>
            <a:off x="189689" y="1123837"/>
            <a:ext cx="2210611" cy="4601183"/>
          </a:xfrm>
        </p:spPr>
        <p:txBody>
          <a:bodyPr>
            <a:normAutofit/>
          </a:bodyPr>
          <a:lstStyle/>
          <a:p>
            <a:r>
              <a:rPr lang="en-US" dirty="0"/>
              <a:t>Effective Community Engagement Methods</a:t>
            </a:r>
          </a:p>
        </p:txBody>
      </p:sp>
      <p:sp>
        <p:nvSpPr>
          <p:cNvPr id="5" name="Slide Number Placeholder 4">
            <a:extLst>
              <a:ext uri="{FF2B5EF4-FFF2-40B4-BE49-F238E27FC236}">
                <a16:creationId xmlns:a16="http://schemas.microsoft.com/office/drawing/2014/main" id="{81D00A8C-4C49-489C-8E89-28F933675E51}"/>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18</a:t>
            </a:fld>
            <a:endParaRPr lang="en-US" dirty="0"/>
          </a:p>
        </p:txBody>
      </p:sp>
      <p:graphicFrame>
        <p:nvGraphicFramePr>
          <p:cNvPr id="8" name="Content Placeholder 2">
            <a:extLst>
              <a:ext uri="{FF2B5EF4-FFF2-40B4-BE49-F238E27FC236}">
                <a16:creationId xmlns:a16="http://schemas.microsoft.com/office/drawing/2014/main" id="{558DD41B-836B-4E9F-AC22-E2EE37DB2DA8}"/>
              </a:ext>
            </a:extLst>
          </p:cNvPr>
          <p:cNvGraphicFramePr>
            <a:graphicFrameLocks noGrp="1"/>
          </p:cNvGraphicFramePr>
          <p:nvPr>
            <p:ph idx="1"/>
            <p:extLst>
              <p:ext uri="{D42A27DB-BD31-4B8C-83A1-F6EECF244321}">
                <p14:modId xmlns:p14="http://schemas.microsoft.com/office/powerpoint/2010/main" val="269545286"/>
              </p:ext>
            </p:extLst>
          </p:nvPr>
        </p:nvGraphicFramePr>
        <p:xfrm>
          <a:off x="2589110" y="3755571"/>
          <a:ext cx="6365845" cy="2468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88EC93F-9D51-40F1-98FB-BB4D7C628E7B}"/>
              </a:ext>
            </a:extLst>
          </p:cNvPr>
          <p:cNvSpPr txBox="1"/>
          <p:nvPr/>
        </p:nvSpPr>
        <p:spPr>
          <a:xfrm>
            <a:off x="2589111" y="752788"/>
            <a:ext cx="6130346" cy="2708434"/>
          </a:xfrm>
          <a:prstGeom prst="rect">
            <a:avLst/>
          </a:prstGeom>
          <a:noFill/>
        </p:spPr>
        <p:txBody>
          <a:bodyPr wrap="square" rtlCol="0">
            <a:spAutoFit/>
          </a:bodyPr>
          <a:lstStyle/>
          <a:p>
            <a:pPr>
              <a:spcAft>
                <a:spcPts val="1800"/>
              </a:spcAft>
            </a:pPr>
            <a:r>
              <a:rPr lang="en-US" sz="2800" b="1" dirty="0"/>
              <a:t>Meaningful Community Engagement </a:t>
            </a:r>
          </a:p>
          <a:p>
            <a:pPr marL="342900" indent="-342900">
              <a:spcAft>
                <a:spcPts val="1800"/>
              </a:spcAft>
              <a:buFont typeface="Arial" panose="020B0604020202020204" pitchFamily="34" charset="0"/>
              <a:buChar char="•"/>
            </a:pPr>
            <a:r>
              <a:rPr lang="en-US" sz="2800" dirty="0"/>
              <a:t>Communicating directly with the impacted communities </a:t>
            </a:r>
          </a:p>
          <a:p>
            <a:pPr marL="342900" indent="-342900">
              <a:spcAft>
                <a:spcPts val="2400"/>
              </a:spcAft>
              <a:buFont typeface="Arial" panose="020B0604020202020204" pitchFamily="34" charset="0"/>
              <a:buChar char="•"/>
            </a:pPr>
            <a:r>
              <a:rPr lang="en-US" sz="2800" dirty="0"/>
              <a:t>Providing a means for their input to influence the decision outcomes. </a:t>
            </a:r>
          </a:p>
        </p:txBody>
      </p:sp>
    </p:spTree>
    <p:extLst>
      <p:ext uri="{BB962C8B-B14F-4D97-AF65-F5344CB8AC3E}">
        <p14:creationId xmlns:p14="http://schemas.microsoft.com/office/powerpoint/2010/main" val="1632271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6D5E1-BBAE-473F-B9C5-93EE82FE5AD1}"/>
              </a:ext>
            </a:extLst>
          </p:cNvPr>
          <p:cNvSpPr>
            <a:spLocks noGrp="1"/>
          </p:cNvSpPr>
          <p:nvPr>
            <p:ph type="title"/>
          </p:nvPr>
        </p:nvSpPr>
        <p:spPr>
          <a:xfrm>
            <a:off x="189689" y="1123837"/>
            <a:ext cx="2210611" cy="4601183"/>
          </a:xfrm>
        </p:spPr>
        <p:txBody>
          <a:bodyPr>
            <a:normAutofit/>
          </a:bodyPr>
          <a:lstStyle/>
          <a:p>
            <a:r>
              <a:rPr lang="en-US" dirty="0"/>
              <a:t>Effective Community Engagement</a:t>
            </a:r>
          </a:p>
        </p:txBody>
      </p:sp>
      <p:sp>
        <p:nvSpPr>
          <p:cNvPr id="5" name="Slide Number Placeholder 4">
            <a:extLst>
              <a:ext uri="{FF2B5EF4-FFF2-40B4-BE49-F238E27FC236}">
                <a16:creationId xmlns:a16="http://schemas.microsoft.com/office/drawing/2014/main" id="{81D00A8C-4C49-489C-8E89-28F933675E51}"/>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19</a:t>
            </a:fld>
            <a:endParaRPr lang="en-US" dirty="0"/>
          </a:p>
        </p:txBody>
      </p:sp>
      <p:graphicFrame>
        <p:nvGraphicFramePr>
          <p:cNvPr id="8" name="Content Placeholder 2">
            <a:extLst>
              <a:ext uri="{FF2B5EF4-FFF2-40B4-BE49-F238E27FC236}">
                <a16:creationId xmlns:a16="http://schemas.microsoft.com/office/drawing/2014/main" id="{558DD41B-836B-4E9F-AC22-E2EE37DB2DA8}"/>
              </a:ext>
            </a:extLst>
          </p:cNvPr>
          <p:cNvGraphicFramePr>
            <a:graphicFrameLocks noGrp="1"/>
          </p:cNvGraphicFramePr>
          <p:nvPr>
            <p:ph idx="1"/>
            <p:extLst>
              <p:ext uri="{D42A27DB-BD31-4B8C-83A1-F6EECF244321}">
                <p14:modId xmlns:p14="http://schemas.microsoft.com/office/powerpoint/2010/main" val="167139523"/>
              </p:ext>
            </p:extLst>
          </p:nvPr>
        </p:nvGraphicFramePr>
        <p:xfrm>
          <a:off x="2642750" y="719832"/>
          <a:ext cx="6076707" cy="547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88EC93F-9D51-40F1-98FB-BB4D7C628E7B}"/>
              </a:ext>
            </a:extLst>
          </p:cNvPr>
          <p:cNvSpPr txBox="1"/>
          <p:nvPr/>
        </p:nvSpPr>
        <p:spPr>
          <a:xfrm>
            <a:off x="2831804" y="2774403"/>
            <a:ext cx="4212684"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Resident Groups</a:t>
            </a:r>
          </a:p>
          <a:p>
            <a:pPr marL="342900" indent="-342900">
              <a:buFont typeface="Arial" panose="020B0604020202020204" pitchFamily="34" charset="0"/>
              <a:buChar char="•"/>
            </a:pPr>
            <a:r>
              <a:rPr lang="en-US" sz="2400" dirty="0"/>
              <a:t>Community-Based Partners</a:t>
            </a:r>
          </a:p>
          <a:p>
            <a:pPr marL="342900" indent="-342900">
              <a:buFont typeface="Arial" panose="020B0604020202020204" pitchFamily="34" charset="0"/>
              <a:buChar char="•"/>
            </a:pPr>
            <a:r>
              <a:rPr lang="en-US" sz="2400" dirty="0"/>
              <a:t>Local Unions</a:t>
            </a:r>
          </a:p>
          <a:p>
            <a:pPr marL="342900" indent="-342900">
              <a:buFont typeface="Arial" panose="020B0604020202020204" pitchFamily="34" charset="0"/>
              <a:buChar char="•"/>
            </a:pPr>
            <a:r>
              <a:rPr lang="en-US" sz="2400" dirty="0"/>
              <a:t>Tribes </a:t>
            </a:r>
          </a:p>
          <a:p>
            <a:pPr marL="342900" indent="-342900">
              <a:buFont typeface="Arial" panose="020B0604020202020204" pitchFamily="34" charset="0"/>
              <a:buChar char="•"/>
            </a:pPr>
            <a:r>
              <a:rPr lang="en-US" sz="2400" dirty="0"/>
              <a:t>Government</a:t>
            </a:r>
          </a:p>
          <a:p>
            <a:pPr marL="342900" indent="-342900">
              <a:buFont typeface="Arial" panose="020B0604020202020204" pitchFamily="34" charset="0"/>
              <a:buChar char="•"/>
            </a:pPr>
            <a:r>
              <a:rPr lang="en-US" sz="2400" dirty="0"/>
              <a:t>Educational Institutions</a:t>
            </a:r>
          </a:p>
          <a:p>
            <a:pPr marL="342900" indent="-342900">
              <a:buFont typeface="Arial" panose="020B0604020202020204" pitchFamily="34" charset="0"/>
              <a:buChar char="•"/>
            </a:pPr>
            <a:r>
              <a:rPr lang="en-US" sz="2400" dirty="0"/>
              <a:t>Environmental Groups</a:t>
            </a:r>
          </a:p>
          <a:p>
            <a:pPr marL="342900" indent="-342900">
              <a:buFont typeface="Arial" panose="020B0604020202020204" pitchFamily="34" charset="0"/>
              <a:buChar char="•"/>
            </a:pPr>
            <a:r>
              <a:rPr lang="en-US" sz="2400" dirty="0"/>
              <a:t>Internal Port Stakeholders</a:t>
            </a:r>
          </a:p>
          <a:p>
            <a:pPr marL="342900" indent="-342900">
              <a:buFont typeface="Arial" panose="020B0604020202020204" pitchFamily="34" charset="0"/>
              <a:buChar char="•"/>
            </a:pPr>
            <a:r>
              <a:rPr lang="en-US" sz="2400" dirty="0"/>
              <a:t>Port-Sector Stakeholders</a:t>
            </a:r>
          </a:p>
        </p:txBody>
      </p:sp>
    </p:spTree>
    <p:extLst>
      <p:ext uri="{BB962C8B-B14F-4D97-AF65-F5344CB8AC3E}">
        <p14:creationId xmlns:p14="http://schemas.microsoft.com/office/powerpoint/2010/main" val="438104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a:xfrm>
            <a:off x="189689" y="1123837"/>
            <a:ext cx="2210611" cy="4601183"/>
          </a:xfrm>
        </p:spPr>
        <p:txBody>
          <a:bodyPr>
            <a:normAutofit/>
          </a:bodyPr>
          <a:lstStyle/>
          <a:p>
            <a:r>
              <a:rPr lang="en-US" dirty="0"/>
              <a:t>Tools</a:t>
            </a:r>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a:xfrm>
            <a:off x="7975601" y="6356350"/>
            <a:ext cx="1148195" cy="365125"/>
          </a:xfrm>
        </p:spPr>
        <p:txBody>
          <a:bodyPr vert="horz" lIns="91440" tIns="45720" rIns="91440" bIns="45720" rtlCol="0">
            <a:normAutofit/>
          </a:bodyPr>
          <a:lstStyle/>
          <a:p>
            <a:pPr>
              <a:spcAft>
                <a:spcPts val="600"/>
              </a:spcAft>
            </a:pPr>
            <a:fld id="{9C8C2430-CBAF-4D9E-8321-8A011BFF5987}" type="slidenum">
              <a:rPr lang="en-US"/>
              <a:pPr>
                <a:spcAft>
                  <a:spcPts val="600"/>
                </a:spcAft>
              </a:pPr>
              <a:t>2</a:t>
            </a:fld>
            <a:endParaRPr lang="en-US" dirty="0"/>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189689" y="1123838"/>
            <a:ext cx="221061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endParaRPr lang="en-US" dirty="0"/>
          </a:p>
        </p:txBody>
      </p:sp>
      <p:graphicFrame>
        <p:nvGraphicFramePr>
          <p:cNvPr id="8" name="Content Placeholder 2">
            <a:extLst>
              <a:ext uri="{FF2B5EF4-FFF2-40B4-BE49-F238E27FC236}">
                <a16:creationId xmlns:a16="http://schemas.microsoft.com/office/drawing/2014/main" id="{A21BA91E-B513-414A-B17D-DF5296E7D6D1}"/>
              </a:ext>
            </a:extLst>
          </p:cNvPr>
          <p:cNvGraphicFramePr>
            <a:graphicFrameLocks noGrp="1"/>
          </p:cNvGraphicFramePr>
          <p:nvPr>
            <p:ph idx="1"/>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3403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6D5E1-BBAE-473F-B9C5-93EE82FE5AD1}"/>
              </a:ext>
            </a:extLst>
          </p:cNvPr>
          <p:cNvSpPr>
            <a:spLocks noGrp="1"/>
          </p:cNvSpPr>
          <p:nvPr>
            <p:ph type="title"/>
          </p:nvPr>
        </p:nvSpPr>
        <p:spPr>
          <a:xfrm>
            <a:off x="189689" y="1123837"/>
            <a:ext cx="2210611" cy="4601183"/>
          </a:xfrm>
        </p:spPr>
        <p:txBody>
          <a:bodyPr>
            <a:normAutofit/>
          </a:bodyPr>
          <a:lstStyle/>
          <a:p>
            <a:r>
              <a:rPr lang="en-US" dirty="0"/>
              <a:t>Effective Community Engagement Methods</a:t>
            </a:r>
          </a:p>
        </p:txBody>
      </p:sp>
      <p:sp>
        <p:nvSpPr>
          <p:cNvPr id="5" name="Slide Number Placeholder 4">
            <a:extLst>
              <a:ext uri="{FF2B5EF4-FFF2-40B4-BE49-F238E27FC236}">
                <a16:creationId xmlns:a16="http://schemas.microsoft.com/office/drawing/2014/main" id="{81D00A8C-4C49-489C-8E89-28F933675E51}"/>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20</a:t>
            </a:fld>
            <a:endParaRPr lang="en-US" dirty="0"/>
          </a:p>
        </p:txBody>
      </p:sp>
      <p:graphicFrame>
        <p:nvGraphicFramePr>
          <p:cNvPr id="8" name="Content Placeholder 2">
            <a:extLst>
              <a:ext uri="{FF2B5EF4-FFF2-40B4-BE49-F238E27FC236}">
                <a16:creationId xmlns:a16="http://schemas.microsoft.com/office/drawing/2014/main" id="{558DD41B-836B-4E9F-AC22-E2EE37DB2DA8}"/>
              </a:ext>
            </a:extLst>
          </p:cNvPr>
          <p:cNvGraphicFramePr>
            <a:graphicFrameLocks noGrp="1"/>
          </p:cNvGraphicFramePr>
          <p:nvPr>
            <p:ph idx="1"/>
            <p:extLst>
              <p:ext uri="{D42A27DB-BD31-4B8C-83A1-F6EECF244321}">
                <p14:modId xmlns:p14="http://schemas.microsoft.com/office/powerpoint/2010/main" val="3837045671"/>
              </p:ext>
            </p:extLst>
          </p:nvPr>
        </p:nvGraphicFramePr>
        <p:xfrm>
          <a:off x="2592728" y="-1037633"/>
          <a:ext cx="6241029" cy="547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88EC93F-9D51-40F1-98FB-BB4D7C628E7B}"/>
              </a:ext>
            </a:extLst>
          </p:cNvPr>
          <p:cNvSpPr txBox="1"/>
          <p:nvPr/>
        </p:nvSpPr>
        <p:spPr>
          <a:xfrm>
            <a:off x="2783298" y="3424428"/>
            <a:ext cx="6678591" cy="2862322"/>
          </a:xfrm>
          <a:prstGeom prst="rect">
            <a:avLst/>
          </a:prstGeom>
          <a:noFill/>
        </p:spPr>
        <p:txBody>
          <a:bodyPr wrap="square" rtlCol="0">
            <a:spAutoFit/>
          </a:bodyPr>
          <a:lstStyle/>
          <a:p>
            <a:r>
              <a:rPr lang="en-US" sz="2000" b="1" dirty="0"/>
              <a:t>INFORM </a:t>
            </a:r>
            <a:r>
              <a:rPr lang="en-US" sz="2000" dirty="0"/>
              <a:t>Build community support </a:t>
            </a:r>
          </a:p>
          <a:p>
            <a:endParaRPr lang="en-US" sz="2000" dirty="0"/>
          </a:p>
          <a:p>
            <a:r>
              <a:rPr lang="en-US" sz="2000" b="1" dirty="0"/>
              <a:t>CONSULT</a:t>
            </a:r>
            <a:r>
              <a:rPr lang="en-US" sz="2000" dirty="0"/>
              <a:t> Invite feedback on port projects and policies</a:t>
            </a:r>
          </a:p>
          <a:p>
            <a:endParaRPr lang="en-US" sz="2000" dirty="0"/>
          </a:p>
          <a:p>
            <a:r>
              <a:rPr lang="en-US" sz="2000" b="1" dirty="0"/>
              <a:t>INVOLVE </a:t>
            </a:r>
            <a:r>
              <a:rPr lang="en-US" sz="2000" dirty="0"/>
              <a:t>Develop port-community collaborations </a:t>
            </a:r>
          </a:p>
          <a:p>
            <a:endParaRPr lang="en-US" sz="2000" dirty="0"/>
          </a:p>
          <a:p>
            <a:r>
              <a:rPr lang="en-US" sz="2000" b="1" dirty="0"/>
              <a:t>COLLABORATE </a:t>
            </a:r>
            <a:r>
              <a:rPr lang="en-US" sz="2000" dirty="0"/>
              <a:t>Build partnerships to mitigate impacts</a:t>
            </a:r>
          </a:p>
          <a:p>
            <a:r>
              <a:rPr lang="en-US" sz="2000" dirty="0"/>
              <a:t> </a:t>
            </a:r>
          </a:p>
          <a:p>
            <a:r>
              <a:rPr lang="en-US" sz="2000" b="1" dirty="0"/>
              <a:t>EMPOWER </a:t>
            </a:r>
            <a:r>
              <a:rPr lang="en-US" sz="2000" dirty="0"/>
              <a:t>Designate citizen representatives </a:t>
            </a:r>
            <a:endParaRPr lang="en-US" sz="2800" dirty="0"/>
          </a:p>
        </p:txBody>
      </p:sp>
    </p:spTree>
    <p:extLst>
      <p:ext uri="{BB962C8B-B14F-4D97-AF65-F5344CB8AC3E}">
        <p14:creationId xmlns:p14="http://schemas.microsoft.com/office/powerpoint/2010/main" val="2482549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D4AE-25A9-4C2F-B164-94AF8B838933}"/>
              </a:ext>
            </a:extLst>
          </p:cNvPr>
          <p:cNvSpPr>
            <a:spLocks noGrp="1"/>
          </p:cNvSpPr>
          <p:nvPr>
            <p:ph type="title"/>
          </p:nvPr>
        </p:nvSpPr>
        <p:spPr>
          <a:xfrm>
            <a:off x="189689" y="1123837"/>
            <a:ext cx="2210611" cy="4601183"/>
          </a:xfrm>
        </p:spPr>
        <p:txBody>
          <a:bodyPr>
            <a:normAutofit/>
          </a:bodyPr>
          <a:lstStyle/>
          <a:p>
            <a:r>
              <a:rPr lang="en-US" dirty="0"/>
              <a:t>Collaborative Problem Solving</a:t>
            </a:r>
          </a:p>
        </p:txBody>
      </p:sp>
      <p:sp>
        <p:nvSpPr>
          <p:cNvPr id="5" name="Slide Number Placeholder 4">
            <a:extLst>
              <a:ext uri="{FF2B5EF4-FFF2-40B4-BE49-F238E27FC236}">
                <a16:creationId xmlns:a16="http://schemas.microsoft.com/office/drawing/2014/main" id="{B3A19FCE-C531-48B5-A62D-4E929DE064BA}"/>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21</a:t>
            </a:fld>
            <a:endParaRPr lang="en-US" dirty="0"/>
          </a:p>
        </p:txBody>
      </p:sp>
      <p:graphicFrame>
        <p:nvGraphicFramePr>
          <p:cNvPr id="7" name="Content Placeholder 2">
            <a:extLst>
              <a:ext uri="{FF2B5EF4-FFF2-40B4-BE49-F238E27FC236}">
                <a16:creationId xmlns:a16="http://schemas.microsoft.com/office/drawing/2014/main" id="{F1C652C8-C5BC-490D-ABCF-B22F8C935595}"/>
              </a:ext>
            </a:extLst>
          </p:cNvPr>
          <p:cNvGraphicFramePr>
            <a:graphicFrameLocks noGrp="1"/>
          </p:cNvGraphicFramePr>
          <p:nvPr>
            <p:ph idx="1"/>
            <p:extLst>
              <p:ext uri="{D42A27DB-BD31-4B8C-83A1-F6EECF244321}">
                <p14:modId xmlns:p14="http://schemas.microsoft.com/office/powerpoint/2010/main" val="81856492"/>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3571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075E9-67CA-4D38-9A11-F4160B98D5AC}"/>
              </a:ext>
            </a:extLst>
          </p:cNvPr>
          <p:cNvSpPr>
            <a:spLocks noGrp="1"/>
          </p:cNvSpPr>
          <p:nvPr>
            <p:ph type="title"/>
          </p:nvPr>
        </p:nvSpPr>
        <p:spPr>
          <a:xfrm>
            <a:off x="189689" y="1123837"/>
            <a:ext cx="2210611" cy="4601183"/>
          </a:xfrm>
        </p:spPr>
        <p:txBody>
          <a:bodyPr>
            <a:normAutofit/>
          </a:bodyPr>
          <a:lstStyle/>
          <a:p>
            <a:r>
              <a:rPr lang="en-US" dirty="0"/>
              <a:t>Planning and Decision-Making Tools</a:t>
            </a:r>
          </a:p>
        </p:txBody>
      </p:sp>
      <p:sp>
        <p:nvSpPr>
          <p:cNvPr id="5" name="Slide Number Placeholder 4">
            <a:extLst>
              <a:ext uri="{FF2B5EF4-FFF2-40B4-BE49-F238E27FC236}">
                <a16:creationId xmlns:a16="http://schemas.microsoft.com/office/drawing/2014/main" id="{59CA887F-19DE-4255-8B5C-5EF25C926357}"/>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a:pPr>
                <a:spcAft>
                  <a:spcPts val="600"/>
                </a:spcAft>
              </a:pPr>
              <a:t>22</a:t>
            </a:fld>
            <a:endParaRPr lang="en-US" dirty="0"/>
          </a:p>
        </p:txBody>
      </p:sp>
      <p:graphicFrame>
        <p:nvGraphicFramePr>
          <p:cNvPr id="20" name="Content Placeholder 2">
            <a:extLst>
              <a:ext uri="{FF2B5EF4-FFF2-40B4-BE49-F238E27FC236}">
                <a16:creationId xmlns:a16="http://schemas.microsoft.com/office/drawing/2014/main" id="{9D7B395E-63F8-4DAE-A180-59EAD40EBF92}"/>
              </a:ext>
            </a:extLst>
          </p:cNvPr>
          <p:cNvGraphicFramePr>
            <a:graphicFrameLocks noGrp="1"/>
          </p:cNvGraphicFramePr>
          <p:nvPr>
            <p:ph idx="1"/>
            <p:extLst>
              <p:ext uri="{D42A27DB-BD31-4B8C-83A1-F6EECF244321}">
                <p14:modId xmlns:p14="http://schemas.microsoft.com/office/powerpoint/2010/main" val="3192272707"/>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6565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ship in a body of water&#10;&#10;Description automatically generated">
            <a:extLst>
              <a:ext uri="{FF2B5EF4-FFF2-40B4-BE49-F238E27FC236}">
                <a16:creationId xmlns:a16="http://schemas.microsoft.com/office/drawing/2014/main" id="{66775365-DBE9-47BE-984F-8A552B2A90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068" r="-1" b="24855"/>
          <a:stretch/>
        </p:blipFill>
        <p:spPr>
          <a:xfrm>
            <a:off x="20" y="1"/>
            <a:ext cx="9141694" cy="6858000"/>
          </a:xfrm>
          <a:prstGeom prst="rect">
            <a:avLst/>
          </a:prstGeom>
        </p:spPr>
      </p:pic>
      <p:sp>
        <p:nvSpPr>
          <p:cNvPr id="13" name="Rectangle 12">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77FDE1B-6E18-4BC6-BB1B-BBB537859C73}"/>
              </a:ext>
            </a:extLst>
          </p:cNvPr>
          <p:cNvSpPr>
            <a:spLocks noGrp="1"/>
          </p:cNvSpPr>
          <p:nvPr>
            <p:ph type="title"/>
          </p:nvPr>
        </p:nvSpPr>
        <p:spPr>
          <a:xfrm>
            <a:off x="189689" y="1123837"/>
            <a:ext cx="2210611" cy="4601183"/>
          </a:xfrm>
        </p:spPr>
        <p:txBody>
          <a:bodyPr>
            <a:normAutofit/>
          </a:bodyPr>
          <a:lstStyle/>
          <a:p>
            <a:r>
              <a:rPr lang="en-US" dirty="0"/>
              <a:t>Case Study: Air Quality Settlement Funding</a:t>
            </a:r>
            <a:br>
              <a:rPr lang="en-US" dirty="0"/>
            </a:br>
            <a:endParaRPr lang="en-US" dirty="0"/>
          </a:p>
        </p:txBody>
      </p:sp>
      <p:sp>
        <p:nvSpPr>
          <p:cNvPr id="15" name="Rectangle 14">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2847" y="754144"/>
            <a:ext cx="5898897"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302BA3D-E002-4676-9BCF-9593A4DBA771}"/>
              </a:ext>
            </a:extLst>
          </p:cNvPr>
          <p:cNvSpPr>
            <a:spLocks noGrp="1"/>
          </p:cNvSpPr>
          <p:nvPr>
            <p:ph idx="1"/>
          </p:nvPr>
        </p:nvSpPr>
        <p:spPr>
          <a:xfrm>
            <a:off x="2979096" y="971055"/>
            <a:ext cx="5486400" cy="4901938"/>
          </a:xfrm>
        </p:spPr>
        <p:txBody>
          <a:bodyPr>
            <a:normAutofit/>
          </a:bodyPr>
          <a:lstStyle/>
          <a:p>
            <a:pPr marL="0" indent="0">
              <a:buNone/>
            </a:pPr>
            <a:r>
              <a:rPr lang="en-US" sz="2600" b="1" dirty="0"/>
              <a:t>Los Angeles and Long Beach Ports</a:t>
            </a:r>
          </a:p>
          <a:p>
            <a:r>
              <a:rPr lang="en-US" sz="2000" dirty="0"/>
              <a:t>Port of Los Angeles had plans to expand an existing shipping terminal. </a:t>
            </a:r>
          </a:p>
          <a:p>
            <a:r>
              <a:rPr lang="en-US" sz="2000" dirty="0"/>
              <a:t>Nearby residents formed a coalition to oppose the expansion due to pollution, blight, noise and congestion. </a:t>
            </a:r>
          </a:p>
          <a:p>
            <a:r>
              <a:rPr lang="en-US" sz="2000" dirty="0"/>
              <a:t>They filed a lawsuit and won a landmark settlement resulting in a $50 million fund to mitigate the impacts of port operations.</a:t>
            </a:r>
          </a:p>
          <a:p>
            <a:r>
              <a:rPr lang="en-US" sz="2000" dirty="0"/>
              <a:t>Required the Port of Los Angeles to adopt pollution prevention measures that reduced air pollution by a ton a day per ship.</a:t>
            </a:r>
          </a:p>
        </p:txBody>
      </p:sp>
      <p:sp>
        <p:nvSpPr>
          <p:cNvPr id="17" name="Rectangle 16">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BDA8B719-006B-4626-B81E-0363E903EB73}"/>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a:solidFill>
                  <a:srgbClr val="FFFFFF"/>
                </a:solidFill>
              </a:rPr>
              <a:pPr>
                <a:spcAft>
                  <a:spcPts val="600"/>
                </a:spcAft>
              </a:pPr>
              <a:t>23</a:t>
            </a:fld>
            <a:endParaRPr lang="en-US" dirty="0">
              <a:solidFill>
                <a:srgbClr val="FFFFFF"/>
              </a:solidFill>
            </a:endParaRPr>
          </a:p>
        </p:txBody>
      </p:sp>
    </p:spTree>
    <p:extLst>
      <p:ext uri="{BB962C8B-B14F-4D97-AF65-F5344CB8AC3E}">
        <p14:creationId xmlns:p14="http://schemas.microsoft.com/office/powerpoint/2010/main" val="2676206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large ship in a body of water&#10;&#10;Description automatically generated">
            <a:extLst>
              <a:ext uri="{FF2B5EF4-FFF2-40B4-BE49-F238E27FC236}">
                <a16:creationId xmlns:a16="http://schemas.microsoft.com/office/drawing/2014/main" id="{325AD123-BEB3-49E7-9DE7-3D557FB3741A}"/>
              </a:ext>
            </a:extLst>
          </p:cNvPr>
          <p:cNvPicPr>
            <a:picLocks noChangeAspect="1"/>
          </p:cNvPicPr>
          <p:nvPr/>
        </p:nvPicPr>
        <p:blipFill rotWithShape="1">
          <a:blip r:embed="rId3">
            <a:extLst>
              <a:ext uri="{28A0092B-C50C-407E-A947-70E740481C1C}">
                <a14:useLocalDpi xmlns:a14="http://schemas.microsoft.com/office/drawing/2010/main" val="0"/>
              </a:ext>
            </a:extLst>
          </a:blip>
          <a:srcRect l="7861" r="3161" b="-2"/>
          <a:stretch/>
        </p:blipFill>
        <p:spPr>
          <a:xfrm>
            <a:off x="20" y="1"/>
            <a:ext cx="9141694" cy="6858000"/>
          </a:xfrm>
          <a:prstGeom prst="rect">
            <a:avLst/>
          </a:prstGeom>
        </p:spPr>
      </p:pic>
      <p:sp>
        <p:nvSpPr>
          <p:cNvPr id="13" name="Rectangle 12">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77FDE1B-6E18-4BC6-BB1B-BBB537859C73}"/>
              </a:ext>
            </a:extLst>
          </p:cNvPr>
          <p:cNvSpPr>
            <a:spLocks noGrp="1"/>
          </p:cNvSpPr>
          <p:nvPr>
            <p:ph type="title"/>
          </p:nvPr>
        </p:nvSpPr>
        <p:spPr>
          <a:xfrm>
            <a:off x="189689" y="1123837"/>
            <a:ext cx="2210611" cy="4601183"/>
          </a:xfrm>
        </p:spPr>
        <p:txBody>
          <a:bodyPr>
            <a:normAutofit/>
          </a:bodyPr>
          <a:lstStyle/>
          <a:p>
            <a:r>
              <a:rPr lang="en-US" dirty="0"/>
              <a:t>Case Study:</a:t>
            </a:r>
            <a:br>
              <a:rPr lang="en-US" dirty="0"/>
            </a:br>
            <a:r>
              <a:rPr lang="en-US" dirty="0"/>
              <a:t>Proactive Community Engagement</a:t>
            </a:r>
          </a:p>
        </p:txBody>
      </p:sp>
      <p:sp>
        <p:nvSpPr>
          <p:cNvPr id="15" name="Rectangle 14">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2847" y="754144"/>
            <a:ext cx="5898897"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302BA3D-E002-4676-9BCF-9593A4DBA771}"/>
              </a:ext>
            </a:extLst>
          </p:cNvPr>
          <p:cNvSpPr>
            <a:spLocks noGrp="1"/>
          </p:cNvSpPr>
          <p:nvPr>
            <p:ph idx="1"/>
          </p:nvPr>
        </p:nvSpPr>
        <p:spPr>
          <a:xfrm>
            <a:off x="2979096" y="971055"/>
            <a:ext cx="5486400" cy="4901938"/>
          </a:xfrm>
        </p:spPr>
        <p:txBody>
          <a:bodyPr>
            <a:normAutofit/>
          </a:bodyPr>
          <a:lstStyle/>
          <a:p>
            <a:pPr marL="0" indent="0">
              <a:buNone/>
            </a:pPr>
            <a:r>
              <a:rPr lang="en-US" sz="2600" b="1" dirty="0"/>
              <a:t>Baltimore Port Alliance</a:t>
            </a:r>
          </a:p>
          <a:p>
            <a:r>
              <a:rPr lang="en-US" sz="2000" dirty="0"/>
              <a:t>A coalition of maritime businesses that come together to present, discuss and decide on issues that impact the Port Community (nearby residents). </a:t>
            </a:r>
          </a:p>
          <a:p>
            <a:r>
              <a:rPr lang="en-US" sz="2000" dirty="0"/>
              <a:t>The Education and Outreach Committee supports educational partnerships across the Chesapeake region. </a:t>
            </a:r>
          </a:p>
          <a:p>
            <a:r>
              <a:rPr lang="en-US" sz="2000" dirty="0"/>
              <a:t>The Environmental Committee has hosted compliance assistance workshops for the maritime community and participated in cleanup efforts. </a:t>
            </a:r>
          </a:p>
          <a:p>
            <a:pPr marL="0" indent="0">
              <a:buNone/>
            </a:pPr>
            <a:endParaRPr lang="en-US" dirty="0"/>
          </a:p>
        </p:txBody>
      </p:sp>
      <p:sp>
        <p:nvSpPr>
          <p:cNvPr id="17" name="Rectangle 16">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BDA8B719-006B-4626-B81E-0363E903EB73}"/>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a:solidFill>
                  <a:srgbClr val="FFFFFF"/>
                </a:solidFill>
              </a:rPr>
              <a:pPr>
                <a:spcAft>
                  <a:spcPts val="600"/>
                </a:spcAft>
              </a:pPr>
              <a:t>24</a:t>
            </a:fld>
            <a:endParaRPr lang="en-US" dirty="0">
              <a:solidFill>
                <a:srgbClr val="FFFFFF"/>
              </a:solidFill>
            </a:endParaRPr>
          </a:p>
        </p:txBody>
      </p:sp>
    </p:spTree>
    <p:extLst>
      <p:ext uri="{BB962C8B-B14F-4D97-AF65-F5344CB8AC3E}">
        <p14:creationId xmlns:p14="http://schemas.microsoft.com/office/powerpoint/2010/main" val="1627474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C940DE5D-5FD5-4828-8123-CD6B8526E8B0}"/>
              </a:ext>
            </a:extLst>
          </p:cNvPr>
          <p:cNvPicPr>
            <a:picLocks noChangeAspect="1"/>
          </p:cNvPicPr>
          <p:nvPr/>
        </p:nvPicPr>
        <p:blipFill rotWithShape="1">
          <a:blip r:embed="rId3">
            <a:extLst>
              <a:ext uri="{28A0092B-C50C-407E-A947-70E740481C1C}">
                <a14:useLocalDpi xmlns:a14="http://schemas.microsoft.com/office/drawing/2010/main" val="0"/>
              </a:ext>
            </a:extLst>
          </a:blip>
          <a:srcRect l="44587" r="10758"/>
          <a:stretch/>
        </p:blipFill>
        <p:spPr>
          <a:xfrm>
            <a:off x="20" y="1"/>
            <a:ext cx="9141694" cy="6858000"/>
          </a:xfrm>
          <a:prstGeom prst="rect">
            <a:avLst/>
          </a:prstGeom>
        </p:spPr>
      </p:pic>
      <p:sp>
        <p:nvSpPr>
          <p:cNvPr id="13" name="Rectangle 12">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77FDE1B-6E18-4BC6-BB1B-BBB537859C73}"/>
              </a:ext>
            </a:extLst>
          </p:cNvPr>
          <p:cNvSpPr>
            <a:spLocks noGrp="1"/>
          </p:cNvSpPr>
          <p:nvPr>
            <p:ph type="title"/>
          </p:nvPr>
        </p:nvSpPr>
        <p:spPr>
          <a:xfrm>
            <a:off x="189689" y="1123837"/>
            <a:ext cx="2210611" cy="4601183"/>
          </a:xfrm>
        </p:spPr>
        <p:txBody>
          <a:bodyPr>
            <a:normAutofit/>
          </a:bodyPr>
          <a:lstStyle/>
          <a:p>
            <a:r>
              <a:rPr lang="en-US" dirty="0"/>
              <a:t>Case Study</a:t>
            </a:r>
          </a:p>
        </p:txBody>
      </p:sp>
      <p:sp>
        <p:nvSpPr>
          <p:cNvPr id="15" name="Rectangle 14">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2847" y="754144"/>
            <a:ext cx="5898897"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302BA3D-E002-4676-9BCF-9593A4DBA771}"/>
              </a:ext>
            </a:extLst>
          </p:cNvPr>
          <p:cNvSpPr>
            <a:spLocks noGrp="1"/>
          </p:cNvSpPr>
          <p:nvPr>
            <p:ph idx="1"/>
          </p:nvPr>
        </p:nvSpPr>
        <p:spPr>
          <a:xfrm>
            <a:off x="2979096" y="971055"/>
            <a:ext cx="5486400" cy="4901938"/>
          </a:xfrm>
        </p:spPr>
        <p:txBody>
          <a:bodyPr>
            <a:normAutofit/>
          </a:bodyPr>
          <a:lstStyle/>
          <a:p>
            <a:pPr marL="0" indent="0">
              <a:buNone/>
            </a:pPr>
            <a:r>
              <a:rPr lang="en-US" sz="2600" b="1" dirty="0"/>
              <a:t>The Harbor Community Benefit Foundation (Los Angeles)</a:t>
            </a:r>
          </a:p>
          <a:p>
            <a:r>
              <a:rPr lang="en-US" sz="2000" dirty="0"/>
              <a:t>Founded to “assess, protect, and improve the health, quality of life, aesthetics, and physical environment of the harbor communities </a:t>
            </a:r>
          </a:p>
          <a:p>
            <a:r>
              <a:rPr lang="en-US" sz="2000" dirty="0"/>
              <a:t>Based on an agreement between the Port of LA and 17 environmental and community groups. </a:t>
            </a:r>
          </a:p>
          <a:p>
            <a:r>
              <a:rPr lang="en-US" sz="2000" dirty="0"/>
              <a:t>As the port grows, so does the grant fund for air quality mitigation and a community benefit program. </a:t>
            </a:r>
          </a:p>
          <a:p>
            <a:r>
              <a:rPr lang="en-US" sz="2000" dirty="0"/>
              <a:t>As of 2019, invested $6.3 million back into the community</a:t>
            </a:r>
            <a:r>
              <a:rPr lang="en-US" dirty="0"/>
              <a:t>. </a:t>
            </a:r>
          </a:p>
          <a:p>
            <a:endParaRPr lang="en-US" dirty="0"/>
          </a:p>
        </p:txBody>
      </p:sp>
      <p:sp>
        <p:nvSpPr>
          <p:cNvPr id="17" name="Rectangle 16">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BDA8B719-006B-4626-B81E-0363E903EB73}"/>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a:solidFill>
                  <a:srgbClr val="FFFFFF"/>
                </a:solidFill>
              </a:rPr>
              <a:pPr>
                <a:spcAft>
                  <a:spcPts val="600"/>
                </a:spcAft>
              </a:pPr>
              <a:t>25</a:t>
            </a:fld>
            <a:endParaRPr lang="en-US" dirty="0">
              <a:solidFill>
                <a:srgbClr val="FFFFFF"/>
              </a:solidFill>
            </a:endParaRPr>
          </a:p>
        </p:txBody>
      </p:sp>
    </p:spTree>
    <p:extLst>
      <p:ext uri="{BB962C8B-B14F-4D97-AF65-F5344CB8AC3E}">
        <p14:creationId xmlns:p14="http://schemas.microsoft.com/office/powerpoint/2010/main" val="3849718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D932E7F-8ACC-4B67-A1BC-3C293FEA6A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3" r="10748" b="-2"/>
          <a:stretch/>
        </p:blipFill>
        <p:spPr>
          <a:xfrm>
            <a:off x="20" y="1"/>
            <a:ext cx="9141694" cy="6858000"/>
          </a:xfrm>
          <a:prstGeom prst="rect">
            <a:avLst/>
          </a:prstGeom>
        </p:spPr>
      </p:pic>
      <p:sp>
        <p:nvSpPr>
          <p:cNvPr id="15" name="Rectangle 14">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3B92858-3D4A-4B18-A015-42309A959023}"/>
              </a:ext>
            </a:extLst>
          </p:cNvPr>
          <p:cNvSpPr>
            <a:spLocks noGrp="1"/>
          </p:cNvSpPr>
          <p:nvPr>
            <p:ph type="title"/>
          </p:nvPr>
        </p:nvSpPr>
        <p:spPr>
          <a:xfrm>
            <a:off x="189689" y="1123837"/>
            <a:ext cx="2210611" cy="4601183"/>
          </a:xfrm>
        </p:spPr>
        <p:txBody>
          <a:bodyPr>
            <a:normAutofit/>
          </a:bodyPr>
          <a:lstStyle/>
          <a:p>
            <a:r>
              <a:rPr lang="en-US" dirty="0"/>
              <a:t>Case Study:</a:t>
            </a:r>
            <a:br>
              <a:rPr lang="en-US" dirty="0"/>
            </a:br>
            <a:r>
              <a:rPr lang="en-US" dirty="0"/>
              <a:t>Air Quality Project</a:t>
            </a:r>
            <a:br>
              <a:rPr lang="en-US" dirty="0"/>
            </a:br>
            <a:endParaRPr lang="en-US" dirty="0"/>
          </a:p>
        </p:txBody>
      </p:sp>
      <p:sp>
        <p:nvSpPr>
          <p:cNvPr id="17" name="Rectangle 16">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2847" y="754144"/>
            <a:ext cx="5898897"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4A79A68-2065-422F-92D0-040029D70017}"/>
              </a:ext>
            </a:extLst>
          </p:cNvPr>
          <p:cNvSpPr>
            <a:spLocks noGrp="1"/>
          </p:cNvSpPr>
          <p:nvPr>
            <p:ph idx="1"/>
          </p:nvPr>
        </p:nvSpPr>
        <p:spPr>
          <a:xfrm>
            <a:off x="2979096" y="971055"/>
            <a:ext cx="5486400" cy="4901938"/>
          </a:xfrm>
        </p:spPr>
        <p:txBody>
          <a:bodyPr>
            <a:normAutofit/>
          </a:bodyPr>
          <a:lstStyle/>
          <a:p>
            <a:pPr marL="0" indent="0">
              <a:buNone/>
            </a:pPr>
            <a:r>
              <a:rPr lang="en-US" sz="2600" b="1" dirty="0"/>
              <a:t>Port of Portland: Swan Island Air Quality Project</a:t>
            </a:r>
          </a:p>
          <a:p>
            <a:r>
              <a:rPr lang="en-US" sz="2200" dirty="0"/>
              <a:t>Funded a two-year community involvement program in coordination with a study that explored chemical emissions and health impacts. </a:t>
            </a:r>
          </a:p>
          <a:p>
            <a:r>
              <a:rPr lang="en-US" sz="2200" dirty="0"/>
              <a:t>Created a cross-sector Task Force </a:t>
            </a:r>
          </a:p>
          <a:p>
            <a:r>
              <a:rPr lang="en-US" sz="2200" dirty="0"/>
              <a:t>Based on the outcomes, the shipyard operator agreed to make significant changes in operations to reduce emissions.</a:t>
            </a:r>
          </a:p>
        </p:txBody>
      </p:sp>
      <p:sp>
        <p:nvSpPr>
          <p:cNvPr id="19" name="Rectangle 18">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1800E581-9E42-4BA2-B9A2-F44D5A80DAB5}"/>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a:solidFill>
                  <a:srgbClr val="FFFFFF"/>
                </a:solidFill>
              </a:rPr>
              <a:pPr>
                <a:spcAft>
                  <a:spcPts val="600"/>
                </a:spcAft>
              </a:pPr>
              <a:t>26</a:t>
            </a:fld>
            <a:endParaRPr lang="en-US" dirty="0">
              <a:solidFill>
                <a:srgbClr val="FFFFFF"/>
              </a:solidFill>
            </a:endParaRPr>
          </a:p>
        </p:txBody>
      </p:sp>
    </p:spTree>
    <p:extLst>
      <p:ext uri="{BB962C8B-B14F-4D97-AF65-F5344CB8AC3E}">
        <p14:creationId xmlns:p14="http://schemas.microsoft.com/office/powerpoint/2010/main" val="4254717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33D6A2-E370-4485-9F8E-B27697779976}"/>
              </a:ext>
            </a:extLst>
          </p:cNvPr>
          <p:cNvSpPr>
            <a:spLocks noGrp="1"/>
          </p:cNvSpPr>
          <p:nvPr>
            <p:ph type="ctrTitle"/>
          </p:nvPr>
        </p:nvSpPr>
        <p:spPr/>
        <p:txBody>
          <a:bodyPr>
            <a:normAutofit/>
          </a:bodyPr>
          <a:lstStyle/>
          <a:p>
            <a:r>
              <a:rPr lang="en-US" dirty="0"/>
              <a:t>Good Neighbor Roadmap</a:t>
            </a:r>
          </a:p>
        </p:txBody>
      </p:sp>
      <p:sp>
        <p:nvSpPr>
          <p:cNvPr id="7" name="Subtitle 6">
            <a:extLst>
              <a:ext uri="{FF2B5EF4-FFF2-40B4-BE49-F238E27FC236}">
                <a16:creationId xmlns:a16="http://schemas.microsoft.com/office/drawing/2014/main" id="{23142653-762E-4B3A-B499-6157487255DD}"/>
              </a:ext>
            </a:extLst>
          </p:cNvPr>
          <p:cNvSpPr>
            <a:spLocks noGrp="1"/>
          </p:cNvSpPr>
          <p:nvPr>
            <p:ph type="subTitle" idx="1"/>
          </p:nvPr>
        </p:nvSpPr>
        <p:spPr/>
        <p:txBody>
          <a:bodyPr/>
          <a:lstStyle/>
          <a:p>
            <a:endParaRPr lang="en-US" dirty="0"/>
          </a:p>
        </p:txBody>
      </p:sp>
      <p:sp>
        <p:nvSpPr>
          <p:cNvPr id="4" name="Footer Placeholder 3">
            <a:extLst>
              <a:ext uri="{FF2B5EF4-FFF2-40B4-BE49-F238E27FC236}">
                <a16:creationId xmlns:a16="http://schemas.microsoft.com/office/drawing/2014/main" id="{DA2E8E26-2390-41B2-804D-BCAEE3476C90}"/>
              </a:ext>
            </a:extLst>
          </p:cNvPr>
          <p:cNvSpPr>
            <a:spLocks noGrp="1"/>
          </p:cNvSpPr>
          <p:nvPr>
            <p:ph type="ftr" sz="quarter" idx="11"/>
          </p:nvPr>
        </p:nvSpPr>
        <p:spPr/>
        <p:txBody>
          <a:bodyPr/>
          <a:lstStyle/>
          <a:p>
            <a:r>
              <a:rPr lang="en-US" dirty="0">
                <a:solidFill>
                  <a:schemeClr val="bg1"/>
                </a:solidFill>
              </a:rPr>
              <a:t>CAA Permitting Guide</a:t>
            </a:r>
          </a:p>
        </p:txBody>
      </p:sp>
      <p:sp>
        <p:nvSpPr>
          <p:cNvPr id="5" name="Slide Number Placeholder 4">
            <a:extLst>
              <a:ext uri="{FF2B5EF4-FFF2-40B4-BE49-F238E27FC236}">
                <a16:creationId xmlns:a16="http://schemas.microsoft.com/office/drawing/2014/main" id="{B28B6701-A00F-4F9D-BD8C-B710DD8074AA}"/>
              </a:ext>
            </a:extLst>
          </p:cNvPr>
          <p:cNvSpPr>
            <a:spLocks noGrp="1"/>
          </p:cNvSpPr>
          <p:nvPr>
            <p:ph type="sldNum" sz="quarter" idx="12"/>
          </p:nvPr>
        </p:nvSpPr>
        <p:spPr/>
        <p:txBody>
          <a:bodyPr/>
          <a:lstStyle/>
          <a:p>
            <a:fld id="{9C8C2430-CBAF-4D9E-8321-8A011BFF5987}" type="slidenum">
              <a:rPr lang="en-US" smtClean="0"/>
              <a:pPr/>
              <a:t>27</a:t>
            </a:fld>
            <a:endParaRPr lang="en-US" dirty="0"/>
          </a:p>
        </p:txBody>
      </p:sp>
    </p:spTree>
    <p:extLst>
      <p:ext uri="{BB962C8B-B14F-4D97-AF65-F5344CB8AC3E}">
        <p14:creationId xmlns:p14="http://schemas.microsoft.com/office/powerpoint/2010/main" val="382043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FA6E-906A-4629-9DD7-D736E9A4BB70}"/>
              </a:ext>
            </a:extLst>
          </p:cNvPr>
          <p:cNvSpPr>
            <a:spLocks noGrp="1"/>
          </p:cNvSpPr>
          <p:nvPr>
            <p:ph type="title"/>
          </p:nvPr>
        </p:nvSpPr>
        <p:spPr/>
        <p:txBody>
          <a:bodyPr/>
          <a:lstStyle/>
          <a:p>
            <a:r>
              <a:rPr lang="en-US" dirty="0"/>
              <a:t>Steps in the Good Neighbor Roadmap Process</a:t>
            </a:r>
          </a:p>
        </p:txBody>
      </p:sp>
      <p:sp>
        <p:nvSpPr>
          <p:cNvPr id="3" name="Content Placeholder 2">
            <a:extLst>
              <a:ext uri="{FF2B5EF4-FFF2-40B4-BE49-F238E27FC236}">
                <a16:creationId xmlns:a16="http://schemas.microsoft.com/office/drawing/2014/main" id="{C25E2ABC-1146-454A-81B2-909CC128F79E}"/>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F15CDE5B-DD95-4462-9B83-BDAEE73B7FDB}"/>
              </a:ext>
            </a:extLst>
          </p:cNvPr>
          <p:cNvSpPr>
            <a:spLocks noGrp="1"/>
          </p:cNvSpPr>
          <p:nvPr>
            <p:ph type="ftr" sz="quarter" idx="11"/>
          </p:nvPr>
        </p:nvSpPr>
        <p:spPr/>
        <p:txBody>
          <a:bodyPr/>
          <a:lstStyle/>
          <a:p>
            <a:r>
              <a:rPr lang="en-US" dirty="0">
                <a:solidFill>
                  <a:schemeClr val="bg1"/>
                </a:solidFill>
              </a:rPr>
              <a:t>CAA Permitting Guide</a:t>
            </a:r>
          </a:p>
        </p:txBody>
      </p:sp>
      <p:sp>
        <p:nvSpPr>
          <p:cNvPr id="5" name="Slide Number Placeholder 4">
            <a:extLst>
              <a:ext uri="{FF2B5EF4-FFF2-40B4-BE49-F238E27FC236}">
                <a16:creationId xmlns:a16="http://schemas.microsoft.com/office/drawing/2014/main" id="{7A201455-FFC9-4FDE-AE39-7F40FAB27CAB}"/>
              </a:ext>
            </a:extLst>
          </p:cNvPr>
          <p:cNvSpPr>
            <a:spLocks noGrp="1"/>
          </p:cNvSpPr>
          <p:nvPr>
            <p:ph type="sldNum" sz="quarter" idx="12"/>
          </p:nvPr>
        </p:nvSpPr>
        <p:spPr/>
        <p:txBody>
          <a:bodyPr/>
          <a:lstStyle/>
          <a:p>
            <a:fld id="{9C8C2430-CBAF-4D9E-8321-8A011BFF5987}" type="slidenum">
              <a:rPr lang="en-US" smtClean="0"/>
              <a:pPr/>
              <a:t>28</a:t>
            </a:fld>
            <a:endParaRPr lang="en-US" dirty="0"/>
          </a:p>
        </p:txBody>
      </p:sp>
      <p:pic>
        <p:nvPicPr>
          <p:cNvPr id="6" name="Picture 5">
            <a:extLst>
              <a:ext uri="{FF2B5EF4-FFF2-40B4-BE49-F238E27FC236}">
                <a16:creationId xmlns:a16="http://schemas.microsoft.com/office/drawing/2014/main" id="{2E52BDFF-32A7-4B52-9573-68D57BD8798F}"/>
              </a:ext>
            </a:extLst>
          </p:cNvPr>
          <p:cNvPicPr>
            <a:picLocks noChangeAspect="1"/>
          </p:cNvPicPr>
          <p:nvPr/>
        </p:nvPicPr>
        <p:blipFill>
          <a:blip r:embed="rId3"/>
          <a:stretch>
            <a:fillRect/>
          </a:stretch>
        </p:blipFill>
        <p:spPr>
          <a:xfrm>
            <a:off x="2706635" y="159516"/>
            <a:ext cx="5876925" cy="6572250"/>
          </a:xfrm>
          <a:prstGeom prst="rect">
            <a:avLst/>
          </a:prstGeom>
        </p:spPr>
      </p:pic>
    </p:spTree>
    <p:extLst>
      <p:ext uri="{BB962C8B-B14F-4D97-AF65-F5344CB8AC3E}">
        <p14:creationId xmlns:p14="http://schemas.microsoft.com/office/powerpoint/2010/main" val="1349548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9542E-F0FC-44EA-AF84-6DCC78CAD23F}"/>
              </a:ext>
            </a:extLst>
          </p:cNvPr>
          <p:cNvSpPr>
            <a:spLocks noGrp="1"/>
          </p:cNvSpPr>
          <p:nvPr>
            <p:ph type="title"/>
          </p:nvPr>
        </p:nvSpPr>
        <p:spPr>
          <a:xfrm>
            <a:off x="189689" y="1123837"/>
            <a:ext cx="2210611" cy="4601183"/>
          </a:xfrm>
        </p:spPr>
        <p:txBody>
          <a:bodyPr>
            <a:normAutofit/>
          </a:bodyPr>
          <a:lstStyle/>
          <a:p>
            <a:r>
              <a:rPr lang="en-US" dirty="0"/>
              <a:t>Step 1. Assess your Community Engagement Approach</a:t>
            </a:r>
          </a:p>
        </p:txBody>
      </p:sp>
      <p:sp>
        <p:nvSpPr>
          <p:cNvPr id="5" name="Slide Number Placeholder 4">
            <a:extLst>
              <a:ext uri="{FF2B5EF4-FFF2-40B4-BE49-F238E27FC236}">
                <a16:creationId xmlns:a16="http://schemas.microsoft.com/office/drawing/2014/main" id="{A83AF538-CED6-4321-AFD6-2E472007F43A}"/>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29</a:t>
            </a:fld>
            <a:endParaRPr lang="en-US" dirty="0"/>
          </a:p>
        </p:txBody>
      </p:sp>
      <p:graphicFrame>
        <p:nvGraphicFramePr>
          <p:cNvPr id="7" name="Content Placeholder 2">
            <a:extLst>
              <a:ext uri="{FF2B5EF4-FFF2-40B4-BE49-F238E27FC236}">
                <a16:creationId xmlns:a16="http://schemas.microsoft.com/office/drawing/2014/main" id="{7C0E2327-9652-4F43-8DC3-2A490B8143A8}"/>
              </a:ext>
            </a:extLst>
          </p:cNvPr>
          <p:cNvGraphicFramePr>
            <a:graphicFrameLocks noGrp="1"/>
          </p:cNvGraphicFramePr>
          <p:nvPr>
            <p:ph idx="1"/>
            <p:extLst>
              <p:ext uri="{D42A27DB-BD31-4B8C-83A1-F6EECF244321}">
                <p14:modId xmlns:p14="http://schemas.microsoft.com/office/powerpoint/2010/main" val="1965885874"/>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669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a:xfrm>
            <a:off x="318581" y="1191637"/>
            <a:ext cx="2145593" cy="4465854"/>
          </a:xfrm>
        </p:spPr>
        <p:txBody>
          <a:bodyPr>
            <a:normAutofit/>
          </a:bodyPr>
          <a:lstStyle/>
          <a:p>
            <a:r>
              <a:rPr lang="en-US" dirty="0"/>
              <a:t>Pilots &amp; Toolkit Update</a:t>
            </a:r>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a:xfrm>
            <a:off x="7875495" y="6270252"/>
            <a:ext cx="1114425" cy="354386"/>
          </a:xfrm>
        </p:spPr>
        <p:txBody>
          <a:bodyPr vert="horz" lIns="88751" tIns="44375" rIns="88751" bIns="44375" rtlCol="0" anchor="ctr">
            <a:normAutofit/>
          </a:bodyPr>
          <a:lstStyle/>
          <a:p>
            <a:pPr defTabSz="887553">
              <a:spcAft>
                <a:spcPts val="582"/>
              </a:spcAft>
            </a:pPr>
            <a:fld id="{9C8C2430-CBAF-4D9E-8321-8A011BFF5987}" type="slidenum">
              <a:rPr lang="en-US">
                <a:solidFill>
                  <a:srgbClr val="40BAD2"/>
                </a:solidFill>
                <a:latin typeface="Corbel" panose="020B0503020204020204"/>
              </a:rPr>
              <a:pPr defTabSz="887553">
                <a:spcAft>
                  <a:spcPts val="582"/>
                </a:spcAft>
              </a:pPr>
              <a:t>3</a:t>
            </a:fld>
            <a:endParaRPr lang="en-US">
              <a:solidFill>
                <a:srgbClr val="40BAD2"/>
              </a:solidFill>
              <a:latin typeface="Corbel" panose="020B0503020204020204"/>
            </a:endParaRPr>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318581" y="1191638"/>
            <a:ext cx="2145594" cy="4465854"/>
          </a:xfrm>
          <a:prstGeom prst="rect">
            <a:avLst/>
          </a:prstGeom>
        </p:spPr>
        <p:txBody>
          <a:bodyPr vert="horz" lIns="88751" tIns="44375" rIns="88751" bIns="44375"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defTabSz="887553"/>
            <a:endParaRPr lang="en-US" sz="2912" spc="-58">
              <a:latin typeface="Corbel" panose="020B0503020204020204"/>
            </a:endParaRPr>
          </a:p>
        </p:txBody>
      </p:sp>
      <p:graphicFrame>
        <p:nvGraphicFramePr>
          <p:cNvPr id="8" name="Content Placeholder 2">
            <a:extLst>
              <a:ext uri="{FF2B5EF4-FFF2-40B4-BE49-F238E27FC236}">
                <a16:creationId xmlns:a16="http://schemas.microsoft.com/office/drawing/2014/main" id="{52DCACDA-B7AC-4232-9F07-CB47D4B511C3}"/>
              </a:ext>
            </a:extLst>
          </p:cNvPr>
          <p:cNvGraphicFramePr>
            <a:graphicFrameLocks noGrp="1"/>
          </p:cNvGraphicFramePr>
          <p:nvPr>
            <p:ph idx="1"/>
            <p:extLst>
              <p:ext uri="{D42A27DB-BD31-4B8C-83A1-F6EECF244321}">
                <p14:modId xmlns:p14="http://schemas.microsoft.com/office/powerpoint/2010/main" val="3256179319"/>
              </p:ext>
            </p:extLst>
          </p:nvPr>
        </p:nvGraphicFramePr>
        <p:xfrm>
          <a:off x="2871453" y="960269"/>
          <a:ext cx="5625724" cy="4937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7344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9542E-F0FC-44EA-AF84-6DCC78CAD23F}"/>
              </a:ext>
            </a:extLst>
          </p:cNvPr>
          <p:cNvSpPr>
            <a:spLocks noGrp="1"/>
          </p:cNvSpPr>
          <p:nvPr>
            <p:ph type="title"/>
          </p:nvPr>
        </p:nvSpPr>
        <p:spPr>
          <a:xfrm>
            <a:off x="189689" y="1123837"/>
            <a:ext cx="2210611" cy="4601183"/>
          </a:xfrm>
        </p:spPr>
        <p:txBody>
          <a:bodyPr>
            <a:normAutofit/>
          </a:bodyPr>
          <a:lstStyle/>
          <a:p>
            <a:r>
              <a:rPr lang="en-US" dirty="0"/>
              <a:t>Step 1. Assess your Community Engagement Approach</a:t>
            </a:r>
          </a:p>
        </p:txBody>
      </p:sp>
      <p:sp>
        <p:nvSpPr>
          <p:cNvPr id="5" name="Slide Number Placeholder 4">
            <a:extLst>
              <a:ext uri="{FF2B5EF4-FFF2-40B4-BE49-F238E27FC236}">
                <a16:creationId xmlns:a16="http://schemas.microsoft.com/office/drawing/2014/main" id="{A83AF538-CED6-4321-AFD6-2E472007F43A}"/>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30</a:t>
            </a:fld>
            <a:endParaRPr lang="en-US"/>
          </a:p>
        </p:txBody>
      </p:sp>
      <p:graphicFrame>
        <p:nvGraphicFramePr>
          <p:cNvPr id="7" name="Content Placeholder 2">
            <a:extLst>
              <a:ext uri="{FF2B5EF4-FFF2-40B4-BE49-F238E27FC236}">
                <a16:creationId xmlns:a16="http://schemas.microsoft.com/office/drawing/2014/main" id="{80A63525-B2B1-4EBC-A031-B72AFFE5F7F7}"/>
              </a:ext>
            </a:extLst>
          </p:cNvPr>
          <p:cNvGraphicFramePr>
            <a:graphicFrameLocks noGrp="1"/>
          </p:cNvGraphicFramePr>
          <p:nvPr>
            <p:ph idx="1"/>
            <p:extLst>
              <p:ext uri="{D42A27DB-BD31-4B8C-83A1-F6EECF244321}">
                <p14:modId xmlns:p14="http://schemas.microsoft.com/office/powerpoint/2010/main" val="1370952385"/>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3675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5350"/>
            <a:ext cx="3481671"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BEC63C9-3536-47F5-A556-511F18303706}"/>
              </a:ext>
            </a:extLst>
          </p:cNvPr>
          <p:cNvSpPr>
            <a:spLocks noGrp="1"/>
          </p:cNvSpPr>
          <p:nvPr>
            <p:ph type="title"/>
          </p:nvPr>
        </p:nvSpPr>
        <p:spPr>
          <a:xfrm>
            <a:off x="216936" y="1123837"/>
            <a:ext cx="3012087" cy="1255469"/>
          </a:xfrm>
        </p:spPr>
        <p:txBody>
          <a:bodyPr>
            <a:normAutofit/>
          </a:bodyPr>
          <a:lstStyle/>
          <a:p>
            <a:r>
              <a:rPr lang="en-US" dirty="0"/>
              <a:t>Step 2: Build Relationships</a:t>
            </a:r>
          </a:p>
        </p:txBody>
      </p:sp>
      <p:sp>
        <p:nvSpPr>
          <p:cNvPr id="3" name="Content Placeholder 2">
            <a:extLst>
              <a:ext uri="{FF2B5EF4-FFF2-40B4-BE49-F238E27FC236}">
                <a16:creationId xmlns:a16="http://schemas.microsoft.com/office/drawing/2014/main" id="{AC2F8E8B-DC37-4552-854C-12F65E4419EE}"/>
              </a:ext>
            </a:extLst>
          </p:cNvPr>
          <p:cNvSpPr>
            <a:spLocks noGrp="1"/>
          </p:cNvSpPr>
          <p:nvPr>
            <p:ph idx="1"/>
          </p:nvPr>
        </p:nvSpPr>
        <p:spPr>
          <a:xfrm>
            <a:off x="216936" y="2510395"/>
            <a:ext cx="3012087" cy="3274586"/>
          </a:xfrm>
        </p:spPr>
        <p:txBody>
          <a:bodyPr anchor="t">
            <a:normAutofit fontScale="92500"/>
          </a:bodyPr>
          <a:lstStyle/>
          <a:p>
            <a:r>
              <a:rPr lang="en-US" sz="2400" dirty="0">
                <a:solidFill>
                  <a:srgbClr val="FFFFFF"/>
                </a:solidFill>
              </a:rPr>
              <a:t>Assess the nature of your port’s relationships with the broad spectrum of stakeholders </a:t>
            </a:r>
          </a:p>
          <a:p>
            <a:r>
              <a:rPr lang="en-US" sz="2400" dirty="0">
                <a:solidFill>
                  <a:srgbClr val="FFFFFF"/>
                </a:solidFill>
              </a:rPr>
              <a:t>Begin building trust and connections with near-port community organizations and leadership.</a:t>
            </a:r>
          </a:p>
          <a:p>
            <a:endParaRPr lang="en-US" dirty="0">
              <a:solidFill>
                <a:srgbClr val="FFFFFF"/>
              </a:solidFill>
            </a:endParaRPr>
          </a:p>
          <a:p>
            <a:endParaRPr lang="en-US" dirty="0">
              <a:solidFill>
                <a:srgbClr val="FFFFFF"/>
              </a:solidFill>
            </a:endParaRPr>
          </a:p>
        </p:txBody>
      </p:sp>
      <p:pic>
        <p:nvPicPr>
          <p:cNvPr id="6" name="Picture 5">
            <a:extLst>
              <a:ext uri="{FF2B5EF4-FFF2-40B4-BE49-F238E27FC236}">
                <a16:creationId xmlns:a16="http://schemas.microsoft.com/office/drawing/2014/main" id="{A1247F09-C4F1-49CA-924E-B341ADAF0B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2318" y="764382"/>
            <a:ext cx="4306882" cy="5321083"/>
          </a:xfrm>
          <a:prstGeom prst="rect">
            <a:avLst/>
          </a:prstGeom>
        </p:spPr>
      </p:pic>
      <p:sp>
        <p:nvSpPr>
          <p:cNvPr id="5" name="Slide Number Placeholder 4">
            <a:extLst>
              <a:ext uri="{FF2B5EF4-FFF2-40B4-BE49-F238E27FC236}">
                <a16:creationId xmlns:a16="http://schemas.microsoft.com/office/drawing/2014/main" id="{DCBA7532-B8FB-4CD9-89EC-1DB30C28EDF8}"/>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31</a:t>
            </a:fld>
            <a:endParaRPr lang="en-US" dirty="0"/>
          </a:p>
        </p:txBody>
      </p:sp>
    </p:spTree>
    <p:extLst>
      <p:ext uri="{BB962C8B-B14F-4D97-AF65-F5344CB8AC3E}">
        <p14:creationId xmlns:p14="http://schemas.microsoft.com/office/powerpoint/2010/main" val="3001354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63C9-3536-47F5-A556-511F18303706}"/>
              </a:ext>
            </a:extLst>
          </p:cNvPr>
          <p:cNvSpPr>
            <a:spLocks noGrp="1"/>
          </p:cNvSpPr>
          <p:nvPr>
            <p:ph type="title"/>
          </p:nvPr>
        </p:nvSpPr>
        <p:spPr/>
        <p:txBody>
          <a:bodyPr/>
          <a:lstStyle/>
          <a:p>
            <a:r>
              <a:rPr lang="en-US" dirty="0"/>
              <a:t>Step 2: Build Relationships</a:t>
            </a:r>
          </a:p>
        </p:txBody>
      </p:sp>
      <p:sp>
        <p:nvSpPr>
          <p:cNvPr id="3" name="Content Placeholder 2">
            <a:extLst>
              <a:ext uri="{FF2B5EF4-FFF2-40B4-BE49-F238E27FC236}">
                <a16:creationId xmlns:a16="http://schemas.microsoft.com/office/drawing/2014/main" id="{AC2F8E8B-DC37-4552-854C-12F65E4419EE}"/>
              </a:ext>
            </a:extLst>
          </p:cNvPr>
          <p:cNvSpPr>
            <a:spLocks noGrp="1"/>
          </p:cNvSpPr>
          <p:nvPr>
            <p:ph idx="1"/>
          </p:nvPr>
        </p:nvSpPr>
        <p:spPr/>
        <p:txBody>
          <a:bodyPr>
            <a:normAutofit/>
          </a:bodyPr>
          <a:lstStyle/>
          <a:p>
            <a:r>
              <a:rPr lang="en-US" sz="2800" dirty="0"/>
              <a:t>Identify key stakeholder groups.</a:t>
            </a:r>
          </a:p>
          <a:p>
            <a:r>
              <a:rPr lang="en-US" sz="2800" dirty="0"/>
              <a:t>Explore the current levels of engagement across stakeholder groups.</a:t>
            </a:r>
          </a:p>
          <a:p>
            <a:r>
              <a:rPr lang="en-US" sz="2800" dirty="0"/>
              <a:t>What are the gaps in relationships?</a:t>
            </a:r>
          </a:p>
          <a:p>
            <a:r>
              <a:rPr lang="en-US" sz="2800" dirty="0"/>
              <a:t>Where are there opportunities for collaboration among different stakeholders based on shared interests?</a:t>
            </a:r>
          </a:p>
          <a:p>
            <a:r>
              <a:rPr lang="en-US" sz="2800" dirty="0"/>
              <a:t>What does the community identify as assets and challenges?</a:t>
            </a:r>
          </a:p>
          <a:p>
            <a:endParaRPr lang="en-US" sz="2800" dirty="0"/>
          </a:p>
          <a:p>
            <a:endParaRPr lang="en-US" sz="2800" dirty="0"/>
          </a:p>
        </p:txBody>
      </p:sp>
      <p:sp>
        <p:nvSpPr>
          <p:cNvPr id="4" name="Footer Placeholder 3">
            <a:extLst>
              <a:ext uri="{FF2B5EF4-FFF2-40B4-BE49-F238E27FC236}">
                <a16:creationId xmlns:a16="http://schemas.microsoft.com/office/drawing/2014/main" id="{55767768-4BC8-40A6-BDD8-9CFE06A87026}"/>
              </a:ext>
            </a:extLst>
          </p:cNvPr>
          <p:cNvSpPr>
            <a:spLocks noGrp="1"/>
          </p:cNvSpPr>
          <p:nvPr>
            <p:ph type="ftr" sz="quarter" idx="11"/>
          </p:nvPr>
        </p:nvSpPr>
        <p:spPr/>
        <p:txBody>
          <a:bodyPr/>
          <a:lstStyle/>
          <a:p>
            <a:r>
              <a:rPr lang="en-US" dirty="0">
                <a:solidFill>
                  <a:schemeClr val="bg1"/>
                </a:solidFill>
              </a:rPr>
              <a:t>CAA Permitting Guide</a:t>
            </a:r>
          </a:p>
        </p:txBody>
      </p:sp>
      <p:sp>
        <p:nvSpPr>
          <p:cNvPr id="5" name="Slide Number Placeholder 4">
            <a:extLst>
              <a:ext uri="{FF2B5EF4-FFF2-40B4-BE49-F238E27FC236}">
                <a16:creationId xmlns:a16="http://schemas.microsoft.com/office/drawing/2014/main" id="{DCBA7532-B8FB-4CD9-89EC-1DB30C28EDF8}"/>
              </a:ext>
            </a:extLst>
          </p:cNvPr>
          <p:cNvSpPr>
            <a:spLocks noGrp="1"/>
          </p:cNvSpPr>
          <p:nvPr>
            <p:ph type="sldNum" sz="quarter" idx="12"/>
          </p:nvPr>
        </p:nvSpPr>
        <p:spPr/>
        <p:txBody>
          <a:bodyPr/>
          <a:lstStyle/>
          <a:p>
            <a:fld id="{9C8C2430-CBAF-4D9E-8321-8A011BFF5987}" type="slidenum">
              <a:rPr lang="en-US" smtClean="0"/>
              <a:pPr/>
              <a:t>32</a:t>
            </a:fld>
            <a:endParaRPr lang="en-US" dirty="0"/>
          </a:p>
        </p:txBody>
      </p:sp>
    </p:spTree>
    <p:extLst>
      <p:ext uri="{BB962C8B-B14F-4D97-AF65-F5344CB8AC3E}">
        <p14:creationId xmlns:p14="http://schemas.microsoft.com/office/powerpoint/2010/main" val="2934019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7A1F-724A-41E0-AD43-B6AC4FD72910}"/>
              </a:ext>
            </a:extLst>
          </p:cNvPr>
          <p:cNvSpPr>
            <a:spLocks noGrp="1"/>
          </p:cNvSpPr>
          <p:nvPr>
            <p:ph type="title"/>
          </p:nvPr>
        </p:nvSpPr>
        <p:spPr/>
        <p:txBody>
          <a:bodyPr/>
          <a:lstStyle/>
          <a:p>
            <a:r>
              <a:rPr lang="en-US" dirty="0"/>
              <a:t>Step 3: Identify Community Concerns and Goals</a:t>
            </a:r>
          </a:p>
        </p:txBody>
      </p:sp>
      <p:sp>
        <p:nvSpPr>
          <p:cNvPr id="3" name="Content Placeholder 2">
            <a:extLst>
              <a:ext uri="{FF2B5EF4-FFF2-40B4-BE49-F238E27FC236}">
                <a16:creationId xmlns:a16="http://schemas.microsoft.com/office/drawing/2014/main" id="{4F8373E5-30DD-444D-B9FF-DC86972B861D}"/>
              </a:ext>
            </a:extLst>
          </p:cNvPr>
          <p:cNvSpPr>
            <a:spLocks noGrp="1"/>
          </p:cNvSpPr>
          <p:nvPr>
            <p:ph idx="1"/>
          </p:nvPr>
        </p:nvSpPr>
        <p:spPr>
          <a:xfrm>
            <a:off x="2721318" y="1218531"/>
            <a:ext cx="5966745" cy="5320382"/>
          </a:xfrm>
        </p:spPr>
        <p:txBody>
          <a:bodyPr>
            <a:normAutofit/>
          </a:bodyPr>
          <a:lstStyle/>
          <a:p>
            <a:r>
              <a:rPr lang="en-US" sz="2400" dirty="0">
                <a:solidFill>
                  <a:schemeClr val="tx2"/>
                </a:solidFill>
              </a:rPr>
              <a:t>Engage the near-port community to gather current community goals and concerns. </a:t>
            </a:r>
          </a:p>
          <a:p>
            <a:r>
              <a:rPr lang="en-US" sz="2400" dirty="0">
                <a:solidFill>
                  <a:schemeClr val="tx2"/>
                </a:solidFill>
              </a:rPr>
              <a:t>Build trust by listening to concerns that may seem beyond the port authority.</a:t>
            </a:r>
          </a:p>
          <a:p>
            <a:r>
              <a:rPr lang="en-US" sz="2400" dirty="0">
                <a:solidFill>
                  <a:schemeClr val="tx2"/>
                </a:solidFill>
              </a:rPr>
              <a:t>Inviting the community to a discussion of priority community concerns outside a decision process can take the pressure off a single plan or project to address all the concerns. </a:t>
            </a:r>
          </a:p>
        </p:txBody>
      </p:sp>
      <p:sp>
        <p:nvSpPr>
          <p:cNvPr id="4" name="Footer Placeholder 3">
            <a:extLst>
              <a:ext uri="{FF2B5EF4-FFF2-40B4-BE49-F238E27FC236}">
                <a16:creationId xmlns:a16="http://schemas.microsoft.com/office/drawing/2014/main" id="{50616142-49C6-4C4C-92C2-ADD217132E6B}"/>
              </a:ext>
            </a:extLst>
          </p:cNvPr>
          <p:cNvSpPr>
            <a:spLocks noGrp="1"/>
          </p:cNvSpPr>
          <p:nvPr>
            <p:ph type="ftr" sz="quarter" idx="11"/>
          </p:nvPr>
        </p:nvSpPr>
        <p:spPr/>
        <p:txBody>
          <a:bodyPr/>
          <a:lstStyle/>
          <a:p>
            <a:r>
              <a:rPr lang="en-US" dirty="0">
                <a:solidFill>
                  <a:schemeClr val="bg1"/>
                </a:solidFill>
              </a:rPr>
              <a:t>CAA Permitting Guide</a:t>
            </a:r>
          </a:p>
        </p:txBody>
      </p:sp>
      <p:sp>
        <p:nvSpPr>
          <p:cNvPr id="5" name="Slide Number Placeholder 4">
            <a:extLst>
              <a:ext uri="{FF2B5EF4-FFF2-40B4-BE49-F238E27FC236}">
                <a16:creationId xmlns:a16="http://schemas.microsoft.com/office/drawing/2014/main" id="{3D7CCAFF-1611-44BD-B25B-EBB58CB8D908}"/>
              </a:ext>
            </a:extLst>
          </p:cNvPr>
          <p:cNvSpPr>
            <a:spLocks noGrp="1"/>
          </p:cNvSpPr>
          <p:nvPr>
            <p:ph type="sldNum" sz="quarter" idx="12"/>
          </p:nvPr>
        </p:nvSpPr>
        <p:spPr/>
        <p:txBody>
          <a:bodyPr/>
          <a:lstStyle/>
          <a:p>
            <a:fld id="{9C8C2430-CBAF-4D9E-8321-8A011BFF5987}" type="slidenum">
              <a:rPr lang="en-US" smtClean="0"/>
              <a:pPr/>
              <a:t>33</a:t>
            </a:fld>
            <a:endParaRPr lang="en-US" dirty="0"/>
          </a:p>
        </p:txBody>
      </p:sp>
    </p:spTree>
    <p:extLst>
      <p:ext uri="{BB962C8B-B14F-4D97-AF65-F5344CB8AC3E}">
        <p14:creationId xmlns:p14="http://schemas.microsoft.com/office/powerpoint/2010/main" val="4067690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42061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F1D7A1F-724A-41E0-AD43-B6AC4FD72910}"/>
              </a:ext>
            </a:extLst>
          </p:cNvPr>
          <p:cNvSpPr>
            <a:spLocks noGrp="1"/>
          </p:cNvSpPr>
          <p:nvPr>
            <p:ph type="title"/>
          </p:nvPr>
        </p:nvSpPr>
        <p:spPr>
          <a:xfrm>
            <a:off x="216935" y="1123837"/>
            <a:ext cx="3989255" cy="1255469"/>
          </a:xfrm>
        </p:spPr>
        <p:txBody>
          <a:bodyPr>
            <a:normAutofit/>
          </a:bodyPr>
          <a:lstStyle/>
          <a:p>
            <a:r>
              <a:rPr lang="en-US" sz="2800" dirty="0"/>
              <a:t>Step 3: Identify Community Concerns and Goals</a:t>
            </a:r>
          </a:p>
        </p:txBody>
      </p:sp>
      <p:sp>
        <p:nvSpPr>
          <p:cNvPr id="3" name="Content Placeholder 2">
            <a:extLst>
              <a:ext uri="{FF2B5EF4-FFF2-40B4-BE49-F238E27FC236}">
                <a16:creationId xmlns:a16="http://schemas.microsoft.com/office/drawing/2014/main" id="{4F8373E5-30DD-444D-B9FF-DC86972B861D}"/>
              </a:ext>
            </a:extLst>
          </p:cNvPr>
          <p:cNvSpPr>
            <a:spLocks noGrp="1"/>
          </p:cNvSpPr>
          <p:nvPr>
            <p:ph idx="1"/>
          </p:nvPr>
        </p:nvSpPr>
        <p:spPr>
          <a:xfrm>
            <a:off x="216936" y="2510395"/>
            <a:ext cx="3749222" cy="3274586"/>
          </a:xfrm>
        </p:spPr>
        <p:txBody>
          <a:bodyPr anchor="t">
            <a:normAutofit fontScale="85000" lnSpcReduction="10000"/>
          </a:bodyPr>
          <a:lstStyle/>
          <a:p>
            <a:r>
              <a:rPr lang="en-US" sz="2800" dirty="0">
                <a:solidFill>
                  <a:srgbClr val="FFFFFF"/>
                </a:solidFill>
              </a:rPr>
              <a:t>Identify community concerns.</a:t>
            </a:r>
          </a:p>
          <a:p>
            <a:r>
              <a:rPr lang="en-US" sz="2800" dirty="0">
                <a:solidFill>
                  <a:srgbClr val="FFFFFF"/>
                </a:solidFill>
              </a:rPr>
              <a:t>Add detail.</a:t>
            </a:r>
          </a:p>
          <a:p>
            <a:r>
              <a:rPr lang="en-US" sz="2800" dirty="0">
                <a:solidFill>
                  <a:srgbClr val="FFFFFF"/>
                </a:solidFill>
              </a:rPr>
              <a:t>Describe impacts.</a:t>
            </a:r>
          </a:p>
          <a:p>
            <a:r>
              <a:rPr lang="en-US" sz="2800" dirty="0">
                <a:solidFill>
                  <a:srgbClr val="FFFFFF"/>
                </a:solidFill>
              </a:rPr>
              <a:t>Set goals.</a:t>
            </a:r>
          </a:p>
          <a:p>
            <a:r>
              <a:rPr lang="en-US" sz="2800" dirty="0">
                <a:solidFill>
                  <a:srgbClr val="FFFFFF"/>
                </a:solidFill>
              </a:rPr>
              <a:t>Identify opportunities and barriers to achieving goals.</a:t>
            </a:r>
          </a:p>
          <a:p>
            <a:r>
              <a:rPr lang="en-US" sz="2800" dirty="0">
                <a:solidFill>
                  <a:srgbClr val="FFFFFF"/>
                </a:solidFill>
              </a:rPr>
              <a:t>Prioritize for action.</a:t>
            </a:r>
          </a:p>
          <a:p>
            <a:endParaRPr lang="en-US" dirty="0">
              <a:solidFill>
                <a:srgbClr val="FFFFFF"/>
              </a:solidFill>
            </a:endParaRPr>
          </a:p>
        </p:txBody>
      </p:sp>
      <p:pic>
        <p:nvPicPr>
          <p:cNvPr id="6" name="Picture 5">
            <a:extLst>
              <a:ext uri="{FF2B5EF4-FFF2-40B4-BE49-F238E27FC236}">
                <a16:creationId xmlns:a16="http://schemas.microsoft.com/office/drawing/2014/main" id="{C177A8BB-1FD0-4B08-AA49-9295AF1565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4050" y="980071"/>
            <a:ext cx="3899989" cy="4878204"/>
          </a:xfrm>
          <a:prstGeom prst="rect">
            <a:avLst/>
          </a:prstGeom>
        </p:spPr>
      </p:pic>
      <p:sp>
        <p:nvSpPr>
          <p:cNvPr id="5" name="Slide Number Placeholder 4">
            <a:extLst>
              <a:ext uri="{FF2B5EF4-FFF2-40B4-BE49-F238E27FC236}">
                <a16:creationId xmlns:a16="http://schemas.microsoft.com/office/drawing/2014/main" id="{3D7CCAFF-1611-44BD-B25B-EBB58CB8D908}"/>
              </a:ext>
            </a:extLst>
          </p:cNvPr>
          <p:cNvSpPr>
            <a:spLocks noGrp="1"/>
          </p:cNvSpPr>
          <p:nvPr>
            <p:ph type="sldNum" sz="quarter" idx="12"/>
          </p:nvPr>
        </p:nvSpPr>
        <p:spPr>
          <a:xfrm>
            <a:off x="7975602" y="6356351"/>
            <a:ext cx="1148195" cy="365125"/>
          </a:xfrm>
        </p:spPr>
        <p:txBody>
          <a:bodyPr>
            <a:normAutofit/>
          </a:bodyPr>
          <a:lstStyle/>
          <a:p>
            <a:pPr>
              <a:spcAft>
                <a:spcPts val="600"/>
              </a:spcAft>
            </a:pPr>
            <a:fld id="{9C8C2430-CBAF-4D9E-8321-8A011BFF5987}" type="slidenum">
              <a:rPr lang="en-US" smtClean="0"/>
              <a:pPr>
                <a:spcAft>
                  <a:spcPts val="600"/>
                </a:spcAft>
              </a:pPr>
              <a:t>34</a:t>
            </a:fld>
            <a:endParaRPr lang="en-US" dirty="0"/>
          </a:p>
        </p:txBody>
      </p:sp>
    </p:spTree>
    <p:extLst>
      <p:ext uri="{BB962C8B-B14F-4D97-AF65-F5344CB8AC3E}">
        <p14:creationId xmlns:p14="http://schemas.microsoft.com/office/powerpoint/2010/main" val="3078038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7A1F-724A-41E0-AD43-B6AC4FD72910}"/>
              </a:ext>
            </a:extLst>
          </p:cNvPr>
          <p:cNvSpPr>
            <a:spLocks noGrp="1"/>
          </p:cNvSpPr>
          <p:nvPr>
            <p:ph type="title"/>
          </p:nvPr>
        </p:nvSpPr>
        <p:spPr/>
        <p:txBody>
          <a:bodyPr/>
          <a:lstStyle/>
          <a:p>
            <a:r>
              <a:rPr lang="en-US" dirty="0"/>
              <a:t>Step 3: Identify Community Concerns and Goals</a:t>
            </a:r>
            <a:br>
              <a:rPr lang="en-US" dirty="0"/>
            </a:br>
            <a:endParaRPr lang="en-US" dirty="0"/>
          </a:p>
        </p:txBody>
      </p:sp>
      <p:sp>
        <p:nvSpPr>
          <p:cNvPr id="3" name="Content Placeholder 2">
            <a:extLst>
              <a:ext uri="{FF2B5EF4-FFF2-40B4-BE49-F238E27FC236}">
                <a16:creationId xmlns:a16="http://schemas.microsoft.com/office/drawing/2014/main" id="{4F8373E5-30DD-444D-B9FF-DC86972B861D}"/>
              </a:ext>
            </a:extLst>
          </p:cNvPr>
          <p:cNvSpPr>
            <a:spLocks noGrp="1"/>
          </p:cNvSpPr>
          <p:nvPr>
            <p:ph idx="1"/>
          </p:nvPr>
        </p:nvSpPr>
        <p:spPr>
          <a:xfrm>
            <a:off x="2620273" y="1321027"/>
            <a:ext cx="5966745" cy="3498315"/>
          </a:xfrm>
        </p:spPr>
        <p:txBody>
          <a:bodyPr>
            <a:normAutofit fontScale="77500" lnSpcReduction="20000"/>
          </a:bodyPr>
          <a:lstStyle/>
          <a:p>
            <a:r>
              <a:rPr lang="en-US" sz="3100" dirty="0">
                <a:solidFill>
                  <a:schemeClr val="tx2"/>
                </a:solidFill>
              </a:rPr>
              <a:t>When there is a significant gap between the goals of the community and the port, Collaborative Problem Solving approach can help move past a stalemate.</a:t>
            </a:r>
          </a:p>
          <a:p>
            <a:r>
              <a:rPr lang="en-US" sz="3100" dirty="0">
                <a:solidFill>
                  <a:schemeClr val="tx2"/>
                </a:solidFill>
              </a:rPr>
              <a:t>Collaborative problem solving is when stakeholders come together around an issue to explore solutions towards mutually beneficial outcomes. </a:t>
            </a:r>
          </a:p>
          <a:p>
            <a:r>
              <a:rPr lang="en-US" sz="3100" dirty="0">
                <a:solidFill>
                  <a:schemeClr val="tx2"/>
                </a:solidFill>
              </a:rPr>
              <a:t>Convening a range of stakeholders can increase areas of overlapping interest and leverage resources to develop mutually beneficial solutions. </a:t>
            </a:r>
          </a:p>
          <a:p>
            <a:endParaRPr lang="en-US" dirty="0">
              <a:solidFill>
                <a:schemeClr val="tx2"/>
              </a:solidFill>
            </a:endParaRPr>
          </a:p>
        </p:txBody>
      </p:sp>
      <p:sp>
        <p:nvSpPr>
          <p:cNvPr id="4" name="Footer Placeholder 3">
            <a:extLst>
              <a:ext uri="{FF2B5EF4-FFF2-40B4-BE49-F238E27FC236}">
                <a16:creationId xmlns:a16="http://schemas.microsoft.com/office/drawing/2014/main" id="{50616142-49C6-4C4C-92C2-ADD217132E6B}"/>
              </a:ext>
            </a:extLst>
          </p:cNvPr>
          <p:cNvSpPr>
            <a:spLocks noGrp="1"/>
          </p:cNvSpPr>
          <p:nvPr>
            <p:ph type="ftr" sz="quarter" idx="11"/>
          </p:nvPr>
        </p:nvSpPr>
        <p:spPr/>
        <p:txBody>
          <a:bodyPr/>
          <a:lstStyle/>
          <a:p>
            <a:r>
              <a:rPr lang="en-US" dirty="0">
                <a:solidFill>
                  <a:schemeClr val="bg1"/>
                </a:solidFill>
              </a:rPr>
              <a:t>CAA Permitting Guide</a:t>
            </a:r>
          </a:p>
        </p:txBody>
      </p:sp>
      <p:sp>
        <p:nvSpPr>
          <p:cNvPr id="5" name="Slide Number Placeholder 4">
            <a:extLst>
              <a:ext uri="{FF2B5EF4-FFF2-40B4-BE49-F238E27FC236}">
                <a16:creationId xmlns:a16="http://schemas.microsoft.com/office/drawing/2014/main" id="{3D7CCAFF-1611-44BD-B25B-EBB58CB8D908}"/>
              </a:ext>
            </a:extLst>
          </p:cNvPr>
          <p:cNvSpPr>
            <a:spLocks noGrp="1"/>
          </p:cNvSpPr>
          <p:nvPr>
            <p:ph type="sldNum" sz="quarter" idx="12"/>
          </p:nvPr>
        </p:nvSpPr>
        <p:spPr/>
        <p:txBody>
          <a:bodyPr/>
          <a:lstStyle/>
          <a:p>
            <a:fld id="{9C8C2430-CBAF-4D9E-8321-8A011BFF5987}" type="slidenum">
              <a:rPr lang="en-US" smtClean="0"/>
              <a:pPr/>
              <a:t>35</a:t>
            </a:fld>
            <a:endParaRPr lang="en-US" dirty="0"/>
          </a:p>
        </p:txBody>
      </p:sp>
    </p:spTree>
    <p:extLst>
      <p:ext uri="{BB962C8B-B14F-4D97-AF65-F5344CB8AC3E}">
        <p14:creationId xmlns:p14="http://schemas.microsoft.com/office/powerpoint/2010/main" val="3864247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A9C8C-4072-423D-9734-D5E7B53C70AB}"/>
              </a:ext>
            </a:extLst>
          </p:cNvPr>
          <p:cNvSpPr>
            <a:spLocks noGrp="1"/>
          </p:cNvSpPr>
          <p:nvPr>
            <p:ph type="title"/>
          </p:nvPr>
        </p:nvSpPr>
        <p:spPr>
          <a:xfrm>
            <a:off x="189689" y="1123837"/>
            <a:ext cx="2210611" cy="4601183"/>
          </a:xfrm>
        </p:spPr>
        <p:txBody>
          <a:bodyPr>
            <a:normAutofit/>
          </a:bodyPr>
          <a:lstStyle/>
          <a:p>
            <a:r>
              <a:rPr lang="en-US" dirty="0"/>
              <a:t>Step 4: Identify Levers for Change</a:t>
            </a:r>
          </a:p>
        </p:txBody>
      </p:sp>
      <p:sp>
        <p:nvSpPr>
          <p:cNvPr id="3" name="Content Placeholder 2">
            <a:extLst>
              <a:ext uri="{FF2B5EF4-FFF2-40B4-BE49-F238E27FC236}">
                <a16:creationId xmlns:a16="http://schemas.microsoft.com/office/drawing/2014/main" id="{7E942EC4-E9D4-498D-9C44-B1329C7D4799}"/>
              </a:ext>
            </a:extLst>
          </p:cNvPr>
          <p:cNvSpPr>
            <a:spLocks noGrp="1"/>
          </p:cNvSpPr>
          <p:nvPr>
            <p:ph idx="1"/>
          </p:nvPr>
        </p:nvSpPr>
        <p:spPr>
          <a:xfrm>
            <a:off x="2901950" y="1357312"/>
            <a:ext cx="2689418" cy="5120640"/>
          </a:xfrm>
        </p:spPr>
        <p:txBody>
          <a:bodyPr>
            <a:normAutofit/>
          </a:bodyPr>
          <a:lstStyle/>
          <a:p>
            <a:pPr marL="0" indent="0">
              <a:buNone/>
            </a:pPr>
            <a:r>
              <a:rPr lang="en-US" sz="2400" dirty="0"/>
              <a:t>Identify upcoming plans and projects at the port as well as related public, private and non-profit agencies to identify opportunities to involve the near-port community and address community goals.</a:t>
            </a:r>
          </a:p>
          <a:p>
            <a:endParaRPr lang="en-US" dirty="0"/>
          </a:p>
        </p:txBody>
      </p:sp>
      <p:pic>
        <p:nvPicPr>
          <p:cNvPr id="6" name="Picture 5">
            <a:extLst>
              <a:ext uri="{FF2B5EF4-FFF2-40B4-BE49-F238E27FC236}">
                <a16:creationId xmlns:a16="http://schemas.microsoft.com/office/drawing/2014/main" id="{94DEDF4A-5C24-4043-BC83-BFFC791663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176" t="1053" r="24581" b="468"/>
          <a:stretch/>
        </p:blipFill>
        <p:spPr>
          <a:xfrm>
            <a:off x="5591368" y="762000"/>
            <a:ext cx="3114482" cy="5346700"/>
          </a:xfrm>
          <a:prstGeom prst="rect">
            <a:avLst/>
          </a:prstGeom>
        </p:spPr>
      </p:pic>
      <p:sp>
        <p:nvSpPr>
          <p:cNvPr id="5" name="Slide Number Placeholder 4">
            <a:extLst>
              <a:ext uri="{FF2B5EF4-FFF2-40B4-BE49-F238E27FC236}">
                <a16:creationId xmlns:a16="http://schemas.microsoft.com/office/drawing/2014/main" id="{75867DF4-84D4-4F05-ACF5-DB79A2963B37}"/>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36</a:t>
            </a:fld>
            <a:endParaRPr lang="en-US" dirty="0"/>
          </a:p>
        </p:txBody>
      </p:sp>
    </p:spTree>
    <p:extLst>
      <p:ext uri="{BB962C8B-B14F-4D97-AF65-F5344CB8AC3E}">
        <p14:creationId xmlns:p14="http://schemas.microsoft.com/office/powerpoint/2010/main" val="1500891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A9C8C-4072-423D-9734-D5E7B53C70AB}"/>
              </a:ext>
            </a:extLst>
          </p:cNvPr>
          <p:cNvSpPr>
            <a:spLocks noGrp="1"/>
          </p:cNvSpPr>
          <p:nvPr>
            <p:ph type="title"/>
          </p:nvPr>
        </p:nvSpPr>
        <p:spPr/>
        <p:txBody>
          <a:bodyPr/>
          <a:lstStyle/>
          <a:p>
            <a:r>
              <a:rPr lang="en-US" dirty="0"/>
              <a:t>Step 4: Identify Levers for Change</a:t>
            </a:r>
          </a:p>
        </p:txBody>
      </p:sp>
      <p:sp>
        <p:nvSpPr>
          <p:cNvPr id="3" name="Content Placeholder 2">
            <a:extLst>
              <a:ext uri="{FF2B5EF4-FFF2-40B4-BE49-F238E27FC236}">
                <a16:creationId xmlns:a16="http://schemas.microsoft.com/office/drawing/2014/main" id="{7E942EC4-E9D4-498D-9C44-B1329C7D4799}"/>
              </a:ext>
            </a:extLst>
          </p:cNvPr>
          <p:cNvSpPr>
            <a:spLocks noGrp="1"/>
          </p:cNvSpPr>
          <p:nvPr>
            <p:ph idx="1"/>
          </p:nvPr>
        </p:nvSpPr>
        <p:spPr/>
        <p:txBody>
          <a:bodyPr/>
          <a:lstStyle/>
          <a:p>
            <a:r>
              <a:rPr lang="en-US" sz="3200" dirty="0">
                <a:solidFill>
                  <a:schemeClr val="tx2"/>
                </a:solidFill>
              </a:rPr>
              <a:t>What are the potential negative impacts on near-port communities? </a:t>
            </a:r>
          </a:p>
          <a:p>
            <a:r>
              <a:rPr lang="en-US" sz="3200" dirty="0">
                <a:solidFill>
                  <a:schemeClr val="tx2"/>
                </a:solidFill>
              </a:rPr>
              <a:t>What are the potential positive impacts on near-port communities? </a:t>
            </a:r>
          </a:p>
          <a:p>
            <a:r>
              <a:rPr lang="en-US" sz="3200" dirty="0">
                <a:solidFill>
                  <a:schemeClr val="tx2"/>
                </a:solidFill>
              </a:rPr>
              <a:t>What are specific community goals that could be considered during the planning process? </a:t>
            </a:r>
          </a:p>
          <a:p>
            <a:endParaRPr lang="en-US" sz="2000" dirty="0">
              <a:solidFill>
                <a:schemeClr val="tx1"/>
              </a:solidFill>
            </a:endParaRPr>
          </a:p>
          <a:p>
            <a:endParaRPr lang="en-US" dirty="0"/>
          </a:p>
        </p:txBody>
      </p:sp>
      <p:sp>
        <p:nvSpPr>
          <p:cNvPr id="4" name="Footer Placeholder 3">
            <a:extLst>
              <a:ext uri="{FF2B5EF4-FFF2-40B4-BE49-F238E27FC236}">
                <a16:creationId xmlns:a16="http://schemas.microsoft.com/office/drawing/2014/main" id="{B48D6674-C4AE-4451-B146-F71ABFF3451A}"/>
              </a:ext>
            </a:extLst>
          </p:cNvPr>
          <p:cNvSpPr>
            <a:spLocks noGrp="1"/>
          </p:cNvSpPr>
          <p:nvPr>
            <p:ph type="ftr" sz="quarter" idx="11"/>
          </p:nvPr>
        </p:nvSpPr>
        <p:spPr/>
        <p:txBody>
          <a:bodyPr/>
          <a:lstStyle/>
          <a:p>
            <a:r>
              <a:rPr lang="en-US" dirty="0">
                <a:solidFill>
                  <a:schemeClr val="bg1"/>
                </a:solidFill>
              </a:rPr>
              <a:t>CAA Permitting Guide</a:t>
            </a:r>
          </a:p>
        </p:txBody>
      </p:sp>
      <p:sp>
        <p:nvSpPr>
          <p:cNvPr id="5" name="Slide Number Placeholder 4">
            <a:extLst>
              <a:ext uri="{FF2B5EF4-FFF2-40B4-BE49-F238E27FC236}">
                <a16:creationId xmlns:a16="http://schemas.microsoft.com/office/drawing/2014/main" id="{75867DF4-84D4-4F05-ACF5-DB79A2963B37}"/>
              </a:ext>
            </a:extLst>
          </p:cNvPr>
          <p:cNvSpPr>
            <a:spLocks noGrp="1"/>
          </p:cNvSpPr>
          <p:nvPr>
            <p:ph type="sldNum" sz="quarter" idx="12"/>
          </p:nvPr>
        </p:nvSpPr>
        <p:spPr/>
        <p:txBody>
          <a:bodyPr/>
          <a:lstStyle/>
          <a:p>
            <a:fld id="{9C8C2430-CBAF-4D9E-8321-8A011BFF5987}" type="slidenum">
              <a:rPr lang="en-US" smtClean="0"/>
              <a:pPr/>
              <a:t>37</a:t>
            </a:fld>
            <a:endParaRPr lang="en-US" dirty="0"/>
          </a:p>
        </p:txBody>
      </p:sp>
    </p:spTree>
    <p:extLst>
      <p:ext uri="{BB962C8B-B14F-4D97-AF65-F5344CB8AC3E}">
        <p14:creationId xmlns:p14="http://schemas.microsoft.com/office/powerpoint/2010/main" val="3207153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42061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56CD0F8-CB94-48FA-AB75-0D00D168DD6F}"/>
              </a:ext>
            </a:extLst>
          </p:cNvPr>
          <p:cNvSpPr>
            <a:spLocks noGrp="1"/>
          </p:cNvSpPr>
          <p:nvPr>
            <p:ph type="title"/>
          </p:nvPr>
        </p:nvSpPr>
        <p:spPr>
          <a:xfrm>
            <a:off x="216936" y="1123837"/>
            <a:ext cx="3749222" cy="1255469"/>
          </a:xfrm>
        </p:spPr>
        <p:txBody>
          <a:bodyPr>
            <a:normAutofit/>
          </a:bodyPr>
          <a:lstStyle/>
          <a:p>
            <a:r>
              <a:rPr lang="en-US" sz="2800" dirty="0"/>
              <a:t>Step 5. Develop a Good Neighbor Strategic Plan</a:t>
            </a:r>
          </a:p>
        </p:txBody>
      </p:sp>
      <p:sp>
        <p:nvSpPr>
          <p:cNvPr id="3" name="Content Placeholder 2">
            <a:extLst>
              <a:ext uri="{FF2B5EF4-FFF2-40B4-BE49-F238E27FC236}">
                <a16:creationId xmlns:a16="http://schemas.microsoft.com/office/drawing/2014/main" id="{1B3B6B22-E2C2-422B-B59E-070133513B1C}"/>
              </a:ext>
            </a:extLst>
          </p:cNvPr>
          <p:cNvSpPr>
            <a:spLocks noGrp="1"/>
          </p:cNvSpPr>
          <p:nvPr>
            <p:ph idx="1"/>
          </p:nvPr>
        </p:nvSpPr>
        <p:spPr>
          <a:xfrm>
            <a:off x="216936" y="2510395"/>
            <a:ext cx="3749222" cy="3274586"/>
          </a:xfrm>
        </p:spPr>
        <p:txBody>
          <a:bodyPr anchor="t">
            <a:normAutofit/>
          </a:bodyPr>
          <a:lstStyle/>
          <a:p>
            <a:r>
              <a:rPr lang="en-US" sz="2400" dirty="0">
                <a:solidFill>
                  <a:srgbClr val="FFFFFF"/>
                </a:solidFill>
              </a:rPr>
              <a:t>Work in partnership with the community to document the goals, priorities, actions and timeline to address key challenges. </a:t>
            </a: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p:txBody>
      </p:sp>
      <p:pic>
        <p:nvPicPr>
          <p:cNvPr id="6" name="Picture 5">
            <a:extLst>
              <a:ext uri="{FF2B5EF4-FFF2-40B4-BE49-F238E27FC236}">
                <a16:creationId xmlns:a16="http://schemas.microsoft.com/office/drawing/2014/main" id="{27C621C2-3953-44A0-92E8-0EBDD9066F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66450" y="1758118"/>
            <a:ext cx="3735188" cy="3322109"/>
          </a:xfrm>
          <a:prstGeom prst="rect">
            <a:avLst/>
          </a:prstGeom>
        </p:spPr>
      </p:pic>
      <p:sp>
        <p:nvSpPr>
          <p:cNvPr id="5" name="Slide Number Placeholder 4">
            <a:extLst>
              <a:ext uri="{FF2B5EF4-FFF2-40B4-BE49-F238E27FC236}">
                <a16:creationId xmlns:a16="http://schemas.microsoft.com/office/drawing/2014/main" id="{88488D17-32F2-4F7E-A36C-497FA8998611}"/>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38</a:t>
            </a:fld>
            <a:endParaRPr lang="en-US" dirty="0"/>
          </a:p>
        </p:txBody>
      </p:sp>
    </p:spTree>
    <p:extLst>
      <p:ext uri="{BB962C8B-B14F-4D97-AF65-F5344CB8AC3E}">
        <p14:creationId xmlns:p14="http://schemas.microsoft.com/office/powerpoint/2010/main" val="266122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CD0F8-CB94-48FA-AB75-0D00D168DD6F}"/>
              </a:ext>
            </a:extLst>
          </p:cNvPr>
          <p:cNvSpPr>
            <a:spLocks noGrp="1"/>
          </p:cNvSpPr>
          <p:nvPr>
            <p:ph type="title"/>
          </p:nvPr>
        </p:nvSpPr>
        <p:spPr>
          <a:xfrm>
            <a:off x="189689" y="1123837"/>
            <a:ext cx="2210611" cy="4601183"/>
          </a:xfrm>
        </p:spPr>
        <p:txBody>
          <a:bodyPr>
            <a:normAutofit/>
          </a:bodyPr>
          <a:lstStyle/>
          <a:p>
            <a:r>
              <a:rPr lang="en-US" dirty="0"/>
              <a:t>Step 5. Develop a Good Neighbor Strategic Plan</a:t>
            </a:r>
          </a:p>
        </p:txBody>
      </p:sp>
      <p:sp>
        <p:nvSpPr>
          <p:cNvPr id="5" name="Slide Number Placeholder 4">
            <a:extLst>
              <a:ext uri="{FF2B5EF4-FFF2-40B4-BE49-F238E27FC236}">
                <a16:creationId xmlns:a16="http://schemas.microsoft.com/office/drawing/2014/main" id="{88488D17-32F2-4F7E-A36C-497FA8998611}"/>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39</a:t>
            </a:fld>
            <a:endParaRPr lang="en-US" dirty="0"/>
          </a:p>
        </p:txBody>
      </p:sp>
      <p:graphicFrame>
        <p:nvGraphicFramePr>
          <p:cNvPr id="7" name="Content Placeholder 2">
            <a:extLst>
              <a:ext uri="{FF2B5EF4-FFF2-40B4-BE49-F238E27FC236}">
                <a16:creationId xmlns:a16="http://schemas.microsoft.com/office/drawing/2014/main" id="{C7CBA5AB-E82E-4FF9-B00B-791F06848692}"/>
              </a:ext>
            </a:extLst>
          </p:cNvPr>
          <p:cNvGraphicFramePr>
            <a:graphicFrameLocks noGrp="1"/>
          </p:cNvGraphicFramePr>
          <p:nvPr>
            <p:ph idx="1"/>
            <p:extLst>
              <p:ext uri="{D42A27DB-BD31-4B8C-83A1-F6EECF244321}">
                <p14:modId xmlns:p14="http://schemas.microsoft.com/office/powerpoint/2010/main" val="1039177712"/>
              </p:ext>
            </p:extLst>
          </p:nvPr>
        </p:nvGraphicFramePr>
        <p:xfrm>
          <a:off x="2819921" y="885459"/>
          <a:ext cx="5914175"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6307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61133-0FA2-4517-84D9-6389A6666A8C}"/>
              </a:ext>
            </a:extLst>
          </p:cNvPr>
          <p:cNvSpPr>
            <a:spLocks noGrp="1"/>
          </p:cNvSpPr>
          <p:nvPr>
            <p:ph type="title"/>
          </p:nvPr>
        </p:nvSpPr>
        <p:spPr/>
        <p:txBody>
          <a:bodyPr/>
          <a:lstStyle/>
          <a:p>
            <a:r>
              <a:rPr lang="en-US" dirty="0"/>
              <a:t>Goals of the EJ Primer for Ports</a:t>
            </a:r>
          </a:p>
        </p:txBody>
      </p:sp>
      <p:sp>
        <p:nvSpPr>
          <p:cNvPr id="3" name="Content Placeholder 2">
            <a:extLst>
              <a:ext uri="{FF2B5EF4-FFF2-40B4-BE49-F238E27FC236}">
                <a16:creationId xmlns:a16="http://schemas.microsoft.com/office/drawing/2014/main" id="{63B76EB0-21B7-418D-93AA-D090D3DB4FEE}"/>
              </a:ext>
            </a:extLst>
          </p:cNvPr>
          <p:cNvSpPr>
            <a:spLocks noGrp="1"/>
          </p:cNvSpPr>
          <p:nvPr>
            <p:ph idx="1"/>
          </p:nvPr>
        </p:nvSpPr>
        <p:spPr/>
        <p:txBody>
          <a:bodyPr>
            <a:normAutofit/>
          </a:bodyPr>
          <a:lstStyle/>
          <a:p>
            <a:pPr marL="0" indent="0">
              <a:buNone/>
            </a:pPr>
            <a:r>
              <a:rPr lang="en-US" sz="3200" dirty="0"/>
              <a:t>Offers resources for ports seeking to build partnerships and social equity with near-ports communities.</a:t>
            </a:r>
          </a:p>
          <a:p>
            <a:r>
              <a:rPr lang="en-US" sz="2500" dirty="0"/>
              <a:t>Help port decision-makers better understand the needs of near-port communities </a:t>
            </a:r>
          </a:p>
          <a:p>
            <a:r>
              <a:rPr lang="en-US" sz="2500" dirty="0"/>
              <a:t>Learn how port decision makers can help address community needs </a:t>
            </a:r>
          </a:p>
          <a:p>
            <a:r>
              <a:rPr lang="en-US" sz="2500" dirty="0"/>
              <a:t>Build productive community relationships</a:t>
            </a:r>
          </a:p>
        </p:txBody>
      </p:sp>
      <p:sp>
        <p:nvSpPr>
          <p:cNvPr id="4" name="Footer Placeholder 3">
            <a:extLst>
              <a:ext uri="{FF2B5EF4-FFF2-40B4-BE49-F238E27FC236}">
                <a16:creationId xmlns:a16="http://schemas.microsoft.com/office/drawing/2014/main" id="{FC3FF675-8446-4DB8-856E-7FC0FD53DAFF}"/>
              </a:ext>
            </a:extLst>
          </p:cNvPr>
          <p:cNvSpPr>
            <a:spLocks noGrp="1"/>
          </p:cNvSpPr>
          <p:nvPr>
            <p:ph type="ftr" sz="quarter" idx="11"/>
          </p:nvPr>
        </p:nvSpPr>
        <p:spPr/>
        <p:txBody>
          <a:bodyPr/>
          <a:lstStyle/>
          <a:p>
            <a:r>
              <a:rPr lang="en-US" dirty="0">
                <a:solidFill>
                  <a:schemeClr val="bg1"/>
                </a:solidFill>
              </a:rPr>
              <a:t>CAA Permitting Guide</a:t>
            </a:r>
          </a:p>
        </p:txBody>
      </p:sp>
      <p:sp>
        <p:nvSpPr>
          <p:cNvPr id="5" name="Slide Number Placeholder 4">
            <a:extLst>
              <a:ext uri="{FF2B5EF4-FFF2-40B4-BE49-F238E27FC236}">
                <a16:creationId xmlns:a16="http://schemas.microsoft.com/office/drawing/2014/main" id="{3EF22DE9-4D14-4C46-8FB4-52627BCE12CB}"/>
              </a:ext>
            </a:extLst>
          </p:cNvPr>
          <p:cNvSpPr>
            <a:spLocks noGrp="1"/>
          </p:cNvSpPr>
          <p:nvPr>
            <p:ph type="sldNum" sz="quarter" idx="12"/>
          </p:nvPr>
        </p:nvSpPr>
        <p:spPr/>
        <p:txBody>
          <a:bodyPr/>
          <a:lstStyle/>
          <a:p>
            <a:fld id="{9C8C2430-CBAF-4D9E-8321-8A011BFF5987}" type="slidenum">
              <a:rPr lang="en-US" smtClean="0"/>
              <a:pPr/>
              <a:t>4</a:t>
            </a:fld>
            <a:endParaRPr lang="en-US" dirty="0"/>
          </a:p>
        </p:txBody>
      </p:sp>
    </p:spTree>
    <p:extLst>
      <p:ext uri="{BB962C8B-B14F-4D97-AF65-F5344CB8AC3E}">
        <p14:creationId xmlns:p14="http://schemas.microsoft.com/office/powerpoint/2010/main" val="2014762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5350"/>
            <a:ext cx="3481671"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E7762ED-72A8-4AC4-843F-622A0550EC83}"/>
              </a:ext>
            </a:extLst>
          </p:cNvPr>
          <p:cNvSpPr>
            <a:spLocks noGrp="1"/>
          </p:cNvSpPr>
          <p:nvPr>
            <p:ph type="title"/>
          </p:nvPr>
        </p:nvSpPr>
        <p:spPr>
          <a:xfrm>
            <a:off x="216936" y="1123837"/>
            <a:ext cx="3012087" cy="1255469"/>
          </a:xfrm>
        </p:spPr>
        <p:txBody>
          <a:bodyPr>
            <a:normAutofit/>
          </a:bodyPr>
          <a:lstStyle/>
          <a:p>
            <a:r>
              <a:rPr lang="en-US" sz="2800" dirty="0"/>
              <a:t>Step 6. Act, Measure and Sustain Progress</a:t>
            </a:r>
          </a:p>
        </p:txBody>
      </p:sp>
      <p:sp>
        <p:nvSpPr>
          <p:cNvPr id="3" name="Content Placeholder 2">
            <a:extLst>
              <a:ext uri="{FF2B5EF4-FFF2-40B4-BE49-F238E27FC236}">
                <a16:creationId xmlns:a16="http://schemas.microsoft.com/office/drawing/2014/main" id="{3F4A390D-160F-4ABA-9794-DC9F4821CD8D}"/>
              </a:ext>
            </a:extLst>
          </p:cNvPr>
          <p:cNvSpPr>
            <a:spLocks noGrp="1"/>
          </p:cNvSpPr>
          <p:nvPr>
            <p:ph idx="1"/>
          </p:nvPr>
        </p:nvSpPr>
        <p:spPr>
          <a:xfrm>
            <a:off x="216936" y="2510395"/>
            <a:ext cx="3012087" cy="3274586"/>
          </a:xfrm>
        </p:spPr>
        <p:txBody>
          <a:bodyPr anchor="t">
            <a:normAutofit/>
          </a:bodyPr>
          <a:lstStyle/>
          <a:p>
            <a:r>
              <a:rPr lang="en-US" sz="2200" dirty="0">
                <a:solidFill>
                  <a:srgbClr val="FFFFFF"/>
                </a:solidFill>
              </a:rPr>
              <a:t>Collaborate on an early-win project</a:t>
            </a:r>
          </a:p>
          <a:p>
            <a:r>
              <a:rPr lang="en-US" sz="2200" dirty="0">
                <a:solidFill>
                  <a:srgbClr val="FFFFFF"/>
                </a:solidFill>
              </a:rPr>
              <a:t>Maintain momentum with consistent action and communication</a:t>
            </a:r>
          </a:p>
          <a:p>
            <a:r>
              <a:rPr lang="en-US" sz="2200" dirty="0">
                <a:solidFill>
                  <a:srgbClr val="FFFFFF"/>
                </a:solidFill>
              </a:rPr>
              <a:t>Formalize community partnerships </a:t>
            </a:r>
          </a:p>
          <a:p>
            <a:r>
              <a:rPr lang="en-US" sz="2200" dirty="0">
                <a:solidFill>
                  <a:srgbClr val="FFFFFF"/>
                </a:solidFill>
              </a:rPr>
              <a:t>Share progress regularly</a:t>
            </a:r>
          </a:p>
        </p:txBody>
      </p:sp>
      <p:pic>
        <p:nvPicPr>
          <p:cNvPr id="6" name="Picture 5">
            <a:extLst>
              <a:ext uri="{FF2B5EF4-FFF2-40B4-BE49-F238E27FC236}">
                <a16:creationId xmlns:a16="http://schemas.microsoft.com/office/drawing/2014/main" id="{CFC36801-DA65-4974-BF25-EC5CC99BED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345" t="16268" r="16268"/>
          <a:stretch/>
        </p:blipFill>
        <p:spPr>
          <a:xfrm>
            <a:off x="4066103" y="759599"/>
            <a:ext cx="4219313" cy="5330650"/>
          </a:xfrm>
          <a:prstGeom prst="rect">
            <a:avLst/>
          </a:prstGeom>
        </p:spPr>
      </p:pic>
      <p:sp>
        <p:nvSpPr>
          <p:cNvPr id="5" name="Slide Number Placeholder 4">
            <a:extLst>
              <a:ext uri="{FF2B5EF4-FFF2-40B4-BE49-F238E27FC236}">
                <a16:creationId xmlns:a16="http://schemas.microsoft.com/office/drawing/2014/main" id="{F12701C8-B1BA-4665-A0B2-279BDAEA8FC2}"/>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40</a:t>
            </a:fld>
            <a:endParaRPr lang="en-US" dirty="0"/>
          </a:p>
        </p:txBody>
      </p:sp>
    </p:spTree>
    <p:extLst>
      <p:ext uri="{BB962C8B-B14F-4D97-AF65-F5344CB8AC3E}">
        <p14:creationId xmlns:p14="http://schemas.microsoft.com/office/powerpoint/2010/main" val="3077540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762ED-72A8-4AC4-843F-622A0550EC83}"/>
              </a:ext>
            </a:extLst>
          </p:cNvPr>
          <p:cNvSpPr>
            <a:spLocks noGrp="1"/>
          </p:cNvSpPr>
          <p:nvPr>
            <p:ph type="title"/>
          </p:nvPr>
        </p:nvSpPr>
        <p:spPr>
          <a:xfrm>
            <a:off x="189689" y="1123837"/>
            <a:ext cx="2210611" cy="4601183"/>
          </a:xfrm>
        </p:spPr>
        <p:txBody>
          <a:bodyPr>
            <a:normAutofit/>
          </a:bodyPr>
          <a:lstStyle/>
          <a:p>
            <a:r>
              <a:rPr lang="en-US" dirty="0"/>
              <a:t>Step 6. Act, Measure and Sustain Progress</a:t>
            </a:r>
          </a:p>
        </p:txBody>
      </p:sp>
      <p:sp>
        <p:nvSpPr>
          <p:cNvPr id="5" name="Slide Number Placeholder 4">
            <a:extLst>
              <a:ext uri="{FF2B5EF4-FFF2-40B4-BE49-F238E27FC236}">
                <a16:creationId xmlns:a16="http://schemas.microsoft.com/office/drawing/2014/main" id="{F12701C8-B1BA-4665-A0B2-279BDAEA8FC2}"/>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41</a:t>
            </a:fld>
            <a:endParaRPr lang="en-US" dirty="0"/>
          </a:p>
        </p:txBody>
      </p:sp>
      <p:graphicFrame>
        <p:nvGraphicFramePr>
          <p:cNvPr id="7" name="Content Placeholder 2">
            <a:extLst>
              <a:ext uri="{FF2B5EF4-FFF2-40B4-BE49-F238E27FC236}">
                <a16:creationId xmlns:a16="http://schemas.microsoft.com/office/drawing/2014/main" id="{D8D21474-F14B-4324-9820-ED041585CCA7}"/>
              </a:ext>
            </a:extLst>
          </p:cNvPr>
          <p:cNvGraphicFramePr>
            <a:graphicFrameLocks noGrp="1"/>
          </p:cNvGraphicFramePr>
          <p:nvPr>
            <p:ph idx="1"/>
            <p:extLst>
              <p:ext uri="{D42A27DB-BD31-4B8C-83A1-F6EECF244321}">
                <p14:modId xmlns:p14="http://schemas.microsoft.com/office/powerpoint/2010/main" val="3047655822"/>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5885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42061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BD73FB1-379F-484A-8EC2-37BE606D5758}"/>
              </a:ext>
            </a:extLst>
          </p:cNvPr>
          <p:cNvSpPr>
            <a:spLocks noGrp="1"/>
          </p:cNvSpPr>
          <p:nvPr>
            <p:ph type="title"/>
          </p:nvPr>
        </p:nvSpPr>
        <p:spPr>
          <a:xfrm>
            <a:off x="216936" y="1123837"/>
            <a:ext cx="3749222" cy="1255469"/>
          </a:xfrm>
        </p:spPr>
        <p:txBody>
          <a:bodyPr>
            <a:normAutofit/>
          </a:bodyPr>
          <a:lstStyle/>
          <a:p>
            <a:r>
              <a:rPr lang="en-US" sz="2800" dirty="0"/>
              <a:t>How are Ports Engaging Communities?</a:t>
            </a:r>
          </a:p>
        </p:txBody>
      </p:sp>
      <p:sp>
        <p:nvSpPr>
          <p:cNvPr id="3" name="Content Placeholder 2">
            <a:extLst>
              <a:ext uri="{FF2B5EF4-FFF2-40B4-BE49-F238E27FC236}">
                <a16:creationId xmlns:a16="http://schemas.microsoft.com/office/drawing/2014/main" id="{2A76EC0D-1E67-43B2-8266-50A53EC0B72A}"/>
              </a:ext>
            </a:extLst>
          </p:cNvPr>
          <p:cNvSpPr>
            <a:spLocks noGrp="1"/>
          </p:cNvSpPr>
          <p:nvPr>
            <p:ph idx="1"/>
          </p:nvPr>
        </p:nvSpPr>
        <p:spPr>
          <a:xfrm>
            <a:off x="216936" y="2235892"/>
            <a:ext cx="3749222" cy="3992323"/>
          </a:xfrm>
        </p:spPr>
        <p:txBody>
          <a:bodyPr anchor="t">
            <a:normAutofit/>
          </a:bodyPr>
          <a:lstStyle/>
          <a:p>
            <a:r>
              <a:rPr lang="en-US" sz="2000" dirty="0">
                <a:solidFill>
                  <a:srgbClr val="FFFFFF"/>
                </a:solidFill>
              </a:rPr>
              <a:t>Port of Oakland, CA</a:t>
            </a:r>
          </a:p>
          <a:p>
            <a:r>
              <a:rPr lang="en-US" sz="2000" dirty="0">
                <a:solidFill>
                  <a:srgbClr val="FFFFFF"/>
                </a:solidFill>
              </a:rPr>
              <a:t>Port of Bellingham, WA</a:t>
            </a:r>
          </a:p>
          <a:p>
            <a:r>
              <a:rPr lang="en-US" sz="2000" dirty="0">
                <a:solidFill>
                  <a:srgbClr val="FFFFFF"/>
                </a:solidFill>
              </a:rPr>
              <a:t>Port of Baltimore, MD</a:t>
            </a:r>
          </a:p>
          <a:p>
            <a:r>
              <a:rPr lang="en-US" sz="2000" dirty="0">
                <a:solidFill>
                  <a:srgbClr val="FFFFFF"/>
                </a:solidFill>
              </a:rPr>
              <a:t>Port Authority of New York and New Jersey</a:t>
            </a:r>
          </a:p>
          <a:p>
            <a:r>
              <a:rPr lang="en-US" sz="2000" dirty="0">
                <a:solidFill>
                  <a:srgbClr val="FFFFFF"/>
                </a:solidFill>
              </a:rPr>
              <a:t>Port of Seattle, WA</a:t>
            </a:r>
          </a:p>
          <a:p>
            <a:r>
              <a:rPr lang="en-US" sz="2000" dirty="0">
                <a:solidFill>
                  <a:srgbClr val="FFFFFF"/>
                </a:solidFill>
              </a:rPr>
              <a:t>Port of Portland, OR</a:t>
            </a:r>
          </a:p>
          <a:p>
            <a:r>
              <a:rPr lang="en-US" sz="2000" dirty="0">
                <a:solidFill>
                  <a:srgbClr val="FFFFFF"/>
                </a:solidFill>
              </a:rPr>
              <a:t>Port of Houston Authority</a:t>
            </a:r>
          </a:p>
          <a:p>
            <a:r>
              <a:rPr lang="en-US" sz="2000" dirty="0">
                <a:solidFill>
                  <a:srgbClr val="FFFFFF"/>
                </a:solidFill>
              </a:rPr>
              <a:t>Port of Los Angeles, CA</a:t>
            </a:r>
          </a:p>
        </p:txBody>
      </p:sp>
      <p:pic>
        <p:nvPicPr>
          <p:cNvPr id="6" name="Picture 5">
            <a:extLst>
              <a:ext uri="{FF2B5EF4-FFF2-40B4-BE49-F238E27FC236}">
                <a16:creationId xmlns:a16="http://schemas.microsoft.com/office/drawing/2014/main" id="{3EEBA468-EA64-4624-A124-DDB2A76063E8}"/>
              </a:ext>
            </a:extLst>
          </p:cNvPr>
          <p:cNvPicPr>
            <a:picLocks noChangeAspect="1"/>
          </p:cNvPicPr>
          <p:nvPr/>
        </p:nvPicPr>
        <p:blipFill>
          <a:blip r:embed="rId3"/>
          <a:stretch>
            <a:fillRect/>
          </a:stretch>
        </p:blipFill>
        <p:spPr>
          <a:xfrm>
            <a:off x="4569667" y="970163"/>
            <a:ext cx="3928755" cy="4898020"/>
          </a:xfrm>
          <a:prstGeom prst="rect">
            <a:avLst/>
          </a:prstGeom>
        </p:spPr>
      </p:pic>
      <p:sp>
        <p:nvSpPr>
          <p:cNvPr id="5" name="Slide Number Placeholder 4">
            <a:extLst>
              <a:ext uri="{FF2B5EF4-FFF2-40B4-BE49-F238E27FC236}">
                <a16:creationId xmlns:a16="http://schemas.microsoft.com/office/drawing/2014/main" id="{0E804AA7-3357-4482-A4FF-1D3888B45AFC}"/>
              </a:ext>
            </a:extLst>
          </p:cNvPr>
          <p:cNvSpPr>
            <a:spLocks noGrp="1"/>
          </p:cNvSpPr>
          <p:nvPr>
            <p:ph type="sldNum" sz="quarter" idx="12"/>
          </p:nvPr>
        </p:nvSpPr>
        <p:spPr>
          <a:xfrm>
            <a:off x="7975602" y="6356351"/>
            <a:ext cx="1148195" cy="365125"/>
          </a:xfrm>
        </p:spPr>
        <p:txBody>
          <a:bodyPr>
            <a:normAutofit/>
          </a:bodyPr>
          <a:lstStyle/>
          <a:p>
            <a:pPr>
              <a:spcAft>
                <a:spcPts val="600"/>
              </a:spcAft>
            </a:pPr>
            <a:fld id="{9C8C2430-CBAF-4D9E-8321-8A011BFF5987}" type="slidenum">
              <a:rPr lang="en-US" smtClean="0"/>
              <a:pPr>
                <a:spcAft>
                  <a:spcPts val="600"/>
                </a:spcAft>
              </a:pPr>
              <a:t>42</a:t>
            </a:fld>
            <a:endParaRPr lang="en-US" dirty="0"/>
          </a:p>
        </p:txBody>
      </p:sp>
    </p:spTree>
    <p:extLst>
      <p:ext uri="{BB962C8B-B14F-4D97-AF65-F5344CB8AC3E}">
        <p14:creationId xmlns:p14="http://schemas.microsoft.com/office/powerpoint/2010/main" val="231213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a:xfrm>
            <a:off x="189689" y="1123837"/>
            <a:ext cx="2210611" cy="4601183"/>
          </a:xfrm>
        </p:spPr>
        <p:txBody>
          <a:bodyPr>
            <a:normAutofit/>
          </a:bodyPr>
          <a:lstStyle/>
          <a:p>
            <a:r>
              <a:rPr lang="en-US" dirty="0"/>
              <a:t> Tools</a:t>
            </a:r>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a:xfrm>
            <a:off x="7975601" y="6356350"/>
            <a:ext cx="1148195" cy="365125"/>
          </a:xfrm>
        </p:spPr>
        <p:txBody>
          <a:bodyPr vert="horz" lIns="91440" tIns="45720" rIns="91440" bIns="45720" rtlCol="0">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C8C2430-CBAF-4D9E-8321-8A011BFF5987}" type="slidenum">
              <a:rPr kumimoji="0" lang="en-US" sz="1100" b="1" i="0" u="none" strike="noStrike" kern="1200" cap="none" spc="0" normalizeH="0" baseline="0" noProof="0">
                <a:ln>
                  <a:noFill/>
                </a:ln>
                <a:solidFill>
                  <a:srgbClr val="40BAD2"/>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43</a:t>
            </a:fld>
            <a:endParaRPr kumimoji="0" lang="en-US" sz="11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189689" y="1123838"/>
            <a:ext cx="221061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000" b="0" i="0" u="none" strike="noStrike" kern="1200" cap="none" spc="-60" normalizeH="0" baseline="0" noProof="0">
              <a:ln>
                <a:noFill/>
              </a:ln>
              <a:solidFill>
                <a:srgbClr val="FFFFFF"/>
              </a:solidFill>
              <a:effectLst/>
              <a:uLnTx/>
              <a:uFillTx/>
              <a:latin typeface="Corbel" panose="020B0503020204020204"/>
              <a:ea typeface="+mj-ea"/>
              <a:cs typeface="+mj-cs"/>
            </a:endParaRPr>
          </a:p>
        </p:txBody>
      </p:sp>
      <p:graphicFrame>
        <p:nvGraphicFramePr>
          <p:cNvPr id="8" name="Content Placeholder 2">
            <a:extLst>
              <a:ext uri="{FF2B5EF4-FFF2-40B4-BE49-F238E27FC236}">
                <a16:creationId xmlns:a16="http://schemas.microsoft.com/office/drawing/2014/main" id="{A21BA91E-B513-414A-B17D-DF5296E7D6D1}"/>
              </a:ext>
            </a:extLst>
          </p:cNvPr>
          <p:cNvGraphicFramePr>
            <a:graphicFrameLocks noGrp="1"/>
          </p:cNvGraphicFramePr>
          <p:nvPr>
            <p:ph idx="1"/>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4070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a:xfrm>
            <a:off x="318581" y="1191637"/>
            <a:ext cx="2387610" cy="4465854"/>
          </a:xfrm>
        </p:spPr>
        <p:txBody>
          <a:bodyPr>
            <a:normAutofit/>
          </a:bodyPr>
          <a:lstStyle/>
          <a:p>
            <a:r>
              <a:rPr lang="en-US" dirty="0"/>
              <a:t>Website</a:t>
            </a:r>
            <a:br>
              <a:rPr lang="en-US" dirty="0"/>
            </a:br>
            <a:endParaRPr lang="en-US" dirty="0"/>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a:xfrm>
            <a:off x="7875495" y="6270252"/>
            <a:ext cx="1114425" cy="354386"/>
          </a:xfrm>
        </p:spPr>
        <p:txBody>
          <a:bodyPr vert="horz" lIns="88751" tIns="44375" rIns="88751" bIns="44375" rtlCol="0" anchor="ctr">
            <a:normAutofit/>
          </a:bodyPr>
          <a:lstStyle/>
          <a:p>
            <a:pPr>
              <a:spcAft>
                <a:spcPts val="582"/>
              </a:spcAft>
            </a:pPr>
            <a:fld id="{9C8C2430-CBAF-4D9E-8321-8A011BFF5987}" type="slidenum">
              <a:rPr lang="en-US" smtClean="0"/>
              <a:pPr>
                <a:spcAft>
                  <a:spcPts val="582"/>
                </a:spcAft>
              </a:pPr>
              <a:t>44</a:t>
            </a:fld>
            <a:endParaRPr lang="en-US"/>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318581" y="1191638"/>
            <a:ext cx="2145594" cy="4465854"/>
          </a:xfrm>
          <a:prstGeom prst="rect">
            <a:avLst/>
          </a:prstGeom>
        </p:spPr>
        <p:txBody>
          <a:bodyPr vert="horz" lIns="88751" tIns="44375" rIns="88751" bIns="44375"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endParaRPr lang="en-US" sz="2912"/>
          </a:p>
        </p:txBody>
      </p:sp>
      <p:sp>
        <p:nvSpPr>
          <p:cNvPr id="7" name="TextBox 6">
            <a:extLst>
              <a:ext uri="{FF2B5EF4-FFF2-40B4-BE49-F238E27FC236}">
                <a16:creationId xmlns:a16="http://schemas.microsoft.com/office/drawing/2014/main" id="{63E90A4A-A80C-4FA4-85A7-F56A2F40DDFC}"/>
              </a:ext>
            </a:extLst>
          </p:cNvPr>
          <p:cNvSpPr txBox="1"/>
          <p:nvPr/>
        </p:nvSpPr>
        <p:spPr>
          <a:xfrm>
            <a:off x="2923775" y="972510"/>
            <a:ext cx="5356733" cy="3109954"/>
          </a:xfrm>
          <a:prstGeom prst="rect">
            <a:avLst/>
          </a:prstGeom>
          <a:noFill/>
        </p:spPr>
        <p:txBody>
          <a:bodyPr wrap="square" rtlCol="0" anchor="t">
            <a:spAutoFit/>
          </a:bodyPr>
          <a:lstStyle/>
          <a:p>
            <a:r>
              <a:rPr lang="en-US" sz="2330" b="1" dirty="0"/>
              <a:t>Visit the Website for more Tools </a:t>
            </a:r>
          </a:p>
          <a:p>
            <a:pPr marL="277360" indent="-277360">
              <a:buFont typeface="Arial" panose="020B0604020202020204" pitchFamily="34" charset="0"/>
              <a:buChar char="•"/>
            </a:pPr>
            <a:r>
              <a:rPr lang="en-US" sz="2330" dirty="0"/>
              <a:t>Case Studies</a:t>
            </a:r>
          </a:p>
          <a:p>
            <a:pPr marL="277360" indent="-277360">
              <a:buFont typeface="Arial" panose="020B0604020202020204" pitchFamily="34" charset="0"/>
              <a:buChar char="•"/>
            </a:pPr>
            <a:r>
              <a:rPr lang="en-US" sz="2330" dirty="0"/>
              <a:t>Worksheets</a:t>
            </a:r>
          </a:p>
          <a:p>
            <a:pPr marL="277360" indent="-277360">
              <a:buFont typeface="Arial" panose="020B0604020202020204" pitchFamily="34" charset="0"/>
              <a:buChar char="•"/>
            </a:pPr>
            <a:r>
              <a:rPr lang="en-US" sz="2330" dirty="0"/>
              <a:t>Training modules</a:t>
            </a:r>
          </a:p>
          <a:p>
            <a:pPr marL="277360" indent="-277360">
              <a:buFont typeface="Arial" panose="020B0604020202020204" pitchFamily="34" charset="0"/>
              <a:buChar char="•"/>
            </a:pPr>
            <a:r>
              <a:rPr lang="en-US" sz="2330" dirty="0"/>
              <a:t>Resource materials</a:t>
            </a:r>
          </a:p>
          <a:p>
            <a:pPr marL="277360" indent="-277360">
              <a:buFont typeface="Arial" panose="020B0604020202020204" pitchFamily="34" charset="0"/>
              <a:buChar char="•"/>
            </a:pPr>
            <a:r>
              <a:rPr lang="en-US" sz="2330" dirty="0"/>
              <a:t>And more!</a:t>
            </a:r>
          </a:p>
          <a:p>
            <a:r>
              <a:rPr lang="en-US" sz="2135" dirty="0">
                <a:hlinkClick r:id="rId3"/>
              </a:rPr>
              <a:t>www.epa.gov/community-port-collaboration</a:t>
            </a:r>
            <a:endParaRPr lang="en-US" sz="2135" dirty="0"/>
          </a:p>
          <a:p>
            <a:endParaRPr lang="en-US" sz="1747" dirty="0"/>
          </a:p>
          <a:p>
            <a:endParaRPr lang="en-US" sz="1747" dirty="0"/>
          </a:p>
        </p:txBody>
      </p:sp>
      <p:pic>
        <p:nvPicPr>
          <p:cNvPr id="9" name="Content Placeholder 8">
            <a:extLst>
              <a:ext uri="{FF2B5EF4-FFF2-40B4-BE49-F238E27FC236}">
                <a16:creationId xmlns:a16="http://schemas.microsoft.com/office/drawing/2014/main" id="{DB1C07F5-B108-49D3-ABD2-87DDD903B500}"/>
              </a:ext>
            </a:extLst>
          </p:cNvPr>
          <p:cNvPicPr>
            <a:picLocks noGrp="1" noChangeAspect="1"/>
          </p:cNvPicPr>
          <p:nvPr>
            <p:ph idx="1"/>
          </p:nvPr>
        </p:nvPicPr>
        <p:blipFill>
          <a:blip r:embed="rId4"/>
          <a:stretch>
            <a:fillRect/>
          </a:stretch>
        </p:blipFill>
        <p:spPr>
          <a:xfrm>
            <a:off x="2706191" y="3681332"/>
            <a:ext cx="5791901" cy="2766112"/>
          </a:xfrm>
          <a:prstGeom prst="rect">
            <a:avLst/>
          </a:prstGeom>
        </p:spPr>
      </p:pic>
    </p:spTree>
    <p:extLst>
      <p:ext uri="{BB962C8B-B14F-4D97-AF65-F5344CB8AC3E}">
        <p14:creationId xmlns:p14="http://schemas.microsoft.com/office/powerpoint/2010/main" val="7476574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7A328-75C3-48A0-BCD1-5CB1005602E7}"/>
              </a:ext>
            </a:extLst>
          </p:cNvPr>
          <p:cNvSpPr>
            <a:spLocks noGrp="1"/>
          </p:cNvSpPr>
          <p:nvPr>
            <p:ph type="title"/>
          </p:nvPr>
        </p:nvSpPr>
        <p:spPr>
          <a:xfrm>
            <a:off x="0" y="2856083"/>
            <a:ext cx="2616815" cy="1145833"/>
          </a:xfrm>
        </p:spPr>
        <p:txBody>
          <a:bodyPr>
            <a:normAutofit/>
          </a:bodyPr>
          <a:lstStyle/>
          <a:p>
            <a:r>
              <a:rPr lang="en-US" sz="2400" dirty="0"/>
              <a:t>Acknowledgements</a:t>
            </a:r>
          </a:p>
        </p:txBody>
      </p:sp>
      <p:sp>
        <p:nvSpPr>
          <p:cNvPr id="3" name="Content Placeholder 2">
            <a:extLst>
              <a:ext uri="{FF2B5EF4-FFF2-40B4-BE49-F238E27FC236}">
                <a16:creationId xmlns:a16="http://schemas.microsoft.com/office/drawing/2014/main" id="{B4034D81-87A3-439C-8E0D-77C4148134AE}"/>
              </a:ext>
            </a:extLst>
          </p:cNvPr>
          <p:cNvSpPr>
            <a:spLocks noGrp="1"/>
          </p:cNvSpPr>
          <p:nvPr>
            <p:ph idx="1"/>
          </p:nvPr>
        </p:nvSpPr>
        <p:spPr>
          <a:xfrm>
            <a:off x="2616815" y="1504648"/>
            <a:ext cx="5966745" cy="4601183"/>
          </a:xfrm>
        </p:spPr>
        <p:txBody>
          <a:bodyPr>
            <a:normAutofit/>
          </a:bodyPr>
          <a:lstStyle/>
          <a:p>
            <a:pPr marL="0" indent="0">
              <a:buNone/>
            </a:pPr>
            <a:r>
              <a:rPr lang="en-US" sz="2400" dirty="0"/>
              <a:t>The Environmental Justice Primer for Ports has been developed by:</a:t>
            </a:r>
          </a:p>
          <a:p>
            <a:pPr marL="0" indent="0">
              <a:buNone/>
            </a:pPr>
            <a:r>
              <a:rPr lang="en-US" sz="2400" dirty="0"/>
              <a:t>Environmental Protection Agency’s Office of Transportation and Air Quality (OTAQ),</a:t>
            </a:r>
          </a:p>
          <a:p>
            <a:pPr marL="0" indent="0">
              <a:buNone/>
            </a:pPr>
            <a:r>
              <a:rPr lang="en-US" sz="2400" dirty="0"/>
              <a:t>In partnership with Regional Offices and the Office of Environmental Justice, </a:t>
            </a:r>
          </a:p>
          <a:p>
            <a:pPr marL="0" indent="0">
              <a:buNone/>
            </a:pPr>
            <a:r>
              <a:rPr lang="en-US" sz="2400" dirty="0"/>
              <a:t>To support ports and near-ports communities in improving local quality of life. </a:t>
            </a:r>
          </a:p>
        </p:txBody>
      </p:sp>
      <p:sp>
        <p:nvSpPr>
          <p:cNvPr id="4" name="Footer Placeholder 3">
            <a:extLst>
              <a:ext uri="{FF2B5EF4-FFF2-40B4-BE49-F238E27FC236}">
                <a16:creationId xmlns:a16="http://schemas.microsoft.com/office/drawing/2014/main" id="{9BB27E3C-BDFA-4C4A-969A-92E9DC00AD38}"/>
              </a:ext>
            </a:extLst>
          </p:cNvPr>
          <p:cNvSpPr>
            <a:spLocks noGrp="1"/>
          </p:cNvSpPr>
          <p:nvPr>
            <p:ph type="ftr" sz="quarter" idx="11"/>
          </p:nvPr>
        </p:nvSpPr>
        <p:spPr/>
        <p:txBody>
          <a:bodyPr/>
          <a:lstStyle/>
          <a:p>
            <a:r>
              <a:rPr lang="en-US" dirty="0">
                <a:solidFill>
                  <a:schemeClr val="bg1"/>
                </a:solidFill>
              </a:rPr>
              <a:t>CAA Permitting Guide</a:t>
            </a:r>
          </a:p>
        </p:txBody>
      </p:sp>
      <p:sp>
        <p:nvSpPr>
          <p:cNvPr id="5" name="Slide Number Placeholder 4">
            <a:extLst>
              <a:ext uri="{FF2B5EF4-FFF2-40B4-BE49-F238E27FC236}">
                <a16:creationId xmlns:a16="http://schemas.microsoft.com/office/drawing/2014/main" id="{343CA21A-37C6-468A-A97D-EDDB4910A886}"/>
              </a:ext>
            </a:extLst>
          </p:cNvPr>
          <p:cNvSpPr>
            <a:spLocks noGrp="1"/>
          </p:cNvSpPr>
          <p:nvPr>
            <p:ph type="sldNum" sz="quarter" idx="12"/>
          </p:nvPr>
        </p:nvSpPr>
        <p:spPr/>
        <p:txBody>
          <a:bodyPr/>
          <a:lstStyle/>
          <a:p>
            <a:fld id="{9C8C2430-CBAF-4D9E-8321-8A011BFF5987}" type="slidenum">
              <a:rPr lang="en-US" smtClean="0"/>
              <a:pPr/>
              <a:t>45</a:t>
            </a:fld>
            <a:endParaRPr lang="en-US" dirty="0"/>
          </a:p>
        </p:txBody>
      </p:sp>
    </p:spTree>
    <p:extLst>
      <p:ext uri="{BB962C8B-B14F-4D97-AF65-F5344CB8AC3E}">
        <p14:creationId xmlns:p14="http://schemas.microsoft.com/office/powerpoint/2010/main" val="4167104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p:txBody>
          <a:bodyPr/>
          <a:lstStyle/>
          <a:p>
            <a:r>
              <a:rPr lang="en-US" dirty="0"/>
              <a:t>EJ Primer for Ports</a:t>
            </a:r>
          </a:p>
        </p:txBody>
      </p:sp>
      <p:sp>
        <p:nvSpPr>
          <p:cNvPr id="3" name="Content Placeholder 2">
            <a:extLst>
              <a:ext uri="{FF2B5EF4-FFF2-40B4-BE49-F238E27FC236}">
                <a16:creationId xmlns:a16="http://schemas.microsoft.com/office/drawing/2014/main" id="{F6A7FEBB-A4F2-453F-90B4-3E12700EAB84}"/>
              </a:ext>
            </a:extLst>
          </p:cNvPr>
          <p:cNvSpPr>
            <a:spLocks noGrp="1"/>
          </p:cNvSpPr>
          <p:nvPr>
            <p:ph idx="1"/>
          </p:nvPr>
        </p:nvSpPr>
        <p:spPr/>
        <p:txBody>
          <a:bodyPr>
            <a:normAutofit/>
          </a:bodyPr>
          <a:lstStyle/>
          <a:p>
            <a:pPr marL="0" indent="0">
              <a:lnSpc>
                <a:spcPct val="120000"/>
              </a:lnSpc>
              <a:buNone/>
            </a:pPr>
            <a:r>
              <a:rPr lang="en-US" sz="4000" dirty="0">
                <a:solidFill>
                  <a:schemeClr val="accent3"/>
                </a:solidFill>
              </a:rPr>
              <a:t>Good Neighbor Roadmap</a:t>
            </a:r>
          </a:p>
          <a:p>
            <a:pPr marL="0" indent="0">
              <a:lnSpc>
                <a:spcPct val="120000"/>
              </a:lnSpc>
              <a:buNone/>
            </a:pPr>
            <a:r>
              <a:rPr lang="en-US" sz="3200" dirty="0"/>
              <a:t>Provides a step-by-step process for ports agencies to proactively engage community stakeholders in addressing port-related impacts and promote local prosperity and regional resilience.</a:t>
            </a:r>
          </a:p>
        </p:txBody>
      </p:sp>
      <p:sp>
        <p:nvSpPr>
          <p:cNvPr id="4" name="Footer Placeholder 3">
            <a:extLst>
              <a:ext uri="{FF2B5EF4-FFF2-40B4-BE49-F238E27FC236}">
                <a16:creationId xmlns:a16="http://schemas.microsoft.com/office/drawing/2014/main" id="{67D252C7-4724-4445-BA7D-1FEC3E55C1D2}"/>
              </a:ext>
            </a:extLst>
          </p:cNvPr>
          <p:cNvSpPr>
            <a:spLocks noGrp="1"/>
          </p:cNvSpPr>
          <p:nvPr>
            <p:ph type="ftr" sz="quarter" idx="11"/>
          </p:nvPr>
        </p:nvSpPr>
        <p:spPr/>
        <p:txBody>
          <a:bodyPr/>
          <a:lstStyle/>
          <a:p>
            <a:r>
              <a:rPr lang="en-US" dirty="0">
                <a:solidFill>
                  <a:schemeClr val="bg1"/>
                </a:solidFill>
              </a:rPr>
              <a:t>CAA Permitting Guide</a:t>
            </a:r>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p:txBody>
          <a:bodyPr vert="horz" lIns="91440" tIns="45720" rIns="91440" bIns="45720" rtlCol="0" anchor="ctr"/>
          <a:lstStyle/>
          <a:p>
            <a:fld id="{9C8C2430-CBAF-4D9E-8321-8A011BFF5987}" type="slidenum">
              <a:rPr lang="en-US"/>
              <a:pPr/>
              <a:t>5</a:t>
            </a:fld>
            <a:endParaRPr lang="en-US" dirty="0"/>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189689" y="1123838"/>
            <a:ext cx="221061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endParaRPr lang="en-US" dirty="0"/>
          </a:p>
        </p:txBody>
      </p:sp>
    </p:spTree>
    <p:extLst>
      <p:ext uri="{BB962C8B-B14F-4D97-AF65-F5344CB8AC3E}">
        <p14:creationId xmlns:p14="http://schemas.microsoft.com/office/powerpoint/2010/main" val="1668427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1274FF2-240F-439F-BB66-6C925A90BD61}"/>
              </a:ext>
            </a:extLst>
          </p:cNvPr>
          <p:cNvSpPr>
            <a:spLocks noGrp="1"/>
          </p:cNvSpPr>
          <p:nvPr>
            <p:ph type="title"/>
          </p:nvPr>
        </p:nvSpPr>
        <p:spPr>
          <a:xfrm>
            <a:off x="216936" y="1123837"/>
            <a:ext cx="3012087" cy="1255469"/>
          </a:xfrm>
        </p:spPr>
        <p:txBody>
          <a:bodyPr>
            <a:normAutofit/>
          </a:bodyPr>
          <a:lstStyle/>
          <a:p>
            <a:r>
              <a:rPr lang="en-US" dirty="0"/>
              <a:t>Training Overview</a:t>
            </a:r>
          </a:p>
        </p:txBody>
      </p:sp>
      <p:sp>
        <p:nvSpPr>
          <p:cNvPr id="3" name="Content Placeholder 2">
            <a:extLst>
              <a:ext uri="{FF2B5EF4-FFF2-40B4-BE49-F238E27FC236}">
                <a16:creationId xmlns:a16="http://schemas.microsoft.com/office/drawing/2014/main" id="{B0755790-AAE1-4C74-B8DC-C9727E4874C4}"/>
              </a:ext>
            </a:extLst>
          </p:cNvPr>
          <p:cNvSpPr>
            <a:spLocks noGrp="1"/>
          </p:cNvSpPr>
          <p:nvPr>
            <p:ph idx="1"/>
          </p:nvPr>
        </p:nvSpPr>
        <p:spPr>
          <a:xfrm>
            <a:off x="91440" y="2600360"/>
            <a:ext cx="3481671" cy="3274586"/>
          </a:xfrm>
        </p:spPr>
        <p:txBody>
          <a:bodyPr anchor="t">
            <a:normAutofit/>
          </a:bodyPr>
          <a:lstStyle/>
          <a:p>
            <a:pPr marL="0" indent="0">
              <a:buNone/>
            </a:pPr>
            <a:r>
              <a:rPr lang="en-US" sz="2200" dirty="0">
                <a:solidFill>
                  <a:srgbClr val="FFFFFF"/>
                </a:solidFill>
              </a:rPr>
              <a:t>1: Environmental Justice</a:t>
            </a:r>
          </a:p>
          <a:p>
            <a:pPr marL="0" indent="0">
              <a:buNone/>
            </a:pPr>
            <a:r>
              <a:rPr lang="en-US" sz="2200" dirty="0">
                <a:solidFill>
                  <a:srgbClr val="FFFFFF"/>
                </a:solidFill>
              </a:rPr>
              <a:t>2: Community Engagement</a:t>
            </a:r>
          </a:p>
          <a:p>
            <a:pPr marL="0" indent="0">
              <a:buNone/>
            </a:pPr>
            <a:r>
              <a:rPr lang="en-US" sz="2200" dirty="0">
                <a:solidFill>
                  <a:srgbClr val="FFFFFF"/>
                </a:solidFill>
              </a:rPr>
              <a:t>3: Good Neighbor Roadmap</a:t>
            </a:r>
          </a:p>
          <a:p>
            <a:endParaRPr lang="en-US" dirty="0">
              <a:solidFill>
                <a:srgbClr val="FFFFFF"/>
              </a:solidFill>
            </a:endParaRPr>
          </a:p>
        </p:txBody>
      </p:sp>
      <p:pic>
        <p:nvPicPr>
          <p:cNvPr id="6" name="Picture 5">
            <a:extLst>
              <a:ext uri="{FF2B5EF4-FFF2-40B4-BE49-F238E27FC236}">
                <a16:creationId xmlns:a16="http://schemas.microsoft.com/office/drawing/2014/main" id="{08717C6D-B942-4C2C-BE6E-2EF55247B8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77" r="26154"/>
          <a:stretch/>
        </p:blipFill>
        <p:spPr>
          <a:xfrm>
            <a:off x="3853097" y="759599"/>
            <a:ext cx="4645325" cy="5330650"/>
          </a:xfrm>
          <a:prstGeom prst="rect">
            <a:avLst/>
          </a:prstGeom>
        </p:spPr>
      </p:pic>
      <p:sp>
        <p:nvSpPr>
          <p:cNvPr id="5" name="Slide Number Placeholder 4">
            <a:extLst>
              <a:ext uri="{FF2B5EF4-FFF2-40B4-BE49-F238E27FC236}">
                <a16:creationId xmlns:a16="http://schemas.microsoft.com/office/drawing/2014/main" id="{34606A4D-EB2E-4333-A5C7-6B452CF2009B}"/>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6</a:t>
            </a:fld>
            <a:endParaRPr lang="en-US" dirty="0"/>
          </a:p>
        </p:txBody>
      </p:sp>
    </p:spTree>
    <p:extLst>
      <p:ext uri="{BB962C8B-B14F-4D97-AF65-F5344CB8AC3E}">
        <p14:creationId xmlns:p14="http://schemas.microsoft.com/office/powerpoint/2010/main" val="72950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0B08B26-7835-4D7F-B695-848AD9B626DB}"/>
              </a:ext>
            </a:extLst>
          </p:cNvPr>
          <p:cNvSpPr>
            <a:spLocks noGrp="1"/>
          </p:cNvSpPr>
          <p:nvPr>
            <p:ph type="title"/>
          </p:nvPr>
        </p:nvSpPr>
        <p:spPr>
          <a:xfrm>
            <a:off x="1154337" y="864108"/>
            <a:ext cx="2305435" cy="5120639"/>
          </a:xfrm>
        </p:spPr>
        <p:txBody>
          <a:bodyPr>
            <a:normAutofit/>
          </a:bodyPr>
          <a:lstStyle/>
          <a:p>
            <a:pPr algn="r"/>
            <a:r>
              <a:rPr lang="en-US" dirty="0">
                <a:solidFill>
                  <a:schemeClr val="tx1">
                    <a:lumMod val="85000"/>
                    <a:lumOff val="15000"/>
                  </a:schemeClr>
                </a:solidFill>
              </a:rPr>
              <a:t>The Business Case </a:t>
            </a:r>
          </a:p>
        </p:txBody>
      </p:sp>
      <p:sp>
        <p:nvSpPr>
          <p:cNvPr id="12" name="Rectangle 11">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7256015-AE91-4B5D-8E91-D41062EF32AF}"/>
              </a:ext>
            </a:extLst>
          </p:cNvPr>
          <p:cNvSpPr>
            <a:spLocks noGrp="1"/>
          </p:cNvSpPr>
          <p:nvPr>
            <p:ph idx="1"/>
          </p:nvPr>
        </p:nvSpPr>
        <p:spPr>
          <a:xfrm>
            <a:off x="3966921" y="864108"/>
            <a:ext cx="4433008" cy="5120640"/>
          </a:xfrm>
        </p:spPr>
        <p:txBody>
          <a:bodyPr>
            <a:normAutofit fontScale="92500" lnSpcReduction="10000"/>
          </a:bodyPr>
          <a:lstStyle/>
          <a:p>
            <a:pPr marL="182880" lvl="1">
              <a:spcBef>
                <a:spcPts val="1200"/>
              </a:spcBef>
            </a:pPr>
            <a:r>
              <a:rPr lang="en-US" sz="2400" dirty="0"/>
              <a:t>Business leaders are recognizing they need broader coalitions to deal with new, complex drivers.</a:t>
            </a:r>
          </a:p>
          <a:p>
            <a:pPr marL="182880" lvl="1">
              <a:spcBef>
                <a:spcPts val="1200"/>
              </a:spcBef>
            </a:pPr>
            <a:r>
              <a:rPr lang="en-US" sz="2400" dirty="0"/>
              <a:t>Business models are shifting to a triple-bottom-line approach that includes social, economic and environmental performance measures.</a:t>
            </a:r>
          </a:p>
          <a:p>
            <a:pPr marL="182880" lvl="1">
              <a:spcBef>
                <a:spcPts val="1200"/>
              </a:spcBef>
            </a:pPr>
            <a:r>
              <a:rPr lang="en-US" sz="2400" dirty="0"/>
              <a:t>Forward-thinking businesses and governments are starting to consider social and environmental impacts as part of standard operating procedures.</a:t>
            </a:r>
          </a:p>
          <a:p>
            <a:pPr marL="182880" lvl="1">
              <a:spcBef>
                <a:spcPts val="1200"/>
              </a:spcBef>
            </a:pPr>
            <a:r>
              <a:rPr lang="en-US" sz="2400" dirty="0"/>
              <a:t>Ports play an important role in sustaining local, regional and national economies.</a:t>
            </a:r>
          </a:p>
        </p:txBody>
      </p:sp>
      <p:sp>
        <p:nvSpPr>
          <p:cNvPr id="16" name="Rectangle 15">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014BEEF8-1DE8-4116-B445-F2D9A1FABEF2}"/>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7</a:t>
            </a:fld>
            <a:endParaRPr lang="en-US" dirty="0"/>
          </a:p>
        </p:txBody>
      </p:sp>
    </p:spTree>
    <p:extLst>
      <p:ext uri="{BB962C8B-B14F-4D97-AF65-F5344CB8AC3E}">
        <p14:creationId xmlns:p14="http://schemas.microsoft.com/office/powerpoint/2010/main" val="110741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33D6A2-E370-4485-9F8E-B27697779976}"/>
              </a:ext>
            </a:extLst>
          </p:cNvPr>
          <p:cNvSpPr>
            <a:spLocks noGrp="1"/>
          </p:cNvSpPr>
          <p:nvPr>
            <p:ph type="ctrTitle"/>
          </p:nvPr>
        </p:nvSpPr>
        <p:spPr/>
        <p:txBody>
          <a:bodyPr>
            <a:normAutofit/>
          </a:bodyPr>
          <a:lstStyle/>
          <a:p>
            <a:r>
              <a:rPr lang="en-US" dirty="0"/>
              <a:t>Defining Environmental Justice</a:t>
            </a:r>
          </a:p>
        </p:txBody>
      </p:sp>
      <p:sp>
        <p:nvSpPr>
          <p:cNvPr id="7" name="Subtitle 6">
            <a:extLst>
              <a:ext uri="{FF2B5EF4-FFF2-40B4-BE49-F238E27FC236}">
                <a16:creationId xmlns:a16="http://schemas.microsoft.com/office/drawing/2014/main" id="{23142653-762E-4B3A-B499-6157487255DD}"/>
              </a:ext>
            </a:extLst>
          </p:cNvPr>
          <p:cNvSpPr>
            <a:spLocks noGrp="1"/>
          </p:cNvSpPr>
          <p:nvPr>
            <p:ph type="subTitle" idx="1"/>
          </p:nvPr>
        </p:nvSpPr>
        <p:spPr/>
        <p:txBody>
          <a:bodyPr/>
          <a:lstStyle/>
          <a:p>
            <a:endParaRPr lang="en-US" dirty="0"/>
          </a:p>
        </p:txBody>
      </p:sp>
      <p:sp>
        <p:nvSpPr>
          <p:cNvPr id="4" name="Footer Placeholder 3">
            <a:extLst>
              <a:ext uri="{FF2B5EF4-FFF2-40B4-BE49-F238E27FC236}">
                <a16:creationId xmlns:a16="http://schemas.microsoft.com/office/drawing/2014/main" id="{DA2E8E26-2390-41B2-804D-BCAEE3476C90}"/>
              </a:ext>
            </a:extLst>
          </p:cNvPr>
          <p:cNvSpPr>
            <a:spLocks noGrp="1"/>
          </p:cNvSpPr>
          <p:nvPr>
            <p:ph type="ftr" sz="quarter" idx="11"/>
          </p:nvPr>
        </p:nvSpPr>
        <p:spPr/>
        <p:txBody>
          <a:bodyPr/>
          <a:lstStyle/>
          <a:p>
            <a:r>
              <a:rPr lang="en-US" dirty="0">
                <a:solidFill>
                  <a:schemeClr val="bg1"/>
                </a:solidFill>
              </a:rPr>
              <a:t>CAA Permitting Guide</a:t>
            </a:r>
          </a:p>
        </p:txBody>
      </p:sp>
      <p:sp>
        <p:nvSpPr>
          <p:cNvPr id="5" name="Slide Number Placeholder 4">
            <a:extLst>
              <a:ext uri="{FF2B5EF4-FFF2-40B4-BE49-F238E27FC236}">
                <a16:creationId xmlns:a16="http://schemas.microsoft.com/office/drawing/2014/main" id="{B28B6701-A00F-4F9D-BD8C-B710DD8074AA}"/>
              </a:ext>
            </a:extLst>
          </p:cNvPr>
          <p:cNvSpPr>
            <a:spLocks noGrp="1"/>
          </p:cNvSpPr>
          <p:nvPr>
            <p:ph type="sldNum" sz="quarter" idx="12"/>
          </p:nvPr>
        </p:nvSpPr>
        <p:spPr/>
        <p:txBody>
          <a:bodyPr/>
          <a:lstStyle/>
          <a:p>
            <a:fld id="{9C8C2430-CBAF-4D9E-8321-8A011BFF5987}" type="slidenum">
              <a:rPr lang="en-US" smtClean="0"/>
              <a:pPr/>
              <a:t>8</a:t>
            </a:fld>
            <a:endParaRPr lang="en-US" dirty="0"/>
          </a:p>
        </p:txBody>
      </p:sp>
    </p:spTree>
    <p:extLst>
      <p:ext uri="{BB962C8B-B14F-4D97-AF65-F5344CB8AC3E}">
        <p14:creationId xmlns:p14="http://schemas.microsoft.com/office/powerpoint/2010/main" val="3923504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20267-5EDE-4101-AF0B-F334F19742D5}"/>
              </a:ext>
            </a:extLst>
          </p:cNvPr>
          <p:cNvSpPr>
            <a:spLocks noGrp="1"/>
          </p:cNvSpPr>
          <p:nvPr>
            <p:ph type="title"/>
          </p:nvPr>
        </p:nvSpPr>
        <p:spPr/>
        <p:txBody>
          <a:bodyPr/>
          <a:lstStyle/>
          <a:p>
            <a:r>
              <a:rPr lang="en-US" dirty="0"/>
              <a:t>Current and Historical Disparities</a:t>
            </a:r>
          </a:p>
        </p:txBody>
      </p:sp>
      <p:sp>
        <p:nvSpPr>
          <p:cNvPr id="3" name="Content Placeholder 2">
            <a:extLst>
              <a:ext uri="{FF2B5EF4-FFF2-40B4-BE49-F238E27FC236}">
                <a16:creationId xmlns:a16="http://schemas.microsoft.com/office/drawing/2014/main" id="{A5B41FF9-CE6B-44FD-8953-DE2A951AC78D}"/>
              </a:ext>
            </a:extLst>
          </p:cNvPr>
          <p:cNvSpPr>
            <a:spLocks noGrp="1"/>
          </p:cNvSpPr>
          <p:nvPr>
            <p:ph idx="1"/>
          </p:nvPr>
        </p:nvSpPr>
        <p:spPr/>
        <p:txBody>
          <a:bodyPr>
            <a:normAutofit fontScale="92500" lnSpcReduction="10000"/>
          </a:bodyPr>
          <a:lstStyle/>
          <a:p>
            <a:pPr marL="0" lvl="0" indent="0">
              <a:buNone/>
            </a:pPr>
            <a:r>
              <a:rPr lang="en-US" sz="2800" dirty="0"/>
              <a:t>Communities of color and low income and tribal communities have historically been home to many toxic and polluting facilities and land uses. </a:t>
            </a:r>
          </a:p>
          <a:p>
            <a:pPr marL="0" lvl="0" indent="0">
              <a:buNone/>
            </a:pPr>
            <a:r>
              <a:rPr lang="en-US" sz="2800" dirty="0"/>
              <a:t>EPA acknowledges, “These communities face an array of challenges, including; </a:t>
            </a:r>
          </a:p>
          <a:p>
            <a:pPr lvl="0"/>
            <a:r>
              <a:rPr lang="en-US" sz="2800" dirty="0"/>
              <a:t>Proximity to polluting facilities, </a:t>
            </a:r>
          </a:p>
          <a:p>
            <a:pPr lvl="0"/>
            <a:r>
              <a:rPr lang="en-US" sz="2800" dirty="0"/>
              <a:t>Barriers to participating in decision-making processes, </a:t>
            </a:r>
          </a:p>
          <a:p>
            <a:pPr lvl="0"/>
            <a:r>
              <a:rPr lang="en-US" sz="2800" dirty="0"/>
              <a:t>Disproportionate levels of chronic disease, </a:t>
            </a:r>
          </a:p>
          <a:p>
            <a:pPr lvl="0"/>
            <a:r>
              <a:rPr lang="en-US" sz="2800" dirty="0"/>
              <a:t>Neighborhood disinvestment, and </a:t>
            </a:r>
          </a:p>
          <a:p>
            <a:pPr lvl="0"/>
            <a:r>
              <a:rPr lang="en-US" sz="2800" dirty="0"/>
              <a:t>Poor or no access to jobs and services.”</a:t>
            </a:r>
            <a:r>
              <a:rPr lang="en-US" sz="2800" baseline="30000" dirty="0"/>
              <a:t> 3</a:t>
            </a:r>
            <a:endParaRPr lang="en-US" sz="2800" dirty="0"/>
          </a:p>
          <a:p>
            <a:pPr marL="0" indent="0">
              <a:buNone/>
            </a:pPr>
            <a:endParaRPr lang="en-US" dirty="0"/>
          </a:p>
        </p:txBody>
      </p:sp>
      <p:sp>
        <p:nvSpPr>
          <p:cNvPr id="4" name="Footer Placeholder 3">
            <a:extLst>
              <a:ext uri="{FF2B5EF4-FFF2-40B4-BE49-F238E27FC236}">
                <a16:creationId xmlns:a16="http://schemas.microsoft.com/office/drawing/2014/main" id="{30734C54-A23C-4742-BB5E-C689AA42BABD}"/>
              </a:ext>
            </a:extLst>
          </p:cNvPr>
          <p:cNvSpPr>
            <a:spLocks noGrp="1"/>
          </p:cNvSpPr>
          <p:nvPr>
            <p:ph type="ftr" sz="quarter" idx="11"/>
          </p:nvPr>
        </p:nvSpPr>
        <p:spPr/>
        <p:txBody>
          <a:bodyPr/>
          <a:lstStyle/>
          <a:p>
            <a:r>
              <a:rPr lang="en-US" dirty="0">
                <a:solidFill>
                  <a:schemeClr val="bg1"/>
                </a:solidFill>
              </a:rPr>
              <a:t>CAA Permitting Guide</a:t>
            </a:r>
          </a:p>
        </p:txBody>
      </p:sp>
      <p:sp>
        <p:nvSpPr>
          <p:cNvPr id="5" name="Slide Number Placeholder 4">
            <a:extLst>
              <a:ext uri="{FF2B5EF4-FFF2-40B4-BE49-F238E27FC236}">
                <a16:creationId xmlns:a16="http://schemas.microsoft.com/office/drawing/2014/main" id="{D87BFE52-72E5-4518-9EB5-9BE8E3F81C5A}"/>
              </a:ext>
            </a:extLst>
          </p:cNvPr>
          <p:cNvSpPr>
            <a:spLocks noGrp="1"/>
          </p:cNvSpPr>
          <p:nvPr>
            <p:ph type="sldNum" sz="quarter" idx="12"/>
          </p:nvPr>
        </p:nvSpPr>
        <p:spPr/>
        <p:txBody>
          <a:bodyPr/>
          <a:lstStyle/>
          <a:p>
            <a:fld id="{9C8C2430-CBAF-4D9E-8321-8A011BFF5987}" type="slidenum">
              <a:rPr lang="en-US" smtClean="0"/>
              <a:pPr/>
              <a:t>9</a:t>
            </a:fld>
            <a:endParaRPr lang="en-US" dirty="0"/>
          </a:p>
        </p:txBody>
      </p:sp>
    </p:spTree>
    <p:extLst>
      <p:ext uri="{BB962C8B-B14F-4D97-AF65-F5344CB8AC3E}">
        <p14:creationId xmlns:p14="http://schemas.microsoft.com/office/powerpoint/2010/main" val="2695673586"/>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1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C4ECF4989F5E46B43244A699A7C3EE" ma:contentTypeVersion="29" ma:contentTypeDescription="Create a new document." ma:contentTypeScope="" ma:versionID="52f3d6eb455e7c77c4e34bed23d2c351">
  <xsd:schema xmlns:xsd="http://www.w3.org/2001/XMLSchema" xmlns:xs="http://www.w3.org/2001/XMLSchema" xmlns:p="http://schemas.microsoft.com/office/2006/metadata/properties" xmlns:ns2="906918b8-db1a-456d-a3fd-e97f140f6751" xmlns:ns3="7240a39a-c5b2-404d-9b59-2cc04b67793b" targetNamespace="http://schemas.microsoft.com/office/2006/metadata/properties" ma:root="true" ma:fieldsID="f5ac23358b3565e39a9d7ab8041ad597" ns2:_="" ns3:_="">
    <xsd:import namespace="906918b8-db1a-456d-a3fd-e97f140f6751"/>
    <xsd:import namespace="7240a39a-c5b2-404d-9b59-2cc04b6779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6918b8-db1a-456d-a3fd-e97f140f67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40a39a-c5b2-404d-9b59-2cc04b6779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8505C2-495E-472E-9A36-E249F29A149B}">
  <ds:schemaRefs>
    <ds:schemaRef ds:uri="http://schemas.microsoft.com/sharepoint/v3/contenttype/forms"/>
  </ds:schemaRefs>
</ds:datastoreItem>
</file>

<file path=customXml/itemProps2.xml><?xml version="1.0" encoding="utf-8"?>
<ds:datastoreItem xmlns:ds="http://schemas.openxmlformats.org/officeDocument/2006/customXml" ds:itemID="{B025D1A9-A2A2-406E-A2A3-F5D6D11236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6918b8-db1a-456d-a3fd-e97f140f6751"/>
    <ds:schemaRef ds:uri="7240a39a-c5b2-404d-9b59-2cc04b6779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644</TotalTime>
  <Words>8282</Words>
  <Application>Microsoft Office PowerPoint</Application>
  <PresentationFormat>On-screen Show (4:3)</PresentationFormat>
  <Paragraphs>640</Paragraphs>
  <Slides>45</Slides>
  <Notes>43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Calibri</vt:lpstr>
      <vt:lpstr>Corbel</vt:lpstr>
      <vt:lpstr>Myriad Pro</vt:lpstr>
      <vt:lpstr>Symbol</vt:lpstr>
      <vt:lpstr>Wingdings 2</vt:lpstr>
      <vt:lpstr>Frame</vt:lpstr>
      <vt:lpstr>1_Frame</vt:lpstr>
      <vt:lpstr>Environmental Justice Primer for Ports  Module 3:  The Good Neighbor Guide to Building Partnerships and Social Equity with Communities</vt:lpstr>
      <vt:lpstr>Tools</vt:lpstr>
      <vt:lpstr>Pilots &amp; Toolkit Update</vt:lpstr>
      <vt:lpstr>Goals of the EJ Primer for Ports</vt:lpstr>
      <vt:lpstr>EJ Primer for Ports</vt:lpstr>
      <vt:lpstr>Training Overview</vt:lpstr>
      <vt:lpstr>The Business Case </vt:lpstr>
      <vt:lpstr>Defining Environmental Justice</vt:lpstr>
      <vt:lpstr>Current and Historical Disparities</vt:lpstr>
      <vt:lpstr>Environmental Justice Defined by EPA</vt:lpstr>
      <vt:lpstr>Environmental Justice  Defined by EJ Leaders</vt:lpstr>
      <vt:lpstr>Social Equity in Public Policy and Planning </vt:lpstr>
      <vt:lpstr>Port-related Pollutants and Health Hazards</vt:lpstr>
      <vt:lpstr>Cumulative Impacts on Quality of Life</vt:lpstr>
      <vt:lpstr>Community Engagement</vt:lpstr>
      <vt:lpstr>Benefits of Effective Community Engagement</vt:lpstr>
      <vt:lpstr>Regulatory Requirements</vt:lpstr>
      <vt:lpstr>Effective Community Engagement Methods</vt:lpstr>
      <vt:lpstr>Effective Community Engagement</vt:lpstr>
      <vt:lpstr>Effective Community Engagement Methods</vt:lpstr>
      <vt:lpstr>Collaborative Problem Solving</vt:lpstr>
      <vt:lpstr>Planning and Decision-Making Tools</vt:lpstr>
      <vt:lpstr>Case Study: Air Quality Settlement Funding </vt:lpstr>
      <vt:lpstr>Case Study: Proactive Community Engagement</vt:lpstr>
      <vt:lpstr>Case Study</vt:lpstr>
      <vt:lpstr>Case Study: Air Quality Project </vt:lpstr>
      <vt:lpstr>Good Neighbor Roadmap</vt:lpstr>
      <vt:lpstr>Steps in the Good Neighbor Roadmap Process</vt:lpstr>
      <vt:lpstr>Step 1. Assess your Community Engagement Approach</vt:lpstr>
      <vt:lpstr>Step 1. Assess your Community Engagement Approach</vt:lpstr>
      <vt:lpstr>Step 2: Build Relationships</vt:lpstr>
      <vt:lpstr>Step 2: Build Relationships</vt:lpstr>
      <vt:lpstr>Step 3: Identify Community Concerns and Goals</vt:lpstr>
      <vt:lpstr>Step 3: Identify Community Concerns and Goals</vt:lpstr>
      <vt:lpstr>Step 3: Identify Community Concerns and Goals </vt:lpstr>
      <vt:lpstr>Step 4: Identify Levers for Change</vt:lpstr>
      <vt:lpstr>Step 4: Identify Levers for Change</vt:lpstr>
      <vt:lpstr>Step 5. Develop a Good Neighbor Strategic Plan</vt:lpstr>
      <vt:lpstr>Step 5. Develop a Good Neighbor Strategic Plan</vt:lpstr>
      <vt:lpstr>Step 6. Act, Measure and Sustain Progress</vt:lpstr>
      <vt:lpstr>Step 6. Act, Measure and Sustain Progress</vt:lpstr>
      <vt:lpstr>How are Ports Engaging Communities?</vt:lpstr>
      <vt:lpstr> Tools</vt:lpstr>
      <vt:lpstr>Website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Justice Primer for Ports: The Good Neighbor Guide to Building Partnerships and Social Equity with Communities - Module 3 (July 2020)</dc:title>
  <dc:subject>Training module offers guidance in building partnerships to improve environmental and public health impacts in near-port communities; topics include disparities of environmental justice, social equity in public policy, and promoting community engagement.</dc:subject>
  <dc:creator>U.S. EPA; OAR; Office of Transportation and Air Quality; Transportation and Climate Division</dc:creator>
  <cp:keywords>near;port;community;engagement;environmental;public;health;impacts;reduce;pollution;justice;social;equity;capacity;building;partnerships;stakeholders;primer;tool;kit;pilot;projects;case;studies;outcomes;technical assistance;collaboration;action</cp:keywords>
  <cp:lastModifiedBy>Schweinfurth, Rob</cp:lastModifiedBy>
  <cp:revision>60</cp:revision>
  <dcterms:created xsi:type="dcterms:W3CDTF">2019-07-31T19:08:23Z</dcterms:created>
  <dcterms:modified xsi:type="dcterms:W3CDTF">2020-07-01T15:53:17Z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0x010100E4C4ECF4989F5E46B43244A699A7C3EE</vt:lpwstr>
  </property>
</Properties>
</file>