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6.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2.xml" ContentType="application/vnd.openxmlformats-officedocument.drawingml.chartshapes+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3.xml" ContentType="application/vnd.openxmlformats-officedocument.drawingml.chartshapes+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4.xml" ContentType="application/vnd.openxmlformats-officedocument.drawingml.chartshapes+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8.xml" ContentType="application/vnd.openxmlformats-officedocument.presentationml.notesSlid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9.xml" ContentType="application/vnd.openxmlformats-officedocument.presentationml.notesSlid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5.xml" ContentType="application/vnd.openxmlformats-officedocument.drawingml.chartshapes+xml"/>
  <Override PartName="/ppt/notesSlides/notesSlide10.xml" ContentType="application/vnd.openxmlformats-officedocument.presentationml.notesSlid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1.xml" ContentType="application/vnd.openxmlformats-officedocument.presentationml.notesSlid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1" r:id="rId4"/>
  </p:sldMasterIdLst>
  <p:notesMasterIdLst>
    <p:notesMasterId r:id="rId40"/>
  </p:notesMasterIdLst>
  <p:handoutMasterIdLst>
    <p:handoutMasterId r:id="rId41"/>
  </p:handoutMasterIdLst>
  <p:sldIdLst>
    <p:sldId id="291" r:id="rId5"/>
    <p:sldId id="534" r:id="rId6"/>
    <p:sldId id="293" r:id="rId7"/>
    <p:sldId id="330" r:id="rId8"/>
    <p:sldId id="541" r:id="rId9"/>
    <p:sldId id="307" r:id="rId10"/>
    <p:sldId id="308" r:id="rId11"/>
    <p:sldId id="309" r:id="rId12"/>
    <p:sldId id="310" r:id="rId13"/>
    <p:sldId id="542" r:id="rId14"/>
    <p:sldId id="315" r:id="rId15"/>
    <p:sldId id="323" r:id="rId16"/>
    <p:sldId id="316" r:id="rId17"/>
    <p:sldId id="314" r:id="rId18"/>
    <p:sldId id="551" r:id="rId19"/>
    <p:sldId id="543" r:id="rId20"/>
    <p:sldId id="544" r:id="rId21"/>
    <p:sldId id="545" r:id="rId22"/>
    <p:sldId id="550" r:id="rId23"/>
    <p:sldId id="552" r:id="rId24"/>
    <p:sldId id="553" r:id="rId25"/>
    <p:sldId id="547" r:id="rId26"/>
    <p:sldId id="318" r:id="rId27"/>
    <p:sldId id="332" r:id="rId28"/>
    <p:sldId id="322" r:id="rId29"/>
    <p:sldId id="321" r:id="rId30"/>
    <p:sldId id="549" r:id="rId31"/>
    <p:sldId id="548" r:id="rId32"/>
    <p:sldId id="297" r:id="rId33"/>
    <p:sldId id="334" r:id="rId34"/>
    <p:sldId id="335" r:id="rId35"/>
    <p:sldId id="336" r:id="rId36"/>
    <p:sldId id="296" r:id="rId37"/>
    <p:sldId id="302" r:id="rId38"/>
    <p:sldId id="304" r:id="rId39"/>
  </p:sldIdLst>
  <p:sldSz cx="12188825" cy="6858000"/>
  <p:notesSz cx="6858000" cy="9144000"/>
  <p:defaultText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05">
          <p15:clr>
            <a:srgbClr val="A4A3A4"/>
          </p15:clr>
        </p15:guide>
        <p15:guide id="2" pos="348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ndrea Rodriguez-Lopez" initials="AR [2]" lastIdx="28" clrIdx="6">
    <p:extLst>
      <p:ext uri="{19B8F6BF-5375-455C-9EA6-DF929625EA0E}">
        <p15:presenceInfo xmlns:p15="http://schemas.microsoft.com/office/powerpoint/2012/main" userId="S::andrea.rodriguez@foresee.com::3cfc8550-2db5-4918-941d-12053334178d" providerId="AD"/>
      </p:ext>
    </p:extLst>
  </p:cmAuthor>
  <p:cmAuthor id="1" name="Ray Seghers" initials="RS" lastIdx="58" clrIdx="0">
    <p:extLst>
      <p:ext uri="{19B8F6BF-5375-455C-9EA6-DF929625EA0E}">
        <p15:presenceInfo xmlns:p15="http://schemas.microsoft.com/office/powerpoint/2012/main" userId="S-1-5-21-1390067357-776561741-839522115-4381" providerId="AD"/>
      </p:ext>
    </p:extLst>
  </p:cmAuthor>
  <p:cmAuthor id="2" name="Andrea Rodriguez-Lopez" initials="AR" lastIdx="22" clrIdx="1">
    <p:extLst>
      <p:ext uri="{19B8F6BF-5375-455C-9EA6-DF929625EA0E}">
        <p15:presenceInfo xmlns:p15="http://schemas.microsoft.com/office/powerpoint/2012/main" userId="S-1-5-21-1390067357-776561741-839522115-174036" providerId="AD"/>
      </p:ext>
    </p:extLst>
  </p:cmAuthor>
  <p:cmAuthor id="3" name="Katie Phelps" initials="KP" lastIdx="31" clrIdx="2">
    <p:extLst>
      <p:ext uri="{19B8F6BF-5375-455C-9EA6-DF929625EA0E}">
        <p15:presenceInfo xmlns:p15="http://schemas.microsoft.com/office/powerpoint/2012/main" userId="S-1-5-21-1390067357-776561741-839522115-189141" providerId="AD"/>
      </p:ext>
    </p:extLst>
  </p:cmAuthor>
  <p:cmAuthor id="4" name="Ray Seghers" initials="RS [2]" lastIdx="6" clrIdx="3">
    <p:extLst>
      <p:ext uri="{19B8F6BF-5375-455C-9EA6-DF929625EA0E}">
        <p15:presenceInfo xmlns:p15="http://schemas.microsoft.com/office/powerpoint/2012/main" userId="S::ray.seghers@foresee.com::c6b0bccf-f147-4c15-81c5-8ec46f09605c" providerId="AD"/>
      </p:ext>
    </p:extLst>
  </p:cmAuthor>
  <p:cmAuthor id="5" name="Rebecca Yumba" initials="RY" lastIdx="3" clrIdx="4">
    <p:extLst>
      <p:ext uri="{19B8F6BF-5375-455C-9EA6-DF929625EA0E}">
        <p15:presenceInfo xmlns:p15="http://schemas.microsoft.com/office/powerpoint/2012/main" userId="S::Rebecca.Yumba@foresee.com::93c2d0d9-c6e8-48a4-9d74-c53db2cf6a75" providerId="AD"/>
      </p:ext>
    </p:extLst>
  </p:cmAuthor>
  <p:cmAuthor id="6" name="Jeremy Hansen" initials="JH" lastIdx="10" clrIdx="5">
    <p:extLst>
      <p:ext uri="{19B8F6BF-5375-455C-9EA6-DF929625EA0E}">
        <p15:presenceInfo xmlns:p15="http://schemas.microsoft.com/office/powerpoint/2012/main" userId="S::Jeremy.Hansen@foresee.com::b83cfef4-3bf9-4671-8c16-e6dc110a47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FEA"/>
    <a:srgbClr val="FF8635"/>
    <a:srgbClr val="F7971C"/>
    <a:srgbClr val="FFDB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220795-B773-4F2A-BB3C-9B9F4A0E8012}" v="176" dt="2019-06-18T19:44:56.2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3988" autoAdjust="0"/>
  </p:normalViewPr>
  <p:slideViewPr>
    <p:cSldViewPr snapToGrid="0" snapToObjects="1" showGuides="1">
      <p:cViewPr varScale="1">
        <p:scale>
          <a:sx n="81" d="100"/>
          <a:sy n="81" d="100"/>
        </p:scale>
        <p:origin x="810" y="78"/>
      </p:cViewPr>
      <p:guideLst>
        <p:guide orient="horz" pos="1005"/>
        <p:guide pos="3487"/>
      </p:guideLst>
    </p:cSldViewPr>
  </p:slideViewPr>
  <p:notesTextViewPr>
    <p:cViewPr>
      <p:scale>
        <a:sx n="100" d="100"/>
        <a:sy n="100" d="100"/>
      </p:scale>
      <p:origin x="0" y="0"/>
    </p:cViewPr>
  </p:notesTextViewPr>
  <p:sorterViewPr>
    <p:cViewPr>
      <p:scale>
        <a:sx n="100" d="100"/>
        <a:sy n="100" d="100"/>
      </p:scale>
      <p:origin x="0" y="-2706"/>
    </p:cViewPr>
  </p:sorterViewPr>
  <p:notesViewPr>
    <p:cSldViewPr snapToGrid="0" snapToObjects="1" showGuides="1">
      <p:cViewPr varScale="1">
        <p:scale>
          <a:sx n="82" d="100"/>
          <a:sy n="82" d="100"/>
        </p:scale>
        <p:origin x="-3216"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4.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2.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Score (Blue)</c:v>
                </c:pt>
              </c:strCache>
            </c:strRef>
          </c:tx>
          <c:spPr>
            <a:effectLst/>
          </c:spPr>
          <c:dPt>
            <c:idx val="0"/>
            <c:bubble3D val="0"/>
            <c:spPr>
              <a:noFill/>
              <a:effectLst/>
            </c:spPr>
            <c:extLst>
              <c:ext xmlns:c16="http://schemas.microsoft.com/office/drawing/2014/chart" uri="{C3380CC4-5D6E-409C-BE32-E72D297353CC}">
                <c16:uniqueId val="{00000001-D2B6-48B3-AF57-20AF7008D1B1}"/>
              </c:ext>
            </c:extLst>
          </c:dPt>
          <c:dPt>
            <c:idx val="1"/>
            <c:bubble3D val="0"/>
            <c:spPr>
              <a:solidFill>
                <a:schemeClr val="accent5"/>
              </a:solidFill>
              <a:effectLst/>
            </c:spPr>
            <c:extLst>
              <c:ext xmlns:c16="http://schemas.microsoft.com/office/drawing/2014/chart" uri="{C3380CC4-5D6E-409C-BE32-E72D297353CC}">
                <c16:uniqueId val="{00000003-D2B6-48B3-AF57-20AF7008D1B1}"/>
              </c:ext>
            </c:extLst>
          </c:dPt>
          <c:dPt>
            <c:idx val="2"/>
            <c:bubble3D val="0"/>
            <c:spPr>
              <a:solidFill>
                <a:schemeClr val="bg1">
                  <a:lumMod val="85000"/>
                </a:schemeClr>
              </a:solidFill>
              <a:effectLst/>
            </c:spPr>
            <c:extLst>
              <c:ext xmlns:c16="http://schemas.microsoft.com/office/drawing/2014/chart" uri="{C3380CC4-5D6E-409C-BE32-E72D297353CC}">
                <c16:uniqueId val="{00000005-D2B6-48B3-AF57-20AF7008D1B1}"/>
              </c:ext>
            </c:extLst>
          </c:dPt>
          <c:cat>
            <c:strRef>
              <c:f>Sheet1!$A$2:$A$4</c:f>
              <c:strCache>
                <c:ptCount val="3"/>
                <c:pt idx="0">
                  <c:v>DO NOT CHANGE (keep at 100)</c:v>
                </c:pt>
                <c:pt idx="1">
                  <c:v>Score</c:v>
                </c:pt>
                <c:pt idx="2">
                  <c:v>100 - Score</c:v>
                </c:pt>
              </c:strCache>
            </c:strRef>
          </c:cat>
          <c:val>
            <c:numRef>
              <c:f>Sheet1!$B$2:$B$4</c:f>
              <c:numCache>
                <c:formatCode>General</c:formatCode>
                <c:ptCount val="3"/>
                <c:pt idx="0">
                  <c:v>100</c:v>
                </c:pt>
                <c:pt idx="1">
                  <c:v>66</c:v>
                </c:pt>
                <c:pt idx="2">
                  <c:v>34</c:v>
                </c:pt>
              </c:numCache>
            </c:numRef>
          </c:val>
          <c:extLst>
            <c:ext xmlns:c16="http://schemas.microsoft.com/office/drawing/2014/chart" uri="{C3380CC4-5D6E-409C-BE32-E72D297353CC}">
              <c16:uniqueId val="{00000006-D2B6-48B3-AF57-20AF7008D1B1}"/>
            </c:ext>
          </c:extLst>
        </c:ser>
        <c:ser>
          <c:idx val="1"/>
          <c:order val="1"/>
          <c:tx>
            <c:strRef>
              <c:f>Sheet1!$C$1</c:f>
              <c:strCache>
                <c:ptCount val="1"/>
                <c:pt idx="0">
                  <c:v>Benchmark (Purple)</c:v>
                </c:pt>
              </c:strCache>
            </c:strRef>
          </c:tx>
          <c:spPr>
            <a:effectLst/>
          </c:spPr>
          <c:dPt>
            <c:idx val="0"/>
            <c:bubble3D val="0"/>
            <c:spPr>
              <a:noFill/>
              <a:effectLst/>
            </c:spPr>
            <c:extLst>
              <c:ext xmlns:c16="http://schemas.microsoft.com/office/drawing/2014/chart" uri="{C3380CC4-5D6E-409C-BE32-E72D297353CC}">
                <c16:uniqueId val="{00000008-D2B6-48B3-AF57-20AF7008D1B1}"/>
              </c:ext>
            </c:extLst>
          </c:dPt>
          <c:dPt>
            <c:idx val="1"/>
            <c:bubble3D val="0"/>
            <c:spPr>
              <a:solidFill>
                <a:srgbClr val="965CC5"/>
              </a:solidFill>
              <a:effectLst/>
            </c:spPr>
            <c:extLst>
              <c:ext xmlns:c16="http://schemas.microsoft.com/office/drawing/2014/chart" uri="{C3380CC4-5D6E-409C-BE32-E72D297353CC}">
                <c16:uniqueId val="{0000000A-D2B6-48B3-AF57-20AF7008D1B1}"/>
              </c:ext>
            </c:extLst>
          </c:dPt>
          <c:dPt>
            <c:idx val="2"/>
            <c:bubble3D val="0"/>
            <c:spPr>
              <a:solidFill>
                <a:sysClr val="window" lastClr="FFFFFF">
                  <a:lumMod val="65000"/>
                </a:sysClr>
              </a:solidFill>
              <a:effectLst/>
            </c:spPr>
            <c:extLst>
              <c:ext xmlns:c16="http://schemas.microsoft.com/office/drawing/2014/chart" uri="{C3380CC4-5D6E-409C-BE32-E72D297353CC}">
                <c16:uniqueId val="{0000000C-D2B6-48B3-AF57-20AF7008D1B1}"/>
              </c:ext>
            </c:extLst>
          </c:dPt>
          <c:cat>
            <c:strRef>
              <c:f>Sheet1!$A$2:$A$4</c:f>
              <c:strCache>
                <c:ptCount val="3"/>
                <c:pt idx="0">
                  <c:v>DO NOT CHANGE (keep at 100)</c:v>
                </c:pt>
                <c:pt idx="1">
                  <c:v>Score</c:v>
                </c:pt>
                <c:pt idx="2">
                  <c:v>100 - Score</c:v>
                </c:pt>
              </c:strCache>
            </c:strRef>
          </c:cat>
          <c:val>
            <c:numRef>
              <c:f>Sheet1!$C$2:$C$4</c:f>
              <c:numCache>
                <c:formatCode>General</c:formatCode>
                <c:ptCount val="3"/>
                <c:pt idx="0">
                  <c:v>100</c:v>
                </c:pt>
                <c:pt idx="1">
                  <c:v>0</c:v>
                </c:pt>
                <c:pt idx="2">
                  <c:v>0</c:v>
                </c:pt>
              </c:numCache>
            </c:numRef>
          </c:val>
          <c:extLst>
            <c:ext xmlns:c16="http://schemas.microsoft.com/office/drawing/2014/chart" uri="{C3380CC4-5D6E-409C-BE32-E72D297353CC}">
              <c16:uniqueId val="{0000000D-D2B6-48B3-AF57-20AF7008D1B1}"/>
            </c:ext>
          </c:extLst>
        </c:ser>
        <c:dLbls>
          <c:showLegendKey val="0"/>
          <c:showVal val="0"/>
          <c:showCatName val="0"/>
          <c:showSerName val="0"/>
          <c:showPercent val="0"/>
          <c:showBubbleSize val="0"/>
          <c:showLeaderLines val="1"/>
        </c:dLbls>
        <c:firstSliceAng val="90"/>
        <c:holeSize val="65"/>
      </c:doughnutChart>
    </c:plotArea>
    <c:plotVisOnly val="1"/>
    <c:dispBlanksAs val="gap"/>
    <c:showDLblsOverMax val="0"/>
  </c:chart>
  <c:spPr>
    <a:effectLst/>
  </c:spPr>
  <c:txPr>
    <a:bodyPr/>
    <a:lstStyle/>
    <a:p>
      <a:pPr>
        <a:defRPr sz="1800"/>
      </a:pPr>
      <a:endParaRPr lang="en-US"/>
    </a:p>
  </c:tx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r>
              <a:rPr lang="en-US" sz="2000" i="0" dirty="0">
                <a:solidFill>
                  <a:schemeClr val="tx1"/>
                </a:solidFill>
              </a:rPr>
              <a:t>My Waterway Info</a:t>
            </a:r>
            <a:r>
              <a:rPr lang="en-US" sz="2000" i="0" baseline="0" dirty="0">
                <a:solidFill>
                  <a:schemeClr val="tx1"/>
                </a:solidFill>
              </a:rPr>
              <a:t> Makes Sense</a:t>
            </a:r>
            <a:endParaRPr lang="en-US" sz="2000" i="0" dirty="0">
              <a:solidFill>
                <a:schemeClr val="tx1"/>
              </a:solidFill>
            </a:endParaRPr>
          </a:p>
        </c:rich>
      </c:tx>
      <c:layout>
        <c:manualLayout>
          <c:xMode val="edge"/>
          <c:yMode val="edge"/>
          <c:x val="0.32516061396811652"/>
          <c:y val="0"/>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dLbls>
          <c:showLegendKey val="0"/>
          <c:showVal val="0"/>
          <c:showCatName val="0"/>
          <c:showSerName val="0"/>
          <c:showPercent val="0"/>
          <c:showBubbleSize val="0"/>
        </c:dLbls>
        <c:gapWidth val="219"/>
        <c:overlap val="-27"/>
        <c:axId val="801508536"/>
        <c:axId val="801512800"/>
      </c:barChart>
      <c:catAx>
        <c:axId val="801508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801512800"/>
        <c:crosses val="autoZero"/>
        <c:auto val="1"/>
        <c:lblAlgn val="ctr"/>
        <c:lblOffset val="100"/>
        <c:noMultiLvlLbl val="0"/>
      </c:catAx>
      <c:valAx>
        <c:axId val="801512800"/>
        <c:scaling>
          <c:orientation val="minMax"/>
        </c:scaling>
        <c:delete val="1"/>
        <c:axPos val="l"/>
        <c:numFmt formatCode="0%" sourceLinked="1"/>
        <c:majorTickMark val="none"/>
        <c:minorTickMark val="none"/>
        <c:tickLblPos val="nextTo"/>
        <c:crossAx val="801508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r>
              <a:rPr lang="en-US" sz="2000" i="0" dirty="0">
                <a:solidFill>
                  <a:schemeClr val="tx1"/>
                </a:solidFill>
              </a:rPr>
              <a:t>How’s My Waterway Info</a:t>
            </a:r>
            <a:r>
              <a:rPr lang="en-US" sz="2000" i="0" baseline="0" dirty="0">
                <a:solidFill>
                  <a:schemeClr val="tx1"/>
                </a:solidFill>
              </a:rPr>
              <a:t> Helps Answer Top 3 Questions</a:t>
            </a:r>
            <a:endParaRPr lang="en-US" sz="2000" i="0" dirty="0">
              <a:solidFill>
                <a:schemeClr val="tx1"/>
              </a:solidFill>
            </a:endParaRPr>
          </a:p>
        </c:rich>
      </c:tx>
      <c:layout>
        <c:manualLayout>
          <c:xMode val="edge"/>
          <c:yMode val="edge"/>
          <c:x val="0.23948767619677064"/>
          <c:y val="0.12102110365052536"/>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70C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Not at all helpful</c:v>
                </c:pt>
                <c:pt idx="1">
                  <c:v>2</c:v>
                </c:pt>
                <c:pt idx="2">
                  <c:v>3</c:v>
                </c:pt>
                <c:pt idx="3">
                  <c:v>4</c:v>
                </c:pt>
                <c:pt idx="4">
                  <c:v>5</c:v>
                </c:pt>
                <c:pt idx="5">
                  <c:v>6</c:v>
                </c:pt>
                <c:pt idx="6">
                  <c:v>7</c:v>
                </c:pt>
                <c:pt idx="7">
                  <c:v>8</c:v>
                </c:pt>
                <c:pt idx="8">
                  <c:v>9</c:v>
                </c:pt>
                <c:pt idx="9">
                  <c:v>Very helpful</c:v>
                </c:pt>
              </c:strCache>
            </c:strRef>
          </c:cat>
          <c:val>
            <c:numRef>
              <c:f>Sheet1!$B$2:$B$11</c:f>
              <c:numCache>
                <c:formatCode>0%</c:formatCode>
                <c:ptCount val="10"/>
                <c:pt idx="0">
                  <c:v>0.2</c:v>
                </c:pt>
                <c:pt idx="1">
                  <c:v>0.03</c:v>
                </c:pt>
                <c:pt idx="2">
                  <c:v>0.03</c:v>
                </c:pt>
                <c:pt idx="3">
                  <c:v>0.03</c:v>
                </c:pt>
                <c:pt idx="4">
                  <c:v>0.16</c:v>
                </c:pt>
                <c:pt idx="5">
                  <c:v>0.08</c:v>
                </c:pt>
                <c:pt idx="6">
                  <c:v>0.09</c:v>
                </c:pt>
                <c:pt idx="7">
                  <c:v>0.16</c:v>
                </c:pt>
                <c:pt idx="8">
                  <c:v>0.12</c:v>
                </c:pt>
                <c:pt idx="9">
                  <c:v>0.1</c:v>
                </c:pt>
              </c:numCache>
            </c:numRef>
          </c:val>
          <c:extLst>
            <c:ext xmlns:c16="http://schemas.microsoft.com/office/drawing/2014/chart" uri="{C3380CC4-5D6E-409C-BE32-E72D297353CC}">
              <c16:uniqueId val="{00000000-A87E-465E-AE60-4EF8ECF9253F}"/>
            </c:ext>
          </c:extLst>
        </c:ser>
        <c:dLbls>
          <c:showLegendKey val="0"/>
          <c:showVal val="0"/>
          <c:showCatName val="0"/>
          <c:showSerName val="0"/>
          <c:showPercent val="0"/>
          <c:showBubbleSize val="0"/>
        </c:dLbls>
        <c:gapWidth val="219"/>
        <c:overlap val="-27"/>
        <c:axId val="801508536"/>
        <c:axId val="801512800"/>
      </c:barChart>
      <c:catAx>
        <c:axId val="801508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801512800"/>
        <c:crosses val="autoZero"/>
        <c:auto val="1"/>
        <c:lblAlgn val="ctr"/>
        <c:lblOffset val="100"/>
        <c:noMultiLvlLbl val="0"/>
      </c:catAx>
      <c:valAx>
        <c:axId val="801512800"/>
        <c:scaling>
          <c:orientation val="minMax"/>
        </c:scaling>
        <c:delete val="1"/>
        <c:axPos val="l"/>
        <c:numFmt formatCode="0%" sourceLinked="1"/>
        <c:majorTickMark val="none"/>
        <c:minorTickMark val="none"/>
        <c:tickLblPos val="nextTo"/>
        <c:crossAx val="801508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r>
              <a:rPr lang="en-US" sz="2000" i="0" dirty="0">
                <a:solidFill>
                  <a:schemeClr val="tx1"/>
                </a:solidFill>
              </a:rPr>
              <a:t>My Waterway Info</a:t>
            </a:r>
            <a:r>
              <a:rPr lang="en-US" sz="2000" i="0" baseline="0" dirty="0">
                <a:solidFill>
                  <a:schemeClr val="tx1"/>
                </a:solidFill>
              </a:rPr>
              <a:t> Makes Sense</a:t>
            </a:r>
            <a:endParaRPr lang="en-US" sz="2000" i="0" dirty="0">
              <a:solidFill>
                <a:schemeClr val="tx1"/>
              </a:solidFill>
            </a:endParaRPr>
          </a:p>
        </c:rich>
      </c:tx>
      <c:layout>
        <c:manualLayout>
          <c:xMode val="edge"/>
          <c:yMode val="edge"/>
          <c:x val="0.32516061396811652"/>
          <c:y val="0"/>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dLbls>
          <c:showLegendKey val="0"/>
          <c:showVal val="0"/>
          <c:showCatName val="0"/>
          <c:showSerName val="0"/>
          <c:showPercent val="0"/>
          <c:showBubbleSize val="0"/>
        </c:dLbls>
        <c:gapWidth val="219"/>
        <c:overlap val="-27"/>
        <c:axId val="801508536"/>
        <c:axId val="801512800"/>
      </c:barChart>
      <c:catAx>
        <c:axId val="801508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801512800"/>
        <c:crosses val="autoZero"/>
        <c:auto val="1"/>
        <c:lblAlgn val="ctr"/>
        <c:lblOffset val="100"/>
        <c:noMultiLvlLbl val="0"/>
      </c:catAx>
      <c:valAx>
        <c:axId val="801512800"/>
        <c:scaling>
          <c:orientation val="minMax"/>
        </c:scaling>
        <c:delete val="1"/>
        <c:axPos val="l"/>
        <c:numFmt formatCode="0%" sourceLinked="1"/>
        <c:majorTickMark val="none"/>
        <c:minorTickMark val="none"/>
        <c:tickLblPos val="nextTo"/>
        <c:crossAx val="801508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r>
              <a:rPr lang="en-US" sz="2000" i="0" dirty="0">
                <a:solidFill>
                  <a:schemeClr val="tx1"/>
                </a:solidFill>
              </a:rPr>
              <a:t>My Waterway Info</a:t>
            </a:r>
            <a:r>
              <a:rPr lang="en-US" sz="2000" i="0" baseline="0" dirty="0">
                <a:solidFill>
                  <a:schemeClr val="tx1"/>
                </a:solidFill>
              </a:rPr>
              <a:t> Makes Sense</a:t>
            </a:r>
            <a:endParaRPr lang="en-US" sz="2000" i="0" dirty="0">
              <a:solidFill>
                <a:schemeClr val="tx1"/>
              </a:solidFill>
            </a:endParaRPr>
          </a:p>
        </c:rich>
      </c:tx>
      <c:layout>
        <c:manualLayout>
          <c:xMode val="edge"/>
          <c:yMode val="edge"/>
          <c:x val="0.32516061396811652"/>
          <c:y val="0"/>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dLbls>
          <c:showLegendKey val="0"/>
          <c:showVal val="0"/>
          <c:showCatName val="0"/>
          <c:showSerName val="0"/>
          <c:showPercent val="0"/>
          <c:showBubbleSize val="0"/>
        </c:dLbls>
        <c:gapWidth val="219"/>
        <c:overlap val="-27"/>
        <c:axId val="801508536"/>
        <c:axId val="801512800"/>
      </c:barChart>
      <c:catAx>
        <c:axId val="801508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801512800"/>
        <c:crosses val="autoZero"/>
        <c:auto val="1"/>
        <c:lblAlgn val="ctr"/>
        <c:lblOffset val="100"/>
        <c:noMultiLvlLbl val="0"/>
      </c:catAx>
      <c:valAx>
        <c:axId val="801512800"/>
        <c:scaling>
          <c:orientation val="minMax"/>
        </c:scaling>
        <c:delete val="1"/>
        <c:axPos val="l"/>
        <c:numFmt formatCode="0%" sourceLinked="1"/>
        <c:majorTickMark val="none"/>
        <c:minorTickMark val="none"/>
        <c:tickLblPos val="nextTo"/>
        <c:crossAx val="801508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Task</c:v>
                </c:pt>
              </c:strCache>
            </c:strRef>
          </c:tx>
          <c:dPt>
            <c:idx val="0"/>
            <c:bubble3D val="0"/>
            <c:spPr>
              <a:solidFill>
                <a:srgbClr val="00B050"/>
              </a:solidFill>
              <a:ln w="19050">
                <a:solidFill>
                  <a:schemeClr val="lt1"/>
                </a:solidFill>
              </a:ln>
              <a:effectLst/>
            </c:spPr>
            <c:extLst>
              <c:ext xmlns:c16="http://schemas.microsoft.com/office/drawing/2014/chart" uri="{C3380CC4-5D6E-409C-BE32-E72D297353CC}">
                <c16:uniqueId val="{00000001-8ABA-4E3B-BA0B-BE2E676EB500}"/>
              </c:ext>
            </c:extLst>
          </c:dPt>
          <c:dPt>
            <c:idx val="1"/>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2-8ABA-4E3B-BA0B-BE2E676EB50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C65-44AA-9C43-6BB411647334}"/>
              </c:ext>
            </c:extLst>
          </c:dPt>
          <c:dLbls>
            <c:dLbl>
              <c:idx val="0"/>
              <c:tx>
                <c:rich>
                  <a:bodyPr/>
                  <a:lstStyle/>
                  <a:p>
                    <a:r>
                      <a:rPr lang="en-US" dirty="0"/>
                      <a:t>48%</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ABA-4E3B-BA0B-BE2E676EB500}"/>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c:v>
                </c:pt>
                <c:pt idx="1">
                  <c:v>Partially</c:v>
                </c:pt>
                <c:pt idx="2">
                  <c:v>No</c:v>
                </c:pt>
              </c:strCache>
            </c:strRef>
          </c:cat>
          <c:val>
            <c:numRef>
              <c:f>Sheet1!$B$2:$B$4</c:f>
              <c:numCache>
                <c:formatCode>0%</c:formatCode>
                <c:ptCount val="3"/>
                <c:pt idx="0">
                  <c:v>0.48</c:v>
                </c:pt>
                <c:pt idx="1">
                  <c:v>0.31</c:v>
                </c:pt>
                <c:pt idx="2">
                  <c:v>0.22</c:v>
                </c:pt>
              </c:numCache>
            </c:numRef>
          </c:val>
          <c:extLst>
            <c:ext xmlns:c16="http://schemas.microsoft.com/office/drawing/2014/chart" uri="{C3380CC4-5D6E-409C-BE32-E72D297353CC}">
              <c16:uniqueId val="{00000000-8ABA-4E3B-BA0B-BE2E676EB500}"/>
            </c:ext>
          </c:extLst>
        </c:ser>
        <c:dLbls>
          <c:showLegendKey val="0"/>
          <c:showVal val="0"/>
          <c:showCatName val="0"/>
          <c:showSerName val="0"/>
          <c:showPercent val="0"/>
          <c:showBubbleSize val="0"/>
          <c:showLeaderLines val="1"/>
        </c:dLbls>
        <c:firstSliceAng val="183"/>
        <c:holeSize val="5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343773242929E-2"/>
          <c:y val="0.12899501844840999"/>
          <c:w val="0.97131245351414197"/>
          <c:h val="0.74007496369622205"/>
        </c:manualLayout>
      </c:layout>
      <c:barChart>
        <c:barDir val="col"/>
        <c:grouping val="clustered"/>
        <c:varyColors val="0"/>
        <c:ser>
          <c:idx val="0"/>
          <c:order val="0"/>
          <c:tx>
            <c:strRef>
              <c:f>Sheet1!$A$2</c:f>
              <c:strCache>
                <c:ptCount val="1"/>
                <c:pt idx="0">
                  <c:v>waterways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Links in page</c:v>
                </c:pt>
                <c:pt idx="1">
                  <c:v>EPA.gov basic search</c:v>
                </c:pt>
                <c:pt idx="2">
                  <c:v>Other</c:v>
                </c:pt>
                <c:pt idx="3">
                  <c:v>A-Z index</c:v>
                </c:pt>
              </c:strCache>
            </c:strRef>
          </c:cat>
          <c:val>
            <c:numRef>
              <c:f>Sheet1!$B$2:$E$2</c:f>
              <c:numCache>
                <c:formatCode>0%</c:formatCode>
                <c:ptCount val="4"/>
                <c:pt idx="0">
                  <c:v>0.6</c:v>
                </c:pt>
                <c:pt idx="1">
                  <c:v>0.36</c:v>
                </c:pt>
                <c:pt idx="2">
                  <c:v>0.14000000000000001</c:v>
                </c:pt>
                <c:pt idx="3">
                  <c:v>0.06</c:v>
                </c:pt>
              </c:numCache>
            </c:numRef>
          </c:val>
          <c:extLst>
            <c:ext xmlns:c16="http://schemas.microsoft.com/office/drawing/2014/chart" uri="{C3380CC4-5D6E-409C-BE32-E72D297353CC}">
              <c16:uniqueId val="{00000000-370F-4C36-BA18-6883D247533A}"/>
            </c:ext>
          </c:extLst>
        </c:ser>
        <c:dLbls>
          <c:showLegendKey val="0"/>
          <c:showVal val="0"/>
          <c:showCatName val="0"/>
          <c:showSerName val="0"/>
          <c:showPercent val="0"/>
          <c:showBubbleSize val="0"/>
        </c:dLbls>
        <c:gapWidth val="75"/>
        <c:axId val="1590839904"/>
        <c:axId val="1599648080"/>
        <c:extLst>
          <c:ext xmlns:c15="http://schemas.microsoft.com/office/drawing/2012/chart" uri="{02D57815-91ED-43cb-92C2-25804820EDAC}">
            <c15:filteredBarSeries>
              <c15:ser>
                <c:idx val="3"/>
                <c:order val="1"/>
                <c:tx>
                  <c:strRef>
                    <c:extLst>
                      <c:ext uri="{02D57815-91ED-43cb-92C2-25804820EDAC}">
                        <c15:formulaRef>
                          <c15:sqref>Sheet1!$A$5</c15:sqref>
                        </c15:formulaRef>
                      </c:ext>
                    </c:extLst>
                    <c:strCache>
                      <c:ptCount val="1"/>
                    </c:strCache>
                  </c:strRef>
                </c:tx>
                <c:spPr>
                  <a:solidFill>
                    <a:schemeClr val="accent4"/>
                  </a:solidFill>
                  <a:ln>
                    <a:noFill/>
                  </a:ln>
                  <a:effectLst/>
                </c:spPr>
                <c:invertIfNegative val="0"/>
                <c:cat>
                  <c:strRef>
                    <c:extLst>
                      <c:ext uri="{02D57815-91ED-43cb-92C2-25804820EDAC}">
                        <c15:formulaRef>
                          <c15:sqref>Sheet1!$B$1:$E$1</c15:sqref>
                        </c15:formulaRef>
                      </c:ext>
                    </c:extLst>
                    <c:strCache>
                      <c:ptCount val="4"/>
                      <c:pt idx="0">
                        <c:v>Links in page</c:v>
                      </c:pt>
                      <c:pt idx="1">
                        <c:v>EPA.gov basic search</c:v>
                      </c:pt>
                      <c:pt idx="2">
                        <c:v>Other</c:v>
                      </c:pt>
                      <c:pt idx="3">
                        <c:v>A-Z index</c:v>
                      </c:pt>
                    </c:strCache>
                  </c:strRef>
                </c:cat>
                <c:val>
                  <c:numRef>
                    <c:extLst>
                      <c:ext uri="{02D57815-91ED-43cb-92C2-25804820EDAC}">
                        <c15:formulaRef>
                          <c15:sqref>Sheet1!$B$5:$F$5</c15:sqref>
                        </c15:formulaRef>
                      </c:ext>
                    </c:extLst>
                    <c:numCache>
                      <c:formatCode>General</c:formatCode>
                      <c:ptCount val="4"/>
                    </c:numCache>
                  </c:numRef>
                </c:val>
                <c:extLst>
                  <c:ext xmlns:c16="http://schemas.microsoft.com/office/drawing/2014/chart" uri="{C3380CC4-5D6E-409C-BE32-E72D297353CC}">
                    <c16:uniqueId val="{00000002-370F-4C36-BA18-6883D247533A}"/>
                  </c:ext>
                </c:extLst>
              </c15:ser>
            </c15:filteredBarSeries>
          </c:ext>
        </c:extLst>
      </c:barChart>
      <c:barChart>
        <c:barDir val="col"/>
        <c:grouping val="clustered"/>
        <c:varyColors val="0"/>
        <c:ser>
          <c:idx val="4"/>
          <c:order val="2"/>
          <c:tx>
            <c:strRef>
              <c:f>Sheet1!$A$6</c:f>
              <c:strCache>
                <c:ptCount val="1"/>
                <c:pt idx="0">
                  <c:v>Desktop</c:v>
                </c:pt>
              </c:strCache>
            </c:strRef>
          </c:tx>
          <c:spPr>
            <a:noFill/>
            <a:ln>
              <a:noFill/>
            </a:ln>
            <a:effectLst/>
          </c:spPr>
          <c:invertIfNegative val="0"/>
          <c:cat>
            <c:strRef>
              <c:f>Sheet1!$B$1:$E$1</c:f>
              <c:strCache>
                <c:ptCount val="4"/>
                <c:pt idx="0">
                  <c:v>Links in page</c:v>
                </c:pt>
                <c:pt idx="1">
                  <c:v>EPA.gov basic search</c:v>
                </c:pt>
                <c:pt idx="2">
                  <c:v>Other</c:v>
                </c:pt>
                <c:pt idx="3">
                  <c:v>A-Z index</c:v>
                </c:pt>
              </c:strCache>
            </c:strRef>
          </c:cat>
          <c:val>
            <c:numRef>
              <c:f>Sheet1!$B$6:$E$6</c:f>
              <c:numCache>
                <c:formatCode>0</c:formatCode>
                <c:ptCount val="4"/>
                <c:pt idx="0">
                  <c:v>64</c:v>
                </c:pt>
                <c:pt idx="1">
                  <c:v>62</c:v>
                </c:pt>
                <c:pt idx="2">
                  <c:v>63</c:v>
                </c:pt>
                <c:pt idx="3">
                  <c:v>64</c:v>
                </c:pt>
              </c:numCache>
            </c:numRef>
          </c:val>
          <c:extLst>
            <c:ext xmlns:c16="http://schemas.microsoft.com/office/drawing/2014/chart" uri="{C3380CC4-5D6E-409C-BE32-E72D297353CC}">
              <c16:uniqueId val="{00000001-370F-4C36-BA18-6883D247533A}"/>
            </c:ext>
          </c:extLst>
        </c:ser>
        <c:dLbls>
          <c:showLegendKey val="0"/>
          <c:showVal val="0"/>
          <c:showCatName val="0"/>
          <c:showSerName val="0"/>
          <c:showPercent val="0"/>
          <c:showBubbleSize val="0"/>
        </c:dLbls>
        <c:gapWidth val="75"/>
        <c:axId val="1599721808"/>
        <c:axId val="1599652080"/>
      </c:barChart>
      <c:catAx>
        <c:axId val="159083990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1599648080"/>
        <c:crosses val="autoZero"/>
        <c:auto val="1"/>
        <c:lblAlgn val="ctr"/>
        <c:lblOffset val="100"/>
        <c:noMultiLvlLbl val="0"/>
      </c:catAx>
      <c:valAx>
        <c:axId val="1599648080"/>
        <c:scaling>
          <c:orientation val="minMax"/>
          <c:max val="0.60000000000000009"/>
          <c:min val="0"/>
        </c:scaling>
        <c:delete val="1"/>
        <c:axPos val="l"/>
        <c:numFmt formatCode="0%" sourceLinked="1"/>
        <c:majorTickMark val="out"/>
        <c:minorTickMark val="none"/>
        <c:tickLblPos val="nextTo"/>
        <c:crossAx val="1590839904"/>
        <c:crosses val="autoZero"/>
        <c:crossBetween val="between"/>
      </c:valAx>
      <c:valAx>
        <c:axId val="1599652080"/>
        <c:scaling>
          <c:orientation val="minMax"/>
          <c:max val="70"/>
          <c:min val="0"/>
        </c:scaling>
        <c:delete val="1"/>
        <c:axPos val="r"/>
        <c:numFmt formatCode="0" sourceLinked="1"/>
        <c:majorTickMark val="out"/>
        <c:minorTickMark val="none"/>
        <c:tickLblPos val="nextTo"/>
        <c:crossAx val="1599721808"/>
        <c:crosses val="max"/>
        <c:crossBetween val="between"/>
      </c:valAx>
      <c:catAx>
        <c:axId val="1599721808"/>
        <c:scaling>
          <c:orientation val="minMax"/>
        </c:scaling>
        <c:delete val="1"/>
        <c:axPos val="t"/>
        <c:numFmt formatCode="General" sourceLinked="1"/>
        <c:majorTickMark val="out"/>
        <c:minorTickMark val="none"/>
        <c:tickLblPos val="nextTo"/>
        <c:crossAx val="1599652080"/>
        <c:crosses val="max"/>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351120199043148E-2"/>
          <c:y val="8.5739026321441494E-2"/>
          <c:w val="0.97131245351414197"/>
          <c:h val="0.74007496369622205"/>
        </c:manualLayout>
      </c:layout>
      <c:barChart>
        <c:barDir val="col"/>
        <c:grouping val="clustered"/>
        <c:varyColors val="0"/>
        <c:ser>
          <c:idx val="0"/>
          <c:order val="0"/>
          <c:tx>
            <c:strRef>
              <c:f>Sheet1!$A$2</c:f>
              <c:strCache>
                <c:ptCount val="1"/>
                <c:pt idx="0">
                  <c:v>water</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Sheet1!$B$1:$J$1</c:f>
              <c:strCache>
                <c:ptCount val="8"/>
                <c:pt idx="0">
                  <c:v>No navigation
difficulty</c:v>
                </c:pt>
                <c:pt idx="1">
                  <c:v>Links did not take me where expected</c:v>
                </c:pt>
                <c:pt idx="2">
                  <c:v>Too many links 
or navigational options</c:v>
                </c:pt>
                <c:pt idx="3">
                  <c:v>Felt lost
on site</c:v>
                </c:pt>
                <c:pt idx="4">
                  <c:v>Technical difficulties</c:v>
                </c:pt>
                <c:pt idx="5">
                  <c:v>Link
confusion</c:v>
                </c:pt>
                <c:pt idx="6">
                  <c:v>Other</c:v>
                </c:pt>
                <c:pt idx="7">
                  <c:v>Could not navigate
back to previous information</c:v>
                </c:pt>
              </c:strCache>
            </c:strRef>
          </c:cat>
          <c:val>
            <c:numRef>
              <c:f>Sheet1!$B$2:$J$2</c:f>
              <c:numCache>
                <c:formatCode>0%</c:formatCode>
                <c:ptCount val="8"/>
                <c:pt idx="0">
                  <c:v>0.66</c:v>
                </c:pt>
                <c:pt idx="1">
                  <c:v>0.12</c:v>
                </c:pt>
                <c:pt idx="2">
                  <c:v>7.0000000000000007E-2</c:v>
                </c:pt>
                <c:pt idx="3">
                  <c:v>7.0000000000000007E-2</c:v>
                </c:pt>
                <c:pt idx="4">
                  <c:v>7.0000000000000007E-2</c:v>
                </c:pt>
                <c:pt idx="5">
                  <c:v>0.06</c:v>
                </c:pt>
                <c:pt idx="6">
                  <c:v>0.06</c:v>
                </c:pt>
                <c:pt idx="7">
                  <c:v>0.02</c:v>
                </c:pt>
              </c:numCache>
            </c:numRef>
          </c:val>
          <c:extLst>
            <c:ext xmlns:c16="http://schemas.microsoft.com/office/drawing/2014/chart" uri="{C3380CC4-5D6E-409C-BE32-E72D297353CC}">
              <c16:uniqueId val="{00000000-9CBF-4498-9B9B-0CA5EFD69965}"/>
            </c:ext>
          </c:extLst>
        </c:ser>
        <c:dLbls>
          <c:showLegendKey val="0"/>
          <c:showVal val="0"/>
          <c:showCatName val="0"/>
          <c:showSerName val="0"/>
          <c:showPercent val="0"/>
          <c:showBubbleSize val="0"/>
        </c:dLbls>
        <c:gapWidth val="75"/>
        <c:axId val="1601194880"/>
        <c:axId val="1587662176"/>
        <c:extLst>
          <c:ext xmlns:c15="http://schemas.microsoft.com/office/drawing/2012/chart" uri="{02D57815-91ED-43cb-92C2-25804820EDAC}">
            <c15:filteredBarSeries>
              <c15:ser>
                <c:idx val="3"/>
                <c:order val="1"/>
                <c:tx>
                  <c:strRef>
                    <c:extLst>
                      <c:ext uri="{02D57815-91ED-43cb-92C2-25804820EDAC}">
                        <c15:formulaRef>
                          <c15:sqref>Sheet1!$A$5</c15:sqref>
                        </c15:formulaRef>
                      </c:ext>
                    </c:extLst>
                    <c:strCache>
                      <c:ptCount val="1"/>
                    </c:strCache>
                  </c:strRef>
                </c:tx>
                <c:spPr>
                  <a:solidFill>
                    <a:schemeClr val="accent4"/>
                  </a:solidFill>
                  <a:ln>
                    <a:noFill/>
                  </a:ln>
                  <a:effectLst/>
                </c:spPr>
                <c:invertIfNegative val="0"/>
                <c:cat>
                  <c:strRef>
                    <c:extLst>
                      <c:ext uri="{02D57815-91ED-43cb-92C2-25804820EDAC}">
                        <c15:formulaRef>
                          <c15:sqref>Sheet1!$B$1:$J$1</c15:sqref>
                        </c15:formulaRef>
                      </c:ext>
                    </c:extLst>
                    <c:strCache>
                      <c:ptCount val="8"/>
                      <c:pt idx="0">
                        <c:v>No navigation
difficulty</c:v>
                      </c:pt>
                      <c:pt idx="1">
                        <c:v>Links did not take me where expected</c:v>
                      </c:pt>
                      <c:pt idx="2">
                        <c:v>Too many links 
or navigational options</c:v>
                      </c:pt>
                      <c:pt idx="3">
                        <c:v>Felt lost
on site</c:v>
                      </c:pt>
                      <c:pt idx="4">
                        <c:v>Technical difficulties</c:v>
                      </c:pt>
                      <c:pt idx="5">
                        <c:v>Link
confusion</c:v>
                      </c:pt>
                      <c:pt idx="6">
                        <c:v>Other</c:v>
                      </c:pt>
                      <c:pt idx="7">
                        <c:v>Could not navigate
back to previous information</c:v>
                      </c:pt>
                    </c:strCache>
                  </c:strRef>
                </c:cat>
                <c:val>
                  <c:numRef>
                    <c:extLst>
                      <c:ext uri="{02D57815-91ED-43cb-92C2-25804820EDAC}">
                        <c15:formulaRef>
                          <c15:sqref>Sheet1!$B$5:$I$5</c15:sqref>
                        </c15:formulaRef>
                      </c:ext>
                    </c:extLst>
                    <c:numCache>
                      <c:formatCode>General</c:formatCode>
                      <c:ptCount val="7"/>
                    </c:numCache>
                  </c:numRef>
                </c:val>
                <c:extLst>
                  <c:ext xmlns:c16="http://schemas.microsoft.com/office/drawing/2014/chart" uri="{C3380CC4-5D6E-409C-BE32-E72D297353CC}">
                    <c16:uniqueId val="{00000006-9CBF-4498-9B9B-0CA5EFD69965}"/>
                  </c:ext>
                </c:extLst>
              </c15:ser>
            </c15:filteredBarSeries>
          </c:ext>
        </c:extLst>
      </c:barChart>
      <c:barChart>
        <c:barDir val="col"/>
        <c:grouping val="clustered"/>
        <c:varyColors val="0"/>
        <c:ser>
          <c:idx val="4"/>
          <c:order val="2"/>
          <c:tx>
            <c:strRef>
              <c:f>Sheet1!$A$6</c:f>
              <c:strCache>
                <c:ptCount val="1"/>
                <c:pt idx="0">
                  <c:v>Sat</c:v>
                </c:pt>
              </c:strCache>
            </c:strRef>
          </c:tx>
          <c:spPr>
            <a:noFill/>
            <a:ln>
              <a:noFill/>
            </a:ln>
            <a:effectLst/>
          </c:spPr>
          <c:invertIfNegative val="0"/>
          <c:dLbls>
            <c:dLbl>
              <c:idx val="1"/>
              <c:spPr>
                <a:noFill/>
                <a:ln>
                  <a:noFill/>
                </a:ln>
                <a:effectLst/>
              </c:spPr>
              <c:txPr>
                <a:bodyPr rot="0" spcFirstLastPara="1" vertOverflow="ellipsis" vert="horz" wrap="square" anchor="ctr" anchorCtr="1"/>
                <a:lstStyle/>
                <a:p>
                  <a:pPr>
                    <a:defRPr sz="1800" b="0" i="0" u="none" strike="noStrike" kern="1200" baseline="0">
                      <a:solidFill>
                        <a:srgbClr val="FF0000"/>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0-33D5-4988-86AC-599E5416AEEC}"/>
                </c:ext>
              </c:extLst>
            </c:dLbl>
            <c:dLbl>
              <c:idx val="2"/>
              <c:layout>
                <c:manualLayout>
                  <c:x val="1.1535521412833908E-3"/>
                  <c:y val="0.3577052165243900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C67-4947-A6FD-1BD05C3FE257}"/>
                </c:ext>
              </c:extLst>
            </c:dLbl>
            <c:dLbl>
              <c:idx val="3"/>
              <c:layout>
                <c:manualLayout>
                  <c:x val="0"/>
                  <c:y val="0.29381938189010454"/>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3.0015426716194928E-2"/>
                      <c:h val="5.5215001715012937E-2"/>
                    </c:manualLayout>
                  </c15:layout>
                </c:ext>
                <c:ext xmlns:c16="http://schemas.microsoft.com/office/drawing/2014/chart" uri="{C3380CC4-5D6E-409C-BE32-E72D297353CC}">
                  <c16:uniqueId val="{00000006-DC67-4947-A6FD-1BD05C3FE257}"/>
                </c:ext>
              </c:extLst>
            </c:dLbl>
            <c:dLbl>
              <c:idx val="4"/>
              <c:layout>
                <c:manualLayout>
                  <c:x val="1.153552141283433E-3"/>
                  <c:y val="0.2340465730194806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C67-4947-A6FD-1BD05C3FE257}"/>
                </c:ext>
              </c:extLst>
            </c:dLbl>
            <c:dLbl>
              <c:idx val="5"/>
              <c:layout>
                <c:manualLayout>
                  <c:x val="-3.4606564238502144E-3"/>
                  <c:y val="0.46222183131325101"/>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8D4-4F6B-BF31-5F7B03761F0E}"/>
                </c:ext>
              </c:extLst>
            </c:dLbl>
            <c:dLbl>
              <c:idx val="6"/>
              <c:layout>
                <c:manualLayout>
                  <c:x val="-2.3071042825670352E-3"/>
                  <c:y val="0.43658379040297995"/>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C67-4947-A6FD-1BD05C3FE257}"/>
                </c:ext>
              </c:extLst>
            </c:dLbl>
            <c:dLbl>
              <c:idx val="7"/>
              <c:layout>
                <c:manualLayout>
                  <c:x val="-1.6918569294067482E-16"/>
                  <c:y val="0.4590867235559431"/>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9DC-48D5-8471-3E7DC6EE7DEE}"/>
                </c:ext>
              </c:extLst>
            </c:dLbl>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8"/>
                <c:pt idx="0">
                  <c:v>No navigation
difficulty</c:v>
                </c:pt>
                <c:pt idx="1">
                  <c:v>Links did not take me where expected</c:v>
                </c:pt>
                <c:pt idx="2">
                  <c:v>Too many links 
or navigational options</c:v>
                </c:pt>
                <c:pt idx="3">
                  <c:v>Felt lost
on site</c:v>
                </c:pt>
                <c:pt idx="4">
                  <c:v>Technical difficulties</c:v>
                </c:pt>
                <c:pt idx="5">
                  <c:v>Link
confusion</c:v>
                </c:pt>
                <c:pt idx="6">
                  <c:v>Other</c:v>
                </c:pt>
                <c:pt idx="7">
                  <c:v>Could not navigate
back to previous information</c:v>
                </c:pt>
              </c:strCache>
            </c:strRef>
          </c:cat>
          <c:val>
            <c:numRef>
              <c:f>Sheet1!$B$6:$J$6</c:f>
              <c:numCache>
                <c:formatCode>0</c:formatCode>
                <c:ptCount val="8"/>
                <c:pt idx="0">
                  <c:v>78</c:v>
                </c:pt>
                <c:pt idx="1">
                  <c:v>32</c:v>
                </c:pt>
              </c:numCache>
            </c:numRef>
          </c:val>
          <c:extLst>
            <c:ext xmlns:c16="http://schemas.microsoft.com/office/drawing/2014/chart" uri="{C3380CC4-5D6E-409C-BE32-E72D297353CC}">
              <c16:uniqueId val="{00000003-9CBF-4498-9B9B-0CA5EFD69965}"/>
            </c:ext>
          </c:extLst>
        </c:ser>
        <c:dLbls>
          <c:showLegendKey val="0"/>
          <c:showVal val="0"/>
          <c:showCatName val="0"/>
          <c:showSerName val="0"/>
          <c:showPercent val="0"/>
          <c:showBubbleSize val="0"/>
        </c:dLbls>
        <c:gapWidth val="75"/>
        <c:axId val="1602114480"/>
        <c:axId val="1589534544"/>
      </c:barChart>
      <c:catAx>
        <c:axId val="160119488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587662176"/>
        <c:crosses val="autoZero"/>
        <c:auto val="1"/>
        <c:lblAlgn val="ctr"/>
        <c:lblOffset val="100"/>
        <c:noMultiLvlLbl val="0"/>
      </c:catAx>
      <c:valAx>
        <c:axId val="1587662176"/>
        <c:scaling>
          <c:orientation val="minMax"/>
          <c:max val="0.8"/>
          <c:min val="0"/>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crossAx val="1601194880"/>
        <c:crosses val="autoZero"/>
        <c:crossBetween val="between"/>
      </c:valAx>
      <c:valAx>
        <c:axId val="1589534544"/>
        <c:scaling>
          <c:orientation val="minMax"/>
          <c:max val="70"/>
          <c:min val="0"/>
        </c:scaling>
        <c:delete val="0"/>
        <c:axPos val="r"/>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02114480"/>
        <c:crosses val="max"/>
        <c:crossBetween val="between"/>
      </c:valAx>
      <c:catAx>
        <c:axId val="1602114480"/>
        <c:scaling>
          <c:orientation val="minMax"/>
        </c:scaling>
        <c:delete val="1"/>
        <c:axPos val="b"/>
        <c:numFmt formatCode="General" sourceLinked="1"/>
        <c:majorTickMark val="out"/>
        <c:minorTickMark val="none"/>
        <c:tickLblPos val="nextTo"/>
        <c:crossAx val="1589534544"/>
        <c:crosses val="autoZero"/>
        <c:auto val="1"/>
        <c:lblAlgn val="ctr"/>
        <c:lblOffset val="100"/>
        <c:noMultiLvlLbl val="0"/>
      </c:catAx>
      <c:spPr>
        <a:noFill/>
        <a:ln>
          <a:noFill/>
        </a:ln>
        <a:effectLst/>
      </c:spPr>
    </c:plotArea>
    <c:legend>
      <c:legendPos val="t"/>
      <c:legendEntry>
        <c:idx val="0"/>
        <c:delete val="1"/>
      </c:legendEntry>
      <c:legendEntry>
        <c:idx val="1"/>
        <c:delete val="1"/>
      </c:legendEntry>
      <c:layout>
        <c:manualLayout>
          <c:xMode val="edge"/>
          <c:yMode val="edge"/>
          <c:x val="0.29403299268121125"/>
          <c:y val="3.5622581751621245E-2"/>
          <c:w val="0.41654822320271129"/>
          <c:h val="0.1518952495744523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351120199043148E-2"/>
          <c:y val="9.8461347353002451E-2"/>
          <c:w val="0.97131245351414197"/>
          <c:h val="0.74007496369622205"/>
        </c:manualLayout>
      </c:layout>
      <c:barChart>
        <c:barDir val="col"/>
        <c:grouping val="clustered"/>
        <c:varyColors val="0"/>
        <c:ser>
          <c:idx val="0"/>
          <c:order val="0"/>
          <c:tx>
            <c:strRef>
              <c:f>Sheet1!$A$2</c:f>
              <c:strCache>
                <c:ptCount val="1"/>
                <c:pt idx="0">
                  <c:v>Waterways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Search
worked well</c:v>
                </c:pt>
                <c:pt idx="1">
                  <c:v>Too many
results/ too
many refinements</c:v>
                </c:pt>
                <c:pt idx="2">
                  <c:v>Irrelevant 
results</c:v>
                </c:pt>
                <c:pt idx="3">
                  <c:v>Zero results</c:v>
                </c:pt>
                <c:pt idx="4">
                  <c:v>Redundant results</c:v>
                </c:pt>
                <c:pt idx="5">
                  <c:v>Not sure
what words to use</c:v>
                </c:pt>
                <c:pt idx="6">
                  <c:v>Other</c:v>
                </c:pt>
              </c:strCache>
            </c:strRef>
          </c:cat>
          <c:val>
            <c:numRef>
              <c:f>Sheet1!$B$2:$H$2</c:f>
              <c:numCache>
                <c:formatCode>0%</c:formatCode>
                <c:ptCount val="7"/>
                <c:pt idx="0">
                  <c:v>0.6</c:v>
                </c:pt>
                <c:pt idx="1">
                  <c:v>0.15</c:v>
                </c:pt>
                <c:pt idx="2">
                  <c:v>0.13</c:v>
                </c:pt>
                <c:pt idx="3">
                  <c:v>7.0000000000000007E-2</c:v>
                </c:pt>
                <c:pt idx="4">
                  <c:v>0.05</c:v>
                </c:pt>
                <c:pt idx="5">
                  <c:v>0.05</c:v>
                </c:pt>
                <c:pt idx="6">
                  <c:v>0.04</c:v>
                </c:pt>
              </c:numCache>
            </c:numRef>
          </c:val>
          <c:extLst>
            <c:ext xmlns:c16="http://schemas.microsoft.com/office/drawing/2014/chart" uri="{C3380CC4-5D6E-409C-BE32-E72D297353CC}">
              <c16:uniqueId val="{00000000-9CBF-4498-9B9B-0CA5EFD69965}"/>
            </c:ext>
          </c:extLst>
        </c:ser>
        <c:dLbls>
          <c:showLegendKey val="0"/>
          <c:showVal val="0"/>
          <c:showCatName val="0"/>
          <c:showSerName val="0"/>
          <c:showPercent val="0"/>
          <c:showBubbleSize val="0"/>
        </c:dLbls>
        <c:gapWidth val="75"/>
        <c:axId val="1601194880"/>
        <c:axId val="1587662176"/>
        <c:extLst>
          <c:ext xmlns:c15="http://schemas.microsoft.com/office/drawing/2012/chart" uri="{02D57815-91ED-43cb-92C2-25804820EDAC}">
            <c15:filteredBarSeries>
              <c15:ser>
                <c:idx val="3"/>
                <c:order val="1"/>
                <c:tx>
                  <c:strRef>
                    <c:extLst>
                      <c:ext uri="{02D57815-91ED-43cb-92C2-25804820EDAC}">
                        <c15:formulaRef>
                          <c15:sqref>Sheet1!$A$5</c15:sqref>
                        </c15:formulaRef>
                      </c:ext>
                    </c:extLst>
                    <c:strCache>
                      <c:ptCount val="1"/>
                    </c:strCache>
                  </c:strRef>
                </c:tx>
                <c:spPr>
                  <a:solidFill>
                    <a:schemeClr val="accent4"/>
                  </a:solidFill>
                  <a:ln>
                    <a:noFill/>
                  </a:ln>
                  <a:effectLst/>
                </c:spPr>
                <c:invertIfNegative val="0"/>
                <c:cat>
                  <c:strRef>
                    <c:extLst>
                      <c:ext uri="{02D57815-91ED-43cb-92C2-25804820EDAC}">
                        <c15:formulaRef>
                          <c15:sqref>Sheet1!$B$1:$H$1</c15:sqref>
                        </c15:formulaRef>
                      </c:ext>
                    </c:extLst>
                    <c:strCache>
                      <c:ptCount val="7"/>
                      <c:pt idx="0">
                        <c:v>Search
worked well</c:v>
                      </c:pt>
                      <c:pt idx="1">
                        <c:v>Too many
results/ too
many refinements</c:v>
                      </c:pt>
                      <c:pt idx="2">
                        <c:v>Irrelevant 
results</c:v>
                      </c:pt>
                      <c:pt idx="3">
                        <c:v>Zero results</c:v>
                      </c:pt>
                      <c:pt idx="4">
                        <c:v>Redundant results</c:v>
                      </c:pt>
                      <c:pt idx="5">
                        <c:v>Not sure
what words to use</c:v>
                      </c:pt>
                      <c:pt idx="6">
                        <c:v>Other</c:v>
                      </c:pt>
                    </c:strCache>
                  </c:strRef>
                </c:cat>
                <c:val>
                  <c:numRef>
                    <c:extLst>
                      <c:ext uri="{02D57815-91ED-43cb-92C2-25804820EDAC}">
                        <c15:formulaRef>
                          <c15:sqref>Sheet1!$B$5:$I$5</c15:sqref>
                        </c15:formulaRef>
                      </c:ext>
                    </c:extLst>
                    <c:numCache>
                      <c:formatCode>General</c:formatCode>
                      <c:ptCount val="7"/>
                    </c:numCache>
                  </c:numRef>
                </c:val>
                <c:extLst>
                  <c:ext xmlns:c16="http://schemas.microsoft.com/office/drawing/2014/chart" uri="{C3380CC4-5D6E-409C-BE32-E72D297353CC}">
                    <c16:uniqueId val="{00000006-9CBF-4498-9B9B-0CA5EFD69965}"/>
                  </c:ext>
                </c:extLst>
              </c15:ser>
            </c15:filteredBarSeries>
          </c:ext>
        </c:extLst>
      </c:barChart>
      <c:barChart>
        <c:barDir val="col"/>
        <c:grouping val="clustered"/>
        <c:varyColors val="0"/>
        <c:ser>
          <c:idx val="4"/>
          <c:order val="2"/>
          <c:tx>
            <c:strRef>
              <c:f>Sheet1!$A$6</c:f>
              <c:strCache>
                <c:ptCount val="1"/>
              </c:strCache>
            </c:strRef>
          </c:tx>
          <c:spPr>
            <a:noFill/>
            <a:ln>
              <a:noFill/>
            </a:ln>
            <a:effectLst/>
          </c:spPr>
          <c:invertIfNegative val="0"/>
          <c:dLbls>
            <c:dLbl>
              <c:idx val="5"/>
              <c:layout>
                <c:manualLayout>
                  <c:x val="2.3071042825668661E-3"/>
                  <c:y val="0.4164213690611666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8D4-4F6B-BF31-5F7B03761F0E}"/>
                </c:ext>
              </c:extLst>
            </c:dLbl>
            <c:dLbl>
              <c:idx val="6"/>
              <c:layout>
                <c:manualLayout>
                  <c:x val="0"/>
                  <c:y val="0.2302124372096899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6F5-4907-BDB9-D47823476985}"/>
                </c:ext>
              </c:extLst>
            </c:dLbl>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Search
worked well</c:v>
                </c:pt>
                <c:pt idx="1">
                  <c:v>Too many
results/ too
many refinements</c:v>
                </c:pt>
                <c:pt idx="2">
                  <c:v>Irrelevant 
results</c:v>
                </c:pt>
                <c:pt idx="3">
                  <c:v>Zero results</c:v>
                </c:pt>
                <c:pt idx="4">
                  <c:v>Redundant results</c:v>
                </c:pt>
                <c:pt idx="5">
                  <c:v>Not sure
what words to use</c:v>
                </c:pt>
                <c:pt idx="6">
                  <c:v>Other</c:v>
                </c:pt>
              </c:strCache>
            </c:strRef>
          </c:cat>
          <c:val>
            <c:numRef>
              <c:f>Sheet1!$B$6:$H$6</c:f>
              <c:numCache>
                <c:formatCode>General</c:formatCode>
                <c:ptCount val="7"/>
              </c:numCache>
            </c:numRef>
          </c:val>
          <c:extLst>
            <c:ext xmlns:c16="http://schemas.microsoft.com/office/drawing/2014/chart" uri="{C3380CC4-5D6E-409C-BE32-E72D297353CC}">
              <c16:uniqueId val="{00000003-9CBF-4498-9B9B-0CA5EFD69965}"/>
            </c:ext>
          </c:extLst>
        </c:ser>
        <c:dLbls>
          <c:showLegendKey val="0"/>
          <c:showVal val="0"/>
          <c:showCatName val="0"/>
          <c:showSerName val="0"/>
          <c:showPercent val="0"/>
          <c:showBubbleSize val="0"/>
        </c:dLbls>
        <c:gapWidth val="75"/>
        <c:axId val="1602114480"/>
        <c:axId val="1589534544"/>
      </c:barChart>
      <c:catAx>
        <c:axId val="160119488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587662176"/>
        <c:crosses val="autoZero"/>
        <c:auto val="1"/>
        <c:lblAlgn val="ctr"/>
        <c:lblOffset val="100"/>
        <c:noMultiLvlLbl val="0"/>
      </c:catAx>
      <c:valAx>
        <c:axId val="1587662176"/>
        <c:scaling>
          <c:orientation val="minMax"/>
          <c:max val="0.70000000000000007"/>
          <c:min val="0"/>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crossAx val="1601194880"/>
        <c:crosses val="autoZero"/>
        <c:crossBetween val="between"/>
      </c:valAx>
      <c:valAx>
        <c:axId val="1589534544"/>
        <c:scaling>
          <c:orientation val="minMax"/>
          <c:max val="70"/>
          <c:min val="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02114480"/>
        <c:crosses val="max"/>
        <c:crossBetween val="between"/>
      </c:valAx>
      <c:catAx>
        <c:axId val="1602114480"/>
        <c:scaling>
          <c:orientation val="minMax"/>
        </c:scaling>
        <c:delete val="1"/>
        <c:axPos val="b"/>
        <c:numFmt formatCode="General" sourceLinked="1"/>
        <c:majorTickMark val="out"/>
        <c:minorTickMark val="none"/>
        <c:tickLblPos val="nextTo"/>
        <c:crossAx val="1589534544"/>
        <c:crosses val="autoZero"/>
        <c:auto val="1"/>
        <c:lblAlgn val="ctr"/>
        <c:lblOffset val="100"/>
        <c:noMultiLvlLbl val="0"/>
      </c:catAx>
      <c:spPr>
        <a:noFill/>
        <a:ln>
          <a:noFill/>
        </a:ln>
        <a:effectLst/>
      </c:spPr>
    </c:plotArea>
    <c:legend>
      <c:legendPos val="t"/>
      <c:legendEntry>
        <c:idx val="0"/>
        <c:delete val="1"/>
      </c:legendEntry>
      <c:legendEntry>
        <c:idx val="1"/>
        <c:delete val="1"/>
      </c:legendEntry>
      <c:layout>
        <c:manualLayout>
          <c:xMode val="edge"/>
          <c:yMode val="edge"/>
          <c:x val="0.27903681484452658"/>
          <c:y val="2.5444701251158036E-3"/>
          <c:w val="0.41654822320271129"/>
          <c:h val="0.1518952495744523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sz="1400" b="1" dirty="0">
                <a:solidFill>
                  <a:schemeClr val="tx1"/>
                </a:solidFill>
              </a:rPr>
              <a:t>Navigation</a:t>
            </a:r>
          </a:p>
        </c:rich>
      </c:tx>
      <c:layout>
        <c:manualLayout>
          <c:xMode val="edge"/>
          <c:yMode val="edge"/>
          <c:x val="0.43020078401209838"/>
          <c:y val="0.16079730942720041"/>
        </c:manualLayout>
      </c:layout>
      <c:overlay val="0"/>
      <c:spPr>
        <a:solidFill>
          <a:srgbClr val="FFFFFF">
            <a:lumMod val="95000"/>
          </a:srgbClr>
        </a:solid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8.2580693231545904E-2"/>
          <c:y val="0.36225974529652877"/>
          <c:w val="0.89031281512266702"/>
          <c:h val="0.29110776884903644"/>
        </c:manualLayout>
      </c:layout>
      <c:barChart>
        <c:barDir val="col"/>
        <c:grouping val="clustered"/>
        <c:varyColors val="0"/>
        <c:ser>
          <c:idx val="0"/>
          <c:order val="0"/>
          <c:tx>
            <c:strRef>
              <c:f>Sheet1!$B$1</c:f>
              <c:strCache>
                <c:ptCount val="1"/>
                <c:pt idx="0">
                  <c:v>Score</c:v>
                </c:pt>
              </c:strCache>
            </c:strRef>
          </c:tx>
          <c:spPr>
            <a:solidFill>
              <a:srgbClr val="F43D58"/>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How well site is organized</c:v>
                </c:pt>
                <c:pt idx="1">
                  <c:v>Options available for navigating</c:v>
                </c:pt>
                <c:pt idx="2">
                  <c:v>Site layout helps find</c:v>
                </c:pt>
              </c:strCache>
            </c:strRef>
          </c:cat>
          <c:val>
            <c:numRef>
              <c:f>Sheet1!$B$2:$B$4</c:f>
              <c:numCache>
                <c:formatCode>0.0</c:formatCode>
                <c:ptCount val="3"/>
                <c:pt idx="0">
                  <c:v>7.6</c:v>
                </c:pt>
                <c:pt idx="1">
                  <c:v>7.2</c:v>
                </c:pt>
                <c:pt idx="2">
                  <c:v>7.3</c:v>
                </c:pt>
              </c:numCache>
            </c:numRef>
          </c:val>
          <c:extLst>
            <c:ext xmlns:c16="http://schemas.microsoft.com/office/drawing/2014/chart" uri="{C3380CC4-5D6E-409C-BE32-E72D297353CC}">
              <c16:uniqueId val="{00000000-65B4-4748-B7E1-E1EE1FBED8AB}"/>
            </c:ext>
          </c:extLst>
        </c:ser>
        <c:dLbls>
          <c:showLegendKey val="0"/>
          <c:showVal val="0"/>
          <c:showCatName val="0"/>
          <c:showSerName val="0"/>
          <c:showPercent val="0"/>
          <c:showBubbleSize val="0"/>
        </c:dLbls>
        <c:gapWidth val="50"/>
        <c:overlap val="-27"/>
        <c:axId val="1628867456"/>
        <c:axId val="1628872112"/>
      </c:barChart>
      <c:catAx>
        <c:axId val="162886745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chemeClr val="tx1"/>
                </a:solidFill>
                <a:latin typeface="+mn-lt"/>
                <a:ea typeface="+mn-ea"/>
                <a:cs typeface="+mn-cs"/>
              </a:defRPr>
            </a:pPr>
            <a:endParaRPr lang="en-US"/>
          </a:p>
        </c:txPr>
        <c:crossAx val="1628872112"/>
        <c:crosses val="autoZero"/>
        <c:auto val="1"/>
        <c:lblAlgn val="ctr"/>
        <c:lblOffset val="100"/>
        <c:noMultiLvlLbl val="0"/>
      </c:catAx>
      <c:valAx>
        <c:axId val="1628872112"/>
        <c:scaling>
          <c:orientation val="minMax"/>
          <c:max val="8"/>
          <c:min val="6.5"/>
        </c:scaling>
        <c:delete val="1"/>
        <c:axPos val="l"/>
        <c:numFmt formatCode="0.0" sourceLinked="1"/>
        <c:majorTickMark val="out"/>
        <c:minorTickMark val="none"/>
        <c:tickLblPos val="nextTo"/>
        <c:crossAx val="1628867456"/>
        <c:crosses val="autoZero"/>
        <c:crossBetween val="between"/>
        <c:majorUnit val="0.5"/>
      </c:valAx>
      <c:spPr>
        <a:noFill/>
        <a:ln>
          <a:noFill/>
        </a:ln>
        <a:effectLst/>
      </c:spPr>
    </c:plotArea>
    <c:plotVisOnly val="1"/>
    <c:dispBlanksAs val="gap"/>
    <c:showDLblsOverMax val="0"/>
  </c:chart>
  <c:spPr>
    <a:noFill/>
    <a:ln>
      <a:noFill/>
    </a:ln>
    <a:effectLst/>
  </c:spPr>
  <c:txPr>
    <a:bodyPr/>
    <a:lstStyle/>
    <a:p>
      <a:pPr>
        <a:defRPr sz="1200">
          <a:solidFill>
            <a:schemeClr val="tx2"/>
          </a:solidFill>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sz="1400" b="1" dirty="0">
                <a:solidFill>
                  <a:schemeClr val="tx1"/>
                </a:solidFill>
              </a:rPr>
              <a:t>Site Information</a:t>
            </a:r>
          </a:p>
        </c:rich>
      </c:tx>
      <c:layout>
        <c:manualLayout>
          <c:xMode val="edge"/>
          <c:yMode val="edge"/>
          <c:x val="0.39089637112570724"/>
          <c:y val="5.9241113999494888E-2"/>
        </c:manualLayout>
      </c:layout>
      <c:overlay val="0"/>
      <c:spPr>
        <a:solidFill>
          <a:srgbClr val="FFFFFF">
            <a:lumMod val="95000"/>
          </a:srgbClr>
        </a:solid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8.2580693231545904E-2"/>
          <c:y val="0.35379672901088666"/>
          <c:w val="0.89031281512266702"/>
          <c:h val="0.29957078513467855"/>
        </c:manualLayout>
      </c:layout>
      <c:barChart>
        <c:barDir val="col"/>
        <c:grouping val="clustered"/>
        <c:varyColors val="0"/>
        <c:ser>
          <c:idx val="0"/>
          <c:order val="0"/>
          <c:tx>
            <c:strRef>
              <c:f>Sheet1!$B$1</c:f>
              <c:strCache>
                <c:ptCount val="1"/>
                <c:pt idx="0">
                  <c:v>Score</c:v>
                </c:pt>
              </c:strCache>
            </c:strRef>
          </c:tx>
          <c:spPr>
            <a:solidFill>
              <a:srgbClr val="F43D58"/>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Thoroughness 
of information </c:v>
                </c:pt>
                <c:pt idx="1">
                  <c:v>Understandable 
information </c:v>
                </c:pt>
                <c:pt idx="2">
                  <c:v>Site information
answers questions </c:v>
                </c:pt>
              </c:strCache>
            </c:strRef>
          </c:cat>
          <c:val>
            <c:numRef>
              <c:f>Sheet1!$B$2:$B$4</c:f>
              <c:numCache>
                <c:formatCode>0.0</c:formatCode>
                <c:ptCount val="3"/>
                <c:pt idx="0">
                  <c:v>7.6</c:v>
                </c:pt>
                <c:pt idx="1">
                  <c:v>7.7</c:v>
                </c:pt>
                <c:pt idx="2">
                  <c:v>6.7</c:v>
                </c:pt>
              </c:numCache>
            </c:numRef>
          </c:val>
          <c:extLst>
            <c:ext xmlns:c16="http://schemas.microsoft.com/office/drawing/2014/chart" uri="{C3380CC4-5D6E-409C-BE32-E72D297353CC}">
              <c16:uniqueId val="{00000000-7EE7-42A1-A319-FCFC26210858}"/>
            </c:ext>
          </c:extLst>
        </c:ser>
        <c:dLbls>
          <c:showLegendKey val="0"/>
          <c:showVal val="0"/>
          <c:showCatName val="0"/>
          <c:showSerName val="0"/>
          <c:showPercent val="0"/>
          <c:showBubbleSize val="0"/>
        </c:dLbls>
        <c:gapWidth val="50"/>
        <c:overlap val="-27"/>
        <c:axId val="1628867456"/>
        <c:axId val="1628872112"/>
      </c:barChart>
      <c:catAx>
        <c:axId val="162886745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chemeClr val="tx1"/>
                </a:solidFill>
                <a:latin typeface="+mn-lt"/>
                <a:ea typeface="+mn-ea"/>
                <a:cs typeface="+mn-cs"/>
              </a:defRPr>
            </a:pPr>
            <a:endParaRPr lang="en-US"/>
          </a:p>
        </c:txPr>
        <c:crossAx val="1628872112"/>
        <c:crosses val="autoZero"/>
        <c:auto val="1"/>
        <c:lblAlgn val="ctr"/>
        <c:lblOffset val="100"/>
        <c:noMultiLvlLbl val="0"/>
      </c:catAx>
      <c:valAx>
        <c:axId val="1628872112"/>
        <c:scaling>
          <c:orientation val="minMax"/>
          <c:min val="6.5"/>
        </c:scaling>
        <c:delete val="1"/>
        <c:axPos val="l"/>
        <c:numFmt formatCode="0.0" sourceLinked="1"/>
        <c:majorTickMark val="out"/>
        <c:minorTickMark val="none"/>
        <c:tickLblPos val="nextTo"/>
        <c:crossAx val="1628867456"/>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2"/>
          </a:solidFill>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0"/>
          <c:w val="1"/>
          <c:h val="1"/>
        </c:manualLayout>
      </c:layout>
      <c:bubbleChart>
        <c:varyColors val="0"/>
        <c:ser>
          <c:idx val="0"/>
          <c:order val="0"/>
          <c:tx>
            <c:strRef>
              <c:f>Sheet1!$A$2</c:f>
              <c:strCache>
                <c:ptCount val="1"/>
                <c:pt idx="0">
                  <c:v>Information Browsing</c:v>
                </c:pt>
              </c:strCache>
            </c:strRef>
          </c:tx>
          <c:spPr>
            <a:solidFill>
              <a:srgbClr val="FF0000"/>
            </a:solidFill>
            <a:ln>
              <a:noFill/>
            </a:ln>
            <a:effectLst>
              <a:outerShdw blurRad="127000" algn="ctr" rotWithShape="0">
                <a:prstClr val="black">
                  <a:alpha val="20000"/>
                </a:prstClr>
              </a:outerShdw>
            </a:effectLst>
          </c:spPr>
          <c:invertIfNegative val="0"/>
          <c:dLbls>
            <c:dLbl>
              <c:idx val="0"/>
              <c:layout>
                <c:manualLayout>
                  <c:x val="-0.29468139693343881"/>
                  <c:y val="2.4220155968804782E-3"/>
                </c:manualLayout>
              </c:layout>
              <c:tx>
                <c:rich>
                  <a:bodyPr/>
                  <a:lstStyle/>
                  <a:p>
                    <a:fld id="{594438C9-39B9-D44A-AE9B-E5DB767663C6}" type="SERIESNAME">
                      <a:rPr lang="en-US" b="1" smtClean="0"/>
                      <a:pPr/>
                      <a:t>[SERIES NAME]</a:t>
                    </a:fld>
                    <a:br>
                      <a:rPr lang="en-US" b="1" baseline="0" dirty="0"/>
                    </a:br>
                    <a:fld id="{064300CD-6447-A144-BBC7-FE4BE2615A5C}" type="YVALUE">
                      <a:rPr lang="en-US" baseline="0" smtClean="0"/>
                      <a:pPr/>
                      <a:t>[Y VALUE]</a:t>
                    </a:fld>
                    <a:r>
                      <a:rPr lang="en-US" baseline="0" dirty="0"/>
                      <a:t>, </a:t>
                    </a:r>
                    <a:fld id="{AE942D5F-436C-C94A-9ADD-A99CCB508F0F}" type="BUBBLESIZE">
                      <a:rPr lang="en-US" baseline="0"/>
                      <a:pPr/>
                      <a:t>[BUBBLE SIZE]</a:t>
                    </a:fld>
                    <a:endParaRPr lang="en-US" baseline="0" dirty="0"/>
                  </a:p>
                </c:rich>
              </c:tx>
              <c:dLblPos val="r"/>
              <c:showLegendKey val="0"/>
              <c:showVal val="1"/>
              <c:showCatName val="0"/>
              <c:showSerName val="1"/>
              <c:showPercent val="0"/>
              <c:showBubbleSize val="1"/>
              <c:extLst>
                <c:ext xmlns:c15="http://schemas.microsoft.com/office/drawing/2012/chart" uri="{CE6537A1-D6FC-4f65-9D91-7224C49458BB}">
                  <c15:dlblFieldTable/>
                  <c15:showDataLabelsRange val="0"/>
                </c:ext>
                <c:ext xmlns:c16="http://schemas.microsoft.com/office/drawing/2014/chart" uri="{C3380CC4-5D6E-409C-BE32-E72D297353CC}">
                  <c16:uniqueId val="{00000000-2BA7-43C3-BA07-758261C1F846}"/>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dLblPos val="t"/>
            <c:showLegendKey val="0"/>
            <c:showVal val="1"/>
            <c:showCatName val="0"/>
            <c:showSerName val="1"/>
            <c:showPercent val="0"/>
            <c:showBubbleSize val="1"/>
            <c:showLeaderLines val="0"/>
            <c:extLst>
              <c:ext xmlns:c15="http://schemas.microsoft.com/office/drawing/2012/chart" uri="{CE6537A1-D6FC-4f65-9D91-7224C49458BB}">
                <c15:showLeaderLines val="0"/>
              </c:ext>
            </c:extLst>
          </c:dLbls>
          <c:xVal>
            <c:numRef>
              <c:f>Sheet1!$C$2</c:f>
              <c:numCache>
                <c:formatCode>0.0</c:formatCode>
                <c:ptCount val="1"/>
                <c:pt idx="0">
                  <c:v>1.2</c:v>
                </c:pt>
              </c:numCache>
            </c:numRef>
          </c:xVal>
          <c:yVal>
            <c:numRef>
              <c:f>Sheet1!$B$2</c:f>
              <c:numCache>
                <c:formatCode>0</c:formatCode>
                <c:ptCount val="1"/>
                <c:pt idx="0">
                  <c:v>66</c:v>
                </c:pt>
              </c:numCache>
            </c:numRef>
          </c:yVal>
          <c:bubbleSize>
            <c:numRef>
              <c:f>Sheet1!$C$2</c:f>
              <c:numCache>
                <c:formatCode>0.0</c:formatCode>
                <c:ptCount val="1"/>
                <c:pt idx="0">
                  <c:v>1.2</c:v>
                </c:pt>
              </c:numCache>
            </c:numRef>
          </c:bubbleSize>
          <c:bubble3D val="0"/>
          <c:extLst>
            <c:ext xmlns:c16="http://schemas.microsoft.com/office/drawing/2014/chart" uri="{C3380CC4-5D6E-409C-BE32-E72D297353CC}">
              <c16:uniqueId val="{00000000-811F-46C3-9F6B-8EE017E3B88A}"/>
            </c:ext>
          </c:extLst>
        </c:ser>
        <c:ser>
          <c:idx val="1"/>
          <c:order val="1"/>
          <c:tx>
            <c:strRef>
              <c:f>Sheet1!$A$3</c:f>
              <c:strCache>
                <c:ptCount val="1"/>
                <c:pt idx="0">
                  <c:v>Look and Feel </c:v>
                </c:pt>
              </c:strCache>
            </c:strRef>
          </c:tx>
          <c:spPr>
            <a:solidFill>
              <a:srgbClr val="009FEA"/>
            </a:solidFill>
            <a:ln w="25400">
              <a:noFill/>
            </a:ln>
            <a:effectLst/>
          </c:spPr>
          <c:invertIfNegative val="0"/>
          <c:dPt>
            <c:idx val="0"/>
            <c:invertIfNegative val="0"/>
            <c:bubble3D val="0"/>
            <c:spPr>
              <a:solidFill>
                <a:srgbClr val="009FEA"/>
              </a:solidFill>
              <a:ln w="25400">
                <a:noFill/>
              </a:ln>
              <a:effectLst>
                <a:outerShdw blurRad="127000" algn="ctr" rotWithShape="0">
                  <a:prstClr val="black">
                    <a:alpha val="20000"/>
                  </a:prstClr>
                </a:outerShdw>
              </a:effectLst>
            </c:spPr>
            <c:extLst>
              <c:ext xmlns:c16="http://schemas.microsoft.com/office/drawing/2014/chart" uri="{C3380CC4-5D6E-409C-BE32-E72D297353CC}">
                <c16:uniqueId val="{00000002-2BA7-43C3-BA07-758261C1F846}"/>
              </c:ext>
            </c:extLst>
          </c:dPt>
          <c:dLbls>
            <c:dLbl>
              <c:idx val="0"/>
              <c:layout>
                <c:manualLayout>
                  <c:x val="-2.7460910015552259E-2"/>
                  <c:y val="-4.2657093581283745E-3"/>
                </c:manualLayout>
              </c:layout>
              <c:tx>
                <c:rich>
                  <a:bodyPr/>
                  <a:lstStyle/>
                  <a:p>
                    <a:fld id="{F5AB2E86-F7D2-434E-95F4-D75C29B71B49}" type="SERIESNAME">
                      <a:rPr lang="en-US" b="1" smtClean="0"/>
                      <a:pPr/>
                      <a:t>[SERIES NAME]</a:t>
                    </a:fld>
                    <a:br>
                      <a:rPr lang="en-US" dirty="0"/>
                    </a:br>
                    <a:fld id="{C93B9DC5-159E-2744-8D8A-772DE58EED01}" type="YVALUE">
                      <a:rPr lang="en-US" baseline="0" smtClean="0"/>
                      <a:pPr/>
                      <a:t>[Y VALUE]</a:t>
                    </a:fld>
                    <a:r>
                      <a:rPr lang="en-US" baseline="0" dirty="0"/>
                      <a:t>, </a:t>
                    </a:r>
                    <a:fld id="{4368FB3D-FF81-964B-B7D7-AC49AAA45E7F}" type="BUBBLESIZE">
                      <a:rPr lang="en-US" baseline="0"/>
                      <a:pPr/>
                      <a:t>[BUBBLE SIZE]</a:t>
                    </a:fld>
                    <a:endParaRPr lang="en-US" baseline="0" dirty="0"/>
                  </a:p>
                </c:rich>
              </c:tx>
              <c:dLblPos val="r"/>
              <c:showLegendKey val="0"/>
              <c:showVal val="1"/>
              <c:showCatName val="0"/>
              <c:showSerName val="1"/>
              <c:showPercent val="0"/>
              <c:showBubbleSize val="1"/>
              <c:extLst>
                <c:ext xmlns:c15="http://schemas.microsoft.com/office/drawing/2012/chart" uri="{CE6537A1-D6FC-4f65-9D91-7224C49458BB}">
                  <c15:dlblFieldTable/>
                  <c15:showDataLabelsRange val="0"/>
                </c:ext>
                <c:ext xmlns:c16="http://schemas.microsoft.com/office/drawing/2014/chart" uri="{C3380CC4-5D6E-409C-BE32-E72D297353CC}">
                  <c16:uniqueId val="{00000002-2BA7-43C3-BA07-758261C1F846}"/>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dLblPos val="b"/>
            <c:showLegendKey val="0"/>
            <c:showVal val="1"/>
            <c:showCatName val="0"/>
            <c:showSerName val="1"/>
            <c:showPercent val="0"/>
            <c:showBubbleSize val="1"/>
            <c:showLeaderLines val="0"/>
            <c:extLst>
              <c:ext xmlns:c15="http://schemas.microsoft.com/office/drawing/2012/chart" uri="{CE6537A1-D6FC-4f65-9D91-7224C49458BB}">
                <c15:showLeaderLines val="0"/>
              </c:ext>
            </c:extLst>
          </c:dLbls>
          <c:xVal>
            <c:numRef>
              <c:f>Sheet1!$C$3</c:f>
              <c:numCache>
                <c:formatCode>0.0</c:formatCode>
                <c:ptCount val="1"/>
                <c:pt idx="0">
                  <c:v>0.6</c:v>
                </c:pt>
              </c:numCache>
            </c:numRef>
          </c:xVal>
          <c:yVal>
            <c:numRef>
              <c:f>Sheet1!$B$3</c:f>
              <c:numCache>
                <c:formatCode>0</c:formatCode>
                <c:ptCount val="1"/>
                <c:pt idx="0">
                  <c:v>76</c:v>
                </c:pt>
              </c:numCache>
            </c:numRef>
          </c:yVal>
          <c:bubbleSize>
            <c:numRef>
              <c:f>Sheet1!$C$3</c:f>
              <c:numCache>
                <c:formatCode>0.0</c:formatCode>
                <c:ptCount val="1"/>
                <c:pt idx="0">
                  <c:v>0.6</c:v>
                </c:pt>
              </c:numCache>
            </c:numRef>
          </c:bubbleSize>
          <c:bubble3D val="0"/>
          <c:extLst>
            <c:ext xmlns:c16="http://schemas.microsoft.com/office/drawing/2014/chart" uri="{C3380CC4-5D6E-409C-BE32-E72D297353CC}">
              <c16:uniqueId val="{00000002-2D28-43FE-A79B-36D93CD08182}"/>
            </c:ext>
          </c:extLst>
        </c:ser>
        <c:ser>
          <c:idx val="2"/>
          <c:order val="2"/>
          <c:tx>
            <c:strRef>
              <c:f>Sheet1!$A$4</c:f>
              <c:strCache>
                <c:ptCount val="1"/>
                <c:pt idx="0">
                  <c:v>Navigation</c:v>
                </c:pt>
              </c:strCache>
            </c:strRef>
          </c:tx>
          <c:spPr>
            <a:solidFill>
              <a:srgbClr val="FF0000"/>
            </a:solidFill>
            <a:ln w="25400">
              <a:noFill/>
            </a:ln>
            <a:effectLst>
              <a:outerShdw blurRad="127000" algn="ctr" rotWithShape="0">
                <a:prstClr val="black">
                  <a:alpha val="20000"/>
                </a:prstClr>
              </a:outerShdw>
            </a:effectLst>
          </c:spPr>
          <c:invertIfNegative val="0"/>
          <c:dPt>
            <c:idx val="0"/>
            <c:invertIfNegative val="0"/>
            <c:bubble3D val="0"/>
            <c:spPr>
              <a:solidFill>
                <a:srgbClr val="FF0000"/>
              </a:solidFill>
              <a:ln w="25400">
                <a:noFill/>
              </a:ln>
              <a:effectLst>
                <a:outerShdw blurRad="127000" algn="ctr" rotWithShape="0">
                  <a:prstClr val="black">
                    <a:alpha val="20000"/>
                  </a:prstClr>
                </a:outerShdw>
              </a:effectLst>
            </c:spPr>
            <c:extLst>
              <c:ext xmlns:c16="http://schemas.microsoft.com/office/drawing/2014/chart" uri="{C3380CC4-5D6E-409C-BE32-E72D297353CC}">
                <c16:uniqueId val="{00000004-2BA7-43C3-BA07-758261C1F846}"/>
              </c:ext>
            </c:extLst>
          </c:dPt>
          <c:dLbls>
            <c:dLbl>
              <c:idx val="0"/>
              <c:layout>
                <c:manualLayout>
                  <c:x val="-2.0524697298414891E-2"/>
                  <c:y val="-6.6514822035594334E-3"/>
                </c:manualLayout>
              </c:layout>
              <c:tx>
                <c:rich>
                  <a:bodyPr/>
                  <a:lstStyle/>
                  <a:p>
                    <a:fld id="{0E959FAA-5F2D-2446-9C57-AC848ADC3465}" type="SERIESNAME">
                      <a:rPr lang="en-US" b="1" smtClean="0"/>
                      <a:pPr/>
                      <a:t>[SERIES NAME]</a:t>
                    </a:fld>
                    <a:r>
                      <a:rPr lang="en-US" baseline="0" dirty="0"/>
                      <a:t> </a:t>
                    </a:r>
                  </a:p>
                  <a:p>
                    <a:fld id="{0233D407-4971-8348-9255-1807C29D19E2}" type="YVALUE">
                      <a:rPr lang="en-US" baseline="0" smtClean="0"/>
                      <a:pPr/>
                      <a:t>[Y VALUE]</a:t>
                    </a:fld>
                    <a:r>
                      <a:rPr lang="en-US" baseline="0" dirty="0"/>
                      <a:t>, </a:t>
                    </a:r>
                    <a:fld id="{BAE290DB-81D5-5C4D-9A56-6DC501A0F6EC}" type="BUBBLESIZE">
                      <a:rPr lang="en-US" baseline="0"/>
                      <a:pPr/>
                      <a:t>[BUBBLE SIZE]</a:t>
                    </a:fld>
                    <a:endParaRPr lang="en-US" baseline="0" dirty="0"/>
                  </a:p>
                </c:rich>
              </c:tx>
              <c:dLblPos val="r"/>
              <c:showLegendKey val="0"/>
              <c:showVal val="1"/>
              <c:showCatName val="0"/>
              <c:showSerName val="1"/>
              <c:showPercent val="0"/>
              <c:showBubbleSize val="1"/>
              <c:extLst>
                <c:ext xmlns:c15="http://schemas.microsoft.com/office/drawing/2012/chart" uri="{CE6537A1-D6FC-4f65-9D91-7224C49458BB}">
                  <c15:dlblFieldTable/>
                  <c15:showDataLabelsRange val="0"/>
                </c:ext>
                <c:ext xmlns:c16="http://schemas.microsoft.com/office/drawing/2014/chart" uri="{C3380CC4-5D6E-409C-BE32-E72D297353CC}">
                  <c16:uniqueId val="{00000004-2BA7-43C3-BA07-758261C1F846}"/>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dLblPos val="b"/>
            <c:showLegendKey val="0"/>
            <c:showVal val="1"/>
            <c:showCatName val="0"/>
            <c:showSerName val="1"/>
            <c:showPercent val="0"/>
            <c:showBubbleSize val="1"/>
            <c:showLeaderLines val="0"/>
            <c:extLst>
              <c:ext xmlns:c15="http://schemas.microsoft.com/office/drawing/2012/chart" uri="{CE6537A1-D6FC-4f65-9D91-7224C49458BB}">
                <c15:showLeaderLines val="0"/>
              </c:ext>
            </c:extLst>
          </c:dLbls>
          <c:xVal>
            <c:numRef>
              <c:f>Sheet1!$C$4</c:f>
              <c:numCache>
                <c:formatCode>0.0</c:formatCode>
                <c:ptCount val="1"/>
                <c:pt idx="0">
                  <c:v>1.4</c:v>
                </c:pt>
              </c:numCache>
            </c:numRef>
          </c:xVal>
          <c:yVal>
            <c:numRef>
              <c:f>Sheet1!$B$4</c:f>
              <c:numCache>
                <c:formatCode>0</c:formatCode>
                <c:ptCount val="1"/>
                <c:pt idx="0">
                  <c:v>71</c:v>
                </c:pt>
              </c:numCache>
            </c:numRef>
          </c:yVal>
          <c:bubbleSize>
            <c:numRef>
              <c:f>Sheet1!$C$4</c:f>
              <c:numCache>
                <c:formatCode>0.0</c:formatCode>
                <c:ptCount val="1"/>
                <c:pt idx="0">
                  <c:v>1.4</c:v>
                </c:pt>
              </c:numCache>
            </c:numRef>
          </c:bubbleSize>
          <c:bubble3D val="0"/>
          <c:extLst>
            <c:ext xmlns:c16="http://schemas.microsoft.com/office/drawing/2014/chart" uri="{C3380CC4-5D6E-409C-BE32-E72D297353CC}">
              <c16:uniqueId val="{00000003-2D28-43FE-A79B-36D93CD08182}"/>
            </c:ext>
          </c:extLst>
        </c:ser>
        <c:ser>
          <c:idx val="3"/>
          <c:order val="3"/>
          <c:tx>
            <c:strRef>
              <c:f>Sheet1!$A$5</c:f>
              <c:strCache>
                <c:ptCount val="1"/>
                <c:pt idx="0">
                  <c:v>Site Information </c:v>
                </c:pt>
              </c:strCache>
            </c:strRef>
          </c:tx>
          <c:spPr>
            <a:solidFill>
              <a:srgbClr val="FF0000"/>
            </a:solidFill>
            <a:ln w="9525">
              <a:solidFill>
                <a:srgbClr val="FF0000"/>
              </a:solidFill>
            </a:ln>
            <a:effectLst>
              <a:outerShdw blurRad="127000" algn="ctr" rotWithShape="0">
                <a:prstClr val="black">
                  <a:alpha val="20000"/>
                </a:prstClr>
              </a:outerShdw>
            </a:effectLst>
          </c:spPr>
          <c:invertIfNegative val="0"/>
          <c:dLbls>
            <c:dLbl>
              <c:idx val="0"/>
              <c:layout>
                <c:manualLayout>
                  <c:x val="-1.7295986215276771E-2"/>
                  <c:y val="0.20539079684063188"/>
                </c:manualLayout>
              </c:layout>
              <c:tx>
                <c:rich>
                  <a:bodyPr/>
                  <a:lstStyle/>
                  <a:p>
                    <a:fld id="{8D4F8002-7D1F-1A4C-B87C-1C73037B69D3}" type="SERIESNAME">
                      <a:rPr lang="en-US" b="1" smtClean="0"/>
                      <a:pPr/>
                      <a:t>[SERIES NAME]</a:t>
                    </a:fld>
                    <a:br>
                      <a:rPr lang="en-US" baseline="0" dirty="0"/>
                    </a:br>
                    <a:fld id="{23C4C91E-9F18-EF4F-A228-34ADA0322250}" type="YVALUE">
                      <a:rPr lang="en-US" baseline="0" smtClean="0"/>
                      <a:pPr/>
                      <a:t>[Y VALUE]</a:t>
                    </a:fld>
                    <a:r>
                      <a:rPr lang="en-US" baseline="0" dirty="0"/>
                      <a:t>, </a:t>
                    </a:r>
                    <a:fld id="{08575D3F-4F98-BA49-83C3-AE1CC3724F80}" type="BUBBLESIZE">
                      <a:rPr lang="en-US" baseline="0"/>
                      <a:pPr/>
                      <a:t>[BUBBLE SIZE]</a:t>
                    </a:fld>
                    <a:endParaRPr lang="en-US" baseline="0" dirty="0"/>
                  </a:p>
                </c:rich>
              </c:tx>
              <c:dLblPos val="r"/>
              <c:showLegendKey val="0"/>
              <c:showVal val="1"/>
              <c:showCatName val="0"/>
              <c:showSerName val="1"/>
              <c:showPercent val="0"/>
              <c:showBubbleSize val="1"/>
              <c:extLst>
                <c:ext xmlns:c15="http://schemas.microsoft.com/office/drawing/2012/chart" uri="{CE6537A1-D6FC-4f65-9D91-7224C49458BB}">
                  <c15:dlblFieldTable/>
                  <c15:showDataLabelsRange val="0"/>
                </c:ext>
                <c:ext xmlns:c16="http://schemas.microsoft.com/office/drawing/2014/chart" uri="{C3380CC4-5D6E-409C-BE32-E72D297353CC}">
                  <c16:uniqueId val="{00000007-2D28-43FE-A79B-36D93CD08182}"/>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dLblPos val="t"/>
            <c:showLegendKey val="0"/>
            <c:showVal val="1"/>
            <c:showCatName val="0"/>
            <c:showSerName val="1"/>
            <c:showPercent val="0"/>
            <c:showBubbleSize val="1"/>
            <c:showLeaderLines val="0"/>
            <c:extLst>
              <c:ext xmlns:c15="http://schemas.microsoft.com/office/drawing/2012/chart" uri="{CE6537A1-D6FC-4f65-9D91-7224C49458BB}">
                <c15:showLeaderLines val="0"/>
              </c:ext>
            </c:extLst>
          </c:dLbls>
          <c:xVal>
            <c:numRef>
              <c:f>Sheet1!$C$5</c:f>
              <c:numCache>
                <c:formatCode>0.0</c:formatCode>
                <c:ptCount val="1"/>
                <c:pt idx="0">
                  <c:v>2.4</c:v>
                </c:pt>
              </c:numCache>
            </c:numRef>
          </c:xVal>
          <c:yVal>
            <c:numRef>
              <c:f>Sheet1!$B$5</c:f>
              <c:numCache>
                <c:formatCode>0</c:formatCode>
                <c:ptCount val="1"/>
                <c:pt idx="0">
                  <c:v>70</c:v>
                </c:pt>
              </c:numCache>
            </c:numRef>
          </c:yVal>
          <c:bubbleSize>
            <c:numRef>
              <c:f>Sheet1!$C$5</c:f>
              <c:numCache>
                <c:formatCode>0.0</c:formatCode>
                <c:ptCount val="1"/>
                <c:pt idx="0">
                  <c:v>2.4</c:v>
                </c:pt>
              </c:numCache>
            </c:numRef>
          </c:bubbleSize>
          <c:bubble3D val="0"/>
          <c:extLst>
            <c:ext xmlns:c16="http://schemas.microsoft.com/office/drawing/2014/chart" uri="{C3380CC4-5D6E-409C-BE32-E72D297353CC}">
              <c16:uniqueId val="{00000004-2D28-43FE-A79B-36D93CD08182}"/>
            </c:ext>
          </c:extLst>
        </c:ser>
        <c:ser>
          <c:idx val="4"/>
          <c:order val="4"/>
          <c:tx>
            <c:strRef>
              <c:f>Sheet1!$A$6</c:f>
              <c:strCache>
                <c:ptCount val="1"/>
                <c:pt idx="0">
                  <c:v>Site Performance</c:v>
                </c:pt>
              </c:strCache>
            </c:strRef>
          </c:tx>
          <c:spPr>
            <a:solidFill>
              <a:schemeClr val="accent3"/>
            </a:solidFill>
            <a:ln w="25400">
              <a:noFill/>
            </a:ln>
            <a:effectLst>
              <a:outerShdw blurRad="127000" algn="ctr" rotWithShape="0">
                <a:prstClr val="black">
                  <a:alpha val="20000"/>
                </a:prstClr>
              </a:outerShdw>
            </a:effectLst>
          </c:spPr>
          <c:invertIfNegative val="0"/>
          <c:dPt>
            <c:idx val="0"/>
            <c:invertIfNegative val="0"/>
            <c:bubble3D val="0"/>
            <c:spPr>
              <a:solidFill>
                <a:srgbClr val="00B0F0"/>
              </a:solidFill>
              <a:ln w="25400">
                <a:noFill/>
              </a:ln>
              <a:effectLst>
                <a:outerShdw blurRad="127000" algn="ctr" rotWithShape="0">
                  <a:prstClr val="black">
                    <a:alpha val="20000"/>
                  </a:prstClr>
                </a:outerShdw>
              </a:effectLst>
            </c:spPr>
            <c:extLst>
              <c:ext xmlns:c16="http://schemas.microsoft.com/office/drawing/2014/chart" uri="{C3380CC4-5D6E-409C-BE32-E72D297353CC}">
                <c16:uniqueId val="{00000005-2BA7-43C3-BA07-758261C1F846}"/>
              </c:ext>
            </c:extLst>
          </c:dPt>
          <c:dLbls>
            <c:dLbl>
              <c:idx val="0"/>
              <c:tx>
                <c:rich>
                  <a:bodyPr/>
                  <a:lstStyle/>
                  <a:p>
                    <a:fld id="{6FC03321-AC7C-A34E-B167-B5BEFB4299DC}" type="SERIESNAME">
                      <a:rPr lang="en-US" b="1" smtClean="0"/>
                      <a:pPr/>
                      <a:t>[SERIES NAME]</a:t>
                    </a:fld>
                    <a:r>
                      <a:rPr lang="en-US" baseline="0" dirty="0"/>
                      <a:t> </a:t>
                    </a:r>
                    <a:br>
                      <a:rPr lang="en-US" baseline="0" dirty="0"/>
                    </a:br>
                    <a:fld id="{2DFFA2DB-DF60-1744-9848-23AAD55CC04C}" type="YVALUE">
                      <a:rPr lang="en-US" baseline="0" smtClean="0"/>
                      <a:pPr/>
                      <a:t>[Y VALUE]</a:t>
                    </a:fld>
                    <a:r>
                      <a:rPr lang="en-US" baseline="0" dirty="0"/>
                      <a:t>, </a:t>
                    </a:r>
                    <a:fld id="{02C6D9F7-2290-D44D-8B64-95CEDCDD386C}" type="BUBBLESIZE">
                      <a:rPr lang="en-US" baseline="0"/>
                      <a:pPr/>
                      <a:t>[BUBBLE SIZE]</a:t>
                    </a:fld>
                    <a:endParaRPr lang="en-US" baseline="0" dirty="0"/>
                  </a:p>
                </c:rich>
              </c:tx>
              <c:dLblPos val="b"/>
              <c:showLegendKey val="0"/>
              <c:showVal val="1"/>
              <c:showCatName val="0"/>
              <c:showSerName val="1"/>
              <c:showPercent val="0"/>
              <c:showBubbleSize val="1"/>
              <c:extLst>
                <c:ext xmlns:c15="http://schemas.microsoft.com/office/drawing/2012/chart" uri="{CE6537A1-D6FC-4f65-9D91-7224C49458BB}">
                  <c15:dlblFieldTable/>
                  <c15:showDataLabelsRange val="0"/>
                </c:ext>
                <c:ext xmlns:c16="http://schemas.microsoft.com/office/drawing/2014/chart" uri="{C3380CC4-5D6E-409C-BE32-E72D297353CC}">
                  <c16:uniqueId val="{00000005-2BA7-43C3-BA07-758261C1F846}"/>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dLblPos val="b"/>
            <c:showLegendKey val="0"/>
            <c:showVal val="1"/>
            <c:showCatName val="0"/>
            <c:showSerName val="1"/>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Sheet1!$C$6</c:f>
              <c:numCache>
                <c:formatCode>0.0</c:formatCode>
                <c:ptCount val="1"/>
                <c:pt idx="0">
                  <c:v>0.03</c:v>
                </c:pt>
              </c:numCache>
            </c:numRef>
          </c:xVal>
          <c:yVal>
            <c:numRef>
              <c:f>Sheet1!$B$6</c:f>
              <c:numCache>
                <c:formatCode>0</c:formatCode>
                <c:ptCount val="1"/>
                <c:pt idx="0">
                  <c:v>82</c:v>
                </c:pt>
              </c:numCache>
            </c:numRef>
          </c:yVal>
          <c:bubbleSize>
            <c:numRef>
              <c:f>Sheet1!$C$6</c:f>
              <c:numCache>
                <c:formatCode>0.0</c:formatCode>
                <c:ptCount val="1"/>
                <c:pt idx="0">
                  <c:v>0.03</c:v>
                </c:pt>
              </c:numCache>
            </c:numRef>
          </c:bubbleSize>
          <c:bubble3D val="0"/>
          <c:extLst>
            <c:ext xmlns:c16="http://schemas.microsoft.com/office/drawing/2014/chart" uri="{C3380CC4-5D6E-409C-BE32-E72D297353CC}">
              <c16:uniqueId val="{00000005-2D28-43FE-A79B-36D93CD08182}"/>
            </c:ext>
          </c:extLst>
        </c:ser>
        <c:ser>
          <c:idx val="5"/>
          <c:order val="5"/>
          <c:tx>
            <c:strRef>
              <c:f>Sheet1!$A$7</c:f>
              <c:strCache>
                <c:ptCount val="1"/>
              </c:strCache>
            </c:strRef>
          </c:tx>
          <c:spPr>
            <a:solidFill>
              <a:srgbClr val="EE2737">
                <a:alpha val="74902"/>
              </a:srgbClr>
            </a:solidFill>
            <a:ln w="25400">
              <a:noFill/>
            </a:ln>
            <a:effectLst/>
          </c:spPr>
          <c:invertIfNegative val="0"/>
          <c:dPt>
            <c:idx val="0"/>
            <c:invertIfNegative val="0"/>
            <c:bubble3D val="0"/>
            <c:spPr>
              <a:solidFill>
                <a:schemeClr val="accent5"/>
              </a:solidFill>
              <a:ln w="25400">
                <a:noFill/>
              </a:ln>
              <a:effectLst>
                <a:outerShdw blurRad="127000" algn="ctr" rotWithShape="0">
                  <a:prstClr val="black">
                    <a:alpha val="20000"/>
                  </a:prstClr>
                </a:outerShdw>
              </a:effectLst>
            </c:spPr>
            <c:extLst>
              <c:ext xmlns:c16="http://schemas.microsoft.com/office/drawing/2014/chart" uri="{C3380CC4-5D6E-409C-BE32-E72D297353CC}">
                <c16:uniqueId val="{00000007-2BA7-43C3-BA07-758261C1F846}"/>
              </c:ext>
            </c:extLst>
          </c:dPt>
          <c:dLbls>
            <c:dLbl>
              <c:idx val="0"/>
              <c:tx>
                <c:rich>
                  <a:bodyPr/>
                  <a:lstStyle/>
                  <a:p>
                    <a:fld id="{4DA426F2-B85D-F744-9AB2-32015CF20BEA}" type="SERIESNAME">
                      <a:rPr lang="en-US" b="1" smtClean="0"/>
                      <a:pPr/>
                      <a:t>[SERIES NAME]</a:t>
                    </a:fld>
                    <a:r>
                      <a:rPr lang="en-US" baseline="0" dirty="0"/>
                      <a:t> </a:t>
                    </a:r>
                    <a:br>
                      <a:rPr lang="en-US" baseline="0" dirty="0"/>
                    </a:br>
                    <a:fld id="{6B73D991-BAF6-F347-A6BF-514130F304B6}" type="YVALUE">
                      <a:rPr lang="en-US" baseline="0" smtClean="0"/>
                      <a:pPr/>
                      <a:t>[Y VALUE]</a:t>
                    </a:fld>
                    <a:r>
                      <a:rPr lang="en-US" baseline="0" dirty="0"/>
                      <a:t>, </a:t>
                    </a:r>
                    <a:fld id="{8CCC8943-74C1-654F-9CCC-29D390D793EC}" type="BUBBLESIZE">
                      <a:rPr lang="en-US" baseline="0"/>
                      <a:pPr/>
                      <a:t>[BUBBLE SIZE]</a:t>
                    </a:fld>
                    <a:endParaRPr lang="en-US" baseline="0" dirty="0"/>
                  </a:p>
                </c:rich>
              </c:tx>
              <c:dLblPos val="t"/>
              <c:showLegendKey val="0"/>
              <c:showVal val="1"/>
              <c:showCatName val="0"/>
              <c:showSerName val="1"/>
              <c:showPercent val="0"/>
              <c:showBubbleSize val="1"/>
              <c:extLst>
                <c:ext xmlns:c15="http://schemas.microsoft.com/office/drawing/2012/chart" uri="{CE6537A1-D6FC-4f65-9D91-7224C49458BB}">
                  <c15:dlblFieldTable/>
                  <c15:showDataLabelsRange val="0"/>
                </c:ext>
                <c:ext xmlns:c16="http://schemas.microsoft.com/office/drawing/2014/chart" uri="{C3380CC4-5D6E-409C-BE32-E72D297353CC}">
                  <c16:uniqueId val="{00000007-2BA7-43C3-BA07-758261C1F846}"/>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dLblPos val="t"/>
            <c:showLegendKey val="0"/>
            <c:showVal val="1"/>
            <c:showCatName val="0"/>
            <c:showSerName val="1"/>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Sheet1!$C$7</c:f>
              <c:numCache>
                <c:formatCode>0.0</c:formatCode>
                <c:ptCount val="1"/>
              </c:numCache>
            </c:numRef>
          </c:xVal>
          <c:yVal>
            <c:numRef>
              <c:f>Sheet1!$B$7</c:f>
              <c:numCache>
                <c:formatCode>0</c:formatCode>
                <c:ptCount val="1"/>
              </c:numCache>
            </c:numRef>
          </c:yVal>
          <c:bubbleSize>
            <c:numRef>
              <c:f>Sheet1!$C$7</c:f>
              <c:numCache>
                <c:formatCode>0.0</c:formatCode>
                <c:ptCount val="1"/>
              </c:numCache>
            </c:numRef>
          </c:bubbleSize>
          <c:bubble3D val="0"/>
          <c:extLst>
            <c:ext xmlns:c16="http://schemas.microsoft.com/office/drawing/2014/chart" uri="{C3380CC4-5D6E-409C-BE32-E72D297353CC}">
              <c16:uniqueId val="{00000006-2D28-43FE-A79B-36D93CD08182}"/>
            </c:ext>
          </c:extLst>
        </c:ser>
        <c:ser>
          <c:idx val="6"/>
          <c:order val="6"/>
          <c:tx>
            <c:strRef>
              <c:f>Sheet1!$A$8</c:f>
              <c:strCache>
                <c:ptCount val="1"/>
              </c:strCache>
            </c:strRef>
          </c:tx>
          <c:spPr>
            <a:solidFill>
              <a:schemeClr val="accent1">
                <a:lumMod val="60000"/>
                <a:alpha val="75000"/>
              </a:schemeClr>
            </a:solidFill>
            <a:ln w="25400">
              <a:noFill/>
            </a:ln>
            <a:effectLst/>
          </c:spPr>
          <c:invertIfNegative val="0"/>
          <c:xVal>
            <c:numRef>
              <c:f>Sheet1!$C$8</c:f>
              <c:numCache>
                <c:formatCode>0.0</c:formatCode>
                <c:ptCount val="1"/>
              </c:numCache>
            </c:numRef>
          </c:xVal>
          <c:yVal>
            <c:numRef>
              <c:f>Sheet1!$B$8</c:f>
              <c:numCache>
                <c:formatCode>0</c:formatCode>
                <c:ptCount val="1"/>
              </c:numCache>
            </c:numRef>
          </c:yVal>
          <c:bubbleSize>
            <c:numRef>
              <c:f>Sheet1!$C$8</c:f>
              <c:numCache>
                <c:formatCode>0.0</c:formatCode>
                <c:ptCount val="1"/>
              </c:numCache>
            </c:numRef>
          </c:bubbleSize>
          <c:bubble3D val="0"/>
          <c:extLst>
            <c:ext xmlns:c16="http://schemas.microsoft.com/office/drawing/2014/chart" uri="{C3380CC4-5D6E-409C-BE32-E72D297353CC}">
              <c16:uniqueId val="{00000008-2D28-43FE-A79B-36D93CD08182}"/>
            </c:ext>
          </c:extLst>
        </c:ser>
        <c:ser>
          <c:idx val="7"/>
          <c:order val="7"/>
          <c:tx>
            <c:strRef>
              <c:f>Sheet1!$A$9</c:f>
              <c:strCache>
                <c:ptCount val="1"/>
              </c:strCache>
            </c:strRef>
          </c:tx>
          <c:spPr>
            <a:solidFill>
              <a:schemeClr val="accent2">
                <a:lumMod val="60000"/>
                <a:alpha val="75000"/>
              </a:schemeClr>
            </a:solidFill>
            <a:ln w="25400">
              <a:noFill/>
            </a:ln>
            <a:effectLst/>
          </c:spPr>
          <c:invertIfNegative val="0"/>
          <c:xVal>
            <c:numRef>
              <c:f>Sheet1!$C$9</c:f>
              <c:numCache>
                <c:formatCode>General</c:formatCode>
                <c:ptCount val="1"/>
              </c:numCache>
            </c:numRef>
          </c:xVal>
          <c:yVal>
            <c:numRef>
              <c:f>Sheet1!$B$9</c:f>
              <c:numCache>
                <c:formatCode>General</c:formatCode>
                <c:ptCount val="1"/>
              </c:numCache>
            </c:numRef>
          </c:yVal>
          <c:bubbleSize>
            <c:numRef>
              <c:f>Sheet1!$C$9</c:f>
              <c:numCache>
                <c:formatCode>General</c:formatCode>
                <c:ptCount val="1"/>
              </c:numCache>
            </c:numRef>
          </c:bubbleSize>
          <c:bubble3D val="0"/>
          <c:extLst>
            <c:ext xmlns:c16="http://schemas.microsoft.com/office/drawing/2014/chart" uri="{C3380CC4-5D6E-409C-BE32-E72D297353CC}">
              <c16:uniqueId val="{00000009-2D28-43FE-A79B-36D93CD08182}"/>
            </c:ext>
          </c:extLst>
        </c:ser>
        <c:dLbls>
          <c:showLegendKey val="0"/>
          <c:showVal val="0"/>
          <c:showCatName val="0"/>
          <c:showSerName val="0"/>
          <c:showPercent val="0"/>
          <c:showBubbleSize val="0"/>
        </c:dLbls>
        <c:bubbleScale val="100"/>
        <c:showNegBubbles val="0"/>
        <c:axId val="1629193168"/>
        <c:axId val="1629197696"/>
      </c:bubbleChart>
      <c:valAx>
        <c:axId val="1629193168"/>
        <c:scaling>
          <c:orientation val="minMax"/>
          <c:max val="2.65"/>
          <c:min val="-0.25"/>
        </c:scaling>
        <c:delete val="1"/>
        <c:axPos val="b"/>
        <c:numFmt formatCode="0.0" sourceLinked="1"/>
        <c:majorTickMark val="out"/>
        <c:minorTickMark val="none"/>
        <c:tickLblPos val="nextTo"/>
        <c:crossAx val="1629197696"/>
        <c:crosses val="autoZero"/>
        <c:crossBetween val="midCat"/>
        <c:majorUnit val="1"/>
      </c:valAx>
      <c:valAx>
        <c:axId val="1629197696"/>
        <c:scaling>
          <c:orientation val="minMax"/>
          <c:max val="87"/>
          <c:min val="61"/>
        </c:scaling>
        <c:delete val="1"/>
        <c:axPos val="l"/>
        <c:numFmt formatCode="0" sourceLinked="1"/>
        <c:majorTickMark val="out"/>
        <c:minorTickMark val="none"/>
        <c:tickLblPos val="nextTo"/>
        <c:crossAx val="1629193168"/>
        <c:crosses val="autoZero"/>
        <c:crossBetween val="midCat"/>
        <c:majorUnit val="3"/>
      </c:valAx>
      <c:spPr>
        <a:noFill/>
        <a:ln>
          <a:noFill/>
        </a:ln>
        <a:effectLst/>
      </c:spPr>
    </c:plotArea>
    <c:plotVisOnly val="1"/>
    <c:dispBlanksAs val="gap"/>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sz="1400" b="1" dirty="0">
                <a:solidFill>
                  <a:schemeClr val="tx1"/>
                </a:solidFill>
              </a:rPr>
              <a:t>Information Browsing</a:t>
            </a:r>
          </a:p>
        </c:rich>
      </c:tx>
      <c:layout>
        <c:manualLayout>
          <c:xMode val="edge"/>
          <c:yMode val="edge"/>
          <c:x val="0.3242390439422036"/>
          <c:y val="0.13540826057027402"/>
        </c:manualLayout>
      </c:layout>
      <c:overlay val="0"/>
      <c:spPr>
        <a:solidFill>
          <a:srgbClr val="FFFFFF">
            <a:lumMod val="95000"/>
          </a:srgbClr>
        </a:solid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8.2580693231545904E-2"/>
          <c:y val="0.36225974529652877"/>
          <c:w val="0.89031281512266702"/>
          <c:h val="0.29110776884903644"/>
        </c:manualLayout>
      </c:layout>
      <c:barChart>
        <c:barDir val="col"/>
        <c:grouping val="clustered"/>
        <c:varyColors val="0"/>
        <c:ser>
          <c:idx val="0"/>
          <c:order val="0"/>
          <c:tx>
            <c:strRef>
              <c:f>Sheet1!$B$1</c:f>
              <c:strCache>
                <c:ptCount val="1"/>
                <c:pt idx="0">
                  <c:v>Score</c:v>
                </c:pt>
              </c:strCache>
            </c:strRef>
          </c:tx>
          <c:spPr>
            <a:solidFill>
              <a:srgbClr val="F43D58"/>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Ability to sort</c:v>
                </c:pt>
                <c:pt idx="1">
                  <c:v>Ability to narrow choicess</c:v>
                </c:pt>
                <c:pt idx="2">
                  <c:v>Feature help find needed info</c:v>
                </c:pt>
              </c:strCache>
            </c:strRef>
          </c:cat>
          <c:val>
            <c:numRef>
              <c:f>Sheet1!$B$2:$B$4</c:f>
              <c:numCache>
                <c:formatCode>0.0</c:formatCode>
                <c:ptCount val="3"/>
                <c:pt idx="0">
                  <c:v>7.1</c:v>
                </c:pt>
                <c:pt idx="1">
                  <c:v>6.8</c:v>
                </c:pt>
                <c:pt idx="2">
                  <c:v>6.8</c:v>
                </c:pt>
              </c:numCache>
            </c:numRef>
          </c:val>
          <c:extLst>
            <c:ext xmlns:c16="http://schemas.microsoft.com/office/drawing/2014/chart" uri="{C3380CC4-5D6E-409C-BE32-E72D297353CC}">
              <c16:uniqueId val="{00000000-8D52-469C-B283-9706518126F1}"/>
            </c:ext>
          </c:extLst>
        </c:ser>
        <c:dLbls>
          <c:showLegendKey val="0"/>
          <c:showVal val="0"/>
          <c:showCatName val="0"/>
          <c:showSerName val="0"/>
          <c:showPercent val="0"/>
          <c:showBubbleSize val="0"/>
        </c:dLbls>
        <c:gapWidth val="50"/>
        <c:overlap val="-27"/>
        <c:axId val="1628867456"/>
        <c:axId val="1628872112"/>
      </c:barChart>
      <c:catAx>
        <c:axId val="162886745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chemeClr val="tx1"/>
                </a:solidFill>
                <a:latin typeface="+mn-lt"/>
                <a:ea typeface="+mn-ea"/>
                <a:cs typeface="+mn-cs"/>
              </a:defRPr>
            </a:pPr>
            <a:endParaRPr lang="en-US"/>
          </a:p>
        </c:txPr>
        <c:crossAx val="1628872112"/>
        <c:crosses val="autoZero"/>
        <c:auto val="1"/>
        <c:lblAlgn val="ctr"/>
        <c:lblOffset val="100"/>
        <c:noMultiLvlLbl val="0"/>
      </c:catAx>
      <c:valAx>
        <c:axId val="1628872112"/>
        <c:scaling>
          <c:orientation val="minMax"/>
          <c:max val="8"/>
          <c:min val="6.5"/>
        </c:scaling>
        <c:delete val="1"/>
        <c:axPos val="l"/>
        <c:numFmt formatCode="0.0" sourceLinked="1"/>
        <c:majorTickMark val="out"/>
        <c:minorTickMark val="none"/>
        <c:tickLblPos val="nextTo"/>
        <c:crossAx val="1628867456"/>
        <c:crosses val="autoZero"/>
        <c:crossBetween val="between"/>
        <c:majorUnit val="0.5"/>
      </c:valAx>
      <c:spPr>
        <a:noFill/>
        <a:ln>
          <a:noFill/>
        </a:ln>
        <a:effectLst/>
      </c:spPr>
    </c:plotArea>
    <c:plotVisOnly val="1"/>
    <c:dispBlanksAs val="gap"/>
    <c:showDLblsOverMax val="0"/>
  </c:chart>
  <c:spPr>
    <a:noFill/>
    <a:ln>
      <a:noFill/>
    </a:ln>
    <a:effectLst/>
  </c:spPr>
  <c:txPr>
    <a:bodyPr/>
    <a:lstStyle/>
    <a:p>
      <a:pPr>
        <a:defRPr sz="1200">
          <a:solidFill>
            <a:schemeClr val="tx2"/>
          </a:solidFill>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r>
              <a:rPr lang="en-US" sz="2000" b="0" dirty="0">
                <a:solidFill>
                  <a:schemeClr val="tx1"/>
                </a:solidFill>
              </a:rPr>
              <a:t>Satisfaction &amp; Key Drivers Trendline</a:t>
            </a:r>
          </a:p>
        </c:rich>
      </c:tx>
      <c:layout>
        <c:manualLayout>
          <c:xMode val="edge"/>
          <c:yMode val="edge"/>
          <c:x val="0.31820549927641106"/>
          <c:y val="7.0595643796139793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2.5470332850940667E-2"/>
          <c:y val="9.0274278767030008E-2"/>
          <c:w val="0.97452966714905931"/>
          <c:h val="0.74777323948639085"/>
        </c:manualLayout>
      </c:layout>
      <c:lineChart>
        <c:grouping val="standard"/>
        <c:varyColors val="0"/>
        <c:ser>
          <c:idx val="0"/>
          <c:order val="0"/>
          <c:tx>
            <c:strRef>
              <c:f>Sheet1!$B$1</c:f>
              <c:strCache>
                <c:ptCount val="1"/>
                <c:pt idx="0">
                  <c:v>Satisfaction</c:v>
                </c:pt>
              </c:strCache>
            </c:strRef>
          </c:tx>
          <c:spPr>
            <a:ln w="28575" cap="rnd">
              <a:solidFill>
                <a:schemeClr val="accent1"/>
              </a:solidFill>
              <a:round/>
            </a:ln>
            <a:effectLst/>
          </c:spPr>
          <c:marker>
            <c:symbol val="plus"/>
            <c:size val="15"/>
            <c:spPr>
              <a:solidFill>
                <a:srgbClr val="FF0000"/>
              </a:solidFill>
              <a:ln w="9525">
                <a:solidFill>
                  <a:schemeClr val="bg1"/>
                </a:solidFill>
              </a:ln>
              <a:effectLst/>
            </c:spPr>
          </c:marker>
          <c:dLbls>
            <c:dLbl>
              <c:idx val="1"/>
              <c:layout>
                <c:manualLayout>
                  <c:x val="-2.6454869697005077E-3"/>
                  <c:y val="-2.8720709933685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F0B-4CA1-AFD9-C1573AA5E2B7}"/>
                </c:ext>
              </c:extLst>
            </c:dLbl>
            <c:dLbl>
              <c:idx val="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F0B-4CA1-AFD9-C1573AA5E2B7}"/>
                </c:ext>
              </c:extLst>
            </c:dLbl>
            <c:spPr>
              <a:noFill/>
              <a:ln>
                <a:solidFill>
                  <a:schemeClr val="bg1"/>
                </a:solid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0000"/>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Mar 15-31</c:v>
                </c:pt>
                <c:pt idx="1">
                  <c:v>April</c:v>
                </c:pt>
                <c:pt idx="2">
                  <c:v>May 1-27</c:v>
                </c:pt>
              </c:strCache>
            </c:strRef>
          </c:cat>
          <c:val>
            <c:numRef>
              <c:f>Sheet1!$B$2:$B$4</c:f>
              <c:numCache>
                <c:formatCode>General</c:formatCode>
                <c:ptCount val="3"/>
                <c:pt idx="0">
                  <c:v>60</c:v>
                </c:pt>
                <c:pt idx="1">
                  <c:v>68</c:v>
                </c:pt>
                <c:pt idx="2">
                  <c:v>69</c:v>
                </c:pt>
              </c:numCache>
            </c:numRef>
          </c:val>
          <c:smooth val="0"/>
          <c:extLst>
            <c:ext xmlns:c16="http://schemas.microsoft.com/office/drawing/2014/chart" uri="{C3380CC4-5D6E-409C-BE32-E72D297353CC}">
              <c16:uniqueId val="{00000000-D6FB-43A3-A821-B6A2A6AC6B7F}"/>
            </c:ext>
          </c:extLst>
        </c:ser>
        <c:ser>
          <c:idx val="1"/>
          <c:order val="1"/>
          <c:tx>
            <c:strRef>
              <c:f>Sheet1!$C$1</c:f>
              <c:strCache>
                <c:ptCount val="1"/>
                <c:pt idx="0">
                  <c:v>Navigation</c:v>
                </c:pt>
              </c:strCache>
            </c:strRef>
          </c:tx>
          <c:spPr>
            <a:ln w="28575" cap="rnd">
              <a:solidFill>
                <a:schemeClr val="accent5">
                  <a:lumMod val="60000"/>
                  <a:lumOff val="40000"/>
                </a:schemeClr>
              </a:solidFill>
              <a:round/>
            </a:ln>
            <a:effectLst/>
          </c:spPr>
          <c:marker>
            <c:symbol val="circle"/>
            <c:size val="20"/>
            <c:spPr>
              <a:solidFill>
                <a:schemeClr val="accent2"/>
              </a:solidFill>
              <a:ln w="9525">
                <a:solidFill>
                  <a:schemeClr val="accent2"/>
                </a:solidFill>
              </a:ln>
              <a:effectLst/>
            </c:spPr>
          </c:marker>
          <c:dLbls>
            <c:spPr>
              <a:solidFill>
                <a:schemeClr val="bg1"/>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5">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Mar 15-31</c:v>
                </c:pt>
                <c:pt idx="1">
                  <c:v>April</c:v>
                </c:pt>
                <c:pt idx="2">
                  <c:v>May 1-27</c:v>
                </c:pt>
              </c:strCache>
            </c:strRef>
          </c:cat>
          <c:val>
            <c:numRef>
              <c:f>Sheet1!$C$2:$C$4</c:f>
              <c:numCache>
                <c:formatCode>General</c:formatCode>
                <c:ptCount val="3"/>
                <c:pt idx="0">
                  <c:v>67</c:v>
                </c:pt>
                <c:pt idx="1">
                  <c:v>71</c:v>
                </c:pt>
                <c:pt idx="2">
                  <c:v>73</c:v>
                </c:pt>
              </c:numCache>
            </c:numRef>
          </c:val>
          <c:smooth val="0"/>
          <c:extLst>
            <c:ext xmlns:c16="http://schemas.microsoft.com/office/drawing/2014/chart" uri="{C3380CC4-5D6E-409C-BE32-E72D297353CC}">
              <c16:uniqueId val="{00000001-D6FB-43A3-A821-B6A2A6AC6B7F}"/>
            </c:ext>
          </c:extLst>
        </c:ser>
        <c:ser>
          <c:idx val="2"/>
          <c:order val="2"/>
          <c:tx>
            <c:strRef>
              <c:f>Sheet1!$D$1</c:f>
              <c:strCache>
                <c:ptCount val="1"/>
                <c:pt idx="0">
                  <c:v>Site Information </c:v>
                </c:pt>
              </c:strCache>
            </c:strRef>
          </c:tx>
          <c:spPr>
            <a:ln w="28575" cap="rnd">
              <a:solidFill>
                <a:srgbClr val="002060"/>
              </a:solidFill>
              <a:round/>
            </a:ln>
            <a:effectLst/>
          </c:spPr>
          <c:marker>
            <c:symbol val="diamond"/>
            <c:size val="15"/>
            <c:spPr>
              <a:solidFill>
                <a:srgbClr val="0070C0"/>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Mar 15-31</c:v>
                </c:pt>
                <c:pt idx="1">
                  <c:v>April</c:v>
                </c:pt>
                <c:pt idx="2">
                  <c:v>May 1-27</c:v>
                </c:pt>
              </c:strCache>
            </c:strRef>
          </c:cat>
          <c:val>
            <c:numRef>
              <c:f>Sheet1!$D$2:$D$4</c:f>
              <c:numCache>
                <c:formatCode>General</c:formatCode>
                <c:ptCount val="3"/>
                <c:pt idx="0">
                  <c:v>65</c:v>
                </c:pt>
                <c:pt idx="1">
                  <c:v>71</c:v>
                </c:pt>
                <c:pt idx="2">
                  <c:v>73</c:v>
                </c:pt>
              </c:numCache>
            </c:numRef>
          </c:val>
          <c:smooth val="0"/>
          <c:extLst>
            <c:ext xmlns:c16="http://schemas.microsoft.com/office/drawing/2014/chart" uri="{C3380CC4-5D6E-409C-BE32-E72D297353CC}">
              <c16:uniqueId val="{00000002-D6FB-43A3-A821-B6A2A6AC6B7F}"/>
            </c:ext>
          </c:extLst>
        </c:ser>
        <c:ser>
          <c:idx val="3"/>
          <c:order val="3"/>
          <c:tx>
            <c:strRef>
              <c:f>Sheet1!$E$1</c:f>
              <c:strCache>
                <c:ptCount val="1"/>
                <c:pt idx="0">
                  <c:v>Information Browsing</c:v>
                </c:pt>
              </c:strCache>
            </c:strRef>
          </c:tx>
          <c:spPr>
            <a:ln w="28575" cap="rnd">
              <a:solidFill>
                <a:schemeClr val="accent4"/>
              </a:solidFill>
              <a:round/>
            </a:ln>
            <a:effectLst/>
          </c:spPr>
          <c:marker>
            <c:symbol val="triangle"/>
            <c:size val="15"/>
            <c:spPr>
              <a:solidFill>
                <a:srgbClr val="00B050"/>
              </a:solidFill>
              <a:ln w="9525">
                <a:solidFill>
                  <a:schemeClr val="accent4"/>
                </a:solidFill>
              </a:ln>
              <a:effectLst/>
            </c:spPr>
          </c:marker>
          <c:dLbls>
            <c:dLbl>
              <c:idx val="0"/>
              <c:layout>
                <c:manualLayout>
                  <c:x val="-2.6958077418325604E-2"/>
                  <c:y val="4.30214783653958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F0B-4CA1-AFD9-C1573AA5E2B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B050"/>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Mar 15-31</c:v>
                </c:pt>
                <c:pt idx="1">
                  <c:v>April</c:v>
                </c:pt>
                <c:pt idx="2">
                  <c:v>May 1-27</c:v>
                </c:pt>
              </c:strCache>
            </c:strRef>
          </c:cat>
          <c:val>
            <c:numRef>
              <c:f>Sheet1!$E$2:$E$4</c:f>
              <c:numCache>
                <c:formatCode>General</c:formatCode>
                <c:ptCount val="3"/>
                <c:pt idx="0">
                  <c:v>62</c:v>
                </c:pt>
                <c:pt idx="1">
                  <c:v>67</c:v>
                </c:pt>
                <c:pt idx="2">
                  <c:v>68</c:v>
                </c:pt>
              </c:numCache>
            </c:numRef>
          </c:val>
          <c:smooth val="0"/>
          <c:extLst>
            <c:ext xmlns:c16="http://schemas.microsoft.com/office/drawing/2014/chart" uri="{C3380CC4-5D6E-409C-BE32-E72D297353CC}">
              <c16:uniqueId val="{00000000-EF0B-4CA1-AFD9-C1573AA5E2B7}"/>
            </c:ext>
          </c:extLst>
        </c:ser>
        <c:dLbls>
          <c:showLegendKey val="0"/>
          <c:showVal val="0"/>
          <c:showCatName val="0"/>
          <c:showSerName val="0"/>
          <c:showPercent val="0"/>
          <c:showBubbleSize val="0"/>
        </c:dLbls>
        <c:marker val="1"/>
        <c:smooth val="0"/>
        <c:axId val="1212116808"/>
        <c:axId val="1212112872"/>
      </c:lineChart>
      <c:catAx>
        <c:axId val="12121168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212112872"/>
        <c:crosses val="autoZero"/>
        <c:auto val="1"/>
        <c:lblAlgn val="ctr"/>
        <c:lblOffset val="100"/>
        <c:noMultiLvlLbl val="0"/>
      </c:catAx>
      <c:valAx>
        <c:axId val="1212112872"/>
        <c:scaling>
          <c:orientation val="minMax"/>
          <c:max val="75"/>
          <c:min val="55"/>
        </c:scaling>
        <c:delete val="1"/>
        <c:axPos val="l"/>
        <c:numFmt formatCode="General" sourceLinked="1"/>
        <c:majorTickMark val="out"/>
        <c:minorTickMark val="none"/>
        <c:tickLblPos val="nextTo"/>
        <c:crossAx val="1212116808"/>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Yes</c:v>
                </c:pt>
              </c:strCache>
            </c:strRef>
          </c:tx>
          <c:spPr>
            <a:solidFill>
              <a:schemeClr val="accent5"/>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6-8611-4EB0-858F-D8A2F539894C}"/>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5-8611-4EB0-858F-D8A2F539894C}"/>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4-8611-4EB0-858F-D8A2F539894C}"/>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3-8611-4EB0-858F-D8A2F539894C}"/>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Concerned citizen</c:v>
                </c:pt>
                <c:pt idx="1">
                  <c:v>Student</c:v>
                </c:pt>
                <c:pt idx="2">
                  <c:v>Represent business</c:v>
                </c:pt>
                <c:pt idx="3">
                  <c:v>Government employee</c:v>
                </c:pt>
                <c:pt idx="4">
                  <c:v>Educator</c:v>
                </c:pt>
                <c:pt idx="5">
                  <c:v>Scientist</c:v>
                </c:pt>
                <c:pt idx="6">
                  <c:v>Other</c:v>
                </c:pt>
              </c:strCache>
            </c:strRef>
          </c:cat>
          <c:val>
            <c:numRef>
              <c:f>Sheet1!$B$2:$B$8</c:f>
              <c:numCache>
                <c:formatCode>0%</c:formatCode>
                <c:ptCount val="7"/>
                <c:pt idx="0">
                  <c:v>0.28999999999999998</c:v>
                </c:pt>
                <c:pt idx="1">
                  <c:v>0.17</c:v>
                </c:pt>
                <c:pt idx="2">
                  <c:v>0.15</c:v>
                </c:pt>
                <c:pt idx="3">
                  <c:v>0.11</c:v>
                </c:pt>
                <c:pt idx="4">
                  <c:v>0.09</c:v>
                </c:pt>
                <c:pt idx="5">
                  <c:v>0.09</c:v>
                </c:pt>
                <c:pt idx="6">
                  <c:v>0.05</c:v>
                </c:pt>
              </c:numCache>
            </c:numRef>
          </c:val>
          <c:extLst>
            <c:ext xmlns:c16="http://schemas.microsoft.com/office/drawing/2014/chart" uri="{C3380CC4-5D6E-409C-BE32-E72D297353CC}">
              <c16:uniqueId val="{00000000-8611-4EB0-858F-D8A2F539894C}"/>
            </c:ext>
          </c:extLst>
        </c:ser>
        <c:dLbls>
          <c:showLegendKey val="0"/>
          <c:showVal val="0"/>
          <c:showCatName val="0"/>
          <c:showSerName val="0"/>
          <c:showPercent val="0"/>
          <c:showBubbleSize val="0"/>
        </c:dLbls>
        <c:gapWidth val="50"/>
        <c:axId val="1894269312"/>
        <c:axId val="1894680464"/>
      </c:barChart>
      <c:catAx>
        <c:axId val="1894269312"/>
        <c:scaling>
          <c:orientation val="maxMin"/>
        </c:scaling>
        <c:delete val="0"/>
        <c:axPos val="l"/>
        <c:numFmt formatCode="General" sourceLinked="1"/>
        <c:majorTickMark val="none"/>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894680464"/>
        <c:crosses val="autoZero"/>
        <c:auto val="1"/>
        <c:lblAlgn val="ctr"/>
        <c:lblOffset val="100"/>
        <c:noMultiLvlLbl val="0"/>
      </c:catAx>
      <c:valAx>
        <c:axId val="1894680464"/>
        <c:scaling>
          <c:orientation val="minMax"/>
        </c:scaling>
        <c:delete val="1"/>
        <c:axPos val="t"/>
        <c:numFmt formatCode="0%" sourceLinked="1"/>
        <c:majorTickMark val="none"/>
        <c:minorTickMark val="none"/>
        <c:tickLblPos val="nextTo"/>
        <c:crossAx val="18942693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343773242929E-2"/>
          <c:y val="0.12899501844840999"/>
          <c:w val="0.97131245351414197"/>
          <c:h val="0.74007496369622205"/>
        </c:manualLayout>
      </c:layout>
      <c:barChart>
        <c:barDir val="col"/>
        <c:grouping val="clustered"/>
        <c:varyColors val="0"/>
        <c:ser>
          <c:idx val="0"/>
          <c:order val="0"/>
          <c:tx>
            <c:strRef>
              <c:f>Sheet1!$A$2</c:f>
              <c:strCache>
                <c:ptCount val="1"/>
                <c:pt idx="0">
                  <c:v>Waterways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This is my first time</c:v>
                </c:pt>
                <c:pt idx="1">
                  <c:v>Once a year </c:v>
                </c:pt>
                <c:pt idx="2">
                  <c:v>A few times a year</c:v>
                </c:pt>
                <c:pt idx="3">
                  <c:v>Monthly </c:v>
                </c:pt>
                <c:pt idx="4">
                  <c:v>Weekly </c:v>
                </c:pt>
                <c:pt idx="5">
                  <c:v>Daily </c:v>
                </c:pt>
              </c:strCache>
            </c:strRef>
          </c:cat>
          <c:val>
            <c:numRef>
              <c:f>Sheet1!$B$2:$G$2</c:f>
              <c:numCache>
                <c:formatCode>0%</c:formatCode>
                <c:ptCount val="6"/>
                <c:pt idx="0">
                  <c:v>0.35</c:v>
                </c:pt>
                <c:pt idx="1">
                  <c:v>0.05</c:v>
                </c:pt>
                <c:pt idx="2">
                  <c:v>0.31</c:v>
                </c:pt>
                <c:pt idx="3">
                  <c:v>0.18</c:v>
                </c:pt>
                <c:pt idx="4">
                  <c:v>0.1</c:v>
                </c:pt>
                <c:pt idx="5">
                  <c:v>0.01</c:v>
                </c:pt>
              </c:numCache>
            </c:numRef>
          </c:val>
          <c:extLst>
            <c:ext xmlns:c16="http://schemas.microsoft.com/office/drawing/2014/chart" uri="{C3380CC4-5D6E-409C-BE32-E72D297353CC}">
              <c16:uniqueId val="{00000000-370F-4C36-BA18-6883D247533A}"/>
            </c:ext>
          </c:extLst>
        </c:ser>
        <c:dLbls>
          <c:showLegendKey val="0"/>
          <c:showVal val="0"/>
          <c:showCatName val="0"/>
          <c:showSerName val="0"/>
          <c:showPercent val="0"/>
          <c:showBubbleSize val="0"/>
        </c:dLbls>
        <c:gapWidth val="75"/>
        <c:axId val="1590839904"/>
        <c:axId val="1599648080"/>
        <c:extLst>
          <c:ext xmlns:c15="http://schemas.microsoft.com/office/drawing/2012/chart" uri="{02D57815-91ED-43cb-92C2-25804820EDAC}">
            <c15:filteredBarSeries>
              <c15:ser>
                <c:idx val="3"/>
                <c:order val="1"/>
                <c:tx>
                  <c:strRef>
                    <c:extLst>
                      <c:ext uri="{02D57815-91ED-43cb-92C2-25804820EDAC}">
                        <c15:formulaRef>
                          <c15:sqref>Sheet1!$A$5</c15:sqref>
                        </c15:formulaRef>
                      </c:ext>
                    </c:extLst>
                    <c:strCache>
                      <c:ptCount val="1"/>
                    </c:strCache>
                  </c:strRef>
                </c:tx>
                <c:spPr>
                  <a:solidFill>
                    <a:schemeClr val="accent4"/>
                  </a:solidFill>
                  <a:ln>
                    <a:noFill/>
                  </a:ln>
                  <a:effectLst/>
                </c:spPr>
                <c:invertIfNegative val="0"/>
                <c:cat>
                  <c:strRef>
                    <c:extLst>
                      <c:ext uri="{02D57815-91ED-43cb-92C2-25804820EDAC}">
                        <c15:formulaRef>
                          <c15:sqref>Sheet1!$B$1:$G$1</c15:sqref>
                        </c15:formulaRef>
                      </c:ext>
                    </c:extLst>
                    <c:strCache>
                      <c:ptCount val="6"/>
                      <c:pt idx="0">
                        <c:v>This is my first time</c:v>
                      </c:pt>
                      <c:pt idx="1">
                        <c:v>Once a year </c:v>
                      </c:pt>
                      <c:pt idx="2">
                        <c:v>A few times a year</c:v>
                      </c:pt>
                      <c:pt idx="3">
                        <c:v>Monthly </c:v>
                      </c:pt>
                      <c:pt idx="4">
                        <c:v>Weekly </c:v>
                      </c:pt>
                      <c:pt idx="5">
                        <c:v>Daily </c:v>
                      </c:pt>
                    </c:strCache>
                  </c:strRef>
                </c:cat>
                <c:val>
                  <c:numRef>
                    <c:extLst>
                      <c:ext uri="{02D57815-91ED-43cb-92C2-25804820EDAC}">
                        <c15:formulaRef>
                          <c15:sqref>Sheet1!$B$5:$H$5</c15:sqref>
                        </c15:formulaRef>
                      </c:ext>
                    </c:extLst>
                    <c:numCache>
                      <c:formatCode>General</c:formatCode>
                      <c:ptCount val="6"/>
                    </c:numCache>
                  </c:numRef>
                </c:val>
                <c:extLst>
                  <c:ext xmlns:c16="http://schemas.microsoft.com/office/drawing/2014/chart" uri="{C3380CC4-5D6E-409C-BE32-E72D297353CC}">
                    <c16:uniqueId val="{00000002-370F-4C36-BA18-6883D247533A}"/>
                  </c:ext>
                </c:extLst>
              </c15:ser>
            </c15:filteredBarSeries>
          </c:ext>
        </c:extLst>
      </c:barChart>
      <c:barChart>
        <c:barDir val="col"/>
        <c:grouping val="clustered"/>
        <c:varyColors val="0"/>
        <c:ser>
          <c:idx val="4"/>
          <c:order val="2"/>
          <c:tx>
            <c:strRef>
              <c:f>Sheet1!$A$6</c:f>
              <c:strCache>
                <c:ptCount val="1"/>
                <c:pt idx="0">
                  <c:v>Desktop</c:v>
                </c:pt>
              </c:strCache>
            </c:strRef>
          </c:tx>
          <c:spPr>
            <a:no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C898-4405-A9D9-3784D1A3C9D5}"/>
                </c:ext>
              </c:extLst>
            </c:dLbl>
            <c:dLbl>
              <c:idx val="1"/>
              <c:layout>
                <c:manualLayout>
                  <c:x val="-4.6026730437209399E-3"/>
                  <c:y val="0.81894392067985033"/>
                </c:manualLayout>
              </c:layout>
              <c:tx>
                <c:rich>
                  <a:bodyPr/>
                  <a:lstStyle/>
                  <a:p>
                    <a:r>
                      <a:rPr lang="en-US" dirty="0"/>
                      <a:t>*</a:t>
                    </a:r>
                  </a:p>
                </c:rich>
              </c:tx>
              <c:dLblPos val="outEnd"/>
              <c:showLegendKey val="0"/>
              <c:showVal val="0"/>
              <c:showCatName val="0"/>
              <c:showSerName val="0"/>
              <c:showPercent val="0"/>
              <c:showBubbleSize val="0"/>
              <c:extLst>
                <c:ext xmlns:c15="http://schemas.microsoft.com/office/drawing/2012/chart" uri="{CE6537A1-D6FC-4f65-9D91-7224C49458BB}">
                  <c15:layout>
                    <c:manualLayout>
                      <c:w val="3.0015426716194928E-2"/>
                      <c:h val="6.0303941965244544E-2"/>
                    </c:manualLayout>
                  </c15:layout>
                </c:ext>
                <c:ext xmlns:c16="http://schemas.microsoft.com/office/drawing/2014/chart" uri="{C3380CC4-5D6E-409C-BE32-E72D297353CC}">
                  <c16:uniqueId val="{00000003-370F-4C36-BA18-6883D247533A}"/>
                </c:ext>
              </c:extLst>
            </c:dLbl>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mn-lt"/>
                    <a:ea typeface="+mn-ea"/>
                    <a:cs typeface="+mn-cs"/>
                  </a:defRPr>
                </a:pPr>
                <a:endParaRPr lang="en-US"/>
              </a:p>
            </c:txPr>
            <c:dLblPos val="inBase"/>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Sheet1!$B$1:$G$1</c:f>
              <c:strCache>
                <c:ptCount val="6"/>
                <c:pt idx="0">
                  <c:v>This is my first time</c:v>
                </c:pt>
                <c:pt idx="1">
                  <c:v>Once a year </c:v>
                </c:pt>
                <c:pt idx="2">
                  <c:v>A few times a year</c:v>
                </c:pt>
                <c:pt idx="3">
                  <c:v>Monthly </c:v>
                </c:pt>
                <c:pt idx="4">
                  <c:v>Weekly </c:v>
                </c:pt>
                <c:pt idx="5">
                  <c:v>Daily </c:v>
                </c:pt>
              </c:strCache>
            </c:strRef>
          </c:cat>
          <c:val>
            <c:numRef>
              <c:f>Sheet1!$B$6:$G$6</c:f>
              <c:numCache>
                <c:formatCode>General</c:formatCode>
                <c:ptCount val="6"/>
                <c:pt idx="0" formatCode="0">
                  <c:v>0</c:v>
                </c:pt>
                <c:pt idx="2" formatCode="0">
                  <c:v>70</c:v>
                </c:pt>
                <c:pt idx="3" formatCode="0">
                  <c:v>69</c:v>
                </c:pt>
                <c:pt idx="4" formatCode="0">
                  <c:v>67</c:v>
                </c:pt>
              </c:numCache>
            </c:numRef>
          </c:val>
          <c:extLst>
            <c:ext xmlns:c16="http://schemas.microsoft.com/office/drawing/2014/chart" uri="{C3380CC4-5D6E-409C-BE32-E72D297353CC}">
              <c16:uniqueId val="{00000001-370F-4C36-BA18-6883D247533A}"/>
            </c:ext>
          </c:extLst>
        </c:ser>
        <c:dLbls>
          <c:showLegendKey val="0"/>
          <c:showVal val="0"/>
          <c:showCatName val="0"/>
          <c:showSerName val="0"/>
          <c:showPercent val="0"/>
          <c:showBubbleSize val="0"/>
        </c:dLbls>
        <c:gapWidth val="75"/>
        <c:axId val="1599721808"/>
        <c:axId val="1599652080"/>
      </c:barChart>
      <c:catAx>
        <c:axId val="159083990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599648080"/>
        <c:crosses val="autoZero"/>
        <c:auto val="1"/>
        <c:lblAlgn val="ctr"/>
        <c:lblOffset val="100"/>
        <c:noMultiLvlLbl val="0"/>
      </c:catAx>
      <c:valAx>
        <c:axId val="1599648080"/>
        <c:scaling>
          <c:orientation val="minMax"/>
          <c:max val="0.4"/>
          <c:min val="0"/>
        </c:scaling>
        <c:delete val="1"/>
        <c:axPos val="l"/>
        <c:numFmt formatCode="0%" sourceLinked="1"/>
        <c:majorTickMark val="out"/>
        <c:minorTickMark val="none"/>
        <c:tickLblPos val="nextTo"/>
        <c:crossAx val="1590839904"/>
        <c:crosses val="autoZero"/>
        <c:crossBetween val="between"/>
      </c:valAx>
      <c:valAx>
        <c:axId val="1599652080"/>
        <c:scaling>
          <c:orientation val="minMax"/>
          <c:max val="70"/>
          <c:min val="0"/>
        </c:scaling>
        <c:delete val="1"/>
        <c:axPos val="r"/>
        <c:numFmt formatCode="0" sourceLinked="1"/>
        <c:majorTickMark val="out"/>
        <c:minorTickMark val="none"/>
        <c:tickLblPos val="nextTo"/>
        <c:crossAx val="1599721808"/>
        <c:crosses val="max"/>
        <c:crossBetween val="between"/>
      </c:valAx>
      <c:catAx>
        <c:axId val="1599721808"/>
        <c:scaling>
          <c:orientation val="minMax"/>
        </c:scaling>
        <c:delete val="1"/>
        <c:axPos val="t"/>
        <c:numFmt formatCode="General" sourceLinked="1"/>
        <c:majorTickMark val="out"/>
        <c:minorTickMark val="none"/>
        <c:tickLblPos val="nextTo"/>
        <c:crossAx val="1599652080"/>
        <c:crosses val="max"/>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r>
              <a:rPr lang="en-US" sz="2000" i="0" dirty="0">
                <a:solidFill>
                  <a:schemeClr val="tx1"/>
                </a:solidFill>
              </a:rPr>
              <a:t>How’s My Waterway Info</a:t>
            </a:r>
            <a:r>
              <a:rPr lang="en-US" sz="2000" i="0" baseline="0" dirty="0">
                <a:solidFill>
                  <a:schemeClr val="tx1"/>
                </a:solidFill>
              </a:rPr>
              <a:t> Makes Sense</a:t>
            </a:r>
            <a:endParaRPr lang="en-US" sz="2000" i="0" dirty="0">
              <a:solidFill>
                <a:schemeClr val="tx1"/>
              </a:solidFill>
            </a:endParaRPr>
          </a:p>
        </c:rich>
      </c:tx>
      <c:layout>
        <c:manualLayout>
          <c:xMode val="edge"/>
          <c:yMode val="edge"/>
          <c:x val="0.31821415955422361"/>
          <c:y val="0"/>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1.2735166425470333E-2"/>
          <c:y val="0.12102110365052536"/>
          <c:w val="0.97452966714905931"/>
          <c:h val="0.77386682675757545"/>
        </c:manualLayout>
      </c:layout>
      <c:barChart>
        <c:barDir val="col"/>
        <c:grouping val="clustered"/>
        <c:varyColors val="0"/>
        <c:ser>
          <c:idx val="0"/>
          <c:order val="0"/>
          <c:tx>
            <c:strRef>
              <c:f>Sheet1!$B$1</c:f>
              <c:strCache>
                <c:ptCount val="1"/>
                <c:pt idx="0">
                  <c:v>Series 1</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70C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Does not make sense</c:v>
                </c:pt>
                <c:pt idx="1">
                  <c:v>2</c:v>
                </c:pt>
                <c:pt idx="2">
                  <c:v>3</c:v>
                </c:pt>
                <c:pt idx="3">
                  <c:v>4</c:v>
                </c:pt>
                <c:pt idx="4">
                  <c:v>5</c:v>
                </c:pt>
                <c:pt idx="5">
                  <c:v>6</c:v>
                </c:pt>
                <c:pt idx="6">
                  <c:v>7</c:v>
                </c:pt>
                <c:pt idx="7">
                  <c:v>8</c:v>
                </c:pt>
                <c:pt idx="8">
                  <c:v>9</c:v>
                </c:pt>
                <c:pt idx="9">
                  <c:v>Makes sense</c:v>
                </c:pt>
              </c:strCache>
            </c:strRef>
          </c:cat>
          <c:val>
            <c:numRef>
              <c:f>Sheet1!$B$2:$B$11</c:f>
              <c:numCache>
                <c:formatCode>0%</c:formatCode>
                <c:ptCount val="10"/>
                <c:pt idx="0">
                  <c:v>0.13</c:v>
                </c:pt>
                <c:pt idx="1">
                  <c:v>0.03</c:v>
                </c:pt>
                <c:pt idx="2">
                  <c:v>0.02</c:v>
                </c:pt>
                <c:pt idx="3">
                  <c:v>0.02</c:v>
                </c:pt>
                <c:pt idx="4">
                  <c:v>0.18</c:v>
                </c:pt>
                <c:pt idx="5">
                  <c:v>0.06</c:v>
                </c:pt>
                <c:pt idx="6">
                  <c:v>0.1</c:v>
                </c:pt>
                <c:pt idx="7">
                  <c:v>0.17</c:v>
                </c:pt>
                <c:pt idx="8">
                  <c:v>0.15</c:v>
                </c:pt>
                <c:pt idx="9">
                  <c:v>0.14000000000000001</c:v>
                </c:pt>
              </c:numCache>
            </c:numRef>
          </c:val>
          <c:extLst>
            <c:ext xmlns:c16="http://schemas.microsoft.com/office/drawing/2014/chart" uri="{C3380CC4-5D6E-409C-BE32-E72D297353CC}">
              <c16:uniqueId val="{00000000-A87E-465E-AE60-4EF8ECF9253F}"/>
            </c:ext>
          </c:extLst>
        </c:ser>
        <c:dLbls>
          <c:showLegendKey val="0"/>
          <c:showVal val="0"/>
          <c:showCatName val="0"/>
          <c:showSerName val="0"/>
          <c:showPercent val="0"/>
          <c:showBubbleSize val="0"/>
        </c:dLbls>
        <c:gapWidth val="219"/>
        <c:overlap val="-27"/>
        <c:axId val="801508536"/>
        <c:axId val="801512800"/>
      </c:barChart>
      <c:catAx>
        <c:axId val="801508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801512800"/>
        <c:crosses val="autoZero"/>
        <c:auto val="1"/>
        <c:lblAlgn val="ctr"/>
        <c:lblOffset val="100"/>
        <c:noMultiLvlLbl val="0"/>
      </c:catAx>
      <c:valAx>
        <c:axId val="801512800"/>
        <c:scaling>
          <c:orientation val="minMax"/>
        </c:scaling>
        <c:delete val="1"/>
        <c:axPos val="l"/>
        <c:numFmt formatCode="0%" sourceLinked="1"/>
        <c:majorTickMark val="none"/>
        <c:minorTickMark val="none"/>
        <c:tickLblPos val="nextTo"/>
        <c:crossAx val="801508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8">
  <a:schemeClr val="accent5"/>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8">
  <a:schemeClr val="accent5"/>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8BBDF5-0388-45EE-A983-23DD5CD23B38}" type="doc">
      <dgm:prSet loTypeId="urn:microsoft.com/office/officeart/2005/8/layout/hierarchy3" loCatId="list" qsTypeId="urn:microsoft.com/office/officeart/2005/8/quickstyle/simple1" qsCatId="simple" csTypeId="urn:microsoft.com/office/officeart/2005/8/colors/accent2_2" csCatId="accent2" phldr="1"/>
      <dgm:spPr/>
      <dgm:t>
        <a:bodyPr/>
        <a:lstStyle/>
        <a:p>
          <a:endParaRPr lang="en-US"/>
        </a:p>
      </dgm:t>
    </dgm:pt>
    <dgm:pt modelId="{7D0B4FF4-3C4E-4D1B-9B11-540E018C4DF4}">
      <dgm:prSet phldrT="[Text]" custT="1"/>
      <dgm:spPr>
        <a:solidFill>
          <a:schemeClr val="accent5"/>
        </a:solidFill>
        <a:ln>
          <a:noFill/>
        </a:ln>
      </dgm:spPr>
      <dgm:t>
        <a:bodyPr/>
        <a:lstStyle/>
        <a:p>
          <a:pPr marL="0" algn="ctr" defTabSz="609493" rtl="0" eaLnBrk="1" latinLnBrk="0" hangingPunct="1"/>
          <a:r>
            <a:rPr lang="en-US" sz="1800" b="1" kern="1200" spc="300">
              <a:solidFill>
                <a:schemeClr val="lt1"/>
              </a:solidFill>
              <a:latin typeface="+mn-lt"/>
              <a:ea typeface="+mn-ea"/>
              <a:cs typeface="+mn-cs"/>
            </a:rPr>
            <a:t>KEY FACTS</a:t>
          </a:r>
        </a:p>
      </dgm:t>
    </dgm:pt>
    <dgm:pt modelId="{883AEF30-95F4-4A7E-93AC-3B7DE20BA270}" type="parTrans" cxnId="{3F237A01-69FA-495C-80FE-6EAD50520EE0}">
      <dgm:prSet/>
      <dgm:spPr/>
      <dgm:t>
        <a:bodyPr/>
        <a:lstStyle/>
        <a:p>
          <a:endParaRPr lang="en-US">
            <a:latin typeface="+mn-lt"/>
          </a:endParaRPr>
        </a:p>
      </dgm:t>
    </dgm:pt>
    <dgm:pt modelId="{D62E2A14-57AF-4CC3-8B18-AAB59764DD04}" type="sibTrans" cxnId="{3F237A01-69FA-495C-80FE-6EAD50520EE0}">
      <dgm:prSet/>
      <dgm:spPr/>
      <dgm:t>
        <a:bodyPr/>
        <a:lstStyle/>
        <a:p>
          <a:endParaRPr lang="en-US">
            <a:latin typeface="+mn-lt"/>
          </a:endParaRPr>
        </a:p>
      </dgm:t>
    </dgm:pt>
    <dgm:pt modelId="{026684C6-5601-4C58-B60A-2535073D0A95}">
      <dgm:prSet phldrT="[Text]" custT="1"/>
      <dgm:spPr>
        <a:solidFill>
          <a:schemeClr val="bg1"/>
        </a:solidFill>
        <a:ln>
          <a:noFill/>
        </a:ln>
        <a:effectLst>
          <a:outerShdw blurRad="127000" algn="ctr" rotWithShape="0">
            <a:prstClr val="black">
              <a:alpha val="40000"/>
            </a:prstClr>
          </a:outerShdw>
        </a:effectLst>
      </dgm:spPr>
      <dgm:t>
        <a:bodyPr/>
        <a:lstStyle/>
        <a:p>
          <a:r>
            <a:rPr lang="en-US" sz="1400" dirty="0">
              <a:latin typeface="+mn-lt"/>
            </a:rPr>
            <a:t>How’s My Waterway collection began: </a:t>
          </a:r>
        </a:p>
        <a:p>
          <a:r>
            <a:rPr lang="en-US" sz="1400" dirty="0">
              <a:latin typeface="+mn-lt"/>
            </a:rPr>
            <a:t>Desktop: March 15, 2019</a:t>
          </a:r>
        </a:p>
      </dgm:t>
    </dgm:pt>
    <dgm:pt modelId="{E3D2F866-6F42-4F65-8506-7CC1576116AB}" type="parTrans" cxnId="{58B4E84F-F37F-4AB6-A558-CBBFF185F857}">
      <dgm:prSet/>
      <dgm:spPr>
        <a:ln>
          <a:solidFill>
            <a:schemeClr val="bg1">
              <a:lumMod val="75000"/>
            </a:schemeClr>
          </a:solidFill>
        </a:ln>
      </dgm:spPr>
      <dgm:t>
        <a:bodyPr/>
        <a:lstStyle/>
        <a:p>
          <a:endParaRPr lang="en-US">
            <a:latin typeface="+mn-lt"/>
          </a:endParaRPr>
        </a:p>
      </dgm:t>
    </dgm:pt>
    <dgm:pt modelId="{EBDAB223-0AB4-4182-8DA1-388BE3F376DC}" type="sibTrans" cxnId="{58B4E84F-F37F-4AB6-A558-CBBFF185F857}">
      <dgm:prSet/>
      <dgm:spPr/>
      <dgm:t>
        <a:bodyPr/>
        <a:lstStyle/>
        <a:p>
          <a:endParaRPr lang="en-US">
            <a:latin typeface="+mn-lt"/>
          </a:endParaRPr>
        </a:p>
      </dgm:t>
    </dgm:pt>
    <dgm:pt modelId="{BAC640BF-A335-42FE-9AE4-2211E9C1C49B}">
      <dgm:prSet phldrT="[Text]" custT="1"/>
      <dgm:spPr>
        <a:solidFill>
          <a:schemeClr val="bg1"/>
        </a:solidFill>
        <a:ln>
          <a:noFill/>
        </a:ln>
        <a:effectLst>
          <a:outerShdw blurRad="127000" algn="ctr" rotWithShape="0">
            <a:prstClr val="black">
              <a:alpha val="40000"/>
            </a:prstClr>
          </a:outerShdw>
        </a:effectLst>
      </dgm:spPr>
      <dgm:t>
        <a:bodyPr/>
        <a:lstStyle/>
        <a:p>
          <a:endParaRPr lang="en-US" sz="1400">
            <a:latin typeface="+mn-lt"/>
          </a:endParaRPr>
        </a:p>
      </dgm:t>
    </dgm:pt>
    <dgm:pt modelId="{E2F59B15-829A-44A5-98A7-CEBF9F93215F}" type="parTrans" cxnId="{119EBC21-EA66-4296-B471-0B8FD7DA0207}">
      <dgm:prSet/>
      <dgm:spPr>
        <a:ln>
          <a:solidFill>
            <a:schemeClr val="bg1">
              <a:lumMod val="75000"/>
            </a:schemeClr>
          </a:solidFill>
        </a:ln>
      </dgm:spPr>
      <dgm:t>
        <a:bodyPr/>
        <a:lstStyle/>
        <a:p>
          <a:endParaRPr lang="en-US">
            <a:latin typeface="+mn-lt"/>
          </a:endParaRPr>
        </a:p>
      </dgm:t>
    </dgm:pt>
    <dgm:pt modelId="{DA593F15-57D2-4675-8B29-673C8BE46A90}" type="sibTrans" cxnId="{119EBC21-EA66-4296-B471-0B8FD7DA0207}">
      <dgm:prSet/>
      <dgm:spPr/>
      <dgm:t>
        <a:bodyPr/>
        <a:lstStyle/>
        <a:p>
          <a:endParaRPr lang="en-US">
            <a:latin typeface="+mn-lt"/>
          </a:endParaRPr>
        </a:p>
      </dgm:t>
    </dgm:pt>
    <dgm:pt modelId="{68DFC442-769C-4AA0-94C7-5F240D75DF40}">
      <dgm:prSet phldrT="[Text]" custT="1"/>
      <dgm:spPr>
        <a:solidFill>
          <a:schemeClr val="bg1"/>
        </a:solidFill>
        <a:ln>
          <a:noFill/>
        </a:ln>
        <a:effectLst>
          <a:outerShdw blurRad="127000" algn="ctr" rotWithShape="0">
            <a:prstClr val="black">
              <a:alpha val="40000"/>
            </a:prstClr>
          </a:outerShdw>
        </a:effectLst>
      </dgm:spPr>
      <dgm:t>
        <a:bodyPr/>
        <a:lstStyle/>
        <a:p>
          <a:pPr algn="ctr"/>
          <a:r>
            <a:rPr lang="en-US" sz="1400" dirty="0">
              <a:solidFill>
                <a:schemeClr val="tx1"/>
              </a:solidFill>
              <a:latin typeface="+mn-lt"/>
            </a:rPr>
            <a:t>Reporting Period:</a:t>
          </a:r>
        </a:p>
        <a:p>
          <a:pPr algn="ctr"/>
          <a:r>
            <a:rPr lang="en-US" sz="1400" dirty="0">
              <a:solidFill>
                <a:schemeClr val="tx1"/>
              </a:solidFill>
              <a:latin typeface="+mn-lt"/>
            </a:rPr>
            <a:t>March 15, 2019 – May 27, 2019</a:t>
          </a:r>
        </a:p>
      </dgm:t>
    </dgm:pt>
    <dgm:pt modelId="{184AA65E-913C-44CC-8FAE-2721FD390622}" type="parTrans" cxnId="{09E63CF6-C731-4C5C-B7AD-DC3F139797E1}">
      <dgm:prSet/>
      <dgm:spPr>
        <a:ln>
          <a:solidFill>
            <a:schemeClr val="bg1">
              <a:lumMod val="75000"/>
            </a:schemeClr>
          </a:solidFill>
        </a:ln>
      </dgm:spPr>
      <dgm:t>
        <a:bodyPr/>
        <a:lstStyle/>
        <a:p>
          <a:endParaRPr lang="en-US">
            <a:latin typeface="+mn-lt"/>
          </a:endParaRPr>
        </a:p>
      </dgm:t>
    </dgm:pt>
    <dgm:pt modelId="{7CE3F567-1DDC-4C5E-A0F1-CD4F7572B4E9}" type="sibTrans" cxnId="{09E63CF6-C731-4C5C-B7AD-DC3F139797E1}">
      <dgm:prSet/>
      <dgm:spPr/>
      <dgm:t>
        <a:bodyPr/>
        <a:lstStyle/>
        <a:p>
          <a:endParaRPr lang="en-US">
            <a:latin typeface="+mn-lt"/>
          </a:endParaRPr>
        </a:p>
      </dgm:t>
    </dgm:pt>
    <dgm:pt modelId="{357F805D-EAC7-4F47-8873-BF2EA48274FB}">
      <dgm:prSet phldrT="[Text]" custT="1"/>
      <dgm:spPr>
        <a:solidFill>
          <a:schemeClr val="bg1"/>
        </a:solidFill>
        <a:ln>
          <a:noFill/>
        </a:ln>
        <a:effectLst>
          <a:outerShdw blurRad="127000" algn="ctr" rotWithShape="0">
            <a:prstClr val="black">
              <a:alpha val="40000"/>
            </a:prstClr>
          </a:outerShdw>
        </a:effectLst>
      </dgm:spPr>
      <dgm:t>
        <a:bodyPr/>
        <a:lstStyle/>
        <a:p>
          <a:r>
            <a:rPr lang="en-US" sz="1400" u="sng" dirty="0">
              <a:latin typeface="+mn-lt"/>
            </a:rPr>
            <a:t>Aggregate</a:t>
          </a:r>
          <a:r>
            <a:rPr lang="en-US" sz="1400" dirty="0">
              <a:latin typeface="+mn-lt"/>
            </a:rPr>
            <a:t> Completion Percentage:                  </a:t>
          </a:r>
        </a:p>
        <a:p>
          <a:endParaRPr lang="en-US" sz="1400" dirty="0">
            <a:latin typeface="+mn-lt"/>
          </a:endParaRPr>
        </a:p>
      </dgm:t>
    </dgm:pt>
    <dgm:pt modelId="{EF96D168-784B-468B-A1DD-DDF837B63015}" type="parTrans" cxnId="{2686BE4A-999C-4C93-91CC-2C2492142AF6}">
      <dgm:prSet/>
      <dgm:spPr>
        <a:solidFill>
          <a:schemeClr val="tx2"/>
        </a:solidFill>
        <a:ln>
          <a:solidFill>
            <a:schemeClr val="tx2"/>
          </a:solidFill>
        </a:ln>
      </dgm:spPr>
      <dgm:t>
        <a:bodyPr/>
        <a:lstStyle/>
        <a:p>
          <a:endParaRPr lang="en-US"/>
        </a:p>
      </dgm:t>
    </dgm:pt>
    <dgm:pt modelId="{9590CB26-5874-4635-A28C-6FDA05D29F39}" type="sibTrans" cxnId="{2686BE4A-999C-4C93-91CC-2C2492142AF6}">
      <dgm:prSet/>
      <dgm:spPr/>
      <dgm:t>
        <a:bodyPr/>
        <a:lstStyle/>
        <a:p>
          <a:endParaRPr lang="en-US"/>
        </a:p>
      </dgm:t>
    </dgm:pt>
    <dgm:pt modelId="{CA0A947D-F961-4531-8ECD-60B3F55831C4}" type="pres">
      <dgm:prSet presAssocID="{268BBDF5-0388-45EE-A983-23DD5CD23B38}" presName="diagram" presStyleCnt="0">
        <dgm:presLayoutVars>
          <dgm:chPref val="1"/>
          <dgm:dir/>
          <dgm:animOne val="branch"/>
          <dgm:animLvl val="lvl"/>
          <dgm:resizeHandles/>
        </dgm:presLayoutVars>
      </dgm:prSet>
      <dgm:spPr/>
    </dgm:pt>
    <dgm:pt modelId="{039018D3-257C-47B2-8C39-EE42C9AECF52}" type="pres">
      <dgm:prSet presAssocID="{7D0B4FF4-3C4E-4D1B-9B11-540E018C4DF4}" presName="root" presStyleCnt="0"/>
      <dgm:spPr/>
    </dgm:pt>
    <dgm:pt modelId="{9744573D-2443-4417-956D-BE1E178AB16C}" type="pres">
      <dgm:prSet presAssocID="{7D0B4FF4-3C4E-4D1B-9B11-540E018C4DF4}" presName="rootComposite" presStyleCnt="0"/>
      <dgm:spPr/>
    </dgm:pt>
    <dgm:pt modelId="{29EDDB7F-1FCE-40C6-AD80-3E18A2B7E06F}" type="pres">
      <dgm:prSet presAssocID="{7D0B4FF4-3C4E-4D1B-9B11-540E018C4DF4}" presName="rootText" presStyleLbl="node1" presStyleIdx="0" presStyleCnt="1" custScaleX="326528" custScaleY="74169" custLinFactNeighborX="7857" custLinFactNeighborY="-10300"/>
      <dgm:spPr/>
    </dgm:pt>
    <dgm:pt modelId="{8E9A49FD-382D-4E42-9AF7-D902A262444E}" type="pres">
      <dgm:prSet presAssocID="{7D0B4FF4-3C4E-4D1B-9B11-540E018C4DF4}" presName="rootConnector" presStyleLbl="node1" presStyleIdx="0" presStyleCnt="1"/>
      <dgm:spPr/>
    </dgm:pt>
    <dgm:pt modelId="{C4A725F9-ED43-4B67-8EE7-8E74BC4872AF}" type="pres">
      <dgm:prSet presAssocID="{7D0B4FF4-3C4E-4D1B-9B11-540E018C4DF4}" presName="childShape" presStyleCnt="0"/>
      <dgm:spPr/>
    </dgm:pt>
    <dgm:pt modelId="{6EB8313E-654E-4C15-9A2D-3FA23158F776}" type="pres">
      <dgm:prSet presAssocID="{E3D2F866-6F42-4F65-8506-7CC1576116AB}" presName="Name13" presStyleLbl="parChTrans1D2" presStyleIdx="0" presStyleCnt="4"/>
      <dgm:spPr/>
    </dgm:pt>
    <dgm:pt modelId="{3DEC9A77-096C-4F69-A3D4-688ED772DD2B}" type="pres">
      <dgm:prSet presAssocID="{026684C6-5601-4C58-B60A-2535073D0A95}" presName="childText" presStyleLbl="bgAcc1" presStyleIdx="0" presStyleCnt="4" custScaleX="335958" custScaleY="155265">
        <dgm:presLayoutVars>
          <dgm:bulletEnabled val="1"/>
        </dgm:presLayoutVars>
      </dgm:prSet>
      <dgm:spPr/>
    </dgm:pt>
    <dgm:pt modelId="{63330818-AF3E-4EEB-BD4F-02022F0892D1}" type="pres">
      <dgm:prSet presAssocID="{184AA65E-913C-44CC-8FAE-2721FD390622}" presName="Name13" presStyleLbl="parChTrans1D2" presStyleIdx="1" presStyleCnt="4"/>
      <dgm:spPr/>
    </dgm:pt>
    <dgm:pt modelId="{808EF1DA-9CAB-497E-8CA6-CF054EB388E4}" type="pres">
      <dgm:prSet presAssocID="{68DFC442-769C-4AA0-94C7-5F240D75DF40}" presName="childText" presStyleLbl="bgAcc1" presStyleIdx="1" presStyleCnt="4" custScaleX="333209" custScaleY="136007">
        <dgm:presLayoutVars>
          <dgm:bulletEnabled val="1"/>
        </dgm:presLayoutVars>
      </dgm:prSet>
      <dgm:spPr/>
    </dgm:pt>
    <dgm:pt modelId="{C5F1041C-E729-4C1E-98AB-5217A5322A5C}" type="pres">
      <dgm:prSet presAssocID="{E2F59B15-829A-44A5-98A7-CEBF9F93215F}" presName="Name13" presStyleLbl="parChTrans1D2" presStyleIdx="2" presStyleCnt="4"/>
      <dgm:spPr/>
    </dgm:pt>
    <dgm:pt modelId="{B7A97ED0-43A3-445E-9CBA-306F162A7437}" type="pres">
      <dgm:prSet presAssocID="{BAC640BF-A335-42FE-9AE4-2211E9C1C49B}" presName="childText" presStyleLbl="bgAcc1" presStyleIdx="2" presStyleCnt="4" custScaleX="335703" custScaleY="169191">
        <dgm:presLayoutVars>
          <dgm:bulletEnabled val="1"/>
        </dgm:presLayoutVars>
      </dgm:prSet>
      <dgm:spPr/>
    </dgm:pt>
    <dgm:pt modelId="{33EA018D-21A0-40B3-BA25-2BBF3E7F3FB4}" type="pres">
      <dgm:prSet presAssocID="{EF96D168-784B-468B-A1DD-DDF837B63015}" presName="Name13" presStyleLbl="parChTrans1D2" presStyleIdx="3" presStyleCnt="4"/>
      <dgm:spPr/>
    </dgm:pt>
    <dgm:pt modelId="{65A66F06-7A73-4DEB-AB87-6894C3AD2569}" type="pres">
      <dgm:prSet presAssocID="{357F805D-EAC7-4F47-8873-BF2EA48274FB}" presName="childText" presStyleLbl="bgAcc1" presStyleIdx="3" presStyleCnt="4" custScaleX="336030" custScaleY="135893" custLinFactNeighborY="0">
        <dgm:presLayoutVars>
          <dgm:bulletEnabled val="1"/>
        </dgm:presLayoutVars>
      </dgm:prSet>
      <dgm:spPr/>
    </dgm:pt>
  </dgm:ptLst>
  <dgm:cxnLst>
    <dgm:cxn modelId="{3F237A01-69FA-495C-80FE-6EAD50520EE0}" srcId="{268BBDF5-0388-45EE-A983-23DD5CD23B38}" destId="{7D0B4FF4-3C4E-4D1B-9B11-540E018C4DF4}" srcOrd="0" destOrd="0" parTransId="{883AEF30-95F4-4A7E-93AC-3B7DE20BA270}" sibTransId="{D62E2A14-57AF-4CC3-8B18-AAB59764DD04}"/>
    <dgm:cxn modelId="{71A2050B-BD37-EE45-B23A-CFB92CA4ED3C}" type="presOf" srcId="{7D0B4FF4-3C4E-4D1B-9B11-540E018C4DF4}" destId="{29EDDB7F-1FCE-40C6-AD80-3E18A2B7E06F}" srcOrd="0" destOrd="0" presId="urn:microsoft.com/office/officeart/2005/8/layout/hierarchy3"/>
    <dgm:cxn modelId="{142E6B1A-A041-C04F-A13B-FF291748856A}" type="presOf" srcId="{68DFC442-769C-4AA0-94C7-5F240D75DF40}" destId="{808EF1DA-9CAB-497E-8CA6-CF054EB388E4}" srcOrd="0" destOrd="0" presId="urn:microsoft.com/office/officeart/2005/8/layout/hierarchy3"/>
    <dgm:cxn modelId="{119EBC21-EA66-4296-B471-0B8FD7DA0207}" srcId="{7D0B4FF4-3C4E-4D1B-9B11-540E018C4DF4}" destId="{BAC640BF-A335-42FE-9AE4-2211E9C1C49B}" srcOrd="2" destOrd="0" parTransId="{E2F59B15-829A-44A5-98A7-CEBF9F93215F}" sibTransId="{DA593F15-57D2-4675-8B29-673C8BE46A90}"/>
    <dgm:cxn modelId="{8A648844-01F6-8646-A42F-E09BE53EEE3D}" type="presOf" srcId="{026684C6-5601-4C58-B60A-2535073D0A95}" destId="{3DEC9A77-096C-4F69-A3D4-688ED772DD2B}" srcOrd="0" destOrd="0" presId="urn:microsoft.com/office/officeart/2005/8/layout/hierarchy3"/>
    <dgm:cxn modelId="{2686BE4A-999C-4C93-91CC-2C2492142AF6}" srcId="{7D0B4FF4-3C4E-4D1B-9B11-540E018C4DF4}" destId="{357F805D-EAC7-4F47-8873-BF2EA48274FB}" srcOrd="3" destOrd="0" parTransId="{EF96D168-784B-468B-A1DD-DDF837B63015}" sibTransId="{9590CB26-5874-4635-A28C-6FDA05D29F39}"/>
    <dgm:cxn modelId="{CDB89A6C-A0D5-DA46-A736-4E9B664C3863}" type="presOf" srcId="{268BBDF5-0388-45EE-A983-23DD5CD23B38}" destId="{CA0A947D-F961-4531-8ECD-60B3F55831C4}" srcOrd="0" destOrd="0" presId="urn:microsoft.com/office/officeart/2005/8/layout/hierarchy3"/>
    <dgm:cxn modelId="{084B7E6D-68FC-C247-B98E-EA2B5634A4A2}" type="presOf" srcId="{E2F59B15-829A-44A5-98A7-CEBF9F93215F}" destId="{C5F1041C-E729-4C1E-98AB-5217A5322A5C}" srcOrd="0" destOrd="0" presId="urn:microsoft.com/office/officeart/2005/8/layout/hierarchy3"/>
    <dgm:cxn modelId="{58B4E84F-F37F-4AB6-A558-CBBFF185F857}" srcId="{7D0B4FF4-3C4E-4D1B-9B11-540E018C4DF4}" destId="{026684C6-5601-4C58-B60A-2535073D0A95}" srcOrd="0" destOrd="0" parTransId="{E3D2F866-6F42-4F65-8506-7CC1576116AB}" sibTransId="{EBDAB223-0AB4-4182-8DA1-388BE3F376DC}"/>
    <dgm:cxn modelId="{C9AC867D-24B8-3C4C-A9F4-1FD3FDDF9C8F}" type="presOf" srcId="{7D0B4FF4-3C4E-4D1B-9B11-540E018C4DF4}" destId="{8E9A49FD-382D-4E42-9AF7-D902A262444E}" srcOrd="1" destOrd="0" presId="urn:microsoft.com/office/officeart/2005/8/layout/hierarchy3"/>
    <dgm:cxn modelId="{6D5E4A84-367E-7043-9FE5-B1AC1B35DDAD}" type="presOf" srcId="{184AA65E-913C-44CC-8FAE-2721FD390622}" destId="{63330818-AF3E-4EEB-BD4F-02022F0892D1}" srcOrd="0" destOrd="0" presId="urn:microsoft.com/office/officeart/2005/8/layout/hierarchy3"/>
    <dgm:cxn modelId="{27349E91-88CF-7F4B-9B49-CC4B227B4F00}" type="presOf" srcId="{BAC640BF-A335-42FE-9AE4-2211E9C1C49B}" destId="{B7A97ED0-43A3-445E-9CBA-306F162A7437}" srcOrd="0" destOrd="0" presId="urn:microsoft.com/office/officeart/2005/8/layout/hierarchy3"/>
    <dgm:cxn modelId="{B1FEF8BA-F52C-BA4E-953A-E066F39EC79C}" type="presOf" srcId="{E3D2F866-6F42-4F65-8506-7CC1576116AB}" destId="{6EB8313E-654E-4C15-9A2D-3FA23158F776}" srcOrd="0" destOrd="0" presId="urn:microsoft.com/office/officeart/2005/8/layout/hierarchy3"/>
    <dgm:cxn modelId="{E54DD5F1-2BCB-4D58-A5B4-4488B4D28932}" type="presOf" srcId="{EF96D168-784B-468B-A1DD-DDF837B63015}" destId="{33EA018D-21A0-40B3-BA25-2BBF3E7F3FB4}" srcOrd="0" destOrd="0" presId="urn:microsoft.com/office/officeart/2005/8/layout/hierarchy3"/>
    <dgm:cxn modelId="{EB4449F2-6E98-4720-967F-1C85DAB949A3}" type="presOf" srcId="{357F805D-EAC7-4F47-8873-BF2EA48274FB}" destId="{65A66F06-7A73-4DEB-AB87-6894C3AD2569}" srcOrd="0" destOrd="0" presId="urn:microsoft.com/office/officeart/2005/8/layout/hierarchy3"/>
    <dgm:cxn modelId="{09E63CF6-C731-4C5C-B7AD-DC3F139797E1}" srcId="{7D0B4FF4-3C4E-4D1B-9B11-540E018C4DF4}" destId="{68DFC442-769C-4AA0-94C7-5F240D75DF40}" srcOrd="1" destOrd="0" parTransId="{184AA65E-913C-44CC-8FAE-2721FD390622}" sibTransId="{7CE3F567-1DDC-4C5E-A0F1-CD4F7572B4E9}"/>
    <dgm:cxn modelId="{FA6F441C-5FCB-9D40-807B-863F3440E6C5}" type="presParOf" srcId="{CA0A947D-F961-4531-8ECD-60B3F55831C4}" destId="{039018D3-257C-47B2-8C39-EE42C9AECF52}" srcOrd="0" destOrd="0" presId="urn:microsoft.com/office/officeart/2005/8/layout/hierarchy3"/>
    <dgm:cxn modelId="{F3B1C4F1-B449-634D-8905-CF034002ED3C}" type="presParOf" srcId="{039018D3-257C-47B2-8C39-EE42C9AECF52}" destId="{9744573D-2443-4417-956D-BE1E178AB16C}" srcOrd="0" destOrd="0" presId="urn:microsoft.com/office/officeart/2005/8/layout/hierarchy3"/>
    <dgm:cxn modelId="{0359FE39-93FB-184A-8842-41280E23C112}" type="presParOf" srcId="{9744573D-2443-4417-956D-BE1E178AB16C}" destId="{29EDDB7F-1FCE-40C6-AD80-3E18A2B7E06F}" srcOrd="0" destOrd="0" presId="urn:microsoft.com/office/officeart/2005/8/layout/hierarchy3"/>
    <dgm:cxn modelId="{6209DCBC-0782-5744-BE30-8E9F5F71B1A2}" type="presParOf" srcId="{9744573D-2443-4417-956D-BE1E178AB16C}" destId="{8E9A49FD-382D-4E42-9AF7-D902A262444E}" srcOrd="1" destOrd="0" presId="urn:microsoft.com/office/officeart/2005/8/layout/hierarchy3"/>
    <dgm:cxn modelId="{305CA0A1-A698-684A-B0E1-7B777FF7F961}" type="presParOf" srcId="{039018D3-257C-47B2-8C39-EE42C9AECF52}" destId="{C4A725F9-ED43-4B67-8EE7-8E74BC4872AF}" srcOrd="1" destOrd="0" presId="urn:microsoft.com/office/officeart/2005/8/layout/hierarchy3"/>
    <dgm:cxn modelId="{1022E481-F226-094E-9D83-85D7D3972D94}" type="presParOf" srcId="{C4A725F9-ED43-4B67-8EE7-8E74BC4872AF}" destId="{6EB8313E-654E-4C15-9A2D-3FA23158F776}" srcOrd="0" destOrd="0" presId="urn:microsoft.com/office/officeart/2005/8/layout/hierarchy3"/>
    <dgm:cxn modelId="{04C23FF7-616F-4A49-9593-6CD5C14598BD}" type="presParOf" srcId="{C4A725F9-ED43-4B67-8EE7-8E74BC4872AF}" destId="{3DEC9A77-096C-4F69-A3D4-688ED772DD2B}" srcOrd="1" destOrd="0" presId="urn:microsoft.com/office/officeart/2005/8/layout/hierarchy3"/>
    <dgm:cxn modelId="{6A9A9D9E-6A38-194D-81BB-9A43FCD96519}" type="presParOf" srcId="{C4A725F9-ED43-4B67-8EE7-8E74BC4872AF}" destId="{63330818-AF3E-4EEB-BD4F-02022F0892D1}" srcOrd="2" destOrd="0" presId="urn:microsoft.com/office/officeart/2005/8/layout/hierarchy3"/>
    <dgm:cxn modelId="{3322E3CF-ECB4-FB42-977F-F49C94313DFA}" type="presParOf" srcId="{C4A725F9-ED43-4B67-8EE7-8E74BC4872AF}" destId="{808EF1DA-9CAB-497E-8CA6-CF054EB388E4}" srcOrd="3" destOrd="0" presId="urn:microsoft.com/office/officeart/2005/8/layout/hierarchy3"/>
    <dgm:cxn modelId="{530FA45B-CF77-1C41-AD70-8D72BB892DC8}" type="presParOf" srcId="{C4A725F9-ED43-4B67-8EE7-8E74BC4872AF}" destId="{C5F1041C-E729-4C1E-98AB-5217A5322A5C}" srcOrd="4" destOrd="0" presId="urn:microsoft.com/office/officeart/2005/8/layout/hierarchy3"/>
    <dgm:cxn modelId="{62D97355-7DA9-0F41-9CBA-771E6C03C2CD}" type="presParOf" srcId="{C4A725F9-ED43-4B67-8EE7-8E74BC4872AF}" destId="{B7A97ED0-43A3-445E-9CBA-306F162A7437}" srcOrd="5" destOrd="0" presId="urn:microsoft.com/office/officeart/2005/8/layout/hierarchy3"/>
    <dgm:cxn modelId="{676A81DC-8CF7-4AE1-BBF7-993936DA71B0}" type="presParOf" srcId="{C4A725F9-ED43-4B67-8EE7-8E74BC4872AF}" destId="{33EA018D-21A0-40B3-BA25-2BBF3E7F3FB4}" srcOrd="6" destOrd="0" presId="urn:microsoft.com/office/officeart/2005/8/layout/hierarchy3"/>
    <dgm:cxn modelId="{5E57FA86-B9FD-4CDE-90E2-66364222E177}" type="presParOf" srcId="{C4A725F9-ED43-4B67-8EE7-8E74BC4872AF}" destId="{65A66F06-7A73-4DEB-AB87-6894C3AD2569}" srcOrd="7" destOrd="0" presId="urn:microsoft.com/office/officeart/2005/8/layout/hierarchy3"/>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EDDB7F-1FCE-40C6-AD80-3E18A2B7E06F}">
      <dsp:nvSpPr>
        <dsp:cNvPr id="0" name=""/>
        <dsp:cNvSpPr/>
      </dsp:nvSpPr>
      <dsp:spPr>
        <a:xfrm>
          <a:off x="96908" y="118968"/>
          <a:ext cx="3900572" cy="442996"/>
        </a:xfrm>
        <a:prstGeom prst="roundRect">
          <a:avLst>
            <a:gd name="adj" fmla="val 10000"/>
          </a:avLst>
        </a:prstGeom>
        <a:solidFill>
          <a:schemeClr val="accent5"/>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609493" rtl="0" eaLnBrk="1" latinLnBrk="0" hangingPunct="1">
            <a:lnSpc>
              <a:spcPct val="90000"/>
            </a:lnSpc>
            <a:spcBef>
              <a:spcPct val="0"/>
            </a:spcBef>
            <a:spcAft>
              <a:spcPct val="35000"/>
            </a:spcAft>
            <a:buNone/>
          </a:pPr>
          <a:r>
            <a:rPr lang="en-US" sz="1800" b="1" kern="1200" spc="300">
              <a:solidFill>
                <a:schemeClr val="lt1"/>
              </a:solidFill>
              <a:latin typeface="+mn-lt"/>
              <a:ea typeface="+mn-ea"/>
              <a:cs typeface="+mn-cs"/>
            </a:rPr>
            <a:t>KEY FACTS</a:t>
          </a:r>
        </a:p>
      </dsp:txBody>
      <dsp:txXfrm>
        <a:off x="109883" y="131943"/>
        <a:ext cx="3874622" cy="417046"/>
      </dsp:txXfrm>
    </dsp:sp>
    <dsp:sp modelId="{6EB8313E-654E-4C15-9A2D-3FA23158F776}">
      <dsp:nvSpPr>
        <dsp:cNvPr id="0" name=""/>
        <dsp:cNvSpPr/>
      </dsp:nvSpPr>
      <dsp:spPr>
        <a:xfrm>
          <a:off x="486965" y="561964"/>
          <a:ext cx="296200" cy="674523"/>
        </a:xfrm>
        <a:custGeom>
          <a:avLst/>
          <a:gdLst/>
          <a:ahLst/>
          <a:cxnLst/>
          <a:rect l="0" t="0" r="0" b="0"/>
          <a:pathLst>
            <a:path>
              <a:moveTo>
                <a:pt x="0" y="0"/>
              </a:moveTo>
              <a:lnTo>
                <a:pt x="0" y="674523"/>
              </a:lnTo>
              <a:lnTo>
                <a:pt x="296200" y="674523"/>
              </a:lnTo>
            </a:path>
          </a:pathLst>
        </a:custGeom>
        <a:noFill/>
        <a:ln w="25400" cap="flat" cmpd="sng" algn="ctr">
          <a:solidFill>
            <a:schemeClr val="bg1">
              <a:lumMod val="75000"/>
            </a:schemeClr>
          </a:solidFill>
          <a:prstDash val="solid"/>
        </a:ln>
        <a:effectLst/>
      </dsp:spPr>
      <dsp:style>
        <a:lnRef idx="2">
          <a:scrgbClr r="0" g="0" b="0"/>
        </a:lnRef>
        <a:fillRef idx="0">
          <a:scrgbClr r="0" g="0" b="0"/>
        </a:fillRef>
        <a:effectRef idx="0">
          <a:scrgbClr r="0" g="0" b="0"/>
        </a:effectRef>
        <a:fontRef idx="minor"/>
      </dsp:style>
    </dsp:sp>
    <dsp:sp modelId="{3DEC9A77-096C-4F69-A3D4-688ED772DD2B}">
      <dsp:nvSpPr>
        <dsp:cNvPr id="0" name=""/>
        <dsp:cNvSpPr/>
      </dsp:nvSpPr>
      <dsp:spPr>
        <a:xfrm>
          <a:off x="783166" y="772804"/>
          <a:ext cx="3210575" cy="927366"/>
        </a:xfrm>
        <a:prstGeom prst="roundRect">
          <a:avLst>
            <a:gd name="adj" fmla="val 10000"/>
          </a:avLst>
        </a:prstGeom>
        <a:solidFill>
          <a:schemeClr val="bg1"/>
        </a:solidFill>
        <a:ln w="25400" cap="flat" cmpd="sng" algn="ctr">
          <a:noFill/>
          <a:prstDash val="solid"/>
        </a:ln>
        <a:effectLst>
          <a:outerShdw blurRad="127000" algn="c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rPr>
            <a:t>How’s My Waterway collection began: </a:t>
          </a:r>
        </a:p>
        <a:p>
          <a:pPr marL="0" lvl="0" indent="0" algn="ctr" defTabSz="622300">
            <a:lnSpc>
              <a:spcPct val="90000"/>
            </a:lnSpc>
            <a:spcBef>
              <a:spcPct val="0"/>
            </a:spcBef>
            <a:spcAft>
              <a:spcPct val="35000"/>
            </a:spcAft>
            <a:buNone/>
          </a:pPr>
          <a:r>
            <a:rPr lang="en-US" sz="1400" kern="1200" dirty="0">
              <a:latin typeface="+mn-lt"/>
            </a:rPr>
            <a:t>Desktop: March 15, 2019</a:t>
          </a:r>
        </a:p>
      </dsp:txBody>
      <dsp:txXfrm>
        <a:off x="810328" y="799966"/>
        <a:ext cx="3156251" cy="873042"/>
      </dsp:txXfrm>
    </dsp:sp>
    <dsp:sp modelId="{63330818-AF3E-4EEB-BD4F-02022F0892D1}">
      <dsp:nvSpPr>
        <dsp:cNvPr id="0" name=""/>
        <dsp:cNvSpPr/>
      </dsp:nvSpPr>
      <dsp:spPr>
        <a:xfrm>
          <a:off x="486965" y="561964"/>
          <a:ext cx="296200" cy="1693697"/>
        </a:xfrm>
        <a:custGeom>
          <a:avLst/>
          <a:gdLst/>
          <a:ahLst/>
          <a:cxnLst/>
          <a:rect l="0" t="0" r="0" b="0"/>
          <a:pathLst>
            <a:path>
              <a:moveTo>
                <a:pt x="0" y="0"/>
              </a:moveTo>
              <a:lnTo>
                <a:pt x="0" y="1693697"/>
              </a:lnTo>
              <a:lnTo>
                <a:pt x="296200" y="1693697"/>
              </a:lnTo>
            </a:path>
          </a:pathLst>
        </a:custGeom>
        <a:noFill/>
        <a:ln w="25400" cap="flat" cmpd="sng" algn="ctr">
          <a:solidFill>
            <a:schemeClr val="bg1">
              <a:lumMod val="75000"/>
            </a:schemeClr>
          </a:solidFill>
          <a:prstDash val="solid"/>
        </a:ln>
        <a:effectLst/>
      </dsp:spPr>
      <dsp:style>
        <a:lnRef idx="2">
          <a:scrgbClr r="0" g="0" b="0"/>
        </a:lnRef>
        <a:fillRef idx="0">
          <a:scrgbClr r="0" g="0" b="0"/>
        </a:fillRef>
        <a:effectRef idx="0">
          <a:scrgbClr r="0" g="0" b="0"/>
        </a:effectRef>
        <a:fontRef idx="minor"/>
      </dsp:style>
    </dsp:sp>
    <dsp:sp modelId="{808EF1DA-9CAB-497E-8CA6-CF054EB388E4}">
      <dsp:nvSpPr>
        <dsp:cNvPr id="0" name=""/>
        <dsp:cNvSpPr/>
      </dsp:nvSpPr>
      <dsp:spPr>
        <a:xfrm>
          <a:off x="783166" y="1849491"/>
          <a:ext cx="3184304" cy="812342"/>
        </a:xfrm>
        <a:prstGeom prst="roundRect">
          <a:avLst>
            <a:gd name="adj" fmla="val 10000"/>
          </a:avLst>
        </a:prstGeom>
        <a:solidFill>
          <a:schemeClr val="bg1"/>
        </a:solidFill>
        <a:ln w="25400" cap="flat" cmpd="sng" algn="ctr">
          <a:noFill/>
          <a:prstDash val="solid"/>
        </a:ln>
        <a:effectLst>
          <a:outerShdw blurRad="127000" algn="c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latin typeface="+mn-lt"/>
            </a:rPr>
            <a:t>Reporting Period:</a:t>
          </a:r>
        </a:p>
        <a:p>
          <a:pPr marL="0" lvl="0" indent="0" algn="ctr" defTabSz="622300">
            <a:lnSpc>
              <a:spcPct val="90000"/>
            </a:lnSpc>
            <a:spcBef>
              <a:spcPct val="0"/>
            </a:spcBef>
            <a:spcAft>
              <a:spcPct val="35000"/>
            </a:spcAft>
            <a:buNone/>
          </a:pPr>
          <a:r>
            <a:rPr lang="en-US" sz="1400" kern="1200" dirty="0">
              <a:solidFill>
                <a:schemeClr val="tx1"/>
              </a:solidFill>
              <a:latin typeface="+mn-lt"/>
            </a:rPr>
            <a:t>March 15, 2019 – May 27, 2019</a:t>
          </a:r>
        </a:p>
      </dsp:txBody>
      <dsp:txXfrm>
        <a:off x="806959" y="1873284"/>
        <a:ext cx="3136718" cy="764756"/>
      </dsp:txXfrm>
    </dsp:sp>
    <dsp:sp modelId="{C5F1041C-E729-4C1E-98AB-5217A5322A5C}">
      <dsp:nvSpPr>
        <dsp:cNvPr id="0" name=""/>
        <dsp:cNvSpPr/>
      </dsp:nvSpPr>
      <dsp:spPr>
        <a:xfrm>
          <a:off x="486965" y="561964"/>
          <a:ext cx="296200" cy="2754460"/>
        </a:xfrm>
        <a:custGeom>
          <a:avLst/>
          <a:gdLst/>
          <a:ahLst/>
          <a:cxnLst/>
          <a:rect l="0" t="0" r="0" b="0"/>
          <a:pathLst>
            <a:path>
              <a:moveTo>
                <a:pt x="0" y="0"/>
              </a:moveTo>
              <a:lnTo>
                <a:pt x="0" y="2754460"/>
              </a:lnTo>
              <a:lnTo>
                <a:pt x="296200" y="2754460"/>
              </a:lnTo>
            </a:path>
          </a:pathLst>
        </a:custGeom>
        <a:noFill/>
        <a:ln w="25400" cap="flat" cmpd="sng" algn="ctr">
          <a:solidFill>
            <a:schemeClr val="bg1">
              <a:lumMod val="75000"/>
            </a:schemeClr>
          </a:solidFill>
          <a:prstDash val="solid"/>
        </a:ln>
        <a:effectLst/>
      </dsp:spPr>
      <dsp:style>
        <a:lnRef idx="2">
          <a:scrgbClr r="0" g="0" b="0"/>
        </a:lnRef>
        <a:fillRef idx="0">
          <a:scrgbClr r="0" g="0" b="0"/>
        </a:fillRef>
        <a:effectRef idx="0">
          <a:scrgbClr r="0" g="0" b="0"/>
        </a:effectRef>
        <a:fontRef idx="minor"/>
      </dsp:style>
    </dsp:sp>
    <dsp:sp modelId="{B7A97ED0-43A3-445E-9CBA-306F162A7437}">
      <dsp:nvSpPr>
        <dsp:cNvPr id="0" name=""/>
        <dsp:cNvSpPr/>
      </dsp:nvSpPr>
      <dsp:spPr>
        <a:xfrm>
          <a:off x="783166" y="2811153"/>
          <a:ext cx="3208138" cy="1010543"/>
        </a:xfrm>
        <a:prstGeom prst="roundRect">
          <a:avLst>
            <a:gd name="adj" fmla="val 10000"/>
          </a:avLst>
        </a:prstGeom>
        <a:solidFill>
          <a:schemeClr val="bg1"/>
        </a:solidFill>
        <a:ln w="25400" cap="flat" cmpd="sng" algn="ctr">
          <a:noFill/>
          <a:prstDash val="solid"/>
        </a:ln>
        <a:effectLst>
          <a:outerShdw blurRad="127000" algn="c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endParaRPr lang="en-US" sz="1400" kern="1200">
            <a:latin typeface="+mn-lt"/>
          </a:endParaRPr>
        </a:p>
      </dsp:txBody>
      <dsp:txXfrm>
        <a:off x="812764" y="2840751"/>
        <a:ext cx="3148942" cy="951347"/>
      </dsp:txXfrm>
    </dsp:sp>
    <dsp:sp modelId="{33EA018D-21A0-40B3-BA25-2BBF3E7F3FB4}">
      <dsp:nvSpPr>
        <dsp:cNvPr id="0" name=""/>
        <dsp:cNvSpPr/>
      </dsp:nvSpPr>
      <dsp:spPr>
        <a:xfrm>
          <a:off x="486965" y="561964"/>
          <a:ext cx="296200" cy="3814883"/>
        </a:xfrm>
        <a:custGeom>
          <a:avLst/>
          <a:gdLst/>
          <a:ahLst/>
          <a:cxnLst/>
          <a:rect l="0" t="0" r="0" b="0"/>
          <a:pathLst>
            <a:path>
              <a:moveTo>
                <a:pt x="0" y="0"/>
              </a:moveTo>
              <a:lnTo>
                <a:pt x="0" y="3814883"/>
              </a:lnTo>
              <a:lnTo>
                <a:pt x="296200" y="3814883"/>
              </a:lnTo>
            </a:path>
          </a:pathLst>
        </a:custGeom>
        <a:noFill/>
        <a:ln w="25400"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65A66F06-7A73-4DEB-AB87-6894C3AD2569}">
      <dsp:nvSpPr>
        <dsp:cNvPr id="0" name=""/>
        <dsp:cNvSpPr/>
      </dsp:nvSpPr>
      <dsp:spPr>
        <a:xfrm>
          <a:off x="783166" y="3971017"/>
          <a:ext cx="3211263" cy="811661"/>
        </a:xfrm>
        <a:prstGeom prst="roundRect">
          <a:avLst>
            <a:gd name="adj" fmla="val 10000"/>
          </a:avLst>
        </a:prstGeom>
        <a:solidFill>
          <a:schemeClr val="bg1"/>
        </a:solidFill>
        <a:ln w="25400" cap="flat" cmpd="sng" algn="ctr">
          <a:noFill/>
          <a:prstDash val="solid"/>
        </a:ln>
        <a:effectLst>
          <a:outerShdw blurRad="127000" algn="c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u="sng" kern="1200" dirty="0">
              <a:latin typeface="+mn-lt"/>
            </a:rPr>
            <a:t>Aggregate</a:t>
          </a:r>
          <a:r>
            <a:rPr lang="en-US" sz="1400" kern="1200" dirty="0">
              <a:latin typeface="+mn-lt"/>
            </a:rPr>
            <a:t> Completion Percentage:                  </a:t>
          </a:r>
        </a:p>
        <a:p>
          <a:pPr marL="0" lvl="0" indent="0" algn="ctr" defTabSz="622300">
            <a:lnSpc>
              <a:spcPct val="90000"/>
            </a:lnSpc>
            <a:spcBef>
              <a:spcPct val="0"/>
            </a:spcBef>
            <a:spcAft>
              <a:spcPct val="35000"/>
            </a:spcAft>
            <a:buNone/>
          </a:pPr>
          <a:endParaRPr lang="en-US" sz="1400" kern="1200" dirty="0">
            <a:latin typeface="+mn-lt"/>
          </a:endParaRPr>
        </a:p>
      </dsp:txBody>
      <dsp:txXfrm>
        <a:off x="806939" y="3994790"/>
        <a:ext cx="3163717" cy="76411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0.07274</cdr:x>
      <cdr:y>0.09397</cdr:y>
    </cdr:from>
    <cdr:to>
      <cdr:x>0.92694</cdr:x>
      <cdr:y>0.90565</cdr:y>
    </cdr:to>
    <cdr:sp macro="" textlink="">
      <cdr:nvSpPr>
        <cdr:cNvPr id="3" name="Oval 2"/>
        <cdr:cNvSpPr/>
      </cdr:nvSpPr>
      <cdr:spPr>
        <a:xfrm xmlns:a="http://schemas.openxmlformats.org/drawingml/2006/main">
          <a:off x="192643" y="261902"/>
          <a:ext cx="2262246" cy="2262213"/>
        </a:xfrm>
        <a:prstGeom xmlns:a="http://schemas.openxmlformats.org/drawingml/2006/main" prst="ellipse">
          <a:avLst/>
        </a:prstGeom>
        <a:noFill xmlns:a="http://schemas.openxmlformats.org/drawingml/2006/main"/>
        <a:ln xmlns:a="http://schemas.openxmlformats.org/drawingml/2006/main" w="219075" cmpd="sng">
          <a:solidFill>
            <a:schemeClr val="bg1"/>
          </a:solid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drawings/drawing2.xml><?xml version="1.0" encoding="utf-8"?>
<c:userShapes xmlns:c="http://schemas.openxmlformats.org/drawingml/2006/chart">
  <cdr:relSizeAnchor xmlns:cdr="http://schemas.openxmlformats.org/drawingml/2006/chartDrawing">
    <cdr:from>
      <cdr:x>0.53205</cdr:x>
      <cdr:y>0.68238</cdr:y>
    </cdr:from>
    <cdr:to>
      <cdr:x>0.65175</cdr:x>
      <cdr:y>0.86737</cdr:y>
    </cdr:to>
    <cdr:sp macro="" textlink="">
      <cdr:nvSpPr>
        <cdr:cNvPr id="2" name="TextBox 11">
          <a:extLst xmlns:a="http://schemas.openxmlformats.org/drawingml/2006/main">
            <a:ext uri="{FF2B5EF4-FFF2-40B4-BE49-F238E27FC236}">
              <a16:creationId xmlns:a16="http://schemas.microsoft.com/office/drawing/2014/main" id="{0CBB0F4B-FD27-4D8B-B438-86E6FFEF88B5}"/>
            </a:ext>
          </a:extLst>
        </cdr:cNvPr>
        <cdr:cNvSpPr txBox="1"/>
      </cdr:nvSpPr>
      <cdr:spPr>
        <a:xfrm xmlns:a="http://schemas.openxmlformats.org/drawingml/2006/main">
          <a:off x="5857571" y="3405910"/>
          <a:ext cx="1317827" cy="92333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xmlns:a="http://schemas.openxmlformats.org/drawingml/2006/main">
          <a:r>
            <a:rPr lang="en-US" sz="1800" dirty="0"/>
            <a:t>Sat 69</a:t>
          </a:r>
        </a:p>
        <a:p xmlns:a="http://schemas.openxmlformats.org/drawingml/2006/main">
          <a:r>
            <a:rPr lang="en-US" sz="1800" dirty="0"/>
            <a:t>Nav 73</a:t>
          </a:r>
        </a:p>
        <a:p xmlns:a="http://schemas.openxmlformats.org/drawingml/2006/main">
          <a:r>
            <a:rPr lang="en-US" sz="1800" dirty="0"/>
            <a:t>Info B 70</a:t>
          </a:r>
        </a:p>
      </cdr:txBody>
    </cdr:sp>
  </cdr:relSizeAnchor>
  <cdr:relSizeAnchor xmlns:cdr="http://schemas.openxmlformats.org/drawingml/2006/chartDrawing">
    <cdr:from>
      <cdr:x>0.69123</cdr:x>
      <cdr:y>0.68964</cdr:y>
    </cdr:from>
    <cdr:to>
      <cdr:x>0.7978</cdr:x>
      <cdr:y>0.87463</cdr:y>
    </cdr:to>
    <cdr:sp macro="" textlink="">
      <cdr:nvSpPr>
        <cdr:cNvPr id="3" name="TextBox 11">
          <a:extLst xmlns:a="http://schemas.openxmlformats.org/drawingml/2006/main">
            <a:ext uri="{FF2B5EF4-FFF2-40B4-BE49-F238E27FC236}">
              <a16:creationId xmlns:a16="http://schemas.microsoft.com/office/drawing/2014/main" id="{0CBB0F4B-FD27-4D8B-B438-86E6FFEF88B5}"/>
            </a:ext>
          </a:extLst>
        </cdr:cNvPr>
        <cdr:cNvSpPr txBox="1"/>
      </cdr:nvSpPr>
      <cdr:spPr>
        <a:xfrm xmlns:a="http://schemas.openxmlformats.org/drawingml/2006/main">
          <a:off x="7610071" y="3442138"/>
          <a:ext cx="1173314" cy="92333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xmlns:a="http://schemas.openxmlformats.org/drawingml/2006/main">
          <a:r>
            <a:rPr lang="en-US" sz="1800" dirty="0"/>
            <a:t>Sat 67</a:t>
          </a:r>
        </a:p>
        <a:p xmlns:a="http://schemas.openxmlformats.org/drawingml/2006/main">
          <a:r>
            <a:rPr lang="en-US" sz="1800" dirty="0"/>
            <a:t>Nav 72</a:t>
          </a:r>
        </a:p>
        <a:p xmlns:a="http://schemas.openxmlformats.org/drawingml/2006/main">
          <a:r>
            <a:rPr lang="en-US" sz="1800" dirty="0"/>
            <a:t>Info B 66</a:t>
          </a:r>
        </a:p>
      </cdr:txBody>
    </cdr:sp>
  </cdr:relSizeAnchor>
</c:userShapes>
</file>

<file path=ppt/drawings/drawing3.xml><?xml version="1.0" encoding="utf-8"?>
<c:userShapes xmlns:c="http://schemas.openxmlformats.org/drawingml/2006/chart">
  <cdr:relSizeAnchor xmlns:cdr="http://schemas.openxmlformats.org/drawingml/2006/chartDrawing">
    <cdr:from>
      <cdr:x>0.70561</cdr:x>
      <cdr:y>0.0967</cdr:y>
    </cdr:from>
    <cdr:to>
      <cdr:x>0.97104</cdr:x>
      <cdr:y>0.41916</cdr:y>
    </cdr:to>
    <cdr:sp macro="" textlink="">
      <cdr:nvSpPr>
        <cdr:cNvPr id="2" name="Rectangle: Rounded Corners 1">
          <a:extLst xmlns:a="http://schemas.openxmlformats.org/drawingml/2006/main">
            <a:ext uri="{FF2B5EF4-FFF2-40B4-BE49-F238E27FC236}">
              <a16:creationId xmlns:a16="http://schemas.microsoft.com/office/drawing/2014/main" id="{F15E6C9B-606D-4EDA-8D42-31E4F03D0506}"/>
            </a:ext>
          </a:extLst>
        </cdr:cNvPr>
        <cdr:cNvSpPr/>
      </cdr:nvSpPr>
      <cdr:spPr>
        <a:xfrm xmlns:a="http://schemas.openxmlformats.org/drawingml/2006/main">
          <a:off x="7740316" y="487112"/>
          <a:ext cx="2911642" cy="1624263"/>
        </a:xfrm>
        <a:prstGeom xmlns:a="http://schemas.openxmlformats.org/drawingml/2006/main" prst="roundRect">
          <a:avLst/>
        </a:prstGeom>
        <a:noFill xmlns:a="http://schemas.openxmlformats.org/drawingml/2006/main"/>
        <a:ln xmlns:a="http://schemas.openxmlformats.org/drawingml/2006/main" w="15875">
          <a:solidFill>
            <a:srgbClr val="0070C0"/>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4.xml><?xml version="1.0" encoding="utf-8"?>
<c:userShapes xmlns:c="http://schemas.openxmlformats.org/drawingml/2006/chart">
  <cdr:relSizeAnchor xmlns:cdr="http://schemas.openxmlformats.org/drawingml/2006/chartDrawing">
    <cdr:from>
      <cdr:x>0.70123</cdr:x>
      <cdr:y>0.32205</cdr:y>
    </cdr:from>
    <cdr:to>
      <cdr:x>0.96665</cdr:x>
      <cdr:y>0.64451</cdr:y>
    </cdr:to>
    <cdr:sp macro="" textlink="">
      <cdr:nvSpPr>
        <cdr:cNvPr id="2" name="Rectangle: Rounded Corners 1">
          <a:extLst xmlns:a="http://schemas.openxmlformats.org/drawingml/2006/main">
            <a:ext uri="{FF2B5EF4-FFF2-40B4-BE49-F238E27FC236}">
              <a16:creationId xmlns:a16="http://schemas.microsoft.com/office/drawing/2014/main" id="{F15E6C9B-606D-4EDA-8D42-31E4F03D0506}"/>
            </a:ext>
          </a:extLst>
        </cdr:cNvPr>
        <cdr:cNvSpPr/>
      </cdr:nvSpPr>
      <cdr:spPr>
        <a:xfrm xmlns:a="http://schemas.openxmlformats.org/drawingml/2006/main">
          <a:off x="7692189" y="1622213"/>
          <a:ext cx="2911642" cy="1624263"/>
        </a:xfrm>
        <a:prstGeom xmlns:a="http://schemas.openxmlformats.org/drawingml/2006/main" prst="roundRect">
          <a:avLst/>
        </a:prstGeom>
        <a:noFill xmlns:a="http://schemas.openxmlformats.org/drawingml/2006/main"/>
        <a:ln xmlns:a="http://schemas.openxmlformats.org/drawingml/2006/main" w="15875">
          <a:solidFill>
            <a:srgbClr val="0070C0"/>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5.xml><?xml version="1.0" encoding="utf-8"?>
<c:userShapes xmlns:c="http://schemas.openxmlformats.org/drawingml/2006/chart">
  <cdr:relSizeAnchor xmlns:cdr="http://schemas.openxmlformats.org/drawingml/2006/chartDrawing">
    <cdr:from>
      <cdr:x>0.07626</cdr:x>
      <cdr:y>0.78686</cdr:y>
    </cdr:from>
    <cdr:to>
      <cdr:x>0.23199</cdr:x>
      <cdr:y>0.85124</cdr:y>
    </cdr:to>
    <cdr:sp macro="" textlink="">
      <cdr:nvSpPr>
        <cdr:cNvPr id="2" name="TextBox 1">
          <a:extLst xmlns:a="http://schemas.openxmlformats.org/drawingml/2006/main">
            <a:ext uri="{FF2B5EF4-FFF2-40B4-BE49-F238E27FC236}">
              <a16:creationId xmlns:a16="http://schemas.microsoft.com/office/drawing/2014/main" id="{70593246-CC6D-4646-B614-7F68B9DB0B94}"/>
            </a:ext>
          </a:extLst>
        </cdr:cNvPr>
        <cdr:cNvSpPr txBox="1"/>
      </cdr:nvSpPr>
      <cdr:spPr>
        <a:xfrm xmlns:a="http://schemas.openxmlformats.org/drawingml/2006/main">
          <a:off x="839535" y="3927407"/>
          <a:ext cx="1714500" cy="3213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t>64 / 70 / 66</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BD18F80-FAAA-D847-92D9-EF6B47674F6B}" type="datetimeFigureOut">
              <a:rPr lang="en-US" smtClean="0"/>
              <a:t>6/19/2019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426C175-777A-A740-B094-318DB0A48D93}" type="slidenum">
              <a:rPr lang="en-US" smtClean="0"/>
              <a:t>‹#›</a:t>
            </a:fld>
            <a:endParaRPr lang="en-US"/>
          </a:p>
        </p:txBody>
      </p:sp>
    </p:spTree>
    <p:extLst>
      <p:ext uri="{BB962C8B-B14F-4D97-AF65-F5344CB8AC3E}">
        <p14:creationId xmlns:p14="http://schemas.microsoft.com/office/powerpoint/2010/main" val="10138994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A0E0BB-0142-B348-9853-27ADBED97CAE}" type="datetimeFigureOut">
              <a:rPr lang="en-US" smtClean="0"/>
              <a:t>6/19/2019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711622-BE9D-1049-AE18-A29823FC9BA9}" type="slidenum">
              <a:rPr lang="en-US" smtClean="0"/>
              <a:t>‹#›</a:t>
            </a:fld>
            <a:endParaRPr lang="en-US"/>
          </a:p>
        </p:txBody>
      </p:sp>
    </p:spTree>
    <p:extLst>
      <p:ext uri="{BB962C8B-B14F-4D97-AF65-F5344CB8AC3E}">
        <p14:creationId xmlns:p14="http://schemas.microsoft.com/office/powerpoint/2010/main" val="3205727089"/>
      </p:ext>
    </p:extLst>
  </p:cSld>
  <p:clrMap bg1="lt1" tx1="dk1" bg2="lt2" tx2="dk2" accent1="accent1" accent2="accent2" accent3="accent3" accent4="accent4" accent5="accent5" accent6="accent6" hlink="hlink" folHlink="folHlink"/>
  <p:hf hdr="0" ftr="0" dt="0"/>
  <p:notesStyle>
    <a:lvl1pPr marL="0" algn="l" defTabSz="609493" rtl="0" eaLnBrk="1" latinLnBrk="0" hangingPunct="1">
      <a:defRPr sz="1600" kern="1200">
        <a:solidFill>
          <a:schemeClr val="tx1"/>
        </a:solidFill>
        <a:latin typeface="+mn-lt"/>
        <a:ea typeface="+mn-ea"/>
        <a:cs typeface="+mn-cs"/>
      </a:defRPr>
    </a:lvl1pPr>
    <a:lvl2pPr marL="609493" algn="l" defTabSz="609493" rtl="0" eaLnBrk="1" latinLnBrk="0" hangingPunct="1">
      <a:defRPr sz="1600" kern="1200">
        <a:solidFill>
          <a:schemeClr val="tx1"/>
        </a:solidFill>
        <a:latin typeface="+mn-lt"/>
        <a:ea typeface="+mn-ea"/>
        <a:cs typeface="+mn-cs"/>
      </a:defRPr>
    </a:lvl2pPr>
    <a:lvl3pPr marL="1218987" algn="l" defTabSz="609493" rtl="0" eaLnBrk="1" latinLnBrk="0" hangingPunct="1">
      <a:defRPr sz="1600" kern="1200">
        <a:solidFill>
          <a:schemeClr val="tx1"/>
        </a:solidFill>
        <a:latin typeface="+mn-lt"/>
        <a:ea typeface="+mn-ea"/>
        <a:cs typeface="+mn-cs"/>
      </a:defRPr>
    </a:lvl3pPr>
    <a:lvl4pPr marL="1828480" algn="l" defTabSz="609493" rtl="0" eaLnBrk="1" latinLnBrk="0" hangingPunct="1">
      <a:defRPr sz="1600" kern="1200">
        <a:solidFill>
          <a:schemeClr val="tx1"/>
        </a:solidFill>
        <a:latin typeface="+mn-lt"/>
        <a:ea typeface="+mn-ea"/>
        <a:cs typeface="+mn-cs"/>
      </a:defRPr>
    </a:lvl4pPr>
    <a:lvl5pPr marL="2437973" algn="l" defTabSz="609493" rtl="0" eaLnBrk="1" latinLnBrk="0" hangingPunct="1">
      <a:defRPr sz="1600" kern="1200">
        <a:solidFill>
          <a:schemeClr val="tx1"/>
        </a:solidFill>
        <a:latin typeface="+mn-lt"/>
        <a:ea typeface="+mn-ea"/>
        <a:cs typeface="+mn-cs"/>
      </a:defRPr>
    </a:lvl5pPr>
    <a:lvl6pPr marL="3047467" algn="l" defTabSz="609493" rtl="0" eaLnBrk="1" latinLnBrk="0" hangingPunct="1">
      <a:defRPr sz="1600" kern="1200">
        <a:solidFill>
          <a:schemeClr val="tx1"/>
        </a:solidFill>
        <a:latin typeface="+mn-lt"/>
        <a:ea typeface="+mn-ea"/>
        <a:cs typeface="+mn-cs"/>
      </a:defRPr>
    </a:lvl6pPr>
    <a:lvl7pPr marL="3656960" algn="l" defTabSz="609493" rtl="0" eaLnBrk="1" latinLnBrk="0" hangingPunct="1">
      <a:defRPr sz="1600" kern="1200">
        <a:solidFill>
          <a:schemeClr val="tx1"/>
        </a:solidFill>
        <a:latin typeface="+mn-lt"/>
        <a:ea typeface="+mn-ea"/>
        <a:cs typeface="+mn-cs"/>
      </a:defRPr>
    </a:lvl7pPr>
    <a:lvl8pPr marL="4266453" algn="l" defTabSz="609493" rtl="0" eaLnBrk="1" latinLnBrk="0" hangingPunct="1">
      <a:defRPr sz="1600" kern="1200">
        <a:solidFill>
          <a:schemeClr val="tx1"/>
        </a:solidFill>
        <a:latin typeface="+mn-lt"/>
        <a:ea typeface="+mn-ea"/>
        <a:cs typeface="+mn-cs"/>
      </a:defRPr>
    </a:lvl8pPr>
    <a:lvl9pPr marL="4875947" algn="l" defTabSz="609493"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711622-BE9D-1049-AE18-A29823FC9BA9}" type="slidenum">
              <a:rPr lang="en-US" smtClean="0"/>
              <a:t>1</a:t>
            </a:fld>
            <a:endParaRPr lang="en-US"/>
          </a:p>
        </p:txBody>
      </p:sp>
    </p:spTree>
    <p:extLst>
      <p:ext uri="{BB962C8B-B14F-4D97-AF65-F5344CB8AC3E}">
        <p14:creationId xmlns:p14="http://schemas.microsoft.com/office/powerpoint/2010/main" val="552607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711622-BE9D-1049-AE18-A29823FC9BA9}" type="slidenum">
              <a:rPr lang="en-US" smtClean="0"/>
              <a:t>25</a:t>
            </a:fld>
            <a:endParaRPr lang="en-US" dirty="0"/>
          </a:p>
        </p:txBody>
      </p:sp>
    </p:spTree>
    <p:extLst>
      <p:ext uri="{BB962C8B-B14F-4D97-AF65-F5344CB8AC3E}">
        <p14:creationId xmlns:p14="http://schemas.microsoft.com/office/powerpoint/2010/main" val="1741718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711622-BE9D-1049-AE18-A29823FC9BA9}" type="slidenum">
              <a:rPr lang="en-US" smtClean="0"/>
              <a:t>26</a:t>
            </a:fld>
            <a:endParaRPr lang="en-US" dirty="0"/>
          </a:p>
        </p:txBody>
      </p:sp>
    </p:spTree>
    <p:extLst>
      <p:ext uri="{BB962C8B-B14F-4D97-AF65-F5344CB8AC3E}">
        <p14:creationId xmlns:p14="http://schemas.microsoft.com/office/powerpoint/2010/main" val="1341615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indent="0" defTabSz="931774">
              <a:buFont typeface="Arial" panose="020B0604020202020204" pitchFamily="34" charset="0"/>
              <a:buNone/>
              <a:defRPr/>
            </a:pPr>
            <a:endParaRPr lang="en-US" baseline="0" dirty="0"/>
          </a:p>
        </p:txBody>
      </p:sp>
      <p:sp>
        <p:nvSpPr>
          <p:cNvPr id="4" name="Slide Number Placeholder 3"/>
          <p:cNvSpPr>
            <a:spLocks noGrp="1"/>
          </p:cNvSpPr>
          <p:nvPr>
            <p:ph type="sldNum" sz="quarter" idx="10"/>
          </p:nvPr>
        </p:nvSpPr>
        <p:spPr/>
        <p:txBody>
          <a:bodyPr/>
          <a:lstStyle/>
          <a:p>
            <a:pPr marL="0" marR="0" lvl="0" indent="0" algn="r" defTabSz="609493" rtl="0" eaLnBrk="1" fontAlgn="auto" latinLnBrk="0" hangingPunct="1">
              <a:lnSpc>
                <a:spcPct val="100000"/>
              </a:lnSpc>
              <a:spcBef>
                <a:spcPts val="0"/>
              </a:spcBef>
              <a:spcAft>
                <a:spcPts val="0"/>
              </a:spcAft>
              <a:buClrTx/>
              <a:buSzTx/>
              <a:buFontTx/>
              <a:buNone/>
              <a:tabLst/>
              <a:defRPr/>
            </a:pPr>
            <a:fld id="{459B1380-80AC-47DE-8CCE-5AD83970A8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493"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6610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endParaRPr lang="en-US" baseline="0"/>
          </a:p>
        </p:txBody>
      </p:sp>
      <p:sp>
        <p:nvSpPr>
          <p:cNvPr id="4" name="Slide Number Placeholder 3"/>
          <p:cNvSpPr>
            <a:spLocks noGrp="1"/>
          </p:cNvSpPr>
          <p:nvPr>
            <p:ph type="sldNum" sz="quarter" idx="10"/>
          </p:nvPr>
        </p:nvSpPr>
        <p:spPr/>
        <p:txBody>
          <a:bodyPr/>
          <a:lstStyle/>
          <a:p>
            <a:fld id="{459B1380-80AC-47DE-8CCE-5AD83970A887}" type="slidenum">
              <a:rPr lang="en-US" smtClean="0"/>
              <a:t>31</a:t>
            </a:fld>
            <a:endParaRPr lang="en-US"/>
          </a:p>
        </p:txBody>
      </p:sp>
    </p:spTree>
    <p:extLst>
      <p:ext uri="{BB962C8B-B14F-4D97-AF65-F5344CB8AC3E}">
        <p14:creationId xmlns:p14="http://schemas.microsoft.com/office/powerpoint/2010/main" val="3953992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endParaRPr lang="en-US" baseline="0"/>
          </a:p>
        </p:txBody>
      </p:sp>
      <p:sp>
        <p:nvSpPr>
          <p:cNvPr id="4" name="Slide Number Placeholder 3"/>
          <p:cNvSpPr>
            <a:spLocks noGrp="1"/>
          </p:cNvSpPr>
          <p:nvPr>
            <p:ph type="sldNum" sz="quarter" idx="10"/>
          </p:nvPr>
        </p:nvSpPr>
        <p:spPr/>
        <p:txBody>
          <a:bodyPr/>
          <a:lstStyle/>
          <a:p>
            <a:fld id="{459B1380-80AC-47DE-8CCE-5AD83970A887}" type="slidenum">
              <a:rPr lang="en-US" smtClean="0"/>
              <a:t>32</a:t>
            </a:fld>
            <a:endParaRPr lang="en-US"/>
          </a:p>
        </p:txBody>
      </p:sp>
    </p:spTree>
    <p:extLst>
      <p:ext uri="{BB962C8B-B14F-4D97-AF65-F5344CB8AC3E}">
        <p14:creationId xmlns:p14="http://schemas.microsoft.com/office/powerpoint/2010/main" val="5835273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711622-BE9D-1049-AE18-A29823FC9BA9}" type="slidenum">
              <a:rPr lang="en-US" smtClean="0"/>
              <a:t>34</a:t>
            </a:fld>
            <a:endParaRPr lang="en-US"/>
          </a:p>
        </p:txBody>
      </p:sp>
    </p:spTree>
    <p:extLst>
      <p:ext uri="{BB962C8B-B14F-4D97-AF65-F5344CB8AC3E}">
        <p14:creationId xmlns:p14="http://schemas.microsoft.com/office/powerpoint/2010/main" val="2228273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711622-BE9D-1049-AE18-A29823FC9BA9}" type="slidenum">
              <a:rPr lang="en-US" smtClean="0"/>
              <a:t>35</a:t>
            </a:fld>
            <a:endParaRPr lang="en-US"/>
          </a:p>
        </p:txBody>
      </p:sp>
    </p:spTree>
    <p:extLst>
      <p:ext uri="{BB962C8B-B14F-4D97-AF65-F5344CB8AC3E}">
        <p14:creationId xmlns:p14="http://schemas.microsoft.com/office/powerpoint/2010/main" val="617501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a:p>
            <a:r>
              <a:rPr lang="en-US" dirty="0"/>
              <a:t>FILTER:  Reason: Water</a:t>
            </a:r>
          </a:p>
          <a:p>
            <a:r>
              <a:rPr lang="en-US"/>
              <a:t>N=329 for mar 15 - may 27</a:t>
            </a:r>
          </a:p>
          <a:p>
            <a:endParaRPr lang="en-US" dirty="0"/>
          </a:p>
        </p:txBody>
      </p:sp>
      <p:sp>
        <p:nvSpPr>
          <p:cNvPr id="4" name="Slide Number Placeholder 3"/>
          <p:cNvSpPr>
            <a:spLocks noGrp="1"/>
          </p:cNvSpPr>
          <p:nvPr>
            <p:ph type="sldNum" sz="quarter" idx="10"/>
          </p:nvPr>
        </p:nvSpPr>
        <p:spPr/>
        <p:txBody>
          <a:bodyPr/>
          <a:lstStyle/>
          <a:p>
            <a:fld id="{71711622-BE9D-1049-AE18-A29823FC9BA9}" type="slidenum">
              <a:rPr lang="en-US" smtClean="0"/>
              <a:t>2</a:t>
            </a:fld>
            <a:endParaRPr lang="en-US" dirty="0"/>
          </a:p>
        </p:txBody>
      </p:sp>
    </p:spTree>
    <p:extLst>
      <p:ext uri="{BB962C8B-B14F-4D97-AF65-F5344CB8AC3E}">
        <p14:creationId xmlns:p14="http://schemas.microsoft.com/office/powerpoint/2010/main" val="2206870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711622-BE9D-1049-AE18-A29823FC9BA9}" type="slidenum">
              <a:rPr lang="en-US" smtClean="0"/>
              <a:t>4</a:t>
            </a:fld>
            <a:endParaRPr lang="en-US"/>
          </a:p>
        </p:txBody>
      </p:sp>
    </p:spTree>
    <p:extLst>
      <p:ext uri="{BB962C8B-B14F-4D97-AF65-F5344CB8AC3E}">
        <p14:creationId xmlns:p14="http://schemas.microsoft.com/office/powerpoint/2010/main" val="2849492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Shape 394"/>
          <p:cNvSpPr>
            <a:spLocks noGrp="1" noRot="1" noChangeAspect="1"/>
          </p:cNvSpPr>
          <p:nvPr>
            <p:ph type="sldImg" idx="2"/>
          </p:nvPr>
        </p:nvSpPr>
        <p:spPr>
          <a:xfrm>
            <a:off x="407988" y="696913"/>
            <a:ext cx="6194425"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5" name="Shape 395"/>
          <p:cNvSpPr txBox="1">
            <a:spLocks noGrp="1"/>
          </p:cNvSpPr>
          <p:nvPr>
            <p:ph type="body" idx="1"/>
          </p:nvPr>
        </p:nvSpPr>
        <p:spPr>
          <a:xfrm>
            <a:off x="701041" y="4415791"/>
            <a:ext cx="5608319" cy="4183380"/>
          </a:xfrm>
          <a:prstGeom prst="rect">
            <a:avLst/>
          </a:prstGeom>
          <a:noFill/>
          <a:ln>
            <a:noFill/>
          </a:ln>
        </p:spPr>
        <p:txBody>
          <a:bodyPr lIns="93157" tIns="46566" rIns="93157" bIns="46566" anchor="t" anchorCtr="0">
            <a:noAutofit/>
          </a:bodyPr>
          <a:lstStyle/>
          <a:p>
            <a:pPr>
              <a:buSzPct val="25000"/>
            </a:pPr>
            <a:endParaRPr sz="1600" dirty="0">
              <a:solidFill>
                <a:schemeClr val="dk1"/>
              </a:solidFill>
              <a:latin typeface="Arial"/>
              <a:ea typeface="Arial"/>
              <a:cs typeface="Arial"/>
              <a:sym typeface="Arial"/>
            </a:endParaRPr>
          </a:p>
        </p:txBody>
      </p:sp>
      <p:sp>
        <p:nvSpPr>
          <p:cNvPr id="396" name="Shape 396"/>
          <p:cNvSpPr txBox="1">
            <a:spLocks noGrp="1"/>
          </p:cNvSpPr>
          <p:nvPr>
            <p:ph type="sldNum" idx="12"/>
          </p:nvPr>
        </p:nvSpPr>
        <p:spPr>
          <a:xfrm>
            <a:off x="3970938" y="8829967"/>
            <a:ext cx="3037839" cy="464820"/>
          </a:xfrm>
          <a:prstGeom prst="rect">
            <a:avLst/>
          </a:prstGeom>
          <a:noFill/>
          <a:ln>
            <a:noFill/>
          </a:ln>
        </p:spPr>
        <p:txBody>
          <a:bodyPr lIns="93157" tIns="46566" rIns="93157" bIns="46566" anchor="b" anchorCtr="0">
            <a:noAutofit/>
          </a:bodyPr>
          <a:lstStyle/>
          <a:p>
            <a:pPr defTabSz="621038">
              <a:buClr>
                <a:prstClr val="black"/>
              </a:buClr>
              <a:buSzPct val="25000"/>
              <a:defRPr/>
            </a:pPr>
            <a:fld id="{00000000-1234-1234-1234-123412341234}" type="slidenum">
              <a:rPr lang="en-US">
                <a:solidFill>
                  <a:prstClr val="black"/>
                </a:solidFill>
                <a:latin typeface="Arial"/>
                <a:ea typeface="Arial"/>
                <a:cs typeface="Arial"/>
                <a:sym typeface="Arial"/>
              </a:rPr>
              <a:pPr defTabSz="621038">
                <a:buClr>
                  <a:prstClr val="black"/>
                </a:buClr>
                <a:buSzPct val="25000"/>
                <a:defRPr/>
              </a:pPr>
              <a:t>5</a:t>
            </a:fld>
            <a:endParaRPr lang="en-US" dirty="0">
              <a:solidFill>
                <a:prstClr val="black"/>
              </a:solidFill>
              <a:latin typeface="Arial"/>
              <a:ea typeface="Arial"/>
              <a:cs typeface="Arial"/>
              <a:sym typeface="Arial"/>
            </a:endParaRPr>
          </a:p>
        </p:txBody>
      </p:sp>
    </p:spTree>
    <p:extLst>
      <p:ext uri="{BB962C8B-B14F-4D97-AF65-F5344CB8AC3E}">
        <p14:creationId xmlns:p14="http://schemas.microsoft.com/office/powerpoint/2010/main" val="3370563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1143000"/>
            <a:ext cx="5486400" cy="3086100"/>
          </a:xfrm>
        </p:spPr>
      </p:sp>
      <p:sp>
        <p:nvSpPr>
          <p:cNvPr id="3" name="Notes Placeholder 2"/>
          <p:cNvSpPr>
            <a:spLocks noGrp="1"/>
          </p:cNvSpPr>
          <p:nvPr>
            <p:ph type="body" idx="1"/>
          </p:nvPr>
        </p:nvSpPr>
        <p:spPr/>
        <p:txBody>
          <a:bodyPr/>
          <a:lstStyle/>
          <a:p>
            <a:pPr marL="171432" indent="-17143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609493" rtl="0" eaLnBrk="1" fontAlgn="auto" latinLnBrk="0" hangingPunct="1">
              <a:lnSpc>
                <a:spcPct val="100000"/>
              </a:lnSpc>
              <a:spcBef>
                <a:spcPts val="0"/>
              </a:spcBef>
              <a:spcAft>
                <a:spcPts val="0"/>
              </a:spcAft>
              <a:buClrTx/>
              <a:buSzTx/>
              <a:buFontTx/>
              <a:buNone/>
              <a:tabLst/>
              <a:defRPr/>
            </a:pPr>
            <a:fld id="{459B1380-80AC-47DE-8CCE-5AD83970A8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493"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4018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711622-BE9D-1049-AE18-A29823FC9BA9}" type="slidenum">
              <a:rPr lang="en-US" smtClean="0"/>
              <a:t>9</a:t>
            </a:fld>
            <a:endParaRPr lang="en-US"/>
          </a:p>
        </p:txBody>
      </p:sp>
    </p:spTree>
    <p:extLst>
      <p:ext uri="{BB962C8B-B14F-4D97-AF65-F5344CB8AC3E}">
        <p14:creationId xmlns:p14="http://schemas.microsoft.com/office/powerpoint/2010/main" val="4050353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711622-BE9D-1049-AE18-A29823FC9BA9}" type="slidenum">
              <a:rPr lang="en-US" smtClean="0"/>
              <a:t>13</a:t>
            </a:fld>
            <a:endParaRPr lang="en-US" dirty="0"/>
          </a:p>
        </p:txBody>
      </p:sp>
    </p:spTree>
    <p:extLst>
      <p:ext uri="{BB962C8B-B14F-4D97-AF65-F5344CB8AC3E}">
        <p14:creationId xmlns:p14="http://schemas.microsoft.com/office/powerpoint/2010/main" val="1541085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9788" y="1143000"/>
            <a:ext cx="5486400" cy="3086100"/>
          </a:xfrm>
        </p:spPr>
      </p:sp>
      <p:sp>
        <p:nvSpPr>
          <p:cNvPr id="3" name="Notes Placeholder 2"/>
          <p:cNvSpPr>
            <a:spLocks noGrp="1"/>
          </p:cNvSpPr>
          <p:nvPr>
            <p:ph type="body" idx="1"/>
          </p:nvPr>
        </p:nvSpPr>
        <p:spPr/>
        <p:txBody>
          <a:bodyPr/>
          <a:lstStyle/>
          <a:p>
            <a:pPr marL="171432" indent="-17143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BC37A4D-A03F-4C73-8BF9-35B7E41A51CD}" type="slidenum">
              <a:rPr lang="en-US" smtClean="0"/>
              <a:t>23</a:t>
            </a:fld>
            <a:endParaRPr lang="en-US" dirty="0"/>
          </a:p>
        </p:txBody>
      </p:sp>
    </p:spTree>
    <p:extLst>
      <p:ext uri="{BB962C8B-B14F-4D97-AF65-F5344CB8AC3E}">
        <p14:creationId xmlns:p14="http://schemas.microsoft.com/office/powerpoint/2010/main" val="4144176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711622-BE9D-1049-AE18-A29823FC9BA9}" type="slidenum">
              <a:rPr lang="en-US" smtClean="0"/>
              <a:t>24</a:t>
            </a:fld>
            <a:endParaRPr lang="en-US" dirty="0"/>
          </a:p>
        </p:txBody>
      </p:sp>
    </p:spTree>
    <p:extLst>
      <p:ext uri="{BB962C8B-B14F-4D97-AF65-F5344CB8AC3E}">
        <p14:creationId xmlns:p14="http://schemas.microsoft.com/office/powerpoint/2010/main" val="32100070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descr="PowerPoint_Background_v1-1_cover.png"/>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2" name="Title 1"/>
          <p:cNvSpPr>
            <a:spLocks noGrp="1"/>
          </p:cNvSpPr>
          <p:nvPr>
            <p:ph type="ctrTitle"/>
          </p:nvPr>
        </p:nvSpPr>
        <p:spPr>
          <a:xfrm>
            <a:off x="609442" y="618436"/>
            <a:ext cx="6530148" cy="2222131"/>
          </a:xfrm>
        </p:spPr>
        <p:txBody>
          <a:bodyPr wrap="square" anchor="b">
            <a:normAutofit/>
          </a:bodyPr>
          <a:lstStyle>
            <a:lvl1pPr algn="l">
              <a:lnSpc>
                <a:spcPct val="90000"/>
              </a:lnSpc>
              <a:defRPr sz="48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09442" y="3009900"/>
            <a:ext cx="6530148" cy="1127723"/>
          </a:xfrm>
        </p:spPr>
        <p:txBody>
          <a:bodyPr>
            <a:normAutofit/>
          </a:bodyPr>
          <a:lstStyle>
            <a:lvl1pPr marL="0" indent="0" algn="l">
              <a:lnSpc>
                <a:spcPct val="90000"/>
              </a:lnSpc>
              <a:buNone/>
              <a:defRPr sz="2700">
                <a:solidFill>
                  <a:srgbClr val="FFFFFF"/>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9441" y="5914602"/>
            <a:ext cx="3262130" cy="441748"/>
          </a:xfrm>
          <a:prstGeom prst="rect">
            <a:avLst/>
          </a:prstGeom>
        </p:spPr>
        <p:txBody>
          <a:bodyPr lIns="121899" tIns="60949" rIns="121899" bIns="60949"/>
          <a:lstStyle>
            <a:lvl1pPr>
              <a:defRPr sz="2100" b="1"/>
            </a:lvl1pPr>
          </a:lstStyle>
          <a:p>
            <a:endParaRPr lang="en-US" dirty="0"/>
          </a:p>
        </p:txBody>
      </p:sp>
      <p:sp>
        <p:nvSpPr>
          <p:cNvPr id="5" name="Footer Placeholder 4"/>
          <p:cNvSpPr>
            <a:spLocks noGrp="1"/>
          </p:cNvSpPr>
          <p:nvPr>
            <p:ph type="ftr" sz="quarter" idx="11"/>
          </p:nvPr>
        </p:nvSpPr>
        <p:spPr>
          <a:xfrm>
            <a:off x="609441" y="6356351"/>
            <a:ext cx="3262129" cy="365125"/>
          </a:xfrm>
          <a:prstGeom prst="rect">
            <a:avLst/>
          </a:prstGeom>
        </p:spPr>
        <p:txBody>
          <a:bodyPr lIns="121899" tIns="60949" rIns="121899" bIns="60949"/>
          <a:lstStyle>
            <a:lvl1pPr marL="0" marR="0" indent="0" algn="l" defTabSz="609493" rtl="0" eaLnBrk="1" fontAlgn="auto" latinLnBrk="0" hangingPunct="1">
              <a:lnSpc>
                <a:spcPct val="100000"/>
              </a:lnSpc>
              <a:spcBef>
                <a:spcPts val="0"/>
              </a:spcBef>
              <a:spcAft>
                <a:spcPts val="0"/>
              </a:spcAft>
              <a:buClrTx/>
              <a:buSzTx/>
              <a:buFontTx/>
              <a:buNone/>
              <a:tabLst/>
              <a:defRPr sz="900"/>
            </a:lvl1pPr>
          </a:lstStyle>
          <a:p>
            <a:endParaRPr lang="en-US" dirty="0">
              <a:solidFill>
                <a:schemeClr val="bg1">
                  <a:lumMod val="85000"/>
                </a:schemeClr>
              </a:solidFill>
            </a:endParaRPr>
          </a:p>
        </p:txBody>
      </p:sp>
      <p:pic>
        <p:nvPicPr>
          <p:cNvPr id="6" name="Picture 5" descr="ForeSee_logo_1-colo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5799" y="4919848"/>
            <a:ext cx="3198503" cy="1436501"/>
          </a:xfrm>
          <a:prstGeom prst="rect">
            <a:avLst/>
          </a:prstGeom>
        </p:spPr>
      </p:pic>
      <p:sp>
        <p:nvSpPr>
          <p:cNvPr id="9" name="Picture Placeholder 8"/>
          <p:cNvSpPr>
            <a:spLocks noGrp="1"/>
          </p:cNvSpPr>
          <p:nvPr>
            <p:ph type="pic" sz="quarter" idx="12" hasCustomPrompt="1"/>
          </p:nvPr>
        </p:nvSpPr>
        <p:spPr>
          <a:xfrm>
            <a:off x="9361598" y="193675"/>
            <a:ext cx="2346215" cy="1560513"/>
          </a:xfrm>
        </p:spPr>
        <p:txBody>
          <a:bodyPr/>
          <a:lstStyle>
            <a:lvl1pPr marL="82535" indent="0">
              <a:buNone/>
              <a:defRPr/>
            </a:lvl1pPr>
          </a:lstStyle>
          <a:p>
            <a:r>
              <a:rPr lang="en-US" dirty="0"/>
              <a:t>Client logo</a:t>
            </a:r>
          </a:p>
        </p:txBody>
      </p:sp>
      <p:pic>
        <p:nvPicPr>
          <p:cNvPr id="10" name="Picture 9" descr="PowerPoint_Background_v1-1_cover.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pic>
        <p:nvPicPr>
          <p:cNvPr id="11" name="Picture 10" descr="ForeSee_logo_1-colo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55799" y="4919848"/>
            <a:ext cx="3198503" cy="143650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ckground Photo">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0" y="0"/>
            <a:ext cx="12188825" cy="6370003"/>
          </a:xfrm>
        </p:spPr>
        <p:txBody>
          <a:bodyPr/>
          <a:lstStyle>
            <a:lvl1pPr marL="82535" indent="0">
              <a:buNone/>
              <a:defRPr/>
            </a:lvl1pPr>
          </a:lstStyle>
          <a:p>
            <a:r>
              <a:rPr lang="en-US"/>
              <a:t>Click icon to add picture</a:t>
            </a:r>
          </a:p>
        </p:txBody>
      </p:sp>
      <p:sp>
        <p:nvSpPr>
          <p:cNvPr id="2" name="Title 1"/>
          <p:cNvSpPr>
            <a:spLocks noGrp="1"/>
          </p:cNvSpPr>
          <p:nvPr>
            <p:ph type="title"/>
          </p:nvPr>
        </p:nvSpPr>
        <p:spPr/>
        <p:txBody>
          <a:bodyPr/>
          <a:lstStyle>
            <a:lvl1pPr>
              <a:defRPr>
                <a:solidFill>
                  <a:schemeClr val="bg1"/>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9" name="Content Placeholder 8"/>
          <p:cNvSpPr>
            <a:spLocks noGrp="1"/>
          </p:cNvSpPr>
          <p:nvPr>
            <p:ph sz="quarter" idx="12"/>
          </p:nvPr>
        </p:nvSpPr>
        <p:spPr>
          <a:xfrm>
            <a:off x="609440" y="1074738"/>
            <a:ext cx="10969943" cy="499707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0"/>
          </p:nvPr>
        </p:nvSpPr>
        <p:spPr/>
        <p:txBody>
          <a:bodyPr/>
          <a:lstStyle/>
          <a:p>
            <a:fld id="{C932CDCB-4B29-F641-AE31-D4360F16EBC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Hero Imag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12188825" cy="6858000"/>
          </a:xfrm>
        </p:spPr>
        <p:txBody>
          <a:bodyPr/>
          <a:lstStyle>
            <a:lvl1pPr marL="82535" indent="0">
              <a:buNone/>
              <a:defRPr/>
            </a:lvl1pPr>
          </a:lstStyle>
          <a:p>
            <a:r>
              <a:rPr lang="en-US"/>
              <a:t>Click icon to add picture</a:t>
            </a:r>
          </a:p>
        </p:txBody>
      </p:sp>
      <p:sp>
        <p:nvSpPr>
          <p:cNvPr id="2" name="Title 1"/>
          <p:cNvSpPr>
            <a:spLocks noGrp="1"/>
          </p:cNvSpPr>
          <p:nvPr>
            <p:ph type="title"/>
          </p:nvPr>
        </p:nvSpPr>
        <p:spPr>
          <a:xfrm>
            <a:off x="1378841" y="2984696"/>
            <a:ext cx="9431144" cy="888608"/>
          </a:xfrm>
        </p:spPr>
        <p:txBody>
          <a:bodyPr>
            <a:noAutofit/>
          </a:bodyPr>
          <a:lstStyle>
            <a:lvl1pPr>
              <a:defRPr sz="6000">
                <a:solidFill>
                  <a:schemeClr val="bg1"/>
                </a:solidFill>
                <a:effectLst>
                  <a:outerShdw blurRad="38100" dist="38100" dir="2700000" algn="tl">
                    <a:srgbClr val="000000">
                      <a:alpha val="43137"/>
                    </a:srgbClr>
                  </a:outerShdw>
                </a:effectLst>
              </a:defRPr>
            </a:lvl1pPr>
          </a:lstStyle>
          <a:p>
            <a:r>
              <a:rPr lang="en-US"/>
              <a:t>Click to edit Master title style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 dark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effectLst>
                  <a:outerShdw blurRad="50800" dist="76200" dir="2700000" algn="tl" rotWithShape="0">
                    <a:prstClr val="black">
                      <a:alpha val="40000"/>
                    </a:prstClr>
                  </a:outerShdw>
                </a:effectLst>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C932CDCB-4B29-F641-AE31-D4360F16EBC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 dark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121899" tIns="60949" rIns="121899" bIns="60949" rtlCol="0" anchor="ctr">
            <a:normAutofit/>
          </a:bodyPr>
          <a:lstStyle>
            <a:lvl1pPr>
              <a:defRPr lang="en-US" dirty="0">
                <a:solidFill>
                  <a:schemeClr val="bg1"/>
                </a:solidFill>
                <a:effectLst>
                  <a:outerShdw blurRad="50800" dist="76200" dir="2700000" algn="tl" rotWithShape="0">
                    <a:prstClr val="black">
                      <a:alpha val="40000"/>
                    </a:prstClr>
                  </a:outerShdw>
                </a:effectLst>
              </a:defRPr>
            </a:lvl1pPr>
          </a:lstStyle>
          <a:p>
            <a:pPr lvl="0"/>
            <a:r>
              <a:rPr lang="en-US"/>
              <a:t>Click to edit Master title style</a:t>
            </a:r>
            <a:endParaRPr lang="en-US" dirty="0"/>
          </a:p>
        </p:txBody>
      </p:sp>
      <p:sp>
        <p:nvSpPr>
          <p:cNvPr id="3" name="Content Placeholder 2"/>
          <p:cNvSpPr>
            <a:spLocks noGrp="1"/>
          </p:cNvSpPr>
          <p:nvPr>
            <p:ph sz="half" idx="1"/>
          </p:nvPr>
        </p:nvSpPr>
        <p:spPr>
          <a:xfrm>
            <a:off x="609441" y="1075268"/>
            <a:ext cx="5383398" cy="5050897"/>
          </a:xfrm>
        </p:spPr>
        <p:txBody>
          <a:bodyPr/>
          <a:lstStyle>
            <a:lvl1pPr marL="385166" marR="0" indent="-302631" algn="l" defTabSz="609493" rtl="0" eaLnBrk="1" fontAlgn="auto" latinLnBrk="0" hangingPunct="1">
              <a:lnSpc>
                <a:spcPct val="90000"/>
              </a:lnSpc>
              <a:spcBef>
                <a:spcPts val="900"/>
              </a:spcBef>
              <a:spcAft>
                <a:spcPts val="600"/>
              </a:spcAft>
              <a:buClrTx/>
              <a:buSzPct val="100000"/>
              <a:buFont typeface="Arial"/>
              <a:buChar char="•"/>
              <a:tabLst/>
              <a:defRPr sz="2100">
                <a:solidFill>
                  <a:schemeClr val="bg1"/>
                </a:solidFill>
              </a:defRPr>
            </a:lvl1pPr>
            <a:lvl2pPr marL="757634" marR="0" indent="-302631" algn="l" defTabSz="759751" rtl="0" eaLnBrk="1" fontAlgn="auto" latinLnBrk="0" hangingPunct="1">
              <a:lnSpc>
                <a:spcPct val="90000"/>
              </a:lnSpc>
              <a:spcBef>
                <a:spcPts val="600"/>
              </a:spcBef>
              <a:spcAft>
                <a:spcPts val="600"/>
              </a:spcAft>
              <a:buClrTx/>
              <a:buSzPct val="90000"/>
              <a:buFont typeface="Lucida Grande"/>
              <a:buChar char="-"/>
              <a:tabLst/>
              <a:defRPr sz="2100">
                <a:solidFill>
                  <a:schemeClr val="bg1"/>
                </a:solidFill>
              </a:defRPr>
            </a:lvl2pPr>
            <a:lvl3pPr marL="1149150" marR="0" indent="-304747" algn="l" defTabSz="609493" rtl="0" eaLnBrk="1" fontAlgn="auto" latinLnBrk="0" hangingPunct="1">
              <a:lnSpc>
                <a:spcPct val="90000"/>
              </a:lnSpc>
              <a:spcBef>
                <a:spcPts val="600"/>
              </a:spcBef>
              <a:spcAft>
                <a:spcPts val="600"/>
              </a:spcAft>
              <a:buClrTx/>
              <a:buSzPct val="90000"/>
              <a:buFont typeface="Wingdings" charset="2"/>
              <a:buChar char="§"/>
              <a:tabLst/>
              <a:defRPr sz="1600">
                <a:solidFill>
                  <a:schemeClr val="bg1"/>
                </a:solidFill>
              </a:defRPr>
            </a:lvl3pPr>
            <a:lvl4pPr marL="1525850" marR="0" indent="-304747" algn="l" defTabSz="609493" rtl="0" eaLnBrk="1" fontAlgn="auto" latinLnBrk="0" hangingPunct="1">
              <a:lnSpc>
                <a:spcPct val="90000"/>
              </a:lnSpc>
              <a:spcBef>
                <a:spcPts val="600"/>
              </a:spcBef>
              <a:spcAft>
                <a:spcPts val="600"/>
              </a:spcAft>
              <a:buClrTx/>
              <a:buSzPct val="90000"/>
              <a:buFont typeface="Lucida Grande"/>
              <a:buChar char="»"/>
              <a:tabLst/>
              <a:defRPr sz="1600">
                <a:solidFill>
                  <a:schemeClr val="bg1"/>
                </a:solidFill>
              </a:defRPr>
            </a:lvl4pPr>
            <a:lvl5pPr marL="1900434" marR="0" indent="-304747" algn="l" defTabSz="609493" rtl="0" eaLnBrk="1" fontAlgn="auto" latinLnBrk="0" hangingPunct="1">
              <a:lnSpc>
                <a:spcPct val="90000"/>
              </a:lnSpc>
              <a:spcBef>
                <a:spcPts val="600"/>
              </a:spcBef>
              <a:spcAft>
                <a:spcPts val="600"/>
              </a:spcAft>
              <a:buClrTx/>
              <a:buSzPct val="90000"/>
              <a:buFont typeface="Lucida Grande"/>
              <a:buChar char="-"/>
              <a:tabLst/>
              <a:defRPr sz="1600">
                <a:solidFill>
                  <a:schemeClr val="bg1"/>
                </a:solidFill>
              </a:defRPr>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5986" y="1075268"/>
            <a:ext cx="5383398" cy="5050897"/>
          </a:xfrm>
        </p:spPr>
        <p:txBody>
          <a:bodyPr/>
          <a:lstStyle>
            <a:lvl1pPr marL="385166" marR="0" indent="-302631" algn="l" defTabSz="609493" rtl="0" eaLnBrk="1" fontAlgn="auto" latinLnBrk="0" hangingPunct="1">
              <a:lnSpc>
                <a:spcPct val="90000"/>
              </a:lnSpc>
              <a:spcBef>
                <a:spcPts val="900"/>
              </a:spcBef>
              <a:spcAft>
                <a:spcPts val="600"/>
              </a:spcAft>
              <a:buClrTx/>
              <a:buSzPct val="100000"/>
              <a:buFont typeface="Arial"/>
              <a:buChar char="•"/>
              <a:tabLst/>
              <a:defRPr sz="2100">
                <a:solidFill>
                  <a:schemeClr val="bg1"/>
                </a:solidFill>
              </a:defRPr>
            </a:lvl1pPr>
            <a:lvl2pPr marL="757634" marR="0" indent="-302631" algn="l" defTabSz="759751" rtl="0" eaLnBrk="1" fontAlgn="auto" latinLnBrk="0" hangingPunct="1">
              <a:lnSpc>
                <a:spcPct val="90000"/>
              </a:lnSpc>
              <a:spcBef>
                <a:spcPts val="600"/>
              </a:spcBef>
              <a:spcAft>
                <a:spcPts val="600"/>
              </a:spcAft>
              <a:buClrTx/>
              <a:buSzPct val="90000"/>
              <a:buFont typeface="Lucida Grande"/>
              <a:buChar char="-"/>
              <a:tabLst/>
              <a:defRPr sz="2100">
                <a:solidFill>
                  <a:schemeClr val="bg1"/>
                </a:solidFill>
              </a:defRPr>
            </a:lvl2pPr>
            <a:lvl3pPr marL="1149150" marR="0" indent="-304747" algn="l" defTabSz="609493" rtl="0" eaLnBrk="1" fontAlgn="auto" latinLnBrk="0" hangingPunct="1">
              <a:lnSpc>
                <a:spcPct val="90000"/>
              </a:lnSpc>
              <a:spcBef>
                <a:spcPts val="600"/>
              </a:spcBef>
              <a:spcAft>
                <a:spcPts val="600"/>
              </a:spcAft>
              <a:buClrTx/>
              <a:buSzPct val="90000"/>
              <a:buFont typeface="Wingdings" charset="2"/>
              <a:buChar char="§"/>
              <a:tabLst/>
              <a:defRPr sz="1600">
                <a:solidFill>
                  <a:schemeClr val="bg1"/>
                </a:solidFill>
              </a:defRPr>
            </a:lvl3pPr>
            <a:lvl4pPr marL="1525850" marR="0" indent="-304747" algn="l" defTabSz="609493" rtl="0" eaLnBrk="1" fontAlgn="auto" latinLnBrk="0" hangingPunct="1">
              <a:lnSpc>
                <a:spcPct val="90000"/>
              </a:lnSpc>
              <a:spcBef>
                <a:spcPts val="600"/>
              </a:spcBef>
              <a:spcAft>
                <a:spcPts val="600"/>
              </a:spcAft>
              <a:buClrTx/>
              <a:buSzPct val="90000"/>
              <a:buFont typeface="Lucida Grande"/>
              <a:buChar char="»"/>
              <a:tabLst/>
              <a:defRPr sz="1600">
                <a:solidFill>
                  <a:schemeClr val="bg1"/>
                </a:solidFill>
              </a:defRPr>
            </a:lvl4pPr>
            <a:lvl5pPr marL="1900434" marR="0" indent="-304747" algn="l" defTabSz="609493" rtl="0" eaLnBrk="1" fontAlgn="auto" latinLnBrk="0" hangingPunct="1">
              <a:lnSpc>
                <a:spcPct val="90000"/>
              </a:lnSpc>
              <a:spcBef>
                <a:spcPts val="600"/>
              </a:spcBef>
              <a:spcAft>
                <a:spcPts val="600"/>
              </a:spcAft>
              <a:buClrTx/>
              <a:buSzPct val="90000"/>
              <a:buFont typeface="Lucida Grande"/>
              <a:buChar char="-"/>
              <a:tabLst/>
              <a:defRPr sz="1600">
                <a:solidFill>
                  <a:schemeClr val="bg1"/>
                </a:solidFill>
              </a:defRPr>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C932CDCB-4B29-F641-AE31-D4360F16EBC3}"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 dark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121899" tIns="60949" rIns="121899" bIns="60949" rtlCol="0" anchor="ctr">
            <a:normAutofit/>
          </a:bodyPr>
          <a:lstStyle>
            <a:lvl1pPr>
              <a:defRPr lang="en-US" dirty="0">
                <a:solidFill>
                  <a:schemeClr val="bg1"/>
                </a:solidFill>
                <a:effectLst>
                  <a:outerShdw blurRad="50800" dist="76200" dir="2700000" algn="tl" rotWithShape="0">
                    <a:prstClr val="black">
                      <a:alpha val="40000"/>
                    </a:prstClr>
                  </a:outerShdw>
                </a:effectLst>
              </a:defRPr>
            </a:lvl1pPr>
          </a:lstStyle>
          <a:p>
            <a:pPr lvl="0"/>
            <a:r>
              <a:rPr lang="en-US"/>
              <a:t>Click to edit Master title style</a:t>
            </a:r>
            <a:endParaRPr lang="en-US" dirty="0"/>
          </a:p>
        </p:txBody>
      </p:sp>
      <p:sp>
        <p:nvSpPr>
          <p:cNvPr id="3" name="Text Placeholder 2"/>
          <p:cNvSpPr>
            <a:spLocks noGrp="1"/>
          </p:cNvSpPr>
          <p:nvPr>
            <p:ph type="body" idx="1"/>
          </p:nvPr>
        </p:nvSpPr>
        <p:spPr>
          <a:xfrm>
            <a:off x="609441" y="1075267"/>
            <a:ext cx="5385514" cy="639763"/>
          </a:xfrm>
        </p:spPr>
        <p:txBody>
          <a:bodyPr anchor="b">
            <a:normAutofit/>
          </a:bodyPr>
          <a:lstStyle>
            <a:lvl1pPr marL="0" indent="0">
              <a:buNone/>
              <a:defRPr sz="2400" b="1">
                <a:solidFill>
                  <a:schemeClr val="bg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4" name="Content Placeholder 3"/>
          <p:cNvSpPr>
            <a:spLocks noGrp="1"/>
          </p:cNvSpPr>
          <p:nvPr>
            <p:ph sz="half" idx="2"/>
          </p:nvPr>
        </p:nvSpPr>
        <p:spPr>
          <a:xfrm>
            <a:off x="609441" y="1715030"/>
            <a:ext cx="5385514" cy="4411133"/>
          </a:xfrm>
        </p:spPr>
        <p:txBody>
          <a:bodyPr/>
          <a:lstStyle>
            <a:lvl1pPr marL="385166" marR="0" indent="-302631" algn="l" defTabSz="609493" rtl="0" eaLnBrk="1" fontAlgn="auto" latinLnBrk="0" hangingPunct="1">
              <a:lnSpc>
                <a:spcPct val="90000"/>
              </a:lnSpc>
              <a:spcBef>
                <a:spcPts val="800"/>
              </a:spcBef>
              <a:spcAft>
                <a:spcPts val="533"/>
              </a:spcAft>
              <a:buClrTx/>
              <a:buSzPct val="100000"/>
              <a:buFont typeface="Arial"/>
              <a:buChar char="•"/>
              <a:tabLst/>
              <a:defRPr sz="2100">
                <a:solidFill>
                  <a:schemeClr val="bg1"/>
                </a:solidFill>
              </a:defRPr>
            </a:lvl1pPr>
            <a:lvl2pPr marL="757634" marR="0" indent="-302631" algn="l" defTabSz="759751" rtl="0" eaLnBrk="1" fontAlgn="auto" latinLnBrk="0" hangingPunct="1">
              <a:lnSpc>
                <a:spcPct val="90000"/>
              </a:lnSpc>
              <a:spcBef>
                <a:spcPts val="800"/>
              </a:spcBef>
              <a:spcAft>
                <a:spcPts val="533"/>
              </a:spcAft>
              <a:buClrTx/>
              <a:buSzPct val="90000"/>
              <a:buFont typeface="Lucida Grande"/>
              <a:buChar char="-"/>
              <a:tabLst/>
              <a:defRPr sz="2100">
                <a:solidFill>
                  <a:schemeClr val="bg1"/>
                </a:solidFill>
              </a:defRPr>
            </a:lvl2pPr>
            <a:lvl3pPr marL="1149150" marR="0" indent="-304747" algn="l" defTabSz="609493" rtl="0" eaLnBrk="1" fontAlgn="auto" latinLnBrk="0" hangingPunct="1">
              <a:lnSpc>
                <a:spcPct val="90000"/>
              </a:lnSpc>
              <a:spcBef>
                <a:spcPts val="800"/>
              </a:spcBef>
              <a:spcAft>
                <a:spcPts val="533"/>
              </a:spcAft>
              <a:buClrTx/>
              <a:buSzPct val="90000"/>
              <a:buFont typeface="Wingdings" charset="2"/>
              <a:buChar char="§"/>
              <a:tabLst/>
              <a:defRPr sz="1600">
                <a:solidFill>
                  <a:schemeClr val="bg1"/>
                </a:solidFill>
              </a:defRPr>
            </a:lvl3pPr>
            <a:lvl4pPr marL="1525850" marR="0" indent="-304747" algn="l" defTabSz="609493" rtl="0" eaLnBrk="1" fontAlgn="auto" latinLnBrk="0" hangingPunct="1">
              <a:lnSpc>
                <a:spcPct val="90000"/>
              </a:lnSpc>
              <a:spcBef>
                <a:spcPts val="800"/>
              </a:spcBef>
              <a:spcAft>
                <a:spcPts val="533"/>
              </a:spcAft>
              <a:buClrTx/>
              <a:buSzPct val="90000"/>
              <a:buFont typeface="Lucida Grande"/>
              <a:buChar char="»"/>
              <a:tabLst/>
              <a:defRPr sz="1600">
                <a:solidFill>
                  <a:schemeClr val="bg1"/>
                </a:solidFill>
              </a:defRPr>
            </a:lvl4pPr>
            <a:lvl5pPr marL="1900434" marR="0" indent="-304747" algn="l" defTabSz="609493" rtl="0" eaLnBrk="1" fontAlgn="auto" latinLnBrk="0" hangingPunct="1">
              <a:lnSpc>
                <a:spcPct val="90000"/>
              </a:lnSpc>
              <a:spcBef>
                <a:spcPts val="800"/>
              </a:spcBef>
              <a:spcAft>
                <a:spcPts val="533"/>
              </a:spcAft>
              <a:buClrTx/>
              <a:buSzPct val="90000"/>
              <a:buFont typeface="Lucida Grande"/>
              <a:buChar char="-"/>
              <a:tabLst/>
              <a:defRPr sz="1600">
                <a:solidFill>
                  <a:schemeClr val="bg1"/>
                </a:solidFill>
              </a:defRPr>
            </a:lvl5pPr>
            <a:lvl6pPr>
              <a:defRPr sz="2100"/>
            </a:lvl6pPr>
            <a:lvl7pPr>
              <a:defRPr sz="2100"/>
            </a:lvl7pPr>
            <a:lvl8pPr>
              <a:defRPr sz="2100"/>
            </a:lvl8pPr>
            <a:lvl9pPr>
              <a:defRPr sz="2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1756" y="1075267"/>
            <a:ext cx="5387630" cy="639763"/>
          </a:xfrm>
        </p:spPr>
        <p:txBody>
          <a:bodyPr anchor="b">
            <a:normAutofit/>
          </a:bodyPr>
          <a:lstStyle>
            <a:lvl1pPr marL="0" indent="0">
              <a:buNone/>
              <a:defRPr sz="2400" b="1">
                <a:solidFill>
                  <a:schemeClr val="bg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6" name="Content Placeholder 5"/>
          <p:cNvSpPr>
            <a:spLocks noGrp="1"/>
          </p:cNvSpPr>
          <p:nvPr>
            <p:ph sz="quarter" idx="4"/>
          </p:nvPr>
        </p:nvSpPr>
        <p:spPr>
          <a:xfrm>
            <a:off x="6191756" y="1715030"/>
            <a:ext cx="5387630" cy="4411133"/>
          </a:xfrm>
        </p:spPr>
        <p:txBody>
          <a:bodyPr/>
          <a:lstStyle>
            <a:lvl1pPr marL="385166" marR="0" indent="-302631" algn="l" defTabSz="609493" rtl="0" eaLnBrk="1" fontAlgn="auto" latinLnBrk="0" hangingPunct="1">
              <a:lnSpc>
                <a:spcPct val="90000"/>
              </a:lnSpc>
              <a:spcBef>
                <a:spcPts val="800"/>
              </a:spcBef>
              <a:spcAft>
                <a:spcPts val="533"/>
              </a:spcAft>
              <a:buClrTx/>
              <a:buSzPct val="100000"/>
              <a:buFont typeface="Arial"/>
              <a:buChar char="•"/>
              <a:tabLst/>
              <a:defRPr sz="2100">
                <a:solidFill>
                  <a:schemeClr val="bg1"/>
                </a:solidFill>
              </a:defRPr>
            </a:lvl1pPr>
            <a:lvl2pPr marL="757634" marR="0" indent="-302631" algn="l" defTabSz="759751" rtl="0" eaLnBrk="1" fontAlgn="auto" latinLnBrk="0" hangingPunct="1">
              <a:lnSpc>
                <a:spcPct val="90000"/>
              </a:lnSpc>
              <a:spcBef>
                <a:spcPts val="800"/>
              </a:spcBef>
              <a:spcAft>
                <a:spcPts val="533"/>
              </a:spcAft>
              <a:buClrTx/>
              <a:buSzPct val="90000"/>
              <a:buFont typeface="Lucida Grande"/>
              <a:buChar char="-"/>
              <a:tabLst/>
              <a:defRPr sz="2100">
                <a:solidFill>
                  <a:schemeClr val="bg1"/>
                </a:solidFill>
              </a:defRPr>
            </a:lvl2pPr>
            <a:lvl3pPr marL="1149150" marR="0" indent="-304747" algn="l" defTabSz="609493" rtl="0" eaLnBrk="1" fontAlgn="auto" latinLnBrk="0" hangingPunct="1">
              <a:lnSpc>
                <a:spcPct val="90000"/>
              </a:lnSpc>
              <a:spcBef>
                <a:spcPts val="800"/>
              </a:spcBef>
              <a:spcAft>
                <a:spcPts val="533"/>
              </a:spcAft>
              <a:buClrTx/>
              <a:buSzPct val="90000"/>
              <a:buFont typeface="Wingdings" charset="2"/>
              <a:buChar char="§"/>
              <a:tabLst/>
              <a:defRPr sz="1600">
                <a:solidFill>
                  <a:schemeClr val="bg1"/>
                </a:solidFill>
              </a:defRPr>
            </a:lvl3pPr>
            <a:lvl4pPr marL="1525850" marR="0" indent="-304747" algn="l" defTabSz="609493" rtl="0" eaLnBrk="1" fontAlgn="auto" latinLnBrk="0" hangingPunct="1">
              <a:lnSpc>
                <a:spcPct val="90000"/>
              </a:lnSpc>
              <a:spcBef>
                <a:spcPts val="800"/>
              </a:spcBef>
              <a:spcAft>
                <a:spcPts val="533"/>
              </a:spcAft>
              <a:buClrTx/>
              <a:buSzPct val="90000"/>
              <a:buFont typeface="Lucida Grande"/>
              <a:buChar char="»"/>
              <a:tabLst/>
              <a:defRPr sz="1600">
                <a:solidFill>
                  <a:schemeClr val="bg1"/>
                </a:solidFill>
              </a:defRPr>
            </a:lvl4pPr>
            <a:lvl5pPr marL="1900434" marR="0" indent="-304747" algn="l" defTabSz="609493" rtl="0" eaLnBrk="1" fontAlgn="auto" latinLnBrk="0" hangingPunct="1">
              <a:lnSpc>
                <a:spcPct val="90000"/>
              </a:lnSpc>
              <a:spcBef>
                <a:spcPts val="800"/>
              </a:spcBef>
              <a:spcAft>
                <a:spcPts val="533"/>
              </a:spcAft>
              <a:buClrTx/>
              <a:buSzPct val="90000"/>
              <a:buFont typeface="Lucida Grande"/>
              <a:buChar char="-"/>
              <a:tabLst/>
              <a:defRPr sz="1600">
                <a:solidFill>
                  <a:schemeClr val="bg1"/>
                </a:solidFill>
              </a:defRPr>
            </a:lvl5pPr>
            <a:lvl6pPr>
              <a:defRPr sz="2100"/>
            </a:lvl6pPr>
            <a:lvl7pPr>
              <a:defRPr sz="2100"/>
            </a:lvl7pPr>
            <a:lvl8pPr>
              <a:defRPr sz="2100"/>
            </a:lvl8pPr>
            <a:lvl9pPr>
              <a:defRPr sz="2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C932CDCB-4B29-F641-AE31-D4360F16EBC3}"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 dark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121899" tIns="60949" rIns="121899" bIns="60949" rtlCol="0" anchor="ctr">
            <a:normAutofit/>
          </a:bodyPr>
          <a:lstStyle>
            <a:lvl1pPr>
              <a:defRPr lang="en-US" dirty="0">
                <a:solidFill>
                  <a:schemeClr val="bg1"/>
                </a:solidFill>
                <a:effectLst>
                  <a:outerShdw blurRad="50800" dist="76200" dir="2700000" algn="tl" rotWithShape="0">
                    <a:prstClr val="black">
                      <a:alpha val="40000"/>
                    </a:prstClr>
                  </a:outerShdw>
                </a:effectLst>
              </a:defRPr>
            </a:lvl1pPr>
          </a:lstStyle>
          <a:p>
            <a:pPr lvl="0"/>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C932CDCB-4B29-F641-AE31-D4360F16EBC3}"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 dark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932CDCB-4B29-F641-AE31-D4360F16EBC3}"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 No logo - dark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 dark bkg">
    <p:bg>
      <p:bgPr>
        <a:gradFill>
          <a:gsLst>
            <a:gs pos="0">
              <a:schemeClr val="tx2">
                <a:lumMod val="50000"/>
              </a:schemeClr>
            </a:gs>
            <a:gs pos="100000">
              <a:schemeClr val="tx2"/>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effectLst>
                  <a:outerShdw blurRad="50800" dist="76200" dir="2700000" algn="tl" rotWithShape="0">
                    <a:prstClr val="black">
                      <a:alpha val="40000"/>
                    </a:prstClr>
                  </a:outerShdw>
                </a:effectLst>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C932CDCB-4B29-F641-AE31-D4360F16EBC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 dark bkg">
    <p:bg>
      <p:bgPr>
        <a:gradFill>
          <a:gsLst>
            <a:gs pos="0">
              <a:schemeClr val="tx2">
                <a:lumMod val="50000"/>
              </a:schemeClr>
            </a:gs>
            <a:gs pos="100000">
              <a:schemeClr val="tx2"/>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121899" tIns="60949" rIns="121899" bIns="60949" rtlCol="0" anchor="ctr">
            <a:normAutofit/>
          </a:bodyPr>
          <a:lstStyle>
            <a:lvl1pPr>
              <a:defRPr lang="en-US" dirty="0">
                <a:solidFill>
                  <a:schemeClr val="bg1"/>
                </a:solidFill>
                <a:effectLst>
                  <a:outerShdw blurRad="50800" dist="76200" dir="2700000" algn="tl" rotWithShape="0">
                    <a:prstClr val="black">
                      <a:alpha val="40000"/>
                    </a:prstClr>
                  </a:outerShdw>
                </a:effectLst>
              </a:defRPr>
            </a:lvl1pPr>
          </a:lstStyle>
          <a:p>
            <a:pPr lvl="0"/>
            <a:r>
              <a:rPr lang="en-US"/>
              <a:t>Click to edit Master title style</a:t>
            </a:r>
            <a:endParaRPr lang="en-US" dirty="0"/>
          </a:p>
        </p:txBody>
      </p:sp>
      <p:sp>
        <p:nvSpPr>
          <p:cNvPr id="3" name="Content Placeholder 2"/>
          <p:cNvSpPr>
            <a:spLocks noGrp="1"/>
          </p:cNvSpPr>
          <p:nvPr>
            <p:ph sz="half" idx="1"/>
          </p:nvPr>
        </p:nvSpPr>
        <p:spPr>
          <a:xfrm>
            <a:off x="609441" y="1075268"/>
            <a:ext cx="5383398" cy="5050897"/>
          </a:xfrm>
        </p:spPr>
        <p:txBody>
          <a:bodyPr/>
          <a:lstStyle>
            <a:lvl1pPr marL="385166" marR="0" indent="-302631" algn="l" defTabSz="609493" rtl="0" eaLnBrk="1" fontAlgn="auto" latinLnBrk="0" hangingPunct="1">
              <a:lnSpc>
                <a:spcPct val="90000"/>
              </a:lnSpc>
              <a:spcBef>
                <a:spcPts val="900"/>
              </a:spcBef>
              <a:spcAft>
                <a:spcPts val="600"/>
              </a:spcAft>
              <a:buClrTx/>
              <a:buSzPct val="100000"/>
              <a:buFont typeface="Arial"/>
              <a:buChar char="•"/>
              <a:tabLst/>
              <a:defRPr sz="2100">
                <a:solidFill>
                  <a:schemeClr val="bg1"/>
                </a:solidFill>
              </a:defRPr>
            </a:lvl1pPr>
            <a:lvl2pPr marL="757634" marR="0" indent="-302631" algn="l" defTabSz="759751" rtl="0" eaLnBrk="1" fontAlgn="auto" latinLnBrk="0" hangingPunct="1">
              <a:lnSpc>
                <a:spcPct val="90000"/>
              </a:lnSpc>
              <a:spcBef>
                <a:spcPts val="600"/>
              </a:spcBef>
              <a:spcAft>
                <a:spcPts val="600"/>
              </a:spcAft>
              <a:buClrTx/>
              <a:buSzPct val="90000"/>
              <a:buFont typeface="Lucida Grande"/>
              <a:buChar char="-"/>
              <a:tabLst/>
              <a:defRPr sz="2100">
                <a:solidFill>
                  <a:schemeClr val="bg1"/>
                </a:solidFill>
              </a:defRPr>
            </a:lvl2pPr>
            <a:lvl3pPr marL="1149150" marR="0" indent="-304747" algn="l" defTabSz="609493" rtl="0" eaLnBrk="1" fontAlgn="auto" latinLnBrk="0" hangingPunct="1">
              <a:lnSpc>
                <a:spcPct val="90000"/>
              </a:lnSpc>
              <a:spcBef>
                <a:spcPts val="600"/>
              </a:spcBef>
              <a:spcAft>
                <a:spcPts val="600"/>
              </a:spcAft>
              <a:buClrTx/>
              <a:buSzPct val="90000"/>
              <a:buFont typeface="Wingdings" charset="2"/>
              <a:buChar char="§"/>
              <a:tabLst/>
              <a:defRPr sz="1600">
                <a:solidFill>
                  <a:schemeClr val="bg1"/>
                </a:solidFill>
              </a:defRPr>
            </a:lvl3pPr>
            <a:lvl4pPr marL="1525850" marR="0" indent="-304747" algn="l" defTabSz="609493" rtl="0" eaLnBrk="1" fontAlgn="auto" latinLnBrk="0" hangingPunct="1">
              <a:lnSpc>
                <a:spcPct val="90000"/>
              </a:lnSpc>
              <a:spcBef>
                <a:spcPts val="600"/>
              </a:spcBef>
              <a:spcAft>
                <a:spcPts val="600"/>
              </a:spcAft>
              <a:buClrTx/>
              <a:buSzPct val="90000"/>
              <a:buFont typeface="Lucida Grande"/>
              <a:buChar char="»"/>
              <a:tabLst/>
              <a:defRPr sz="1600">
                <a:solidFill>
                  <a:schemeClr val="bg1"/>
                </a:solidFill>
              </a:defRPr>
            </a:lvl4pPr>
            <a:lvl5pPr marL="1900434" marR="0" indent="-304747" algn="l" defTabSz="609493" rtl="0" eaLnBrk="1" fontAlgn="auto" latinLnBrk="0" hangingPunct="1">
              <a:lnSpc>
                <a:spcPct val="90000"/>
              </a:lnSpc>
              <a:spcBef>
                <a:spcPts val="600"/>
              </a:spcBef>
              <a:spcAft>
                <a:spcPts val="600"/>
              </a:spcAft>
              <a:buClrTx/>
              <a:buSzPct val="90000"/>
              <a:buFont typeface="Lucida Grande"/>
              <a:buChar char="-"/>
              <a:tabLst/>
              <a:defRPr sz="1600">
                <a:solidFill>
                  <a:schemeClr val="bg1"/>
                </a:solidFill>
              </a:defRPr>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5986" y="1075268"/>
            <a:ext cx="5383398" cy="5050897"/>
          </a:xfrm>
        </p:spPr>
        <p:txBody>
          <a:bodyPr/>
          <a:lstStyle>
            <a:lvl1pPr marL="385166" marR="0" indent="-302631" algn="l" defTabSz="609493" rtl="0" eaLnBrk="1" fontAlgn="auto" latinLnBrk="0" hangingPunct="1">
              <a:lnSpc>
                <a:spcPct val="90000"/>
              </a:lnSpc>
              <a:spcBef>
                <a:spcPts val="900"/>
              </a:spcBef>
              <a:spcAft>
                <a:spcPts val="600"/>
              </a:spcAft>
              <a:buClrTx/>
              <a:buSzPct val="100000"/>
              <a:buFont typeface="Arial"/>
              <a:buChar char="•"/>
              <a:tabLst/>
              <a:defRPr sz="2100">
                <a:solidFill>
                  <a:schemeClr val="bg1"/>
                </a:solidFill>
              </a:defRPr>
            </a:lvl1pPr>
            <a:lvl2pPr marL="757634" marR="0" indent="-302631" algn="l" defTabSz="759751" rtl="0" eaLnBrk="1" fontAlgn="auto" latinLnBrk="0" hangingPunct="1">
              <a:lnSpc>
                <a:spcPct val="90000"/>
              </a:lnSpc>
              <a:spcBef>
                <a:spcPts val="600"/>
              </a:spcBef>
              <a:spcAft>
                <a:spcPts val="600"/>
              </a:spcAft>
              <a:buClrTx/>
              <a:buSzPct val="90000"/>
              <a:buFont typeface="Lucida Grande"/>
              <a:buChar char="-"/>
              <a:tabLst/>
              <a:defRPr sz="2100">
                <a:solidFill>
                  <a:schemeClr val="bg1"/>
                </a:solidFill>
              </a:defRPr>
            </a:lvl2pPr>
            <a:lvl3pPr marL="1149150" marR="0" indent="-304747" algn="l" defTabSz="609493" rtl="0" eaLnBrk="1" fontAlgn="auto" latinLnBrk="0" hangingPunct="1">
              <a:lnSpc>
                <a:spcPct val="90000"/>
              </a:lnSpc>
              <a:spcBef>
                <a:spcPts val="600"/>
              </a:spcBef>
              <a:spcAft>
                <a:spcPts val="600"/>
              </a:spcAft>
              <a:buClrTx/>
              <a:buSzPct val="90000"/>
              <a:buFont typeface="Wingdings" charset="2"/>
              <a:buChar char="§"/>
              <a:tabLst/>
              <a:defRPr sz="1600">
                <a:solidFill>
                  <a:schemeClr val="bg1"/>
                </a:solidFill>
              </a:defRPr>
            </a:lvl3pPr>
            <a:lvl4pPr marL="1525850" marR="0" indent="-304747" algn="l" defTabSz="609493" rtl="0" eaLnBrk="1" fontAlgn="auto" latinLnBrk="0" hangingPunct="1">
              <a:lnSpc>
                <a:spcPct val="90000"/>
              </a:lnSpc>
              <a:spcBef>
                <a:spcPts val="600"/>
              </a:spcBef>
              <a:spcAft>
                <a:spcPts val="600"/>
              </a:spcAft>
              <a:buClrTx/>
              <a:buSzPct val="90000"/>
              <a:buFont typeface="Lucida Grande"/>
              <a:buChar char="»"/>
              <a:tabLst/>
              <a:defRPr sz="1600">
                <a:solidFill>
                  <a:schemeClr val="bg1"/>
                </a:solidFill>
              </a:defRPr>
            </a:lvl4pPr>
            <a:lvl5pPr marL="1900434" marR="0" indent="-304747" algn="l" defTabSz="609493" rtl="0" eaLnBrk="1" fontAlgn="auto" latinLnBrk="0" hangingPunct="1">
              <a:lnSpc>
                <a:spcPct val="90000"/>
              </a:lnSpc>
              <a:spcBef>
                <a:spcPts val="600"/>
              </a:spcBef>
              <a:spcAft>
                <a:spcPts val="600"/>
              </a:spcAft>
              <a:buClrTx/>
              <a:buSzPct val="90000"/>
              <a:buFont typeface="Lucida Grande"/>
              <a:buChar char="-"/>
              <a:tabLst/>
              <a:defRPr sz="1600">
                <a:solidFill>
                  <a:schemeClr val="bg1"/>
                </a:solidFill>
              </a:defRPr>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C932CDCB-4B29-F641-AE31-D4360F16EBC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0" name="Picture 9" descr="PowerPoint_Background_v1-1_light_blue_angle.jpg"/>
          <p:cNvPicPr>
            <a:picLocks/>
          </p:cNvPicPr>
          <p:nvPr/>
        </p:nvPicPr>
        <p:blipFill>
          <a:blip r:embed="rId2">
            <a:extLst>
              <a:ext uri="{28A0092B-C50C-407E-A947-70E740481C1C}">
                <a14:useLocalDpi xmlns:a14="http://schemas.microsoft.com/office/drawing/2010/main" val="0"/>
              </a:ext>
            </a:extLst>
          </a:blip>
          <a:stretch>
            <a:fillRect/>
          </a:stretch>
        </p:blipFill>
        <p:spPr>
          <a:xfrm>
            <a:off x="-64" y="0"/>
            <a:ext cx="12188952" cy="6858000"/>
          </a:xfrm>
          <a:prstGeom prst="rect">
            <a:avLst/>
          </a:prstGeom>
        </p:spPr>
      </p:pic>
      <p:pic>
        <p:nvPicPr>
          <p:cNvPr id="8" name="Picture 7" descr="LogoBa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70320"/>
            <a:ext cx="12188825" cy="487680"/>
          </a:xfrm>
          <a:prstGeom prst="rect">
            <a:avLst/>
          </a:prstGeom>
        </p:spPr>
      </p:pic>
      <p:pic>
        <p:nvPicPr>
          <p:cNvPr id="12" name="Picture 11" descr="ForeSee_logo_1-colo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64985" y="6431280"/>
            <a:ext cx="814399" cy="365760"/>
          </a:xfrm>
          <a:prstGeom prst="rect">
            <a:avLst/>
          </a:prstGeom>
        </p:spPr>
      </p:pic>
      <p:sp>
        <p:nvSpPr>
          <p:cNvPr id="2" name="Title 1"/>
          <p:cNvSpPr>
            <a:spLocks noGrp="1"/>
          </p:cNvSpPr>
          <p:nvPr>
            <p:ph type="title" hasCustomPrompt="1"/>
          </p:nvPr>
        </p:nvSpPr>
        <p:spPr>
          <a:xfrm>
            <a:off x="1521183" y="2213435"/>
            <a:ext cx="9243802" cy="1485364"/>
          </a:xfrm>
        </p:spPr>
        <p:txBody>
          <a:bodyPr anchor="b"/>
          <a:lstStyle>
            <a:lvl1pPr algn="ctr">
              <a:lnSpc>
                <a:spcPct val="80000"/>
              </a:lnSpc>
              <a:defRPr sz="5300" b="1" cap="none">
                <a:solidFill>
                  <a:srgbClr val="3A475B"/>
                </a:solidFill>
              </a:defRPr>
            </a:lvl1pPr>
          </a:lstStyle>
          <a:p>
            <a:r>
              <a:rPr lang="en-US" dirty="0"/>
              <a:t>Click To Edit Master Title Style</a:t>
            </a:r>
          </a:p>
        </p:txBody>
      </p:sp>
      <p:sp>
        <p:nvSpPr>
          <p:cNvPr id="3" name="Text Placeholder 2"/>
          <p:cNvSpPr>
            <a:spLocks noGrp="1"/>
          </p:cNvSpPr>
          <p:nvPr>
            <p:ph type="body" idx="1"/>
          </p:nvPr>
        </p:nvSpPr>
        <p:spPr>
          <a:xfrm>
            <a:off x="1521183" y="3843938"/>
            <a:ext cx="9243802" cy="873205"/>
          </a:xfrm>
        </p:spPr>
        <p:txBody>
          <a:bodyPr anchor="t"/>
          <a:lstStyle>
            <a:lvl1pPr marL="0" indent="0" algn="ctr">
              <a:buNone/>
              <a:defRPr sz="2700">
                <a:solidFill>
                  <a:schemeClr val="tx1">
                    <a:lumMod val="50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C932CDCB-4B29-F641-AE31-D4360F16EBC3}" type="slidenum">
              <a:rPr lang="en-US" smtClean="0"/>
              <a:t>‹#›</a:t>
            </a:fld>
            <a:endParaRPr lang="en-US" dirty="0"/>
          </a:p>
        </p:txBody>
      </p:sp>
      <p:pic>
        <p:nvPicPr>
          <p:cNvPr id="9" name="Picture 8" descr="PowerPoint_Background_v1-1_light_blue_angle.jp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4" y="0"/>
            <a:ext cx="12188952" cy="6858000"/>
          </a:xfrm>
          <a:prstGeom prst="rect">
            <a:avLst/>
          </a:prstGeom>
        </p:spPr>
      </p:pic>
      <p:pic>
        <p:nvPicPr>
          <p:cNvPr id="11" name="Picture 10" descr="LogoBa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370320"/>
            <a:ext cx="12188825" cy="487680"/>
          </a:xfrm>
          <a:prstGeom prst="rect">
            <a:avLst/>
          </a:prstGeom>
        </p:spPr>
      </p:pic>
      <p:pic>
        <p:nvPicPr>
          <p:cNvPr id="13" name="Picture 12" descr="ForeSee_logo_1-color.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764985" y="6431280"/>
            <a:ext cx="814399" cy="36576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 dark bkg">
    <p:bg>
      <p:bgPr>
        <a:gradFill>
          <a:gsLst>
            <a:gs pos="0">
              <a:schemeClr val="tx2">
                <a:lumMod val="50000"/>
              </a:schemeClr>
            </a:gs>
            <a:gs pos="100000">
              <a:schemeClr val="tx2"/>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121899" tIns="60949" rIns="121899" bIns="60949" rtlCol="0" anchor="ctr">
            <a:normAutofit/>
          </a:bodyPr>
          <a:lstStyle>
            <a:lvl1pPr>
              <a:defRPr lang="en-US" dirty="0">
                <a:solidFill>
                  <a:schemeClr val="bg1"/>
                </a:solidFill>
                <a:effectLst>
                  <a:outerShdw blurRad="50800" dist="76200" dir="2700000" algn="tl" rotWithShape="0">
                    <a:prstClr val="black">
                      <a:alpha val="40000"/>
                    </a:prstClr>
                  </a:outerShdw>
                </a:effectLst>
              </a:defRPr>
            </a:lvl1pPr>
          </a:lstStyle>
          <a:p>
            <a:pPr lvl="0"/>
            <a:r>
              <a:rPr lang="en-US"/>
              <a:t>Click to edit Master title style</a:t>
            </a:r>
            <a:endParaRPr lang="en-US" dirty="0"/>
          </a:p>
        </p:txBody>
      </p:sp>
      <p:sp>
        <p:nvSpPr>
          <p:cNvPr id="3" name="Text Placeholder 2"/>
          <p:cNvSpPr>
            <a:spLocks noGrp="1"/>
          </p:cNvSpPr>
          <p:nvPr>
            <p:ph type="body" idx="1"/>
          </p:nvPr>
        </p:nvSpPr>
        <p:spPr>
          <a:xfrm>
            <a:off x="609441" y="1075267"/>
            <a:ext cx="5385514" cy="639763"/>
          </a:xfrm>
        </p:spPr>
        <p:txBody>
          <a:bodyPr anchor="b">
            <a:normAutofit/>
          </a:bodyPr>
          <a:lstStyle>
            <a:lvl1pPr marL="0" indent="0">
              <a:buNone/>
              <a:defRPr sz="2400" b="1">
                <a:solidFill>
                  <a:schemeClr val="bg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4" name="Content Placeholder 3"/>
          <p:cNvSpPr>
            <a:spLocks noGrp="1"/>
          </p:cNvSpPr>
          <p:nvPr>
            <p:ph sz="half" idx="2"/>
          </p:nvPr>
        </p:nvSpPr>
        <p:spPr>
          <a:xfrm>
            <a:off x="609441" y="1715030"/>
            <a:ext cx="5385514" cy="4411133"/>
          </a:xfrm>
        </p:spPr>
        <p:txBody>
          <a:bodyPr/>
          <a:lstStyle>
            <a:lvl1pPr marL="385166" marR="0" indent="-302631" algn="l" defTabSz="609493" rtl="0" eaLnBrk="1" fontAlgn="auto" latinLnBrk="0" hangingPunct="1">
              <a:lnSpc>
                <a:spcPct val="90000"/>
              </a:lnSpc>
              <a:spcBef>
                <a:spcPts val="800"/>
              </a:spcBef>
              <a:spcAft>
                <a:spcPts val="533"/>
              </a:spcAft>
              <a:buClrTx/>
              <a:buSzPct val="100000"/>
              <a:buFont typeface="Arial"/>
              <a:buChar char="•"/>
              <a:tabLst/>
              <a:defRPr sz="2100">
                <a:solidFill>
                  <a:schemeClr val="bg1"/>
                </a:solidFill>
              </a:defRPr>
            </a:lvl1pPr>
            <a:lvl2pPr marL="757634" marR="0" indent="-302631" algn="l" defTabSz="759751" rtl="0" eaLnBrk="1" fontAlgn="auto" latinLnBrk="0" hangingPunct="1">
              <a:lnSpc>
                <a:spcPct val="90000"/>
              </a:lnSpc>
              <a:spcBef>
                <a:spcPts val="800"/>
              </a:spcBef>
              <a:spcAft>
                <a:spcPts val="533"/>
              </a:spcAft>
              <a:buClrTx/>
              <a:buSzPct val="90000"/>
              <a:buFont typeface="Lucida Grande"/>
              <a:buChar char="-"/>
              <a:tabLst/>
              <a:defRPr sz="2100">
                <a:solidFill>
                  <a:schemeClr val="bg1"/>
                </a:solidFill>
              </a:defRPr>
            </a:lvl2pPr>
            <a:lvl3pPr marL="1149150" marR="0" indent="-304747" algn="l" defTabSz="609493" rtl="0" eaLnBrk="1" fontAlgn="auto" latinLnBrk="0" hangingPunct="1">
              <a:lnSpc>
                <a:spcPct val="90000"/>
              </a:lnSpc>
              <a:spcBef>
                <a:spcPts val="800"/>
              </a:spcBef>
              <a:spcAft>
                <a:spcPts val="533"/>
              </a:spcAft>
              <a:buClrTx/>
              <a:buSzPct val="90000"/>
              <a:buFont typeface="Wingdings" charset="2"/>
              <a:buChar char="§"/>
              <a:tabLst/>
              <a:defRPr sz="1600">
                <a:solidFill>
                  <a:schemeClr val="bg1"/>
                </a:solidFill>
              </a:defRPr>
            </a:lvl3pPr>
            <a:lvl4pPr marL="1525850" marR="0" indent="-304747" algn="l" defTabSz="609493" rtl="0" eaLnBrk="1" fontAlgn="auto" latinLnBrk="0" hangingPunct="1">
              <a:lnSpc>
                <a:spcPct val="90000"/>
              </a:lnSpc>
              <a:spcBef>
                <a:spcPts val="800"/>
              </a:spcBef>
              <a:spcAft>
                <a:spcPts val="533"/>
              </a:spcAft>
              <a:buClrTx/>
              <a:buSzPct val="90000"/>
              <a:buFont typeface="Lucida Grande"/>
              <a:buChar char="»"/>
              <a:tabLst/>
              <a:defRPr sz="1600">
                <a:solidFill>
                  <a:schemeClr val="bg1"/>
                </a:solidFill>
              </a:defRPr>
            </a:lvl4pPr>
            <a:lvl5pPr marL="1900434" marR="0" indent="-304747" algn="l" defTabSz="609493" rtl="0" eaLnBrk="1" fontAlgn="auto" latinLnBrk="0" hangingPunct="1">
              <a:lnSpc>
                <a:spcPct val="90000"/>
              </a:lnSpc>
              <a:spcBef>
                <a:spcPts val="800"/>
              </a:spcBef>
              <a:spcAft>
                <a:spcPts val="533"/>
              </a:spcAft>
              <a:buClrTx/>
              <a:buSzPct val="90000"/>
              <a:buFont typeface="Lucida Grande"/>
              <a:buChar char="-"/>
              <a:tabLst/>
              <a:defRPr sz="1600">
                <a:solidFill>
                  <a:schemeClr val="bg1"/>
                </a:solidFill>
              </a:defRPr>
            </a:lvl5pPr>
            <a:lvl6pPr>
              <a:defRPr sz="2100"/>
            </a:lvl6pPr>
            <a:lvl7pPr>
              <a:defRPr sz="2100"/>
            </a:lvl7pPr>
            <a:lvl8pPr>
              <a:defRPr sz="2100"/>
            </a:lvl8pPr>
            <a:lvl9pPr>
              <a:defRPr sz="2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1756" y="1075267"/>
            <a:ext cx="5387630" cy="639763"/>
          </a:xfrm>
        </p:spPr>
        <p:txBody>
          <a:bodyPr anchor="b">
            <a:normAutofit/>
          </a:bodyPr>
          <a:lstStyle>
            <a:lvl1pPr marL="0" indent="0">
              <a:buNone/>
              <a:defRPr sz="2400" b="1">
                <a:solidFill>
                  <a:schemeClr val="bg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6" name="Content Placeholder 5"/>
          <p:cNvSpPr>
            <a:spLocks noGrp="1"/>
          </p:cNvSpPr>
          <p:nvPr>
            <p:ph sz="quarter" idx="4"/>
          </p:nvPr>
        </p:nvSpPr>
        <p:spPr>
          <a:xfrm>
            <a:off x="6191756" y="1715030"/>
            <a:ext cx="5387630" cy="4411133"/>
          </a:xfrm>
        </p:spPr>
        <p:txBody>
          <a:bodyPr/>
          <a:lstStyle>
            <a:lvl1pPr marL="385166" marR="0" indent="-302631" algn="l" defTabSz="609493" rtl="0" eaLnBrk="1" fontAlgn="auto" latinLnBrk="0" hangingPunct="1">
              <a:lnSpc>
                <a:spcPct val="90000"/>
              </a:lnSpc>
              <a:spcBef>
                <a:spcPts val="800"/>
              </a:spcBef>
              <a:spcAft>
                <a:spcPts val="533"/>
              </a:spcAft>
              <a:buClrTx/>
              <a:buSzPct val="100000"/>
              <a:buFont typeface="Arial"/>
              <a:buChar char="•"/>
              <a:tabLst/>
              <a:defRPr sz="2100">
                <a:solidFill>
                  <a:schemeClr val="bg1"/>
                </a:solidFill>
              </a:defRPr>
            </a:lvl1pPr>
            <a:lvl2pPr marL="757634" marR="0" indent="-302631" algn="l" defTabSz="759751" rtl="0" eaLnBrk="1" fontAlgn="auto" latinLnBrk="0" hangingPunct="1">
              <a:lnSpc>
                <a:spcPct val="90000"/>
              </a:lnSpc>
              <a:spcBef>
                <a:spcPts val="800"/>
              </a:spcBef>
              <a:spcAft>
                <a:spcPts val="533"/>
              </a:spcAft>
              <a:buClrTx/>
              <a:buSzPct val="90000"/>
              <a:buFont typeface="Lucida Grande"/>
              <a:buChar char="-"/>
              <a:tabLst/>
              <a:defRPr sz="2100">
                <a:solidFill>
                  <a:schemeClr val="bg1"/>
                </a:solidFill>
              </a:defRPr>
            </a:lvl2pPr>
            <a:lvl3pPr marL="1149150" marR="0" indent="-304747" algn="l" defTabSz="609493" rtl="0" eaLnBrk="1" fontAlgn="auto" latinLnBrk="0" hangingPunct="1">
              <a:lnSpc>
                <a:spcPct val="90000"/>
              </a:lnSpc>
              <a:spcBef>
                <a:spcPts val="800"/>
              </a:spcBef>
              <a:spcAft>
                <a:spcPts val="533"/>
              </a:spcAft>
              <a:buClrTx/>
              <a:buSzPct val="90000"/>
              <a:buFont typeface="Wingdings" charset="2"/>
              <a:buChar char="§"/>
              <a:tabLst/>
              <a:defRPr sz="1600">
                <a:solidFill>
                  <a:schemeClr val="bg1"/>
                </a:solidFill>
              </a:defRPr>
            </a:lvl3pPr>
            <a:lvl4pPr marL="1525850" marR="0" indent="-304747" algn="l" defTabSz="609493" rtl="0" eaLnBrk="1" fontAlgn="auto" latinLnBrk="0" hangingPunct="1">
              <a:lnSpc>
                <a:spcPct val="90000"/>
              </a:lnSpc>
              <a:spcBef>
                <a:spcPts val="800"/>
              </a:spcBef>
              <a:spcAft>
                <a:spcPts val="533"/>
              </a:spcAft>
              <a:buClrTx/>
              <a:buSzPct val="90000"/>
              <a:buFont typeface="Lucida Grande"/>
              <a:buChar char="»"/>
              <a:tabLst/>
              <a:defRPr sz="1600">
                <a:solidFill>
                  <a:schemeClr val="bg1"/>
                </a:solidFill>
              </a:defRPr>
            </a:lvl4pPr>
            <a:lvl5pPr marL="1900434" marR="0" indent="-304747" algn="l" defTabSz="609493" rtl="0" eaLnBrk="1" fontAlgn="auto" latinLnBrk="0" hangingPunct="1">
              <a:lnSpc>
                <a:spcPct val="90000"/>
              </a:lnSpc>
              <a:spcBef>
                <a:spcPts val="800"/>
              </a:spcBef>
              <a:spcAft>
                <a:spcPts val="533"/>
              </a:spcAft>
              <a:buClrTx/>
              <a:buSzPct val="90000"/>
              <a:buFont typeface="Lucida Grande"/>
              <a:buChar char="-"/>
              <a:tabLst/>
              <a:defRPr sz="1600">
                <a:solidFill>
                  <a:schemeClr val="bg1"/>
                </a:solidFill>
              </a:defRPr>
            </a:lvl5pPr>
            <a:lvl6pPr>
              <a:defRPr sz="2100"/>
            </a:lvl6pPr>
            <a:lvl7pPr>
              <a:defRPr sz="2100"/>
            </a:lvl7pPr>
            <a:lvl8pPr>
              <a:defRPr sz="2100"/>
            </a:lvl8pPr>
            <a:lvl9pPr>
              <a:defRPr sz="2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C932CDCB-4B29-F641-AE31-D4360F16EBC3}"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 dark bkg">
    <p:bg>
      <p:bgPr>
        <a:gradFill>
          <a:gsLst>
            <a:gs pos="0">
              <a:schemeClr val="tx2">
                <a:lumMod val="50000"/>
              </a:schemeClr>
            </a:gs>
            <a:gs pos="100000">
              <a:schemeClr val="tx2"/>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121899" tIns="60949" rIns="121899" bIns="60949" rtlCol="0" anchor="ctr">
            <a:normAutofit/>
          </a:bodyPr>
          <a:lstStyle>
            <a:lvl1pPr>
              <a:defRPr lang="en-US" dirty="0">
                <a:solidFill>
                  <a:schemeClr val="bg1"/>
                </a:solidFill>
                <a:effectLst>
                  <a:outerShdw blurRad="50800" dist="76200" dir="2700000" algn="tl" rotWithShape="0">
                    <a:prstClr val="black">
                      <a:alpha val="40000"/>
                    </a:prstClr>
                  </a:outerShdw>
                </a:effectLst>
              </a:defRPr>
            </a:lvl1pPr>
          </a:lstStyle>
          <a:p>
            <a:pPr lvl="0"/>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C932CDCB-4B29-F641-AE31-D4360F16EBC3}"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 dark bkg">
    <p:bg>
      <p:bgPr>
        <a:gradFill>
          <a:gsLst>
            <a:gs pos="0">
              <a:schemeClr val="tx2">
                <a:lumMod val="50000"/>
              </a:schemeClr>
            </a:gs>
            <a:gs pos="100000">
              <a:schemeClr val="tx2"/>
            </a:gs>
          </a:gsLst>
          <a:lin ang="16200000" scaled="0"/>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932CDCB-4B29-F641-AE31-D4360F16EBC3}"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 No logo - dark bkg">
    <p:bg>
      <p:bgPr>
        <a:gradFill>
          <a:gsLst>
            <a:gs pos="0">
              <a:schemeClr val="tx2">
                <a:lumMod val="50000"/>
              </a:schemeClr>
            </a:gs>
            <a:gs pos="100000">
              <a:schemeClr val="tx2"/>
            </a:gs>
          </a:gsLst>
          <a:lin ang="16200000" scaled="0"/>
        </a:gradFill>
        <a:effectLst/>
      </p:bgPr>
    </p:bg>
    <p:spTree>
      <p:nvGrpSpPr>
        <p:cNvPr id="1" name=""/>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 left alligne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C932CDCB-4B29-F641-AE31-D4360F16EBC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Left 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609441" y="1595438"/>
            <a:ext cx="10969943" cy="45307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C932CDCB-4B29-F641-AE31-D4360F16EBC3}" type="slidenum">
              <a:rPr lang="en-US" smtClean="0"/>
              <a:t>‹#›</a:t>
            </a:fld>
            <a:endParaRPr lang="en-US"/>
          </a:p>
        </p:txBody>
      </p:sp>
      <p:sp>
        <p:nvSpPr>
          <p:cNvPr id="7" name="Text Placeholder 6"/>
          <p:cNvSpPr>
            <a:spLocks noGrp="1"/>
          </p:cNvSpPr>
          <p:nvPr>
            <p:ph type="body" sz="quarter" idx="13" hasCustomPrompt="1"/>
          </p:nvPr>
        </p:nvSpPr>
        <p:spPr>
          <a:xfrm>
            <a:off x="609600" y="971551"/>
            <a:ext cx="10969625" cy="623888"/>
          </a:xfrm>
        </p:spPr>
        <p:txBody>
          <a:bodyPr>
            <a:normAutofit/>
          </a:bodyPr>
          <a:lstStyle>
            <a:lvl1pPr marL="0" indent="0">
              <a:spcBef>
                <a:spcPts val="300"/>
              </a:spcBef>
              <a:spcAft>
                <a:spcPts val="0"/>
              </a:spcAft>
              <a:buNone/>
              <a:defRPr sz="1800">
                <a:solidFill>
                  <a:schemeClr val="tx1">
                    <a:lumMod val="60000"/>
                    <a:lumOff val="40000"/>
                  </a:schemeClr>
                </a:solidFill>
              </a:defRPr>
            </a:lvl1pPr>
            <a:lvl2pPr marL="455003" indent="0">
              <a:buNone/>
              <a:defRPr/>
            </a:lvl2pPr>
            <a:lvl3pPr marL="844403" indent="0">
              <a:buNone/>
              <a:defRPr/>
            </a:lvl3pPr>
            <a:lvl4pPr marL="1221103" indent="0">
              <a:buNone/>
              <a:defRPr/>
            </a:lvl4pPr>
            <a:lvl5pPr marL="1595687" indent="0">
              <a:buNone/>
              <a:defRPr/>
            </a:lvl5pPr>
          </a:lstStyle>
          <a:p>
            <a:pPr lvl="0"/>
            <a:r>
              <a:rPr lang="en-US" dirty="0"/>
              <a:t>Click to edit Master subtitle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C932CDCB-4B29-F641-AE31-D4360F16EBC3}" type="slidenum">
              <a:rPr lang="en-US" smtClean="0"/>
              <a:t>‹#›</a:t>
            </a:fld>
            <a:endParaRPr lang="en-US"/>
          </a:p>
        </p:txBody>
      </p:sp>
      <p:sp>
        <p:nvSpPr>
          <p:cNvPr id="7" name="Text Placeholder 6"/>
          <p:cNvSpPr>
            <a:spLocks noGrp="1"/>
          </p:cNvSpPr>
          <p:nvPr>
            <p:ph type="body" sz="quarter" idx="13" hasCustomPrompt="1"/>
          </p:nvPr>
        </p:nvSpPr>
        <p:spPr>
          <a:xfrm>
            <a:off x="609600" y="971551"/>
            <a:ext cx="10969625" cy="623888"/>
          </a:xfrm>
        </p:spPr>
        <p:txBody>
          <a:bodyPr>
            <a:normAutofit/>
          </a:bodyPr>
          <a:lstStyle>
            <a:lvl1pPr marL="0" indent="0">
              <a:spcBef>
                <a:spcPts val="300"/>
              </a:spcBef>
              <a:spcAft>
                <a:spcPts val="0"/>
              </a:spcAft>
              <a:buNone/>
              <a:defRPr sz="1800">
                <a:solidFill>
                  <a:schemeClr val="tx1">
                    <a:lumMod val="60000"/>
                    <a:lumOff val="40000"/>
                  </a:schemeClr>
                </a:solidFill>
              </a:defRPr>
            </a:lvl1pPr>
            <a:lvl2pPr marL="455003" indent="0">
              <a:buNone/>
              <a:defRPr/>
            </a:lvl2pPr>
            <a:lvl3pPr marL="844403" indent="0">
              <a:buNone/>
              <a:defRPr/>
            </a:lvl3pPr>
            <a:lvl4pPr marL="1221103" indent="0">
              <a:buNone/>
              <a:defRPr/>
            </a:lvl4pPr>
            <a:lvl5pPr marL="1595687" indent="0">
              <a:buNone/>
              <a:defRPr/>
            </a:lvl5pPr>
          </a:lstStyle>
          <a:p>
            <a:pPr lvl="0"/>
            <a:r>
              <a:rPr lang="en-US" dirty="0"/>
              <a:t>Click to edit Master subtitle styles</a:t>
            </a:r>
          </a:p>
        </p:txBody>
      </p:sp>
      <p:sp>
        <p:nvSpPr>
          <p:cNvPr id="8" name="Content Placeholder 2"/>
          <p:cNvSpPr>
            <a:spLocks noGrp="1"/>
          </p:cNvSpPr>
          <p:nvPr>
            <p:ph sz="half" idx="1"/>
          </p:nvPr>
        </p:nvSpPr>
        <p:spPr>
          <a:xfrm>
            <a:off x="609441" y="1595439"/>
            <a:ext cx="5383398" cy="4530726"/>
          </a:xfrm>
        </p:spPr>
        <p:txBody>
          <a:bodyPr/>
          <a:lstStyle>
            <a:lvl1pPr marL="385166" marR="0" indent="-302631" algn="l" defTabSz="609493" rtl="0" eaLnBrk="1" fontAlgn="auto" latinLnBrk="0" hangingPunct="1">
              <a:lnSpc>
                <a:spcPct val="90000"/>
              </a:lnSpc>
              <a:spcBef>
                <a:spcPts val="900"/>
              </a:spcBef>
              <a:spcAft>
                <a:spcPts val="600"/>
              </a:spcAft>
              <a:buClrTx/>
              <a:buSzPct val="100000"/>
              <a:buFont typeface="Arial"/>
              <a:buChar char="•"/>
              <a:tabLst/>
              <a:defRPr sz="2100"/>
            </a:lvl1pPr>
            <a:lvl2pPr marL="757634" marR="0" indent="-302631" algn="l" defTabSz="759751" rtl="0" eaLnBrk="1" fontAlgn="auto" latinLnBrk="0" hangingPunct="1">
              <a:lnSpc>
                <a:spcPct val="90000"/>
              </a:lnSpc>
              <a:spcBef>
                <a:spcPts val="600"/>
              </a:spcBef>
              <a:spcAft>
                <a:spcPts val="600"/>
              </a:spcAft>
              <a:buClrTx/>
              <a:buSzPct val="90000"/>
              <a:buFont typeface="Lucida Grande"/>
              <a:buChar char="-"/>
              <a:tabLst/>
              <a:defRPr sz="2100"/>
            </a:lvl2pPr>
            <a:lvl3pPr marL="1149150" marR="0" indent="-304747" algn="l" defTabSz="609493" rtl="0" eaLnBrk="1" fontAlgn="auto" latinLnBrk="0" hangingPunct="1">
              <a:lnSpc>
                <a:spcPct val="90000"/>
              </a:lnSpc>
              <a:spcBef>
                <a:spcPts val="600"/>
              </a:spcBef>
              <a:spcAft>
                <a:spcPts val="600"/>
              </a:spcAft>
              <a:buClrTx/>
              <a:buSzPct val="90000"/>
              <a:buFont typeface="Wingdings" charset="2"/>
              <a:buChar char="§"/>
              <a:tabLst/>
              <a:defRPr sz="1600"/>
            </a:lvl3pPr>
            <a:lvl4pPr marL="1525850" marR="0" indent="-304747" algn="l" defTabSz="609493" rtl="0" eaLnBrk="1" fontAlgn="auto" latinLnBrk="0" hangingPunct="1">
              <a:lnSpc>
                <a:spcPct val="90000"/>
              </a:lnSpc>
              <a:spcBef>
                <a:spcPts val="600"/>
              </a:spcBef>
              <a:spcAft>
                <a:spcPts val="600"/>
              </a:spcAft>
              <a:buClrTx/>
              <a:buSzPct val="90000"/>
              <a:buFont typeface="Lucida Grande"/>
              <a:buChar char="»"/>
              <a:tabLst/>
              <a:defRPr sz="1600"/>
            </a:lvl4pPr>
            <a:lvl5pPr marL="1900434" marR="0" indent="-304747" algn="l" defTabSz="609493" rtl="0" eaLnBrk="1" fontAlgn="auto" latinLnBrk="0" hangingPunct="1">
              <a:lnSpc>
                <a:spcPct val="90000"/>
              </a:lnSpc>
              <a:spcBef>
                <a:spcPts val="600"/>
              </a:spcBef>
              <a:spcAft>
                <a:spcPts val="600"/>
              </a:spcAft>
              <a:buClrTx/>
              <a:buSzPct val="90000"/>
              <a:buFont typeface="Lucida Grande"/>
              <a:buChar char="-"/>
              <a:tabLst/>
              <a:defRPr sz="16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p:cNvSpPr>
            <a:spLocks noGrp="1"/>
          </p:cNvSpPr>
          <p:nvPr>
            <p:ph sz="half" idx="2"/>
          </p:nvPr>
        </p:nvSpPr>
        <p:spPr>
          <a:xfrm>
            <a:off x="6195986" y="1595439"/>
            <a:ext cx="5383398" cy="4530726"/>
          </a:xfrm>
        </p:spPr>
        <p:txBody>
          <a:bodyPr/>
          <a:lstStyle>
            <a:lvl1pPr marL="385166" marR="0" indent="-302631" algn="l" defTabSz="609493" rtl="0" eaLnBrk="1" fontAlgn="auto" latinLnBrk="0" hangingPunct="1">
              <a:lnSpc>
                <a:spcPct val="90000"/>
              </a:lnSpc>
              <a:spcBef>
                <a:spcPts val="900"/>
              </a:spcBef>
              <a:spcAft>
                <a:spcPts val="600"/>
              </a:spcAft>
              <a:buClrTx/>
              <a:buSzPct val="100000"/>
              <a:buFont typeface="Arial"/>
              <a:buChar char="•"/>
              <a:tabLst/>
              <a:defRPr sz="2100"/>
            </a:lvl1pPr>
            <a:lvl2pPr marL="757634" marR="0" indent="-302631" algn="l" defTabSz="759751" rtl="0" eaLnBrk="1" fontAlgn="auto" latinLnBrk="0" hangingPunct="1">
              <a:lnSpc>
                <a:spcPct val="90000"/>
              </a:lnSpc>
              <a:spcBef>
                <a:spcPts val="600"/>
              </a:spcBef>
              <a:spcAft>
                <a:spcPts val="600"/>
              </a:spcAft>
              <a:buClrTx/>
              <a:buSzPct val="90000"/>
              <a:buFont typeface="Lucida Grande"/>
              <a:buChar char="-"/>
              <a:tabLst/>
              <a:defRPr sz="2100"/>
            </a:lvl2pPr>
            <a:lvl3pPr marL="1149150" marR="0" indent="-304747" algn="l" defTabSz="609493" rtl="0" eaLnBrk="1" fontAlgn="auto" latinLnBrk="0" hangingPunct="1">
              <a:lnSpc>
                <a:spcPct val="90000"/>
              </a:lnSpc>
              <a:spcBef>
                <a:spcPts val="600"/>
              </a:spcBef>
              <a:spcAft>
                <a:spcPts val="600"/>
              </a:spcAft>
              <a:buClrTx/>
              <a:buSzPct val="90000"/>
              <a:buFont typeface="Wingdings" charset="2"/>
              <a:buChar char="§"/>
              <a:tabLst/>
              <a:defRPr sz="1600"/>
            </a:lvl3pPr>
            <a:lvl4pPr marL="1525850" marR="0" indent="-304747" algn="l" defTabSz="609493" rtl="0" eaLnBrk="1" fontAlgn="auto" latinLnBrk="0" hangingPunct="1">
              <a:lnSpc>
                <a:spcPct val="90000"/>
              </a:lnSpc>
              <a:spcBef>
                <a:spcPts val="600"/>
              </a:spcBef>
              <a:spcAft>
                <a:spcPts val="600"/>
              </a:spcAft>
              <a:buClrTx/>
              <a:buSzPct val="90000"/>
              <a:buFont typeface="Lucida Grande"/>
              <a:buChar char="»"/>
              <a:tabLst/>
              <a:defRPr sz="1600"/>
            </a:lvl4pPr>
            <a:lvl5pPr marL="1900434" marR="0" indent="-304747" algn="l" defTabSz="609493" rtl="0" eaLnBrk="1" fontAlgn="auto" latinLnBrk="0" hangingPunct="1">
              <a:lnSpc>
                <a:spcPct val="90000"/>
              </a:lnSpc>
              <a:spcBef>
                <a:spcPts val="600"/>
              </a:spcBef>
              <a:spcAft>
                <a:spcPts val="600"/>
              </a:spcAft>
              <a:buClrTx/>
              <a:buSzPct val="90000"/>
              <a:buFont typeface="Lucida Grande"/>
              <a:buChar char="-"/>
              <a:tabLst/>
              <a:defRPr sz="16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 left aligne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a:lvl1pPr>
          </a:lstStyle>
          <a:p>
            <a:r>
              <a:rPr lang="en-US"/>
              <a:t>Click to edit Master title style</a:t>
            </a:r>
            <a:endParaRPr lang="en-US" dirty="0"/>
          </a:p>
        </p:txBody>
      </p:sp>
      <p:sp>
        <p:nvSpPr>
          <p:cNvPr id="3" name="Text Placeholder 2"/>
          <p:cNvSpPr>
            <a:spLocks noGrp="1"/>
          </p:cNvSpPr>
          <p:nvPr>
            <p:ph type="body" idx="1"/>
          </p:nvPr>
        </p:nvSpPr>
        <p:spPr>
          <a:xfrm>
            <a:off x="609441" y="1075267"/>
            <a:ext cx="5385514" cy="639763"/>
          </a:xfrm>
        </p:spPr>
        <p:txBody>
          <a:bodyPr anchor="b">
            <a:normAutofit/>
          </a:bodyPr>
          <a:lstStyle>
            <a:lvl1pPr marL="0" indent="0">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4" name="Content Placeholder 3"/>
          <p:cNvSpPr>
            <a:spLocks noGrp="1"/>
          </p:cNvSpPr>
          <p:nvPr>
            <p:ph sz="half" idx="2"/>
          </p:nvPr>
        </p:nvSpPr>
        <p:spPr>
          <a:xfrm>
            <a:off x="609441" y="1715030"/>
            <a:ext cx="5385514" cy="4411133"/>
          </a:xfrm>
        </p:spPr>
        <p:txBody>
          <a:bodyPr/>
          <a:lstStyle>
            <a:lvl1pPr marL="385166" marR="0" indent="-302631" algn="l" defTabSz="609493" rtl="0" eaLnBrk="1" fontAlgn="auto" latinLnBrk="0" hangingPunct="1">
              <a:lnSpc>
                <a:spcPct val="90000"/>
              </a:lnSpc>
              <a:spcBef>
                <a:spcPts val="800"/>
              </a:spcBef>
              <a:spcAft>
                <a:spcPts val="533"/>
              </a:spcAft>
              <a:buClrTx/>
              <a:buSzPct val="100000"/>
              <a:buFont typeface="Arial"/>
              <a:buChar char="•"/>
              <a:tabLst/>
              <a:defRPr sz="2100"/>
            </a:lvl1pPr>
            <a:lvl2pPr marL="757634" marR="0" indent="-302631" algn="l" defTabSz="759751" rtl="0" eaLnBrk="1" fontAlgn="auto" latinLnBrk="0" hangingPunct="1">
              <a:lnSpc>
                <a:spcPct val="90000"/>
              </a:lnSpc>
              <a:spcBef>
                <a:spcPts val="800"/>
              </a:spcBef>
              <a:spcAft>
                <a:spcPts val="533"/>
              </a:spcAft>
              <a:buClrTx/>
              <a:buSzPct val="90000"/>
              <a:buFont typeface="Lucida Grande"/>
              <a:buChar char="-"/>
              <a:tabLst/>
              <a:defRPr sz="2100"/>
            </a:lvl2pPr>
            <a:lvl3pPr marL="1149150" marR="0" indent="-304747" algn="l" defTabSz="609493" rtl="0" eaLnBrk="1" fontAlgn="auto" latinLnBrk="0" hangingPunct="1">
              <a:lnSpc>
                <a:spcPct val="90000"/>
              </a:lnSpc>
              <a:spcBef>
                <a:spcPts val="800"/>
              </a:spcBef>
              <a:spcAft>
                <a:spcPts val="533"/>
              </a:spcAft>
              <a:buClrTx/>
              <a:buSzPct val="90000"/>
              <a:buFont typeface="Wingdings" charset="2"/>
              <a:buChar char="§"/>
              <a:tabLst/>
              <a:defRPr sz="1600"/>
            </a:lvl3pPr>
            <a:lvl4pPr marL="1525850" marR="0" indent="-304747" algn="l" defTabSz="609493" rtl="0" eaLnBrk="1" fontAlgn="auto" latinLnBrk="0" hangingPunct="1">
              <a:lnSpc>
                <a:spcPct val="90000"/>
              </a:lnSpc>
              <a:spcBef>
                <a:spcPts val="800"/>
              </a:spcBef>
              <a:spcAft>
                <a:spcPts val="533"/>
              </a:spcAft>
              <a:buClrTx/>
              <a:buSzPct val="90000"/>
              <a:buFont typeface="Lucida Grande"/>
              <a:buChar char="»"/>
              <a:tabLst/>
              <a:defRPr sz="1600"/>
            </a:lvl4pPr>
            <a:lvl5pPr marL="1900434" marR="0" indent="-304747" algn="l" defTabSz="609493" rtl="0" eaLnBrk="1" fontAlgn="auto" latinLnBrk="0" hangingPunct="1">
              <a:lnSpc>
                <a:spcPct val="90000"/>
              </a:lnSpc>
              <a:spcBef>
                <a:spcPts val="800"/>
              </a:spcBef>
              <a:spcAft>
                <a:spcPts val="533"/>
              </a:spcAft>
              <a:buClrTx/>
              <a:buSzPct val="90000"/>
              <a:buFont typeface="Lucida Grande"/>
              <a:buChar char="-"/>
              <a:tabLst/>
              <a:defRPr sz="1600"/>
            </a:lvl5pPr>
            <a:lvl6pPr>
              <a:defRPr sz="2100"/>
            </a:lvl6pPr>
            <a:lvl7pPr>
              <a:defRPr sz="2100"/>
            </a:lvl7pPr>
            <a:lvl8pPr>
              <a:defRPr sz="2100"/>
            </a:lvl8pPr>
            <a:lvl9pPr>
              <a:defRPr sz="2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1756" y="1075267"/>
            <a:ext cx="5387630" cy="639763"/>
          </a:xfrm>
        </p:spPr>
        <p:txBody>
          <a:bodyPr anchor="b">
            <a:normAutofit/>
          </a:bodyPr>
          <a:lstStyle>
            <a:lvl1pPr marL="0" indent="0">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6" name="Content Placeholder 5"/>
          <p:cNvSpPr>
            <a:spLocks noGrp="1"/>
          </p:cNvSpPr>
          <p:nvPr>
            <p:ph sz="quarter" idx="4"/>
          </p:nvPr>
        </p:nvSpPr>
        <p:spPr>
          <a:xfrm>
            <a:off x="6191756" y="1715030"/>
            <a:ext cx="5387630" cy="4411133"/>
          </a:xfrm>
        </p:spPr>
        <p:txBody>
          <a:bodyPr/>
          <a:lstStyle>
            <a:lvl1pPr marL="385166" marR="0" indent="-302631" algn="l" defTabSz="609493" rtl="0" eaLnBrk="1" fontAlgn="auto" latinLnBrk="0" hangingPunct="1">
              <a:lnSpc>
                <a:spcPct val="90000"/>
              </a:lnSpc>
              <a:spcBef>
                <a:spcPts val="800"/>
              </a:spcBef>
              <a:spcAft>
                <a:spcPts val="533"/>
              </a:spcAft>
              <a:buClrTx/>
              <a:buSzPct val="100000"/>
              <a:buFont typeface="Arial"/>
              <a:buChar char="•"/>
              <a:tabLst/>
              <a:defRPr sz="2100"/>
            </a:lvl1pPr>
            <a:lvl2pPr marL="757634" marR="0" indent="-302631" algn="l" defTabSz="759751" rtl="0" eaLnBrk="1" fontAlgn="auto" latinLnBrk="0" hangingPunct="1">
              <a:lnSpc>
                <a:spcPct val="90000"/>
              </a:lnSpc>
              <a:spcBef>
                <a:spcPts val="800"/>
              </a:spcBef>
              <a:spcAft>
                <a:spcPts val="533"/>
              </a:spcAft>
              <a:buClrTx/>
              <a:buSzPct val="90000"/>
              <a:buFont typeface="Lucida Grande"/>
              <a:buChar char="-"/>
              <a:tabLst/>
              <a:defRPr sz="2100"/>
            </a:lvl2pPr>
            <a:lvl3pPr marL="1149150" marR="0" indent="-304747" algn="l" defTabSz="609493" rtl="0" eaLnBrk="1" fontAlgn="auto" latinLnBrk="0" hangingPunct="1">
              <a:lnSpc>
                <a:spcPct val="90000"/>
              </a:lnSpc>
              <a:spcBef>
                <a:spcPts val="800"/>
              </a:spcBef>
              <a:spcAft>
                <a:spcPts val="533"/>
              </a:spcAft>
              <a:buClrTx/>
              <a:buSzPct val="90000"/>
              <a:buFont typeface="Wingdings" charset="2"/>
              <a:buChar char="§"/>
              <a:tabLst/>
              <a:defRPr sz="1600"/>
            </a:lvl3pPr>
            <a:lvl4pPr marL="1525850" marR="0" indent="-304747" algn="l" defTabSz="609493" rtl="0" eaLnBrk="1" fontAlgn="auto" latinLnBrk="0" hangingPunct="1">
              <a:lnSpc>
                <a:spcPct val="90000"/>
              </a:lnSpc>
              <a:spcBef>
                <a:spcPts val="800"/>
              </a:spcBef>
              <a:spcAft>
                <a:spcPts val="533"/>
              </a:spcAft>
              <a:buClrTx/>
              <a:buSzPct val="90000"/>
              <a:buFont typeface="Lucida Grande"/>
              <a:buChar char="»"/>
              <a:tabLst/>
              <a:defRPr sz="1600"/>
            </a:lvl4pPr>
            <a:lvl5pPr marL="1900434" marR="0" indent="-304747" algn="l" defTabSz="609493" rtl="0" eaLnBrk="1" fontAlgn="auto" latinLnBrk="0" hangingPunct="1">
              <a:lnSpc>
                <a:spcPct val="90000"/>
              </a:lnSpc>
              <a:spcBef>
                <a:spcPts val="800"/>
              </a:spcBef>
              <a:spcAft>
                <a:spcPts val="533"/>
              </a:spcAft>
              <a:buClrTx/>
              <a:buSzPct val="90000"/>
              <a:buFont typeface="Lucida Grande"/>
              <a:buChar char="-"/>
              <a:tabLst/>
              <a:defRPr sz="1600"/>
            </a:lvl5pPr>
            <a:lvl6pPr>
              <a:defRPr sz="2100"/>
            </a:lvl6pPr>
            <a:lvl7pPr>
              <a:defRPr sz="2100"/>
            </a:lvl7pPr>
            <a:lvl8pPr>
              <a:defRPr sz="2100"/>
            </a:lvl8pPr>
            <a:lvl9pPr>
              <a:defRPr sz="2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C932CDCB-4B29-F641-AE31-D4360F16EBC3}"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Left Title, Content and Photo">
    <p:spTree>
      <p:nvGrpSpPr>
        <p:cNvPr id="1" name=""/>
        <p:cNvGrpSpPr/>
        <p:nvPr/>
      </p:nvGrpSpPr>
      <p:grpSpPr>
        <a:xfrm>
          <a:off x="0" y="0"/>
          <a:ext cx="0" cy="0"/>
          <a:chOff x="0" y="0"/>
          <a:chExt cx="0" cy="0"/>
        </a:xfrm>
      </p:grpSpPr>
      <p:sp>
        <p:nvSpPr>
          <p:cNvPr id="2" name="Title 1"/>
          <p:cNvSpPr>
            <a:spLocks noGrp="1"/>
          </p:cNvSpPr>
          <p:nvPr>
            <p:ph type="title"/>
          </p:nvPr>
        </p:nvSpPr>
        <p:spPr>
          <a:xfrm>
            <a:off x="609443" y="71967"/>
            <a:ext cx="4010039" cy="895351"/>
          </a:xfrm>
        </p:spPr>
        <p:txBody>
          <a:bodyPr anchor="b">
            <a:normAutofit/>
          </a:bodyPr>
          <a:lstStyle>
            <a:lvl1pPr algn="l">
              <a:defRPr sz="2700" b="1"/>
            </a:lvl1pPr>
          </a:lstStyle>
          <a:p>
            <a:r>
              <a:rPr lang="en-US"/>
              <a:t>Click to edit Master title style</a:t>
            </a:r>
            <a:endParaRPr lang="en-US" dirty="0"/>
          </a:p>
        </p:txBody>
      </p:sp>
      <p:sp>
        <p:nvSpPr>
          <p:cNvPr id="4" name="Text Placeholder 3"/>
          <p:cNvSpPr>
            <a:spLocks noGrp="1"/>
          </p:cNvSpPr>
          <p:nvPr>
            <p:ph type="body" sz="half" idx="2"/>
          </p:nvPr>
        </p:nvSpPr>
        <p:spPr>
          <a:xfrm>
            <a:off x="609443" y="1075268"/>
            <a:ext cx="4010039" cy="5050897"/>
          </a:xfrm>
        </p:spPr>
        <p:txBody>
          <a:bodyPr/>
          <a:lstStyle>
            <a:lvl1pPr marL="385166" marR="0" indent="-302631" algn="l" defTabSz="609493" rtl="0" eaLnBrk="1" fontAlgn="auto" latinLnBrk="0" hangingPunct="1">
              <a:lnSpc>
                <a:spcPct val="90000"/>
              </a:lnSpc>
              <a:spcBef>
                <a:spcPts val="900"/>
              </a:spcBef>
              <a:spcAft>
                <a:spcPts val="600"/>
              </a:spcAft>
              <a:buClrTx/>
              <a:buSzPct val="100000"/>
              <a:buFont typeface="Arial"/>
              <a:buChar char="•"/>
              <a:tabLst/>
              <a:defRPr sz="1900"/>
            </a:lvl1pPr>
            <a:lvl2pPr marL="757634" marR="0" indent="-302631" algn="l" defTabSz="759751" rtl="0" eaLnBrk="1" fontAlgn="auto" latinLnBrk="0" hangingPunct="1">
              <a:lnSpc>
                <a:spcPct val="90000"/>
              </a:lnSpc>
              <a:spcBef>
                <a:spcPts val="600"/>
              </a:spcBef>
              <a:spcAft>
                <a:spcPts val="600"/>
              </a:spcAft>
              <a:buClrTx/>
              <a:buSzPct val="90000"/>
              <a:buFont typeface="Lucida Grande"/>
              <a:buChar char="-"/>
              <a:tabLst/>
              <a:defRPr sz="1600"/>
            </a:lvl2pPr>
            <a:lvl3pPr marL="1149150" marR="0" indent="-304747" algn="l" defTabSz="609493" rtl="0" eaLnBrk="1" fontAlgn="auto" latinLnBrk="0" hangingPunct="1">
              <a:lnSpc>
                <a:spcPct val="90000"/>
              </a:lnSpc>
              <a:spcBef>
                <a:spcPts val="600"/>
              </a:spcBef>
              <a:spcAft>
                <a:spcPts val="600"/>
              </a:spcAft>
              <a:buClrTx/>
              <a:buSzPct val="90000"/>
              <a:buFont typeface="Wingdings" charset="2"/>
              <a:buChar char="§"/>
              <a:tabLst/>
              <a:defRPr sz="1300"/>
            </a:lvl3pPr>
            <a:lvl4pPr marL="1525850" marR="0" indent="-304747" algn="l" defTabSz="609493" rtl="0" eaLnBrk="1" fontAlgn="auto" latinLnBrk="0" hangingPunct="1">
              <a:lnSpc>
                <a:spcPct val="90000"/>
              </a:lnSpc>
              <a:spcBef>
                <a:spcPts val="600"/>
              </a:spcBef>
              <a:spcAft>
                <a:spcPts val="600"/>
              </a:spcAft>
              <a:buClrTx/>
              <a:buSzPct val="90000"/>
              <a:buFont typeface="Lucida Grande"/>
              <a:buChar char="»"/>
              <a:tabLst/>
              <a:defRPr sz="1200"/>
            </a:lvl4pPr>
            <a:lvl5pPr marL="1900434" marR="0" indent="-304747" algn="l" defTabSz="609493" rtl="0" eaLnBrk="1" fontAlgn="auto" latinLnBrk="0" hangingPunct="1">
              <a:lnSpc>
                <a:spcPct val="90000"/>
              </a:lnSpc>
              <a:spcBef>
                <a:spcPts val="600"/>
              </a:spcBef>
              <a:spcAft>
                <a:spcPts val="600"/>
              </a:spcAft>
              <a:buClrTx/>
              <a:buSzPct val="90000"/>
              <a:buFont typeface="Lucida Grande"/>
              <a:buChar char="-"/>
              <a:tabLst/>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marL="385166" marR="0" lvl="0" indent="-302631" algn="l" defTabSz="609493" rtl="0" eaLnBrk="1" fontAlgn="auto" latinLnBrk="0" hangingPunct="1">
              <a:lnSpc>
                <a:spcPct val="90000"/>
              </a:lnSpc>
              <a:spcBef>
                <a:spcPts val="900"/>
              </a:spcBef>
              <a:spcAft>
                <a:spcPts val="600"/>
              </a:spcAft>
              <a:buClrTx/>
              <a:buSzPct val="100000"/>
              <a:buFont typeface="Arial"/>
              <a:buChar char="•"/>
              <a:tabLst/>
              <a:defRPr/>
            </a:pPr>
            <a:r>
              <a:rPr kumimoji="0" lang="en-US" sz="2100" b="0" i="0" u="none" strike="noStrike" kern="1200" cap="none" spc="0" normalizeH="0" baseline="0" noProof="0">
                <a:ln>
                  <a:noFill/>
                </a:ln>
                <a:solidFill>
                  <a:srgbClr val="3A475B"/>
                </a:solidFill>
                <a:effectLst/>
                <a:uLnTx/>
                <a:uFillTx/>
                <a:latin typeface="+mn-lt"/>
                <a:ea typeface="+mn-ea"/>
                <a:cs typeface="+mn-cs"/>
              </a:rPr>
              <a:t>Edit Master text styles</a:t>
            </a:r>
          </a:p>
          <a:p>
            <a:pPr marL="385166" marR="0" lvl="1" indent="-302631" algn="l" defTabSz="609493" rtl="0" eaLnBrk="1" fontAlgn="auto" latinLnBrk="0" hangingPunct="1">
              <a:lnSpc>
                <a:spcPct val="90000"/>
              </a:lnSpc>
              <a:spcBef>
                <a:spcPts val="900"/>
              </a:spcBef>
              <a:spcAft>
                <a:spcPts val="600"/>
              </a:spcAft>
              <a:buClrTx/>
              <a:buSzPct val="100000"/>
              <a:buFont typeface="Arial"/>
              <a:buChar char="•"/>
              <a:tabLst/>
              <a:defRPr/>
            </a:pPr>
            <a:r>
              <a:rPr kumimoji="0" lang="en-US" sz="2100" b="0" i="0" u="none" strike="noStrike" kern="1200" cap="none" spc="0" normalizeH="0" baseline="0" noProof="0">
                <a:ln>
                  <a:noFill/>
                </a:ln>
                <a:solidFill>
                  <a:srgbClr val="3A475B"/>
                </a:solidFill>
                <a:effectLst/>
                <a:uLnTx/>
                <a:uFillTx/>
                <a:latin typeface="+mn-lt"/>
                <a:ea typeface="+mn-ea"/>
                <a:cs typeface="+mn-cs"/>
              </a:rPr>
              <a:t>Second level</a:t>
            </a:r>
          </a:p>
          <a:p>
            <a:pPr marL="385166" marR="0" lvl="2" indent="-302631" algn="l" defTabSz="609493" rtl="0" eaLnBrk="1" fontAlgn="auto" latinLnBrk="0" hangingPunct="1">
              <a:lnSpc>
                <a:spcPct val="90000"/>
              </a:lnSpc>
              <a:spcBef>
                <a:spcPts val="900"/>
              </a:spcBef>
              <a:spcAft>
                <a:spcPts val="600"/>
              </a:spcAft>
              <a:buClrTx/>
              <a:buSzPct val="100000"/>
              <a:buFont typeface="Arial"/>
              <a:buChar char="•"/>
              <a:tabLst/>
              <a:defRPr/>
            </a:pPr>
            <a:r>
              <a:rPr kumimoji="0" lang="en-US" sz="2100" b="0" i="0" u="none" strike="noStrike" kern="1200" cap="none" spc="0" normalizeH="0" baseline="0" noProof="0">
                <a:ln>
                  <a:noFill/>
                </a:ln>
                <a:solidFill>
                  <a:srgbClr val="3A475B"/>
                </a:solidFill>
                <a:effectLst/>
                <a:uLnTx/>
                <a:uFillTx/>
                <a:latin typeface="+mn-lt"/>
                <a:ea typeface="+mn-ea"/>
                <a:cs typeface="+mn-cs"/>
              </a:rPr>
              <a:t>Third level</a:t>
            </a:r>
          </a:p>
          <a:p>
            <a:pPr marL="385166" marR="0" lvl="3" indent="-302631" algn="l" defTabSz="609493" rtl="0" eaLnBrk="1" fontAlgn="auto" latinLnBrk="0" hangingPunct="1">
              <a:lnSpc>
                <a:spcPct val="90000"/>
              </a:lnSpc>
              <a:spcBef>
                <a:spcPts val="900"/>
              </a:spcBef>
              <a:spcAft>
                <a:spcPts val="600"/>
              </a:spcAft>
              <a:buClrTx/>
              <a:buSzPct val="100000"/>
              <a:buFont typeface="Arial"/>
              <a:buChar char="•"/>
              <a:tabLst/>
              <a:defRPr/>
            </a:pPr>
            <a:r>
              <a:rPr kumimoji="0" lang="en-US" sz="2100" b="0" i="0" u="none" strike="noStrike" kern="1200" cap="none" spc="0" normalizeH="0" baseline="0" noProof="0">
                <a:ln>
                  <a:noFill/>
                </a:ln>
                <a:solidFill>
                  <a:srgbClr val="3A475B"/>
                </a:solidFill>
                <a:effectLst/>
                <a:uLnTx/>
                <a:uFillTx/>
                <a:latin typeface="+mn-lt"/>
                <a:ea typeface="+mn-ea"/>
                <a:cs typeface="+mn-cs"/>
              </a:rPr>
              <a:t>Fourth level</a:t>
            </a:r>
          </a:p>
          <a:p>
            <a:pPr marL="385166" marR="0" lvl="4" indent="-302631" algn="l" defTabSz="609493" rtl="0" eaLnBrk="1" fontAlgn="auto" latinLnBrk="0" hangingPunct="1">
              <a:lnSpc>
                <a:spcPct val="90000"/>
              </a:lnSpc>
              <a:spcBef>
                <a:spcPts val="900"/>
              </a:spcBef>
              <a:spcAft>
                <a:spcPts val="600"/>
              </a:spcAft>
              <a:buClrTx/>
              <a:buSzPct val="100000"/>
              <a:buFont typeface="Arial"/>
              <a:buChar char="•"/>
              <a:tabLst/>
              <a:defRPr/>
            </a:pPr>
            <a:r>
              <a:rPr kumimoji="0" lang="en-US" sz="2100" b="0" i="0" u="none" strike="noStrike" kern="1200" cap="none" spc="0" normalizeH="0" baseline="0" noProof="0">
                <a:ln>
                  <a:noFill/>
                </a:ln>
                <a:solidFill>
                  <a:srgbClr val="3A475B"/>
                </a:solidFill>
                <a:effectLst/>
                <a:uLnTx/>
                <a:uFillTx/>
                <a:latin typeface="+mn-lt"/>
                <a:ea typeface="+mn-ea"/>
                <a:cs typeface="+mn-cs"/>
              </a:rPr>
              <a:t>Fifth level</a:t>
            </a:r>
            <a:endParaRPr kumimoji="0" lang="en-US" sz="1600" b="0" i="0" u="none" strike="noStrike" kern="1200" cap="none" spc="0" normalizeH="0" baseline="0" noProof="0" dirty="0">
              <a:ln>
                <a:noFill/>
              </a:ln>
              <a:solidFill>
                <a:srgbClr val="3A475B"/>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fld id="{C932CDCB-4B29-F641-AE31-D4360F16EBC3}" type="slidenum">
              <a:rPr lang="en-US" smtClean="0"/>
              <a:t>‹#›</a:t>
            </a:fld>
            <a:endParaRPr lang="en-US"/>
          </a:p>
        </p:txBody>
      </p:sp>
      <p:sp>
        <p:nvSpPr>
          <p:cNvPr id="10" name="Content Placeholder 9"/>
          <p:cNvSpPr>
            <a:spLocks noGrp="1"/>
          </p:cNvSpPr>
          <p:nvPr>
            <p:ph sz="quarter" idx="13"/>
          </p:nvPr>
        </p:nvSpPr>
        <p:spPr>
          <a:xfrm>
            <a:off x="4776073" y="0"/>
            <a:ext cx="7412752" cy="6370320"/>
          </a:xfrm>
        </p:spPr>
        <p:txBody>
          <a:bodyPr/>
          <a:lstStyle>
            <a:lvl1pPr marL="82535" indent="0">
              <a:buNone/>
              <a:defRPr/>
            </a:lvl1pPr>
          </a:lstStyle>
          <a:p>
            <a:pPr lvl="0"/>
            <a:r>
              <a:rPr lang="en-US"/>
              <a:t>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C932CDCB-4B29-F641-AE31-D4360F16EBC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441" y="1075268"/>
            <a:ext cx="5383398" cy="5050897"/>
          </a:xfrm>
        </p:spPr>
        <p:txBody>
          <a:bodyPr/>
          <a:lstStyle>
            <a:lvl1pPr marL="385166" marR="0" indent="-302631" algn="l" defTabSz="609493" rtl="0" eaLnBrk="1" fontAlgn="auto" latinLnBrk="0" hangingPunct="1">
              <a:lnSpc>
                <a:spcPct val="90000"/>
              </a:lnSpc>
              <a:spcBef>
                <a:spcPts val="900"/>
              </a:spcBef>
              <a:spcAft>
                <a:spcPts val="600"/>
              </a:spcAft>
              <a:buClrTx/>
              <a:buSzPct val="100000"/>
              <a:buFont typeface="Arial"/>
              <a:buChar char="•"/>
              <a:tabLst/>
              <a:defRPr sz="2100"/>
            </a:lvl1pPr>
            <a:lvl2pPr marL="757634" marR="0" indent="-302631" algn="l" defTabSz="759751" rtl="0" eaLnBrk="1" fontAlgn="auto" latinLnBrk="0" hangingPunct="1">
              <a:lnSpc>
                <a:spcPct val="90000"/>
              </a:lnSpc>
              <a:spcBef>
                <a:spcPts val="600"/>
              </a:spcBef>
              <a:spcAft>
                <a:spcPts val="600"/>
              </a:spcAft>
              <a:buClrTx/>
              <a:buSzPct val="90000"/>
              <a:buFont typeface="Lucida Grande"/>
              <a:buChar char="-"/>
              <a:tabLst/>
              <a:defRPr sz="2100"/>
            </a:lvl2pPr>
            <a:lvl3pPr marL="1149150" marR="0" indent="-304747" algn="l" defTabSz="609493" rtl="0" eaLnBrk="1" fontAlgn="auto" latinLnBrk="0" hangingPunct="1">
              <a:lnSpc>
                <a:spcPct val="90000"/>
              </a:lnSpc>
              <a:spcBef>
                <a:spcPts val="600"/>
              </a:spcBef>
              <a:spcAft>
                <a:spcPts val="600"/>
              </a:spcAft>
              <a:buClrTx/>
              <a:buSzPct val="90000"/>
              <a:buFont typeface="Wingdings" charset="2"/>
              <a:buChar char="§"/>
              <a:tabLst/>
              <a:defRPr sz="1600"/>
            </a:lvl3pPr>
            <a:lvl4pPr marL="1525850" marR="0" indent="-304747" algn="l" defTabSz="609493" rtl="0" eaLnBrk="1" fontAlgn="auto" latinLnBrk="0" hangingPunct="1">
              <a:lnSpc>
                <a:spcPct val="90000"/>
              </a:lnSpc>
              <a:spcBef>
                <a:spcPts val="600"/>
              </a:spcBef>
              <a:spcAft>
                <a:spcPts val="600"/>
              </a:spcAft>
              <a:buClrTx/>
              <a:buSzPct val="90000"/>
              <a:buFont typeface="Lucida Grande"/>
              <a:buChar char="»"/>
              <a:tabLst/>
              <a:defRPr sz="1600"/>
            </a:lvl4pPr>
            <a:lvl5pPr marL="1900434" marR="0" indent="-304747" algn="l" defTabSz="609493" rtl="0" eaLnBrk="1" fontAlgn="auto" latinLnBrk="0" hangingPunct="1">
              <a:lnSpc>
                <a:spcPct val="90000"/>
              </a:lnSpc>
              <a:spcBef>
                <a:spcPts val="600"/>
              </a:spcBef>
              <a:spcAft>
                <a:spcPts val="600"/>
              </a:spcAft>
              <a:buClrTx/>
              <a:buSzPct val="90000"/>
              <a:buFont typeface="Lucida Grande"/>
              <a:buChar char="-"/>
              <a:tabLst/>
              <a:defRPr sz="16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5986" y="1075268"/>
            <a:ext cx="5383398" cy="5050897"/>
          </a:xfrm>
        </p:spPr>
        <p:txBody>
          <a:bodyPr/>
          <a:lstStyle>
            <a:lvl1pPr marL="385166" marR="0" indent="-302631" algn="l" defTabSz="609493" rtl="0" eaLnBrk="1" fontAlgn="auto" latinLnBrk="0" hangingPunct="1">
              <a:lnSpc>
                <a:spcPct val="90000"/>
              </a:lnSpc>
              <a:spcBef>
                <a:spcPts val="900"/>
              </a:spcBef>
              <a:spcAft>
                <a:spcPts val="600"/>
              </a:spcAft>
              <a:buClrTx/>
              <a:buSzPct val="100000"/>
              <a:buFont typeface="Arial"/>
              <a:buChar char="•"/>
              <a:tabLst/>
              <a:defRPr sz="2100"/>
            </a:lvl1pPr>
            <a:lvl2pPr marL="757634" marR="0" indent="-302631" algn="l" defTabSz="759751" rtl="0" eaLnBrk="1" fontAlgn="auto" latinLnBrk="0" hangingPunct="1">
              <a:lnSpc>
                <a:spcPct val="90000"/>
              </a:lnSpc>
              <a:spcBef>
                <a:spcPts val="600"/>
              </a:spcBef>
              <a:spcAft>
                <a:spcPts val="600"/>
              </a:spcAft>
              <a:buClrTx/>
              <a:buSzPct val="90000"/>
              <a:buFont typeface="Lucida Grande"/>
              <a:buChar char="-"/>
              <a:tabLst/>
              <a:defRPr sz="2100"/>
            </a:lvl2pPr>
            <a:lvl3pPr marL="1149150" marR="0" indent="-304747" algn="l" defTabSz="609493" rtl="0" eaLnBrk="1" fontAlgn="auto" latinLnBrk="0" hangingPunct="1">
              <a:lnSpc>
                <a:spcPct val="90000"/>
              </a:lnSpc>
              <a:spcBef>
                <a:spcPts val="600"/>
              </a:spcBef>
              <a:spcAft>
                <a:spcPts val="600"/>
              </a:spcAft>
              <a:buClrTx/>
              <a:buSzPct val="90000"/>
              <a:buFont typeface="Wingdings" charset="2"/>
              <a:buChar char="§"/>
              <a:tabLst/>
              <a:defRPr sz="1600"/>
            </a:lvl3pPr>
            <a:lvl4pPr marL="1525850" marR="0" indent="-304747" algn="l" defTabSz="609493" rtl="0" eaLnBrk="1" fontAlgn="auto" latinLnBrk="0" hangingPunct="1">
              <a:lnSpc>
                <a:spcPct val="90000"/>
              </a:lnSpc>
              <a:spcBef>
                <a:spcPts val="600"/>
              </a:spcBef>
              <a:spcAft>
                <a:spcPts val="600"/>
              </a:spcAft>
              <a:buClrTx/>
              <a:buSzPct val="90000"/>
              <a:buFont typeface="Lucida Grande"/>
              <a:buChar char="»"/>
              <a:tabLst/>
              <a:defRPr sz="1600"/>
            </a:lvl4pPr>
            <a:lvl5pPr marL="1900434" marR="0" indent="-304747" algn="l" defTabSz="609493" rtl="0" eaLnBrk="1" fontAlgn="auto" latinLnBrk="0" hangingPunct="1">
              <a:lnSpc>
                <a:spcPct val="90000"/>
              </a:lnSpc>
              <a:spcBef>
                <a:spcPts val="600"/>
              </a:spcBef>
              <a:spcAft>
                <a:spcPts val="600"/>
              </a:spcAft>
              <a:buClrTx/>
              <a:buSzPct val="90000"/>
              <a:buFont typeface="Lucida Grande"/>
              <a:buChar char="-"/>
              <a:tabLst/>
              <a:defRPr sz="16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C932CDCB-4B29-F641-AE31-D4360F16EBC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441" y="1075267"/>
            <a:ext cx="5385514" cy="639763"/>
          </a:xfrm>
        </p:spPr>
        <p:txBody>
          <a:bodyPr anchor="b">
            <a:normAutofit/>
          </a:bodyPr>
          <a:lstStyle>
            <a:lvl1pPr marL="0" indent="0">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4" name="Content Placeholder 3"/>
          <p:cNvSpPr>
            <a:spLocks noGrp="1"/>
          </p:cNvSpPr>
          <p:nvPr>
            <p:ph sz="half" idx="2"/>
          </p:nvPr>
        </p:nvSpPr>
        <p:spPr>
          <a:xfrm>
            <a:off x="609441" y="1715030"/>
            <a:ext cx="5385514" cy="4411133"/>
          </a:xfrm>
        </p:spPr>
        <p:txBody>
          <a:bodyPr/>
          <a:lstStyle>
            <a:lvl1pPr marL="385166" marR="0" indent="-302631" algn="l" defTabSz="609493" rtl="0" eaLnBrk="1" fontAlgn="auto" latinLnBrk="0" hangingPunct="1">
              <a:lnSpc>
                <a:spcPct val="90000"/>
              </a:lnSpc>
              <a:spcBef>
                <a:spcPts val="800"/>
              </a:spcBef>
              <a:spcAft>
                <a:spcPts val="533"/>
              </a:spcAft>
              <a:buClrTx/>
              <a:buSzPct val="100000"/>
              <a:buFont typeface="Arial"/>
              <a:buChar char="•"/>
              <a:tabLst/>
              <a:defRPr sz="2100"/>
            </a:lvl1pPr>
            <a:lvl2pPr marL="757634" marR="0" indent="-302631" algn="l" defTabSz="759751" rtl="0" eaLnBrk="1" fontAlgn="auto" latinLnBrk="0" hangingPunct="1">
              <a:lnSpc>
                <a:spcPct val="90000"/>
              </a:lnSpc>
              <a:spcBef>
                <a:spcPts val="800"/>
              </a:spcBef>
              <a:spcAft>
                <a:spcPts val="533"/>
              </a:spcAft>
              <a:buClrTx/>
              <a:buSzPct val="90000"/>
              <a:buFont typeface="Lucida Grande"/>
              <a:buChar char="-"/>
              <a:tabLst/>
              <a:defRPr sz="2100"/>
            </a:lvl2pPr>
            <a:lvl3pPr marL="1149150" marR="0" indent="-304747" algn="l" defTabSz="609493" rtl="0" eaLnBrk="1" fontAlgn="auto" latinLnBrk="0" hangingPunct="1">
              <a:lnSpc>
                <a:spcPct val="90000"/>
              </a:lnSpc>
              <a:spcBef>
                <a:spcPts val="800"/>
              </a:spcBef>
              <a:spcAft>
                <a:spcPts val="533"/>
              </a:spcAft>
              <a:buClrTx/>
              <a:buSzPct val="90000"/>
              <a:buFont typeface="Wingdings" charset="2"/>
              <a:buChar char="§"/>
              <a:tabLst/>
              <a:defRPr sz="1600"/>
            </a:lvl3pPr>
            <a:lvl4pPr marL="1525850" marR="0" indent="-304747" algn="l" defTabSz="609493" rtl="0" eaLnBrk="1" fontAlgn="auto" latinLnBrk="0" hangingPunct="1">
              <a:lnSpc>
                <a:spcPct val="90000"/>
              </a:lnSpc>
              <a:spcBef>
                <a:spcPts val="800"/>
              </a:spcBef>
              <a:spcAft>
                <a:spcPts val="533"/>
              </a:spcAft>
              <a:buClrTx/>
              <a:buSzPct val="90000"/>
              <a:buFont typeface="Lucida Grande"/>
              <a:buChar char="»"/>
              <a:tabLst/>
              <a:defRPr sz="1600"/>
            </a:lvl4pPr>
            <a:lvl5pPr marL="1900434" marR="0" indent="-304747" algn="l" defTabSz="609493" rtl="0" eaLnBrk="1" fontAlgn="auto" latinLnBrk="0" hangingPunct="1">
              <a:lnSpc>
                <a:spcPct val="90000"/>
              </a:lnSpc>
              <a:spcBef>
                <a:spcPts val="800"/>
              </a:spcBef>
              <a:spcAft>
                <a:spcPts val="533"/>
              </a:spcAft>
              <a:buClrTx/>
              <a:buSzPct val="90000"/>
              <a:buFont typeface="Lucida Grande"/>
              <a:buChar char="-"/>
              <a:tabLst/>
              <a:defRPr sz="1600"/>
            </a:lvl5pPr>
            <a:lvl6pPr>
              <a:defRPr sz="2100"/>
            </a:lvl6pPr>
            <a:lvl7pPr>
              <a:defRPr sz="2100"/>
            </a:lvl7pPr>
            <a:lvl8pPr>
              <a:defRPr sz="2100"/>
            </a:lvl8pPr>
            <a:lvl9pPr>
              <a:defRPr sz="2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1756" y="1075267"/>
            <a:ext cx="5387630" cy="639763"/>
          </a:xfrm>
        </p:spPr>
        <p:txBody>
          <a:bodyPr anchor="b">
            <a:normAutofit/>
          </a:bodyPr>
          <a:lstStyle>
            <a:lvl1pPr marL="0" indent="0">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6" name="Content Placeholder 5"/>
          <p:cNvSpPr>
            <a:spLocks noGrp="1"/>
          </p:cNvSpPr>
          <p:nvPr>
            <p:ph sz="quarter" idx="4"/>
          </p:nvPr>
        </p:nvSpPr>
        <p:spPr>
          <a:xfrm>
            <a:off x="6191756" y="1715030"/>
            <a:ext cx="5387630" cy="4411133"/>
          </a:xfrm>
        </p:spPr>
        <p:txBody>
          <a:bodyPr/>
          <a:lstStyle>
            <a:lvl1pPr marL="385166" marR="0" indent="-302631" algn="l" defTabSz="609493" rtl="0" eaLnBrk="1" fontAlgn="auto" latinLnBrk="0" hangingPunct="1">
              <a:lnSpc>
                <a:spcPct val="90000"/>
              </a:lnSpc>
              <a:spcBef>
                <a:spcPts val="800"/>
              </a:spcBef>
              <a:spcAft>
                <a:spcPts val="533"/>
              </a:spcAft>
              <a:buClrTx/>
              <a:buSzPct val="100000"/>
              <a:buFont typeface="Arial"/>
              <a:buChar char="•"/>
              <a:tabLst/>
              <a:defRPr sz="2100"/>
            </a:lvl1pPr>
            <a:lvl2pPr marL="757634" marR="0" indent="-302631" algn="l" defTabSz="759751" rtl="0" eaLnBrk="1" fontAlgn="auto" latinLnBrk="0" hangingPunct="1">
              <a:lnSpc>
                <a:spcPct val="90000"/>
              </a:lnSpc>
              <a:spcBef>
                <a:spcPts val="800"/>
              </a:spcBef>
              <a:spcAft>
                <a:spcPts val="533"/>
              </a:spcAft>
              <a:buClrTx/>
              <a:buSzPct val="90000"/>
              <a:buFont typeface="Lucida Grande"/>
              <a:buChar char="-"/>
              <a:tabLst/>
              <a:defRPr sz="2100"/>
            </a:lvl2pPr>
            <a:lvl3pPr marL="1149150" marR="0" indent="-304747" algn="l" defTabSz="609493" rtl="0" eaLnBrk="1" fontAlgn="auto" latinLnBrk="0" hangingPunct="1">
              <a:lnSpc>
                <a:spcPct val="90000"/>
              </a:lnSpc>
              <a:spcBef>
                <a:spcPts val="800"/>
              </a:spcBef>
              <a:spcAft>
                <a:spcPts val="533"/>
              </a:spcAft>
              <a:buClrTx/>
              <a:buSzPct val="90000"/>
              <a:buFont typeface="Wingdings" charset="2"/>
              <a:buChar char="§"/>
              <a:tabLst/>
              <a:defRPr sz="1600"/>
            </a:lvl3pPr>
            <a:lvl4pPr marL="1525850" marR="0" indent="-304747" algn="l" defTabSz="609493" rtl="0" eaLnBrk="1" fontAlgn="auto" latinLnBrk="0" hangingPunct="1">
              <a:lnSpc>
                <a:spcPct val="90000"/>
              </a:lnSpc>
              <a:spcBef>
                <a:spcPts val="800"/>
              </a:spcBef>
              <a:spcAft>
                <a:spcPts val="533"/>
              </a:spcAft>
              <a:buClrTx/>
              <a:buSzPct val="90000"/>
              <a:buFont typeface="Lucida Grande"/>
              <a:buChar char="»"/>
              <a:tabLst/>
              <a:defRPr sz="1600"/>
            </a:lvl4pPr>
            <a:lvl5pPr marL="1900434" marR="0" indent="-304747" algn="l" defTabSz="609493" rtl="0" eaLnBrk="1" fontAlgn="auto" latinLnBrk="0" hangingPunct="1">
              <a:lnSpc>
                <a:spcPct val="90000"/>
              </a:lnSpc>
              <a:spcBef>
                <a:spcPts val="800"/>
              </a:spcBef>
              <a:spcAft>
                <a:spcPts val="533"/>
              </a:spcAft>
              <a:buClrTx/>
              <a:buSzPct val="90000"/>
              <a:buFont typeface="Lucida Grande"/>
              <a:buChar char="-"/>
              <a:tabLst/>
              <a:defRPr sz="1600"/>
            </a:lvl5pPr>
            <a:lvl6pPr>
              <a:defRPr sz="2100"/>
            </a:lvl6pPr>
            <a:lvl7pPr>
              <a:defRPr sz="2100"/>
            </a:lvl7pPr>
            <a:lvl8pPr>
              <a:defRPr sz="2100"/>
            </a:lvl8pPr>
            <a:lvl9pPr>
              <a:defRPr sz="2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C932CDCB-4B29-F641-AE31-D4360F16EBC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Content and Photo">
    <p:spTree>
      <p:nvGrpSpPr>
        <p:cNvPr id="1" name=""/>
        <p:cNvGrpSpPr/>
        <p:nvPr/>
      </p:nvGrpSpPr>
      <p:grpSpPr>
        <a:xfrm>
          <a:off x="0" y="0"/>
          <a:ext cx="0" cy="0"/>
          <a:chOff x="0" y="0"/>
          <a:chExt cx="0" cy="0"/>
        </a:xfrm>
      </p:grpSpPr>
      <p:sp>
        <p:nvSpPr>
          <p:cNvPr id="2" name="Title 1"/>
          <p:cNvSpPr>
            <a:spLocks noGrp="1"/>
          </p:cNvSpPr>
          <p:nvPr>
            <p:ph type="title"/>
          </p:nvPr>
        </p:nvSpPr>
        <p:spPr>
          <a:xfrm>
            <a:off x="609443" y="71967"/>
            <a:ext cx="4010039" cy="895351"/>
          </a:xfrm>
        </p:spPr>
        <p:txBody>
          <a:bodyPr anchor="ctr">
            <a:normAutofit/>
          </a:bodyPr>
          <a:lstStyle>
            <a:lvl1pPr algn="ctr">
              <a:defRPr sz="2700" b="1"/>
            </a:lvl1pPr>
          </a:lstStyle>
          <a:p>
            <a:r>
              <a:rPr lang="en-US"/>
              <a:t>Click to edit Master title style</a:t>
            </a:r>
            <a:endParaRPr lang="en-US" dirty="0"/>
          </a:p>
        </p:txBody>
      </p:sp>
      <p:sp>
        <p:nvSpPr>
          <p:cNvPr id="4" name="Text Placeholder 3"/>
          <p:cNvSpPr>
            <a:spLocks noGrp="1"/>
          </p:cNvSpPr>
          <p:nvPr>
            <p:ph type="body" sz="half" idx="2"/>
          </p:nvPr>
        </p:nvSpPr>
        <p:spPr>
          <a:xfrm>
            <a:off x="609443" y="1075268"/>
            <a:ext cx="4010039" cy="5050897"/>
          </a:xfrm>
        </p:spPr>
        <p:txBody>
          <a:bodyPr/>
          <a:lstStyle>
            <a:lvl1pPr marL="385166" marR="0" indent="-302631" algn="l" defTabSz="609493" rtl="0" eaLnBrk="1" fontAlgn="auto" latinLnBrk="0" hangingPunct="1">
              <a:lnSpc>
                <a:spcPct val="90000"/>
              </a:lnSpc>
              <a:spcBef>
                <a:spcPts val="900"/>
              </a:spcBef>
              <a:spcAft>
                <a:spcPts val="600"/>
              </a:spcAft>
              <a:buClrTx/>
              <a:buSzPct val="100000"/>
              <a:buFont typeface="Arial"/>
              <a:buChar char="•"/>
              <a:tabLst/>
              <a:defRPr sz="1900"/>
            </a:lvl1pPr>
            <a:lvl2pPr marL="757634" marR="0" indent="-302631" algn="l" defTabSz="759751" rtl="0" eaLnBrk="1" fontAlgn="auto" latinLnBrk="0" hangingPunct="1">
              <a:lnSpc>
                <a:spcPct val="90000"/>
              </a:lnSpc>
              <a:spcBef>
                <a:spcPts val="600"/>
              </a:spcBef>
              <a:spcAft>
                <a:spcPts val="600"/>
              </a:spcAft>
              <a:buClrTx/>
              <a:buSzPct val="90000"/>
              <a:buFont typeface="Lucida Grande"/>
              <a:buChar char="-"/>
              <a:tabLst/>
              <a:defRPr sz="1600"/>
            </a:lvl2pPr>
            <a:lvl3pPr marL="1149150" marR="0" indent="-304747" algn="l" defTabSz="609493" rtl="0" eaLnBrk="1" fontAlgn="auto" latinLnBrk="0" hangingPunct="1">
              <a:lnSpc>
                <a:spcPct val="90000"/>
              </a:lnSpc>
              <a:spcBef>
                <a:spcPts val="600"/>
              </a:spcBef>
              <a:spcAft>
                <a:spcPts val="600"/>
              </a:spcAft>
              <a:buClrTx/>
              <a:buSzPct val="90000"/>
              <a:buFont typeface="Wingdings" charset="2"/>
              <a:buChar char="§"/>
              <a:tabLst/>
              <a:defRPr sz="1300"/>
            </a:lvl3pPr>
            <a:lvl4pPr marL="1525850" marR="0" indent="-304747" algn="l" defTabSz="609493" rtl="0" eaLnBrk="1" fontAlgn="auto" latinLnBrk="0" hangingPunct="1">
              <a:lnSpc>
                <a:spcPct val="90000"/>
              </a:lnSpc>
              <a:spcBef>
                <a:spcPts val="600"/>
              </a:spcBef>
              <a:spcAft>
                <a:spcPts val="600"/>
              </a:spcAft>
              <a:buClrTx/>
              <a:buSzPct val="90000"/>
              <a:buFont typeface="Lucida Grande"/>
              <a:buChar char="»"/>
              <a:tabLst/>
              <a:defRPr sz="1200"/>
            </a:lvl4pPr>
            <a:lvl5pPr marL="1900434" marR="0" indent="-304747" algn="l" defTabSz="609493" rtl="0" eaLnBrk="1" fontAlgn="auto" latinLnBrk="0" hangingPunct="1">
              <a:lnSpc>
                <a:spcPct val="90000"/>
              </a:lnSpc>
              <a:spcBef>
                <a:spcPts val="600"/>
              </a:spcBef>
              <a:spcAft>
                <a:spcPts val="600"/>
              </a:spcAft>
              <a:buClrTx/>
              <a:buSzPct val="90000"/>
              <a:buFont typeface="Lucida Grande"/>
              <a:buChar char="-"/>
              <a:tabLst/>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marL="385166" marR="0" lvl="0" indent="-302631" algn="l" defTabSz="609493" rtl="0" eaLnBrk="1" fontAlgn="auto" latinLnBrk="0" hangingPunct="1">
              <a:lnSpc>
                <a:spcPct val="90000"/>
              </a:lnSpc>
              <a:spcBef>
                <a:spcPts val="900"/>
              </a:spcBef>
              <a:spcAft>
                <a:spcPts val="600"/>
              </a:spcAft>
              <a:buClrTx/>
              <a:buSzPct val="100000"/>
              <a:buFont typeface="Arial"/>
              <a:buChar char="•"/>
              <a:tabLst/>
              <a:defRPr/>
            </a:pPr>
            <a:r>
              <a:rPr kumimoji="0" lang="en-US" sz="2100" b="0" i="0" u="none" strike="noStrike" kern="1200" cap="none" spc="0" normalizeH="0" baseline="0" noProof="0">
                <a:ln>
                  <a:noFill/>
                </a:ln>
                <a:solidFill>
                  <a:srgbClr val="3A475B"/>
                </a:solidFill>
                <a:effectLst/>
                <a:uLnTx/>
                <a:uFillTx/>
                <a:latin typeface="+mn-lt"/>
                <a:ea typeface="+mn-ea"/>
                <a:cs typeface="+mn-cs"/>
              </a:rPr>
              <a:t>Edit Master text styles</a:t>
            </a:r>
          </a:p>
          <a:p>
            <a:pPr marL="385166" marR="0" lvl="1" indent="-302631" algn="l" defTabSz="609493" rtl="0" eaLnBrk="1" fontAlgn="auto" latinLnBrk="0" hangingPunct="1">
              <a:lnSpc>
                <a:spcPct val="90000"/>
              </a:lnSpc>
              <a:spcBef>
                <a:spcPts val="900"/>
              </a:spcBef>
              <a:spcAft>
                <a:spcPts val="600"/>
              </a:spcAft>
              <a:buClrTx/>
              <a:buSzPct val="100000"/>
              <a:buFont typeface="Arial"/>
              <a:buChar char="•"/>
              <a:tabLst/>
              <a:defRPr/>
            </a:pPr>
            <a:r>
              <a:rPr kumimoji="0" lang="en-US" sz="2100" b="0" i="0" u="none" strike="noStrike" kern="1200" cap="none" spc="0" normalizeH="0" baseline="0" noProof="0">
                <a:ln>
                  <a:noFill/>
                </a:ln>
                <a:solidFill>
                  <a:srgbClr val="3A475B"/>
                </a:solidFill>
                <a:effectLst/>
                <a:uLnTx/>
                <a:uFillTx/>
                <a:latin typeface="+mn-lt"/>
                <a:ea typeface="+mn-ea"/>
                <a:cs typeface="+mn-cs"/>
              </a:rPr>
              <a:t>Second level</a:t>
            </a:r>
          </a:p>
          <a:p>
            <a:pPr marL="385166" marR="0" lvl="2" indent="-302631" algn="l" defTabSz="609493" rtl="0" eaLnBrk="1" fontAlgn="auto" latinLnBrk="0" hangingPunct="1">
              <a:lnSpc>
                <a:spcPct val="90000"/>
              </a:lnSpc>
              <a:spcBef>
                <a:spcPts val="900"/>
              </a:spcBef>
              <a:spcAft>
                <a:spcPts val="600"/>
              </a:spcAft>
              <a:buClrTx/>
              <a:buSzPct val="100000"/>
              <a:buFont typeface="Arial"/>
              <a:buChar char="•"/>
              <a:tabLst/>
              <a:defRPr/>
            </a:pPr>
            <a:r>
              <a:rPr kumimoji="0" lang="en-US" sz="2100" b="0" i="0" u="none" strike="noStrike" kern="1200" cap="none" spc="0" normalizeH="0" baseline="0" noProof="0">
                <a:ln>
                  <a:noFill/>
                </a:ln>
                <a:solidFill>
                  <a:srgbClr val="3A475B"/>
                </a:solidFill>
                <a:effectLst/>
                <a:uLnTx/>
                <a:uFillTx/>
                <a:latin typeface="+mn-lt"/>
                <a:ea typeface="+mn-ea"/>
                <a:cs typeface="+mn-cs"/>
              </a:rPr>
              <a:t>Third level</a:t>
            </a:r>
          </a:p>
          <a:p>
            <a:pPr marL="385166" marR="0" lvl="3" indent="-302631" algn="l" defTabSz="609493" rtl="0" eaLnBrk="1" fontAlgn="auto" latinLnBrk="0" hangingPunct="1">
              <a:lnSpc>
                <a:spcPct val="90000"/>
              </a:lnSpc>
              <a:spcBef>
                <a:spcPts val="900"/>
              </a:spcBef>
              <a:spcAft>
                <a:spcPts val="600"/>
              </a:spcAft>
              <a:buClrTx/>
              <a:buSzPct val="100000"/>
              <a:buFont typeface="Arial"/>
              <a:buChar char="•"/>
              <a:tabLst/>
              <a:defRPr/>
            </a:pPr>
            <a:r>
              <a:rPr kumimoji="0" lang="en-US" sz="2100" b="0" i="0" u="none" strike="noStrike" kern="1200" cap="none" spc="0" normalizeH="0" baseline="0" noProof="0">
                <a:ln>
                  <a:noFill/>
                </a:ln>
                <a:solidFill>
                  <a:srgbClr val="3A475B"/>
                </a:solidFill>
                <a:effectLst/>
                <a:uLnTx/>
                <a:uFillTx/>
                <a:latin typeface="+mn-lt"/>
                <a:ea typeface="+mn-ea"/>
                <a:cs typeface="+mn-cs"/>
              </a:rPr>
              <a:t>Fourth level</a:t>
            </a:r>
          </a:p>
          <a:p>
            <a:pPr marL="385166" marR="0" lvl="4" indent="-302631" algn="l" defTabSz="609493" rtl="0" eaLnBrk="1" fontAlgn="auto" latinLnBrk="0" hangingPunct="1">
              <a:lnSpc>
                <a:spcPct val="90000"/>
              </a:lnSpc>
              <a:spcBef>
                <a:spcPts val="900"/>
              </a:spcBef>
              <a:spcAft>
                <a:spcPts val="600"/>
              </a:spcAft>
              <a:buClrTx/>
              <a:buSzPct val="100000"/>
              <a:buFont typeface="Arial"/>
              <a:buChar char="•"/>
              <a:tabLst/>
              <a:defRPr/>
            </a:pPr>
            <a:r>
              <a:rPr kumimoji="0" lang="en-US" sz="2100" b="0" i="0" u="none" strike="noStrike" kern="1200" cap="none" spc="0" normalizeH="0" baseline="0" noProof="0">
                <a:ln>
                  <a:noFill/>
                </a:ln>
                <a:solidFill>
                  <a:srgbClr val="3A475B"/>
                </a:solidFill>
                <a:effectLst/>
                <a:uLnTx/>
                <a:uFillTx/>
                <a:latin typeface="+mn-lt"/>
                <a:ea typeface="+mn-ea"/>
                <a:cs typeface="+mn-cs"/>
              </a:rPr>
              <a:t>Fifth level</a:t>
            </a:r>
            <a:endParaRPr kumimoji="0" lang="en-US" sz="1600" b="0" i="0" u="none" strike="noStrike" kern="1200" cap="none" spc="0" normalizeH="0" baseline="0" noProof="0" dirty="0">
              <a:ln>
                <a:noFill/>
              </a:ln>
              <a:solidFill>
                <a:srgbClr val="3A475B"/>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fld id="{C932CDCB-4B29-F641-AE31-D4360F16EBC3}" type="slidenum">
              <a:rPr lang="en-US" smtClean="0"/>
              <a:t>‹#›</a:t>
            </a:fld>
            <a:endParaRPr lang="en-US"/>
          </a:p>
        </p:txBody>
      </p:sp>
      <p:sp>
        <p:nvSpPr>
          <p:cNvPr id="10" name="Content Placeholder 9"/>
          <p:cNvSpPr>
            <a:spLocks noGrp="1"/>
          </p:cNvSpPr>
          <p:nvPr>
            <p:ph sz="quarter" idx="13"/>
          </p:nvPr>
        </p:nvSpPr>
        <p:spPr>
          <a:xfrm>
            <a:off x="4776073" y="0"/>
            <a:ext cx="7412752" cy="6370320"/>
          </a:xfrm>
        </p:spPr>
        <p:txBody>
          <a:bodyPr/>
          <a:lstStyle>
            <a:lvl1pPr marL="82535" indent="0">
              <a:buNone/>
              <a:defRPr/>
            </a:lvl1pPr>
          </a:lstStyle>
          <a:p>
            <a:pPr lvl="0"/>
            <a:r>
              <a:rPr lang="en-US"/>
              <a:t>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C932CDCB-4B29-F641-AE31-D4360F16EBC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932CDCB-4B29-F641-AE31-D4360F16EBC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 No logo">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932CDCB-4B29-F641-AE31-D4360F16EBC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LogoBar.png"/>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0" y="6370320"/>
            <a:ext cx="12188825" cy="487680"/>
          </a:xfrm>
          <a:prstGeom prst="rect">
            <a:avLst/>
          </a:prstGeom>
        </p:spPr>
      </p:pic>
      <p:sp>
        <p:nvSpPr>
          <p:cNvPr id="2" name="Title Placeholder 1"/>
          <p:cNvSpPr>
            <a:spLocks noGrp="1"/>
          </p:cNvSpPr>
          <p:nvPr>
            <p:ph type="title"/>
          </p:nvPr>
        </p:nvSpPr>
        <p:spPr>
          <a:xfrm>
            <a:off x="609441" y="83227"/>
            <a:ext cx="10969943" cy="888608"/>
          </a:xfrm>
          <a:prstGeom prst="rect">
            <a:avLst/>
          </a:prstGeom>
        </p:spPr>
        <p:txBody>
          <a:bodyPr vert="horz" lIns="121899" tIns="60949" rIns="121899" bIns="60949"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441" y="1089623"/>
            <a:ext cx="10969943" cy="5036541"/>
          </a:xfrm>
          <a:prstGeom prst="rect">
            <a:avLst/>
          </a:prstGeom>
        </p:spPr>
        <p:txBody>
          <a:bodyPr vert="horz" lIns="121899" tIns="60949" rIns="121899"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09441" y="6431598"/>
            <a:ext cx="2844059" cy="365125"/>
          </a:xfrm>
          <a:prstGeom prst="rect">
            <a:avLst/>
          </a:prstGeom>
        </p:spPr>
        <p:txBody>
          <a:bodyPr vert="horz" lIns="121899" tIns="60949" rIns="121899" bIns="60949" rtlCol="0" anchor="ctr"/>
          <a:lstStyle>
            <a:lvl1pPr algn="l">
              <a:defRPr sz="1300">
                <a:solidFill>
                  <a:schemeClr val="tx1">
                    <a:lumMod val="40000"/>
                    <a:lumOff val="60000"/>
                  </a:schemeClr>
                </a:solidFill>
              </a:defRPr>
            </a:lvl1pPr>
          </a:lstStyle>
          <a:p>
            <a:fld id="{C932CDCB-4B29-F641-AE31-D4360F16EBC3}" type="slidenum">
              <a:rPr lang="en-US" smtClean="0"/>
              <a:pPr/>
              <a:t>‹#›</a:t>
            </a:fld>
            <a:endParaRPr lang="en-US" dirty="0"/>
          </a:p>
        </p:txBody>
      </p:sp>
      <p:pic>
        <p:nvPicPr>
          <p:cNvPr id="9" name="Picture 8" descr="ForeSee_logo_1-color.png"/>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10764985" y="6431280"/>
            <a:ext cx="814399" cy="365760"/>
          </a:xfrm>
          <a:prstGeom prst="rect">
            <a:avLst/>
          </a:prstGeom>
        </p:spPr>
      </p:pic>
    </p:spTree>
    <p:extLst>
      <p:ext uri="{BB962C8B-B14F-4D97-AF65-F5344CB8AC3E}">
        <p14:creationId xmlns:p14="http://schemas.microsoft.com/office/powerpoint/2010/main" val="1797104875"/>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 id="2147483739" r:id="rId18"/>
    <p:sldLayoutId id="2147483740" r:id="rId19"/>
    <p:sldLayoutId id="2147483741" r:id="rId20"/>
    <p:sldLayoutId id="2147483742" r:id="rId21"/>
    <p:sldLayoutId id="2147483743" r:id="rId22"/>
    <p:sldLayoutId id="2147483744" r:id="rId23"/>
    <p:sldLayoutId id="2147483745" r:id="rId24"/>
    <p:sldLayoutId id="2147483746" r:id="rId25"/>
    <p:sldLayoutId id="2147483747" r:id="rId26"/>
    <p:sldLayoutId id="2147483748" r:id="rId27"/>
    <p:sldLayoutId id="2147483749" r:id="rId28"/>
  </p:sldLayoutIdLst>
  <p:hf hdr="0" ftr="0" dt="0"/>
  <p:txStyles>
    <p:titleStyle>
      <a:lvl1pPr algn="ctr" defTabSz="609493" rtl="0" eaLnBrk="1" latinLnBrk="0" hangingPunct="1">
        <a:lnSpc>
          <a:spcPct val="90000"/>
        </a:lnSpc>
        <a:spcBef>
          <a:spcPct val="0"/>
        </a:spcBef>
        <a:buNone/>
        <a:defRPr sz="2900" b="1" kern="1200">
          <a:solidFill>
            <a:schemeClr val="tx1"/>
          </a:solidFill>
          <a:latin typeface="+mj-lt"/>
          <a:ea typeface="+mj-ea"/>
          <a:cs typeface="+mj-cs"/>
        </a:defRPr>
      </a:lvl1pPr>
    </p:titleStyle>
    <p:bodyStyle>
      <a:lvl1pPr marL="301625" indent="-301625" algn="l" defTabSz="609493" rtl="0" eaLnBrk="1" latinLnBrk="0" hangingPunct="1">
        <a:lnSpc>
          <a:spcPct val="90000"/>
        </a:lnSpc>
        <a:spcBef>
          <a:spcPts val="900"/>
        </a:spcBef>
        <a:spcAft>
          <a:spcPts val="600"/>
        </a:spcAft>
        <a:buSzPct val="100000"/>
        <a:buFont typeface="Arial"/>
        <a:buChar char="•"/>
        <a:tabLst/>
        <a:defRPr sz="2100" b="0" kern="1200">
          <a:solidFill>
            <a:schemeClr val="tx1"/>
          </a:solidFill>
          <a:latin typeface="+mn-lt"/>
          <a:ea typeface="+mn-ea"/>
          <a:cs typeface="+mn-cs"/>
        </a:defRPr>
      </a:lvl1pPr>
      <a:lvl2pPr marL="757634" indent="-302631" algn="l" defTabSz="759751" rtl="0" eaLnBrk="1" latinLnBrk="0" hangingPunct="1">
        <a:lnSpc>
          <a:spcPct val="90000"/>
        </a:lnSpc>
        <a:spcBef>
          <a:spcPts val="600"/>
        </a:spcBef>
        <a:spcAft>
          <a:spcPts val="600"/>
        </a:spcAft>
        <a:buSzPct val="90000"/>
        <a:buFont typeface="Lucida Grande"/>
        <a:buChar char="-"/>
        <a:tabLst/>
        <a:defRPr sz="2100" kern="1200">
          <a:solidFill>
            <a:schemeClr val="tx1"/>
          </a:solidFill>
          <a:latin typeface="+mn-lt"/>
          <a:ea typeface="+mn-ea"/>
          <a:cs typeface="+mn-cs"/>
        </a:defRPr>
      </a:lvl2pPr>
      <a:lvl3pPr marL="1149150" indent="-304747" algn="l" defTabSz="609493" rtl="0" eaLnBrk="1" latinLnBrk="0" hangingPunct="1">
        <a:lnSpc>
          <a:spcPct val="90000"/>
        </a:lnSpc>
        <a:spcBef>
          <a:spcPts val="600"/>
        </a:spcBef>
        <a:spcAft>
          <a:spcPts val="600"/>
        </a:spcAft>
        <a:buSzPct val="90000"/>
        <a:buFont typeface="Wingdings" charset="2"/>
        <a:buChar char="§"/>
        <a:defRPr sz="1600" kern="1200">
          <a:solidFill>
            <a:schemeClr val="tx1"/>
          </a:solidFill>
          <a:latin typeface="+mn-lt"/>
          <a:ea typeface="+mn-ea"/>
          <a:cs typeface="+mn-cs"/>
        </a:defRPr>
      </a:lvl3pPr>
      <a:lvl4pPr marL="1525850" indent="-304747" algn="l" defTabSz="609493" rtl="0" eaLnBrk="1" latinLnBrk="0" hangingPunct="1">
        <a:lnSpc>
          <a:spcPct val="90000"/>
        </a:lnSpc>
        <a:spcBef>
          <a:spcPts val="600"/>
        </a:spcBef>
        <a:spcAft>
          <a:spcPts val="600"/>
        </a:spcAft>
        <a:buSzPct val="90000"/>
        <a:buFont typeface="Lucida Grande"/>
        <a:buChar char="»"/>
        <a:defRPr sz="1600" kern="1200">
          <a:solidFill>
            <a:schemeClr val="tx1"/>
          </a:solidFill>
          <a:latin typeface="+mn-lt"/>
          <a:ea typeface="+mn-ea"/>
          <a:cs typeface="+mn-cs"/>
        </a:defRPr>
      </a:lvl4pPr>
      <a:lvl5pPr marL="1900434" indent="-304747" algn="l" defTabSz="609493" rtl="0" eaLnBrk="1" latinLnBrk="0" hangingPunct="1">
        <a:lnSpc>
          <a:spcPct val="90000"/>
        </a:lnSpc>
        <a:spcBef>
          <a:spcPts val="600"/>
        </a:spcBef>
        <a:spcAft>
          <a:spcPts val="600"/>
        </a:spcAft>
        <a:buSzPct val="90000"/>
        <a:buFont typeface="Lucida Grande"/>
        <a:buChar char="-"/>
        <a:defRPr sz="1600" kern="1200">
          <a:solidFill>
            <a:schemeClr val="tx1"/>
          </a:solidFill>
          <a:latin typeface="+mn-lt"/>
          <a:ea typeface="+mn-ea"/>
          <a:cs typeface="+mn-cs"/>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5.png"/><Relationship Id="rId4" Type="http://schemas.openxmlformats.org/officeDocument/2006/relationships/diagramLayout" Target="../diagrams/layout1.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Environmental Protection Agency</a:t>
            </a:r>
          </a:p>
        </p:txBody>
      </p:sp>
      <p:sp>
        <p:nvSpPr>
          <p:cNvPr id="3" name="Subtitle 2"/>
          <p:cNvSpPr>
            <a:spLocks noGrp="1"/>
          </p:cNvSpPr>
          <p:nvPr>
            <p:ph type="subTitle" idx="1"/>
          </p:nvPr>
        </p:nvSpPr>
        <p:spPr/>
        <p:txBody>
          <a:bodyPr/>
          <a:lstStyle/>
          <a:p>
            <a:r>
              <a:rPr lang="en-US" dirty="0"/>
              <a:t>How’s My Waterway</a:t>
            </a:r>
          </a:p>
          <a:p>
            <a:r>
              <a:rPr lang="en-US" dirty="0"/>
              <a:t>CX Strategic Analysis </a:t>
            </a:r>
          </a:p>
        </p:txBody>
      </p:sp>
      <p:pic>
        <p:nvPicPr>
          <p:cNvPr id="7" name="Picture 6">
            <a:extLst>
              <a:ext uri="{FF2B5EF4-FFF2-40B4-BE49-F238E27FC236}">
                <a16:creationId xmlns:a16="http://schemas.microsoft.com/office/drawing/2014/main" id="{A11F99EA-DA9A-459D-8C53-BF9714E1A7AC}"/>
              </a:ext>
            </a:extLst>
          </p:cNvPr>
          <p:cNvPicPr>
            <a:picLocks noChangeAspect="1"/>
          </p:cNvPicPr>
          <p:nvPr/>
        </p:nvPicPr>
        <p:blipFill>
          <a:blip r:embed="rId3"/>
          <a:stretch>
            <a:fillRect/>
          </a:stretch>
        </p:blipFill>
        <p:spPr>
          <a:xfrm>
            <a:off x="8082183" y="377648"/>
            <a:ext cx="3542857" cy="790476"/>
          </a:xfrm>
          <a:prstGeom prst="rect">
            <a:avLst/>
          </a:prstGeom>
        </p:spPr>
      </p:pic>
      <p:sp>
        <p:nvSpPr>
          <p:cNvPr id="5" name="Subtitle 2">
            <a:extLst>
              <a:ext uri="{FF2B5EF4-FFF2-40B4-BE49-F238E27FC236}">
                <a16:creationId xmlns:a16="http://schemas.microsoft.com/office/drawing/2014/main" id="{7E05990A-EFC4-4D4F-8E1C-33B14344E61D}"/>
              </a:ext>
            </a:extLst>
          </p:cNvPr>
          <p:cNvSpPr txBox="1">
            <a:spLocks/>
          </p:cNvSpPr>
          <p:nvPr/>
        </p:nvSpPr>
        <p:spPr>
          <a:xfrm>
            <a:off x="609442" y="6289082"/>
            <a:ext cx="3100359" cy="411131"/>
          </a:xfrm>
          <a:prstGeom prst="rect">
            <a:avLst/>
          </a:prstGeom>
        </p:spPr>
        <p:txBody>
          <a:bodyPr vert="horz" lIns="121899" tIns="60949" rIns="121899" bIns="0" rtlCol="0">
            <a:normAutofit/>
          </a:bodyPr>
          <a:lstStyle>
            <a:lvl1pPr marL="0" indent="0" algn="l" defTabSz="609493" rtl="0" eaLnBrk="1" latinLnBrk="0" hangingPunct="1">
              <a:lnSpc>
                <a:spcPct val="90000"/>
              </a:lnSpc>
              <a:spcBef>
                <a:spcPts val="900"/>
              </a:spcBef>
              <a:spcAft>
                <a:spcPts val="600"/>
              </a:spcAft>
              <a:buSzPct val="100000"/>
              <a:buFont typeface="Arial"/>
              <a:buNone/>
              <a:tabLst/>
              <a:defRPr sz="2700" b="0" kern="1200">
                <a:solidFill>
                  <a:srgbClr val="FFFFFF"/>
                </a:solidFill>
                <a:latin typeface="+mn-lt"/>
                <a:ea typeface="+mn-ea"/>
                <a:cs typeface="+mn-cs"/>
              </a:defRPr>
            </a:lvl1pPr>
            <a:lvl2pPr marL="609493" indent="0" algn="ctr" defTabSz="759751" rtl="0" eaLnBrk="1" latinLnBrk="0" hangingPunct="1">
              <a:lnSpc>
                <a:spcPct val="90000"/>
              </a:lnSpc>
              <a:spcBef>
                <a:spcPts val="600"/>
              </a:spcBef>
              <a:spcAft>
                <a:spcPts val="600"/>
              </a:spcAft>
              <a:buSzPct val="90000"/>
              <a:buFont typeface="Lucida Grande"/>
              <a:buNone/>
              <a:tabLst/>
              <a:defRPr sz="2100" kern="1200">
                <a:solidFill>
                  <a:schemeClr val="tx1">
                    <a:tint val="75000"/>
                  </a:schemeClr>
                </a:solidFill>
                <a:latin typeface="+mn-lt"/>
                <a:ea typeface="+mn-ea"/>
                <a:cs typeface="+mn-cs"/>
              </a:defRPr>
            </a:lvl2pPr>
            <a:lvl3pPr marL="1218987" indent="0" algn="ctr" defTabSz="609493" rtl="0" eaLnBrk="1" latinLnBrk="0" hangingPunct="1">
              <a:lnSpc>
                <a:spcPct val="90000"/>
              </a:lnSpc>
              <a:spcBef>
                <a:spcPts val="600"/>
              </a:spcBef>
              <a:spcAft>
                <a:spcPts val="600"/>
              </a:spcAft>
              <a:buSzPct val="90000"/>
              <a:buFont typeface="Wingdings" charset="2"/>
              <a:buNone/>
              <a:defRPr sz="1600" kern="1200">
                <a:solidFill>
                  <a:schemeClr val="tx1">
                    <a:tint val="75000"/>
                  </a:schemeClr>
                </a:solidFill>
                <a:latin typeface="+mn-lt"/>
                <a:ea typeface="+mn-ea"/>
                <a:cs typeface="+mn-cs"/>
              </a:defRPr>
            </a:lvl3pPr>
            <a:lvl4pPr marL="1828480" indent="0" algn="ctr" defTabSz="609493" rtl="0" eaLnBrk="1" latinLnBrk="0" hangingPunct="1">
              <a:lnSpc>
                <a:spcPct val="90000"/>
              </a:lnSpc>
              <a:spcBef>
                <a:spcPts val="600"/>
              </a:spcBef>
              <a:spcAft>
                <a:spcPts val="600"/>
              </a:spcAft>
              <a:buSzPct val="90000"/>
              <a:buFont typeface="Lucida Grande"/>
              <a:buNone/>
              <a:defRPr sz="1600" kern="1200">
                <a:solidFill>
                  <a:schemeClr val="tx1">
                    <a:tint val="75000"/>
                  </a:schemeClr>
                </a:solidFill>
                <a:latin typeface="+mn-lt"/>
                <a:ea typeface="+mn-ea"/>
                <a:cs typeface="+mn-cs"/>
              </a:defRPr>
            </a:lvl4pPr>
            <a:lvl5pPr marL="2437973" indent="0" algn="ctr" defTabSz="609493" rtl="0" eaLnBrk="1" latinLnBrk="0" hangingPunct="1">
              <a:lnSpc>
                <a:spcPct val="90000"/>
              </a:lnSpc>
              <a:spcBef>
                <a:spcPts val="600"/>
              </a:spcBef>
              <a:spcAft>
                <a:spcPts val="600"/>
              </a:spcAft>
              <a:buSzPct val="90000"/>
              <a:buFont typeface="Lucida Grande"/>
              <a:buNone/>
              <a:defRPr sz="1600" kern="1200">
                <a:solidFill>
                  <a:schemeClr val="tx1">
                    <a:tint val="75000"/>
                  </a:schemeClr>
                </a:solidFill>
                <a:latin typeface="+mn-lt"/>
                <a:ea typeface="+mn-ea"/>
                <a:cs typeface="+mn-cs"/>
              </a:defRPr>
            </a:lvl5pPr>
            <a:lvl6pPr marL="3047467" indent="0" algn="ctr" defTabSz="609493" rtl="0" eaLnBrk="1" latinLnBrk="0" hangingPunct="1">
              <a:spcBef>
                <a:spcPct val="20000"/>
              </a:spcBef>
              <a:buFont typeface="Arial"/>
              <a:buNone/>
              <a:defRPr sz="2700" kern="1200">
                <a:solidFill>
                  <a:schemeClr val="tx1">
                    <a:tint val="75000"/>
                  </a:schemeClr>
                </a:solidFill>
                <a:latin typeface="+mn-lt"/>
                <a:ea typeface="+mn-ea"/>
                <a:cs typeface="+mn-cs"/>
              </a:defRPr>
            </a:lvl6pPr>
            <a:lvl7pPr marL="3656960" indent="0" algn="ctr" defTabSz="609493" rtl="0" eaLnBrk="1" latinLnBrk="0" hangingPunct="1">
              <a:spcBef>
                <a:spcPct val="20000"/>
              </a:spcBef>
              <a:buFont typeface="Arial"/>
              <a:buNone/>
              <a:defRPr sz="2700" kern="1200">
                <a:solidFill>
                  <a:schemeClr val="tx1">
                    <a:tint val="75000"/>
                  </a:schemeClr>
                </a:solidFill>
                <a:latin typeface="+mn-lt"/>
                <a:ea typeface="+mn-ea"/>
                <a:cs typeface="+mn-cs"/>
              </a:defRPr>
            </a:lvl7pPr>
            <a:lvl8pPr marL="4266453" indent="0" algn="ctr" defTabSz="609493" rtl="0" eaLnBrk="1" latinLnBrk="0" hangingPunct="1">
              <a:spcBef>
                <a:spcPct val="20000"/>
              </a:spcBef>
              <a:buFont typeface="Arial"/>
              <a:buNone/>
              <a:defRPr sz="2700" kern="1200">
                <a:solidFill>
                  <a:schemeClr val="tx1">
                    <a:tint val="75000"/>
                  </a:schemeClr>
                </a:solidFill>
                <a:latin typeface="+mn-lt"/>
                <a:ea typeface="+mn-ea"/>
                <a:cs typeface="+mn-cs"/>
              </a:defRPr>
            </a:lvl8pPr>
            <a:lvl9pPr marL="4875947" indent="0" algn="ctr" defTabSz="609493" rtl="0" eaLnBrk="1" latinLnBrk="0" hangingPunct="1">
              <a:spcBef>
                <a:spcPct val="20000"/>
              </a:spcBef>
              <a:buFont typeface="Arial"/>
              <a:buNone/>
              <a:defRPr sz="2700" kern="1200">
                <a:solidFill>
                  <a:schemeClr val="tx1">
                    <a:tint val="75000"/>
                  </a:schemeClr>
                </a:solidFill>
                <a:latin typeface="+mn-lt"/>
                <a:ea typeface="+mn-ea"/>
                <a:cs typeface="+mn-cs"/>
              </a:defRPr>
            </a:lvl9pPr>
          </a:lstStyle>
          <a:p>
            <a:r>
              <a:rPr lang="en-US" sz="2000" dirty="0">
                <a:solidFill>
                  <a:schemeClr val="tx1"/>
                </a:solidFill>
              </a:rPr>
              <a:t>June 21, 2019</a:t>
            </a:r>
          </a:p>
        </p:txBody>
      </p:sp>
    </p:spTree>
    <p:extLst>
      <p:ext uri="{BB962C8B-B14F-4D97-AF65-F5344CB8AC3E}">
        <p14:creationId xmlns:p14="http://schemas.microsoft.com/office/powerpoint/2010/main" val="546679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1B72C-4073-41B9-A9A2-8DA06115805E}"/>
              </a:ext>
            </a:extLst>
          </p:cNvPr>
          <p:cNvSpPr>
            <a:spLocks noGrp="1"/>
          </p:cNvSpPr>
          <p:nvPr>
            <p:ph type="title"/>
          </p:nvPr>
        </p:nvSpPr>
        <p:spPr>
          <a:xfrm>
            <a:off x="609441" y="320420"/>
            <a:ext cx="10969943" cy="888608"/>
          </a:xfrm>
        </p:spPr>
        <p:txBody>
          <a:bodyPr>
            <a:normAutofit/>
          </a:bodyPr>
          <a:lstStyle/>
          <a:p>
            <a:r>
              <a:rPr lang="en-US" sz="2600" b="0" dirty="0"/>
              <a:t>Satisfaction and top drivers for How’s My Waterway stand at or slightly below key ForeSee benchmarks and the EPA aggregate.</a:t>
            </a:r>
          </a:p>
        </p:txBody>
      </p:sp>
      <p:graphicFrame>
        <p:nvGraphicFramePr>
          <p:cNvPr id="5" name="Content Placeholder 4">
            <a:extLst>
              <a:ext uri="{FF2B5EF4-FFF2-40B4-BE49-F238E27FC236}">
                <a16:creationId xmlns:a16="http://schemas.microsoft.com/office/drawing/2014/main" id="{1585B05B-9595-4375-B21C-DEBC7ACD54ED}"/>
              </a:ext>
            </a:extLst>
          </p:cNvPr>
          <p:cNvGraphicFramePr>
            <a:graphicFrameLocks noGrp="1"/>
          </p:cNvGraphicFramePr>
          <p:nvPr>
            <p:ph idx="1"/>
            <p:extLst>
              <p:ext uri="{D42A27DB-BD31-4B8C-83A1-F6EECF244321}">
                <p14:modId xmlns:p14="http://schemas.microsoft.com/office/powerpoint/2010/main" val="3898788168"/>
              </p:ext>
            </p:extLst>
          </p:nvPr>
        </p:nvGraphicFramePr>
        <p:xfrm>
          <a:off x="703384" y="2350429"/>
          <a:ext cx="10607043" cy="2611120"/>
        </p:xfrm>
        <a:graphic>
          <a:graphicData uri="http://schemas.openxmlformats.org/drawingml/2006/table">
            <a:tbl>
              <a:tblPr firstRow="1" bandRow="1">
                <a:tableStyleId>{7DF18680-E054-41AD-8BC1-D1AEF772440D}</a:tableStyleId>
              </a:tblPr>
              <a:tblGrid>
                <a:gridCol w="1585496">
                  <a:extLst>
                    <a:ext uri="{9D8B030D-6E8A-4147-A177-3AD203B41FA5}">
                      <a16:colId xmlns:a16="http://schemas.microsoft.com/office/drawing/2014/main" val="492996599"/>
                    </a:ext>
                  </a:extLst>
                </a:gridCol>
                <a:gridCol w="1357792">
                  <a:extLst>
                    <a:ext uri="{9D8B030D-6E8A-4147-A177-3AD203B41FA5}">
                      <a16:colId xmlns:a16="http://schemas.microsoft.com/office/drawing/2014/main" val="2329402285"/>
                    </a:ext>
                  </a:extLst>
                </a:gridCol>
                <a:gridCol w="1357792">
                  <a:extLst>
                    <a:ext uri="{9D8B030D-6E8A-4147-A177-3AD203B41FA5}">
                      <a16:colId xmlns:a16="http://schemas.microsoft.com/office/drawing/2014/main" val="3587391082"/>
                    </a:ext>
                  </a:extLst>
                </a:gridCol>
                <a:gridCol w="1357792">
                  <a:extLst>
                    <a:ext uri="{9D8B030D-6E8A-4147-A177-3AD203B41FA5}">
                      <a16:colId xmlns:a16="http://schemas.microsoft.com/office/drawing/2014/main" val="1949708633"/>
                    </a:ext>
                  </a:extLst>
                </a:gridCol>
                <a:gridCol w="1357791">
                  <a:extLst>
                    <a:ext uri="{9D8B030D-6E8A-4147-A177-3AD203B41FA5}">
                      <a16:colId xmlns:a16="http://schemas.microsoft.com/office/drawing/2014/main" val="556355555"/>
                    </a:ext>
                  </a:extLst>
                </a:gridCol>
                <a:gridCol w="1057262">
                  <a:extLst>
                    <a:ext uri="{9D8B030D-6E8A-4147-A177-3AD203B41FA5}">
                      <a16:colId xmlns:a16="http://schemas.microsoft.com/office/drawing/2014/main" val="4271776298"/>
                    </a:ext>
                  </a:extLst>
                </a:gridCol>
                <a:gridCol w="1298248">
                  <a:extLst>
                    <a:ext uri="{9D8B030D-6E8A-4147-A177-3AD203B41FA5}">
                      <a16:colId xmlns:a16="http://schemas.microsoft.com/office/drawing/2014/main" val="180616161"/>
                    </a:ext>
                  </a:extLst>
                </a:gridCol>
                <a:gridCol w="1234870">
                  <a:extLst>
                    <a:ext uri="{9D8B030D-6E8A-4147-A177-3AD203B41FA5}">
                      <a16:colId xmlns:a16="http://schemas.microsoft.com/office/drawing/2014/main" val="4000687028"/>
                    </a:ext>
                  </a:extLst>
                </a:gridCol>
              </a:tblGrid>
              <a:tr h="370840">
                <a:tc>
                  <a:txBody>
                    <a:bodyPr/>
                    <a:lstStyle/>
                    <a:p>
                      <a:endParaRPr lang="en-US" sz="1800" b="0" dirty="0"/>
                    </a:p>
                    <a:p>
                      <a:r>
                        <a:rPr lang="en-US" sz="1800" b="0" dirty="0"/>
                        <a:t>Benchmarks</a:t>
                      </a:r>
                    </a:p>
                  </a:txBody>
                  <a:tcPr/>
                </a:tc>
                <a:tc>
                  <a:txBody>
                    <a:bodyPr/>
                    <a:lstStyle/>
                    <a:p>
                      <a:pPr algn="ctr"/>
                      <a:r>
                        <a:rPr lang="en-US" sz="1800" b="0" dirty="0"/>
                        <a:t> EPA How’s My Waterway</a:t>
                      </a:r>
                    </a:p>
                    <a:p>
                      <a:pPr algn="ctr"/>
                      <a:r>
                        <a:rPr lang="en-US" sz="1400" b="0" i="1" dirty="0"/>
                        <a:t>n=329</a:t>
                      </a:r>
                    </a:p>
                  </a:txBody>
                  <a:tcPr anchor="ctr">
                    <a:solidFill>
                      <a:srgbClr val="00B0F0"/>
                    </a:solidFill>
                  </a:tcPr>
                </a:tc>
                <a:tc>
                  <a:txBody>
                    <a:bodyPr/>
                    <a:lstStyle/>
                    <a:p>
                      <a:pPr algn="ctr"/>
                      <a:r>
                        <a:rPr lang="en-US" sz="1800" b="0" dirty="0"/>
                        <a:t>All EPA</a:t>
                      </a:r>
                    </a:p>
                    <a:p>
                      <a:pPr algn="ctr"/>
                      <a:r>
                        <a:rPr lang="en-US" sz="1400" b="0" i="1" dirty="0"/>
                        <a:t>n=2,463</a:t>
                      </a:r>
                    </a:p>
                  </a:txBody>
                  <a:tcPr anchor="ctr">
                    <a:solidFill>
                      <a:srgbClr val="00B0F0"/>
                    </a:solidFill>
                  </a:tcPr>
                </a:tc>
                <a:tc>
                  <a:txBody>
                    <a:bodyPr/>
                    <a:lstStyle/>
                    <a:p>
                      <a:pPr algn="ctr"/>
                      <a:r>
                        <a:rPr lang="en-US" sz="1800" b="0" dirty="0"/>
                        <a:t>ForeSee Website Index</a:t>
                      </a:r>
                    </a:p>
                  </a:txBody>
                  <a:tcPr anchor="ctr"/>
                </a:tc>
                <a:tc>
                  <a:txBody>
                    <a:bodyPr/>
                    <a:lstStyle/>
                    <a:p>
                      <a:pPr algn="ctr"/>
                      <a:r>
                        <a:rPr lang="en-US" sz="1800" b="0" dirty="0"/>
                        <a:t>Public </a:t>
                      </a:r>
                    </a:p>
                    <a:p>
                      <a:pPr algn="ctr"/>
                      <a:r>
                        <a:rPr lang="en-US" sz="1800" b="0" dirty="0"/>
                        <a:t>Sector</a:t>
                      </a:r>
                    </a:p>
                  </a:txBody>
                  <a:tcPr anchor="ctr"/>
                </a:tc>
                <a:tc>
                  <a:txBody>
                    <a:bodyPr/>
                    <a:lstStyle/>
                    <a:p>
                      <a:pPr algn="ctr"/>
                      <a:r>
                        <a:rPr lang="en-US" sz="1800" b="0" dirty="0"/>
                        <a:t>Federal Gov</a:t>
                      </a:r>
                    </a:p>
                  </a:txBody>
                  <a:tcPr anchor="ctr"/>
                </a:tc>
                <a:tc>
                  <a:txBody>
                    <a:bodyPr/>
                    <a:lstStyle/>
                    <a:p>
                      <a:pPr algn="ctr"/>
                      <a:r>
                        <a:rPr lang="en-US" sz="1800" b="0" dirty="0"/>
                        <a:t>Regulatory</a:t>
                      </a:r>
                    </a:p>
                  </a:txBody>
                  <a:tcPr anchor="ctr"/>
                </a:tc>
                <a:tc>
                  <a:txBody>
                    <a:bodyPr/>
                    <a:lstStyle/>
                    <a:p>
                      <a:pPr algn="ctr"/>
                      <a:r>
                        <a:rPr lang="en-US" sz="1800" b="0" dirty="0"/>
                        <a:t>Executive Branch</a:t>
                      </a:r>
                    </a:p>
                  </a:txBody>
                  <a:tcPr anchor="ctr"/>
                </a:tc>
                <a:extLst>
                  <a:ext uri="{0D108BD9-81ED-4DB2-BD59-A6C34878D82A}">
                    <a16:rowId xmlns:a16="http://schemas.microsoft.com/office/drawing/2014/main" val="711376194"/>
                  </a:ext>
                </a:extLst>
              </a:tr>
              <a:tr h="370840">
                <a:tc>
                  <a:txBody>
                    <a:bodyPr/>
                    <a:lstStyle/>
                    <a:p>
                      <a:r>
                        <a:rPr lang="en-US" sz="1800" dirty="0"/>
                        <a:t>Satisfaction</a:t>
                      </a:r>
                    </a:p>
                  </a:txBody>
                  <a:tcPr/>
                </a:tc>
                <a:tc>
                  <a:txBody>
                    <a:bodyPr/>
                    <a:lstStyle/>
                    <a:p>
                      <a:pPr algn="ctr"/>
                      <a:r>
                        <a:rPr lang="en-US" sz="1800" dirty="0"/>
                        <a:t>66</a:t>
                      </a:r>
                    </a:p>
                  </a:txBody>
                  <a:tcPr anchor="ctr"/>
                </a:tc>
                <a:tc>
                  <a:txBody>
                    <a:bodyPr/>
                    <a:lstStyle/>
                    <a:p>
                      <a:pPr algn="ctr"/>
                      <a:r>
                        <a:rPr lang="en-US" sz="1800" dirty="0"/>
                        <a:t>69</a:t>
                      </a:r>
                    </a:p>
                  </a:txBody>
                  <a:tcPr anchor="ctr"/>
                </a:tc>
                <a:tc>
                  <a:txBody>
                    <a:bodyPr/>
                    <a:lstStyle/>
                    <a:p>
                      <a:pPr algn="ctr"/>
                      <a:r>
                        <a:rPr lang="en-US" sz="1800" dirty="0"/>
                        <a:t>68</a:t>
                      </a:r>
                    </a:p>
                  </a:txBody>
                  <a:tcPr anchor="ctr"/>
                </a:tc>
                <a:tc>
                  <a:txBody>
                    <a:bodyPr/>
                    <a:lstStyle/>
                    <a:p>
                      <a:pPr algn="ctr"/>
                      <a:r>
                        <a:rPr lang="en-US" sz="1800" dirty="0"/>
                        <a:t>73</a:t>
                      </a:r>
                    </a:p>
                  </a:txBody>
                  <a:tcPr anchor="ctr"/>
                </a:tc>
                <a:tc>
                  <a:txBody>
                    <a:bodyPr/>
                    <a:lstStyle/>
                    <a:p>
                      <a:pPr algn="ctr"/>
                      <a:r>
                        <a:rPr lang="en-US" sz="1800" dirty="0"/>
                        <a:t>74</a:t>
                      </a:r>
                    </a:p>
                  </a:txBody>
                  <a:tcPr anchor="ctr"/>
                </a:tc>
                <a:tc>
                  <a:txBody>
                    <a:bodyPr/>
                    <a:lstStyle/>
                    <a:p>
                      <a:pPr algn="ctr"/>
                      <a:r>
                        <a:rPr lang="en-US" sz="1800" dirty="0"/>
                        <a:t>68</a:t>
                      </a:r>
                    </a:p>
                  </a:txBody>
                  <a:tcPr anchor="ctr"/>
                </a:tc>
                <a:tc>
                  <a:txBody>
                    <a:bodyPr/>
                    <a:lstStyle/>
                    <a:p>
                      <a:pPr algn="ctr"/>
                      <a:r>
                        <a:rPr lang="en-US" sz="1800" dirty="0"/>
                        <a:t>72</a:t>
                      </a:r>
                    </a:p>
                  </a:txBody>
                  <a:tcPr anchor="ctr"/>
                </a:tc>
                <a:extLst>
                  <a:ext uri="{0D108BD9-81ED-4DB2-BD59-A6C34878D82A}">
                    <a16:rowId xmlns:a16="http://schemas.microsoft.com/office/drawing/2014/main" val="2537386613"/>
                  </a:ext>
                </a:extLst>
              </a:tr>
              <a:tr h="370840">
                <a:tc>
                  <a:txBody>
                    <a:bodyPr/>
                    <a:lstStyle/>
                    <a:p>
                      <a:r>
                        <a:rPr lang="en-US" sz="1800" dirty="0"/>
                        <a:t>Navigation</a:t>
                      </a:r>
                    </a:p>
                  </a:txBody>
                  <a:tcPr/>
                </a:tc>
                <a:tc>
                  <a:txBody>
                    <a:bodyPr/>
                    <a:lstStyle/>
                    <a:p>
                      <a:pPr algn="ctr"/>
                      <a:r>
                        <a:rPr lang="en-US" sz="1800" dirty="0"/>
                        <a:t>71</a:t>
                      </a:r>
                    </a:p>
                  </a:txBody>
                  <a:tcPr anchor="ctr"/>
                </a:tc>
                <a:tc>
                  <a:txBody>
                    <a:bodyPr/>
                    <a:lstStyle/>
                    <a:p>
                      <a:pPr algn="ctr"/>
                      <a:r>
                        <a:rPr lang="en-US" sz="1800" dirty="0"/>
                        <a:t>73</a:t>
                      </a:r>
                    </a:p>
                  </a:txBody>
                  <a:tcPr anchor="ctr"/>
                </a:tc>
                <a:tc>
                  <a:txBody>
                    <a:bodyPr/>
                    <a:lstStyle/>
                    <a:p>
                      <a:pPr algn="ctr"/>
                      <a:r>
                        <a:rPr lang="en-US" sz="1800" dirty="0"/>
                        <a:t>71</a:t>
                      </a:r>
                    </a:p>
                  </a:txBody>
                  <a:tcPr anchor="ctr"/>
                </a:tc>
                <a:tc>
                  <a:txBody>
                    <a:bodyPr/>
                    <a:lstStyle/>
                    <a:p>
                      <a:pPr algn="ctr"/>
                      <a:r>
                        <a:rPr lang="en-US" sz="1800" dirty="0"/>
                        <a:t>75</a:t>
                      </a:r>
                    </a:p>
                  </a:txBody>
                  <a:tcPr anchor="ctr"/>
                </a:tc>
                <a:tc>
                  <a:txBody>
                    <a:bodyPr/>
                    <a:lstStyle/>
                    <a:p>
                      <a:pPr algn="ctr"/>
                      <a:r>
                        <a:rPr lang="en-US" sz="1800" dirty="0"/>
                        <a:t>75</a:t>
                      </a:r>
                    </a:p>
                  </a:txBody>
                  <a:tcPr anchor="ctr"/>
                </a:tc>
                <a:tc>
                  <a:txBody>
                    <a:bodyPr/>
                    <a:lstStyle/>
                    <a:p>
                      <a:pPr algn="ctr"/>
                      <a:r>
                        <a:rPr lang="en-US" sz="1800" dirty="0"/>
                        <a:t>72</a:t>
                      </a:r>
                    </a:p>
                  </a:txBody>
                  <a:tcPr anchor="ctr"/>
                </a:tc>
                <a:tc>
                  <a:txBody>
                    <a:bodyPr/>
                    <a:lstStyle/>
                    <a:p>
                      <a:pPr algn="ctr"/>
                      <a:r>
                        <a:rPr lang="en-US" sz="1800" dirty="0"/>
                        <a:t>74</a:t>
                      </a:r>
                    </a:p>
                  </a:txBody>
                  <a:tcPr anchor="ctr"/>
                </a:tc>
                <a:extLst>
                  <a:ext uri="{0D108BD9-81ED-4DB2-BD59-A6C34878D82A}">
                    <a16:rowId xmlns:a16="http://schemas.microsoft.com/office/drawing/2014/main" val="3476183440"/>
                  </a:ext>
                </a:extLst>
              </a:tr>
              <a:tr h="370840">
                <a:tc>
                  <a:txBody>
                    <a:bodyPr/>
                    <a:lstStyle/>
                    <a:p>
                      <a:r>
                        <a:rPr lang="en-US" sz="1800" dirty="0"/>
                        <a:t>Site Info</a:t>
                      </a:r>
                    </a:p>
                  </a:txBody>
                  <a:tcPr/>
                </a:tc>
                <a:tc>
                  <a:txBody>
                    <a:bodyPr/>
                    <a:lstStyle/>
                    <a:p>
                      <a:pPr algn="ctr"/>
                      <a:r>
                        <a:rPr lang="en-US" sz="1800" dirty="0"/>
                        <a:t>70</a:t>
                      </a:r>
                    </a:p>
                  </a:txBody>
                  <a:tcPr anchor="ctr"/>
                </a:tc>
                <a:tc>
                  <a:txBody>
                    <a:bodyPr/>
                    <a:lstStyle/>
                    <a:p>
                      <a:pPr algn="ctr"/>
                      <a:r>
                        <a:rPr lang="en-US" sz="1800" dirty="0"/>
                        <a:t>73</a:t>
                      </a:r>
                    </a:p>
                  </a:txBody>
                  <a:tcPr anchor="ctr"/>
                </a:tc>
                <a:tc>
                  <a:txBody>
                    <a:bodyPr/>
                    <a:lstStyle/>
                    <a:p>
                      <a:pPr algn="ctr"/>
                      <a:r>
                        <a:rPr lang="en-US" sz="1800" dirty="0"/>
                        <a:t>70</a:t>
                      </a:r>
                    </a:p>
                  </a:txBody>
                  <a:tcPr anchor="ctr"/>
                </a:tc>
                <a:tc>
                  <a:txBody>
                    <a:bodyPr/>
                    <a:lstStyle/>
                    <a:p>
                      <a:pPr algn="ctr"/>
                      <a:r>
                        <a:rPr lang="en-US" sz="1800" dirty="0"/>
                        <a:t>76</a:t>
                      </a:r>
                    </a:p>
                  </a:txBody>
                  <a:tcPr anchor="ctr"/>
                </a:tc>
                <a:tc>
                  <a:txBody>
                    <a:bodyPr/>
                    <a:lstStyle/>
                    <a:p>
                      <a:pPr algn="ctr"/>
                      <a:r>
                        <a:rPr lang="en-US" sz="1800" dirty="0"/>
                        <a:t>76</a:t>
                      </a:r>
                    </a:p>
                  </a:txBody>
                  <a:tcPr anchor="ctr"/>
                </a:tc>
                <a:tc>
                  <a:txBody>
                    <a:bodyPr/>
                    <a:lstStyle/>
                    <a:p>
                      <a:pPr algn="ctr"/>
                      <a:r>
                        <a:rPr lang="en-US" sz="1800" dirty="0"/>
                        <a:t>72</a:t>
                      </a:r>
                    </a:p>
                  </a:txBody>
                  <a:tcPr anchor="ctr"/>
                </a:tc>
                <a:tc>
                  <a:txBody>
                    <a:bodyPr/>
                    <a:lstStyle/>
                    <a:p>
                      <a:pPr algn="ctr"/>
                      <a:r>
                        <a:rPr lang="en-US" sz="1800" dirty="0"/>
                        <a:t>75</a:t>
                      </a:r>
                    </a:p>
                  </a:txBody>
                  <a:tcPr anchor="ctr"/>
                </a:tc>
                <a:extLst>
                  <a:ext uri="{0D108BD9-81ED-4DB2-BD59-A6C34878D82A}">
                    <a16:rowId xmlns:a16="http://schemas.microsoft.com/office/drawing/2014/main" val="2412263540"/>
                  </a:ext>
                </a:extLst>
              </a:tr>
              <a:tr h="370840">
                <a:tc>
                  <a:txBody>
                    <a:bodyPr/>
                    <a:lstStyle/>
                    <a:p>
                      <a:r>
                        <a:rPr lang="en-US" sz="1800" dirty="0"/>
                        <a:t>Info Browsing</a:t>
                      </a:r>
                    </a:p>
                  </a:txBody>
                  <a:tcPr/>
                </a:tc>
                <a:tc>
                  <a:txBody>
                    <a:bodyPr/>
                    <a:lstStyle/>
                    <a:p>
                      <a:pPr algn="ctr"/>
                      <a:r>
                        <a:rPr lang="en-US" sz="1800" dirty="0"/>
                        <a:t>66</a:t>
                      </a:r>
                    </a:p>
                  </a:txBody>
                  <a:tcPr anchor="ctr"/>
                </a:tc>
                <a:tc>
                  <a:txBody>
                    <a:bodyPr/>
                    <a:lstStyle/>
                    <a:p>
                      <a:pPr algn="ctr"/>
                      <a:r>
                        <a:rPr lang="en-US" sz="1800" dirty="0"/>
                        <a:t>69</a:t>
                      </a:r>
                    </a:p>
                  </a:txBody>
                  <a:tcPr anchor="ctr"/>
                </a:tc>
                <a:tc>
                  <a:txBody>
                    <a:bodyPr/>
                    <a:lstStyle/>
                    <a:p>
                      <a:pPr algn="ctr"/>
                      <a:r>
                        <a:rPr lang="en-US" sz="1800" dirty="0"/>
                        <a:t>65</a:t>
                      </a:r>
                    </a:p>
                  </a:txBody>
                  <a:tcPr anchor="ctr"/>
                </a:tc>
                <a:tc>
                  <a:txBody>
                    <a:bodyPr/>
                    <a:lstStyle/>
                    <a:p>
                      <a:pPr algn="ctr"/>
                      <a:r>
                        <a:rPr lang="en-US" sz="1800" dirty="0"/>
                        <a:t>71</a:t>
                      </a:r>
                    </a:p>
                  </a:txBody>
                  <a:tcPr anchor="ctr"/>
                </a:tc>
                <a:tc>
                  <a:txBody>
                    <a:bodyPr/>
                    <a:lstStyle/>
                    <a:p>
                      <a:pPr algn="ctr"/>
                      <a:r>
                        <a:rPr lang="en-US" sz="1800" dirty="0"/>
                        <a:t>71</a:t>
                      </a:r>
                    </a:p>
                  </a:txBody>
                  <a:tcPr anchor="ctr"/>
                </a:tc>
                <a:tc>
                  <a:txBody>
                    <a:bodyPr/>
                    <a:lstStyle/>
                    <a:p>
                      <a:pPr algn="ctr"/>
                      <a:r>
                        <a:rPr lang="en-US" sz="1800" dirty="0"/>
                        <a:t>66</a:t>
                      </a:r>
                    </a:p>
                  </a:txBody>
                  <a:tcPr anchor="ctr"/>
                </a:tc>
                <a:tc>
                  <a:txBody>
                    <a:bodyPr/>
                    <a:lstStyle/>
                    <a:p>
                      <a:pPr algn="ctr"/>
                      <a:r>
                        <a:rPr lang="en-US" sz="1800" dirty="0"/>
                        <a:t>71</a:t>
                      </a:r>
                    </a:p>
                  </a:txBody>
                  <a:tcPr anchor="ctr"/>
                </a:tc>
                <a:extLst>
                  <a:ext uri="{0D108BD9-81ED-4DB2-BD59-A6C34878D82A}">
                    <a16:rowId xmlns:a16="http://schemas.microsoft.com/office/drawing/2014/main" val="1580233038"/>
                  </a:ext>
                </a:extLst>
              </a:tr>
            </a:tbl>
          </a:graphicData>
        </a:graphic>
      </p:graphicFrame>
      <p:sp>
        <p:nvSpPr>
          <p:cNvPr id="4" name="Slide Number Placeholder 3">
            <a:extLst>
              <a:ext uri="{FF2B5EF4-FFF2-40B4-BE49-F238E27FC236}">
                <a16:creationId xmlns:a16="http://schemas.microsoft.com/office/drawing/2014/main" id="{19BDDA4B-A3DD-49AD-896D-05CBAEF8958A}"/>
              </a:ext>
            </a:extLst>
          </p:cNvPr>
          <p:cNvSpPr>
            <a:spLocks noGrp="1"/>
          </p:cNvSpPr>
          <p:nvPr>
            <p:ph type="sldNum" sz="quarter" idx="12"/>
          </p:nvPr>
        </p:nvSpPr>
        <p:spPr/>
        <p:txBody>
          <a:bodyPr/>
          <a:lstStyle/>
          <a:p>
            <a:fld id="{C932CDCB-4B29-F641-AE31-D4360F16EBC3}" type="slidenum">
              <a:rPr lang="en-US" smtClean="0"/>
              <a:t>10</a:t>
            </a:fld>
            <a:endParaRPr lang="en-US"/>
          </a:p>
        </p:txBody>
      </p:sp>
      <p:sp>
        <p:nvSpPr>
          <p:cNvPr id="6" name="TextBox 5">
            <a:extLst>
              <a:ext uri="{FF2B5EF4-FFF2-40B4-BE49-F238E27FC236}">
                <a16:creationId xmlns:a16="http://schemas.microsoft.com/office/drawing/2014/main" id="{4348ACA2-33A6-4344-B29F-262B0CEECF1B}"/>
              </a:ext>
            </a:extLst>
          </p:cNvPr>
          <p:cNvSpPr txBox="1"/>
          <p:nvPr/>
        </p:nvSpPr>
        <p:spPr>
          <a:xfrm>
            <a:off x="4747846" y="1770185"/>
            <a:ext cx="3305907" cy="400110"/>
          </a:xfrm>
          <a:prstGeom prst="rect">
            <a:avLst/>
          </a:prstGeom>
          <a:noFill/>
        </p:spPr>
        <p:txBody>
          <a:bodyPr wrap="square" rtlCol="0">
            <a:spAutoFit/>
          </a:bodyPr>
          <a:lstStyle/>
          <a:p>
            <a:r>
              <a:rPr lang="en-US" sz="2000" dirty="0"/>
              <a:t>April 2019 Benchmarks</a:t>
            </a:r>
          </a:p>
        </p:txBody>
      </p:sp>
      <p:sp>
        <p:nvSpPr>
          <p:cNvPr id="3" name="Rectangle: Rounded Corners 2">
            <a:extLst>
              <a:ext uri="{FF2B5EF4-FFF2-40B4-BE49-F238E27FC236}">
                <a16:creationId xmlns:a16="http://schemas.microsoft.com/office/drawing/2014/main" id="{6D3CF1D1-BE3B-47E5-8019-CD373E87DAA2}"/>
              </a:ext>
            </a:extLst>
          </p:cNvPr>
          <p:cNvSpPr/>
          <p:nvPr/>
        </p:nvSpPr>
        <p:spPr>
          <a:xfrm>
            <a:off x="573207" y="3499322"/>
            <a:ext cx="10819108" cy="365125"/>
          </a:xfrm>
          <a:prstGeom prst="roundRect">
            <a:avLst/>
          </a:prstGeom>
          <a:noFill/>
          <a:ln w="158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1310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FB6A415E-2D43-4BB6-ADC5-1C1260E03CD6}"/>
              </a:ext>
            </a:extLst>
          </p:cNvPr>
          <p:cNvGraphicFramePr>
            <a:graphicFrameLocks noGrp="1"/>
          </p:cNvGraphicFramePr>
          <p:nvPr>
            <p:ph idx="1"/>
            <p:extLst>
              <p:ext uri="{D42A27DB-BD31-4B8C-83A1-F6EECF244321}">
                <p14:modId xmlns:p14="http://schemas.microsoft.com/office/powerpoint/2010/main" val="2035101265"/>
              </p:ext>
            </p:extLst>
          </p:nvPr>
        </p:nvGraphicFramePr>
        <p:xfrm>
          <a:off x="609282" y="950495"/>
          <a:ext cx="10969625" cy="532838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9E2AE771-FCA7-416E-9C83-A49CDEBFA3CE}"/>
              </a:ext>
            </a:extLst>
          </p:cNvPr>
          <p:cNvSpPr>
            <a:spLocks noGrp="1"/>
          </p:cNvSpPr>
          <p:nvPr>
            <p:ph type="title"/>
          </p:nvPr>
        </p:nvSpPr>
        <p:spPr>
          <a:xfrm>
            <a:off x="609282" y="200417"/>
            <a:ext cx="10969943" cy="888608"/>
          </a:xfrm>
        </p:spPr>
        <p:txBody>
          <a:bodyPr>
            <a:normAutofit fontScale="90000"/>
          </a:bodyPr>
          <a:lstStyle/>
          <a:p>
            <a:pPr algn="l"/>
            <a:r>
              <a:rPr lang="en-US" b="0" dirty="0"/>
              <a:t>Although scores are below benchmarks, they have been increasing since March.   </a:t>
            </a:r>
          </a:p>
        </p:txBody>
      </p:sp>
      <p:sp>
        <p:nvSpPr>
          <p:cNvPr id="3" name="Slide Number Placeholder 2">
            <a:extLst>
              <a:ext uri="{FF2B5EF4-FFF2-40B4-BE49-F238E27FC236}">
                <a16:creationId xmlns:a16="http://schemas.microsoft.com/office/drawing/2014/main" id="{5FE6B82A-DBEA-4223-AD93-1544E5489769}"/>
              </a:ext>
            </a:extLst>
          </p:cNvPr>
          <p:cNvSpPr>
            <a:spLocks noGrp="1"/>
          </p:cNvSpPr>
          <p:nvPr>
            <p:ph type="sldNum" sz="quarter" idx="12"/>
          </p:nvPr>
        </p:nvSpPr>
        <p:spPr/>
        <p:txBody>
          <a:bodyPr/>
          <a:lstStyle/>
          <a:p>
            <a:fld id="{C932CDCB-4B29-F641-AE31-D4360F16EBC3}" type="slidenum">
              <a:rPr lang="en-US" smtClean="0"/>
              <a:t>11</a:t>
            </a:fld>
            <a:endParaRPr lang="en-US" dirty="0"/>
          </a:p>
        </p:txBody>
      </p:sp>
      <p:sp>
        <p:nvSpPr>
          <p:cNvPr id="5" name="Rectangle 4">
            <a:extLst>
              <a:ext uri="{FF2B5EF4-FFF2-40B4-BE49-F238E27FC236}">
                <a16:creationId xmlns:a16="http://schemas.microsoft.com/office/drawing/2014/main" id="{141F13BF-C69C-4B5C-8054-CE9D4D356418}"/>
              </a:ext>
            </a:extLst>
          </p:cNvPr>
          <p:cNvSpPr/>
          <p:nvPr/>
        </p:nvSpPr>
        <p:spPr>
          <a:xfrm>
            <a:off x="1270223" y="6486976"/>
            <a:ext cx="2351926" cy="276999"/>
          </a:xfrm>
          <a:prstGeom prst="rect">
            <a:avLst/>
          </a:prstGeom>
        </p:spPr>
        <p:txBody>
          <a:bodyPr wrap="none">
            <a:spAutoFit/>
          </a:bodyPr>
          <a:lstStyle/>
          <a:p>
            <a:pPr lvl="0" algn="ctr"/>
            <a:r>
              <a:rPr lang="en-US" sz="1200" dirty="0">
                <a:solidFill>
                  <a:schemeClr val="bg1"/>
                </a:solidFill>
              </a:rPr>
              <a:t>March 15, 2019 – May 27, 2019</a:t>
            </a:r>
          </a:p>
        </p:txBody>
      </p:sp>
      <p:sp>
        <p:nvSpPr>
          <p:cNvPr id="4" name="TextBox 3">
            <a:extLst>
              <a:ext uri="{FF2B5EF4-FFF2-40B4-BE49-F238E27FC236}">
                <a16:creationId xmlns:a16="http://schemas.microsoft.com/office/drawing/2014/main" id="{77ABE33C-51FE-4915-B209-7FA6FA704192}"/>
              </a:ext>
            </a:extLst>
          </p:cNvPr>
          <p:cNvSpPr txBox="1"/>
          <p:nvPr/>
        </p:nvSpPr>
        <p:spPr>
          <a:xfrm>
            <a:off x="11248292" y="6044374"/>
            <a:ext cx="902677" cy="338554"/>
          </a:xfrm>
          <a:prstGeom prst="rect">
            <a:avLst/>
          </a:prstGeom>
          <a:noFill/>
        </p:spPr>
        <p:txBody>
          <a:bodyPr wrap="square" rtlCol="0">
            <a:spAutoFit/>
          </a:bodyPr>
          <a:lstStyle/>
          <a:p>
            <a:r>
              <a:rPr lang="en-US" sz="1600" i="1" dirty="0"/>
              <a:t>n=329</a:t>
            </a:r>
          </a:p>
        </p:txBody>
      </p:sp>
    </p:spTree>
    <p:extLst>
      <p:ext uri="{BB962C8B-B14F-4D97-AF65-F5344CB8AC3E}">
        <p14:creationId xmlns:p14="http://schemas.microsoft.com/office/powerpoint/2010/main" val="1938176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7859316" y="1505630"/>
            <a:ext cx="2193530" cy="4820435"/>
          </a:xfrm>
          <a:prstGeom prst="roundRect">
            <a:avLst/>
          </a:prstGeom>
          <a:solidFill>
            <a:schemeClr val="bg1">
              <a:lumMod val="9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9DE250-C342-4718-B127-2E723050C9C2}"/>
              </a:ext>
            </a:extLst>
          </p:cNvPr>
          <p:cNvSpPr>
            <a:spLocks noGrp="1"/>
          </p:cNvSpPr>
          <p:nvPr>
            <p:ph type="title"/>
          </p:nvPr>
        </p:nvSpPr>
        <p:spPr>
          <a:xfrm>
            <a:off x="387662" y="442935"/>
            <a:ext cx="11524937" cy="888608"/>
          </a:xfrm>
        </p:spPr>
        <p:txBody>
          <a:bodyPr>
            <a:noAutofit/>
          </a:bodyPr>
          <a:lstStyle/>
          <a:p>
            <a:pPr algn="l"/>
            <a:r>
              <a:rPr lang="en-US" sz="2600" b="0" dirty="0"/>
              <a:t>Concerned citizens represent over one-quarter of visitors and struggle the most with getting around the website to find the info they are looking for.</a:t>
            </a:r>
          </a:p>
        </p:txBody>
      </p:sp>
      <p:sp>
        <p:nvSpPr>
          <p:cNvPr id="5" name="Rectangle 4">
            <a:extLst>
              <a:ext uri="{FF2B5EF4-FFF2-40B4-BE49-F238E27FC236}">
                <a16:creationId xmlns:a16="http://schemas.microsoft.com/office/drawing/2014/main" id="{23EC969D-8E19-4798-BB64-196871B0AA0D}"/>
              </a:ext>
            </a:extLst>
          </p:cNvPr>
          <p:cNvSpPr/>
          <p:nvPr/>
        </p:nvSpPr>
        <p:spPr>
          <a:xfrm>
            <a:off x="4090857" y="1393115"/>
            <a:ext cx="3483598" cy="400110"/>
          </a:xfrm>
          <a:prstGeom prst="rect">
            <a:avLst/>
          </a:prstGeom>
          <a:noFill/>
        </p:spPr>
        <p:txBody>
          <a:bodyPr wrap="square" rtlCol="0">
            <a:spAutoFit/>
          </a:bodyPr>
          <a:lstStyle/>
          <a:p>
            <a:pPr algn="ctr"/>
            <a:r>
              <a:rPr lang="en-US" sz="2000" dirty="0"/>
              <a:t>Role </a:t>
            </a:r>
          </a:p>
        </p:txBody>
      </p:sp>
      <p:graphicFrame>
        <p:nvGraphicFramePr>
          <p:cNvPr id="8" name="Chart 7">
            <a:extLst>
              <a:ext uri="{FF2B5EF4-FFF2-40B4-BE49-F238E27FC236}">
                <a16:creationId xmlns:a16="http://schemas.microsoft.com/office/drawing/2014/main" id="{78F94EC2-2C71-4595-9026-2F559B9C1F85}"/>
              </a:ext>
            </a:extLst>
          </p:cNvPr>
          <p:cNvGraphicFramePr/>
          <p:nvPr>
            <p:extLst>
              <p:ext uri="{D42A27DB-BD31-4B8C-83A1-F6EECF244321}">
                <p14:modId xmlns:p14="http://schemas.microsoft.com/office/powerpoint/2010/main" val="4126902617"/>
              </p:ext>
            </p:extLst>
          </p:nvPr>
        </p:nvGraphicFramePr>
        <p:xfrm>
          <a:off x="1661530" y="1744133"/>
          <a:ext cx="7111380" cy="4430969"/>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a:extLst>
              <a:ext uri="{FF2B5EF4-FFF2-40B4-BE49-F238E27FC236}">
                <a16:creationId xmlns:a16="http://schemas.microsoft.com/office/drawing/2014/main" id="{1BCD703C-80E0-4D96-89CF-91C706AB1063}"/>
              </a:ext>
            </a:extLst>
          </p:cNvPr>
          <p:cNvSpPr/>
          <p:nvPr/>
        </p:nvSpPr>
        <p:spPr>
          <a:xfrm>
            <a:off x="7808516" y="1556077"/>
            <a:ext cx="2341298" cy="307777"/>
          </a:xfrm>
          <a:prstGeom prst="rect">
            <a:avLst/>
          </a:prstGeom>
        </p:spPr>
        <p:txBody>
          <a:bodyPr wrap="square">
            <a:spAutoFit/>
          </a:bodyPr>
          <a:lstStyle/>
          <a:p>
            <a:pPr algn="ctr"/>
            <a:r>
              <a:rPr lang="en-US" sz="1400" b="1" dirty="0"/>
              <a:t>Sat / Nav / Info Browsing</a:t>
            </a:r>
          </a:p>
        </p:txBody>
      </p:sp>
      <p:sp>
        <p:nvSpPr>
          <p:cNvPr id="10" name="Rectangle 9">
            <a:extLst>
              <a:ext uri="{FF2B5EF4-FFF2-40B4-BE49-F238E27FC236}">
                <a16:creationId xmlns:a16="http://schemas.microsoft.com/office/drawing/2014/main" id="{D24E2853-C1AF-4711-9773-44904238C06A}"/>
              </a:ext>
            </a:extLst>
          </p:cNvPr>
          <p:cNvSpPr/>
          <p:nvPr/>
        </p:nvSpPr>
        <p:spPr>
          <a:xfrm>
            <a:off x="7770163" y="2006688"/>
            <a:ext cx="2351245" cy="369332"/>
          </a:xfrm>
          <a:prstGeom prst="rect">
            <a:avLst/>
          </a:prstGeom>
        </p:spPr>
        <p:txBody>
          <a:bodyPr wrap="square">
            <a:spAutoFit/>
          </a:bodyPr>
          <a:lstStyle/>
          <a:p>
            <a:pPr algn="ctr"/>
            <a:r>
              <a:rPr lang="en-US" sz="1800" dirty="0">
                <a:solidFill>
                  <a:srgbClr val="C00000"/>
                </a:solidFill>
              </a:rPr>
              <a:t>51 / 60 / 54</a:t>
            </a:r>
            <a:r>
              <a:rPr lang="en-US" sz="1800" dirty="0"/>
              <a:t> </a:t>
            </a:r>
          </a:p>
        </p:txBody>
      </p:sp>
      <p:sp>
        <p:nvSpPr>
          <p:cNvPr id="11" name="Rectangle 10">
            <a:extLst>
              <a:ext uri="{FF2B5EF4-FFF2-40B4-BE49-F238E27FC236}">
                <a16:creationId xmlns:a16="http://schemas.microsoft.com/office/drawing/2014/main" id="{DD7379DE-AB14-4B78-9241-68A9D5A73F23}"/>
              </a:ext>
            </a:extLst>
          </p:cNvPr>
          <p:cNvSpPr/>
          <p:nvPr/>
        </p:nvSpPr>
        <p:spPr>
          <a:xfrm>
            <a:off x="7993742" y="2582692"/>
            <a:ext cx="1865856" cy="369332"/>
          </a:xfrm>
          <a:prstGeom prst="rect">
            <a:avLst/>
          </a:prstGeom>
        </p:spPr>
        <p:txBody>
          <a:bodyPr wrap="square">
            <a:spAutoFit/>
          </a:bodyPr>
          <a:lstStyle/>
          <a:p>
            <a:pPr algn="ctr"/>
            <a:r>
              <a:rPr lang="en-US" sz="1800" dirty="0"/>
              <a:t>75 / 78 / 75</a:t>
            </a:r>
          </a:p>
        </p:txBody>
      </p:sp>
      <p:sp>
        <p:nvSpPr>
          <p:cNvPr id="12" name="Rectangle 11">
            <a:extLst>
              <a:ext uri="{FF2B5EF4-FFF2-40B4-BE49-F238E27FC236}">
                <a16:creationId xmlns:a16="http://schemas.microsoft.com/office/drawing/2014/main" id="{B31FD2C5-A41E-4CE1-9831-E666C03ADE85}"/>
              </a:ext>
            </a:extLst>
          </p:cNvPr>
          <p:cNvSpPr/>
          <p:nvPr/>
        </p:nvSpPr>
        <p:spPr>
          <a:xfrm>
            <a:off x="8109617" y="3126880"/>
            <a:ext cx="1734347" cy="369332"/>
          </a:xfrm>
          <a:prstGeom prst="rect">
            <a:avLst/>
          </a:prstGeom>
        </p:spPr>
        <p:txBody>
          <a:bodyPr wrap="square">
            <a:spAutoFit/>
          </a:bodyPr>
          <a:lstStyle/>
          <a:p>
            <a:pPr algn="ctr"/>
            <a:r>
              <a:rPr lang="en-US" sz="1800" dirty="0"/>
              <a:t>66 / 69 / 64 </a:t>
            </a:r>
          </a:p>
        </p:txBody>
      </p:sp>
      <p:sp>
        <p:nvSpPr>
          <p:cNvPr id="13" name="Rectangle 12">
            <a:extLst>
              <a:ext uri="{FF2B5EF4-FFF2-40B4-BE49-F238E27FC236}">
                <a16:creationId xmlns:a16="http://schemas.microsoft.com/office/drawing/2014/main" id="{17A5D7F9-CFD1-428D-ABF7-81434642CB09}"/>
              </a:ext>
            </a:extLst>
          </p:cNvPr>
          <p:cNvSpPr/>
          <p:nvPr/>
        </p:nvSpPr>
        <p:spPr>
          <a:xfrm>
            <a:off x="8002620" y="3731182"/>
            <a:ext cx="1949700" cy="369332"/>
          </a:xfrm>
          <a:prstGeom prst="rect">
            <a:avLst/>
          </a:prstGeom>
        </p:spPr>
        <p:txBody>
          <a:bodyPr wrap="square">
            <a:spAutoFit/>
          </a:bodyPr>
          <a:lstStyle/>
          <a:p>
            <a:pPr algn="ctr"/>
            <a:r>
              <a:rPr lang="en-US" sz="1800" dirty="0"/>
              <a:t>71 / 75 / 70  </a:t>
            </a:r>
          </a:p>
        </p:txBody>
      </p:sp>
      <p:sp>
        <p:nvSpPr>
          <p:cNvPr id="4" name="Slide Number Placeholder 3">
            <a:extLst>
              <a:ext uri="{FF2B5EF4-FFF2-40B4-BE49-F238E27FC236}">
                <a16:creationId xmlns:a16="http://schemas.microsoft.com/office/drawing/2014/main" id="{5EE3D868-B335-47C4-841B-4B174A42DCCF}"/>
              </a:ext>
            </a:extLst>
          </p:cNvPr>
          <p:cNvSpPr>
            <a:spLocks noGrp="1"/>
          </p:cNvSpPr>
          <p:nvPr>
            <p:ph type="sldNum" sz="quarter" idx="12"/>
          </p:nvPr>
        </p:nvSpPr>
        <p:spPr/>
        <p:txBody>
          <a:bodyPr/>
          <a:lstStyle/>
          <a:p>
            <a:fld id="{C932CDCB-4B29-F641-AE31-D4360F16EBC3}" type="slidenum">
              <a:rPr lang="en-US" smtClean="0"/>
              <a:t>12</a:t>
            </a:fld>
            <a:endParaRPr lang="en-US"/>
          </a:p>
        </p:txBody>
      </p:sp>
      <p:sp>
        <p:nvSpPr>
          <p:cNvPr id="16" name="TextBox 15">
            <a:extLst>
              <a:ext uri="{FF2B5EF4-FFF2-40B4-BE49-F238E27FC236}">
                <a16:creationId xmlns:a16="http://schemas.microsoft.com/office/drawing/2014/main" id="{B3AB8C44-AA6F-49B0-B6FE-8547E3AA4866}"/>
              </a:ext>
            </a:extLst>
          </p:cNvPr>
          <p:cNvSpPr txBox="1"/>
          <p:nvPr/>
        </p:nvSpPr>
        <p:spPr>
          <a:xfrm>
            <a:off x="5331992" y="6467644"/>
            <a:ext cx="2844059"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solidFill>
                  <a:schemeClr val="bg1"/>
                </a:solidFill>
                <a:latin typeface="Arial"/>
              </a:rPr>
              <a:t>Top 7 Answer Choices Only</a:t>
            </a:r>
          </a:p>
        </p:txBody>
      </p:sp>
      <p:sp>
        <p:nvSpPr>
          <p:cNvPr id="18" name="Rectangle 17">
            <a:extLst>
              <a:ext uri="{FF2B5EF4-FFF2-40B4-BE49-F238E27FC236}">
                <a16:creationId xmlns:a16="http://schemas.microsoft.com/office/drawing/2014/main" id="{FBB9A37C-0143-482A-82B2-319F1B7EE875}"/>
              </a:ext>
            </a:extLst>
          </p:cNvPr>
          <p:cNvSpPr/>
          <p:nvPr/>
        </p:nvSpPr>
        <p:spPr>
          <a:xfrm>
            <a:off x="8223523" y="5566315"/>
            <a:ext cx="1516872" cy="369332"/>
          </a:xfrm>
          <a:prstGeom prst="rect">
            <a:avLst/>
          </a:prstGeom>
        </p:spPr>
        <p:txBody>
          <a:bodyPr wrap="square">
            <a:spAutoFit/>
          </a:bodyPr>
          <a:lstStyle/>
          <a:p>
            <a:pPr algn="ctr"/>
            <a:r>
              <a:rPr lang="en-US" sz="1800" dirty="0"/>
              <a:t>77 / 79 / 77 </a:t>
            </a:r>
          </a:p>
        </p:txBody>
      </p:sp>
      <p:sp>
        <p:nvSpPr>
          <p:cNvPr id="19" name="Rectangle 18">
            <a:extLst>
              <a:ext uri="{FF2B5EF4-FFF2-40B4-BE49-F238E27FC236}">
                <a16:creationId xmlns:a16="http://schemas.microsoft.com/office/drawing/2014/main" id="{B521AB1F-9106-4A7B-9D2E-0D13FA4205DC}"/>
              </a:ext>
            </a:extLst>
          </p:cNvPr>
          <p:cNvSpPr/>
          <p:nvPr/>
        </p:nvSpPr>
        <p:spPr>
          <a:xfrm>
            <a:off x="8093715" y="5026468"/>
            <a:ext cx="1735306" cy="369332"/>
          </a:xfrm>
          <a:prstGeom prst="rect">
            <a:avLst/>
          </a:prstGeom>
        </p:spPr>
        <p:txBody>
          <a:bodyPr wrap="square">
            <a:spAutoFit/>
          </a:bodyPr>
          <a:lstStyle/>
          <a:p>
            <a:pPr algn="ctr"/>
            <a:r>
              <a:rPr lang="en-US" sz="1800" dirty="0"/>
              <a:t>72 / 76 / 70 </a:t>
            </a:r>
          </a:p>
        </p:txBody>
      </p:sp>
      <p:sp>
        <p:nvSpPr>
          <p:cNvPr id="20" name="Rectangle 19">
            <a:extLst>
              <a:ext uri="{FF2B5EF4-FFF2-40B4-BE49-F238E27FC236}">
                <a16:creationId xmlns:a16="http://schemas.microsoft.com/office/drawing/2014/main" id="{84874FA1-EEE7-41D4-8DBD-9F78D3D38A4F}"/>
              </a:ext>
            </a:extLst>
          </p:cNvPr>
          <p:cNvSpPr/>
          <p:nvPr/>
        </p:nvSpPr>
        <p:spPr>
          <a:xfrm>
            <a:off x="8048383" y="4373429"/>
            <a:ext cx="1858955" cy="369332"/>
          </a:xfrm>
          <a:prstGeom prst="rect">
            <a:avLst/>
          </a:prstGeom>
        </p:spPr>
        <p:txBody>
          <a:bodyPr wrap="square">
            <a:spAutoFit/>
          </a:bodyPr>
          <a:lstStyle/>
          <a:p>
            <a:pPr algn="ctr"/>
            <a:r>
              <a:rPr lang="en-US" sz="1800" dirty="0"/>
              <a:t>76 / 77 / 73 </a:t>
            </a:r>
          </a:p>
        </p:txBody>
      </p:sp>
      <p:sp>
        <p:nvSpPr>
          <p:cNvPr id="21" name="Rectangle 20">
            <a:extLst>
              <a:ext uri="{FF2B5EF4-FFF2-40B4-BE49-F238E27FC236}">
                <a16:creationId xmlns:a16="http://schemas.microsoft.com/office/drawing/2014/main" id="{1F1501AA-E30D-4018-968A-B185320AC91D}"/>
              </a:ext>
            </a:extLst>
          </p:cNvPr>
          <p:cNvSpPr/>
          <p:nvPr/>
        </p:nvSpPr>
        <p:spPr>
          <a:xfrm>
            <a:off x="1270223" y="6486976"/>
            <a:ext cx="2351926" cy="276999"/>
          </a:xfrm>
          <a:prstGeom prst="rect">
            <a:avLst/>
          </a:prstGeom>
        </p:spPr>
        <p:txBody>
          <a:bodyPr wrap="none">
            <a:spAutoFit/>
          </a:bodyPr>
          <a:lstStyle/>
          <a:p>
            <a:pPr lvl="0" algn="ctr"/>
            <a:r>
              <a:rPr lang="en-US" sz="1200" dirty="0">
                <a:solidFill>
                  <a:schemeClr val="bg1"/>
                </a:solidFill>
              </a:rPr>
              <a:t>March 15, 2019 – May 27, 2019</a:t>
            </a:r>
          </a:p>
        </p:txBody>
      </p:sp>
      <p:sp>
        <p:nvSpPr>
          <p:cNvPr id="22" name="TextBox 21">
            <a:extLst>
              <a:ext uri="{FF2B5EF4-FFF2-40B4-BE49-F238E27FC236}">
                <a16:creationId xmlns:a16="http://schemas.microsoft.com/office/drawing/2014/main" id="{416F9B7A-9CFE-4C24-8359-682550E44C02}"/>
              </a:ext>
            </a:extLst>
          </p:cNvPr>
          <p:cNvSpPr txBox="1"/>
          <p:nvPr/>
        </p:nvSpPr>
        <p:spPr>
          <a:xfrm>
            <a:off x="10885132" y="5799964"/>
            <a:ext cx="902677" cy="338554"/>
          </a:xfrm>
          <a:prstGeom prst="rect">
            <a:avLst/>
          </a:prstGeom>
          <a:noFill/>
        </p:spPr>
        <p:txBody>
          <a:bodyPr wrap="square" rtlCol="0">
            <a:spAutoFit/>
          </a:bodyPr>
          <a:lstStyle/>
          <a:p>
            <a:r>
              <a:rPr lang="en-US" sz="1600" i="1" dirty="0"/>
              <a:t>n=329</a:t>
            </a:r>
          </a:p>
        </p:txBody>
      </p:sp>
      <p:sp>
        <p:nvSpPr>
          <p:cNvPr id="23" name="Rectangle 7">
            <a:extLst>
              <a:ext uri="{FF2B5EF4-FFF2-40B4-BE49-F238E27FC236}">
                <a16:creationId xmlns:a16="http://schemas.microsoft.com/office/drawing/2014/main" id="{CDF64525-64BA-481E-87FE-7C18DF92E48C}"/>
              </a:ext>
            </a:extLst>
          </p:cNvPr>
          <p:cNvSpPr>
            <a:spLocks noChangeArrowheads="1"/>
          </p:cNvSpPr>
          <p:nvPr/>
        </p:nvSpPr>
        <p:spPr bwMode="blackGray">
          <a:xfrm>
            <a:off x="9738134" y="1977708"/>
            <a:ext cx="2450691" cy="523220"/>
          </a:xfrm>
          <a:prstGeom prst="rect">
            <a:avLst/>
          </a:prstGeom>
          <a:noFill/>
          <a:ln w="38100" cmpd="dbl" algn="ctr">
            <a:noFill/>
            <a:miter lim="800000"/>
            <a:headEnd/>
            <a:tailEnd/>
          </a:ln>
        </p:spPr>
        <p:txBody>
          <a:bodyPr wrap="square" anchor="ctr">
            <a:spAutoFit/>
          </a:bodyPr>
          <a:lstStyle/>
          <a:p>
            <a:pPr marL="0" marR="0" lvl="0" indent="0" algn="ctr" defTabSz="60949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A475B"/>
                </a:solidFill>
                <a:effectLst/>
                <a:uLnTx/>
                <a:uFillTx/>
                <a:latin typeface="Arial "/>
                <a:ea typeface="+mn-ea"/>
                <a:cs typeface="+mn-cs"/>
              </a:rPr>
              <a:t> C.I. +/- 5.5 at 90% </a:t>
            </a:r>
          </a:p>
          <a:p>
            <a:pPr marL="0" marR="0" lvl="0" indent="0" algn="ctr" defTabSz="60949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A475B"/>
                </a:solidFill>
                <a:effectLst/>
                <a:uLnTx/>
                <a:uFillTx/>
                <a:latin typeface="Arial "/>
                <a:ea typeface="+mn-ea"/>
                <a:cs typeface="+mn-cs"/>
              </a:rPr>
              <a:t>level of confidence</a:t>
            </a:r>
          </a:p>
        </p:txBody>
      </p:sp>
      <p:cxnSp>
        <p:nvCxnSpPr>
          <p:cNvPr id="7" name="Straight Arrow Connector 6">
            <a:extLst>
              <a:ext uri="{FF2B5EF4-FFF2-40B4-BE49-F238E27FC236}">
                <a16:creationId xmlns:a16="http://schemas.microsoft.com/office/drawing/2014/main" id="{E0E96745-4EC1-4BD2-874A-4A3D562349B8}"/>
              </a:ext>
            </a:extLst>
          </p:cNvPr>
          <p:cNvCxnSpPr>
            <a:cxnSpLocks/>
          </p:cNvCxnSpPr>
          <p:nvPr/>
        </p:nvCxnSpPr>
        <p:spPr>
          <a:xfrm>
            <a:off x="9688408" y="2214218"/>
            <a:ext cx="26391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6492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56F94A37-ABAC-4480-B1B8-57C7E73F3E61}"/>
              </a:ext>
            </a:extLst>
          </p:cNvPr>
          <p:cNvGraphicFramePr/>
          <p:nvPr>
            <p:extLst>
              <p:ext uri="{D42A27DB-BD31-4B8C-83A1-F6EECF244321}">
                <p14:modId xmlns:p14="http://schemas.microsoft.com/office/powerpoint/2010/main" val="2514670205"/>
              </p:ext>
            </p:extLst>
          </p:nvPr>
        </p:nvGraphicFramePr>
        <p:xfrm>
          <a:off x="749401" y="1139893"/>
          <a:ext cx="11009472" cy="4991216"/>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679421" y="400226"/>
            <a:ext cx="11149432" cy="888608"/>
          </a:xfrm>
        </p:spPr>
        <p:txBody>
          <a:bodyPr>
            <a:noAutofit/>
          </a:bodyPr>
          <a:lstStyle/>
          <a:p>
            <a:r>
              <a:rPr lang="en-US" sz="2600" b="0" dirty="0"/>
              <a:t>Most visitors are infrequent or first-timers.  First-timers are less satisfied since they struggle the most with finding the info they are looking for.</a:t>
            </a:r>
          </a:p>
        </p:txBody>
      </p:sp>
      <p:sp>
        <p:nvSpPr>
          <p:cNvPr id="4" name="Slide Number Placeholder 3"/>
          <p:cNvSpPr>
            <a:spLocks noGrp="1"/>
          </p:cNvSpPr>
          <p:nvPr>
            <p:ph type="sldNum" sz="quarter" idx="12"/>
          </p:nvPr>
        </p:nvSpPr>
        <p:spPr/>
        <p:txBody>
          <a:bodyPr/>
          <a:lstStyle/>
          <a:p>
            <a:fld id="{C932CDCB-4B29-F641-AE31-D4360F16EBC3}" type="slidenum">
              <a:rPr lang="en-US" smtClean="0"/>
              <a:t>13</a:t>
            </a:fld>
            <a:endParaRPr lang="en-US" dirty="0"/>
          </a:p>
        </p:txBody>
      </p:sp>
      <p:sp>
        <p:nvSpPr>
          <p:cNvPr id="7" name="TextBox 6">
            <a:extLst>
              <a:ext uri="{FF2B5EF4-FFF2-40B4-BE49-F238E27FC236}">
                <a16:creationId xmlns:a16="http://schemas.microsoft.com/office/drawing/2014/main" id="{01E9DE2B-26E3-48D4-A488-C91840CADBEC}"/>
              </a:ext>
            </a:extLst>
          </p:cNvPr>
          <p:cNvSpPr txBox="1"/>
          <p:nvPr/>
        </p:nvSpPr>
        <p:spPr>
          <a:xfrm>
            <a:off x="3964026" y="1674558"/>
            <a:ext cx="4260771" cy="400110"/>
          </a:xfrm>
          <a:prstGeom prst="rect">
            <a:avLst/>
          </a:prstGeom>
          <a:noFill/>
        </p:spPr>
        <p:txBody>
          <a:bodyPr wrap="square" rtlCol="0">
            <a:spAutoFit/>
          </a:bodyPr>
          <a:lstStyle/>
          <a:p>
            <a:pPr algn="ctr"/>
            <a:r>
              <a:rPr lang="en-US" sz="2000" dirty="0"/>
              <a:t>Visit Frequency </a:t>
            </a:r>
          </a:p>
        </p:txBody>
      </p:sp>
      <p:sp>
        <p:nvSpPr>
          <p:cNvPr id="2" name="TextBox 1">
            <a:extLst>
              <a:ext uri="{FF2B5EF4-FFF2-40B4-BE49-F238E27FC236}">
                <a16:creationId xmlns:a16="http://schemas.microsoft.com/office/drawing/2014/main" id="{F97A51BE-147A-48D6-BCC1-7472649780BE}"/>
              </a:ext>
            </a:extLst>
          </p:cNvPr>
          <p:cNvSpPr txBox="1"/>
          <p:nvPr/>
        </p:nvSpPr>
        <p:spPr>
          <a:xfrm>
            <a:off x="962527" y="5854857"/>
            <a:ext cx="5245768" cy="461665"/>
          </a:xfrm>
          <a:prstGeom prst="rect">
            <a:avLst/>
          </a:prstGeom>
          <a:solidFill>
            <a:srgbClr val="00B0F0"/>
          </a:solidFill>
        </p:spPr>
        <p:txBody>
          <a:bodyPr wrap="square" rtlCol="0">
            <a:spAutoFit/>
          </a:bodyPr>
          <a:lstStyle/>
          <a:p>
            <a:pPr algn="ctr"/>
            <a:r>
              <a:rPr lang="en-US" dirty="0"/>
              <a:t>Infrequent</a:t>
            </a:r>
          </a:p>
        </p:txBody>
      </p:sp>
      <p:sp>
        <p:nvSpPr>
          <p:cNvPr id="10" name="Rectangle 9">
            <a:extLst>
              <a:ext uri="{FF2B5EF4-FFF2-40B4-BE49-F238E27FC236}">
                <a16:creationId xmlns:a16="http://schemas.microsoft.com/office/drawing/2014/main" id="{EACE9D67-5A6D-4A0A-BC9A-517879E3F286}"/>
              </a:ext>
            </a:extLst>
          </p:cNvPr>
          <p:cNvSpPr/>
          <p:nvPr/>
        </p:nvSpPr>
        <p:spPr>
          <a:xfrm>
            <a:off x="1270223" y="6486976"/>
            <a:ext cx="2351926" cy="276999"/>
          </a:xfrm>
          <a:prstGeom prst="rect">
            <a:avLst/>
          </a:prstGeom>
        </p:spPr>
        <p:txBody>
          <a:bodyPr wrap="none">
            <a:spAutoFit/>
          </a:bodyPr>
          <a:lstStyle/>
          <a:p>
            <a:pPr lvl="0" algn="ctr"/>
            <a:r>
              <a:rPr lang="en-US" sz="1200" dirty="0">
                <a:solidFill>
                  <a:schemeClr val="bg1"/>
                </a:solidFill>
              </a:rPr>
              <a:t>March 15, 2019 – May 27, 2019</a:t>
            </a:r>
          </a:p>
        </p:txBody>
      </p:sp>
      <p:sp>
        <p:nvSpPr>
          <p:cNvPr id="11" name="TextBox 10">
            <a:extLst>
              <a:ext uri="{FF2B5EF4-FFF2-40B4-BE49-F238E27FC236}">
                <a16:creationId xmlns:a16="http://schemas.microsoft.com/office/drawing/2014/main" id="{445738A4-BD7E-46F2-9DA2-33F0DB3579C5}"/>
              </a:ext>
            </a:extLst>
          </p:cNvPr>
          <p:cNvSpPr txBox="1"/>
          <p:nvPr/>
        </p:nvSpPr>
        <p:spPr>
          <a:xfrm>
            <a:off x="11248292" y="5881243"/>
            <a:ext cx="902677" cy="338554"/>
          </a:xfrm>
          <a:prstGeom prst="rect">
            <a:avLst/>
          </a:prstGeom>
          <a:noFill/>
        </p:spPr>
        <p:txBody>
          <a:bodyPr wrap="square" rtlCol="0">
            <a:spAutoFit/>
          </a:bodyPr>
          <a:lstStyle/>
          <a:p>
            <a:r>
              <a:rPr lang="en-US" sz="1600" i="1" dirty="0"/>
              <a:t>n=329</a:t>
            </a:r>
          </a:p>
        </p:txBody>
      </p:sp>
      <p:sp>
        <p:nvSpPr>
          <p:cNvPr id="13" name="Rectangle 7">
            <a:extLst>
              <a:ext uri="{FF2B5EF4-FFF2-40B4-BE49-F238E27FC236}">
                <a16:creationId xmlns:a16="http://schemas.microsoft.com/office/drawing/2014/main" id="{A982AE8F-2FC2-4EB0-A9D0-4DB031AC5943}"/>
              </a:ext>
            </a:extLst>
          </p:cNvPr>
          <p:cNvSpPr>
            <a:spLocks noChangeArrowheads="1"/>
          </p:cNvSpPr>
          <p:nvPr/>
        </p:nvSpPr>
        <p:spPr bwMode="blackGray">
          <a:xfrm>
            <a:off x="6999451" y="6332741"/>
            <a:ext cx="2450691" cy="523220"/>
          </a:xfrm>
          <a:prstGeom prst="rect">
            <a:avLst/>
          </a:prstGeom>
          <a:noFill/>
          <a:ln w="38100" cmpd="dbl" algn="ctr">
            <a:noFill/>
            <a:miter lim="800000"/>
            <a:headEnd/>
            <a:tailEnd/>
          </a:ln>
        </p:spPr>
        <p:txBody>
          <a:bodyPr wrap="square" anchor="ctr">
            <a:spAutoFit/>
          </a:bodyPr>
          <a:lstStyle/>
          <a:p>
            <a:pPr marL="0" marR="0" lvl="0" indent="0" algn="ctr" defTabSz="60949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Arial "/>
                <a:ea typeface="+mn-ea"/>
                <a:cs typeface="+mn-cs"/>
              </a:rPr>
              <a:t>* C.I. +/- 5.</a:t>
            </a:r>
            <a:r>
              <a:rPr lang="en-US" sz="1400" dirty="0">
                <a:solidFill>
                  <a:schemeClr val="bg1"/>
                </a:solidFill>
                <a:latin typeface="Arial "/>
              </a:rPr>
              <a:t>0</a:t>
            </a:r>
            <a:r>
              <a:rPr kumimoji="0" lang="en-US" sz="1400" b="0" i="0" u="none" strike="noStrike" kern="1200" cap="none" spc="0" normalizeH="0" baseline="0" noProof="0" dirty="0">
                <a:ln>
                  <a:noFill/>
                </a:ln>
                <a:solidFill>
                  <a:schemeClr val="bg1"/>
                </a:solidFill>
                <a:effectLst/>
                <a:uLnTx/>
                <a:uFillTx/>
                <a:latin typeface="Arial "/>
                <a:ea typeface="+mn-ea"/>
                <a:cs typeface="+mn-cs"/>
              </a:rPr>
              <a:t> at 90% </a:t>
            </a:r>
          </a:p>
          <a:p>
            <a:pPr marL="0" marR="0" lvl="0" indent="0" algn="ctr" defTabSz="60949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Arial "/>
                <a:ea typeface="+mn-ea"/>
                <a:cs typeface="+mn-cs"/>
              </a:rPr>
              <a:t>level of confidence</a:t>
            </a:r>
          </a:p>
        </p:txBody>
      </p:sp>
      <p:sp>
        <p:nvSpPr>
          <p:cNvPr id="5" name="TextBox 4">
            <a:extLst>
              <a:ext uri="{FF2B5EF4-FFF2-40B4-BE49-F238E27FC236}">
                <a16:creationId xmlns:a16="http://schemas.microsoft.com/office/drawing/2014/main" id="{0B9C4D3E-5D33-4431-84C4-5183C5E26A38}"/>
              </a:ext>
            </a:extLst>
          </p:cNvPr>
          <p:cNvSpPr txBox="1"/>
          <p:nvPr/>
        </p:nvSpPr>
        <p:spPr>
          <a:xfrm>
            <a:off x="2039786" y="4580357"/>
            <a:ext cx="228600" cy="461665"/>
          </a:xfrm>
          <a:prstGeom prst="rect">
            <a:avLst/>
          </a:prstGeom>
          <a:noFill/>
        </p:spPr>
        <p:txBody>
          <a:bodyPr wrap="square" rtlCol="0">
            <a:spAutoFit/>
          </a:bodyPr>
          <a:lstStyle/>
          <a:p>
            <a:r>
              <a:rPr lang="en-US" dirty="0"/>
              <a:t>*</a:t>
            </a:r>
          </a:p>
        </p:txBody>
      </p:sp>
      <p:sp>
        <p:nvSpPr>
          <p:cNvPr id="12" name="TextBox 11">
            <a:extLst>
              <a:ext uri="{FF2B5EF4-FFF2-40B4-BE49-F238E27FC236}">
                <a16:creationId xmlns:a16="http://schemas.microsoft.com/office/drawing/2014/main" id="{0CBB0F4B-FD27-4D8B-B438-86E6FFEF88B5}"/>
              </a:ext>
            </a:extLst>
          </p:cNvPr>
          <p:cNvSpPr txBox="1"/>
          <p:nvPr/>
        </p:nvSpPr>
        <p:spPr>
          <a:xfrm>
            <a:off x="1272872" y="4581133"/>
            <a:ext cx="1173314" cy="923330"/>
          </a:xfrm>
          <a:prstGeom prst="rect">
            <a:avLst/>
          </a:prstGeom>
          <a:noFill/>
        </p:spPr>
        <p:txBody>
          <a:bodyPr wrap="square" rtlCol="0">
            <a:spAutoFit/>
          </a:bodyPr>
          <a:lstStyle/>
          <a:p>
            <a:r>
              <a:rPr lang="en-US" sz="1800" dirty="0">
                <a:solidFill>
                  <a:srgbClr val="FF0000"/>
                </a:solidFill>
              </a:rPr>
              <a:t>Sat 61</a:t>
            </a:r>
          </a:p>
          <a:p>
            <a:r>
              <a:rPr lang="en-US" sz="1800" dirty="0">
                <a:solidFill>
                  <a:srgbClr val="FF0000"/>
                </a:solidFill>
              </a:rPr>
              <a:t>Nav 67</a:t>
            </a:r>
          </a:p>
          <a:p>
            <a:r>
              <a:rPr lang="en-US" sz="1800" dirty="0">
                <a:solidFill>
                  <a:srgbClr val="FF0000"/>
                </a:solidFill>
              </a:rPr>
              <a:t>Info B 62</a:t>
            </a:r>
          </a:p>
        </p:txBody>
      </p:sp>
      <p:sp>
        <p:nvSpPr>
          <p:cNvPr id="15" name="TextBox 14">
            <a:extLst>
              <a:ext uri="{FF2B5EF4-FFF2-40B4-BE49-F238E27FC236}">
                <a16:creationId xmlns:a16="http://schemas.microsoft.com/office/drawing/2014/main" id="{9042755E-50E8-4702-8009-8C500BD16C5F}"/>
              </a:ext>
            </a:extLst>
          </p:cNvPr>
          <p:cNvSpPr txBox="1"/>
          <p:nvPr/>
        </p:nvSpPr>
        <p:spPr>
          <a:xfrm>
            <a:off x="4816172" y="4545803"/>
            <a:ext cx="1173314" cy="923330"/>
          </a:xfrm>
          <a:prstGeom prst="rect">
            <a:avLst/>
          </a:prstGeom>
          <a:noFill/>
        </p:spPr>
        <p:txBody>
          <a:bodyPr wrap="square" rtlCol="0">
            <a:spAutoFit/>
          </a:bodyPr>
          <a:lstStyle/>
          <a:p>
            <a:r>
              <a:rPr lang="en-US" sz="1800" dirty="0"/>
              <a:t>Sat 70</a:t>
            </a:r>
          </a:p>
          <a:p>
            <a:r>
              <a:rPr lang="en-US" sz="1800" dirty="0"/>
              <a:t>Nav 73</a:t>
            </a:r>
          </a:p>
          <a:p>
            <a:r>
              <a:rPr lang="en-US" sz="1800" dirty="0"/>
              <a:t>Info B 68</a:t>
            </a:r>
          </a:p>
        </p:txBody>
      </p:sp>
    </p:spTree>
    <p:extLst>
      <p:ext uri="{BB962C8B-B14F-4D97-AF65-F5344CB8AC3E}">
        <p14:creationId xmlns:p14="http://schemas.microsoft.com/office/powerpoint/2010/main" val="62711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0DFAD-4E43-4DDD-A0FE-48AC2BC8BF44}"/>
              </a:ext>
            </a:extLst>
          </p:cNvPr>
          <p:cNvSpPr>
            <a:spLocks noGrp="1"/>
          </p:cNvSpPr>
          <p:nvPr>
            <p:ph type="title"/>
          </p:nvPr>
        </p:nvSpPr>
        <p:spPr>
          <a:xfrm>
            <a:off x="1697029" y="2686318"/>
            <a:ext cx="9243802" cy="1485364"/>
          </a:xfrm>
        </p:spPr>
        <p:txBody>
          <a:bodyPr>
            <a:noAutofit/>
          </a:bodyPr>
          <a:lstStyle/>
          <a:p>
            <a:r>
              <a:rPr lang="en-US" dirty="0"/>
              <a:t>Understanding the </a:t>
            </a:r>
            <a:br>
              <a:rPr lang="en-US" dirty="0"/>
            </a:br>
            <a:r>
              <a:rPr lang="en-US" dirty="0"/>
              <a:t>How’s My Waterway</a:t>
            </a:r>
            <a:br>
              <a:rPr lang="en-US" dirty="0"/>
            </a:br>
            <a:r>
              <a:rPr lang="en-US" dirty="0"/>
              <a:t> Visitor Experience</a:t>
            </a:r>
          </a:p>
        </p:txBody>
      </p:sp>
      <p:sp>
        <p:nvSpPr>
          <p:cNvPr id="3" name="Slide Number Placeholder 2">
            <a:extLst>
              <a:ext uri="{FF2B5EF4-FFF2-40B4-BE49-F238E27FC236}">
                <a16:creationId xmlns:a16="http://schemas.microsoft.com/office/drawing/2014/main" id="{D01FB380-3394-4FDF-A521-E78BA836AE50}"/>
              </a:ext>
            </a:extLst>
          </p:cNvPr>
          <p:cNvSpPr>
            <a:spLocks noGrp="1"/>
          </p:cNvSpPr>
          <p:nvPr>
            <p:ph type="sldNum" sz="quarter" idx="12"/>
          </p:nvPr>
        </p:nvSpPr>
        <p:spPr/>
        <p:txBody>
          <a:bodyPr/>
          <a:lstStyle/>
          <a:p>
            <a:fld id="{C932CDCB-4B29-F641-AE31-D4360F16EBC3}" type="slidenum">
              <a:rPr lang="en-US" smtClean="0"/>
              <a:t>14</a:t>
            </a:fld>
            <a:endParaRPr lang="en-US" dirty="0"/>
          </a:p>
        </p:txBody>
      </p:sp>
    </p:spTree>
    <p:extLst>
      <p:ext uri="{BB962C8B-B14F-4D97-AF65-F5344CB8AC3E}">
        <p14:creationId xmlns:p14="http://schemas.microsoft.com/office/powerpoint/2010/main" val="2217015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D65362-EA2E-4501-9B61-1C37055F6F57}"/>
              </a:ext>
            </a:extLst>
          </p:cNvPr>
          <p:cNvSpPr>
            <a:spLocks noGrp="1"/>
          </p:cNvSpPr>
          <p:nvPr>
            <p:ph type="title"/>
          </p:nvPr>
        </p:nvSpPr>
        <p:spPr/>
        <p:txBody>
          <a:bodyPr>
            <a:normAutofit/>
          </a:bodyPr>
          <a:lstStyle/>
          <a:p>
            <a:pPr algn="l"/>
            <a:r>
              <a:rPr lang="en-US" sz="2600" b="0" dirty="0"/>
              <a:t>Nearly one-half reported that the information made sense.</a:t>
            </a:r>
          </a:p>
        </p:txBody>
      </p:sp>
      <p:graphicFrame>
        <p:nvGraphicFramePr>
          <p:cNvPr id="9" name="Content Placeholder 8">
            <a:extLst>
              <a:ext uri="{FF2B5EF4-FFF2-40B4-BE49-F238E27FC236}">
                <a16:creationId xmlns:a16="http://schemas.microsoft.com/office/drawing/2014/main" id="{F54239A4-7626-4C8F-B897-EB1708FE93EA}"/>
              </a:ext>
            </a:extLst>
          </p:cNvPr>
          <p:cNvGraphicFramePr>
            <a:graphicFrameLocks noGrp="1"/>
          </p:cNvGraphicFramePr>
          <p:nvPr>
            <p:ph idx="1"/>
            <p:extLst>
              <p:ext uri="{D42A27DB-BD31-4B8C-83A1-F6EECF244321}">
                <p14:modId xmlns:p14="http://schemas.microsoft.com/office/powerpoint/2010/main" val="3666094717"/>
              </p:ext>
            </p:extLst>
          </p:nvPr>
        </p:nvGraphicFramePr>
        <p:xfrm>
          <a:off x="609600" y="1089025"/>
          <a:ext cx="10969625" cy="5037138"/>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3FE26314-8FCA-4A6C-AB56-96DE9E067725}"/>
              </a:ext>
            </a:extLst>
          </p:cNvPr>
          <p:cNvSpPr>
            <a:spLocks noGrp="1"/>
          </p:cNvSpPr>
          <p:nvPr>
            <p:ph type="sldNum" sz="quarter" idx="12"/>
          </p:nvPr>
        </p:nvSpPr>
        <p:spPr/>
        <p:txBody>
          <a:bodyPr/>
          <a:lstStyle/>
          <a:p>
            <a:fld id="{C932CDCB-4B29-F641-AE31-D4360F16EBC3}" type="slidenum">
              <a:rPr lang="en-US" smtClean="0"/>
              <a:t>15</a:t>
            </a:fld>
            <a:endParaRPr lang="en-US" dirty="0"/>
          </a:p>
        </p:txBody>
      </p:sp>
      <p:sp>
        <p:nvSpPr>
          <p:cNvPr id="10" name="TextBox 9">
            <a:extLst>
              <a:ext uri="{FF2B5EF4-FFF2-40B4-BE49-F238E27FC236}">
                <a16:creationId xmlns:a16="http://schemas.microsoft.com/office/drawing/2014/main" id="{5E089446-1902-411D-8D30-729B0EFE0142}"/>
              </a:ext>
            </a:extLst>
          </p:cNvPr>
          <p:cNvSpPr txBox="1"/>
          <p:nvPr/>
        </p:nvSpPr>
        <p:spPr>
          <a:xfrm>
            <a:off x="9252284" y="1760803"/>
            <a:ext cx="1251284" cy="369332"/>
          </a:xfrm>
          <a:prstGeom prst="rect">
            <a:avLst/>
          </a:prstGeom>
          <a:noFill/>
        </p:spPr>
        <p:txBody>
          <a:bodyPr wrap="square" rtlCol="0">
            <a:spAutoFit/>
          </a:bodyPr>
          <a:lstStyle/>
          <a:p>
            <a:pPr algn="ctr"/>
            <a:r>
              <a:rPr lang="en-US" sz="1800" dirty="0"/>
              <a:t>46%</a:t>
            </a:r>
          </a:p>
        </p:txBody>
      </p:sp>
      <p:sp>
        <p:nvSpPr>
          <p:cNvPr id="6" name="Rectangle 5">
            <a:extLst>
              <a:ext uri="{FF2B5EF4-FFF2-40B4-BE49-F238E27FC236}">
                <a16:creationId xmlns:a16="http://schemas.microsoft.com/office/drawing/2014/main" id="{9480745A-6F2B-4997-BB9F-38B90D2B4229}"/>
              </a:ext>
            </a:extLst>
          </p:cNvPr>
          <p:cNvSpPr/>
          <p:nvPr/>
        </p:nvSpPr>
        <p:spPr>
          <a:xfrm>
            <a:off x="1270223" y="6486976"/>
            <a:ext cx="2351926" cy="276999"/>
          </a:xfrm>
          <a:prstGeom prst="rect">
            <a:avLst/>
          </a:prstGeom>
        </p:spPr>
        <p:txBody>
          <a:bodyPr wrap="none">
            <a:spAutoFit/>
          </a:bodyPr>
          <a:lstStyle/>
          <a:p>
            <a:pPr lvl="0" algn="ctr"/>
            <a:r>
              <a:rPr lang="en-US" sz="1200" dirty="0">
                <a:solidFill>
                  <a:schemeClr val="bg1"/>
                </a:solidFill>
              </a:rPr>
              <a:t>March 15, 2019 – May 27, 2019</a:t>
            </a:r>
          </a:p>
        </p:txBody>
      </p:sp>
      <p:sp>
        <p:nvSpPr>
          <p:cNvPr id="7" name="TextBox 6">
            <a:extLst>
              <a:ext uri="{FF2B5EF4-FFF2-40B4-BE49-F238E27FC236}">
                <a16:creationId xmlns:a16="http://schemas.microsoft.com/office/drawing/2014/main" id="{C66EC35E-D1C2-4764-A778-16695174549E}"/>
              </a:ext>
            </a:extLst>
          </p:cNvPr>
          <p:cNvSpPr txBox="1"/>
          <p:nvPr/>
        </p:nvSpPr>
        <p:spPr>
          <a:xfrm>
            <a:off x="11342076" y="5968015"/>
            <a:ext cx="902677" cy="338554"/>
          </a:xfrm>
          <a:prstGeom prst="rect">
            <a:avLst/>
          </a:prstGeom>
          <a:noFill/>
        </p:spPr>
        <p:txBody>
          <a:bodyPr wrap="square" rtlCol="0">
            <a:spAutoFit/>
          </a:bodyPr>
          <a:lstStyle/>
          <a:p>
            <a:r>
              <a:rPr lang="en-US" sz="1600" i="1" dirty="0"/>
              <a:t>n=326</a:t>
            </a:r>
          </a:p>
        </p:txBody>
      </p:sp>
    </p:spTree>
    <p:extLst>
      <p:ext uri="{BB962C8B-B14F-4D97-AF65-F5344CB8AC3E}">
        <p14:creationId xmlns:p14="http://schemas.microsoft.com/office/powerpoint/2010/main" val="1053874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D65362-EA2E-4501-9B61-1C37055F6F57}"/>
              </a:ext>
            </a:extLst>
          </p:cNvPr>
          <p:cNvSpPr>
            <a:spLocks noGrp="1"/>
          </p:cNvSpPr>
          <p:nvPr>
            <p:ph type="title"/>
          </p:nvPr>
        </p:nvSpPr>
        <p:spPr>
          <a:xfrm>
            <a:off x="609282" y="257616"/>
            <a:ext cx="10969943" cy="888608"/>
          </a:xfrm>
        </p:spPr>
        <p:txBody>
          <a:bodyPr>
            <a:normAutofit/>
          </a:bodyPr>
          <a:lstStyle/>
          <a:p>
            <a:pPr algn="l"/>
            <a:r>
              <a:rPr lang="en-US" sz="2600" b="0" dirty="0"/>
              <a:t>Concerned citizens and “others” gave much lower ratings for the information making sense.</a:t>
            </a:r>
          </a:p>
        </p:txBody>
      </p:sp>
      <p:graphicFrame>
        <p:nvGraphicFramePr>
          <p:cNvPr id="9" name="Content Placeholder 8">
            <a:extLst>
              <a:ext uri="{FF2B5EF4-FFF2-40B4-BE49-F238E27FC236}">
                <a16:creationId xmlns:a16="http://schemas.microsoft.com/office/drawing/2014/main" id="{F54239A4-7626-4C8F-B897-EB1708FE93EA}"/>
              </a:ext>
            </a:extLst>
          </p:cNvPr>
          <p:cNvGraphicFramePr>
            <a:graphicFrameLocks noGrp="1"/>
          </p:cNvGraphicFramePr>
          <p:nvPr>
            <p:ph idx="1"/>
            <p:extLst>
              <p:ext uri="{D42A27DB-BD31-4B8C-83A1-F6EECF244321}">
                <p14:modId xmlns:p14="http://schemas.microsoft.com/office/powerpoint/2010/main" val="2875586711"/>
              </p:ext>
            </p:extLst>
          </p:nvPr>
        </p:nvGraphicFramePr>
        <p:xfrm>
          <a:off x="609600" y="1089025"/>
          <a:ext cx="10969625" cy="5037138"/>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3FE26314-8FCA-4A6C-AB56-96DE9E067725}"/>
              </a:ext>
            </a:extLst>
          </p:cNvPr>
          <p:cNvSpPr>
            <a:spLocks noGrp="1"/>
          </p:cNvSpPr>
          <p:nvPr>
            <p:ph type="sldNum" sz="quarter" idx="12"/>
          </p:nvPr>
        </p:nvSpPr>
        <p:spPr/>
        <p:txBody>
          <a:bodyPr/>
          <a:lstStyle/>
          <a:p>
            <a:fld id="{C932CDCB-4B29-F641-AE31-D4360F16EBC3}" type="slidenum">
              <a:rPr lang="en-US" smtClean="0"/>
              <a:t>16</a:t>
            </a:fld>
            <a:endParaRPr lang="en-US" dirty="0"/>
          </a:p>
        </p:txBody>
      </p:sp>
      <p:sp>
        <p:nvSpPr>
          <p:cNvPr id="6" name="Rectangle 5">
            <a:extLst>
              <a:ext uri="{FF2B5EF4-FFF2-40B4-BE49-F238E27FC236}">
                <a16:creationId xmlns:a16="http://schemas.microsoft.com/office/drawing/2014/main" id="{9480745A-6F2B-4997-BB9F-38B90D2B4229}"/>
              </a:ext>
            </a:extLst>
          </p:cNvPr>
          <p:cNvSpPr/>
          <p:nvPr/>
        </p:nvSpPr>
        <p:spPr>
          <a:xfrm>
            <a:off x="1270223" y="6486976"/>
            <a:ext cx="2351926" cy="276999"/>
          </a:xfrm>
          <a:prstGeom prst="rect">
            <a:avLst/>
          </a:prstGeom>
        </p:spPr>
        <p:txBody>
          <a:bodyPr wrap="none">
            <a:spAutoFit/>
          </a:bodyPr>
          <a:lstStyle/>
          <a:p>
            <a:pPr lvl="0" algn="ctr"/>
            <a:r>
              <a:rPr lang="en-US" sz="1200" dirty="0">
                <a:solidFill>
                  <a:schemeClr val="bg1"/>
                </a:solidFill>
              </a:rPr>
              <a:t>March 15, 2019 – May 27, 2019</a:t>
            </a:r>
          </a:p>
        </p:txBody>
      </p:sp>
      <p:sp>
        <p:nvSpPr>
          <p:cNvPr id="7" name="TextBox 6">
            <a:extLst>
              <a:ext uri="{FF2B5EF4-FFF2-40B4-BE49-F238E27FC236}">
                <a16:creationId xmlns:a16="http://schemas.microsoft.com/office/drawing/2014/main" id="{C66EC35E-D1C2-4764-A778-16695174549E}"/>
              </a:ext>
            </a:extLst>
          </p:cNvPr>
          <p:cNvSpPr txBox="1"/>
          <p:nvPr/>
        </p:nvSpPr>
        <p:spPr>
          <a:xfrm>
            <a:off x="11342076" y="5968015"/>
            <a:ext cx="902677" cy="338554"/>
          </a:xfrm>
          <a:prstGeom prst="rect">
            <a:avLst/>
          </a:prstGeom>
          <a:noFill/>
        </p:spPr>
        <p:txBody>
          <a:bodyPr wrap="square" rtlCol="0">
            <a:spAutoFit/>
          </a:bodyPr>
          <a:lstStyle/>
          <a:p>
            <a:r>
              <a:rPr lang="en-US" sz="1600" i="1" dirty="0"/>
              <a:t>n=326</a:t>
            </a:r>
          </a:p>
        </p:txBody>
      </p:sp>
      <p:graphicFrame>
        <p:nvGraphicFramePr>
          <p:cNvPr id="3" name="Table 2">
            <a:extLst>
              <a:ext uri="{FF2B5EF4-FFF2-40B4-BE49-F238E27FC236}">
                <a16:creationId xmlns:a16="http://schemas.microsoft.com/office/drawing/2014/main" id="{B7AFC54E-37D9-435A-9A52-130F43DB7907}"/>
              </a:ext>
            </a:extLst>
          </p:cNvPr>
          <p:cNvGraphicFramePr>
            <a:graphicFrameLocks noGrp="1"/>
          </p:cNvGraphicFramePr>
          <p:nvPr>
            <p:extLst>
              <p:ext uri="{D42A27DB-BD31-4B8C-83A1-F6EECF244321}">
                <p14:modId xmlns:p14="http://schemas.microsoft.com/office/powerpoint/2010/main" val="2463582028"/>
              </p:ext>
            </p:extLst>
          </p:nvPr>
        </p:nvGraphicFramePr>
        <p:xfrm>
          <a:off x="2031470" y="1600200"/>
          <a:ext cx="8125884" cy="4084320"/>
        </p:xfrm>
        <a:graphic>
          <a:graphicData uri="http://schemas.openxmlformats.org/drawingml/2006/table">
            <a:tbl>
              <a:tblPr firstRow="1" bandRow="1">
                <a:tableStyleId>{7DF18680-E054-41AD-8BC1-D1AEF772440D}</a:tableStyleId>
              </a:tblPr>
              <a:tblGrid>
                <a:gridCol w="4062942">
                  <a:extLst>
                    <a:ext uri="{9D8B030D-6E8A-4147-A177-3AD203B41FA5}">
                      <a16:colId xmlns:a16="http://schemas.microsoft.com/office/drawing/2014/main" val="3838431208"/>
                    </a:ext>
                  </a:extLst>
                </a:gridCol>
                <a:gridCol w="4062942">
                  <a:extLst>
                    <a:ext uri="{9D8B030D-6E8A-4147-A177-3AD203B41FA5}">
                      <a16:colId xmlns:a16="http://schemas.microsoft.com/office/drawing/2014/main" val="1942019665"/>
                    </a:ext>
                  </a:extLst>
                </a:gridCol>
              </a:tblGrid>
              <a:tr h="370840">
                <a:tc>
                  <a:txBody>
                    <a:bodyPr/>
                    <a:lstStyle/>
                    <a:p>
                      <a:r>
                        <a:rPr lang="en-US" sz="2000" dirty="0"/>
                        <a:t>Role</a:t>
                      </a:r>
                    </a:p>
                  </a:txBody>
                  <a:tcPr/>
                </a:tc>
                <a:tc>
                  <a:txBody>
                    <a:bodyPr/>
                    <a:lstStyle/>
                    <a:p>
                      <a:pPr algn="ctr"/>
                      <a:r>
                        <a:rPr lang="en-US" sz="2000" dirty="0"/>
                        <a:t>How’s My Waterway</a:t>
                      </a:r>
                    </a:p>
                    <a:p>
                      <a:pPr algn="ctr"/>
                      <a:r>
                        <a:rPr lang="en-US" sz="2000" dirty="0"/>
                        <a:t>Info Makes Sense</a:t>
                      </a:r>
                    </a:p>
                    <a:p>
                      <a:pPr algn="ctr"/>
                      <a:r>
                        <a:rPr lang="en-US" sz="2000" dirty="0"/>
                        <a:t>%8 – 9 –10</a:t>
                      </a:r>
                    </a:p>
                    <a:p>
                      <a:pPr algn="ctr"/>
                      <a:r>
                        <a:rPr lang="en-US" sz="2000" dirty="0"/>
                        <a:t>Overall 46%</a:t>
                      </a:r>
                    </a:p>
                  </a:txBody>
                  <a:tcPr/>
                </a:tc>
                <a:extLst>
                  <a:ext uri="{0D108BD9-81ED-4DB2-BD59-A6C34878D82A}">
                    <a16:rowId xmlns:a16="http://schemas.microsoft.com/office/drawing/2014/main" val="3894607655"/>
                  </a:ext>
                </a:extLst>
              </a:tr>
              <a:tr h="370840">
                <a:tc>
                  <a:txBody>
                    <a:bodyPr/>
                    <a:lstStyle/>
                    <a:p>
                      <a:r>
                        <a:rPr lang="en-US" sz="2000" dirty="0"/>
                        <a:t>Concerned citizen (n=95)</a:t>
                      </a:r>
                    </a:p>
                  </a:txBody>
                  <a:tcPr/>
                </a:tc>
                <a:tc>
                  <a:txBody>
                    <a:bodyPr/>
                    <a:lstStyle/>
                    <a:p>
                      <a:pPr algn="ctr"/>
                      <a:r>
                        <a:rPr lang="en-US" sz="2000" dirty="0">
                          <a:solidFill>
                            <a:srgbClr val="FF0000"/>
                          </a:solidFill>
                        </a:rPr>
                        <a:t>30%</a:t>
                      </a:r>
                    </a:p>
                  </a:txBody>
                  <a:tcPr/>
                </a:tc>
                <a:extLst>
                  <a:ext uri="{0D108BD9-81ED-4DB2-BD59-A6C34878D82A}">
                    <a16:rowId xmlns:a16="http://schemas.microsoft.com/office/drawing/2014/main" val="291462809"/>
                  </a:ext>
                </a:extLst>
              </a:tr>
              <a:tr h="370840">
                <a:tc>
                  <a:txBody>
                    <a:bodyPr/>
                    <a:lstStyle/>
                    <a:p>
                      <a:r>
                        <a:rPr lang="en-US" sz="2000" dirty="0"/>
                        <a:t>Student (n=55)</a:t>
                      </a:r>
                    </a:p>
                  </a:txBody>
                  <a:tcPr/>
                </a:tc>
                <a:tc>
                  <a:txBody>
                    <a:bodyPr/>
                    <a:lstStyle/>
                    <a:p>
                      <a:pPr algn="ctr"/>
                      <a:r>
                        <a:rPr lang="en-US" sz="2000" dirty="0"/>
                        <a:t>55%</a:t>
                      </a:r>
                    </a:p>
                  </a:txBody>
                  <a:tcPr/>
                </a:tc>
                <a:extLst>
                  <a:ext uri="{0D108BD9-81ED-4DB2-BD59-A6C34878D82A}">
                    <a16:rowId xmlns:a16="http://schemas.microsoft.com/office/drawing/2014/main" val="2609108946"/>
                  </a:ext>
                </a:extLst>
              </a:tr>
              <a:tr h="370840">
                <a:tc>
                  <a:txBody>
                    <a:bodyPr/>
                    <a:lstStyle/>
                    <a:p>
                      <a:r>
                        <a:rPr lang="en-US" sz="2000" dirty="0"/>
                        <a:t>Represent business (n=50)</a:t>
                      </a:r>
                    </a:p>
                  </a:txBody>
                  <a:tcPr/>
                </a:tc>
                <a:tc>
                  <a:txBody>
                    <a:bodyPr/>
                    <a:lstStyle/>
                    <a:p>
                      <a:pPr algn="ctr"/>
                      <a:r>
                        <a:rPr lang="en-US" sz="2000" dirty="0">
                          <a:solidFill>
                            <a:schemeClr val="tx1"/>
                          </a:solidFill>
                        </a:rPr>
                        <a:t>42%</a:t>
                      </a:r>
                    </a:p>
                  </a:txBody>
                  <a:tcPr/>
                </a:tc>
                <a:extLst>
                  <a:ext uri="{0D108BD9-81ED-4DB2-BD59-A6C34878D82A}">
                    <a16:rowId xmlns:a16="http://schemas.microsoft.com/office/drawing/2014/main" val="4135391668"/>
                  </a:ext>
                </a:extLst>
              </a:tr>
              <a:tr h="370840">
                <a:tc>
                  <a:txBody>
                    <a:bodyPr/>
                    <a:lstStyle/>
                    <a:p>
                      <a:r>
                        <a:rPr lang="en-US" sz="2000" dirty="0"/>
                        <a:t>Government employee (n=36)</a:t>
                      </a:r>
                    </a:p>
                  </a:txBody>
                  <a:tcPr/>
                </a:tc>
                <a:tc>
                  <a:txBody>
                    <a:bodyPr/>
                    <a:lstStyle/>
                    <a:p>
                      <a:pPr algn="ctr"/>
                      <a:r>
                        <a:rPr lang="en-US" sz="2000" dirty="0"/>
                        <a:t>56%</a:t>
                      </a:r>
                    </a:p>
                  </a:txBody>
                  <a:tcPr/>
                </a:tc>
                <a:extLst>
                  <a:ext uri="{0D108BD9-81ED-4DB2-BD59-A6C34878D82A}">
                    <a16:rowId xmlns:a16="http://schemas.microsoft.com/office/drawing/2014/main" val="2382159335"/>
                  </a:ext>
                </a:extLst>
              </a:tr>
              <a:tr h="370840">
                <a:tc>
                  <a:txBody>
                    <a:bodyPr/>
                    <a:lstStyle/>
                    <a:p>
                      <a:r>
                        <a:rPr lang="en-US" sz="2000" dirty="0"/>
                        <a:t>Educator (n=30)</a:t>
                      </a:r>
                    </a:p>
                  </a:txBody>
                  <a:tcPr/>
                </a:tc>
                <a:tc>
                  <a:txBody>
                    <a:bodyPr/>
                    <a:lstStyle/>
                    <a:p>
                      <a:pPr algn="ctr"/>
                      <a:r>
                        <a:rPr lang="en-US" sz="2000" dirty="0"/>
                        <a:t>63%</a:t>
                      </a:r>
                    </a:p>
                  </a:txBody>
                  <a:tcPr/>
                </a:tc>
                <a:extLst>
                  <a:ext uri="{0D108BD9-81ED-4DB2-BD59-A6C34878D82A}">
                    <a16:rowId xmlns:a16="http://schemas.microsoft.com/office/drawing/2014/main" val="2509610400"/>
                  </a:ext>
                </a:extLst>
              </a:tr>
              <a:tr h="370840">
                <a:tc>
                  <a:txBody>
                    <a:bodyPr/>
                    <a:lstStyle/>
                    <a:p>
                      <a:r>
                        <a:rPr lang="en-US" sz="2000" dirty="0"/>
                        <a:t>Scientist (n=28)</a:t>
                      </a:r>
                    </a:p>
                  </a:txBody>
                  <a:tcPr/>
                </a:tc>
                <a:tc>
                  <a:txBody>
                    <a:bodyPr/>
                    <a:lstStyle/>
                    <a:p>
                      <a:pPr algn="ctr"/>
                      <a:r>
                        <a:rPr lang="en-US" sz="2000" dirty="0"/>
                        <a:t>57%</a:t>
                      </a:r>
                    </a:p>
                  </a:txBody>
                  <a:tcPr/>
                </a:tc>
                <a:extLst>
                  <a:ext uri="{0D108BD9-81ED-4DB2-BD59-A6C34878D82A}">
                    <a16:rowId xmlns:a16="http://schemas.microsoft.com/office/drawing/2014/main" val="2352727210"/>
                  </a:ext>
                </a:extLst>
              </a:tr>
              <a:tr h="370840">
                <a:tc>
                  <a:txBody>
                    <a:bodyPr/>
                    <a:lstStyle/>
                    <a:p>
                      <a:r>
                        <a:rPr lang="en-US" sz="2000" dirty="0"/>
                        <a:t>Other (n=17)</a:t>
                      </a:r>
                    </a:p>
                  </a:txBody>
                  <a:tcPr/>
                </a:tc>
                <a:tc>
                  <a:txBody>
                    <a:bodyPr/>
                    <a:lstStyle/>
                    <a:p>
                      <a:pPr algn="ctr"/>
                      <a:r>
                        <a:rPr lang="en-US" sz="2000" dirty="0">
                          <a:solidFill>
                            <a:srgbClr val="FF0000"/>
                          </a:solidFill>
                        </a:rPr>
                        <a:t>30%</a:t>
                      </a:r>
                    </a:p>
                  </a:txBody>
                  <a:tcPr/>
                </a:tc>
                <a:extLst>
                  <a:ext uri="{0D108BD9-81ED-4DB2-BD59-A6C34878D82A}">
                    <a16:rowId xmlns:a16="http://schemas.microsoft.com/office/drawing/2014/main" val="1861403304"/>
                  </a:ext>
                </a:extLst>
              </a:tr>
            </a:tbl>
          </a:graphicData>
        </a:graphic>
      </p:graphicFrame>
      <p:sp>
        <p:nvSpPr>
          <p:cNvPr id="11" name="TextBox 10">
            <a:extLst>
              <a:ext uri="{FF2B5EF4-FFF2-40B4-BE49-F238E27FC236}">
                <a16:creationId xmlns:a16="http://schemas.microsoft.com/office/drawing/2014/main" id="{707F8814-0235-4ADA-8286-58E01A19370A}"/>
              </a:ext>
            </a:extLst>
          </p:cNvPr>
          <p:cNvSpPr txBox="1"/>
          <p:nvPr/>
        </p:nvSpPr>
        <p:spPr>
          <a:xfrm>
            <a:off x="5331992" y="6467644"/>
            <a:ext cx="2844059"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solidFill>
                  <a:schemeClr val="bg1"/>
                </a:solidFill>
                <a:latin typeface="Arial"/>
              </a:rPr>
              <a:t>Top 7 Answer Choices Only</a:t>
            </a:r>
          </a:p>
        </p:txBody>
      </p:sp>
    </p:spTree>
    <p:extLst>
      <p:ext uri="{BB962C8B-B14F-4D97-AF65-F5344CB8AC3E}">
        <p14:creationId xmlns:p14="http://schemas.microsoft.com/office/powerpoint/2010/main" val="2984796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D65362-EA2E-4501-9B61-1C37055F6F57}"/>
              </a:ext>
            </a:extLst>
          </p:cNvPr>
          <p:cNvSpPr>
            <a:spLocks noGrp="1"/>
          </p:cNvSpPr>
          <p:nvPr>
            <p:ph type="title"/>
          </p:nvPr>
        </p:nvSpPr>
        <p:spPr>
          <a:xfrm>
            <a:off x="609441" y="372380"/>
            <a:ext cx="10969943" cy="888608"/>
          </a:xfrm>
        </p:spPr>
        <p:txBody>
          <a:bodyPr>
            <a:normAutofit/>
          </a:bodyPr>
          <a:lstStyle/>
          <a:p>
            <a:pPr algn="l"/>
            <a:r>
              <a:rPr lang="en-US" sz="2600" b="0" dirty="0"/>
              <a:t>Visitors were unclear about standards, testing procedures, and pollutants in the water.</a:t>
            </a:r>
          </a:p>
        </p:txBody>
      </p:sp>
      <p:sp>
        <p:nvSpPr>
          <p:cNvPr id="6" name="Content Placeholder 5">
            <a:extLst>
              <a:ext uri="{FF2B5EF4-FFF2-40B4-BE49-F238E27FC236}">
                <a16:creationId xmlns:a16="http://schemas.microsoft.com/office/drawing/2014/main" id="{736521A0-65F5-4882-9403-6129078B7A06}"/>
              </a:ext>
            </a:extLst>
          </p:cNvPr>
          <p:cNvSpPr>
            <a:spLocks noGrp="1"/>
          </p:cNvSpPr>
          <p:nvPr>
            <p:ph idx="1"/>
          </p:nvPr>
        </p:nvSpPr>
        <p:spPr>
          <a:xfrm>
            <a:off x="609441" y="1577619"/>
            <a:ext cx="10969943" cy="4429481"/>
          </a:xfrm>
        </p:spPr>
        <p:txBody>
          <a:bodyPr/>
          <a:lstStyle/>
          <a:p>
            <a:pPr marL="0" indent="0">
              <a:buNone/>
            </a:pPr>
            <a:r>
              <a:rPr lang="en-US" b="1" i="1" dirty="0"/>
              <a:t>Please describe what was unclear about the information you viewed today.</a:t>
            </a:r>
            <a:r>
              <a:rPr lang="en-US" b="1" dirty="0"/>
              <a:t> </a:t>
            </a:r>
            <a:endParaRPr lang="en-US" dirty="0"/>
          </a:p>
          <a:p>
            <a:r>
              <a:rPr lang="en-US" dirty="0"/>
              <a:t>Site does not address drinking water (Concerned citizen)</a:t>
            </a:r>
          </a:p>
          <a:p>
            <a:r>
              <a:rPr lang="en-US" dirty="0"/>
              <a:t>No info on testing well water (Concerned citizen)</a:t>
            </a:r>
          </a:p>
          <a:p>
            <a:r>
              <a:rPr lang="en-US" dirty="0"/>
              <a:t>Standards for water reuse (Student)</a:t>
            </a:r>
          </a:p>
          <a:p>
            <a:r>
              <a:rPr lang="en-US" dirty="0"/>
              <a:t>Info on arsenic in well water (Concerned citizen)</a:t>
            </a:r>
          </a:p>
          <a:p>
            <a:r>
              <a:rPr lang="en-US" dirty="0"/>
              <a:t>Unable to load images (Concerned citizen)</a:t>
            </a:r>
          </a:p>
          <a:p>
            <a:r>
              <a:rPr lang="en-US" dirty="0"/>
              <a:t>List of priority pollutants (Represent business)</a:t>
            </a:r>
          </a:p>
          <a:p>
            <a:r>
              <a:rPr lang="en-US" dirty="0"/>
              <a:t>Needed it in easy to read format for students (Educator)</a:t>
            </a:r>
          </a:p>
          <a:p>
            <a:r>
              <a:rPr lang="en-US" dirty="0"/>
              <a:t>Unable to find EPA 502.2 (Other)</a:t>
            </a:r>
          </a:p>
        </p:txBody>
      </p:sp>
      <p:sp>
        <p:nvSpPr>
          <p:cNvPr id="4" name="Slide Number Placeholder 3">
            <a:extLst>
              <a:ext uri="{FF2B5EF4-FFF2-40B4-BE49-F238E27FC236}">
                <a16:creationId xmlns:a16="http://schemas.microsoft.com/office/drawing/2014/main" id="{3FE26314-8FCA-4A6C-AB56-96DE9E067725}"/>
              </a:ext>
            </a:extLst>
          </p:cNvPr>
          <p:cNvSpPr>
            <a:spLocks noGrp="1"/>
          </p:cNvSpPr>
          <p:nvPr>
            <p:ph type="sldNum" sz="quarter" idx="12"/>
          </p:nvPr>
        </p:nvSpPr>
        <p:spPr/>
        <p:txBody>
          <a:bodyPr/>
          <a:lstStyle/>
          <a:p>
            <a:fld id="{C932CDCB-4B29-F641-AE31-D4360F16EBC3}" type="slidenum">
              <a:rPr lang="en-US" smtClean="0"/>
              <a:t>17</a:t>
            </a:fld>
            <a:endParaRPr lang="en-US" dirty="0"/>
          </a:p>
        </p:txBody>
      </p:sp>
      <p:sp>
        <p:nvSpPr>
          <p:cNvPr id="7" name="Rectangle 6">
            <a:extLst>
              <a:ext uri="{FF2B5EF4-FFF2-40B4-BE49-F238E27FC236}">
                <a16:creationId xmlns:a16="http://schemas.microsoft.com/office/drawing/2014/main" id="{2D50270D-9763-473F-8ACE-B59A5CA990B6}"/>
              </a:ext>
            </a:extLst>
          </p:cNvPr>
          <p:cNvSpPr/>
          <p:nvPr/>
        </p:nvSpPr>
        <p:spPr>
          <a:xfrm>
            <a:off x="1270223" y="6486976"/>
            <a:ext cx="2351926" cy="276999"/>
          </a:xfrm>
          <a:prstGeom prst="rect">
            <a:avLst/>
          </a:prstGeom>
        </p:spPr>
        <p:txBody>
          <a:bodyPr wrap="none">
            <a:spAutoFit/>
          </a:bodyPr>
          <a:lstStyle/>
          <a:p>
            <a:pPr lvl="0" algn="ctr"/>
            <a:r>
              <a:rPr lang="en-US" sz="1200" dirty="0">
                <a:solidFill>
                  <a:schemeClr val="bg1"/>
                </a:solidFill>
              </a:rPr>
              <a:t>March 15, 2019 – May 27, 2019</a:t>
            </a:r>
          </a:p>
        </p:txBody>
      </p:sp>
    </p:spTree>
    <p:extLst>
      <p:ext uri="{BB962C8B-B14F-4D97-AF65-F5344CB8AC3E}">
        <p14:creationId xmlns:p14="http://schemas.microsoft.com/office/powerpoint/2010/main" val="2770754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41D0E-2637-420B-8110-6C2375E75BD6}"/>
              </a:ext>
            </a:extLst>
          </p:cNvPr>
          <p:cNvSpPr>
            <a:spLocks noGrp="1"/>
          </p:cNvSpPr>
          <p:nvPr>
            <p:ph type="title"/>
          </p:nvPr>
        </p:nvSpPr>
        <p:spPr/>
        <p:txBody>
          <a:bodyPr>
            <a:normAutofit/>
          </a:bodyPr>
          <a:lstStyle/>
          <a:p>
            <a:pPr algn="l"/>
            <a:r>
              <a:rPr lang="en-US" sz="2600" b="0" dirty="0"/>
              <a:t>Concerns about water quality and availability are top concerns.</a:t>
            </a:r>
          </a:p>
        </p:txBody>
      </p:sp>
      <p:sp>
        <p:nvSpPr>
          <p:cNvPr id="3" name="Content Placeholder 2">
            <a:extLst>
              <a:ext uri="{FF2B5EF4-FFF2-40B4-BE49-F238E27FC236}">
                <a16:creationId xmlns:a16="http://schemas.microsoft.com/office/drawing/2014/main" id="{5878F3EA-2BDC-4757-8671-119C48D2A70C}"/>
              </a:ext>
            </a:extLst>
          </p:cNvPr>
          <p:cNvSpPr>
            <a:spLocks noGrp="1"/>
          </p:cNvSpPr>
          <p:nvPr>
            <p:ph idx="1"/>
          </p:nvPr>
        </p:nvSpPr>
        <p:spPr/>
        <p:txBody>
          <a:bodyPr>
            <a:normAutofit lnSpcReduction="10000"/>
          </a:bodyPr>
          <a:lstStyle/>
          <a:p>
            <a:pPr marL="0" indent="0">
              <a:buNone/>
            </a:pPr>
            <a:r>
              <a:rPr lang="en-US" b="1" i="1" dirty="0"/>
              <a:t>What are your </a:t>
            </a:r>
            <a:r>
              <a:rPr lang="en-US" b="1" i="1" u="sng" dirty="0"/>
              <a:t>top three</a:t>
            </a:r>
            <a:r>
              <a:rPr lang="en-US" b="1" i="1" dirty="0"/>
              <a:t> questions about water resources?</a:t>
            </a:r>
          </a:p>
          <a:p>
            <a:r>
              <a:rPr lang="en-US" dirty="0"/>
              <a:t>Is my drinking water safe (Concerned citizen)</a:t>
            </a:r>
          </a:p>
          <a:p>
            <a:r>
              <a:rPr lang="en-US" dirty="0"/>
              <a:t>Best practices for erosion sediment control (Government employee)</a:t>
            </a:r>
          </a:p>
          <a:p>
            <a:r>
              <a:rPr lang="en-US" dirty="0"/>
              <a:t>Water quality (Educator)</a:t>
            </a:r>
          </a:p>
          <a:p>
            <a:r>
              <a:rPr lang="en-US" dirty="0"/>
              <a:t>Water accessibility (Concerned citizen)</a:t>
            </a:r>
          </a:p>
          <a:p>
            <a:r>
              <a:rPr lang="en-US" dirty="0"/>
              <a:t>Excess fluoride exposure (Scientist)</a:t>
            </a:r>
          </a:p>
          <a:p>
            <a:r>
              <a:rPr lang="en-US" dirty="0"/>
              <a:t>Oil spill liability (Other)</a:t>
            </a:r>
          </a:p>
          <a:p>
            <a:r>
              <a:rPr lang="en-US" dirty="0"/>
              <a:t>Testing my well (Concerned citizen)</a:t>
            </a:r>
          </a:p>
          <a:p>
            <a:r>
              <a:rPr lang="en-US" dirty="0"/>
              <a:t>Costs of water (Concerned citizen)</a:t>
            </a:r>
          </a:p>
          <a:p>
            <a:r>
              <a:rPr lang="en-US" dirty="0"/>
              <a:t>Municipal discharges (Concerned citizen)</a:t>
            </a:r>
          </a:p>
          <a:p>
            <a:r>
              <a:rPr lang="en-US" dirty="0"/>
              <a:t>Wetlands (Educator)</a:t>
            </a:r>
          </a:p>
          <a:p>
            <a:pPr marL="0" indent="0">
              <a:buNone/>
            </a:pPr>
            <a:endParaRPr lang="en-US" dirty="0"/>
          </a:p>
        </p:txBody>
      </p:sp>
      <p:sp>
        <p:nvSpPr>
          <p:cNvPr id="4" name="Slide Number Placeholder 3">
            <a:extLst>
              <a:ext uri="{FF2B5EF4-FFF2-40B4-BE49-F238E27FC236}">
                <a16:creationId xmlns:a16="http://schemas.microsoft.com/office/drawing/2014/main" id="{14B6643D-068E-4130-A9EC-4B2B27FA5455}"/>
              </a:ext>
            </a:extLst>
          </p:cNvPr>
          <p:cNvSpPr>
            <a:spLocks noGrp="1"/>
          </p:cNvSpPr>
          <p:nvPr>
            <p:ph type="sldNum" sz="quarter" idx="12"/>
          </p:nvPr>
        </p:nvSpPr>
        <p:spPr/>
        <p:txBody>
          <a:bodyPr/>
          <a:lstStyle/>
          <a:p>
            <a:fld id="{C932CDCB-4B29-F641-AE31-D4360F16EBC3}" type="slidenum">
              <a:rPr lang="en-US" smtClean="0"/>
              <a:t>18</a:t>
            </a:fld>
            <a:endParaRPr lang="en-US"/>
          </a:p>
        </p:txBody>
      </p:sp>
      <p:sp>
        <p:nvSpPr>
          <p:cNvPr id="5" name="Rectangle 4">
            <a:extLst>
              <a:ext uri="{FF2B5EF4-FFF2-40B4-BE49-F238E27FC236}">
                <a16:creationId xmlns:a16="http://schemas.microsoft.com/office/drawing/2014/main" id="{4C23336C-C610-4107-9985-63762E63F029}"/>
              </a:ext>
            </a:extLst>
          </p:cNvPr>
          <p:cNvSpPr/>
          <p:nvPr/>
        </p:nvSpPr>
        <p:spPr>
          <a:xfrm>
            <a:off x="1270223" y="6486976"/>
            <a:ext cx="2351926" cy="276999"/>
          </a:xfrm>
          <a:prstGeom prst="rect">
            <a:avLst/>
          </a:prstGeom>
        </p:spPr>
        <p:txBody>
          <a:bodyPr wrap="none">
            <a:spAutoFit/>
          </a:bodyPr>
          <a:lstStyle/>
          <a:p>
            <a:pPr lvl="0" algn="ctr"/>
            <a:r>
              <a:rPr lang="en-US" sz="1200" dirty="0">
                <a:solidFill>
                  <a:schemeClr val="bg1"/>
                </a:solidFill>
              </a:rPr>
              <a:t>March 15, 2019 – May 27, 2019</a:t>
            </a:r>
          </a:p>
        </p:txBody>
      </p:sp>
    </p:spTree>
    <p:extLst>
      <p:ext uri="{BB962C8B-B14F-4D97-AF65-F5344CB8AC3E}">
        <p14:creationId xmlns:p14="http://schemas.microsoft.com/office/powerpoint/2010/main" val="2855502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D65362-EA2E-4501-9B61-1C37055F6F57}"/>
              </a:ext>
            </a:extLst>
          </p:cNvPr>
          <p:cNvSpPr>
            <a:spLocks noGrp="1"/>
          </p:cNvSpPr>
          <p:nvPr>
            <p:ph type="title"/>
          </p:nvPr>
        </p:nvSpPr>
        <p:spPr>
          <a:xfrm>
            <a:off x="502934" y="476674"/>
            <a:ext cx="10969943" cy="888608"/>
          </a:xfrm>
        </p:spPr>
        <p:txBody>
          <a:bodyPr>
            <a:noAutofit/>
          </a:bodyPr>
          <a:lstStyle/>
          <a:p>
            <a:pPr algn="l"/>
            <a:r>
              <a:rPr lang="en-US" sz="2600" b="0" dirty="0"/>
              <a:t>Only a little over one-third felt that How’s My Waterway was helpful in answering their top 3 questions.  One-fifth reported that the info was not at all helpful.</a:t>
            </a:r>
          </a:p>
        </p:txBody>
      </p:sp>
      <p:graphicFrame>
        <p:nvGraphicFramePr>
          <p:cNvPr id="9" name="Content Placeholder 8">
            <a:extLst>
              <a:ext uri="{FF2B5EF4-FFF2-40B4-BE49-F238E27FC236}">
                <a16:creationId xmlns:a16="http://schemas.microsoft.com/office/drawing/2014/main" id="{F54239A4-7626-4C8F-B897-EB1708FE93EA}"/>
              </a:ext>
            </a:extLst>
          </p:cNvPr>
          <p:cNvGraphicFramePr>
            <a:graphicFrameLocks noGrp="1"/>
          </p:cNvGraphicFramePr>
          <p:nvPr>
            <p:ph idx="1"/>
            <p:extLst>
              <p:ext uri="{D42A27DB-BD31-4B8C-83A1-F6EECF244321}">
                <p14:modId xmlns:p14="http://schemas.microsoft.com/office/powerpoint/2010/main" val="2420961956"/>
              </p:ext>
            </p:extLst>
          </p:nvPr>
        </p:nvGraphicFramePr>
        <p:xfrm>
          <a:off x="609600" y="1089025"/>
          <a:ext cx="10969625" cy="5037138"/>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3FE26314-8FCA-4A6C-AB56-96DE9E067725}"/>
              </a:ext>
            </a:extLst>
          </p:cNvPr>
          <p:cNvSpPr>
            <a:spLocks noGrp="1"/>
          </p:cNvSpPr>
          <p:nvPr>
            <p:ph type="sldNum" sz="quarter" idx="12"/>
          </p:nvPr>
        </p:nvSpPr>
        <p:spPr/>
        <p:txBody>
          <a:bodyPr/>
          <a:lstStyle/>
          <a:p>
            <a:fld id="{C932CDCB-4B29-F641-AE31-D4360F16EBC3}" type="slidenum">
              <a:rPr lang="en-US" smtClean="0"/>
              <a:t>19</a:t>
            </a:fld>
            <a:endParaRPr lang="en-US" dirty="0"/>
          </a:p>
        </p:txBody>
      </p:sp>
      <p:sp>
        <p:nvSpPr>
          <p:cNvPr id="10" name="TextBox 9">
            <a:extLst>
              <a:ext uri="{FF2B5EF4-FFF2-40B4-BE49-F238E27FC236}">
                <a16:creationId xmlns:a16="http://schemas.microsoft.com/office/drawing/2014/main" id="{5E089446-1902-411D-8D30-729B0EFE0142}"/>
              </a:ext>
            </a:extLst>
          </p:cNvPr>
          <p:cNvSpPr txBox="1"/>
          <p:nvPr/>
        </p:nvSpPr>
        <p:spPr>
          <a:xfrm>
            <a:off x="9119937" y="2879740"/>
            <a:ext cx="1251284" cy="369332"/>
          </a:xfrm>
          <a:prstGeom prst="rect">
            <a:avLst/>
          </a:prstGeom>
          <a:noFill/>
        </p:spPr>
        <p:txBody>
          <a:bodyPr wrap="square" rtlCol="0">
            <a:spAutoFit/>
          </a:bodyPr>
          <a:lstStyle/>
          <a:p>
            <a:pPr algn="ctr"/>
            <a:r>
              <a:rPr lang="en-US" sz="1800" dirty="0"/>
              <a:t>38%</a:t>
            </a:r>
          </a:p>
        </p:txBody>
      </p:sp>
      <p:sp>
        <p:nvSpPr>
          <p:cNvPr id="6" name="Rectangle 5">
            <a:extLst>
              <a:ext uri="{FF2B5EF4-FFF2-40B4-BE49-F238E27FC236}">
                <a16:creationId xmlns:a16="http://schemas.microsoft.com/office/drawing/2014/main" id="{687C0749-EA7A-4979-A4BC-D28C73A12486}"/>
              </a:ext>
            </a:extLst>
          </p:cNvPr>
          <p:cNvSpPr/>
          <p:nvPr/>
        </p:nvSpPr>
        <p:spPr>
          <a:xfrm>
            <a:off x="1270223" y="6486976"/>
            <a:ext cx="2351926" cy="276999"/>
          </a:xfrm>
          <a:prstGeom prst="rect">
            <a:avLst/>
          </a:prstGeom>
        </p:spPr>
        <p:txBody>
          <a:bodyPr wrap="none">
            <a:spAutoFit/>
          </a:bodyPr>
          <a:lstStyle/>
          <a:p>
            <a:pPr lvl="0" algn="ctr"/>
            <a:r>
              <a:rPr lang="en-US" sz="1200" dirty="0">
                <a:solidFill>
                  <a:schemeClr val="bg1"/>
                </a:solidFill>
              </a:rPr>
              <a:t>March 15, 2019 – May 27, 2019</a:t>
            </a:r>
          </a:p>
        </p:txBody>
      </p:sp>
      <p:sp>
        <p:nvSpPr>
          <p:cNvPr id="7" name="TextBox 6">
            <a:extLst>
              <a:ext uri="{FF2B5EF4-FFF2-40B4-BE49-F238E27FC236}">
                <a16:creationId xmlns:a16="http://schemas.microsoft.com/office/drawing/2014/main" id="{F7BF84C9-21C8-4D84-A44B-F65BE759E68A}"/>
              </a:ext>
            </a:extLst>
          </p:cNvPr>
          <p:cNvSpPr txBox="1"/>
          <p:nvPr/>
        </p:nvSpPr>
        <p:spPr>
          <a:xfrm>
            <a:off x="11342076" y="5968015"/>
            <a:ext cx="902677" cy="338554"/>
          </a:xfrm>
          <a:prstGeom prst="rect">
            <a:avLst/>
          </a:prstGeom>
          <a:noFill/>
        </p:spPr>
        <p:txBody>
          <a:bodyPr wrap="square" rtlCol="0">
            <a:spAutoFit/>
          </a:bodyPr>
          <a:lstStyle/>
          <a:p>
            <a:r>
              <a:rPr lang="en-US" sz="1600" i="1" dirty="0"/>
              <a:t>n=326</a:t>
            </a:r>
          </a:p>
        </p:txBody>
      </p:sp>
      <p:sp>
        <p:nvSpPr>
          <p:cNvPr id="2" name="Rectangle: Rounded Corners 1">
            <a:extLst>
              <a:ext uri="{FF2B5EF4-FFF2-40B4-BE49-F238E27FC236}">
                <a16:creationId xmlns:a16="http://schemas.microsoft.com/office/drawing/2014/main" id="{B563933D-20DC-4445-83C4-D3F7DAB94A24}"/>
              </a:ext>
            </a:extLst>
          </p:cNvPr>
          <p:cNvSpPr/>
          <p:nvPr/>
        </p:nvSpPr>
        <p:spPr>
          <a:xfrm>
            <a:off x="938153" y="2113808"/>
            <a:ext cx="724395" cy="451262"/>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1966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193365"/>
            <a:ext cx="12188825" cy="3167893"/>
          </a:xfrm>
          <a:prstGeom prst="rect">
            <a:avLst/>
          </a:prstGeom>
          <a:solidFill>
            <a:schemeClr val="bg2">
              <a:lumMod val="10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09441" y="83227"/>
            <a:ext cx="10969943" cy="644855"/>
          </a:xfrm>
        </p:spPr>
        <p:txBody>
          <a:bodyPr anchor="ctr" anchorCtr="0">
            <a:normAutofit/>
          </a:bodyPr>
          <a:lstStyle/>
          <a:p>
            <a:pPr algn="l"/>
            <a:r>
              <a:rPr lang="en-US" sz="2600" b="0" dirty="0"/>
              <a:t>Your ForeSee Team </a:t>
            </a:r>
          </a:p>
        </p:txBody>
      </p:sp>
      <p:sp>
        <p:nvSpPr>
          <p:cNvPr id="3" name="Slide Number Placeholder 2"/>
          <p:cNvSpPr>
            <a:spLocks noGrp="1"/>
          </p:cNvSpPr>
          <p:nvPr>
            <p:ph type="sldNum" sz="quarter" idx="12"/>
          </p:nvPr>
        </p:nvSpPr>
        <p:spPr/>
        <p:txBody>
          <a:bodyPr/>
          <a:lstStyle/>
          <a:p>
            <a:fld id="{C932CDCB-4B29-F641-AE31-D4360F16EBC3}" type="slidenum">
              <a:rPr lang="en-US" smtClean="0"/>
              <a:t>2</a:t>
            </a:fld>
            <a:endParaRPr lang="en-US" dirty="0"/>
          </a:p>
        </p:txBody>
      </p:sp>
      <p:sp>
        <p:nvSpPr>
          <p:cNvPr id="13" name="Rectangle 12"/>
          <p:cNvSpPr/>
          <p:nvPr/>
        </p:nvSpPr>
        <p:spPr>
          <a:xfrm>
            <a:off x="2005008" y="3546688"/>
            <a:ext cx="7094726" cy="738664"/>
          </a:xfrm>
          <a:prstGeom prst="rect">
            <a:avLst/>
          </a:prstGeom>
        </p:spPr>
        <p:txBody>
          <a:bodyPr wrap="square">
            <a:spAutoFit/>
          </a:bodyPr>
          <a:lstStyle/>
          <a:p>
            <a:r>
              <a:rPr lang="en-US" sz="1400" dirty="0">
                <a:solidFill>
                  <a:schemeClr val="accent5"/>
                </a:solidFill>
              </a:rPr>
              <a:t>Headquarters </a:t>
            </a:r>
          </a:p>
          <a:p>
            <a:r>
              <a:rPr lang="en-US" sz="1400" dirty="0">
                <a:solidFill>
                  <a:schemeClr val="bg1"/>
                </a:solidFill>
              </a:rPr>
              <a:t>2500 Green Road, Suite 400 | Ann Arbor, MI 48105 </a:t>
            </a:r>
          </a:p>
          <a:p>
            <a:r>
              <a:rPr lang="en-US" sz="1400" b="1" dirty="0">
                <a:solidFill>
                  <a:schemeClr val="bg1"/>
                </a:solidFill>
              </a:rPr>
              <a:t>Tel</a:t>
            </a:r>
            <a:r>
              <a:rPr lang="en-US" sz="1400" dirty="0">
                <a:solidFill>
                  <a:schemeClr val="bg1"/>
                </a:solidFill>
              </a:rPr>
              <a:t>: (800) 621-2850 | </a:t>
            </a:r>
            <a:r>
              <a:rPr lang="en-US" sz="1400" b="1" dirty="0">
                <a:solidFill>
                  <a:schemeClr val="bg1"/>
                </a:solidFill>
              </a:rPr>
              <a:t>Fax</a:t>
            </a:r>
            <a:r>
              <a:rPr lang="en-US" sz="1400" dirty="0">
                <a:solidFill>
                  <a:schemeClr val="bg1"/>
                </a:solidFill>
              </a:rPr>
              <a:t>: (734) 205-2601</a:t>
            </a:r>
          </a:p>
        </p:txBody>
      </p:sp>
      <p:sp>
        <p:nvSpPr>
          <p:cNvPr id="4" name="Rectangle 3"/>
          <p:cNvSpPr/>
          <p:nvPr/>
        </p:nvSpPr>
        <p:spPr>
          <a:xfrm>
            <a:off x="2005009" y="4565792"/>
            <a:ext cx="2299706" cy="1169551"/>
          </a:xfrm>
          <a:prstGeom prst="rect">
            <a:avLst/>
          </a:prstGeom>
        </p:spPr>
        <p:txBody>
          <a:bodyPr wrap="square">
            <a:spAutoFit/>
          </a:bodyPr>
          <a:lstStyle/>
          <a:p>
            <a:r>
              <a:rPr lang="en-US" sz="1400" dirty="0">
                <a:solidFill>
                  <a:schemeClr val="accent5"/>
                </a:solidFill>
              </a:rPr>
              <a:t>Cleveland Office</a:t>
            </a:r>
            <a:br>
              <a:rPr lang="en-US" sz="1400" dirty="0"/>
            </a:br>
            <a:r>
              <a:rPr lang="en-US" sz="1400" dirty="0">
                <a:solidFill>
                  <a:schemeClr val="bg1"/>
                </a:solidFill>
              </a:rPr>
              <a:t>1111 Chester Avenue, Suite 101</a:t>
            </a:r>
            <a:br>
              <a:rPr lang="en-US" sz="1400" dirty="0">
                <a:solidFill>
                  <a:schemeClr val="bg1"/>
                </a:solidFill>
              </a:rPr>
            </a:br>
            <a:r>
              <a:rPr lang="en-US" sz="1400" dirty="0">
                <a:solidFill>
                  <a:schemeClr val="bg1"/>
                </a:solidFill>
              </a:rPr>
              <a:t>Cleveland, OH 44114</a:t>
            </a:r>
            <a:br>
              <a:rPr lang="en-US" sz="1400" dirty="0">
                <a:solidFill>
                  <a:schemeClr val="bg1"/>
                </a:solidFill>
              </a:rPr>
            </a:br>
            <a:r>
              <a:rPr lang="en-US" sz="1400" dirty="0">
                <a:solidFill>
                  <a:schemeClr val="bg1"/>
                </a:solidFill>
              </a:rPr>
              <a:t>(216) 812-3200</a:t>
            </a:r>
          </a:p>
        </p:txBody>
      </p:sp>
      <p:sp>
        <p:nvSpPr>
          <p:cNvPr id="14" name="Rectangle 13"/>
          <p:cNvSpPr/>
          <p:nvPr/>
        </p:nvSpPr>
        <p:spPr>
          <a:xfrm>
            <a:off x="5068061" y="4565792"/>
            <a:ext cx="2345614" cy="954107"/>
          </a:xfrm>
          <a:prstGeom prst="rect">
            <a:avLst/>
          </a:prstGeom>
        </p:spPr>
        <p:txBody>
          <a:bodyPr wrap="square">
            <a:spAutoFit/>
          </a:bodyPr>
          <a:lstStyle/>
          <a:p>
            <a:r>
              <a:rPr lang="en-US" sz="1400" dirty="0">
                <a:solidFill>
                  <a:schemeClr val="accent5"/>
                </a:solidFill>
              </a:rPr>
              <a:t>St. Louis Office</a:t>
            </a:r>
            <a:br>
              <a:rPr lang="en-US" sz="1400" dirty="0">
                <a:solidFill>
                  <a:schemeClr val="accent5"/>
                </a:solidFill>
              </a:rPr>
            </a:br>
            <a:r>
              <a:rPr lang="en-US" sz="1400" dirty="0">
                <a:solidFill>
                  <a:schemeClr val="bg1"/>
                </a:solidFill>
              </a:rPr>
              <a:t>6665 Delmar Boulevard, Suite 3000</a:t>
            </a:r>
            <a:br>
              <a:rPr lang="en-US" sz="1400" dirty="0">
                <a:solidFill>
                  <a:schemeClr val="bg1"/>
                </a:solidFill>
              </a:rPr>
            </a:br>
            <a:r>
              <a:rPr lang="en-US" sz="1400" dirty="0">
                <a:solidFill>
                  <a:schemeClr val="bg1"/>
                </a:solidFill>
              </a:rPr>
              <a:t>St. Louis, MO 63130</a:t>
            </a:r>
          </a:p>
        </p:txBody>
      </p:sp>
      <p:sp>
        <p:nvSpPr>
          <p:cNvPr id="15" name="Rectangle 14"/>
          <p:cNvSpPr/>
          <p:nvPr/>
        </p:nvSpPr>
        <p:spPr>
          <a:xfrm>
            <a:off x="8177021" y="4565792"/>
            <a:ext cx="2345614" cy="1169551"/>
          </a:xfrm>
          <a:prstGeom prst="rect">
            <a:avLst/>
          </a:prstGeom>
        </p:spPr>
        <p:txBody>
          <a:bodyPr wrap="square">
            <a:spAutoFit/>
          </a:bodyPr>
          <a:lstStyle/>
          <a:p>
            <a:r>
              <a:rPr lang="en-US" sz="1400" dirty="0">
                <a:solidFill>
                  <a:schemeClr val="accent5"/>
                </a:solidFill>
              </a:rPr>
              <a:t>U.K. Office</a:t>
            </a:r>
            <a:br>
              <a:rPr lang="en-US" sz="1400" dirty="0"/>
            </a:br>
            <a:r>
              <a:rPr lang="en-US" sz="1400" dirty="0">
                <a:solidFill>
                  <a:schemeClr val="bg1"/>
                </a:solidFill>
              </a:rPr>
              <a:t>49 Southwark Bridge Road</a:t>
            </a:r>
            <a:br>
              <a:rPr lang="en-US" sz="1400" dirty="0">
                <a:solidFill>
                  <a:schemeClr val="bg1"/>
                </a:solidFill>
              </a:rPr>
            </a:br>
            <a:r>
              <a:rPr lang="en-US" sz="1400" dirty="0">
                <a:solidFill>
                  <a:schemeClr val="bg1"/>
                </a:solidFill>
              </a:rPr>
              <a:t>London, SE1 9HH</a:t>
            </a:r>
            <a:br>
              <a:rPr lang="en-US" sz="1400" dirty="0">
                <a:solidFill>
                  <a:schemeClr val="bg1"/>
                </a:solidFill>
              </a:rPr>
            </a:br>
            <a:r>
              <a:rPr lang="en-US" sz="1400" dirty="0">
                <a:solidFill>
                  <a:schemeClr val="bg1"/>
                </a:solidFill>
              </a:rPr>
              <a:t>United Kingdom</a:t>
            </a:r>
            <a:br>
              <a:rPr lang="en-US" sz="1400" dirty="0">
                <a:solidFill>
                  <a:schemeClr val="bg1"/>
                </a:solidFill>
              </a:rPr>
            </a:br>
            <a:r>
              <a:rPr lang="en-US" sz="1400" dirty="0"/>
              <a:t>+44 (0) 20 3697 2361</a:t>
            </a:r>
          </a:p>
        </p:txBody>
      </p:sp>
      <p:sp>
        <p:nvSpPr>
          <p:cNvPr id="17" name="TextBox 16">
            <a:extLst>
              <a:ext uri="{FF2B5EF4-FFF2-40B4-BE49-F238E27FC236}">
                <a16:creationId xmlns:a16="http://schemas.microsoft.com/office/drawing/2014/main" id="{013F8F70-F501-49B0-9FFA-33ADC0D19688}"/>
              </a:ext>
            </a:extLst>
          </p:cNvPr>
          <p:cNvSpPr txBox="1"/>
          <p:nvPr/>
        </p:nvSpPr>
        <p:spPr>
          <a:xfrm>
            <a:off x="2005008" y="1338101"/>
            <a:ext cx="2547492" cy="1421799"/>
          </a:xfrm>
          <a:prstGeom prst="rect">
            <a:avLst/>
          </a:prstGeom>
          <a:noFill/>
        </p:spPr>
        <p:txBody>
          <a:bodyPr wrap="none" rtlCol="0">
            <a:spAutoFit/>
          </a:bodyPr>
          <a:lstStyle/>
          <a:p>
            <a:pPr defTabSz="456926"/>
            <a:r>
              <a:rPr lang="en-US" sz="1600" dirty="0">
                <a:solidFill>
                  <a:schemeClr val="accent5"/>
                </a:solidFill>
              </a:rPr>
              <a:t>Account Management</a:t>
            </a:r>
          </a:p>
          <a:p>
            <a:pPr defTabSz="456926"/>
            <a:r>
              <a:rPr lang="en-US" sz="1999" b="1" dirty="0">
                <a:solidFill>
                  <a:schemeClr val="bg1"/>
                </a:solidFill>
              </a:rPr>
              <a:t>Jessica Smack</a:t>
            </a:r>
          </a:p>
          <a:p>
            <a:pPr indent="-260165" eaLnBrk="0" hangingPunct="0">
              <a:spcBef>
                <a:spcPct val="20000"/>
              </a:spcBef>
              <a:buClr>
                <a:srgbClr val="FF0000"/>
              </a:buClr>
            </a:pPr>
            <a:r>
              <a:rPr lang="en-US" sz="1400" dirty="0">
                <a:solidFill>
                  <a:schemeClr val="bg1"/>
                </a:solidFill>
                <a:cs typeface="Arial" pitchFamily="34" charset="0"/>
              </a:rPr>
              <a:t>Enterprise Account Manager</a:t>
            </a:r>
          </a:p>
          <a:p>
            <a:pPr indent="-260165" eaLnBrk="0" hangingPunct="0">
              <a:spcBef>
                <a:spcPct val="20000"/>
              </a:spcBef>
              <a:buClr>
                <a:srgbClr val="FF0000"/>
              </a:buClr>
            </a:pPr>
            <a:r>
              <a:rPr lang="en-US" sz="1400" dirty="0">
                <a:solidFill>
                  <a:schemeClr val="bg1"/>
                </a:solidFill>
                <a:cs typeface="Arial" pitchFamily="34" charset="0"/>
              </a:rPr>
              <a:t>Jessica.Smack@foresee.com</a:t>
            </a:r>
          </a:p>
          <a:p>
            <a:pPr indent="-260165" eaLnBrk="0" hangingPunct="0">
              <a:spcBef>
                <a:spcPct val="20000"/>
              </a:spcBef>
              <a:buClr>
                <a:srgbClr val="FF0000"/>
              </a:buClr>
            </a:pPr>
            <a:r>
              <a:rPr lang="en-US" sz="1400" dirty="0">
                <a:solidFill>
                  <a:schemeClr val="bg1"/>
                </a:solidFill>
                <a:cs typeface="Arial" pitchFamily="34" charset="0"/>
              </a:rPr>
              <a:t>(734) 205-2555</a:t>
            </a:r>
          </a:p>
        </p:txBody>
      </p:sp>
      <p:sp>
        <p:nvSpPr>
          <p:cNvPr id="18" name="TextBox 17">
            <a:extLst>
              <a:ext uri="{FF2B5EF4-FFF2-40B4-BE49-F238E27FC236}">
                <a16:creationId xmlns:a16="http://schemas.microsoft.com/office/drawing/2014/main" id="{9E080656-020F-4602-8740-B4DB5D584554}"/>
              </a:ext>
            </a:extLst>
          </p:cNvPr>
          <p:cNvSpPr txBox="1"/>
          <p:nvPr/>
        </p:nvSpPr>
        <p:spPr>
          <a:xfrm>
            <a:off x="5068060" y="1338101"/>
            <a:ext cx="2373855" cy="1421799"/>
          </a:xfrm>
          <a:prstGeom prst="rect">
            <a:avLst/>
          </a:prstGeom>
          <a:noFill/>
        </p:spPr>
        <p:txBody>
          <a:bodyPr wrap="none" rtlCol="0">
            <a:spAutoFit/>
          </a:bodyPr>
          <a:lstStyle/>
          <a:p>
            <a:pPr defTabSz="456926"/>
            <a:r>
              <a:rPr lang="en-US" sz="1600" dirty="0">
                <a:solidFill>
                  <a:schemeClr val="accent5"/>
                </a:solidFill>
              </a:rPr>
              <a:t>Customer Success</a:t>
            </a:r>
          </a:p>
          <a:p>
            <a:pPr defTabSz="456926"/>
            <a:r>
              <a:rPr lang="en-US" sz="1999" b="1" dirty="0">
                <a:solidFill>
                  <a:schemeClr val="bg1"/>
                </a:solidFill>
              </a:rPr>
              <a:t>Ray Seghers</a:t>
            </a:r>
          </a:p>
          <a:p>
            <a:pPr indent="-260165" eaLnBrk="0" hangingPunct="0">
              <a:spcBef>
                <a:spcPct val="20000"/>
              </a:spcBef>
              <a:buClr>
                <a:srgbClr val="FF0000"/>
              </a:buClr>
            </a:pPr>
            <a:r>
              <a:rPr lang="en-US" sz="1400" dirty="0">
                <a:solidFill>
                  <a:schemeClr val="bg1"/>
                </a:solidFill>
                <a:cs typeface="Arial" pitchFamily="34" charset="0"/>
              </a:rPr>
              <a:t>Client Analyst, Data</a:t>
            </a:r>
          </a:p>
          <a:p>
            <a:pPr indent="-260165" eaLnBrk="0" hangingPunct="0">
              <a:spcBef>
                <a:spcPct val="20000"/>
              </a:spcBef>
              <a:buClr>
                <a:srgbClr val="FF0000"/>
              </a:buClr>
            </a:pPr>
            <a:r>
              <a:rPr lang="en-US" sz="1400" dirty="0">
                <a:solidFill>
                  <a:schemeClr val="bg1"/>
                </a:solidFill>
                <a:cs typeface="Arial" pitchFamily="34" charset="0"/>
              </a:rPr>
              <a:t>Ray.Seghers@foresee.com</a:t>
            </a:r>
          </a:p>
          <a:p>
            <a:pPr indent="-260165" eaLnBrk="0" hangingPunct="0">
              <a:spcBef>
                <a:spcPct val="20000"/>
              </a:spcBef>
              <a:buClr>
                <a:srgbClr val="FF0000"/>
              </a:buClr>
            </a:pPr>
            <a:r>
              <a:rPr lang="en-US" sz="1400" dirty="0">
                <a:solidFill>
                  <a:schemeClr val="bg1"/>
                </a:solidFill>
                <a:cs typeface="Arial" pitchFamily="34" charset="0"/>
              </a:rPr>
              <a:t>(734) 352-6346</a:t>
            </a:r>
          </a:p>
        </p:txBody>
      </p:sp>
      <p:sp>
        <p:nvSpPr>
          <p:cNvPr id="19" name="TextBox 18">
            <a:extLst>
              <a:ext uri="{FF2B5EF4-FFF2-40B4-BE49-F238E27FC236}">
                <a16:creationId xmlns:a16="http://schemas.microsoft.com/office/drawing/2014/main" id="{CC38CEC7-4043-4D25-A02D-23C28818576E}"/>
              </a:ext>
            </a:extLst>
          </p:cNvPr>
          <p:cNvSpPr txBox="1"/>
          <p:nvPr/>
        </p:nvSpPr>
        <p:spPr>
          <a:xfrm>
            <a:off x="7809515" y="1355165"/>
            <a:ext cx="2794355" cy="1421608"/>
          </a:xfrm>
          <a:prstGeom prst="rect">
            <a:avLst/>
          </a:prstGeom>
          <a:noFill/>
        </p:spPr>
        <p:txBody>
          <a:bodyPr wrap="none" rtlCol="0">
            <a:spAutoFit/>
          </a:bodyPr>
          <a:lstStyle/>
          <a:p>
            <a:pPr defTabSz="456789"/>
            <a:r>
              <a:rPr lang="en-US" sz="1600" dirty="0">
                <a:solidFill>
                  <a:srgbClr val="009FEA"/>
                </a:solidFill>
                <a:latin typeface="Arial"/>
              </a:rPr>
              <a:t>Customer Success</a:t>
            </a:r>
          </a:p>
          <a:p>
            <a:pPr defTabSz="456789"/>
            <a:r>
              <a:rPr lang="en-US" sz="1998" b="1" dirty="0">
                <a:solidFill>
                  <a:srgbClr val="FFFFFF"/>
                </a:solidFill>
                <a:latin typeface="Arial"/>
              </a:rPr>
              <a:t>Andrea Rodriguez</a:t>
            </a:r>
          </a:p>
          <a:p>
            <a:pPr indent="-260087" defTabSz="914126" eaLnBrk="0" hangingPunct="0">
              <a:spcBef>
                <a:spcPct val="20000"/>
              </a:spcBef>
              <a:buClr>
                <a:srgbClr val="FF0000"/>
              </a:buClr>
            </a:pPr>
            <a:r>
              <a:rPr lang="en-US" sz="1400" dirty="0">
                <a:solidFill>
                  <a:srgbClr val="FFFFFF"/>
                </a:solidFill>
                <a:latin typeface="Arial"/>
                <a:cs typeface="Arial" pitchFamily="34" charset="0"/>
              </a:rPr>
              <a:t>Customer Success Manager</a:t>
            </a:r>
          </a:p>
          <a:p>
            <a:pPr indent="-260087" defTabSz="914126" eaLnBrk="0" hangingPunct="0">
              <a:spcBef>
                <a:spcPct val="20000"/>
              </a:spcBef>
              <a:buClr>
                <a:srgbClr val="FF0000"/>
              </a:buClr>
            </a:pPr>
            <a:r>
              <a:rPr lang="en-US" sz="1400" dirty="0">
                <a:solidFill>
                  <a:srgbClr val="FFFFFF"/>
                </a:solidFill>
                <a:latin typeface="Arial"/>
                <a:cs typeface="Arial" pitchFamily="34" charset="0"/>
              </a:rPr>
              <a:t>Andrea.Rodriguez@foresee.com</a:t>
            </a:r>
          </a:p>
          <a:p>
            <a:pPr indent="-260087" defTabSz="914126" eaLnBrk="0" hangingPunct="0">
              <a:spcBef>
                <a:spcPct val="20000"/>
              </a:spcBef>
              <a:buClr>
                <a:srgbClr val="FF0000"/>
              </a:buClr>
            </a:pPr>
            <a:r>
              <a:rPr lang="en-US" sz="1400" dirty="0">
                <a:solidFill>
                  <a:srgbClr val="FFFFFF"/>
                </a:solidFill>
                <a:latin typeface="Arial"/>
                <a:cs typeface="Arial" pitchFamily="34" charset="0"/>
              </a:rPr>
              <a:t>(734) 352-6213</a:t>
            </a:r>
          </a:p>
        </p:txBody>
      </p:sp>
    </p:spTree>
    <p:extLst>
      <p:ext uri="{BB962C8B-B14F-4D97-AF65-F5344CB8AC3E}">
        <p14:creationId xmlns:p14="http://schemas.microsoft.com/office/powerpoint/2010/main" val="1344372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D65362-EA2E-4501-9B61-1C37055F6F57}"/>
              </a:ext>
            </a:extLst>
          </p:cNvPr>
          <p:cNvSpPr>
            <a:spLocks noGrp="1"/>
          </p:cNvSpPr>
          <p:nvPr>
            <p:ph type="title"/>
          </p:nvPr>
        </p:nvSpPr>
        <p:spPr>
          <a:xfrm>
            <a:off x="609282" y="364046"/>
            <a:ext cx="10969943" cy="888608"/>
          </a:xfrm>
        </p:spPr>
        <p:txBody>
          <a:bodyPr>
            <a:normAutofit/>
          </a:bodyPr>
          <a:lstStyle/>
          <a:p>
            <a:pPr algn="l"/>
            <a:r>
              <a:rPr lang="en-US" sz="2600" b="0" dirty="0"/>
              <a:t>Concerned citizens find How’s My Waterway the least helpful in answering their key questions.</a:t>
            </a:r>
          </a:p>
        </p:txBody>
      </p:sp>
      <p:graphicFrame>
        <p:nvGraphicFramePr>
          <p:cNvPr id="9" name="Content Placeholder 8">
            <a:extLst>
              <a:ext uri="{FF2B5EF4-FFF2-40B4-BE49-F238E27FC236}">
                <a16:creationId xmlns:a16="http://schemas.microsoft.com/office/drawing/2014/main" id="{F54239A4-7626-4C8F-B897-EB1708FE93EA}"/>
              </a:ext>
            </a:extLst>
          </p:cNvPr>
          <p:cNvGraphicFramePr>
            <a:graphicFrameLocks noGrp="1"/>
          </p:cNvGraphicFramePr>
          <p:nvPr>
            <p:ph idx="1"/>
          </p:nvPr>
        </p:nvGraphicFramePr>
        <p:xfrm>
          <a:off x="609600" y="1089025"/>
          <a:ext cx="10969625" cy="5037138"/>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3FE26314-8FCA-4A6C-AB56-96DE9E067725}"/>
              </a:ext>
            </a:extLst>
          </p:cNvPr>
          <p:cNvSpPr>
            <a:spLocks noGrp="1"/>
          </p:cNvSpPr>
          <p:nvPr>
            <p:ph type="sldNum" sz="quarter" idx="12"/>
          </p:nvPr>
        </p:nvSpPr>
        <p:spPr/>
        <p:txBody>
          <a:bodyPr/>
          <a:lstStyle/>
          <a:p>
            <a:fld id="{C932CDCB-4B29-F641-AE31-D4360F16EBC3}" type="slidenum">
              <a:rPr lang="en-US" smtClean="0"/>
              <a:t>20</a:t>
            </a:fld>
            <a:endParaRPr lang="en-US" dirty="0"/>
          </a:p>
        </p:txBody>
      </p:sp>
      <p:sp>
        <p:nvSpPr>
          <p:cNvPr id="6" name="Rectangle 5">
            <a:extLst>
              <a:ext uri="{FF2B5EF4-FFF2-40B4-BE49-F238E27FC236}">
                <a16:creationId xmlns:a16="http://schemas.microsoft.com/office/drawing/2014/main" id="{9480745A-6F2B-4997-BB9F-38B90D2B4229}"/>
              </a:ext>
            </a:extLst>
          </p:cNvPr>
          <p:cNvSpPr/>
          <p:nvPr/>
        </p:nvSpPr>
        <p:spPr>
          <a:xfrm>
            <a:off x="1270223" y="6486976"/>
            <a:ext cx="2351926" cy="276999"/>
          </a:xfrm>
          <a:prstGeom prst="rect">
            <a:avLst/>
          </a:prstGeom>
        </p:spPr>
        <p:txBody>
          <a:bodyPr wrap="none">
            <a:spAutoFit/>
          </a:bodyPr>
          <a:lstStyle/>
          <a:p>
            <a:pPr lvl="0" algn="ctr"/>
            <a:r>
              <a:rPr lang="en-US" sz="1200" dirty="0">
                <a:solidFill>
                  <a:schemeClr val="bg1"/>
                </a:solidFill>
              </a:rPr>
              <a:t>March 15, 2019 – May 27, 2019</a:t>
            </a:r>
          </a:p>
        </p:txBody>
      </p:sp>
      <p:sp>
        <p:nvSpPr>
          <p:cNvPr id="7" name="TextBox 6">
            <a:extLst>
              <a:ext uri="{FF2B5EF4-FFF2-40B4-BE49-F238E27FC236}">
                <a16:creationId xmlns:a16="http://schemas.microsoft.com/office/drawing/2014/main" id="{C66EC35E-D1C2-4764-A778-16695174549E}"/>
              </a:ext>
            </a:extLst>
          </p:cNvPr>
          <p:cNvSpPr txBox="1"/>
          <p:nvPr/>
        </p:nvSpPr>
        <p:spPr>
          <a:xfrm>
            <a:off x="11342076" y="5968015"/>
            <a:ext cx="902677" cy="338554"/>
          </a:xfrm>
          <a:prstGeom prst="rect">
            <a:avLst/>
          </a:prstGeom>
          <a:noFill/>
        </p:spPr>
        <p:txBody>
          <a:bodyPr wrap="square" rtlCol="0">
            <a:spAutoFit/>
          </a:bodyPr>
          <a:lstStyle/>
          <a:p>
            <a:r>
              <a:rPr lang="en-US" sz="1600" i="1" dirty="0"/>
              <a:t>n=326</a:t>
            </a:r>
          </a:p>
        </p:txBody>
      </p:sp>
      <p:graphicFrame>
        <p:nvGraphicFramePr>
          <p:cNvPr id="3" name="Table 2">
            <a:extLst>
              <a:ext uri="{FF2B5EF4-FFF2-40B4-BE49-F238E27FC236}">
                <a16:creationId xmlns:a16="http://schemas.microsoft.com/office/drawing/2014/main" id="{B7AFC54E-37D9-435A-9A52-130F43DB7907}"/>
              </a:ext>
            </a:extLst>
          </p:cNvPr>
          <p:cNvGraphicFramePr>
            <a:graphicFrameLocks noGrp="1"/>
          </p:cNvGraphicFramePr>
          <p:nvPr>
            <p:extLst>
              <p:ext uri="{D42A27DB-BD31-4B8C-83A1-F6EECF244321}">
                <p14:modId xmlns:p14="http://schemas.microsoft.com/office/powerpoint/2010/main" val="1957953785"/>
              </p:ext>
            </p:extLst>
          </p:nvPr>
        </p:nvGraphicFramePr>
        <p:xfrm>
          <a:off x="2031470" y="1600200"/>
          <a:ext cx="8125884" cy="4084320"/>
        </p:xfrm>
        <a:graphic>
          <a:graphicData uri="http://schemas.openxmlformats.org/drawingml/2006/table">
            <a:tbl>
              <a:tblPr firstRow="1" bandRow="1">
                <a:tableStyleId>{7DF18680-E054-41AD-8BC1-D1AEF772440D}</a:tableStyleId>
              </a:tblPr>
              <a:tblGrid>
                <a:gridCol w="4062942">
                  <a:extLst>
                    <a:ext uri="{9D8B030D-6E8A-4147-A177-3AD203B41FA5}">
                      <a16:colId xmlns:a16="http://schemas.microsoft.com/office/drawing/2014/main" val="3838431208"/>
                    </a:ext>
                  </a:extLst>
                </a:gridCol>
                <a:gridCol w="4062942">
                  <a:extLst>
                    <a:ext uri="{9D8B030D-6E8A-4147-A177-3AD203B41FA5}">
                      <a16:colId xmlns:a16="http://schemas.microsoft.com/office/drawing/2014/main" val="1942019665"/>
                    </a:ext>
                  </a:extLst>
                </a:gridCol>
              </a:tblGrid>
              <a:tr h="370840">
                <a:tc>
                  <a:txBody>
                    <a:bodyPr/>
                    <a:lstStyle/>
                    <a:p>
                      <a:r>
                        <a:rPr lang="en-US" sz="2000" dirty="0"/>
                        <a:t>Role</a:t>
                      </a:r>
                    </a:p>
                  </a:txBody>
                  <a:tcPr/>
                </a:tc>
                <a:tc>
                  <a:txBody>
                    <a:bodyPr/>
                    <a:lstStyle/>
                    <a:p>
                      <a:pPr algn="ctr"/>
                      <a:r>
                        <a:rPr lang="en-US" sz="2000" dirty="0"/>
                        <a:t>How’s My Waterway Helpful in Answering Top 3 Questions</a:t>
                      </a:r>
                    </a:p>
                    <a:p>
                      <a:pPr algn="ctr"/>
                      <a:r>
                        <a:rPr lang="en-US" sz="2000" dirty="0"/>
                        <a:t>%8 – 9 –10</a:t>
                      </a:r>
                    </a:p>
                    <a:p>
                      <a:pPr algn="ctr"/>
                      <a:r>
                        <a:rPr lang="en-US" sz="2000" dirty="0"/>
                        <a:t>Overall 38%</a:t>
                      </a:r>
                    </a:p>
                  </a:txBody>
                  <a:tcPr/>
                </a:tc>
                <a:extLst>
                  <a:ext uri="{0D108BD9-81ED-4DB2-BD59-A6C34878D82A}">
                    <a16:rowId xmlns:a16="http://schemas.microsoft.com/office/drawing/2014/main" val="3894607655"/>
                  </a:ext>
                </a:extLst>
              </a:tr>
              <a:tr h="370840">
                <a:tc>
                  <a:txBody>
                    <a:bodyPr/>
                    <a:lstStyle/>
                    <a:p>
                      <a:r>
                        <a:rPr lang="en-US" sz="2000" dirty="0"/>
                        <a:t>Concerned citizen (n=95)</a:t>
                      </a:r>
                    </a:p>
                  </a:txBody>
                  <a:tcPr/>
                </a:tc>
                <a:tc>
                  <a:txBody>
                    <a:bodyPr/>
                    <a:lstStyle/>
                    <a:p>
                      <a:pPr algn="ctr"/>
                      <a:r>
                        <a:rPr lang="en-US" sz="2000" dirty="0">
                          <a:solidFill>
                            <a:srgbClr val="FF0000"/>
                          </a:solidFill>
                        </a:rPr>
                        <a:t>24%</a:t>
                      </a:r>
                    </a:p>
                  </a:txBody>
                  <a:tcPr/>
                </a:tc>
                <a:extLst>
                  <a:ext uri="{0D108BD9-81ED-4DB2-BD59-A6C34878D82A}">
                    <a16:rowId xmlns:a16="http://schemas.microsoft.com/office/drawing/2014/main" val="291462809"/>
                  </a:ext>
                </a:extLst>
              </a:tr>
              <a:tr h="370840">
                <a:tc>
                  <a:txBody>
                    <a:bodyPr/>
                    <a:lstStyle/>
                    <a:p>
                      <a:r>
                        <a:rPr lang="en-US" sz="2000" dirty="0"/>
                        <a:t>Student (n=55)</a:t>
                      </a:r>
                    </a:p>
                  </a:txBody>
                  <a:tcPr/>
                </a:tc>
                <a:tc>
                  <a:txBody>
                    <a:bodyPr/>
                    <a:lstStyle/>
                    <a:p>
                      <a:pPr algn="ctr"/>
                      <a:r>
                        <a:rPr lang="en-US" sz="2000" dirty="0">
                          <a:solidFill>
                            <a:schemeClr val="tx1"/>
                          </a:solidFill>
                        </a:rPr>
                        <a:t>52%</a:t>
                      </a:r>
                    </a:p>
                  </a:txBody>
                  <a:tcPr/>
                </a:tc>
                <a:extLst>
                  <a:ext uri="{0D108BD9-81ED-4DB2-BD59-A6C34878D82A}">
                    <a16:rowId xmlns:a16="http://schemas.microsoft.com/office/drawing/2014/main" val="2609108946"/>
                  </a:ext>
                </a:extLst>
              </a:tr>
              <a:tr h="370840">
                <a:tc>
                  <a:txBody>
                    <a:bodyPr/>
                    <a:lstStyle/>
                    <a:p>
                      <a:r>
                        <a:rPr lang="en-US" sz="2000" dirty="0"/>
                        <a:t>Represent business (n=50)</a:t>
                      </a:r>
                    </a:p>
                  </a:txBody>
                  <a:tcPr/>
                </a:tc>
                <a:tc>
                  <a:txBody>
                    <a:bodyPr/>
                    <a:lstStyle/>
                    <a:p>
                      <a:pPr algn="ctr"/>
                      <a:r>
                        <a:rPr lang="en-US" sz="2000" dirty="0">
                          <a:solidFill>
                            <a:schemeClr val="tx1"/>
                          </a:solidFill>
                        </a:rPr>
                        <a:t>34%</a:t>
                      </a:r>
                    </a:p>
                  </a:txBody>
                  <a:tcPr/>
                </a:tc>
                <a:extLst>
                  <a:ext uri="{0D108BD9-81ED-4DB2-BD59-A6C34878D82A}">
                    <a16:rowId xmlns:a16="http://schemas.microsoft.com/office/drawing/2014/main" val="4135391668"/>
                  </a:ext>
                </a:extLst>
              </a:tr>
              <a:tr h="370840">
                <a:tc>
                  <a:txBody>
                    <a:bodyPr/>
                    <a:lstStyle/>
                    <a:p>
                      <a:r>
                        <a:rPr lang="en-US" sz="2000" dirty="0"/>
                        <a:t>Government employee (n=36)</a:t>
                      </a:r>
                    </a:p>
                  </a:txBody>
                  <a:tcPr/>
                </a:tc>
                <a:tc>
                  <a:txBody>
                    <a:bodyPr/>
                    <a:lstStyle/>
                    <a:p>
                      <a:pPr algn="ctr"/>
                      <a:r>
                        <a:rPr lang="en-US" sz="2000" dirty="0">
                          <a:solidFill>
                            <a:schemeClr val="tx1"/>
                          </a:solidFill>
                        </a:rPr>
                        <a:t>41%</a:t>
                      </a:r>
                    </a:p>
                  </a:txBody>
                  <a:tcPr/>
                </a:tc>
                <a:extLst>
                  <a:ext uri="{0D108BD9-81ED-4DB2-BD59-A6C34878D82A}">
                    <a16:rowId xmlns:a16="http://schemas.microsoft.com/office/drawing/2014/main" val="2382159335"/>
                  </a:ext>
                </a:extLst>
              </a:tr>
              <a:tr h="370840">
                <a:tc>
                  <a:txBody>
                    <a:bodyPr/>
                    <a:lstStyle/>
                    <a:p>
                      <a:r>
                        <a:rPr lang="en-US" sz="2000" dirty="0"/>
                        <a:t>Educator (n=30)</a:t>
                      </a:r>
                    </a:p>
                  </a:txBody>
                  <a:tcPr/>
                </a:tc>
                <a:tc>
                  <a:txBody>
                    <a:bodyPr/>
                    <a:lstStyle/>
                    <a:p>
                      <a:pPr algn="ctr"/>
                      <a:r>
                        <a:rPr lang="en-US" sz="2000" dirty="0">
                          <a:solidFill>
                            <a:schemeClr val="tx1"/>
                          </a:solidFill>
                        </a:rPr>
                        <a:t>53%</a:t>
                      </a:r>
                    </a:p>
                  </a:txBody>
                  <a:tcPr/>
                </a:tc>
                <a:extLst>
                  <a:ext uri="{0D108BD9-81ED-4DB2-BD59-A6C34878D82A}">
                    <a16:rowId xmlns:a16="http://schemas.microsoft.com/office/drawing/2014/main" val="2509610400"/>
                  </a:ext>
                </a:extLst>
              </a:tr>
              <a:tr h="370840">
                <a:tc>
                  <a:txBody>
                    <a:bodyPr/>
                    <a:lstStyle/>
                    <a:p>
                      <a:r>
                        <a:rPr lang="en-US" sz="2000" dirty="0"/>
                        <a:t>Scientist (n=28)</a:t>
                      </a:r>
                    </a:p>
                  </a:txBody>
                  <a:tcPr/>
                </a:tc>
                <a:tc>
                  <a:txBody>
                    <a:bodyPr/>
                    <a:lstStyle/>
                    <a:p>
                      <a:pPr algn="ctr"/>
                      <a:r>
                        <a:rPr lang="en-US" sz="2000" dirty="0">
                          <a:solidFill>
                            <a:schemeClr val="tx1"/>
                          </a:solidFill>
                        </a:rPr>
                        <a:t>54%</a:t>
                      </a:r>
                    </a:p>
                  </a:txBody>
                  <a:tcPr/>
                </a:tc>
                <a:extLst>
                  <a:ext uri="{0D108BD9-81ED-4DB2-BD59-A6C34878D82A}">
                    <a16:rowId xmlns:a16="http://schemas.microsoft.com/office/drawing/2014/main" val="2352727210"/>
                  </a:ext>
                </a:extLst>
              </a:tr>
              <a:tr h="370840">
                <a:tc>
                  <a:txBody>
                    <a:bodyPr/>
                    <a:lstStyle/>
                    <a:p>
                      <a:r>
                        <a:rPr lang="en-US" sz="2000" dirty="0"/>
                        <a:t>Other (n=17)</a:t>
                      </a:r>
                    </a:p>
                  </a:txBody>
                  <a:tcPr/>
                </a:tc>
                <a:tc>
                  <a:txBody>
                    <a:bodyPr/>
                    <a:lstStyle/>
                    <a:p>
                      <a:pPr algn="ctr"/>
                      <a:r>
                        <a:rPr lang="en-US" sz="2000" dirty="0">
                          <a:solidFill>
                            <a:schemeClr val="tx1"/>
                          </a:solidFill>
                        </a:rPr>
                        <a:t>36%</a:t>
                      </a:r>
                    </a:p>
                  </a:txBody>
                  <a:tcPr/>
                </a:tc>
                <a:extLst>
                  <a:ext uri="{0D108BD9-81ED-4DB2-BD59-A6C34878D82A}">
                    <a16:rowId xmlns:a16="http://schemas.microsoft.com/office/drawing/2014/main" val="1861403304"/>
                  </a:ext>
                </a:extLst>
              </a:tr>
            </a:tbl>
          </a:graphicData>
        </a:graphic>
      </p:graphicFrame>
      <p:sp>
        <p:nvSpPr>
          <p:cNvPr id="11" name="TextBox 10">
            <a:extLst>
              <a:ext uri="{FF2B5EF4-FFF2-40B4-BE49-F238E27FC236}">
                <a16:creationId xmlns:a16="http://schemas.microsoft.com/office/drawing/2014/main" id="{707F8814-0235-4ADA-8286-58E01A19370A}"/>
              </a:ext>
            </a:extLst>
          </p:cNvPr>
          <p:cNvSpPr txBox="1"/>
          <p:nvPr/>
        </p:nvSpPr>
        <p:spPr>
          <a:xfrm>
            <a:off x="5331992" y="6467644"/>
            <a:ext cx="2844059"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solidFill>
                  <a:schemeClr val="bg1"/>
                </a:solidFill>
                <a:latin typeface="Arial"/>
              </a:rPr>
              <a:t>Top 7 Answer Choices Only</a:t>
            </a:r>
          </a:p>
        </p:txBody>
      </p:sp>
    </p:spTree>
    <p:extLst>
      <p:ext uri="{BB962C8B-B14F-4D97-AF65-F5344CB8AC3E}">
        <p14:creationId xmlns:p14="http://schemas.microsoft.com/office/powerpoint/2010/main" val="1317744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D65362-EA2E-4501-9B61-1C37055F6F57}"/>
              </a:ext>
            </a:extLst>
          </p:cNvPr>
          <p:cNvSpPr>
            <a:spLocks noGrp="1"/>
          </p:cNvSpPr>
          <p:nvPr>
            <p:ph type="title"/>
          </p:nvPr>
        </p:nvSpPr>
        <p:spPr>
          <a:xfrm>
            <a:off x="609282" y="272971"/>
            <a:ext cx="10969943" cy="888608"/>
          </a:xfrm>
        </p:spPr>
        <p:txBody>
          <a:bodyPr>
            <a:normAutofit/>
          </a:bodyPr>
          <a:lstStyle/>
          <a:p>
            <a:pPr algn="l"/>
            <a:r>
              <a:rPr lang="en-US" sz="2600" b="0" dirty="0"/>
              <a:t>Semi-regular visitors (monthly/few times a year) find How’s My Waterway more helpful in answering key questions. </a:t>
            </a:r>
          </a:p>
        </p:txBody>
      </p:sp>
      <p:graphicFrame>
        <p:nvGraphicFramePr>
          <p:cNvPr id="9" name="Content Placeholder 8">
            <a:extLst>
              <a:ext uri="{FF2B5EF4-FFF2-40B4-BE49-F238E27FC236}">
                <a16:creationId xmlns:a16="http://schemas.microsoft.com/office/drawing/2014/main" id="{F54239A4-7626-4C8F-B897-EB1708FE93EA}"/>
              </a:ext>
            </a:extLst>
          </p:cNvPr>
          <p:cNvGraphicFramePr>
            <a:graphicFrameLocks noGrp="1"/>
          </p:cNvGraphicFramePr>
          <p:nvPr>
            <p:ph idx="1"/>
            <p:extLst>
              <p:ext uri="{D42A27DB-BD31-4B8C-83A1-F6EECF244321}">
                <p14:modId xmlns:p14="http://schemas.microsoft.com/office/powerpoint/2010/main" val="1757731505"/>
              </p:ext>
            </p:extLst>
          </p:nvPr>
        </p:nvGraphicFramePr>
        <p:xfrm>
          <a:off x="609282" y="1100154"/>
          <a:ext cx="10969625" cy="5037138"/>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3FE26314-8FCA-4A6C-AB56-96DE9E067725}"/>
              </a:ext>
            </a:extLst>
          </p:cNvPr>
          <p:cNvSpPr>
            <a:spLocks noGrp="1"/>
          </p:cNvSpPr>
          <p:nvPr>
            <p:ph type="sldNum" sz="quarter" idx="12"/>
          </p:nvPr>
        </p:nvSpPr>
        <p:spPr/>
        <p:txBody>
          <a:bodyPr/>
          <a:lstStyle/>
          <a:p>
            <a:fld id="{C932CDCB-4B29-F641-AE31-D4360F16EBC3}" type="slidenum">
              <a:rPr lang="en-US" smtClean="0"/>
              <a:t>21</a:t>
            </a:fld>
            <a:endParaRPr lang="en-US" dirty="0"/>
          </a:p>
        </p:txBody>
      </p:sp>
      <p:sp>
        <p:nvSpPr>
          <p:cNvPr id="6" name="Rectangle 5">
            <a:extLst>
              <a:ext uri="{FF2B5EF4-FFF2-40B4-BE49-F238E27FC236}">
                <a16:creationId xmlns:a16="http://schemas.microsoft.com/office/drawing/2014/main" id="{9480745A-6F2B-4997-BB9F-38B90D2B4229}"/>
              </a:ext>
            </a:extLst>
          </p:cNvPr>
          <p:cNvSpPr/>
          <p:nvPr/>
        </p:nvSpPr>
        <p:spPr>
          <a:xfrm>
            <a:off x="1270223" y="6486976"/>
            <a:ext cx="2351926" cy="276999"/>
          </a:xfrm>
          <a:prstGeom prst="rect">
            <a:avLst/>
          </a:prstGeom>
        </p:spPr>
        <p:txBody>
          <a:bodyPr wrap="none">
            <a:spAutoFit/>
          </a:bodyPr>
          <a:lstStyle/>
          <a:p>
            <a:pPr lvl="0" algn="ctr"/>
            <a:r>
              <a:rPr lang="en-US" sz="1200" dirty="0">
                <a:solidFill>
                  <a:schemeClr val="bg1"/>
                </a:solidFill>
              </a:rPr>
              <a:t>March 15, 2019 – May 27, 2019</a:t>
            </a:r>
          </a:p>
        </p:txBody>
      </p:sp>
      <p:sp>
        <p:nvSpPr>
          <p:cNvPr id="7" name="TextBox 6">
            <a:extLst>
              <a:ext uri="{FF2B5EF4-FFF2-40B4-BE49-F238E27FC236}">
                <a16:creationId xmlns:a16="http://schemas.microsoft.com/office/drawing/2014/main" id="{C66EC35E-D1C2-4764-A778-16695174549E}"/>
              </a:ext>
            </a:extLst>
          </p:cNvPr>
          <p:cNvSpPr txBox="1"/>
          <p:nvPr/>
        </p:nvSpPr>
        <p:spPr>
          <a:xfrm>
            <a:off x="11342076" y="5968015"/>
            <a:ext cx="902677" cy="338554"/>
          </a:xfrm>
          <a:prstGeom prst="rect">
            <a:avLst/>
          </a:prstGeom>
          <a:noFill/>
        </p:spPr>
        <p:txBody>
          <a:bodyPr wrap="square" rtlCol="0">
            <a:spAutoFit/>
          </a:bodyPr>
          <a:lstStyle/>
          <a:p>
            <a:r>
              <a:rPr lang="en-US" sz="1600" i="1" dirty="0"/>
              <a:t>n=326</a:t>
            </a:r>
          </a:p>
        </p:txBody>
      </p:sp>
      <p:graphicFrame>
        <p:nvGraphicFramePr>
          <p:cNvPr id="3" name="Table 2">
            <a:extLst>
              <a:ext uri="{FF2B5EF4-FFF2-40B4-BE49-F238E27FC236}">
                <a16:creationId xmlns:a16="http://schemas.microsoft.com/office/drawing/2014/main" id="{B7AFC54E-37D9-435A-9A52-130F43DB7907}"/>
              </a:ext>
            </a:extLst>
          </p:cNvPr>
          <p:cNvGraphicFramePr>
            <a:graphicFrameLocks noGrp="1"/>
          </p:cNvGraphicFramePr>
          <p:nvPr>
            <p:extLst>
              <p:ext uri="{D42A27DB-BD31-4B8C-83A1-F6EECF244321}">
                <p14:modId xmlns:p14="http://schemas.microsoft.com/office/powerpoint/2010/main" val="2019572678"/>
              </p:ext>
            </p:extLst>
          </p:nvPr>
        </p:nvGraphicFramePr>
        <p:xfrm>
          <a:off x="2031470" y="1600200"/>
          <a:ext cx="8125884" cy="3688080"/>
        </p:xfrm>
        <a:graphic>
          <a:graphicData uri="http://schemas.openxmlformats.org/drawingml/2006/table">
            <a:tbl>
              <a:tblPr firstRow="1" bandRow="1">
                <a:tableStyleId>{7DF18680-E054-41AD-8BC1-D1AEF772440D}</a:tableStyleId>
              </a:tblPr>
              <a:tblGrid>
                <a:gridCol w="4062942">
                  <a:extLst>
                    <a:ext uri="{9D8B030D-6E8A-4147-A177-3AD203B41FA5}">
                      <a16:colId xmlns:a16="http://schemas.microsoft.com/office/drawing/2014/main" val="3838431208"/>
                    </a:ext>
                  </a:extLst>
                </a:gridCol>
                <a:gridCol w="4062942">
                  <a:extLst>
                    <a:ext uri="{9D8B030D-6E8A-4147-A177-3AD203B41FA5}">
                      <a16:colId xmlns:a16="http://schemas.microsoft.com/office/drawing/2014/main" val="1942019665"/>
                    </a:ext>
                  </a:extLst>
                </a:gridCol>
              </a:tblGrid>
              <a:tr h="370840">
                <a:tc>
                  <a:txBody>
                    <a:bodyPr/>
                    <a:lstStyle/>
                    <a:p>
                      <a:r>
                        <a:rPr lang="en-US" sz="2000" dirty="0"/>
                        <a:t>Visit Frequency</a:t>
                      </a:r>
                    </a:p>
                  </a:txBody>
                  <a:tcPr/>
                </a:tc>
                <a:tc>
                  <a:txBody>
                    <a:bodyPr/>
                    <a:lstStyle/>
                    <a:p>
                      <a:pPr algn="ctr"/>
                      <a:r>
                        <a:rPr lang="en-US" sz="2000" dirty="0"/>
                        <a:t>How’s My Waterway Helpful in Answering Top 3 Questions</a:t>
                      </a:r>
                    </a:p>
                    <a:p>
                      <a:pPr algn="ctr"/>
                      <a:r>
                        <a:rPr lang="en-US" sz="2000" dirty="0"/>
                        <a:t>%8 – 9 –10</a:t>
                      </a:r>
                    </a:p>
                    <a:p>
                      <a:pPr algn="ctr"/>
                      <a:r>
                        <a:rPr lang="en-US" sz="2000" dirty="0"/>
                        <a:t>Overall 38%</a:t>
                      </a:r>
                    </a:p>
                  </a:txBody>
                  <a:tcPr/>
                </a:tc>
                <a:extLst>
                  <a:ext uri="{0D108BD9-81ED-4DB2-BD59-A6C34878D82A}">
                    <a16:rowId xmlns:a16="http://schemas.microsoft.com/office/drawing/2014/main" val="3894607655"/>
                  </a:ext>
                </a:extLst>
              </a:tr>
              <a:tr h="370840">
                <a:tc>
                  <a:txBody>
                    <a:bodyPr/>
                    <a:lstStyle/>
                    <a:p>
                      <a:r>
                        <a:rPr lang="en-US" sz="2000" dirty="0"/>
                        <a:t>First time (n=115) *</a:t>
                      </a:r>
                    </a:p>
                  </a:txBody>
                  <a:tcPr/>
                </a:tc>
                <a:tc>
                  <a:txBody>
                    <a:bodyPr/>
                    <a:lstStyle/>
                    <a:p>
                      <a:pPr algn="ctr"/>
                      <a:r>
                        <a:rPr lang="en-US" sz="2000" dirty="0">
                          <a:solidFill>
                            <a:schemeClr val="tx1"/>
                          </a:solidFill>
                        </a:rPr>
                        <a:t>32%</a:t>
                      </a:r>
                    </a:p>
                  </a:txBody>
                  <a:tcPr/>
                </a:tc>
                <a:extLst>
                  <a:ext uri="{0D108BD9-81ED-4DB2-BD59-A6C34878D82A}">
                    <a16:rowId xmlns:a16="http://schemas.microsoft.com/office/drawing/2014/main" val="291462809"/>
                  </a:ext>
                </a:extLst>
              </a:tr>
              <a:tr h="370840">
                <a:tc>
                  <a:txBody>
                    <a:bodyPr/>
                    <a:lstStyle/>
                    <a:p>
                      <a:r>
                        <a:rPr lang="en-US" sz="2000" dirty="0"/>
                        <a:t>About once a year (n=15)</a:t>
                      </a:r>
                    </a:p>
                  </a:txBody>
                  <a:tcPr/>
                </a:tc>
                <a:tc>
                  <a:txBody>
                    <a:bodyPr/>
                    <a:lstStyle/>
                    <a:p>
                      <a:pPr algn="ctr"/>
                      <a:r>
                        <a:rPr lang="en-US" sz="2000" dirty="0"/>
                        <a:t>30%</a:t>
                      </a:r>
                    </a:p>
                  </a:txBody>
                  <a:tcPr/>
                </a:tc>
                <a:extLst>
                  <a:ext uri="{0D108BD9-81ED-4DB2-BD59-A6C34878D82A}">
                    <a16:rowId xmlns:a16="http://schemas.microsoft.com/office/drawing/2014/main" val="2609108946"/>
                  </a:ext>
                </a:extLst>
              </a:tr>
              <a:tr h="370840">
                <a:tc>
                  <a:txBody>
                    <a:bodyPr/>
                    <a:lstStyle/>
                    <a:p>
                      <a:r>
                        <a:rPr lang="en-US" sz="2000" dirty="0"/>
                        <a:t>A few times a year (n=101)</a:t>
                      </a:r>
                    </a:p>
                  </a:txBody>
                  <a:tcPr/>
                </a:tc>
                <a:tc>
                  <a:txBody>
                    <a:bodyPr/>
                    <a:lstStyle/>
                    <a:p>
                      <a:pPr algn="ctr"/>
                      <a:r>
                        <a:rPr lang="en-US" sz="2000" dirty="0">
                          <a:solidFill>
                            <a:schemeClr val="tx1"/>
                          </a:solidFill>
                        </a:rPr>
                        <a:t>46%</a:t>
                      </a:r>
                    </a:p>
                  </a:txBody>
                  <a:tcPr/>
                </a:tc>
                <a:extLst>
                  <a:ext uri="{0D108BD9-81ED-4DB2-BD59-A6C34878D82A}">
                    <a16:rowId xmlns:a16="http://schemas.microsoft.com/office/drawing/2014/main" val="4135391668"/>
                  </a:ext>
                </a:extLst>
              </a:tr>
              <a:tr h="370840">
                <a:tc>
                  <a:txBody>
                    <a:bodyPr/>
                    <a:lstStyle/>
                    <a:p>
                      <a:r>
                        <a:rPr lang="en-US" sz="2000" dirty="0"/>
                        <a:t>Monthly (n=60)</a:t>
                      </a:r>
                    </a:p>
                  </a:txBody>
                  <a:tcPr/>
                </a:tc>
                <a:tc>
                  <a:txBody>
                    <a:bodyPr/>
                    <a:lstStyle/>
                    <a:p>
                      <a:pPr algn="ctr"/>
                      <a:r>
                        <a:rPr lang="en-US" sz="2000" dirty="0"/>
                        <a:t>46%</a:t>
                      </a:r>
                    </a:p>
                  </a:txBody>
                  <a:tcPr/>
                </a:tc>
                <a:extLst>
                  <a:ext uri="{0D108BD9-81ED-4DB2-BD59-A6C34878D82A}">
                    <a16:rowId xmlns:a16="http://schemas.microsoft.com/office/drawing/2014/main" val="2382159335"/>
                  </a:ext>
                </a:extLst>
              </a:tr>
              <a:tr h="370840">
                <a:tc>
                  <a:txBody>
                    <a:bodyPr/>
                    <a:lstStyle/>
                    <a:p>
                      <a:r>
                        <a:rPr lang="en-US" sz="2000" dirty="0"/>
                        <a:t>Weekly (n=34)</a:t>
                      </a:r>
                    </a:p>
                  </a:txBody>
                  <a:tcPr/>
                </a:tc>
                <a:tc>
                  <a:txBody>
                    <a:bodyPr/>
                    <a:lstStyle/>
                    <a:p>
                      <a:pPr algn="ctr"/>
                      <a:r>
                        <a:rPr lang="en-US" sz="2000" dirty="0"/>
                        <a:t>30%</a:t>
                      </a:r>
                    </a:p>
                  </a:txBody>
                  <a:tcPr/>
                </a:tc>
                <a:extLst>
                  <a:ext uri="{0D108BD9-81ED-4DB2-BD59-A6C34878D82A}">
                    <a16:rowId xmlns:a16="http://schemas.microsoft.com/office/drawing/2014/main" val="2509610400"/>
                  </a:ext>
                </a:extLst>
              </a:tr>
              <a:tr h="370840">
                <a:tc>
                  <a:txBody>
                    <a:bodyPr/>
                    <a:lstStyle/>
                    <a:p>
                      <a:r>
                        <a:rPr lang="en-US" sz="2000" dirty="0"/>
                        <a:t>Daily (n=4)</a:t>
                      </a:r>
                    </a:p>
                  </a:txBody>
                  <a:tcPr/>
                </a:tc>
                <a:tc>
                  <a:txBody>
                    <a:bodyPr/>
                    <a:lstStyle/>
                    <a:p>
                      <a:pPr algn="ctr"/>
                      <a:r>
                        <a:rPr lang="en-US" sz="2000" dirty="0"/>
                        <a:t>25%</a:t>
                      </a:r>
                    </a:p>
                  </a:txBody>
                  <a:tcPr/>
                </a:tc>
                <a:extLst>
                  <a:ext uri="{0D108BD9-81ED-4DB2-BD59-A6C34878D82A}">
                    <a16:rowId xmlns:a16="http://schemas.microsoft.com/office/drawing/2014/main" val="2352727210"/>
                  </a:ext>
                </a:extLst>
              </a:tr>
            </a:tbl>
          </a:graphicData>
        </a:graphic>
      </p:graphicFrame>
      <p:sp>
        <p:nvSpPr>
          <p:cNvPr id="8" name="Rectangle: Rounded Corners 7">
            <a:extLst>
              <a:ext uri="{FF2B5EF4-FFF2-40B4-BE49-F238E27FC236}">
                <a16:creationId xmlns:a16="http://schemas.microsoft.com/office/drawing/2014/main" id="{BB109130-C2B2-4F50-80AD-93FB2A8AAD0D}"/>
              </a:ext>
            </a:extLst>
          </p:cNvPr>
          <p:cNvSpPr/>
          <p:nvPr/>
        </p:nvSpPr>
        <p:spPr>
          <a:xfrm>
            <a:off x="2031470" y="3705726"/>
            <a:ext cx="8125884" cy="745958"/>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1C120C0-9F71-4282-B0A2-B2B21F8D4DC6}"/>
              </a:ext>
            </a:extLst>
          </p:cNvPr>
          <p:cNvSpPr txBox="1"/>
          <p:nvPr/>
        </p:nvSpPr>
        <p:spPr>
          <a:xfrm>
            <a:off x="2953811" y="5726901"/>
            <a:ext cx="6043737" cy="369332"/>
          </a:xfrm>
          <a:prstGeom prst="rect">
            <a:avLst/>
          </a:prstGeom>
          <a:noFill/>
        </p:spPr>
        <p:txBody>
          <a:bodyPr wrap="square" rtlCol="0">
            <a:spAutoFit/>
          </a:bodyPr>
          <a:lstStyle/>
          <a:p>
            <a:r>
              <a:rPr lang="en-US" sz="1800" dirty="0"/>
              <a:t>* Note:  50% of first-timers are concerned citizens.</a:t>
            </a:r>
          </a:p>
        </p:txBody>
      </p:sp>
    </p:spTree>
    <p:extLst>
      <p:ext uri="{BB962C8B-B14F-4D97-AF65-F5344CB8AC3E}">
        <p14:creationId xmlns:p14="http://schemas.microsoft.com/office/powerpoint/2010/main" val="31440563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EF2AC-FD49-443F-8F96-71F3D8F2071B}"/>
              </a:ext>
            </a:extLst>
          </p:cNvPr>
          <p:cNvSpPr>
            <a:spLocks noGrp="1"/>
          </p:cNvSpPr>
          <p:nvPr>
            <p:ph type="title"/>
          </p:nvPr>
        </p:nvSpPr>
        <p:spPr/>
        <p:txBody>
          <a:bodyPr>
            <a:normAutofit fontScale="90000"/>
          </a:bodyPr>
          <a:lstStyle/>
          <a:p>
            <a:pPr algn="l"/>
            <a:br>
              <a:rPr lang="en-US" b="0" dirty="0"/>
            </a:br>
            <a:r>
              <a:rPr lang="en-US" b="0" dirty="0"/>
              <a:t>Visitors were generally looking for very specific information.</a:t>
            </a:r>
          </a:p>
        </p:txBody>
      </p:sp>
      <p:sp>
        <p:nvSpPr>
          <p:cNvPr id="3" name="Content Placeholder 2">
            <a:extLst>
              <a:ext uri="{FF2B5EF4-FFF2-40B4-BE49-F238E27FC236}">
                <a16:creationId xmlns:a16="http://schemas.microsoft.com/office/drawing/2014/main" id="{A3266807-72BC-4608-9DB1-87A3F9B651F9}"/>
              </a:ext>
            </a:extLst>
          </p:cNvPr>
          <p:cNvSpPr>
            <a:spLocks noGrp="1"/>
          </p:cNvSpPr>
          <p:nvPr>
            <p:ph idx="1"/>
          </p:nvPr>
        </p:nvSpPr>
        <p:spPr>
          <a:xfrm>
            <a:off x="609441" y="1190227"/>
            <a:ext cx="11193538" cy="5036541"/>
          </a:xfrm>
        </p:spPr>
        <p:txBody>
          <a:bodyPr/>
          <a:lstStyle/>
          <a:p>
            <a:pPr marL="0" indent="0">
              <a:buNone/>
            </a:pPr>
            <a:r>
              <a:rPr lang="en-US" b="1" i="1" dirty="0"/>
              <a:t>What additional information are you looking for that you did not find today?</a:t>
            </a:r>
          </a:p>
          <a:p>
            <a:r>
              <a:rPr lang="en-US" dirty="0"/>
              <a:t>Working link to an interactive isoerodent map (Government employee)</a:t>
            </a:r>
          </a:p>
          <a:p>
            <a:r>
              <a:rPr lang="en-US" dirty="0"/>
              <a:t>List of the state agencies that can provide CCRs for drinking water (Concerned citizen)</a:t>
            </a:r>
          </a:p>
          <a:p>
            <a:r>
              <a:rPr lang="en-US" dirty="0"/>
              <a:t>List of CWA priority pollutants (Represent business)</a:t>
            </a:r>
          </a:p>
          <a:p>
            <a:r>
              <a:rPr lang="en-US" dirty="0"/>
              <a:t>General info on water quality, air pollution and EPA regulations that are current (Educator)</a:t>
            </a:r>
          </a:p>
          <a:p>
            <a:r>
              <a:rPr lang="en-US" dirty="0"/>
              <a:t>How to test water in my residence (Concerned citizen)</a:t>
            </a:r>
          </a:p>
          <a:p>
            <a:r>
              <a:rPr lang="en-US" dirty="0"/>
              <a:t>Information regarding disinfection of repaired water lines (Government employee)</a:t>
            </a:r>
          </a:p>
          <a:p>
            <a:r>
              <a:rPr lang="en-US" dirty="0"/>
              <a:t>History and specifics on the clean water act of 1972 (Student)</a:t>
            </a:r>
          </a:p>
          <a:p>
            <a:r>
              <a:rPr lang="en-US" dirty="0"/>
              <a:t>Name of watershed, map that shows pathway to larger body of water (Educator)</a:t>
            </a:r>
          </a:p>
          <a:p>
            <a:r>
              <a:rPr lang="en-US" dirty="0"/>
              <a:t>What does the revision of the WOA law mean in plain English? (Represent business)</a:t>
            </a:r>
          </a:p>
        </p:txBody>
      </p:sp>
      <p:sp>
        <p:nvSpPr>
          <p:cNvPr id="4" name="Slide Number Placeholder 3">
            <a:extLst>
              <a:ext uri="{FF2B5EF4-FFF2-40B4-BE49-F238E27FC236}">
                <a16:creationId xmlns:a16="http://schemas.microsoft.com/office/drawing/2014/main" id="{3CAFCCDA-E6CC-4752-9C84-08A1176D5CDC}"/>
              </a:ext>
            </a:extLst>
          </p:cNvPr>
          <p:cNvSpPr>
            <a:spLocks noGrp="1"/>
          </p:cNvSpPr>
          <p:nvPr>
            <p:ph type="sldNum" sz="quarter" idx="12"/>
          </p:nvPr>
        </p:nvSpPr>
        <p:spPr/>
        <p:txBody>
          <a:bodyPr/>
          <a:lstStyle/>
          <a:p>
            <a:fld id="{C932CDCB-4B29-F641-AE31-D4360F16EBC3}" type="slidenum">
              <a:rPr lang="en-US" smtClean="0"/>
              <a:t>22</a:t>
            </a:fld>
            <a:endParaRPr lang="en-US"/>
          </a:p>
        </p:txBody>
      </p:sp>
      <p:sp>
        <p:nvSpPr>
          <p:cNvPr id="5" name="Rectangle 4">
            <a:extLst>
              <a:ext uri="{FF2B5EF4-FFF2-40B4-BE49-F238E27FC236}">
                <a16:creationId xmlns:a16="http://schemas.microsoft.com/office/drawing/2014/main" id="{48F36E71-715B-4C96-843A-60AAE8493D99}"/>
              </a:ext>
            </a:extLst>
          </p:cNvPr>
          <p:cNvSpPr/>
          <p:nvPr/>
        </p:nvSpPr>
        <p:spPr>
          <a:xfrm>
            <a:off x="1270223" y="6486976"/>
            <a:ext cx="2351926" cy="276999"/>
          </a:xfrm>
          <a:prstGeom prst="rect">
            <a:avLst/>
          </a:prstGeom>
        </p:spPr>
        <p:txBody>
          <a:bodyPr wrap="none">
            <a:spAutoFit/>
          </a:bodyPr>
          <a:lstStyle/>
          <a:p>
            <a:pPr lvl="0" algn="ctr"/>
            <a:r>
              <a:rPr lang="en-US" sz="1200" dirty="0">
                <a:solidFill>
                  <a:schemeClr val="bg1"/>
                </a:solidFill>
              </a:rPr>
              <a:t>March 15, 2019 – May 27, 2019</a:t>
            </a:r>
          </a:p>
        </p:txBody>
      </p:sp>
    </p:spTree>
    <p:extLst>
      <p:ext uri="{BB962C8B-B14F-4D97-AF65-F5344CB8AC3E}">
        <p14:creationId xmlns:p14="http://schemas.microsoft.com/office/powerpoint/2010/main" val="27844649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91737" y="6430821"/>
            <a:ext cx="512349" cy="365030"/>
          </a:xfrm>
        </p:spPr>
        <p:txBody>
          <a:bodyPr/>
          <a:lstStyle/>
          <a:p>
            <a:fld id="{73F91077-C177-4994-B976-1D5B90E7EF18}" type="slidenum">
              <a:rPr lang="en-US" smtClean="0"/>
              <a:t>23</a:t>
            </a:fld>
            <a:endParaRPr lang="en-US" dirty="0"/>
          </a:p>
        </p:txBody>
      </p:sp>
      <p:cxnSp>
        <p:nvCxnSpPr>
          <p:cNvPr id="27" name="Straight Arrow Connector 26">
            <a:extLst>
              <a:ext uri="{FF2B5EF4-FFF2-40B4-BE49-F238E27FC236}">
                <a16:creationId xmlns:a16="http://schemas.microsoft.com/office/drawing/2014/main" id="{AB31DA87-BA68-462C-9557-9E1DA0E3EF41}"/>
              </a:ext>
            </a:extLst>
          </p:cNvPr>
          <p:cNvCxnSpPr>
            <a:cxnSpLocks/>
          </p:cNvCxnSpPr>
          <p:nvPr/>
        </p:nvCxnSpPr>
        <p:spPr>
          <a:xfrm>
            <a:off x="3224734" y="3908557"/>
            <a:ext cx="403229" cy="0"/>
          </a:xfrm>
          <a:prstGeom prst="straightConnector1">
            <a:avLst/>
          </a:prstGeom>
          <a:ln>
            <a:solidFill>
              <a:schemeClr val="bg1">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22" name="Title 1">
            <a:extLst>
              <a:ext uri="{FF2B5EF4-FFF2-40B4-BE49-F238E27FC236}">
                <a16:creationId xmlns:a16="http://schemas.microsoft.com/office/drawing/2014/main" id="{B11B8DEA-860C-4478-B231-50E08630C9B8}"/>
              </a:ext>
            </a:extLst>
          </p:cNvPr>
          <p:cNvSpPr>
            <a:spLocks noGrp="1"/>
          </p:cNvSpPr>
          <p:nvPr>
            <p:ph type="title"/>
          </p:nvPr>
        </p:nvSpPr>
        <p:spPr>
          <a:xfrm>
            <a:off x="609441" y="231273"/>
            <a:ext cx="11303885" cy="888608"/>
          </a:xfrm>
        </p:spPr>
        <p:txBody>
          <a:bodyPr>
            <a:noAutofit/>
          </a:bodyPr>
          <a:lstStyle/>
          <a:p>
            <a:pPr algn="l"/>
            <a:r>
              <a:rPr lang="en-US" sz="2600" b="0" dirty="0"/>
              <a:t>Maps and water quality were key pieces of information that visitors were struggling to find.</a:t>
            </a:r>
            <a:endParaRPr lang="en-US" b="0" dirty="0"/>
          </a:p>
        </p:txBody>
      </p:sp>
      <p:graphicFrame>
        <p:nvGraphicFramePr>
          <p:cNvPr id="21" name="Content Placeholder 13">
            <a:extLst>
              <a:ext uri="{FF2B5EF4-FFF2-40B4-BE49-F238E27FC236}">
                <a16:creationId xmlns:a16="http://schemas.microsoft.com/office/drawing/2014/main" id="{C4DBB638-3AD5-423D-9AC2-BBEBD46062CC}"/>
              </a:ext>
            </a:extLst>
          </p:cNvPr>
          <p:cNvGraphicFramePr>
            <a:graphicFrameLocks/>
          </p:cNvGraphicFramePr>
          <p:nvPr>
            <p:extLst>
              <p:ext uri="{D42A27DB-BD31-4B8C-83A1-F6EECF244321}">
                <p14:modId xmlns:p14="http://schemas.microsoft.com/office/powerpoint/2010/main" val="3038553046"/>
              </p:ext>
            </p:extLst>
          </p:nvPr>
        </p:nvGraphicFramePr>
        <p:xfrm>
          <a:off x="4151598" y="1998370"/>
          <a:ext cx="7567160" cy="4187889"/>
        </p:xfrm>
        <a:graphic>
          <a:graphicData uri="http://schemas.openxmlformats.org/drawingml/2006/table">
            <a:tbl>
              <a:tblPr firstRow="1" bandRow="1">
                <a:tableStyleId>{5C22544A-7EE6-4342-B048-85BDC9FD1C3A}</a:tableStyleId>
              </a:tblPr>
              <a:tblGrid>
                <a:gridCol w="7567160">
                  <a:extLst>
                    <a:ext uri="{9D8B030D-6E8A-4147-A177-3AD203B41FA5}">
                      <a16:colId xmlns:a16="http://schemas.microsoft.com/office/drawing/2014/main" val="20000"/>
                    </a:ext>
                  </a:extLst>
                </a:gridCol>
              </a:tblGrid>
              <a:tr h="370840">
                <a:tc>
                  <a:txBody>
                    <a:bodyPr/>
                    <a:lstStyle/>
                    <a:p>
                      <a:pPr marL="0" marR="0" indent="0" algn="ctr" defTabSz="609493" rtl="0" eaLnBrk="1" fontAlgn="auto" latinLnBrk="0" hangingPunct="1">
                        <a:lnSpc>
                          <a:spcPct val="100000"/>
                        </a:lnSpc>
                        <a:spcBef>
                          <a:spcPts val="0"/>
                        </a:spcBef>
                        <a:spcAft>
                          <a:spcPts val="0"/>
                        </a:spcAft>
                        <a:buClrTx/>
                        <a:buSzTx/>
                        <a:buFontTx/>
                        <a:buNone/>
                        <a:tabLst/>
                        <a:defRPr/>
                      </a:pPr>
                      <a:r>
                        <a:rPr lang="en-US" sz="2000" b="1" dirty="0">
                          <a:solidFill>
                            <a:schemeClr val="bg1"/>
                          </a:solidFill>
                          <a:latin typeface="Arial" panose="020B0604020202020204" pitchFamily="34" charset="0"/>
                        </a:rPr>
                        <a:t>Task Accomplishment</a:t>
                      </a:r>
                    </a:p>
                  </a:txBody>
                  <a:tcPr marL="182880" marR="1828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0000"/>
                  </a:ext>
                </a:extLst>
              </a:tr>
              <a:tr h="370840">
                <a:tc>
                  <a:txBody>
                    <a:bodyPr/>
                    <a:lstStyle/>
                    <a:p>
                      <a:pPr marL="358775" marR="0" lvl="0" indent="-342900" algn="l" defTabSz="609493" rtl="0" eaLnBrk="1" fontAlgn="auto" latinLnBrk="0" hangingPunct="1">
                        <a:lnSpc>
                          <a:spcPct val="110000"/>
                        </a:lnSpc>
                        <a:spcBef>
                          <a:spcPts val="0"/>
                        </a:spcBef>
                        <a:spcAft>
                          <a:spcPts val="9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Current quality of tap water in my area (Concerned citizen)</a:t>
                      </a:r>
                    </a:p>
                    <a:p>
                      <a:pPr marL="358775" marR="0" lvl="0" indent="-342900" algn="l" defTabSz="609493" rtl="0" eaLnBrk="1" fontAlgn="auto" latinLnBrk="0" hangingPunct="1">
                        <a:lnSpc>
                          <a:spcPct val="110000"/>
                        </a:lnSpc>
                        <a:spcBef>
                          <a:spcPts val="0"/>
                        </a:spcBef>
                        <a:spcAft>
                          <a:spcPts val="9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Historic Webinars (Government employee)</a:t>
                      </a:r>
                    </a:p>
                    <a:p>
                      <a:pPr marL="358775" marR="0" lvl="0" indent="-342900" algn="l" defTabSz="609493" rtl="0" eaLnBrk="1" fontAlgn="auto" latinLnBrk="0" hangingPunct="1">
                        <a:lnSpc>
                          <a:spcPct val="110000"/>
                        </a:lnSpc>
                        <a:spcBef>
                          <a:spcPts val="0"/>
                        </a:spcBef>
                        <a:spcAft>
                          <a:spcPts val="9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How to obtain a test kit to measure PDAs in well water, ground contamination (Concerned citizen)</a:t>
                      </a:r>
                    </a:p>
                    <a:p>
                      <a:pPr marL="358775" marR="0" lvl="0" indent="-342900" algn="l" defTabSz="609493" rtl="0" eaLnBrk="1" fontAlgn="auto" latinLnBrk="0" hangingPunct="1">
                        <a:lnSpc>
                          <a:spcPct val="110000"/>
                        </a:lnSpc>
                        <a:spcBef>
                          <a:spcPts val="0"/>
                        </a:spcBef>
                        <a:spcAft>
                          <a:spcPts val="9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Invasive species and privatized water systems (Non-profit community group)</a:t>
                      </a:r>
                    </a:p>
                    <a:p>
                      <a:pPr marL="358775" marR="0" lvl="0" indent="-342900" algn="l" defTabSz="609493" rtl="0" eaLnBrk="1" fontAlgn="auto" latinLnBrk="0" hangingPunct="1">
                        <a:lnSpc>
                          <a:spcPct val="110000"/>
                        </a:lnSpc>
                        <a:spcBef>
                          <a:spcPts val="0"/>
                        </a:spcBef>
                        <a:spcAft>
                          <a:spcPts val="9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Guidelines of nitrate concentration in surface water (Student)</a:t>
                      </a:r>
                    </a:p>
                    <a:p>
                      <a:pPr marL="358775" marR="0" lvl="0" indent="-342900" algn="l" defTabSz="609493" rtl="0" eaLnBrk="1" fontAlgn="auto" latinLnBrk="0" hangingPunct="1">
                        <a:lnSpc>
                          <a:spcPct val="110000"/>
                        </a:lnSpc>
                        <a:spcBef>
                          <a:spcPts val="0"/>
                        </a:spcBef>
                        <a:spcAft>
                          <a:spcPts val="9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Maps of bodies of water to show where they are "good," "threatened," or "impaired.“ (Concerned citizen)</a:t>
                      </a:r>
                    </a:p>
                  </a:txBody>
                  <a:tcPr marL="182880" marR="182880" marT="18288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6" name="Rectangle 5">
            <a:extLst>
              <a:ext uri="{FF2B5EF4-FFF2-40B4-BE49-F238E27FC236}">
                <a16:creationId xmlns:a16="http://schemas.microsoft.com/office/drawing/2014/main" id="{6807AFFD-CC4F-43BA-8AD2-6701016F13F8}"/>
              </a:ext>
            </a:extLst>
          </p:cNvPr>
          <p:cNvSpPr/>
          <p:nvPr/>
        </p:nvSpPr>
        <p:spPr>
          <a:xfrm>
            <a:off x="207147" y="1433413"/>
            <a:ext cx="3682633" cy="707886"/>
          </a:xfrm>
          <a:prstGeom prst="rect">
            <a:avLst/>
          </a:prstGeom>
        </p:spPr>
        <p:txBody>
          <a:bodyPr wrap="square">
            <a:spAutoFit/>
          </a:bodyPr>
          <a:lstStyle/>
          <a:p>
            <a:pPr algn="ctr"/>
            <a:r>
              <a:rPr lang="en-US" sz="2000" dirty="0"/>
              <a:t>Did you find the information </a:t>
            </a:r>
          </a:p>
          <a:p>
            <a:pPr algn="ctr"/>
            <a:r>
              <a:rPr lang="en-US" sz="2000" dirty="0"/>
              <a:t>you were looking for today?</a:t>
            </a:r>
          </a:p>
        </p:txBody>
      </p:sp>
      <p:sp>
        <p:nvSpPr>
          <p:cNvPr id="7" name="Rectangle 6">
            <a:extLst>
              <a:ext uri="{FF2B5EF4-FFF2-40B4-BE49-F238E27FC236}">
                <a16:creationId xmlns:a16="http://schemas.microsoft.com/office/drawing/2014/main" id="{C08E8D78-326E-4035-906E-5B9740751858}"/>
              </a:ext>
            </a:extLst>
          </p:cNvPr>
          <p:cNvSpPr/>
          <p:nvPr/>
        </p:nvSpPr>
        <p:spPr>
          <a:xfrm>
            <a:off x="6094412" y="1437143"/>
            <a:ext cx="4309193" cy="400110"/>
          </a:xfrm>
          <a:prstGeom prst="rect">
            <a:avLst/>
          </a:prstGeom>
        </p:spPr>
        <p:txBody>
          <a:bodyPr wrap="none">
            <a:spAutoFit/>
          </a:bodyPr>
          <a:lstStyle/>
          <a:p>
            <a:r>
              <a:rPr lang="en-US" sz="2000" dirty="0"/>
              <a:t>Please tell us what couldn't you find.</a:t>
            </a:r>
          </a:p>
        </p:txBody>
      </p:sp>
      <p:graphicFrame>
        <p:nvGraphicFramePr>
          <p:cNvPr id="10" name="Chart 9">
            <a:extLst>
              <a:ext uri="{FF2B5EF4-FFF2-40B4-BE49-F238E27FC236}">
                <a16:creationId xmlns:a16="http://schemas.microsoft.com/office/drawing/2014/main" id="{BE21E9A9-6B57-41BA-9E7B-167474CD065E}"/>
              </a:ext>
            </a:extLst>
          </p:cNvPr>
          <p:cNvGraphicFramePr/>
          <p:nvPr>
            <p:extLst>
              <p:ext uri="{D42A27DB-BD31-4B8C-83A1-F6EECF244321}">
                <p14:modId xmlns:p14="http://schemas.microsoft.com/office/powerpoint/2010/main" val="3501216324"/>
              </p:ext>
            </p:extLst>
          </p:nvPr>
        </p:nvGraphicFramePr>
        <p:xfrm>
          <a:off x="-207183" y="2578083"/>
          <a:ext cx="3814012" cy="3107188"/>
        </p:xfrm>
        <a:graphic>
          <a:graphicData uri="http://schemas.openxmlformats.org/drawingml/2006/chart">
            <c:chart xmlns:c="http://schemas.openxmlformats.org/drawingml/2006/chart" xmlns:r="http://schemas.openxmlformats.org/officeDocument/2006/relationships" r:id="rId3"/>
          </a:graphicData>
        </a:graphic>
      </p:graphicFrame>
      <p:sp>
        <p:nvSpPr>
          <p:cNvPr id="11" name="Right Brace 10">
            <a:extLst>
              <a:ext uri="{FF2B5EF4-FFF2-40B4-BE49-F238E27FC236}">
                <a16:creationId xmlns:a16="http://schemas.microsoft.com/office/drawing/2014/main" id="{4EC6E77A-86F6-4B14-8B13-032682C9A5CE}"/>
              </a:ext>
            </a:extLst>
          </p:cNvPr>
          <p:cNvSpPr/>
          <p:nvPr/>
        </p:nvSpPr>
        <p:spPr>
          <a:xfrm>
            <a:off x="2740329" y="2686371"/>
            <a:ext cx="288319" cy="2431452"/>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Rectangle 11">
            <a:extLst>
              <a:ext uri="{FF2B5EF4-FFF2-40B4-BE49-F238E27FC236}">
                <a16:creationId xmlns:a16="http://schemas.microsoft.com/office/drawing/2014/main" id="{D061B88D-AD81-4F19-81A6-D0F48EE16AC6}"/>
              </a:ext>
            </a:extLst>
          </p:cNvPr>
          <p:cNvSpPr/>
          <p:nvPr/>
        </p:nvSpPr>
        <p:spPr>
          <a:xfrm>
            <a:off x="1270223" y="6486976"/>
            <a:ext cx="2351926" cy="276999"/>
          </a:xfrm>
          <a:prstGeom prst="rect">
            <a:avLst/>
          </a:prstGeom>
        </p:spPr>
        <p:txBody>
          <a:bodyPr wrap="none">
            <a:spAutoFit/>
          </a:bodyPr>
          <a:lstStyle/>
          <a:p>
            <a:pPr lvl="0" algn="ctr"/>
            <a:r>
              <a:rPr lang="en-US" sz="1200" dirty="0">
                <a:solidFill>
                  <a:schemeClr val="bg1"/>
                </a:solidFill>
              </a:rPr>
              <a:t>March 15, 2019 – May 27, 2019</a:t>
            </a:r>
          </a:p>
        </p:txBody>
      </p:sp>
      <p:sp>
        <p:nvSpPr>
          <p:cNvPr id="13" name="TextBox 12">
            <a:extLst>
              <a:ext uri="{FF2B5EF4-FFF2-40B4-BE49-F238E27FC236}">
                <a16:creationId xmlns:a16="http://schemas.microsoft.com/office/drawing/2014/main" id="{18210D2E-D64C-4B35-82DB-C718F694C739}"/>
              </a:ext>
            </a:extLst>
          </p:cNvPr>
          <p:cNvSpPr txBox="1"/>
          <p:nvPr/>
        </p:nvSpPr>
        <p:spPr>
          <a:xfrm>
            <a:off x="367546" y="5860692"/>
            <a:ext cx="902677" cy="338554"/>
          </a:xfrm>
          <a:prstGeom prst="rect">
            <a:avLst/>
          </a:prstGeom>
          <a:noFill/>
        </p:spPr>
        <p:txBody>
          <a:bodyPr wrap="square" rtlCol="0">
            <a:spAutoFit/>
          </a:bodyPr>
          <a:lstStyle/>
          <a:p>
            <a:r>
              <a:rPr lang="en-US" sz="1600" i="1" dirty="0"/>
              <a:t>n=329</a:t>
            </a:r>
          </a:p>
        </p:txBody>
      </p:sp>
      <p:sp>
        <p:nvSpPr>
          <p:cNvPr id="2" name="TextBox 1">
            <a:extLst>
              <a:ext uri="{FF2B5EF4-FFF2-40B4-BE49-F238E27FC236}">
                <a16:creationId xmlns:a16="http://schemas.microsoft.com/office/drawing/2014/main" id="{00D8FFC1-77FF-42D9-80CC-B435FB098510}"/>
              </a:ext>
            </a:extLst>
          </p:cNvPr>
          <p:cNvSpPr txBox="1"/>
          <p:nvPr/>
        </p:nvSpPr>
        <p:spPr>
          <a:xfrm>
            <a:off x="1126671" y="3739280"/>
            <a:ext cx="842212" cy="584775"/>
          </a:xfrm>
          <a:prstGeom prst="rect">
            <a:avLst/>
          </a:prstGeom>
          <a:noFill/>
        </p:spPr>
        <p:txBody>
          <a:bodyPr wrap="square" rtlCol="0">
            <a:spAutoFit/>
          </a:bodyPr>
          <a:lstStyle/>
          <a:p>
            <a:r>
              <a:rPr lang="en-US" sz="1600" dirty="0">
                <a:solidFill>
                  <a:srgbClr val="00B050"/>
                </a:solidFill>
              </a:rPr>
              <a:t>Sat</a:t>
            </a:r>
          </a:p>
          <a:p>
            <a:r>
              <a:rPr lang="en-US" sz="1600" dirty="0">
                <a:solidFill>
                  <a:srgbClr val="00B050"/>
                </a:solidFill>
              </a:rPr>
              <a:t> 86</a:t>
            </a:r>
          </a:p>
        </p:txBody>
      </p:sp>
      <p:sp>
        <p:nvSpPr>
          <p:cNvPr id="15" name="TextBox 14">
            <a:extLst>
              <a:ext uri="{FF2B5EF4-FFF2-40B4-BE49-F238E27FC236}">
                <a16:creationId xmlns:a16="http://schemas.microsoft.com/office/drawing/2014/main" id="{4AE9C453-9292-4C51-A40E-E1DF04529246}"/>
              </a:ext>
            </a:extLst>
          </p:cNvPr>
          <p:cNvSpPr txBox="1"/>
          <p:nvPr/>
        </p:nvSpPr>
        <p:spPr>
          <a:xfrm>
            <a:off x="2186436" y="2628803"/>
            <a:ext cx="842212" cy="584775"/>
          </a:xfrm>
          <a:prstGeom prst="rect">
            <a:avLst/>
          </a:prstGeom>
          <a:noFill/>
        </p:spPr>
        <p:txBody>
          <a:bodyPr wrap="square" rtlCol="0">
            <a:spAutoFit/>
          </a:bodyPr>
          <a:lstStyle/>
          <a:p>
            <a:r>
              <a:rPr lang="en-US" sz="1600" dirty="0">
                <a:solidFill>
                  <a:schemeClr val="bg1">
                    <a:lumMod val="50000"/>
                  </a:schemeClr>
                </a:solidFill>
              </a:rPr>
              <a:t>Sat</a:t>
            </a:r>
          </a:p>
          <a:p>
            <a:r>
              <a:rPr lang="en-US" sz="1600" dirty="0">
                <a:solidFill>
                  <a:schemeClr val="bg1">
                    <a:lumMod val="50000"/>
                  </a:schemeClr>
                </a:solidFill>
              </a:rPr>
              <a:t> 64</a:t>
            </a:r>
          </a:p>
        </p:txBody>
      </p:sp>
      <p:sp>
        <p:nvSpPr>
          <p:cNvPr id="16" name="TextBox 15">
            <a:extLst>
              <a:ext uri="{FF2B5EF4-FFF2-40B4-BE49-F238E27FC236}">
                <a16:creationId xmlns:a16="http://schemas.microsoft.com/office/drawing/2014/main" id="{CD679B5B-1B23-42CE-9366-97BBAD623598}"/>
              </a:ext>
            </a:extLst>
          </p:cNvPr>
          <p:cNvSpPr txBox="1"/>
          <p:nvPr/>
        </p:nvSpPr>
        <p:spPr>
          <a:xfrm>
            <a:off x="2313973" y="4612992"/>
            <a:ext cx="842212" cy="584775"/>
          </a:xfrm>
          <a:prstGeom prst="rect">
            <a:avLst/>
          </a:prstGeom>
          <a:noFill/>
        </p:spPr>
        <p:txBody>
          <a:bodyPr wrap="square" rtlCol="0">
            <a:spAutoFit/>
          </a:bodyPr>
          <a:lstStyle/>
          <a:p>
            <a:r>
              <a:rPr lang="en-US" sz="1600" dirty="0">
                <a:solidFill>
                  <a:srgbClr val="FF0000"/>
                </a:solidFill>
              </a:rPr>
              <a:t>Sat</a:t>
            </a:r>
          </a:p>
          <a:p>
            <a:r>
              <a:rPr lang="en-US" sz="1600" dirty="0">
                <a:solidFill>
                  <a:srgbClr val="FF0000"/>
                </a:solidFill>
              </a:rPr>
              <a:t> 23</a:t>
            </a:r>
          </a:p>
        </p:txBody>
      </p:sp>
    </p:spTree>
    <p:extLst>
      <p:ext uri="{BB962C8B-B14F-4D97-AF65-F5344CB8AC3E}">
        <p14:creationId xmlns:p14="http://schemas.microsoft.com/office/powerpoint/2010/main" val="31217413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56F94A37-ABAC-4480-B1B8-57C7E73F3E61}"/>
              </a:ext>
            </a:extLst>
          </p:cNvPr>
          <p:cNvGraphicFramePr/>
          <p:nvPr>
            <p:extLst>
              <p:ext uri="{D42A27DB-BD31-4B8C-83A1-F6EECF244321}">
                <p14:modId xmlns:p14="http://schemas.microsoft.com/office/powerpoint/2010/main" val="1342881260"/>
              </p:ext>
            </p:extLst>
          </p:nvPr>
        </p:nvGraphicFramePr>
        <p:xfrm>
          <a:off x="705158" y="1251154"/>
          <a:ext cx="11009472" cy="4991216"/>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513724" y="447237"/>
            <a:ext cx="11385351" cy="888608"/>
          </a:xfrm>
        </p:spPr>
        <p:txBody>
          <a:bodyPr>
            <a:noAutofit/>
          </a:bodyPr>
          <a:lstStyle/>
          <a:p>
            <a:r>
              <a:rPr lang="en-US" sz="2600" b="0" dirty="0"/>
              <a:t>Links and the EPA basic search are the most common ways of looking for info.  There is little impact on satisfaction, but those using “other” ways or the A-Z index struggle a little with navigation and browsing for info.</a:t>
            </a:r>
          </a:p>
        </p:txBody>
      </p:sp>
      <p:sp>
        <p:nvSpPr>
          <p:cNvPr id="4" name="Slide Number Placeholder 3"/>
          <p:cNvSpPr>
            <a:spLocks noGrp="1"/>
          </p:cNvSpPr>
          <p:nvPr>
            <p:ph type="sldNum" sz="quarter" idx="12"/>
          </p:nvPr>
        </p:nvSpPr>
        <p:spPr/>
        <p:txBody>
          <a:bodyPr/>
          <a:lstStyle/>
          <a:p>
            <a:fld id="{C932CDCB-4B29-F641-AE31-D4360F16EBC3}" type="slidenum">
              <a:rPr lang="en-US" smtClean="0"/>
              <a:t>24</a:t>
            </a:fld>
            <a:endParaRPr lang="en-US" dirty="0"/>
          </a:p>
        </p:txBody>
      </p:sp>
      <p:sp>
        <p:nvSpPr>
          <p:cNvPr id="7" name="TextBox 6">
            <a:extLst>
              <a:ext uri="{FF2B5EF4-FFF2-40B4-BE49-F238E27FC236}">
                <a16:creationId xmlns:a16="http://schemas.microsoft.com/office/drawing/2014/main" id="{01E9DE2B-26E3-48D4-A488-C91840CADBEC}"/>
              </a:ext>
            </a:extLst>
          </p:cNvPr>
          <p:cNvSpPr txBox="1"/>
          <p:nvPr/>
        </p:nvSpPr>
        <p:spPr>
          <a:xfrm>
            <a:off x="4123751" y="1627425"/>
            <a:ext cx="4260771" cy="707886"/>
          </a:xfrm>
          <a:prstGeom prst="rect">
            <a:avLst/>
          </a:prstGeom>
          <a:noFill/>
        </p:spPr>
        <p:txBody>
          <a:bodyPr wrap="square" rtlCol="0">
            <a:spAutoFit/>
          </a:bodyPr>
          <a:lstStyle/>
          <a:p>
            <a:pPr algn="ctr"/>
            <a:r>
              <a:rPr lang="en-US" sz="2000" dirty="0"/>
              <a:t>How did you look for information?</a:t>
            </a:r>
          </a:p>
          <a:p>
            <a:pPr algn="ctr"/>
            <a:r>
              <a:rPr lang="en-US" sz="2000" dirty="0"/>
              <a:t>(select all that apply) </a:t>
            </a:r>
          </a:p>
        </p:txBody>
      </p:sp>
      <p:sp>
        <p:nvSpPr>
          <p:cNvPr id="10" name="Right Brace 9">
            <a:extLst>
              <a:ext uri="{FF2B5EF4-FFF2-40B4-BE49-F238E27FC236}">
                <a16:creationId xmlns:a16="http://schemas.microsoft.com/office/drawing/2014/main" id="{F48F75E5-217A-48DD-9744-DDC9627382DC}"/>
              </a:ext>
            </a:extLst>
          </p:cNvPr>
          <p:cNvSpPr/>
          <p:nvPr/>
        </p:nvSpPr>
        <p:spPr>
          <a:xfrm rot="16200000" flipV="1">
            <a:off x="7398171" y="3783291"/>
            <a:ext cx="345796" cy="810938"/>
          </a:xfrm>
          <a:prstGeom prst="rightBrace">
            <a:avLst>
              <a:gd name="adj1" fmla="val 8333"/>
              <a:gd name="adj2" fmla="val 49141"/>
            </a:avLst>
          </a:prstGeom>
          <a:ln>
            <a:solidFill>
              <a:schemeClr val="accent5"/>
            </a:solidFill>
          </a:ln>
          <a:effectLst/>
        </p:spPr>
        <p:style>
          <a:lnRef idx="2">
            <a:schemeClr val="dk1"/>
          </a:lnRef>
          <a:fillRef idx="0">
            <a:schemeClr val="dk1"/>
          </a:fillRef>
          <a:effectRef idx="1">
            <a:schemeClr val="dk1"/>
          </a:effectRef>
          <a:fontRef idx="minor">
            <a:schemeClr val="tx1"/>
          </a:fontRef>
        </p:style>
        <p:txBody>
          <a:bodyPr rtlCol="0" anchor="ctr"/>
          <a:lstStyle/>
          <a:p>
            <a:pPr algn="ctr" defTabSz="609493"/>
            <a:endParaRPr lang="en-US" sz="2400" dirty="0">
              <a:solidFill>
                <a:srgbClr val="3A475B"/>
              </a:solidFill>
              <a:latin typeface="Arial"/>
            </a:endParaRPr>
          </a:p>
        </p:txBody>
      </p:sp>
      <p:sp>
        <p:nvSpPr>
          <p:cNvPr id="12" name="TextBox 11">
            <a:extLst>
              <a:ext uri="{FF2B5EF4-FFF2-40B4-BE49-F238E27FC236}">
                <a16:creationId xmlns:a16="http://schemas.microsoft.com/office/drawing/2014/main" id="{7C1C93DD-E4E8-4DD4-BCE2-D4BCB4CE0C94}"/>
              </a:ext>
            </a:extLst>
          </p:cNvPr>
          <p:cNvSpPr txBox="1"/>
          <p:nvPr/>
        </p:nvSpPr>
        <p:spPr>
          <a:xfrm>
            <a:off x="6895084" y="3364527"/>
            <a:ext cx="1226232" cy="600164"/>
          </a:xfrm>
          <a:prstGeom prst="rect">
            <a:avLst/>
          </a:prstGeom>
          <a:solidFill>
            <a:schemeClr val="bg1">
              <a:lumMod val="95000"/>
            </a:schemeClr>
          </a:solidFill>
          <a:ln>
            <a:solidFill>
              <a:schemeClr val="accent5"/>
            </a:solidFill>
          </a:ln>
          <a:effectLst>
            <a:outerShdw blurRad="50800" dist="38100" dir="2700000" algn="tl" rotWithShape="0">
              <a:prstClr val="black">
                <a:alpha val="40000"/>
              </a:prstClr>
            </a:outerShdw>
          </a:effectLst>
        </p:spPr>
        <p:txBody>
          <a:bodyPr wrap="square" rtlCol="0">
            <a:spAutoFit/>
          </a:bodyPr>
          <a:lstStyle/>
          <a:p>
            <a:pPr algn="ctr"/>
            <a:r>
              <a:rPr lang="en-US" sz="1100" dirty="0"/>
              <a:t>Google</a:t>
            </a:r>
          </a:p>
          <a:p>
            <a:pPr algn="ctr"/>
            <a:r>
              <a:rPr lang="en-US" sz="1100" dirty="0"/>
              <a:t>Email link</a:t>
            </a:r>
          </a:p>
          <a:p>
            <a:pPr algn="ctr"/>
            <a:r>
              <a:rPr lang="en-US" sz="1100" dirty="0"/>
              <a:t>Looked around</a:t>
            </a:r>
          </a:p>
        </p:txBody>
      </p:sp>
      <p:sp>
        <p:nvSpPr>
          <p:cNvPr id="11" name="Rectangle 10">
            <a:extLst>
              <a:ext uri="{FF2B5EF4-FFF2-40B4-BE49-F238E27FC236}">
                <a16:creationId xmlns:a16="http://schemas.microsoft.com/office/drawing/2014/main" id="{2DE5BED4-B3E8-4469-90C8-AF1D4CBFD68E}"/>
              </a:ext>
            </a:extLst>
          </p:cNvPr>
          <p:cNvSpPr/>
          <p:nvPr/>
        </p:nvSpPr>
        <p:spPr>
          <a:xfrm>
            <a:off x="1270223" y="6486976"/>
            <a:ext cx="2351926" cy="276999"/>
          </a:xfrm>
          <a:prstGeom prst="rect">
            <a:avLst/>
          </a:prstGeom>
        </p:spPr>
        <p:txBody>
          <a:bodyPr wrap="none">
            <a:spAutoFit/>
          </a:bodyPr>
          <a:lstStyle/>
          <a:p>
            <a:pPr lvl="0" algn="ctr"/>
            <a:r>
              <a:rPr lang="en-US" sz="1200" dirty="0">
                <a:solidFill>
                  <a:schemeClr val="bg1"/>
                </a:solidFill>
              </a:rPr>
              <a:t>March 15, 2019 – May 27, 2019</a:t>
            </a:r>
          </a:p>
        </p:txBody>
      </p:sp>
      <p:sp>
        <p:nvSpPr>
          <p:cNvPr id="13" name="TextBox 12">
            <a:extLst>
              <a:ext uri="{FF2B5EF4-FFF2-40B4-BE49-F238E27FC236}">
                <a16:creationId xmlns:a16="http://schemas.microsoft.com/office/drawing/2014/main" id="{E39A427A-E99A-4828-88A0-E073A8ED8BF2}"/>
              </a:ext>
            </a:extLst>
          </p:cNvPr>
          <p:cNvSpPr txBox="1"/>
          <p:nvPr/>
        </p:nvSpPr>
        <p:spPr>
          <a:xfrm>
            <a:off x="11136116" y="5942800"/>
            <a:ext cx="902677" cy="338554"/>
          </a:xfrm>
          <a:prstGeom prst="rect">
            <a:avLst/>
          </a:prstGeom>
          <a:noFill/>
        </p:spPr>
        <p:txBody>
          <a:bodyPr wrap="square" rtlCol="0">
            <a:spAutoFit/>
          </a:bodyPr>
          <a:lstStyle/>
          <a:p>
            <a:r>
              <a:rPr lang="en-US" sz="1600" i="1" dirty="0"/>
              <a:t>n=329</a:t>
            </a:r>
          </a:p>
        </p:txBody>
      </p:sp>
      <p:sp>
        <p:nvSpPr>
          <p:cNvPr id="5" name="TextBox 4">
            <a:extLst>
              <a:ext uri="{FF2B5EF4-FFF2-40B4-BE49-F238E27FC236}">
                <a16:creationId xmlns:a16="http://schemas.microsoft.com/office/drawing/2014/main" id="{AEDD593C-5FEA-4304-B7BA-8EB48C0104DA}"/>
              </a:ext>
            </a:extLst>
          </p:cNvPr>
          <p:cNvSpPr txBox="1"/>
          <p:nvPr/>
        </p:nvSpPr>
        <p:spPr>
          <a:xfrm>
            <a:off x="1003523" y="4914440"/>
            <a:ext cx="2400300" cy="307777"/>
          </a:xfrm>
          <a:prstGeom prst="rect">
            <a:avLst/>
          </a:prstGeom>
          <a:noFill/>
        </p:spPr>
        <p:txBody>
          <a:bodyPr wrap="square" rtlCol="0">
            <a:spAutoFit/>
          </a:bodyPr>
          <a:lstStyle/>
          <a:p>
            <a:pPr algn="ctr"/>
            <a:r>
              <a:rPr lang="en-US" sz="1400" dirty="0"/>
              <a:t>Sat / Nav / Info B</a:t>
            </a:r>
          </a:p>
        </p:txBody>
      </p:sp>
      <p:sp>
        <p:nvSpPr>
          <p:cNvPr id="15" name="TextBox 14">
            <a:extLst>
              <a:ext uri="{FF2B5EF4-FFF2-40B4-BE49-F238E27FC236}">
                <a16:creationId xmlns:a16="http://schemas.microsoft.com/office/drawing/2014/main" id="{64F3F37C-3EB1-4261-A507-CDFE74995397}"/>
              </a:ext>
            </a:extLst>
          </p:cNvPr>
          <p:cNvSpPr txBox="1"/>
          <p:nvPr/>
        </p:nvSpPr>
        <p:spPr>
          <a:xfrm>
            <a:off x="3712412" y="4914440"/>
            <a:ext cx="2400300" cy="307777"/>
          </a:xfrm>
          <a:prstGeom prst="rect">
            <a:avLst/>
          </a:prstGeom>
          <a:noFill/>
        </p:spPr>
        <p:txBody>
          <a:bodyPr wrap="square" rtlCol="0">
            <a:spAutoFit/>
          </a:bodyPr>
          <a:lstStyle/>
          <a:p>
            <a:pPr algn="ctr"/>
            <a:r>
              <a:rPr lang="en-US" sz="1400" dirty="0"/>
              <a:t>Sat / Nav / Info B</a:t>
            </a:r>
          </a:p>
        </p:txBody>
      </p:sp>
      <p:sp>
        <p:nvSpPr>
          <p:cNvPr id="16" name="TextBox 15">
            <a:extLst>
              <a:ext uri="{FF2B5EF4-FFF2-40B4-BE49-F238E27FC236}">
                <a16:creationId xmlns:a16="http://schemas.microsoft.com/office/drawing/2014/main" id="{007F1FB0-C146-4DF4-8D15-7DA214BC359D}"/>
              </a:ext>
            </a:extLst>
          </p:cNvPr>
          <p:cNvSpPr txBox="1"/>
          <p:nvPr/>
        </p:nvSpPr>
        <p:spPr>
          <a:xfrm>
            <a:off x="6305874" y="4914300"/>
            <a:ext cx="2400300" cy="307777"/>
          </a:xfrm>
          <a:prstGeom prst="rect">
            <a:avLst/>
          </a:prstGeom>
          <a:noFill/>
        </p:spPr>
        <p:txBody>
          <a:bodyPr wrap="square" rtlCol="0">
            <a:spAutoFit/>
          </a:bodyPr>
          <a:lstStyle/>
          <a:p>
            <a:pPr algn="ctr"/>
            <a:r>
              <a:rPr lang="en-US" sz="1400" dirty="0"/>
              <a:t>Sat / Nav / Info B</a:t>
            </a:r>
          </a:p>
        </p:txBody>
      </p:sp>
      <p:sp>
        <p:nvSpPr>
          <p:cNvPr id="17" name="TextBox 16">
            <a:extLst>
              <a:ext uri="{FF2B5EF4-FFF2-40B4-BE49-F238E27FC236}">
                <a16:creationId xmlns:a16="http://schemas.microsoft.com/office/drawing/2014/main" id="{4CFCBCEF-688F-4263-856B-91F869EB55AE}"/>
              </a:ext>
            </a:extLst>
          </p:cNvPr>
          <p:cNvSpPr txBox="1"/>
          <p:nvPr/>
        </p:nvSpPr>
        <p:spPr>
          <a:xfrm>
            <a:off x="8994775" y="5152536"/>
            <a:ext cx="2400300" cy="307777"/>
          </a:xfrm>
          <a:prstGeom prst="rect">
            <a:avLst/>
          </a:prstGeom>
          <a:noFill/>
        </p:spPr>
        <p:txBody>
          <a:bodyPr wrap="square" rtlCol="0">
            <a:spAutoFit/>
          </a:bodyPr>
          <a:lstStyle/>
          <a:p>
            <a:pPr algn="ctr"/>
            <a:r>
              <a:rPr lang="en-US" sz="1400" dirty="0"/>
              <a:t>Sat / Nav / Info B</a:t>
            </a:r>
          </a:p>
        </p:txBody>
      </p:sp>
      <p:sp>
        <p:nvSpPr>
          <p:cNvPr id="6" name="TextBox 5">
            <a:extLst>
              <a:ext uri="{FF2B5EF4-FFF2-40B4-BE49-F238E27FC236}">
                <a16:creationId xmlns:a16="http://schemas.microsoft.com/office/drawing/2014/main" id="{CBDC6D51-9A04-4832-A70F-6F915F67D234}"/>
              </a:ext>
            </a:extLst>
          </p:cNvPr>
          <p:cNvSpPr txBox="1"/>
          <p:nvPr/>
        </p:nvSpPr>
        <p:spPr>
          <a:xfrm>
            <a:off x="4067842" y="5175243"/>
            <a:ext cx="1613240" cy="338554"/>
          </a:xfrm>
          <a:prstGeom prst="rect">
            <a:avLst/>
          </a:prstGeom>
          <a:noFill/>
        </p:spPr>
        <p:txBody>
          <a:bodyPr wrap="square" rtlCol="0">
            <a:spAutoFit/>
          </a:bodyPr>
          <a:lstStyle/>
          <a:p>
            <a:pPr algn="ctr"/>
            <a:r>
              <a:rPr lang="en-US" sz="1600" dirty="0"/>
              <a:t>62 / 68 / 66</a:t>
            </a:r>
          </a:p>
        </p:txBody>
      </p:sp>
      <p:sp>
        <p:nvSpPr>
          <p:cNvPr id="18" name="TextBox 17">
            <a:extLst>
              <a:ext uri="{FF2B5EF4-FFF2-40B4-BE49-F238E27FC236}">
                <a16:creationId xmlns:a16="http://schemas.microsoft.com/office/drawing/2014/main" id="{E545F872-7612-4B61-B968-DF77FDAF88B8}"/>
              </a:ext>
            </a:extLst>
          </p:cNvPr>
          <p:cNvSpPr txBox="1"/>
          <p:nvPr/>
        </p:nvSpPr>
        <p:spPr>
          <a:xfrm>
            <a:off x="6699404" y="5237438"/>
            <a:ext cx="1613240" cy="338554"/>
          </a:xfrm>
          <a:prstGeom prst="rect">
            <a:avLst/>
          </a:prstGeom>
          <a:noFill/>
        </p:spPr>
        <p:txBody>
          <a:bodyPr wrap="square" rtlCol="0">
            <a:spAutoFit/>
          </a:bodyPr>
          <a:lstStyle/>
          <a:p>
            <a:pPr algn="ctr"/>
            <a:r>
              <a:rPr lang="en-US" sz="1600" dirty="0"/>
              <a:t>63 / 64 / 59</a:t>
            </a:r>
          </a:p>
        </p:txBody>
      </p:sp>
      <p:sp>
        <p:nvSpPr>
          <p:cNvPr id="19" name="TextBox 18">
            <a:extLst>
              <a:ext uri="{FF2B5EF4-FFF2-40B4-BE49-F238E27FC236}">
                <a16:creationId xmlns:a16="http://schemas.microsoft.com/office/drawing/2014/main" id="{875D1EC9-79D5-4BE1-921A-A4285FA4FF10}"/>
              </a:ext>
            </a:extLst>
          </p:cNvPr>
          <p:cNvSpPr txBox="1"/>
          <p:nvPr/>
        </p:nvSpPr>
        <p:spPr>
          <a:xfrm>
            <a:off x="9388305" y="5297748"/>
            <a:ext cx="1613240" cy="338554"/>
          </a:xfrm>
          <a:prstGeom prst="rect">
            <a:avLst/>
          </a:prstGeom>
          <a:noFill/>
        </p:spPr>
        <p:txBody>
          <a:bodyPr wrap="square" rtlCol="0">
            <a:spAutoFit/>
          </a:bodyPr>
          <a:lstStyle/>
          <a:p>
            <a:pPr algn="ctr"/>
            <a:r>
              <a:rPr lang="en-US" sz="1600" dirty="0"/>
              <a:t>64 / 66 / 59</a:t>
            </a:r>
          </a:p>
        </p:txBody>
      </p:sp>
    </p:spTree>
    <p:extLst>
      <p:ext uri="{BB962C8B-B14F-4D97-AF65-F5344CB8AC3E}">
        <p14:creationId xmlns:p14="http://schemas.microsoft.com/office/powerpoint/2010/main" val="1182789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9203" y="106628"/>
            <a:ext cx="10969943" cy="888608"/>
          </a:xfrm>
        </p:spPr>
        <p:txBody>
          <a:bodyPr>
            <a:normAutofit/>
          </a:bodyPr>
          <a:lstStyle/>
          <a:p>
            <a:r>
              <a:rPr lang="en-US" sz="2600" b="0" dirty="0"/>
              <a:t>One-quarter of visitors report issues with links on the website.  This is important since 60% use links to find information.</a:t>
            </a:r>
          </a:p>
        </p:txBody>
      </p:sp>
      <p:sp>
        <p:nvSpPr>
          <p:cNvPr id="4" name="Slide Number Placeholder 3"/>
          <p:cNvSpPr>
            <a:spLocks noGrp="1"/>
          </p:cNvSpPr>
          <p:nvPr>
            <p:ph type="sldNum" sz="quarter" idx="12"/>
          </p:nvPr>
        </p:nvSpPr>
        <p:spPr/>
        <p:txBody>
          <a:bodyPr/>
          <a:lstStyle/>
          <a:p>
            <a:fld id="{C932CDCB-4B29-F641-AE31-D4360F16EBC3}" type="slidenum">
              <a:rPr lang="en-US" smtClean="0"/>
              <a:t>25</a:t>
            </a:fld>
            <a:endParaRPr lang="en-US" dirty="0"/>
          </a:p>
        </p:txBody>
      </p:sp>
      <p:graphicFrame>
        <p:nvGraphicFramePr>
          <p:cNvPr id="24" name="Chart 23"/>
          <p:cNvGraphicFramePr/>
          <p:nvPr>
            <p:extLst>
              <p:ext uri="{D42A27DB-BD31-4B8C-83A1-F6EECF244321}">
                <p14:modId xmlns:p14="http://schemas.microsoft.com/office/powerpoint/2010/main" val="3756123572"/>
              </p:ext>
            </p:extLst>
          </p:nvPr>
        </p:nvGraphicFramePr>
        <p:xfrm>
          <a:off x="589674" y="1300494"/>
          <a:ext cx="11009472" cy="499121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01E9DE2B-26E3-48D4-A488-C91840CADBEC}"/>
              </a:ext>
            </a:extLst>
          </p:cNvPr>
          <p:cNvSpPr txBox="1"/>
          <p:nvPr/>
        </p:nvSpPr>
        <p:spPr>
          <a:xfrm>
            <a:off x="3875508" y="1838095"/>
            <a:ext cx="4260771" cy="400110"/>
          </a:xfrm>
          <a:prstGeom prst="rect">
            <a:avLst/>
          </a:prstGeom>
          <a:noFill/>
        </p:spPr>
        <p:txBody>
          <a:bodyPr wrap="square" rtlCol="0">
            <a:spAutoFit/>
          </a:bodyPr>
          <a:lstStyle/>
          <a:p>
            <a:pPr algn="ctr"/>
            <a:r>
              <a:rPr lang="en-US" sz="2000" dirty="0"/>
              <a:t>Navigation Experience</a:t>
            </a:r>
          </a:p>
        </p:txBody>
      </p:sp>
      <p:sp>
        <p:nvSpPr>
          <p:cNvPr id="8" name="TextBox 7">
            <a:extLst>
              <a:ext uri="{FF2B5EF4-FFF2-40B4-BE49-F238E27FC236}">
                <a16:creationId xmlns:a16="http://schemas.microsoft.com/office/drawing/2014/main" id="{CB2D6302-D963-4507-B534-17DF168AE44B}"/>
              </a:ext>
            </a:extLst>
          </p:cNvPr>
          <p:cNvSpPr txBox="1"/>
          <p:nvPr/>
        </p:nvSpPr>
        <p:spPr>
          <a:xfrm rot="5400000">
            <a:off x="641815" y="4156591"/>
            <a:ext cx="323165" cy="950207"/>
          </a:xfrm>
          <a:prstGeom prst="rect">
            <a:avLst/>
          </a:prstGeom>
          <a:noFill/>
        </p:spPr>
        <p:txBody>
          <a:bodyPr vert="vert270" wrap="square" rtlCol="0">
            <a:spAutoFit/>
          </a:bodyPr>
          <a:lstStyle/>
          <a:p>
            <a:pPr algn="ctr"/>
            <a:r>
              <a:rPr lang="en-US" sz="900" dirty="0">
                <a:solidFill>
                  <a:schemeClr val="tx2"/>
                </a:solidFill>
              </a:rPr>
              <a:t>SATISFACTION</a:t>
            </a:r>
          </a:p>
        </p:txBody>
      </p:sp>
      <p:sp>
        <p:nvSpPr>
          <p:cNvPr id="13" name="Right Brace 12">
            <a:extLst>
              <a:ext uri="{FF2B5EF4-FFF2-40B4-BE49-F238E27FC236}">
                <a16:creationId xmlns:a16="http://schemas.microsoft.com/office/drawing/2014/main" id="{F7185C07-52AB-47DB-A41F-B209A95792A4}"/>
              </a:ext>
            </a:extLst>
          </p:cNvPr>
          <p:cNvSpPr/>
          <p:nvPr/>
        </p:nvSpPr>
        <p:spPr>
          <a:xfrm rot="16200000" flipV="1">
            <a:off x="9470356" y="3728072"/>
            <a:ext cx="345796" cy="810938"/>
          </a:xfrm>
          <a:prstGeom prst="rightBrace">
            <a:avLst>
              <a:gd name="adj1" fmla="val 8333"/>
              <a:gd name="adj2" fmla="val 49141"/>
            </a:avLst>
          </a:prstGeom>
          <a:ln>
            <a:solidFill>
              <a:schemeClr val="accent5"/>
            </a:solidFill>
          </a:ln>
          <a:effectLst/>
        </p:spPr>
        <p:style>
          <a:lnRef idx="2">
            <a:schemeClr val="dk1"/>
          </a:lnRef>
          <a:fillRef idx="0">
            <a:schemeClr val="dk1"/>
          </a:fillRef>
          <a:effectRef idx="1">
            <a:schemeClr val="dk1"/>
          </a:effectRef>
          <a:fontRef idx="minor">
            <a:schemeClr val="tx1"/>
          </a:fontRef>
        </p:style>
        <p:txBody>
          <a:bodyPr rtlCol="0" anchor="ctr"/>
          <a:lstStyle/>
          <a:p>
            <a:pPr algn="ctr" defTabSz="609493"/>
            <a:endParaRPr lang="en-US" sz="2400" dirty="0">
              <a:solidFill>
                <a:srgbClr val="3A475B"/>
              </a:solidFill>
              <a:latin typeface="Arial"/>
            </a:endParaRPr>
          </a:p>
        </p:txBody>
      </p:sp>
      <p:sp>
        <p:nvSpPr>
          <p:cNvPr id="14" name="TextBox 13">
            <a:extLst>
              <a:ext uri="{FF2B5EF4-FFF2-40B4-BE49-F238E27FC236}">
                <a16:creationId xmlns:a16="http://schemas.microsoft.com/office/drawing/2014/main" id="{2772F47D-F593-4C4D-975C-9973792ED76E}"/>
              </a:ext>
            </a:extLst>
          </p:cNvPr>
          <p:cNvSpPr txBox="1"/>
          <p:nvPr/>
        </p:nvSpPr>
        <p:spPr>
          <a:xfrm>
            <a:off x="8669387" y="3301060"/>
            <a:ext cx="1947734" cy="430887"/>
          </a:xfrm>
          <a:prstGeom prst="rect">
            <a:avLst/>
          </a:prstGeom>
          <a:solidFill>
            <a:schemeClr val="bg1">
              <a:lumMod val="95000"/>
            </a:schemeClr>
          </a:solidFill>
          <a:ln>
            <a:solidFill>
              <a:schemeClr val="accent5"/>
            </a:solidFill>
          </a:ln>
          <a:effectLst>
            <a:outerShdw blurRad="50800" dist="38100" dir="2700000" algn="tl" rotWithShape="0">
              <a:prstClr val="black">
                <a:alpha val="40000"/>
              </a:prstClr>
            </a:outerShdw>
          </a:effectLst>
        </p:spPr>
        <p:txBody>
          <a:bodyPr wrap="square" rtlCol="0">
            <a:spAutoFit/>
          </a:bodyPr>
          <a:lstStyle/>
          <a:p>
            <a:pPr algn="ctr"/>
            <a:r>
              <a:rPr lang="en-US" sz="1100" dirty="0"/>
              <a:t>Text and font not </a:t>
            </a:r>
          </a:p>
          <a:p>
            <a:pPr algn="ctr"/>
            <a:r>
              <a:rPr lang="en-US" sz="1100" dirty="0"/>
              <a:t>easy to read</a:t>
            </a:r>
          </a:p>
        </p:txBody>
      </p:sp>
      <p:sp>
        <p:nvSpPr>
          <p:cNvPr id="2" name="TextBox 1">
            <a:extLst>
              <a:ext uri="{FF2B5EF4-FFF2-40B4-BE49-F238E27FC236}">
                <a16:creationId xmlns:a16="http://schemas.microsoft.com/office/drawing/2014/main" id="{EA08799E-6A35-4551-A545-3D848C576BEC}"/>
              </a:ext>
            </a:extLst>
          </p:cNvPr>
          <p:cNvSpPr txBox="1"/>
          <p:nvPr/>
        </p:nvSpPr>
        <p:spPr>
          <a:xfrm>
            <a:off x="11434484" y="6093044"/>
            <a:ext cx="852083" cy="338554"/>
          </a:xfrm>
          <a:prstGeom prst="rect">
            <a:avLst/>
          </a:prstGeom>
          <a:noFill/>
        </p:spPr>
        <p:txBody>
          <a:bodyPr wrap="square" rtlCol="0">
            <a:spAutoFit/>
          </a:bodyPr>
          <a:lstStyle/>
          <a:p>
            <a:r>
              <a:rPr lang="en-US" sz="1600" i="1" dirty="0"/>
              <a:t>n=329</a:t>
            </a:r>
          </a:p>
        </p:txBody>
      </p:sp>
      <p:sp>
        <p:nvSpPr>
          <p:cNvPr id="10" name="Rectangle 9">
            <a:extLst>
              <a:ext uri="{FF2B5EF4-FFF2-40B4-BE49-F238E27FC236}">
                <a16:creationId xmlns:a16="http://schemas.microsoft.com/office/drawing/2014/main" id="{E4DA3262-80B0-4A39-9BF1-2158976DD29C}"/>
              </a:ext>
            </a:extLst>
          </p:cNvPr>
          <p:cNvSpPr/>
          <p:nvPr/>
        </p:nvSpPr>
        <p:spPr>
          <a:xfrm>
            <a:off x="1270223" y="6486976"/>
            <a:ext cx="2351926" cy="276999"/>
          </a:xfrm>
          <a:prstGeom prst="rect">
            <a:avLst/>
          </a:prstGeom>
        </p:spPr>
        <p:txBody>
          <a:bodyPr wrap="none">
            <a:spAutoFit/>
          </a:bodyPr>
          <a:lstStyle/>
          <a:p>
            <a:pPr lvl="0" algn="ctr"/>
            <a:r>
              <a:rPr lang="en-US" sz="1200" dirty="0">
                <a:solidFill>
                  <a:schemeClr val="bg1"/>
                </a:solidFill>
              </a:rPr>
              <a:t>March 15, 2019 – May 27, 2019</a:t>
            </a:r>
          </a:p>
        </p:txBody>
      </p:sp>
      <p:sp>
        <p:nvSpPr>
          <p:cNvPr id="6" name="Rectangle: Rounded Corners 5">
            <a:extLst>
              <a:ext uri="{FF2B5EF4-FFF2-40B4-BE49-F238E27FC236}">
                <a16:creationId xmlns:a16="http://schemas.microsoft.com/office/drawing/2014/main" id="{7A8BFF4C-3E59-4F01-9E41-7F81E29BD1FB}"/>
              </a:ext>
            </a:extLst>
          </p:cNvPr>
          <p:cNvSpPr/>
          <p:nvPr/>
        </p:nvSpPr>
        <p:spPr>
          <a:xfrm>
            <a:off x="3734156" y="3960643"/>
            <a:ext cx="1298049" cy="2236957"/>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8EE685F8-33AC-4E2F-9441-69B7AE5B67CF}"/>
              </a:ext>
            </a:extLst>
          </p:cNvPr>
          <p:cNvSpPr/>
          <p:nvPr/>
        </p:nvSpPr>
        <p:spPr>
          <a:xfrm>
            <a:off x="7687362" y="3958886"/>
            <a:ext cx="1298049" cy="2236957"/>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07F8F391-94E5-41E1-B1E4-B10001A801FF}"/>
              </a:ext>
            </a:extLst>
          </p:cNvPr>
          <p:cNvSpPr/>
          <p:nvPr/>
        </p:nvSpPr>
        <p:spPr>
          <a:xfrm>
            <a:off x="2336133" y="3960643"/>
            <a:ext cx="1298049" cy="2236957"/>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3816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69185" y="323046"/>
            <a:ext cx="10969943" cy="888608"/>
          </a:xfrm>
        </p:spPr>
        <p:txBody>
          <a:bodyPr>
            <a:noAutofit/>
          </a:bodyPr>
          <a:lstStyle/>
          <a:p>
            <a:r>
              <a:rPr lang="en-US" sz="2600" b="0" dirty="0"/>
              <a:t>Four-in-ten search users reported issues, getting too many/few or irrelevant/redundant  results.</a:t>
            </a:r>
          </a:p>
        </p:txBody>
      </p:sp>
      <p:sp>
        <p:nvSpPr>
          <p:cNvPr id="4" name="Slide Number Placeholder 3"/>
          <p:cNvSpPr>
            <a:spLocks noGrp="1"/>
          </p:cNvSpPr>
          <p:nvPr>
            <p:ph type="sldNum" sz="quarter" idx="12"/>
          </p:nvPr>
        </p:nvSpPr>
        <p:spPr/>
        <p:txBody>
          <a:bodyPr/>
          <a:lstStyle/>
          <a:p>
            <a:fld id="{C932CDCB-4B29-F641-AE31-D4360F16EBC3}" type="slidenum">
              <a:rPr lang="en-US" smtClean="0"/>
              <a:t>26</a:t>
            </a:fld>
            <a:endParaRPr lang="en-US" dirty="0"/>
          </a:p>
        </p:txBody>
      </p:sp>
      <p:graphicFrame>
        <p:nvGraphicFramePr>
          <p:cNvPr id="24" name="Chart 23"/>
          <p:cNvGraphicFramePr/>
          <p:nvPr>
            <p:extLst>
              <p:ext uri="{D42A27DB-BD31-4B8C-83A1-F6EECF244321}">
                <p14:modId xmlns:p14="http://schemas.microsoft.com/office/powerpoint/2010/main" val="1763164493"/>
              </p:ext>
            </p:extLst>
          </p:nvPr>
        </p:nvGraphicFramePr>
        <p:xfrm>
          <a:off x="345669" y="1683647"/>
          <a:ext cx="11009472" cy="386409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01E9DE2B-26E3-48D4-A488-C91840CADBEC}"/>
              </a:ext>
            </a:extLst>
          </p:cNvPr>
          <p:cNvSpPr txBox="1"/>
          <p:nvPr/>
        </p:nvSpPr>
        <p:spPr>
          <a:xfrm>
            <a:off x="4393789" y="1921059"/>
            <a:ext cx="4260771" cy="400110"/>
          </a:xfrm>
          <a:prstGeom prst="rect">
            <a:avLst/>
          </a:prstGeom>
          <a:noFill/>
        </p:spPr>
        <p:txBody>
          <a:bodyPr wrap="square" rtlCol="0">
            <a:spAutoFit/>
          </a:bodyPr>
          <a:lstStyle/>
          <a:p>
            <a:pPr algn="ctr"/>
            <a:r>
              <a:rPr lang="en-US" sz="2000" dirty="0"/>
              <a:t>Search Experience</a:t>
            </a:r>
          </a:p>
        </p:txBody>
      </p:sp>
      <p:sp>
        <p:nvSpPr>
          <p:cNvPr id="8" name="TextBox 7">
            <a:extLst>
              <a:ext uri="{FF2B5EF4-FFF2-40B4-BE49-F238E27FC236}">
                <a16:creationId xmlns:a16="http://schemas.microsoft.com/office/drawing/2014/main" id="{CB2D6302-D963-4507-B534-17DF168AE44B}"/>
              </a:ext>
            </a:extLst>
          </p:cNvPr>
          <p:cNvSpPr txBox="1"/>
          <p:nvPr/>
        </p:nvSpPr>
        <p:spPr>
          <a:xfrm rot="5400000">
            <a:off x="516716" y="3771866"/>
            <a:ext cx="323165" cy="950207"/>
          </a:xfrm>
          <a:prstGeom prst="rect">
            <a:avLst/>
          </a:prstGeom>
          <a:noFill/>
        </p:spPr>
        <p:txBody>
          <a:bodyPr vert="vert270" wrap="square" rtlCol="0">
            <a:spAutoFit/>
          </a:bodyPr>
          <a:lstStyle/>
          <a:p>
            <a:pPr algn="ctr"/>
            <a:r>
              <a:rPr lang="en-US" sz="900" dirty="0">
                <a:solidFill>
                  <a:schemeClr val="tx2"/>
                </a:solidFill>
              </a:rPr>
              <a:t>SATISFACTION</a:t>
            </a:r>
          </a:p>
        </p:txBody>
      </p:sp>
      <p:sp>
        <p:nvSpPr>
          <p:cNvPr id="2" name="TextBox 1">
            <a:extLst>
              <a:ext uri="{FF2B5EF4-FFF2-40B4-BE49-F238E27FC236}">
                <a16:creationId xmlns:a16="http://schemas.microsoft.com/office/drawing/2014/main" id="{FCE96F11-42F3-498D-AD4D-83A5A0DC3254}"/>
              </a:ext>
            </a:extLst>
          </p:cNvPr>
          <p:cNvSpPr txBox="1"/>
          <p:nvPr/>
        </p:nvSpPr>
        <p:spPr>
          <a:xfrm>
            <a:off x="10889431" y="5850739"/>
            <a:ext cx="1299394" cy="338554"/>
          </a:xfrm>
          <a:prstGeom prst="rect">
            <a:avLst/>
          </a:prstGeom>
          <a:noFill/>
        </p:spPr>
        <p:txBody>
          <a:bodyPr wrap="square" rtlCol="0">
            <a:spAutoFit/>
          </a:bodyPr>
          <a:lstStyle/>
          <a:p>
            <a:r>
              <a:rPr lang="en-US" sz="1600" i="1" dirty="0"/>
              <a:t>n=109</a:t>
            </a:r>
          </a:p>
        </p:txBody>
      </p:sp>
      <p:sp>
        <p:nvSpPr>
          <p:cNvPr id="5" name="TextBox 4">
            <a:extLst>
              <a:ext uri="{FF2B5EF4-FFF2-40B4-BE49-F238E27FC236}">
                <a16:creationId xmlns:a16="http://schemas.microsoft.com/office/drawing/2014/main" id="{5AF19880-628F-4055-A938-75E26A38B6F9}"/>
              </a:ext>
            </a:extLst>
          </p:cNvPr>
          <p:cNvSpPr txBox="1"/>
          <p:nvPr/>
        </p:nvSpPr>
        <p:spPr>
          <a:xfrm>
            <a:off x="1295876" y="3962842"/>
            <a:ext cx="733926" cy="400110"/>
          </a:xfrm>
          <a:prstGeom prst="rect">
            <a:avLst/>
          </a:prstGeom>
          <a:noFill/>
        </p:spPr>
        <p:txBody>
          <a:bodyPr wrap="square" rtlCol="0">
            <a:spAutoFit/>
          </a:bodyPr>
          <a:lstStyle/>
          <a:p>
            <a:r>
              <a:rPr lang="en-US" sz="2000" dirty="0">
                <a:solidFill>
                  <a:schemeClr val="bg1"/>
                </a:solidFill>
              </a:rPr>
              <a:t>81</a:t>
            </a:r>
          </a:p>
        </p:txBody>
      </p:sp>
      <p:sp>
        <p:nvSpPr>
          <p:cNvPr id="9" name="Rectangle 8">
            <a:extLst>
              <a:ext uri="{FF2B5EF4-FFF2-40B4-BE49-F238E27FC236}">
                <a16:creationId xmlns:a16="http://schemas.microsoft.com/office/drawing/2014/main" id="{D66C9F09-CCB9-412A-ADEA-4BAF7C1E853C}"/>
              </a:ext>
            </a:extLst>
          </p:cNvPr>
          <p:cNvSpPr/>
          <p:nvPr/>
        </p:nvSpPr>
        <p:spPr>
          <a:xfrm>
            <a:off x="1270223" y="6486976"/>
            <a:ext cx="2351926" cy="276999"/>
          </a:xfrm>
          <a:prstGeom prst="rect">
            <a:avLst/>
          </a:prstGeom>
        </p:spPr>
        <p:txBody>
          <a:bodyPr wrap="none">
            <a:spAutoFit/>
          </a:bodyPr>
          <a:lstStyle/>
          <a:p>
            <a:pPr lvl="0" algn="ctr"/>
            <a:r>
              <a:rPr lang="en-US" sz="1200" dirty="0">
                <a:solidFill>
                  <a:schemeClr val="bg1"/>
                </a:solidFill>
              </a:rPr>
              <a:t>March 15, 2019 – May 27, 2019</a:t>
            </a:r>
          </a:p>
        </p:txBody>
      </p:sp>
    </p:spTree>
    <p:extLst>
      <p:ext uri="{BB962C8B-B14F-4D97-AF65-F5344CB8AC3E}">
        <p14:creationId xmlns:p14="http://schemas.microsoft.com/office/powerpoint/2010/main" val="1821427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86E17-CEB1-4286-B0D0-80EED7944E08}"/>
              </a:ext>
            </a:extLst>
          </p:cNvPr>
          <p:cNvSpPr>
            <a:spLocks noGrp="1"/>
          </p:cNvSpPr>
          <p:nvPr>
            <p:ph type="title"/>
          </p:nvPr>
        </p:nvSpPr>
        <p:spPr/>
        <p:txBody>
          <a:bodyPr>
            <a:normAutofit/>
          </a:bodyPr>
          <a:lstStyle/>
          <a:p>
            <a:pPr algn="l"/>
            <a:r>
              <a:rPr lang="en-US" sz="2600" b="0" dirty="0"/>
              <a:t>Information will be used to do research, analysis, and planning.</a:t>
            </a:r>
          </a:p>
        </p:txBody>
      </p:sp>
      <p:sp>
        <p:nvSpPr>
          <p:cNvPr id="3" name="Content Placeholder 2">
            <a:extLst>
              <a:ext uri="{FF2B5EF4-FFF2-40B4-BE49-F238E27FC236}">
                <a16:creationId xmlns:a16="http://schemas.microsoft.com/office/drawing/2014/main" id="{26FEB51C-A77C-4EDF-86EE-FB08BD25A89F}"/>
              </a:ext>
            </a:extLst>
          </p:cNvPr>
          <p:cNvSpPr>
            <a:spLocks noGrp="1"/>
          </p:cNvSpPr>
          <p:nvPr>
            <p:ph idx="1"/>
          </p:nvPr>
        </p:nvSpPr>
        <p:spPr/>
        <p:txBody>
          <a:bodyPr/>
          <a:lstStyle/>
          <a:p>
            <a:pPr marL="0" indent="0">
              <a:buNone/>
            </a:pPr>
            <a:r>
              <a:rPr lang="en-US" b="1" i="1" dirty="0"/>
              <a:t>How do you use the information provided by How's My Waterway?</a:t>
            </a:r>
          </a:p>
          <a:p>
            <a:r>
              <a:rPr lang="en-US" dirty="0"/>
              <a:t>Present to our township council (Concerned citizen)</a:t>
            </a:r>
          </a:p>
          <a:p>
            <a:r>
              <a:rPr lang="en-US" dirty="0"/>
              <a:t>Teaching students (Educator)</a:t>
            </a:r>
          </a:p>
          <a:p>
            <a:r>
              <a:rPr lang="en-US" dirty="0"/>
              <a:t>HACCP Analysis (Other)</a:t>
            </a:r>
          </a:p>
          <a:p>
            <a:r>
              <a:rPr lang="en-US" dirty="0"/>
              <a:t>Studying for a state board exam (Concerned citizen)</a:t>
            </a:r>
          </a:p>
          <a:p>
            <a:r>
              <a:rPr lang="en-US" dirty="0"/>
              <a:t>Legal research (Government employee)</a:t>
            </a:r>
          </a:p>
          <a:p>
            <a:r>
              <a:rPr lang="en-US" dirty="0"/>
              <a:t>Development, Pollution Prevention Planning (Represent business)</a:t>
            </a:r>
          </a:p>
          <a:p>
            <a:r>
              <a:rPr lang="en-US" dirty="0"/>
              <a:t>SWPPP planning (Represent business)</a:t>
            </a:r>
          </a:p>
          <a:p>
            <a:r>
              <a:rPr lang="en-US" dirty="0"/>
              <a:t>To better manage the water resources on my farm. (Scientist)</a:t>
            </a:r>
          </a:p>
          <a:p>
            <a:r>
              <a:rPr lang="en-US" dirty="0"/>
              <a:t>Research paper on coal ash polluting rivers (Student)</a:t>
            </a:r>
          </a:p>
        </p:txBody>
      </p:sp>
      <p:sp>
        <p:nvSpPr>
          <p:cNvPr id="4" name="Slide Number Placeholder 3">
            <a:extLst>
              <a:ext uri="{FF2B5EF4-FFF2-40B4-BE49-F238E27FC236}">
                <a16:creationId xmlns:a16="http://schemas.microsoft.com/office/drawing/2014/main" id="{D92C6710-5E1B-4A35-B092-E5DDBE5BB35E}"/>
              </a:ext>
            </a:extLst>
          </p:cNvPr>
          <p:cNvSpPr>
            <a:spLocks noGrp="1"/>
          </p:cNvSpPr>
          <p:nvPr>
            <p:ph type="sldNum" sz="quarter" idx="12"/>
          </p:nvPr>
        </p:nvSpPr>
        <p:spPr/>
        <p:txBody>
          <a:bodyPr/>
          <a:lstStyle/>
          <a:p>
            <a:fld id="{C932CDCB-4B29-F641-AE31-D4360F16EBC3}" type="slidenum">
              <a:rPr lang="en-US" smtClean="0"/>
              <a:t>27</a:t>
            </a:fld>
            <a:endParaRPr lang="en-US"/>
          </a:p>
        </p:txBody>
      </p:sp>
      <p:sp>
        <p:nvSpPr>
          <p:cNvPr id="5" name="Rectangle 4">
            <a:extLst>
              <a:ext uri="{FF2B5EF4-FFF2-40B4-BE49-F238E27FC236}">
                <a16:creationId xmlns:a16="http://schemas.microsoft.com/office/drawing/2014/main" id="{4CFEB12D-FCDA-4F66-BD13-66D5DD813DDF}"/>
              </a:ext>
            </a:extLst>
          </p:cNvPr>
          <p:cNvSpPr/>
          <p:nvPr/>
        </p:nvSpPr>
        <p:spPr>
          <a:xfrm>
            <a:off x="1270223" y="6486976"/>
            <a:ext cx="2351926" cy="276999"/>
          </a:xfrm>
          <a:prstGeom prst="rect">
            <a:avLst/>
          </a:prstGeom>
        </p:spPr>
        <p:txBody>
          <a:bodyPr wrap="none">
            <a:spAutoFit/>
          </a:bodyPr>
          <a:lstStyle/>
          <a:p>
            <a:pPr lvl="0" algn="ctr"/>
            <a:r>
              <a:rPr lang="en-US" sz="1200" dirty="0">
                <a:solidFill>
                  <a:schemeClr val="bg1"/>
                </a:solidFill>
              </a:rPr>
              <a:t>March 15, 2019 – May 27, 2019</a:t>
            </a:r>
          </a:p>
        </p:txBody>
      </p:sp>
    </p:spTree>
    <p:extLst>
      <p:ext uri="{BB962C8B-B14F-4D97-AF65-F5344CB8AC3E}">
        <p14:creationId xmlns:p14="http://schemas.microsoft.com/office/powerpoint/2010/main" val="30023478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1600E-FCDE-4470-BC58-5A13649AACB2}"/>
              </a:ext>
            </a:extLst>
          </p:cNvPr>
          <p:cNvSpPr>
            <a:spLocks noGrp="1"/>
          </p:cNvSpPr>
          <p:nvPr>
            <p:ph type="title"/>
          </p:nvPr>
        </p:nvSpPr>
        <p:spPr>
          <a:xfrm>
            <a:off x="609441" y="426402"/>
            <a:ext cx="10969943" cy="888608"/>
          </a:xfrm>
        </p:spPr>
        <p:txBody>
          <a:bodyPr>
            <a:normAutofit/>
          </a:bodyPr>
          <a:lstStyle/>
          <a:p>
            <a:pPr algn="l"/>
            <a:r>
              <a:rPr lang="en-US" sz="2600" b="0" dirty="0"/>
              <a:t>User suggestions include maps, online webinars, improved search, and links that work.</a:t>
            </a:r>
          </a:p>
        </p:txBody>
      </p:sp>
      <p:sp>
        <p:nvSpPr>
          <p:cNvPr id="3" name="Content Placeholder 2">
            <a:extLst>
              <a:ext uri="{FF2B5EF4-FFF2-40B4-BE49-F238E27FC236}">
                <a16:creationId xmlns:a16="http://schemas.microsoft.com/office/drawing/2014/main" id="{98A4DD66-40B4-4FF3-8B79-183FCC8489BF}"/>
              </a:ext>
            </a:extLst>
          </p:cNvPr>
          <p:cNvSpPr>
            <a:spLocks noGrp="1"/>
          </p:cNvSpPr>
          <p:nvPr>
            <p:ph idx="1"/>
          </p:nvPr>
        </p:nvSpPr>
        <p:spPr>
          <a:xfrm>
            <a:off x="609441" y="1395057"/>
            <a:ext cx="11193538" cy="5036541"/>
          </a:xfrm>
        </p:spPr>
        <p:txBody>
          <a:bodyPr>
            <a:normAutofit fontScale="92500" lnSpcReduction="10000"/>
          </a:bodyPr>
          <a:lstStyle/>
          <a:p>
            <a:pPr marL="0" indent="0">
              <a:buNone/>
            </a:pPr>
            <a:r>
              <a:rPr lang="en-US" b="1" i="1" dirty="0"/>
              <a:t>What suggestions do you have to help improve How's My Waterway tool and content?</a:t>
            </a:r>
          </a:p>
          <a:p>
            <a:r>
              <a:rPr lang="en-US" dirty="0"/>
              <a:t>More sub-categories. An </a:t>
            </a:r>
            <a:r>
              <a:rPr lang="en-US" dirty="0">
                <a:solidFill>
                  <a:srgbClr val="0070C0"/>
                </a:solidFill>
              </a:rPr>
              <a:t>advanced search engine </a:t>
            </a:r>
            <a:r>
              <a:rPr lang="en-US" dirty="0"/>
              <a:t>so that less than 65,000 documents show up when you search using the title of the report. (Government employee)</a:t>
            </a:r>
          </a:p>
          <a:p>
            <a:r>
              <a:rPr lang="en-US" dirty="0"/>
              <a:t>Not enough specification when listing water sources – Unnamed Waters. Perhaps give location of waters if no name is available. (Non-profit community group)</a:t>
            </a:r>
          </a:p>
          <a:p>
            <a:r>
              <a:rPr lang="en-US" dirty="0"/>
              <a:t>Make sure </a:t>
            </a:r>
            <a:r>
              <a:rPr lang="en-US" dirty="0">
                <a:solidFill>
                  <a:srgbClr val="0070C0"/>
                </a:solidFill>
              </a:rPr>
              <a:t>all links work </a:t>
            </a:r>
            <a:r>
              <a:rPr lang="en-US" dirty="0"/>
              <a:t>(Government employee)</a:t>
            </a:r>
          </a:p>
          <a:p>
            <a:r>
              <a:rPr lang="en-US" dirty="0"/>
              <a:t>Fix the </a:t>
            </a:r>
            <a:r>
              <a:rPr lang="en-US" dirty="0">
                <a:solidFill>
                  <a:srgbClr val="0070C0"/>
                </a:solidFill>
              </a:rPr>
              <a:t>internal links </a:t>
            </a:r>
            <a:r>
              <a:rPr lang="en-US" dirty="0"/>
              <a:t>from Watershed Academy (Student)</a:t>
            </a:r>
          </a:p>
          <a:p>
            <a:r>
              <a:rPr lang="en-US" dirty="0"/>
              <a:t>Publish the webinars online (Government employee)</a:t>
            </a:r>
          </a:p>
          <a:p>
            <a:r>
              <a:rPr lang="en-US" dirty="0"/>
              <a:t>Provide FAQ for impaired per 303(d) protected coastal habitat wetlands (Non-profit community group)</a:t>
            </a:r>
          </a:p>
          <a:p>
            <a:r>
              <a:rPr lang="en-US" dirty="0"/>
              <a:t>Give names of companies that could test or names of home testing kits (Concerned citizen)</a:t>
            </a:r>
          </a:p>
          <a:p>
            <a:r>
              <a:rPr lang="en-US" dirty="0"/>
              <a:t>Interactive map for use by educators/students (Educator)</a:t>
            </a:r>
          </a:p>
          <a:p>
            <a:r>
              <a:rPr lang="en-US" dirty="0"/>
              <a:t>Keep road locations on filter maps so you know what your looking at (Government employee)</a:t>
            </a:r>
          </a:p>
        </p:txBody>
      </p:sp>
      <p:sp>
        <p:nvSpPr>
          <p:cNvPr id="4" name="Slide Number Placeholder 3">
            <a:extLst>
              <a:ext uri="{FF2B5EF4-FFF2-40B4-BE49-F238E27FC236}">
                <a16:creationId xmlns:a16="http://schemas.microsoft.com/office/drawing/2014/main" id="{8C8C9D0F-1C84-4A26-953A-C058A33CCABE}"/>
              </a:ext>
            </a:extLst>
          </p:cNvPr>
          <p:cNvSpPr>
            <a:spLocks noGrp="1"/>
          </p:cNvSpPr>
          <p:nvPr>
            <p:ph type="sldNum" sz="quarter" idx="12"/>
          </p:nvPr>
        </p:nvSpPr>
        <p:spPr/>
        <p:txBody>
          <a:bodyPr/>
          <a:lstStyle/>
          <a:p>
            <a:fld id="{C932CDCB-4B29-F641-AE31-D4360F16EBC3}" type="slidenum">
              <a:rPr lang="en-US" smtClean="0"/>
              <a:t>28</a:t>
            </a:fld>
            <a:endParaRPr lang="en-US"/>
          </a:p>
        </p:txBody>
      </p:sp>
      <p:sp>
        <p:nvSpPr>
          <p:cNvPr id="5" name="Rectangle 4">
            <a:extLst>
              <a:ext uri="{FF2B5EF4-FFF2-40B4-BE49-F238E27FC236}">
                <a16:creationId xmlns:a16="http://schemas.microsoft.com/office/drawing/2014/main" id="{61708D63-5313-4A60-8517-248A8BE2B8CC}"/>
              </a:ext>
            </a:extLst>
          </p:cNvPr>
          <p:cNvSpPr/>
          <p:nvPr/>
        </p:nvSpPr>
        <p:spPr>
          <a:xfrm>
            <a:off x="1270223" y="6486976"/>
            <a:ext cx="2351926" cy="276999"/>
          </a:xfrm>
          <a:prstGeom prst="rect">
            <a:avLst/>
          </a:prstGeom>
        </p:spPr>
        <p:txBody>
          <a:bodyPr wrap="none">
            <a:spAutoFit/>
          </a:bodyPr>
          <a:lstStyle/>
          <a:p>
            <a:pPr lvl="0" algn="ctr"/>
            <a:r>
              <a:rPr lang="en-US" sz="1200" dirty="0">
                <a:solidFill>
                  <a:schemeClr val="bg1"/>
                </a:solidFill>
              </a:rPr>
              <a:t>March 15, 2019 – May 27, 2019</a:t>
            </a:r>
          </a:p>
        </p:txBody>
      </p:sp>
    </p:spTree>
    <p:extLst>
      <p:ext uri="{BB962C8B-B14F-4D97-AF65-F5344CB8AC3E}">
        <p14:creationId xmlns:p14="http://schemas.microsoft.com/office/powerpoint/2010/main" val="4084285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0591" y="2686318"/>
            <a:ext cx="10667642" cy="1485364"/>
          </a:xfrm>
        </p:spPr>
        <p:txBody>
          <a:bodyPr>
            <a:noAutofit/>
          </a:bodyPr>
          <a:lstStyle/>
          <a:p>
            <a:r>
              <a:rPr lang="en-US" dirty="0"/>
              <a:t>Key Findings,  </a:t>
            </a:r>
            <a:br>
              <a:rPr lang="en-US" dirty="0"/>
            </a:br>
            <a:r>
              <a:rPr lang="en-US" dirty="0"/>
              <a:t>Recommendations, </a:t>
            </a:r>
            <a:br>
              <a:rPr lang="en-US" dirty="0"/>
            </a:br>
            <a:r>
              <a:rPr lang="en-US" dirty="0"/>
              <a:t>and Next Steps</a:t>
            </a:r>
          </a:p>
        </p:txBody>
      </p:sp>
      <p:sp>
        <p:nvSpPr>
          <p:cNvPr id="2" name="Slide Number Placeholder 1">
            <a:extLst>
              <a:ext uri="{FF2B5EF4-FFF2-40B4-BE49-F238E27FC236}">
                <a16:creationId xmlns:a16="http://schemas.microsoft.com/office/drawing/2014/main" id="{F6ABC385-0267-4F92-8E70-D01ABD830CC1}"/>
              </a:ext>
            </a:extLst>
          </p:cNvPr>
          <p:cNvSpPr>
            <a:spLocks noGrp="1"/>
          </p:cNvSpPr>
          <p:nvPr>
            <p:ph type="sldNum" sz="quarter" idx="12"/>
          </p:nvPr>
        </p:nvSpPr>
        <p:spPr/>
        <p:txBody>
          <a:bodyPr/>
          <a:lstStyle/>
          <a:p>
            <a:fld id="{C932CDCB-4B29-F641-AE31-D4360F16EBC3}" type="slidenum">
              <a:rPr lang="en-US" smtClean="0"/>
              <a:t>29</a:t>
            </a:fld>
            <a:endParaRPr lang="en-US" dirty="0"/>
          </a:p>
        </p:txBody>
      </p:sp>
    </p:spTree>
    <p:extLst>
      <p:ext uri="{BB962C8B-B14F-4D97-AF65-F5344CB8AC3E}">
        <p14:creationId xmlns:p14="http://schemas.microsoft.com/office/powerpoint/2010/main" val="1139936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epa banner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1"/>
            <a:ext cx="12188825" cy="3742337"/>
          </a:xfrm>
          <a:prstGeom prst="rect">
            <a:avLst/>
          </a:prstGeom>
          <a:noFill/>
          <a:extLst>
            <a:ext uri="{909E8E84-426E-40DD-AFC4-6F175D3DCCD1}">
              <a14:hiddenFill xmlns:a14="http://schemas.microsoft.com/office/drawing/2010/main">
                <a:solidFill>
                  <a:srgbClr val="FFFFFF"/>
                </a:solidFill>
              </a14:hiddenFill>
            </a:ext>
          </a:extLst>
        </p:spPr>
      </p:pic>
      <p:sp>
        <p:nvSpPr>
          <p:cNvPr id="20" name="Flowchart: Connector 19"/>
          <p:cNvSpPr/>
          <p:nvPr/>
        </p:nvSpPr>
        <p:spPr>
          <a:xfrm>
            <a:off x="3337958" y="3089566"/>
            <a:ext cx="1587392" cy="1602154"/>
          </a:xfrm>
          <a:prstGeom prst="flowChartConnector">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Flowchart: Connector 20"/>
          <p:cNvSpPr/>
          <p:nvPr/>
        </p:nvSpPr>
        <p:spPr>
          <a:xfrm>
            <a:off x="5283165" y="3122552"/>
            <a:ext cx="1587392" cy="1602154"/>
          </a:xfrm>
          <a:prstGeom prst="flowChartConnector">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Flowchart: Connector 23"/>
          <p:cNvSpPr/>
          <p:nvPr/>
        </p:nvSpPr>
        <p:spPr>
          <a:xfrm>
            <a:off x="7284655" y="3098802"/>
            <a:ext cx="1587392" cy="1602154"/>
          </a:xfrm>
          <a:prstGeom prst="flowChartConnector">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Flowchart: Connector 24"/>
          <p:cNvSpPr/>
          <p:nvPr/>
        </p:nvSpPr>
        <p:spPr>
          <a:xfrm>
            <a:off x="9228943" y="3089566"/>
            <a:ext cx="1587392" cy="1602154"/>
          </a:xfrm>
          <a:prstGeom prst="flowChartConnector">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Flowchart: Connector 18"/>
          <p:cNvSpPr/>
          <p:nvPr/>
        </p:nvSpPr>
        <p:spPr>
          <a:xfrm>
            <a:off x="1375035" y="3080774"/>
            <a:ext cx="1587392" cy="1602154"/>
          </a:xfrm>
          <a:prstGeom prst="flowChartConnector">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EB5131EF-D618-5347-8462-43F33F2C84D1}" type="slidenum">
              <a:rPr lang="en-US" smtClean="0"/>
              <a:t>3</a:t>
            </a:fld>
            <a:endParaRPr lang="en-US" dirty="0"/>
          </a:p>
        </p:txBody>
      </p:sp>
      <p:sp>
        <p:nvSpPr>
          <p:cNvPr id="12" name="Flowchart: Connector 11"/>
          <p:cNvSpPr/>
          <p:nvPr/>
        </p:nvSpPr>
        <p:spPr>
          <a:xfrm>
            <a:off x="1437933" y="3143741"/>
            <a:ext cx="1484023" cy="1477108"/>
          </a:xfrm>
          <a:prstGeom prst="flowChartConnector">
            <a:avLst/>
          </a:prstGeom>
          <a:noFill/>
          <a:ln w="3810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Flowchart: Connector 16"/>
          <p:cNvSpPr/>
          <p:nvPr/>
        </p:nvSpPr>
        <p:spPr>
          <a:xfrm>
            <a:off x="7354842" y="3161325"/>
            <a:ext cx="1484023" cy="1477108"/>
          </a:xfrm>
          <a:prstGeom prst="flowChartConnector">
            <a:avLst/>
          </a:prstGeom>
          <a:noFill/>
          <a:ln w="3810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Text Box 3"/>
          <p:cNvSpPr txBox="1">
            <a:spLocks noChangeArrowheads="1"/>
          </p:cNvSpPr>
          <p:nvPr/>
        </p:nvSpPr>
        <p:spPr bwMode="auto">
          <a:xfrm>
            <a:off x="1449125" y="4840700"/>
            <a:ext cx="1472831" cy="1077218"/>
          </a:xfrm>
          <a:prstGeom prst="rect">
            <a:avLst/>
          </a:prstGeom>
          <a:noFill/>
          <a:ln w="12700">
            <a:noFill/>
            <a:miter lim="800000"/>
            <a:headEnd/>
            <a:tailEnd/>
          </a:ln>
        </p:spPr>
        <p:txBody>
          <a:bodyPr wrap="square" lIns="82296" rIns="82296">
            <a:spAutoFit/>
          </a:bodyPr>
          <a:lstStyle/>
          <a:p>
            <a:pPr algn="ctr">
              <a:spcBef>
                <a:spcPct val="50000"/>
              </a:spcBef>
            </a:pPr>
            <a:r>
              <a:rPr lang="en-US" sz="1600" b="1" dirty="0">
                <a:cs typeface="Arial" pitchFamily="34" charset="0"/>
              </a:rPr>
              <a:t>Voice of How’s My Waterway Visitor</a:t>
            </a:r>
          </a:p>
        </p:txBody>
      </p:sp>
      <p:sp>
        <p:nvSpPr>
          <p:cNvPr id="31" name="Text Box 3"/>
          <p:cNvSpPr txBox="1">
            <a:spLocks noChangeArrowheads="1"/>
          </p:cNvSpPr>
          <p:nvPr/>
        </p:nvSpPr>
        <p:spPr bwMode="auto">
          <a:xfrm>
            <a:off x="3235821" y="4836483"/>
            <a:ext cx="1791665" cy="830997"/>
          </a:xfrm>
          <a:prstGeom prst="rect">
            <a:avLst/>
          </a:prstGeom>
          <a:noFill/>
          <a:ln w="12700">
            <a:noFill/>
            <a:miter lim="800000"/>
            <a:headEnd/>
            <a:tailEnd/>
          </a:ln>
        </p:spPr>
        <p:txBody>
          <a:bodyPr wrap="square" lIns="82296" rIns="82296">
            <a:spAutoFit/>
          </a:bodyPr>
          <a:lstStyle/>
          <a:p>
            <a:pPr algn="ctr">
              <a:spcBef>
                <a:spcPct val="50000"/>
              </a:spcBef>
            </a:pPr>
            <a:r>
              <a:rPr lang="en-US" sz="1600" b="1" dirty="0">
                <a:cs typeface="Arial" pitchFamily="34" charset="0"/>
              </a:rPr>
              <a:t>ForeSee Methodology &amp; Objectives   </a:t>
            </a:r>
          </a:p>
        </p:txBody>
      </p:sp>
      <p:sp>
        <p:nvSpPr>
          <p:cNvPr id="13" name="Flowchart: Connector 12"/>
          <p:cNvSpPr/>
          <p:nvPr/>
        </p:nvSpPr>
        <p:spPr>
          <a:xfrm>
            <a:off x="3389643" y="3161325"/>
            <a:ext cx="1484023" cy="1477108"/>
          </a:xfrm>
          <a:prstGeom prst="flowChartConnector">
            <a:avLst/>
          </a:prstGeom>
          <a:noFill/>
          <a:ln w="3810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Flowchart: Connector 13"/>
          <p:cNvSpPr/>
          <p:nvPr/>
        </p:nvSpPr>
        <p:spPr>
          <a:xfrm>
            <a:off x="5342220" y="3185075"/>
            <a:ext cx="1484023" cy="1477108"/>
          </a:xfrm>
          <a:prstGeom prst="flowChartConnector">
            <a:avLst/>
          </a:prstGeom>
          <a:noFill/>
          <a:ln w="3810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Flowchart: Connector 17"/>
          <p:cNvSpPr/>
          <p:nvPr/>
        </p:nvSpPr>
        <p:spPr>
          <a:xfrm>
            <a:off x="9280628" y="3161325"/>
            <a:ext cx="1484023" cy="1477108"/>
          </a:xfrm>
          <a:prstGeom prst="flowChartConnector">
            <a:avLst/>
          </a:prstGeom>
          <a:noFill/>
          <a:ln w="3810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TextBox 28"/>
          <p:cNvSpPr txBox="1"/>
          <p:nvPr/>
        </p:nvSpPr>
        <p:spPr>
          <a:xfrm>
            <a:off x="4543624" y="281940"/>
            <a:ext cx="3066473" cy="830997"/>
          </a:xfrm>
          <a:prstGeom prst="rect">
            <a:avLst/>
          </a:prstGeom>
          <a:noFill/>
        </p:spPr>
        <p:txBody>
          <a:bodyPr wrap="square" rtlCol="0">
            <a:spAutoFit/>
          </a:bodyPr>
          <a:lstStyle/>
          <a:p>
            <a:pPr algn="ctr"/>
            <a:r>
              <a:rPr lang="en-US" sz="4800" b="1" dirty="0">
                <a:solidFill>
                  <a:srgbClr val="002060"/>
                </a:solidFill>
              </a:rPr>
              <a:t>AGENDA</a:t>
            </a:r>
          </a:p>
        </p:txBody>
      </p:sp>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2246" y="3453950"/>
            <a:ext cx="890785" cy="922959"/>
          </a:xfrm>
          <a:prstGeom prst="rect">
            <a:avLst/>
          </a:prstGeom>
        </p:spPr>
      </p:pic>
      <p:pic>
        <p:nvPicPr>
          <p:cNvPr id="33" name="Picture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5803" y="3453950"/>
            <a:ext cx="1079890" cy="856651"/>
          </a:xfrm>
          <a:prstGeom prst="rect">
            <a:avLst/>
          </a:prstGeom>
        </p:spPr>
      </p:pic>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9764" y="3398407"/>
            <a:ext cx="643777" cy="1034044"/>
          </a:xfrm>
          <a:prstGeom prst="rect">
            <a:avLst/>
          </a:prstGeom>
        </p:spPr>
      </p:pic>
      <p:pic>
        <p:nvPicPr>
          <p:cNvPr id="36" name="Picture 3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69462" y="3452032"/>
            <a:ext cx="1065695" cy="916124"/>
          </a:xfrm>
          <a:prstGeom prst="rect">
            <a:avLst/>
          </a:prstGeom>
        </p:spPr>
      </p:pic>
      <p:pic>
        <p:nvPicPr>
          <p:cNvPr id="39" name="Picture 3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26357" y="3413578"/>
            <a:ext cx="892528" cy="963331"/>
          </a:xfrm>
          <a:prstGeom prst="rect">
            <a:avLst/>
          </a:prstGeom>
        </p:spPr>
      </p:pic>
      <p:sp>
        <p:nvSpPr>
          <p:cNvPr id="37" name="Text Box 3">
            <a:extLst>
              <a:ext uri="{FF2B5EF4-FFF2-40B4-BE49-F238E27FC236}">
                <a16:creationId xmlns:a16="http://schemas.microsoft.com/office/drawing/2014/main" id="{056C0686-DFAB-4FFC-B49A-EAF42FA6A9AC}"/>
              </a:ext>
            </a:extLst>
          </p:cNvPr>
          <p:cNvSpPr txBox="1">
            <a:spLocks noChangeArrowheads="1"/>
          </p:cNvSpPr>
          <p:nvPr/>
        </p:nvSpPr>
        <p:spPr bwMode="auto">
          <a:xfrm>
            <a:off x="9080860" y="4787928"/>
            <a:ext cx="2106298" cy="830997"/>
          </a:xfrm>
          <a:prstGeom prst="rect">
            <a:avLst/>
          </a:prstGeom>
          <a:noFill/>
          <a:ln w="12700">
            <a:noFill/>
            <a:miter lim="800000"/>
            <a:headEnd/>
            <a:tailEnd/>
          </a:ln>
        </p:spPr>
        <p:txBody>
          <a:bodyPr wrap="square" lIns="82296" rIns="82296">
            <a:spAutoFit/>
          </a:bodyPr>
          <a:lstStyle/>
          <a:p>
            <a:pPr algn="ctr">
              <a:spcBef>
                <a:spcPct val="50000"/>
              </a:spcBef>
            </a:pPr>
            <a:r>
              <a:rPr lang="en-US" sz="1600" b="1" dirty="0">
                <a:cs typeface="Arial" pitchFamily="34" charset="0"/>
              </a:rPr>
              <a:t>Key Findings, Recommendations, Next Steps</a:t>
            </a:r>
          </a:p>
        </p:txBody>
      </p:sp>
      <p:sp>
        <p:nvSpPr>
          <p:cNvPr id="40" name="Text Box 3">
            <a:extLst>
              <a:ext uri="{FF2B5EF4-FFF2-40B4-BE49-F238E27FC236}">
                <a16:creationId xmlns:a16="http://schemas.microsoft.com/office/drawing/2014/main" id="{EA9607FB-D541-4E23-B8B0-83223F60A08C}"/>
              </a:ext>
            </a:extLst>
          </p:cNvPr>
          <p:cNvSpPr txBox="1">
            <a:spLocks noChangeArrowheads="1"/>
          </p:cNvSpPr>
          <p:nvPr/>
        </p:nvSpPr>
        <p:spPr bwMode="auto">
          <a:xfrm>
            <a:off x="5402211" y="4854154"/>
            <a:ext cx="1472831" cy="1077218"/>
          </a:xfrm>
          <a:prstGeom prst="rect">
            <a:avLst/>
          </a:prstGeom>
          <a:noFill/>
          <a:ln w="12700">
            <a:noFill/>
            <a:miter lim="800000"/>
            <a:headEnd/>
            <a:tailEnd/>
          </a:ln>
        </p:spPr>
        <p:txBody>
          <a:bodyPr wrap="square" lIns="82296" rIns="82296">
            <a:spAutoFit/>
          </a:bodyPr>
          <a:lstStyle/>
          <a:p>
            <a:pPr algn="ctr">
              <a:spcBef>
                <a:spcPct val="50000"/>
              </a:spcBef>
            </a:pPr>
            <a:r>
              <a:rPr lang="en-US" sz="1600" b="1" dirty="0">
                <a:cs typeface="Arial" pitchFamily="34" charset="0"/>
              </a:rPr>
              <a:t>How’s My Waterway Satisfaction Overview</a:t>
            </a:r>
          </a:p>
        </p:txBody>
      </p:sp>
      <p:sp>
        <p:nvSpPr>
          <p:cNvPr id="41" name="Text Box 3">
            <a:extLst>
              <a:ext uri="{FF2B5EF4-FFF2-40B4-BE49-F238E27FC236}">
                <a16:creationId xmlns:a16="http://schemas.microsoft.com/office/drawing/2014/main" id="{D22A6AEA-00AB-4368-8303-7AD0C15B6AF7}"/>
              </a:ext>
            </a:extLst>
          </p:cNvPr>
          <p:cNvSpPr txBox="1">
            <a:spLocks noChangeArrowheads="1"/>
          </p:cNvSpPr>
          <p:nvPr/>
        </p:nvSpPr>
        <p:spPr bwMode="auto">
          <a:xfrm>
            <a:off x="7366034" y="4824836"/>
            <a:ext cx="1472831" cy="584775"/>
          </a:xfrm>
          <a:prstGeom prst="rect">
            <a:avLst/>
          </a:prstGeom>
          <a:noFill/>
          <a:ln w="12700">
            <a:noFill/>
            <a:miter lim="800000"/>
            <a:headEnd/>
            <a:tailEnd/>
          </a:ln>
        </p:spPr>
        <p:txBody>
          <a:bodyPr wrap="square" lIns="82296" rIns="82296">
            <a:spAutoFit/>
          </a:bodyPr>
          <a:lstStyle/>
          <a:p>
            <a:pPr algn="ctr">
              <a:spcBef>
                <a:spcPct val="50000"/>
              </a:spcBef>
            </a:pPr>
            <a:r>
              <a:rPr lang="en-US" sz="1600" b="1" dirty="0">
                <a:cs typeface="Arial" pitchFamily="34" charset="0"/>
              </a:rPr>
              <a:t>Visitor Experience</a:t>
            </a:r>
          </a:p>
        </p:txBody>
      </p:sp>
    </p:spTree>
    <p:extLst>
      <p:ext uri="{BB962C8B-B14F-4D97-AF65-F5344CB8AC3E}">
        <p14:creationId xmlns:p14="http://schemas.microsoft.com/office/powerpoint/2010/main" val="7611177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258405"/>
            <a:ext cx="10969943" cy="617147"/>
          </a:xfrm>
        </p:spPr>
        <p:txBody>
          <a:bodyPr>
            <a:normAutofit/>
          </a:bodyPr>
          <a:lstStyle/>
          <a:p>
            <a:r>
              <a:rPr lang="en-US" sz="2600" b="0" dirty="0"/>
              <a:t>Key Findings: How’s My Waterway</a:t>
            </a:r>
          </a:p>
        </p:txBody>
      </p:sp>
      <p:sp>
        <p:nvSpPr>
          <p:cNvPr id="3" name="Slide Number Placeholder 2"/>
          <p:cNvSpPr>
            <a:spLocks noGrp="1"/>
          </p:cNvSpPr>
          <p:nvPr>
            <p:ph type="sldNum" sz="quarter" idx="12"/>
          </p:nvPr>
        </p:nvSpPr>
        <p:spPr/>
        <p:txBody>
          <a:bodyPr/>
          <a:lstStyle/>
          <a:p>
            <a:pPr marL="0" marR="0" lvl="0" indent="0" algn="l" defTabSz="609493" rtl="0" eaLnBrk="1" fontAlgn="auto" latinLnBrk="0" hangingPunct="1">
              <a:lnSpc>
                <a:spcPct val="100000"/>
              </a:lnSpc>
              <a:spcBef>
                <a:spcPts val="0"/>
              </a:spcBef>
              <a:spcAft>
                <a:spcPts val="0"/>
              </a:spcAft>
              <a:buClrTx/>
              <a:buSzTx/>
              <a:buFontTx/>
              <a:buNone/>
              <a:tabLst/>
              <a:defRPr/>
            </a:pPr>
            <a:fld id="{EB5131EF-D618-5347-8462-43F33F2C84D1}" type="slidenum">
              <a:rPr kumimoji="0" lang="en-US" sz="1300" b="0" i="0" u="none" strike="noStrike" kern="1200" cap="none" spc="0" normalizeH="0" baseline="0" noProof="0" smtClean="0">
                <a:ln>
                  <a:noFill/>
                </a:ln>
                <a:solidFill>
                  <a:srgbClr val="E9ECF2">
                    <a:lumMod val="75000"/>
                  </a:srgbClr>
                </a:solidFill>
                <a:effectLst/>
                <a:uLnTx/>
                <a:uFillTx/>
                <a:latin typeface="Arial"/>
                <a:ea typeface="+mn-ea"/>
                <a:cs typeface="+mn-cs"/>
              </a:rPr>
              <a:pPr marL="0" marR="0" lvl="0" indent="0" algn="l" defTabSz="609493" rtl="0" eaLnBrk="1" fontAlgn="auto" latinLnBrk="0" hangingPunct="1">
                <a:lnSpc>
                  <a:spcPct val="100000"/>
                </a:lnSpc>
                <a:spcBef>
                  <a:spcPts val="0"/>
                </a:spcBef>
                <a:spcAft>
                  <a:spcPts val="0"/>
                </a:spcAft>
                <a:buClrTx/>
                <a:buSzTx/>
                <a:buFontTx/>
                <a:buNone/>
                <a:tabLst/>
                <a:defRPr/>
              </a:pPr>
              <a:t>30</a:t>
            </a:fld>
            <a:endParaRPr kumimoji="0" lang="en-US" sz="1300" b="0" i="0" u="none" strike="noStrike" kern="1200" cap="none" spc="0" normalizeH="0" baseline="0" noProof="0" dirty="0">
              <a:ln>
                <a:noFill/>
              </a:ln>
              <a:solidFill>
                <a:srgbClr val="E9ECF2">
                  <a:lumMod val="75000"/>
                </a:srgbClr>
              </a:solidFill>
              <a:effectLst/>
              <a:uLnTx/>
              <a:uFillTx/>
              <a:latin typeface="Arial"/>
              <a:ea typeface="+mn-ea"/>
              <a:cs typeface="+mn-cs"/>
            </a:endParaRPr>
          </a:p>
        </p:txBody>
      </p:sp>
      <p:sp>
        <p:nvSpPr>
          <p:cNvPr id="12" name="TextBox 11"/>
          <p:cNvSpPr txBox="1"/>
          <p:nvPr/>
        </p:nvSpPr>
        <p:spPr>
          <a:xfrm>
            <a:off x="3037712" y="1174519"/>
            <a:ext cx="8264984" cy="1477328"/>
          </a:xfrm>
          <a:prstGeom prst="rect">
            <a:avLst/>
          </a:prstGeom>
          <a:no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wrap="square">
            <a:spAutoFit/>
          </a:bodyPr>
          <a:lstStyle>
            <a:defPPr>
              <a:defRPr lang="en-US"/>
            </a:defPPr>
            <a:lvl1pPr defTabSz="609310">
              <a:spcBef>
                <a:spcPts val="300"/>
              </a:spcBef>
              <a:spcAft>
                <a:spcPts val="900"/>
              </a:spcAft>
              <a:defRPr sz="1600" b="1">
                <a:solidFill>
                  <a:schemeClr val="bg1"/>
                </a:solidFill>
                <a:latin typeface="Arial"/>
              </a:defRPr>
            </a:lvl1pPr>
            <a:lvl2pPr>
              <a:defRPr>
                <a:solidFill>
                  <a:schemeClr val="dk1">
                    <a:hueOff val="0"/>
                    <a:satOff val="0"/>
                    <a:lumOff val="0"/>
                    <a:alphaOff val="0"/>
                  </a:schemeClr>
                </a:solidFill>
              </a:defRPr>
            </a:lvl2pPr>
            <a:lvl3pPr>
              <a:defRPr>
                <a:solidFill>
                  <a:schemeClr val="dk1">
                    <a:hueOff val="0"/>
                    <a:satOff val="0"/>
                    <a:lumOff val="0"/>
                    <a:alphaOff val="0"/>
                  </a:schemeClr>
                </a:solidFill>
              </a:defRPr>
            </a:lvl3pPr>
            <a:lvl4pPr>
              <a:defRPr>
                <a:solidFill>
                  <a:schemeClr val="dk1">
                    <a:hueOff val="0"/>
                    <a:satOff val="0"/>
                    <a:lumOff val="0"/>
                    <a:alphaOff val="0"/>
                  </a:schemeClr>
                </a:solidFill>
              </a:defRPr>
            </a:lvl4pPr>
            <a:lvl5pPr>
              <a:defRPr>
                <a:solidFill>
                  <a:schemeClr val="dk1">
                    <a:hueOff val="0"/>
                    <a:satOff val="0"/>
                    <a:lumOff val="0"/>
                    <a:alphaOff val="0"/>
                  </a:schemeClr>
                </a:solidFill>
              </a:defRPr>
            </a:lvl5pPr>
            <a:lvl6pPr>
              <a:defRPr>
                <a:solidFill>
                  <a:schemeClr val="dk1">
                    <a:hueOff val="0"/>
                    <a:satOff val="0"/>
                    <a:lumOff val="0"/>
                    <a:alphaOff val="0"/>
                  </a:schemeClr>
                </a:solidFill>
              </a:defRPr>
            </a:lvl6pPr>
            <a:lvl7pPr>
              <a:defRPr>
                <a:solidFill>
                  <a:schemeClr val="dk1">
                    <a:hueOff val="0"/>
                    <a:satOff val="0"/>
                    <a:lumOff val="0"/>
                    <a:alphaOff val="0"/>
                  </a:schemeClr>
                </a:solidFill>
              </a:defRPr>
            </a:lvl7pPr>
            <a:lvl8pPr>
              <a:defRPr>
                <a:solidFill>
                  <a:schemeClr val="dk1">
                    <a:hueOff val="0"/>
                    <a:satOff val="0"/>
                    <a:lumOff val="0"/>
                    <a:alphaOff val="0"/>
                  </a:schemeClr>
                </a:solidFill>
              </a:defRPr>
            </a:lvl8pPr>
            <a:lvl9pPr>
              <a:defRPr>
                <a:solidFill>
                  <a:schemeClr val="dk1">
                    <a:hueOff val="0"/>
                    <a:satOff val="0"/>
                    <a:lumOff val="0"/>
                    <a:alphaOff val="0"/>
                  </a:schemeClr>
                </a:solidFill>
              </a:defRPr>
            </a:lvl9pPr>
          </a:lstStyle>
          <a:p>
            <a:pPr lvl="0"/>
            <a:r>
              <a:rPr lang="en-US" b="0" dirty="0">
                <a:solidFill>
                  <a:srgbClr val="222B3C"/>
                </a:solidFill>
              </a:rPr>
              <a:t>Satisfaction and top drivers for How’s My Waterway stand at or slightly below key ForeSee benchmarks.  Information browsing, navigation, and site information are key drivers of satisfaction. Improving satisfaction will have a major impact on outcomes.</a:t>
            </a:r>
          </a:p>
          <a:p>
            <a:pPr lvl="0"/>
            <a:r>
              <a:rPr lang="en-US" b="0" dirty="0">
                <a:solidFill>
                  <a:srgbClr val="222B3C"/>
                </a:solidFill>
              </a:rPr>
              <a:t>Most visitors are infrequent or first-timer users.  First-timers are less satisfied. </a:t>
            </a:r>
            <a:r>
              <a:rPr lang="en-US" b="0" dirty="0">
                <a:solidFill>
                  <a:schemeClr val="tx1"/>
                </a:solidFill>
              </a:rPr>
              <a:t>Concerned citizens represent over one-quarter of the visitor group and are less satisfied. </a:t>
            </a:r>
          </a:p>
        </p:txBody>
      </p:sp>
      <p:sp>
        <p:nvSpPr>
          <p:cNvPr id="22" name="TextBox 21">
            <a:extLst>
              <a:ext uri="{FF2B5EF4-FFF2-40B4-BE49-F238E27FC236}">
                <a16:creationId xmlns:a16="http://schemas.microsoft.com/office/drawing/2014/main" id="{93D38459-E4DA-4216-BC55-7E4CDB17F493}"/>
              </a:ext>
            </a:extLst>
          </p:cNvPr>
          <p:cNvSpPr txBox="1"/>
          <p:nvPr/>
        </p:nvSpPr>
        <p:spPr>
          <a:xfrm>
            <a:off x="3009442" y="3184783"/>
            <a:ext cx="8264984" cy="830997"/>
          </a:xfrm>
          <a:prstGeom prst="rect">
            <a:avLst/>
          </a:prstGeom>
          <a:no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wrap="square">
            <a:spAutoFit/>
          </a:bodyPr>
          <a:lstStyle>
            <a:defPPr>
              <a:defRPr lang="en-US"/>
            </a:defPPr>
            <a:lvl1pPr defTabSz="609310">
              <a:spcBef>
                <a:spcPts val="300"/>
              </a:spcBef>
              <a:spcAft>
                <a:spcPts val="900"/>
              </a:spcAft>
              <a:defRPr sz="1600" b="1">
                <a:solidFill>
                  <a:schemeClr val="bg1"/>
                </a:solidFill>
                <a:latin typeface="Arial"/>
              </a:defRPr>
            </a:lvl1pPr>
            <a:lvl2pPr>
              <a:defRPr>
                <a:solidFill>
                  <a:schemeClr val="dk1">
                    <a:hueOff val="0"/>
                    <a:satOff val="0"/>
                    <a:lumOff val="0"/>
                    <a:alphaOff val="0"/>
                  </a:schemeClr>
                </a:solidFill>
              </a:defRPr>
            </a:lvl2pPr>
            <a:lvl3pPr>
              <a:defRPr>
                <a:solidFill>
                  <a:schemeClr val="dk1">
                    <a:hueOff val="0"/>
                    <a:satOff val="0"/>
                    <a:lumOff val="0"/>
                    <a:alphaOff val="0"/>
                  </a:schemeClr>
                </a:solidFill>
              </a:defRPr>
            </a:lvl3pPr>
            <a:lvl4pPr>
              <a:defRPr>
                <a:solidFill>
                  <a:schemeClr val="dk1">
                    <a:hueOff val="0"/>
                    <a:satOff val="0"/>
                    <a:lumOff val="0"/>
                    <a:alphaOff val="0"/>
                  </a:schemeClr>
                </a:solidFill>
              </a:defRPr>
            </a:lvl4pPr>
            <a:lvl5pPr>
              <a:defRPr>
                <a:solidFill>
                  <a:schemeClr val="dk1">
                    <a:hueOff val="0"/>
                    <a:satOff val="0"/>
                    <a:lumOff val="0"/>
                    <a:alphaOff val="0"/>
                  </a:schemeClr>
                </a:solidFill>
              </a:defRPr>
            </a:lvl5pPr>
            <a:lvl6pPr>
              <a:defRPr>
                <a:solidFill>
                  <a:schemeClr val="dk1">
                    <a:hueOff val="0"/>
                    <a:satOff val="0"/>
                    <a:lumOff val="0"/>
                    <a:alphaOff val="0"/>
                  </a:schemeClr>
                </a:solidFill>
              </a:defRPr>
            </a:lvl6pPr>
            <a:lvl7pPr>
              <a:defRPr>
                <a:solidFill>
                  <a:schemeClr val="dk1">
                    <a:hueOff val="0"/>
                    <a:satOff val="0"/>
                    <a:lumOff val="0"/>
                    <a:alphaOff val="0"/>
                  </a:schemeClr>
                </a:solidFill>
              </a:defRPr>
            </a:lvl7pPr>
            <a:lvl8pPr>
              <a:defRPr>
                <a:solidFill>
                  <a:schemeClr val="dk1">
                    <a:hueOff val="0"/>
                    <a:satOff val="0"/>
                    <a:lumOff val="0"/>
                    <a:alphaOff val="0"/>
                  </a:schemeClr>
                </a:solidFill>
              </a:defRPr>
            </a:lvl8pPr>
            <a:lvl9pPr>
              <a:defRPr>
                <a:solidFill>
                  <a:schemeClr val="dk1">
                    <a:hueOff val="0"/>
                    <a:satOff val="0"/>
                    <a:lumOff val="0"/>
                    <a:alphaOff val="0"/>
                  </a:schemeClr>
                </a:solidFill>
              </a:defRPr>
            </a:lvl9pPr>
          </a:lstStyle>
          <a:p>
            <a:pPr lvl="0"/>
            <a:r>
              <a:rPr lang="en-US" b="0" dirty="0">
                <a:solidFill>
                  <a:srgbClr val="222B3C"/>
                </a:solidFill>
              </a:rPr>
              <a:t>Nearly one-half reported that the How’s My Waterway information made sense.  However, only a little over one-third felt that How’s My Waterway was helpful in answering their top 3 questions.</a:t>
            </a:r>
          </a:p>
        </p:txBody>
      </p:sp>
      <p:sp>
        <p:nvSpPr>
          <p:cNvPr id="23" name="TextBox 22">
            <a:extLst>
              <a:ext uri="{FF2B5EF4-FFF2-40B4-BE49-F238E27FC236}">
                <a16:creationId xmlns:a16="http://schemas.microsoft.com/office/drawing/2014/main" id="{D6D1B37B-6A61-4A22-A89C-4EBB926CC046}"/>
              </a:ext>
            </a:extLst>
          </p:cNvPr>
          <p:cNvSpPr txBox="1"/>
          <p:nvPr/>
        </p:nvSpPr>
        <p:spPr>
          <a:xfrm>
            <a:off x="3037712" y="4861675"/>
            <a:ext cx="8404320" cy="984885"/>
          </a:xfrm>
          <a:prstGeom prst="rect">
            <a:avLst/>
          </a:prstGeom>
          <a:no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wrap="square">
            <a:spAutoFit/>
          </a:bodyPr>
          <a:lstStyle>
            <a:defPPr>
              <a:defRPr lang="en-US"/>
            </a:defPPr>
            <a:lvl1pPr defTabSz="609310">
              <a:spcBef>
                <a:spcPts val="300"/>
              </a:spcBef>
              <a:spcAft>
                <a:spcPts val="900"/>
              </a:spcAft>
              <a:defRPr sz="1600" b="1">
                <a:solidFill>
                  <a:schemeClr val="bg1"/>
                </a:solidFill>
                <a:latin typeface="Arial"/>
              </a:defRPr>
            </a:lvl1pPr>
            <a:lvl2pPr>
              <a:defRPr>
                <a:solidFill>
                  <a:schemeClr val="dk1">
                    <a:hueOff val="0"/>
                    <a:satOff val="0"/>
                    <a:lumOff val="0"/>
                    <a:alphaOff val="0"/>
                  </a:schemeClr>
                </a:solidFill>
              </a:defRPr>
            </a:lvl2pPr>
            <a:lvl3pPr>
              <a:defRPr>
                <a:solidFill>
                  <a:schemeClr val="dk1">
                    <a:hueOff val="0"/>
                    <a:satOff val="0"/>
                    <a:lumOff val="0"/>
                    <a:alphaOff val="0"/>
                  </a:schemeClr>
                </a:solidFill>
              </a:defRPr>
            </a:lvl3pPr>
            <a:lvl4pPr>
              <a:defRPr>
                <a:solidFill>
                  <a:schemeClr val="dk1">
                    <a:hueOff val="0"/>
                    <a:satOff val="0"/>
                    <a:lumOff val="0"/>
                    <a:alphaOff val="0"/>
                  </a:schemeClr>
                </a:solidFill>
              </a:defRPr>
            </a:lvl4pPr>
            <a:lvl5pPr>
              <a:defRPr>
                <a:solidFill>
                  <a:schemeClr val="dk1">
                    <a:hueOff val="0"/>
                    <a:satOff val="0"/>
                    <a:lumOff val="0"/>
                    <a:alphaOff val="0"/>
                  </a:schemeClr>
                </a:solidFill>
              </a:defRPr>
            </a:lvl5pPr>
            <a:lvl6pPr>
              <a:defRPr>
                <a:solidFill>
                  <a:schemeClr val="dk1">
                    <a:hueOff val="0"/>
                    <a:satOff val="0"/>
                    <a:lumOff val="0"/>
                    <a:alphaOff val="0"/>
                  </a:schemeClr>
                </a:solidFill>
              </a:defRPr>
            </a:lvl6pPr>
            <a:lvl7pPr>
              <a:defRPr>
                <a:solidFill>
                  <a:schemeClr val="dk1">
                    <a:hueOff val="0"/>
                    <a:satOff val="0"/>
                    <a:lumOff val="0"/>
                    <a:alphaOff val="0"/>
                  </a:schemeClr>
                </a:solidFill>
              </a:defRPr>
            </a:lvl7pPr>
            <a:lvl8pPr>
              <a:defRPr>
                <a:solidFill>
                  <a:schemeClr val="dk1">
                    <a:hueOff val="0"/>
                    <a:satOff val="0"/>
                    <a:lumOff val="0"/>
                    <a:alphaOff val="0"/>
                  </a:schemeClr>
                </a:solidFill>
              </a:defRPr>
            </a:lvl8pPr>
            <a:lvl9pPr>
              <a:defRPr>
                <a:solidFill>
                  <a:schemeClr val="dk1">
                    <a:hueOff val="0"/>
                    <a:satOff val="0"/>
                    <a:lumOff val="0"/>
                    <a:alphaOff val="0"/>
                  </a:schemeClr>
                </a:solidFill>
              </a:defRPr>
            </a:lvl9pPr>
          </a:lstStyle>
          <a:p>
            <a:pPr lvl="0"/>
            <a:r>
              <a:rPr lang="en-US" b="0" dirty="0">
                <a:solidFill>
                  <a:srgbClr val="222B3C"/>
                </a:solidFill>
              </a:rPr>
              <a:t>Links and the EPA basic search are the most common ways of looking for information.  Over one-third of search users reported having problems.</a:t>
            </a:r>
          </a:p>
          <a:p>
            <a:pPr lvl="0"/>
            <a:r>
              <a:rPr lang="en-US" b="0" dirty="0">
                <a:solidFill>
                  <a:srgbClr val="222B3C"/>
                </a:solidFill>
              </a:rPr>
              <a:t>Maps and water quality were key pieces of information that visitors were struggling to find.</a:t>
            </a:r>
          </a:p>
        </p:txBody>
      </p:sp>
      <p:sp>
        <p:nvSpPr>
          <p:cNvPr id="11" name="Rectangle 10">
            <a:extLst>
              <a:ext uri="{FF2B5EF4-FFF2-40B4-BE49-F238E27FC236}">
                <a16:creationId xmlns:a16="http://schemas.microsoft.com/office/drawing/2014/main" id="{EC6E5DF2-1B0C-4C9F-8651-B0B9EC5E508D}"/>
              </a:ext>
            </a:extLst>
          </p:cNvPr>
          <p:cNvSpPr/>
          <p:nvPr/>
        </p:nvSpPr>
        <p:spPr>
          <a:xfrm>
            <a:off x="1270223" y="6486976"/>
            <a:ext cx="2351926" cy="276999"/>
          </a:xfrm>
          <a:prstGeom prst="rect">
            <a:avLst/>
          </a:prstGeom>
        </p:spPr>
        <p:txBody>
          <a:bodyPr wrap="none">
            <a:spAutoFit/>
          </a:bodyPr>
          <a:lstStyle/>
          <a:p>
            <a:pPr lvl="0" algn="ctr"/>
            <a:r>
              <a:rPr lang="en-US" sz="1200" dirty="0">
                <a:solidFill>
                  <a:schemeClr val="bg1"/>
                </a:solidFill>
              </a:rPr>
              <a:t>March 15, 2019 – May 27, 2019</a:t>
            </a:r>
          </a:p>
        </p:txBody>
      </p:sp>
      <p:sp>
        <p:nvSpPr>
          <p:cNvPr id="13" name="Freeform 17">
            <a:extLst>
              <a:ext uri="{FF2B5EF4-FFF2-40B4-BE49-F238E27FC236}">
                <a16:creationId xmlns:a16="http://schemas.microsoft.com/office/drawing/2014/main" id="{9D50F7AB-0FCC-4ACE-B71B-9975D6029D3D}"/>
              </a:ext>
            </a:extLst>
          </p:cNvPr>
          <p:cNvSpPr/>
          <p:nvPr/>
        </p:nvSpPr>
        <p:spPr>
          <a:xfrm>
            <a:off x="914400" y="1027213"/>
            <a:ext cx="1670125" cy="1631766"/>
          </a:xfrm>
          <a:custGeom>
            <a:avLst/>
            <a:gdLst>
              <a:gd name="connsiteX0" fmla="*/ 0 w 1232937"/>
              <a:gd name="connsiteY0" fmla="*/ 616469 h 1232937"/>
              <a:gd name="connsiteX1" fmla="*/ 616469 w 1232937"/>
              <a:gd name="connsiteY1" fmla="*/ 0 h 1232937"/>
              <a:gd name="connsiteX2" fmla="*/ 1232938 w 1232937"/>
              <a:gd name="connsiteY2" fmla="*/ 616469 h 1232937"/>
              <a:gd name="connsiteX3" fmla="*/ 616469 w 1232937"/>
              <a:gd name="connsiteY3" fmla="*/ 1232938 h 1232937"/>
              <a:gd name="connsiteX4" fmla="*/ 0 w 1232937"/>
              <a:gd name="connsiteY4" fmla="*/ 616469 h 1232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2937" h="1232937">
                <a:moveTo>
                  <a:pt x="0" y="616469"/>
                </a:moveTo>
                <a:cubicBezTo>
                  <a:pt x="0" y="276003"/>
                  <a:pt x="276003" y="0"/>
                  <a:pt x="616469" y="0"/>
                </a:cubicBezTo>
                <a:cubicBezTo>
                  <a:pt x="956935" y="0"/>
                  <a:pt x="1232938" y="276003"/>
                  <a:pt x="1232938" y="616469"/>
                </a:cubicBezTo>
                <a:cubicBezTo>
                  <a:pt x="1232938" y="956935"/>
                  <a:pt x="956935" y="1232938"/>
                  <a:pt x="616469" y="1232938"/>
                </a:cubicBezTo>
                <a:cubicBezTo>
                  <a:pt x="276003" y="1232938"/>
                  <a:pt x="0" y="956935"/>
                  <a:pt x="0" y="616469"/>
                </a:cubicBezTo>
                <a:close/>
              </a:path>
            </a:pathLst>
          </a:custGeom>
          <a:solidFill>
            <a:schemeClr val="accent5"/>
          </a:solid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none" lIns="180512" tIns="180512" rIns="180512" bIns="180512" numCol="1" spcCol="1270" anchor="ctr" anchorCtr="0">
            <a:noAutofit/>
          </a:bodyPr>
          <a:lstStyle/>
          <a:p>
            <a:pPr algn="ctr" defTabSz="622113">
              <a:lnSpc>
                <a:spcPct val="90000"/>
              </a:lnSpc>
              <a:spcBef>
                <a:spcPct val="0"/>
              </a:spcBef>
            </a:pPr>
            <a:r>
              <a:rPr lang="en-US" sz="2000" b="1" dirty="0"/>
              <a:t>Driving </a:t>
            </a:r>
          </a:p>
          <a:p>
            <a:pPr algn="ctr" defTabSz="622113">
              <a:lnSpc>
                <a:spcPct val="90000"/>
              </a:lnSpc>
              <a:spcBef>
                <a:spcPct val="0"/>
              </a:spcBef>
            </a:pPr>
            <a:r>
              <a:rPr lang="en-US" sz="2000" b="1" dirty="0"/>
              <a:t>Satisfaction</a:t>
            </a:r>
          </a:p>
        </p:txBody>
      </p:sp>
      <p:sp>
        <p:nvSpPr>
          <p:cNvPr id="16" name="Freeform 17">
            <a:extLst>
              <a:ext uri="{FF2B5EF4-FFF2-40B4-BE49-F238E27FC236}">
                <a16:creationId xmlns:a16="http://schemas.microsoft.com/office/drawing/2014/main" id="{041C835E-B272-4792-BE28-41BACB738EE5}"/>
              </a:ext>
            </a:extLst>
          </p:cNvPr>
          <p:cNvSpPr/>
          <p:nvPr/>
        </p:nvSpPr>
        <p:spPr>
          <a:xfrm>
            <a:off x="914399" y="2806602"/>
            <a:ext cx="1670125" cy="1631766"/>
          </a:xfrm>
          <a:custGeom>
            <a:avLst/>
            <a:gdLst>
              <a:gd name="connsiteX0" fmla="*/ 0 w 1232937"/>
              <a:gd name="connsiteY0" fmla="*/ 616469 h 1232937"/>
              <a:gd name="connsiteX1" fmla="*/ 616469 w 1232937"/>
              <a:gd name="connsiteY1" fmla="*/ 0 h 1232937"/>
              <a:gd name="connsiteX2" fmla="*/ 1232938 w 1232937"/>
              <a:gd name="connsiteY2" fmla="*/ 616469 h 1232937"/>
              <a:gd name="connsiteX3" fmla="*/ 616469 w 1232937"/>
              <a:gd name="connsiteY3" fmla="*/ 1232938 h 1232937"/>
              <a:gd name="connsiteX4" fmla="*/ 0 w 1232937"/>
              <a:gd name="connsiteY4" fmla="*/ 616469 h 1232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2937" h="1232937">
                <a:moveTo>
                  <a:pt x="0" y="616469"/>
                </a:moveTo>
                <a:cubicBezTo>
                  <a:pt x="0" y="276003"/>
                  <a:pt x="276003" y="0"/>
                  <a:pt x="616469" y="0"/>
                </a:cubicBezTo>
                <a:cubicBezTo>
                  <a:pt x="956935" y="0"/>
                  <a:pt x="1232938" y="276003"/>
                  <a:pt x="1232938" y="616469"/>
                </a:cubicBezTo>
                <a:cubicBezTo>
                  <a:pt x="1232938" y="956935"/>
                  <a:pt x="956935" y="1232938"/>
                  <a:pt x="616469" y="1232938"/>
                </a:cubicBezTo>
                <a:cubicBezTo>
                  <a:pt x="276003" y="1232938"/>
                  <a:pt x="0" y="956935"/>
                  <a:pt x="0" y="616469"/>
                </a:cubicBezTo>
                <a:close/>
              </a:path>
            </a:pathLst>
          </a:custGeom>
          <a:solidFill>
            <a:schemeClr val="accent5"/>
          </a:solid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none" lIns="180512" tIns="180512" rIns="180512" bIns="180512" numCol="1" spcCol="1270" anchor="ctr" anchorCtr="0">
            <a:noAutofit/>
          </a:bodyPr>
          <a:lstStyle/>
          <a:p>
            <a:pPr algn="ctr" defTabSz="622113">
              <a:lnSpc>
                <a:spcPct val="90000"/>
              </a:lnSpc>
              <a:spcBef>
                <a:spcPct val="0"/>
              </a:spcBef>
            </a:pPr>
            <a:r>
              <a:rPr lang="en-US" sz="2000" b="1" dirty="0"/>
              <a:t>How’s My </a:t>
            </a:r>
          </a:p>
          <a:p>
            <a:pPr algn="ctr" defTabSz="622113">
              <a:lnSpc>
                <a:spcPct val="90000"/>
              </a:lnSpc>
              <a:spcBef>
                <a:spcPct val="0"/>
              </a:spcBef>
            </a:pPr>
            <a:r>
              <a:rPr lang="en-US" sz="2000" b="1" dirty="0"/>
              <a:t>Waterway </a:t>
            </a:r>
          </a:p>
          <a:p>
            <a:pPr algn="ctr" defTabSz="622113">
              <a:lnSpc>
                <a:spcPct val="90000"/>
              </a:lnSpc>
              <a:spcBef>
                <a:spcPct val="0"/>
              </a:spcBef>
            </a:pPr>
            <a:r>
              <a:rPr lang="en-US" sz="2000" b="1" dirty="0"/>
              <a:t>Overview</a:t>
            </a:r>
          </a:p>
        </p:txBody>
      </p:sp>
      <p:sp>
        <p:nvSpPr>
          <p:cNvPr id="20" name="Freeform 17">
            <a:extLst>
              <a:ext uri="{FF2B5EF4-FFF2-40B4-BE49-F238E27FC236}">
                <a16:creationId xmlns:a16="http://schemas.microsoft.com/office/drawing/2014/main" id="{F645C9F7-896A-4260-AF0C-C3B77BE6CF1C}"/>
              </a:ext>
            </a:extLst>
          </p:cNvPr>
          <p:cNvSpPr/>
          <p:nvPr/>
        </p:nvSpPr>
        <p:spPr>
          <a:xfrm>
            <a:off x="914400" y="4582235"/>
            <a:ext cx="1670125" cy="1631766"/>
          </a:xfrm>
          <a:custGeom>
            <a:avLst/>
            <a:gdLst>
              <a:gd name="connsiteX0" fmla="*/ 0 w 1232937"/>
              <a:gd name="connsiteY0" fmla="*/ 616469 h 1232937"/>
              <a:gd name="connsiteX1" fmla="*/ 616469 w 1232937"/>
              <a:gd name="connsiteY1" fmla="*/ 0 h 1232937"/>
              <a:gd name="connsiteX2" fmla="*/ 1232938 w 1232937"/>
              <a:gd name="connsiteY2" fmla="*/ 616469 h 1232937"/>
              <a:gd name="connsiteX3" fmla="*/ 616469 w 1232937"/>
              <a:gd name="connsiteY3" fmla="*/ 1232938 h 1232937"/>
              <a:gd name="connsiteX4" fmla="*/ 0 w 1232937"/>
              <a:gd name="connsiteY4" fmla="*/ 616469 h 1232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2937" h="1232937">
                <a:moveTo>
                  <a:pt x="0" y="616469"/>
                </a:moveTo>
                <a:cubicBezTo>
                  <a:pt x="0" y="276003"/>
                  <a:pt x="276003" y="0"/>
                  <a:pt x="616469" y="0"/>
                </a:cubicBezTo>
                <a:cubicBezTo>
                  <a:pt x="956935" y="0"/>
                  <a:pt x="1232938" y="276003"/>
                  <a:pt x="1232938" y="616469"/>
                </a:cubicBezTo>
                <a:cubicBezTo>
                  <a:pt x="1232938" y="956935"/>
                  <a:pt x="956935" y="1232938"/>
                  <a:pt x="616469" y="1232938"/>
                </a:cubicBezTo>
                <a:cubicBezTo>
                  <a:pt x="276003" y="1232938"/>
                  <a:pt x="0" y="956935"/>
                  <a:pt x="0" y="616469"/>
                </a:cubicBezTo>
                <a:close/>
              </a:path>
            </a:pathLst>
          </a:custGeom>
          <a:solidFill>
            <a:schemeClr val="accent5"/>
          </a:solid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none" lIns="180512" tIns="180512" rIns="180512" bIns="180512" numCol="1" spcCol="1270" anchor="ctr" anchorCtr="0">
            <a:noAutofit/>
          </a:bodyPr>
          <a:lstStyle/>
          <a:p>
            <a:pPr algn="ctr" defTabSz="622113">
              <a:lnSpc>
                <a:spcPct val="90000"/>
              </a:lnSpc>
              <a:spcBef>
                <a:spcPct val="0"/>
              </a:spcBef>
            </a:pPr>
            <a:r>
              <a:rPr lang="en-US" sz="2000" b="1" dirty="0"/>
              <a:t>Finding </a:t>
            </a:r>
          </a:p>
          <a:p>
            <a:pPr algn="ctr" defTabSz="622113">
              <a:lnSpc>
                <a:spcPct val="90000"/>
              </a:lnSpc>
              <a:spcBef>
                <a:spcPct val="0"/>
              </a:spcBef>
            </a:pPr>
            <a:r>
              <a:rPr lang="en-US" sz="2000" b="1" dirty="0"/>
              <a:t>Information</a:t>
            </a:r>
          </a:p>
        </p:txBody>
      </p:sp>
    </p:spTree>
    <p:extLst>
      <p:ext uri="{BB962C8B-B14F-4D97-AF65-F5344CB8AC3E}">
        <p14:creationId xmlns:p14="http://schemas.microsoft.com/office/powerpoint/2010/main" val="2291428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725" y="44617"/>
            <a:ext cx="10969943" cy="888608"/>
          </a:xfrm>
        </p:spPr>
        <p:txBody>
          <a:bodyPr anchor="b">
            <a:normAutofit/>
          </a:bodyPr>
          <a:lstStyle/>
          <a:p>
            <a:pPr algn="l"/>
            <a:r>
              <a:rPr lang="en-US" sz="2600" b="0" dirty="0"/>
              <a:t>Recommendations</a:t>
            </a:r>
          </a:p>
        </p:txBody>
      </p:sp>
      <p:sp>
        <p:nvSpPr>
          <p:cNvPr id="3" name="Slide Number Placeholder 2"/>
          <p:cNvSpPr>
            <a:spLocks noGrp="1"/>
          </p:cNvSpPr>
          <p:nvPr>
            <p:ph type="sldNum" sz="quarter" idx="12"/>
          </p:nvPr>
        </p:nvSpPr>
        <p:spPr/>
        <p:txBody>
          <a:bodyPr/>
          <a:lstStyle/>
          <a:p>
            <a:fld id="{EB5131EF-D618-5347-8462-43F33F2C84D1}" type="slidenum">
              <a:rPr lang="en-US" smtClean="0"/>
              <a:pPr/>
              <a:t>31</a:t>
            </a:fld>
            <a:endParaRPr lang="en-US"/>
          </a:p>
        </p:txBody>
      </p:sp>
      <p:sp>
        <p:nvSpPr>
          <p:cNvPr id="13" name="Freeform 17">
            <a:extLst>
              <a:ext uri="{FF2B5EF4-FFF2-40B4-BE49-F238E27FC236}">
                <a16:creationId xmlns:a16="http://schemas.microsoft.com/office/drawing/2014/main" id="{9ADAF7C9-8FC0-489E-8719-7AC422C6C6D6}"/>
              </a:ext>
            </a:extLst>
          </p:cNvPr>
          <p:cNvSpPr/>
          <p:nvPr/>
        </p:nvSpPr>
        <p:spPr>
          <a:xfrm>
            <a:off x="1727532" y="4192382"/>
            <a:ext cx="1463040" cy="1463040"/>
          </a:xfrm>
          <a:custGeom>
            <a:avLst/>
            <a:gdLst>
              <a:gd name="connsiteX0" fmla="*/ 0 w 1232937"/>
              <a:gd name="connsiteY0" fmla="*/ 616469 h 1232937"/>
              <a:gd name="connsiteX1" fmla="*/ 616469 w 1232937"/>
              <a:gd name="connsiteY1" fmla="*/ 0 h 1232937"/>
              <a:gd name="connsiteX2" fmla="*/ 1232938 w 1232937"/>
              <a:gd name="connsiteY2" fmla="*/ 616469 h 1232937"/>
              <a:gd name="connsiteX3" fmla="*/ 616469 w 1232937"/>
              <a:gd name="connsiteY3" fmla="*/ 1232938 h 1232937"/>
              <a:gd name="connsiteX4" fmla="*/ 0 w 1232937"/>
              <a:gd name="connsiteY4" fmla="*/ 616469 h 1232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2937" h="1232937">
                <a:moveTo>
                  <a:pt x="0" y="616469"/>
                </a:moveTo>
                <a:cubicBezTo>
                  <a:pt x="0" y="276003"/>
                  <a:pt x="276003" y="0"/>
                  <a:pt x="616469" y="0"/>
                </a:cubicBezTo>
                <a:cubicBezTo>
                  <a:pt x="956935" y="0"/>
                  <a:pt x="1232938" y="276003"/>
                  <a:pt x="1232938" y="616469"/>
                </a:cubicBezTo>
                <a:cubicBezTo>
                  <a:pt x="1232938" y="956935"/>
                  <a:pt x="956935" y="1232938"/>
                  <a:pt x="616469" y="1232938"/>
                </a:cubicBezTo>
                <a:cubicBezTo>
                  <a:pt x="276003" y="1232938"/>
                  <a:pt x="0" y="956935"/>
                  <a:pt x="0" y="616469"/>
                </a:cubicBezTo>
                <a:close/>
              </a:path>
            </a:pathLst>
          </a:custGeom>
          <a:solidFill>
            <a:schemeClr val="accent5"/>
          </a:solid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none" lIns="180512" tIns="180512" rIns="180512" bIns="180512" numCol="1" spcCol="1270" anchor="ctr" anchorCtr="0">
            <a:noAutofit/>
          </a:bodyPr>
          <a:lstStyle/>
          <a:p>
            <a:pPr algn="ctr" defTabSz="622113">
              <a:lnSpc>
                <a:spcPct val="90000"/>
              </a:lnSpc>
              <a:spcBef>
                <a:spcPct val="0"/>
              </a:spcBef>
            </a:pPr>
            <a:r>
              <a:rPr lang="en-US" sz="2000" b="1" dirty="0"/>
              <a:t>Content</a:t>
            </a:r>
          </a:p>
        </p:txBody>
      </p:sp>
      <p:sp>
        <p:nvSpPr>
          <p:cNvPr id="18" name="Freeform 10">
            <a:extLst>
              <a:ext uri="{FF2B5EF4-FFF2-40B4-BE49-F238E27FC236}">
                <a16:creationId xmlns:a16="http://schemas.microsoft.com/office/drawing/2014/main" id="{88D39A2B-E371-4DD0-9217-60A69F6AC54A}"/>
              </a:ext>
            </a:extLst>
          </p:cNvPr>
          <p:cNvSpPr/>
          <p:nvPr/>
        </p:nvSpPr>
        <p:spPr>
          <a:xfrm>
            <a:off x="1714666" y="1997822"/>
            <a:ext cx="1463040" cy="1463040"/>
          </a:xfrm>
          <a:custGeom>
            <a:avLst/>
            <a:gdLst>
              <a:gd name="connsiteX0" fmla="*/ 0 w 1232937"/>
              <a:gd name="connsiteY0" fmla="*/ 616469 h 1232937"/>
              <a:gd name="connsiteX1" fmla="*/ 616469 w 1232937"/>
              <a:gd name="connsiteY1" fmla="*/ 0 h 1232937"/>
              <a:gd name="connsiteX2" fmla="*/ 1232938 w 1232937"/>
              <a:gd name="connsiteY2" fmla="*/ 616469 h 1232937"/>
              <a:gd name="connsiteX3" fmla="*/ 616469 w 1232937"/>
              <a:gd name="connsiteY3" fmla="*/ 1232938 h 1232937"/>
              <a:gd name="connsiteX4" fmla="*/ 0 w 1232937"/>
              <a:gd name="connsiteY4" fmla="*/ 616469 h 1232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2937" h="1232937">
                <a:moveTo>
                  <a:pt x="0" y="616469"/>
                </a:moveTo>
                <a:cubicBezTo>
                  <a:pt x="0" y="276003"/>
                  <a:pt x="276003" y="0"/>
                  <a:pt x="616469" y="0"/>
                </a:cubicBezTo>
                <a:cubicBezTo>
                  <a:pt x="956935" y="0"/>
                  <a:pt x="1232938" y="276003"/>
                  <a:pt x="1232938" y="616469"/>
                </a:cubicBezTo>
                <a:cubicBezTo>
                  <a:pt x="1232938" y="956935"/>
                  <a:pt x="956935" y="1232938"/>
                  <a:pt x="616469" y="1232938"/>
                </a:cubicBezTo>
                <a:cubicBezTo>
                  <a:pt x="276003" y="1232938"/>
                  <a:pt x="0" y="956935"/>
                  <a:pt x="0" y="616469"/>
                </a:cubicBezTo>
                <a:close/>
              </a:path>
            </a:pathLst>
          </a:custGeom>
          <a:solidFill>
            <a:schemeClr val="accent5"/>
          </a:solid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none" lIns="180512" tIns="180512" rIns="180512" bIns="180512" numCol="1" spcCol="1270" anchor="ctr" anchorCtr="0">
            <a:noAutofit/>
          </a:bodyPr>
          <a:lstStyle/>
          <a:p>
            <a:pPr algn="ctr" defTabSz="622113">
              <a:lnSpc>
                <a:spcPct val="90000"/>
              </a:lnSpc>
              <a:spcBef>
                <a:spcPct val="0"/>
              </a:spcBef>
            </a:pPr>
            <a:r>
              <a:rPr lang="en-US" sz="2000" b="1" dirty="0">
                <a:solidFill>
                  <a:prstClr val="white"/>
                </a:solidFill>
              </a:rPr>
              <a:t>Finding</a:t>
            </a:r>
          </a:p>
          <a:p>
            <a:pPr algn="ctr" defTabSz="622113">
              <a:lnSpc>
                <a:spcPct val="90000"/>
              </a:lnSpc>
              <a:spcBef>
                <a:spcPct val="0"/>
              </a:spcBef>
            </a:pPr>
            <a:r>
              <a:rPr lang="en-US" sz="2000" b="1" dirty="0">
                <a:solidFill>
                  <a:prstClr val="white"/>
                </a:solidFill>
              </a:rPr>
              <a:t>Info</a:t>
            </a:r>
          </a:p>
        </p:txBody>
      </p:sp>
      <p:sp>
        <p:nvSpPr>
          <p:cNvPr id="22" name="TextBox 21">
            <a:extLst>
              <a:ext uri="{FF2B5EF4-FFF2-40B4-BE49-F238E27FC236}">
                <a16:creationId xmlns:a16="http://schemas.microsoft.com/office/drawing/2014/main" id="{6C22147E-9214-47EA-9292-6B475CDED717}"/>
              </a:ext>
            </a:extLst>
          </p:cNvPr>
          <p:cNvSpPr txBox="1"/>
          <p:nvPr/>
        </p:nvSpPr>
        <p:spPr>
          <a:xfrm>
            <a:off x="3357473" y="1747294"/>
            <a:ext cx="8113627" cy="1885131"/>
          </a:xfrm>
          <a:prstGeom prst="rect">
            <a:avLst/>
          </a:prstGeom>
          <a:solidFill>
            <a:schemeClr val="accent5">
              <a:lumMod val="20000"/>
              <a:lumOff val="80000"/>
            </a:scheme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wrap="square" lIns="274320" tIns="182880" rIns="274320" bIns="182880">
            <a:spAutoFit/>
          </a:bodyPr>
          <a:lstStyle>
            <a:defPPr>
              <a:defRPr lang="en-US"/>
            </a:defPPr>
            <a:lvl1pPr defTabSz="609310">
              <a:spcBef>
                <a:spcPts val="300"/>
              </a:spcBef>
              <a:spcAft>
                <a:spcPts val="900"/>
              </a:spcAft>
              <a:defRPr sz="1600" b="1">
                <a:solidFill>
                  <a:schemeClr val="bg1"/>
                </a:solidFill>
                <a:latin typeface="Arial"/>
              </a:defRPr>
            </a:lvl1pPr>
            <a:lvl2pPr>
              <a:defRPr>
                <a:solidFill>
                  <a:schemeClr val="dk1">
                    <a:hueOff val="0"/>
                    <a:satOff val="0"/>
                    <a:lumOff val="0"/>
                    <a:alphaOff val="0"/>
                  </a:schemeClr>
                </a:solidFill>
              </a:defRPr>
            </a:lvl2pPr>
            <a:lvl3pPr>
              <a:defRPr>
                <a:solidFill>
                  <a:schemeClr val="dk1">
                    <a:hueOff val="0"/>
                    <a:satOff val="0"/>
                    <a:lumOff val="0"/>
                    <a:alphaOff val="0"/>
                  </a:schemeClr>
                </a:solidFill>
              </a:defRPr>
            </a:lvl3pPr>
            <a:lvl4pPr>
              <a:defRPr>
                <a:solidFill>
                  <a:schemeClr val="dk1">
                    <a:hueOff val="0"/>
                    <a:satOff val="0"/>
                    <a:lumOff val="0"/>
                    <a:alphaOff val="0"/>
                  </a:schemeClr>
                </a:solidFill>
              </a:defRPr>
            </a:lvl4pPr>
            <a:lvl5pPr>
              <a:defRPr>
                <a:solidFill>
                  <a:schemeClr val="dk1">
                    <a:hueOff val="0"/>
                    <a:satOff val="0"/>
                    <a:lumOff val="0"/>
                    <a:alphaOff val="0"/>
                  </a:schemeClr>
                </a:solidFill>
              </a:defRPr>
            </a:lvl5pPr>
            <a:lvl6pPr>
              <a:defRPr>
                <a:solidFill>
                  <a:schemeClr val="dk1">
                    <a:hueOff val="0"/>
                    <a:satOff val="0"/>
                    <a:lumOff val="0"/>
                    <a:alphaOff val="0"/>
                  </a:schemeClr>
                </a:solidFill>
              </a:defRPr>
            </a:lvl6pPr>
            <a:lvl7pPr>
              <a:defRPr>
                <a:solidFill>
                  <a:schemeClr val="dk1">
                    <a:hueOff val="0"/>
                    <a:satOff val="0"/>
                    <a:lumOff val="0"/>
                    <a:alphaOff val="0"/>
                  </a:schemeClr>
                </a:solidFill>
              </a:defRPr>
            </a:lvl7pPr>
            <a:lvl8pPr>
              <a:defRPr>
                <a:solidFill>
                  <a:schemeClr val="dk1">
                    <a:hueOff val="0"/>
                    <a:satOff val="0"/>
                    <a:lumOff val="0"/>
                    <a:alphaOff val="0"/>
                  </a:schemeClr>
                </a:solidFill>
              </a:defRPr>
            </a:lvl8pPr>
            <a:lvl9pPr>
              <a:defRPr>
                <a:solidFill>
                  <a:schemeClr val="dk1">
                    <a:hueOff val="0"/>
                    <a:satOff val="0"/>
                    <a:lumOff val="0"/>
                    <a:alphaOff val="0"/>
                  </a:schemeClr>
                </a:solidFill>
              </a:defRPr>
            </a:lvl9pPr>
          </a:lstStyle>
          <a:p>
            <a:pPr>
              <a:spcBef>
                <a:spcPts val="0"/>
              </a:spcBef>
              <a:spcAft>
                <a:spcPts val="0"/>
              </a:spcAft>
            </a:pPr>
            <a:r>
              <a:rPr lang="en-US" b="0" dirty="0">
                <a:solidFill>
                  <a:schemeClr val="tx1"/>
                </a:solidFill>
              </a:rPr>
              <a:t>Specific search/browsing/navigation suggestions include:</a:t>
            </a:r>
          </a:p>
          <a:p>
            <a:pPr>
              <a:spcBef>
                <a:spcPts val="0"/>
              </a:spcBef>
              <a:spcAft>
                <a:spcPts val="0"/>
              </a:spcAft>
            </a:pPr>
            <a:r>
              <a:rPr lang="en-US" b="0" dirty="0">
                <a:solidFill>
                  <a:schemeClr val="tx1"/>
                </a:solidFill>
              </a:rPr>
              <a:t>•	An enhanced search feature to narrow down results</a:t>
            </a:r>
          </a:p>
          <a:p>
            <a:pPr>
              <a:spcBef>
                <a:spcPts val="0"/>
              </a:spcBef>
              <a:spcAft>
                <a:spcPts val="0"/>
              </a:spcAft>
            </a:pPr>
            <a:r>
              <a:rPr lang="en-US" b="0" dirty="0">
                <a:solidFill>
                  <a:schemeClr val="tx1"/>
                </a:solidFill>
              </a:rPr>
              <a:t>•	Fix broken links</a:t>
            </a:r>
          </a:p>
          <a:p>
            <a:pPr>
              <a:spcBef>
                <a:spcPts val="0"/>
              </a:spcBef>
              <a:spcAft>
                <a:spcPts val="0"/>
              </a:spcAft>
            </a:pPr>
            <a:r>
              <a:rPr lang="en-US" b="0" dirty="0">
                <a:solidFill>
                  <a:schemeClr val="tx1"/>
                </a:solidFill>
              </a:rPr>
              <a:t>•	Fix image loading problems</a:t>
            </a:r>
          </a:p>
          <a:p>
            <a:pPr>
              <a:spcBef>
                <a:spcPts val="0"/>
              </a:spcBef>
              <a:spcAft>
                <a:spcPts val="0"/>
              </a:spcAft>
            </a:pPr>
            <a:r>
              <a:rPr lang="en-US" b="0" dirty="0">
                <a:solidFill>
                  <a:schemeClr val="tx1"/>
                </a:solidFill>
              </a:rPr>
              <a:t>•	Enhance FAQs to provide better guidance for visitors, especially first timers </a:t>
            </a:r>
          </a:p>
          <a:p>
            <a:pPr marL="285750" indent="-285750">
              <a:buFont typeface="Arial" charset="0"/>
              <a:buChar char="•"/>
            </a:pPr>
            <a:endParaRPr lang="en-US" b="0" dirty="0">
              <a:solidFill>
                <a:schemeClr val="tx1"/>
              </a:solidFill>
              <a:highlight>
                <a:srgbClr val="FFFF00"/>
              </a:highlight>
            </a:endParaRPr>
          </a:p>
        </p:txBody>
      </p:sp>
      <p:sp>
        <p:nvSpPr>
          <p:cNvPr id="23" name="TextBox 22">
            <a:extLst>
              <a:ext uri="{FF2B5EF4-FFF2-40B4-BE49-F238E27FC236}">
                <a16:creationId xmlns:a16="http://schemas.microsoft.com/office/drawing/2014/main" id="{1DF0ABB1-B94C-4F8E-9C62-D7D5D4CACDAB}"/>
              </a:ext>
            </a:extLst>
          </p:cNvPr>
          <p:cNvSpPr txBox="1"/>
          <p:nvPr/>
        </p:nvSpPr>
        <p:spPr>
          <a:xfrm>
            <a:off x="3357472" y="4043109"/>
            <a:ext cx="8113627" cy="2339102"/>
          </a:xfrm>
          <a:prstGeom prst="rect">
            <a:avLst/>
          </a:prstGeom>
          <a:solidFill>
            <a:schemeClr val="accent5">
              <a:lumMod val="20000"/>
              <a:lumOff val="80000"/>
            </a:scheme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wrap="square" lIns="274320" tIns="182880" rIns="274320" bIns="182880">
            <a:spAutoFit/>
          </a:bodyPr>
          <a:lstStyle>
            <a:defPPr>
              <a:defRPr lang="en-US"/>
            </a:defPPr>
            <a:lvl1pPr defTabSz="609310">
              <a:spcBef>
                <a:spcPts val="300"/>
              </a:spcBef>
              <a:spcAft>
                <a:spcPts val="900"/>
              </a:spcAft>
              <a:defRPr sz="1600" b="1">
                <a:solidFill>
                  <a:schemeClr val="bg1"/>
                </a:solidFill>
                <a:latin typeface="Arial"/>
              </a:defRPr>
            </a:lvl1pPr>
            <a:lvl2pPr>
              <a:defRPr>
                <a:solidFill>
                  <a:schemeClr val="dk1">
                    <a:hueOff val="0"/>
                    <a:satOff val="0"/>
                    <a:lumOff val="0"/>
                    <a:alphaOff val="0"/>
                  </a:schemeClr>
                </a:solidFill>
              </a:defRPr>
            </a:lvl2pPr>
            <a:lvl3pPr>
              <a:defRPr>
                <a:solidFill>
                  <a:schemeClr val="dk1">
                    <a:hueOff val="0"/>
                    <a:satOff val="0"/>
                    <a:lumOff val="0"/>
                    <a:alphaOff val="0"/>
                  </a:schemeClr>
                </a:solidFill>
              </a:defRPr>
            </a:lvl3pPr>
            <a:lvl4pPr>
              <a:defRPr>
                <a:solidFill>
                  <a:schemeClr val="dk1">
                    <a:hueOff val="0"/>
                    <a:satOff val="0"/>
                    <a:lumOff val="0"/>
                    <a:alphaOff val="0"/>
                  </a:schemeClr>
                </a:solidFill>
              </a:defRPr>
            </a:lvl4pPr>
            <a:lvl5pPr>
              <a:defRPr>
                <a:solidFill>
                  <a:schemeClr val="dk1">
                    <a:hueOff val="0"/>
                    <a:satOff val="0"/>
                    <a:lumOff val="0"/>
                    <a:alphaOff val="0"/>
                  </a:schemeClr>
                </a:solidFill>
              </a:defRPr>
            </a:lvl5pPr>
            <a:lvl6pPr>
              <a:defRPr>
                <a:solidFill>
                  <a:schemeClr val="dk1">
                    <a:hueOff val="0"/>
                    <a:satOff val="0"/>
                    <a:lumOff val="0"/>
                    <a:alphaOff val="0"/>
                  </a:schemeClr>
                </a:solidFill>
              </a:defRPr>
            </a:lvl6pPr>
            <a:lvl7pPr>
              <a:defRPr>
                <a:solidFill>
                  <a:schemeClr val="dk1">
                    <a:hueOff val="0"/>
                    <a:satOff val="0"/>
                    <a:lumOff val="0"/>
                    <a:alphaOff val="0"/>
                  </a:schemeClr>
                </a:solidFill>
              </a:defRPr>
            </a:lvl7pPr>
            <a:lvl8pPr>
              <a:defRPr>
                <a:solidFill>
                  <a:schemeClr val="dk1">
                    <a:hueOff val="0"/>
                    <a:satOff val="0"/>
                    <a:lumOff val="0"/>
                    <a:alphaOff val="0"/>
                  </a:schemeClr>
                </a:solidFill>
              </a:defRPr>
            </a:lvl8pPr>
            <a:lvl9pPr>
              <a:defRPr>
                <a:solidFill>
                  <a:schemeClr val="dk1">
                    <a:hueOff val="0"/>
                    <a:satOff val="0"/>
                    <a:lumOff val="0"/>
                    <a:alphaOff val="0"/>
                  </a:schemeClr>
                </a:solidFill>
              </a:defRPr>
            </a:lvl9pPr>
          </a:lstStyle>
          <a:p>
            <a:pPr>
              <a:spcBef>
                <a:spcPts val="0"/>
              </a:spcBef>
              <a:spcAft>
                <a:spcPts val="0"/>
              </a:spcAft>
            </a:pPr>
            <a:r>
              <a:rPr lang="en-US" b="0" dirty="0">
                <a:solidFill>
                  <a:schemeClr val="tx1"/>
                </a:solidFill>
              </a:rPr>
              <a:t>Specific content areas include:</a:t>
            </a:r>
          </a:p>
          <a:p>
            <a:pPr>
              <a:spcBef>
                <a:spcPts val="0"/>
              </a:spcBef>
              <a:spcAft>
                <a:spcPts val="0"/>
              </a:spcAft>
            </a:pPr>
            <a:r>
              <a:rPr lang="en-US" b="0" dirty="0">
                <a:solidFill>
                  <a:schemeClr val="tx1"/>
                </a:solidFill>
              </a:rPr>
              <a:t>•	Drinking water quality </a:t>
            </a:r>
          </a:p>
          <a:p>
            <a:pPr>
              <a:spcBef>
                <a:spcPts val="0"/>
              </a:spcBef>
              <a:spcAft>
                <a:spcPts val="0"/>
              </a:spcAft>
            </a:pPr>
            <a:r>
              <a:rPr lang="en-US" b="0" dirty="0">
                <a:solidFill>
                  <a:schemeClr val="tx1"/>
                </a:solidFill>
              </a:rPr>
              <a:t>•	More information on water pollutants</a:t>
            </a:r>
          </a:p>
          <a:p>
            <a:pPr>
              <a:spcBef>
                <a:spcPts val="0"/>
              </a:spcBef>
              <a:spcAft>
                <a:spcPts val="0"/>
              </a:spcAft>
            </a:pPr>
            <a:r>
              <a:rPr lang="en-US" b="0" dirty="0">
                <a:solidFill>
                  <a:schemeClr val="tx1"/>
                </a:solidFill>
              </a:rPr>
              <a:t>•	Residence water testing</a:t>
            </a:r>
          </a:p>
          <a:p>
            <a:pPr>
              <a:spcBef>
                <a:spcPts val="0"/>
              </a:spcBef>
              <a:spcAft>
                <a:spcPts val="0"/>
              </a:spcAft>
            </a:pPr>
            <a:r>
              <a:rPr lang="en-US" b="0" dirty="0">
                <a:solidFill>
                  <a:schemeClr val="tx1"/>
                </a:solidFill>
              </a:rPr>
              <a:t>•	More information on water quality</a:t>
            </a:r>
          </a:p>
          <a:p>
            <a:pPr marL="285750" indent="-285750">
              <a:spcBef>
                <a:spcPts val="0"/>
              </a:spcBef>
              <a:spcAft>
                <a:spcPts val="0"/>
              </a:spcAft>
              <a:buFont typeface="Arial" panose="020B0604020202020204" pitchFamily="34" charset="0"/>
              <a:buChar char="•"/>
            </a:pPr>
            <a:r>
              <a:rPr lang="en-US" b="0" dirty="0">
                <a:solidFill>
                  <a:schemeClr val="tx1"/>
                </a:solidFill>
              </a:rPr>
              <a:t>      More research results</a:t>
            </a:r>
          </a:p>
          <a:p>
            <a:pPr>
              <a:spcBef>
                <a:spcPts val="0"/>
              </a:spcBef>
              <a:spcAft>
                <a:spcPts val="0"/>
              </a:spcAft>
            </a:pPr>
            <a:r>
              <a:rPr lang="en-US" b="0" dirty="0">
                <a:solidFill>
                  <a:schemeClr val="tx1"/>
                </a:solidFill>
              </a:rPr>
              <a:t>•	More detailed and interactive maps</a:t>
            </a:r>
          </a:p>
          <a:p>
            <a:pPr>
              <a:spcBef>
                <a:spcPts val="0"/>
              </a:spcBef>
              <a:spcAft>
                <a:spcPts val="0"/>
              </a:spcAft>
            </a:pPr>
            <a:endParaRPr lang="en-US" b="0" dirty="0">
              <a:solidFill>
                <a:schemeClr val="tx1"/>
              </a:solidFill>
            </a:endParaRPr>
          </a:p>
        </p:txBody>
      </p:sp>
      <p:sp>
        <p:nvSpPr>
          <p:cNvPr id="9" name="Rectangle 8">
            <a:extLst>
              <a:ext uri="{FF2B5EF4-FFF2-40B4-BE49-F238E27FC236}">
                <a16:creationId xmlns:a16="http://schemas.microsoft.com/office/drawing/2014/main" id="{16A8AE17-F64C-4ED6-B3BF-8DA8C9F5DE02}"/>
              </a:ext>
            </a:extLst>
          </p:cNvPr>
          <p:cNvSpPr/>
          <p:nvPr/>
        </p:nvSpPr>
        <p:spPr>
          <a:xfrm>
            <a:off x="1270223" y="6486976"/>
            <a:ext cx="2351926" cy="276999"/>
          </a:xfrm>
          <a:prstGeom prst="rect">
            <a:avLst/>
          </a:prstGeom>
        </p:spPr>
        <p:txBody>
          <a:bodyPr wrap="none">
            <a:spAutoFit/>
          </a:bodyPr>
          <a:lstStyle/>
          <a:p>
            <a:pPr lvl="0" algn="ctr"/>
            <a:r>
              <a:rPr lang="en-US" sz="1200" dirty="0">
                <a:solidFill>
                  <a:schemeClr val="bg1"/>
                </a:solidFill>
              </a:rPr>
              <a:t>March 15, 2019 – May 27, 2019</a:t>
            </a:r>
          </a:p>
        </p:txBody>
      </p:sp>
      <p:sp>
        <p:nvSpPr>
          <p:cNvPr id="4" name="TextBox 3">
            <a:extLst>
              <a:ext uri="{FF2B5EF4-FFF2-40B4-BE49-F238E27FC236}">
                <a16:creationId xmlns:a16="http://schemas.microsoft.com/office/drawing/2014/main" id="{E65D7AAC-8B00-417A-B004-AEC8476DA00E}"/>
              </a:ext>
            </a:extLst>
          </p:cNvPr>
          <p:cNvSpPr txBox="1"/>
          <p:nvPr/>
        </p:nvSpPr>
        <p:spPr>
          <a:xfrm>
            <a:off x="2446186" y="973914"/>
            <a:ext cx="7814973" cy="584775"/>
          </a:xfrm>
          <a:prstGeom prst="rect">
            <a:avLst/>
          </a:prstGeom>
          <a:noFill/>
        </p:spPr>
        <p:txBody>
          <a:bodyPr wrap="square" rtlCol="0">
            <a:spAutoFit/>
          </a:bodyPr>
          <a:lstStyle/>
          <a:p>
            <a:r>
              <a:rPr lang="en-US" sz="1600" dirty="0"/>
              <a:t>Site information, information browsing, and navigation are key drivers, focus on the content itself as well as getting around the website to find it.</a:t>
            </a:r>
          </a:p>
        </p:txBody>
      </p:sp>
    </p:spTree>
    <p:extLst>
      <p:ext uri="{BB962C8B-B14F-4D97-AF65-F5344CB8AC3E}">
        <p14:creationId xmlns:p14="http://schemas.microsoft.com/office/powerpoint/2010/main" val="383029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0" y="260756"/>
            <a:ext cx="10969943" cy="888608"/>
          </a:xfrm>
        </p:spPr>
        <p:txBody>
          <a:bodyPr anchor="t">
            <a:normAutofit/>
          </a:bodyPr>
          <a:lstStyle/>
          <a:p>
            <a:pPr algn="l"/>
            <a:r>
              <a:rPr lang="en-US" sz="2600" b="0" dirty="0"/>
              <a:t>Next Steps</a:t>
            </a:r>
          </a:p>
        </p:txBody>
      </p:sp>
      <p:sp>
        <p:nvSpPr>
          <p:cNvPr id="3" name="Slide Number Placeholder 2"/>
          <p:cNvSpPr>
            <a:spLocks noGrp="1"/>
          </p:cNvSpPr>
          <p:nvPr>
            <p:ph type="sldNum" sz="quarter" idx="12"/>
          </p:nvPr>
        </p:nvSpPr>
        <p:spPr/>
        <p:txBody>
          <a:bodyPr/>
          <a:lstStyle/>
          <a:p>
            <a:fld id="{EB5131EF-D618-5347-8462-43F33F2C84D1}" type="slidenum">
              <a:rPr lang="en-US" smtClean="0"/>
              <a:pPr/>
              <a:t>32</a:t>
            </a:fld>
            <a:endParaRPr lang="en-US"/>
          </a:p>
        </p:txBody>
      </p:sp>
      <p:sp>
        <p:nvSpPr>
          <p:cNvPr id="5" name="Freeform 4"/>
          <p:cNvSpPr/>
          <p:nvPr/>
        </p:nvSpPr>
        <p:spPr>
          <a:xfrm>
            <a:off x="1236230" y="3854652"/>
            <a:ext cx="906980" cy="906980"/>
          </a:xfrm>
          <a:custGeom>
            <a:avLst/>
            <a:gdLst>
              <a:gd name="connsiteX0" fmla="*/ 0 w 1232937"/>
              <a:gd name="connsiteY0" fmla="*/ 616469 h 1232937"/>
              <a:gd name="connsiteX1" fmla="*/ 616469 w 1232937"/>
              <a:gd name="connsiteY1" fmla="*/ 0 h 1232937"/>
              <a:gd name="connsiteX2" fmla="*/ 1232938 w 1232937"/>
              <a:gd name="connsiteY2" fmla="*/ 616469 h 1232937"/>
              <a:gd name="connsiteX3" fmla="*/ 616469 w 1232937"/>
              <a:gd name="connsiteY3" fmla="*/ 1232938 h 1232937"/>
              <a:gd name="connsiteX4" fmla="*/ 0 w 1232937"/>
              <a:gd name="connsiteY4" fmla="*/ 616469 h 1232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2937" h="1232937">
                <a:moveTo>
                  <a:pt x="0" y="616469"/>
                </a:moveTo>
                <a:cubicBezTo>
                  <a:pt x="0" y="276003"/>
                  <a:pt x="276003" y="0"/>
                  <a:pt x="616469" y="0"/>
                </a:cubicBezTo>
                <a:cubicBezTo>
                  <a:pt x="956935" y="0"/>
                  <a:pt x="1232938" y="276003"/>
                  <a:pt x="1232938" y="616469"/>
                </a:cubicBezTo>
                <a:cubicBezTo>
                  <a:pt x="1232938" y="956935"/>
                  <a:pt x="956935" y="1232938"/>
                  <a:pt x="616469" y="1232938"/>
                </a:cubicBezTo>
                <a:cubicBezTo>
                  <a:pt x="276003" y="1232938"/>
                  <a:pt x="0" y="956935"/>
                  <a:pt x="0" y="616469"/>
                </a:cubicBezTo>
                <a:close/>
              </a:path>
            </a:pathLst>
          </a:custGeom>
          <a:solidFill>
            <a:schemeClr val="accent5"/>
          </a:solid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none" lIns="180512" tIns="180512" rIns="180512" bIns="180512" numCol="1" spcCol="1270" anchor="ctr" anchorCtr="0">
            <a:noAutofit/>
          </a:bodyPr>
          <a:lstStyle/>
          <a:p>
            <a:pPr algn="ctr" defTabSz="622113">
              <a:lnSpc>
                <a:spcPct val="90000"/>
              </a:lnSpc>
              <a:spcBef>
                <a:spcPct val="0"/>
              </a:spcBef>
            </a:pPr>
            <a:r>
              <a:rPr lang="en-US" sz="2000" b="1">
                <a:solidFill>
                  <a:prstClr val="white"/>
                </a:solidFill>
              </a:rPr>
              <a:t>2</a:t>
            </a:r>
          </a:p>
        </p:txBody>
      </p:sp>
      <p:sp>
        <p:nvSpPr>
          <p:cNvPr id="12" name="TextBox 11"/>
          <p:cNvSpPr txBox="1"/>
          <p:nvPr/>
        </p:nvSpPr>
        <p:spPr>
          <a:xfrm>
            <a:off x="2638493" y="1370669"/>
            <a:ext cx="7848919" cy="2115964"/>
          </a:xfrm>
          <a:prstGeom prst="rect">
            <a:avLst/>
          </a:prstGeom>
          <a:solidFill>
            <a:schemeClr val="accent5">
              <a:lumMod val="20000"/>
              <a:lumOff val="80000"/>
            </a:scheme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wrap="square" lIns="274320" tIns="182880" rIns="274320" bIns="182880">
            <a:spAutoFit/>
          </a:bodyPr>
          <a:lstStyle>
            <a:defPPr>
              <a:defRPr lang="en-US"/>
            </a:defPPr>
            <a:lvl1pPr defTabSz="609310">
              <a:spcBef>
                <a:spcPts val="300"/>
              </a:spcBef>
              <a:spcAft>
                <a:spcPts val="900"/>
              </a:spcAft>
              <a:defRPr sz="1600" b="1">
                <a:solidFill>
                  <a:schemeClr val="bg1"/>
                </a:solidFill>
                <a:latin typeface="Arial"/>
              </a:defRPr>
            </a:lvl1pPr>
            <a:lvl2pPr>
              <a:defRPr>
                <a:solidFill>
                  <a:schemeClr val="dk1">
                    <a:hueOff val="0"/>
                    <a:satOff val="0"/>
                    <a:lumOff val="0"/>
                    <a:alphaOff val="0"/>
                  </a:schemeClr>
                </a:solidFill>
              </a:defRPr>
            </a:lvl2pPr>
            <a:lvl3pPr>
              <a:defRPr>
                <a:solidFill>
                  <a:schemeClr val="dk1">
                    <a:hueOff val="0"/>
                    <a:satOff val="0"/>
                    <a:lumOff val="0"/>
                    <a:alphaOff val="0"/>
                  </a:schemeClr>
                </a:solidFill>
              </a:defRPr>
            </a:lvl3pPr>
            <a:lvl4pPr>
              <a:defRPr>
                <a:solidFill>
                  <a:schemeClr val="dk1">
                    <a:hueOff val="0"/>
                    <a:satOff val="0"/>
                    <a:lumOff val="0"/>
                    <a:alphaOff val="0"/>
                  </a:schemeClr>
                </a:solidFill>
              </a:defRPr>
            </a:lvl4pPr>
            <a:lvl5pPr>
              <a:defRPr>
                <a:solidFill>
                  <a:schemeClr val="dk1">
                    <a:hueOff val="0"/>
                    <a:satOff val="0"/>
                    <a:lumOff val="0"/>
                    <a:alphaOff val="0"/>
                  </a:schemeClr>
                </a:solidFill>
              </a:defRPr>
            </a:lvl5pPr>
            <a:lvl6pPr>
              <a:defRPr>
                <a:solidFill>
                  <a:schemeClr val="dk1">
                    <a:hueOff val="0"/>
                    <a:satOff val="0"/>
                    <a:lumOff val="0"/>
                    <a:alphaOff val="0"/>
                  </a:schemeClr>
                </a:solidFill>
              </a:defRPr>
            </a:lvl6pPr>
            <a:lvl7pPr>
              <a:defRPr>
                <a:solidFill>
                  <a:schemeClr val="dk1">
                    <a:hueOff val="0"/>
                    <a:satOff val="0"/>
                    <a:lumOff val="0"/>
                    <a:alphaOff val="0"/>
                  </a:schemeClr>
                </a:solidFill>
              </a:defRPr>
            </a:lvl7pPr>
            <a:lvl8pPr>
              <a:defRPr>
                <a:solidFill>
                  <a:schemeClr val="dk1">
                    <a:hueOff val="0"/>
                    <a:satOff val="0"/>
                    <a:lumOff val="0"/>
                    <a:alphaOff val="0"/>
                  </a:schemeClr>
                </a:solidFill>
              </a:defRPr>
            </a:lvl8pPr>
            <a:lvl9pPr>
              <a:defRPr>
                <a:solidFill>
                  <a:schemeClr val="dk1">
                    <a:hueOff val="0"/>
                    <a:satOff val="0"/>
                    <a:lumOff val="0"/>
                    <a:alphaOff val="0"/>
                  </a:schemeClr>
                </a:solidFill>
              </a:defRPr>
            </a:lvl9pPr>
          </a:lstStyle>
          <a:p>
            <a:r>
              <a:rPr lang="en-US" dirty="0">
                <a:solidFill>
                  <a:schemeClr val="tx1"/>
                </a:solidFill>
              </a:rPr>
              <a:t>ForeSee Feedback. </a:t>
            </a:r>
          </a:p>
          <a:p>
            <a:pPr marL="285750" indent="-285750">
              <a:buFont typeface="Arial" charset="0"/>
              <a:buChar char="•"/>
            </a:pPr>
            <a:r>
              <a:rPr lang="en-US" b="0" dirty="0">
                <a:solidFill>
                  <a:schemeClr val="tx1"/>
                </a:solidFill>
              </a:rPr>
              <a:t>Feedback presents visitors with the opportunity to communicate their experience at any given point of their visit and allows participants to select specific or general areas to rate or comment on. </a:t>
            </a:r>
          </a:p>
          <a:p>
            <a:pPr marL="895243" lvl="1" indent="-285750">
              <a:buFont typeface="Arial" charset="0"/>
              <a:buChar char="•"/>
            </a:pPr>
            <a:r>
              <a:rPr lang="en-US" sz="1600" dirty="0">
                <a:solidFill>
                  <a:schemeClr val="tx1"/>
                </a:solidFill>
              </a:rPr>
              <a:t>Consider Feedback for pages like How’s My Waterway? to allow them to continue to gather feedback from their visitors. </a:t>
            </a:r>
            <a:endParaRPr lang="en-US" sz="1600" b="0" dirty="0">
              <a:solidFill>
                <a:schemeClr val="tx1"/>
              </a:solidFill>
            </a:endParaRPr>
          </a:p>
        </p:txBody>
      </p:sp>
      <p:sp>
        <p:nvSpPr>
          <p:cNvPr id="14" name="TextBox 13"/>
          <p:cNvSpPr txBox="1"/>
          <p:nvPr/>
        </p:nvSpPr>
        <p:spPr>
          <a:xfrm>
            <a:off x="2638493" y="3800311"/>
            <a:ext cx="7848919" cy="1754326"/>
          </a:xfrm>
          <a:prstGeom prst="rect">
            <a:avLst/>
          </a:prstGeom>
          <a:solidFill>
            <a:schemeClr val="accent5">
              <a:lumMod val="20000"/>
              <a:lumOff val="80000"/>
            </a:scheme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wrap="square" lIns="274320" tIns="182880" rIns="274320" bIns="182880">
            <a:spAutoFit/>
          </a:bodyPr>
          <a:lstStyle>
            <a:defPPr>
              <a:defRPr lang="en-US"/>
            </a:defPPr>
            <a:lvl1pPr defTabSz="609310">
              <a:spcBef>
                <a:spcPts val="300"/>
              </a:spcBef>
              <a:spcAft>
                <a:spcPts val="900"/>
              </a:spcAft>
              <a:defRPr sz="1600" b="1">
                <a:solidFill>
                  <a:schemeClr val="bg1"/>
                </a:solidFill>
                <a:latin typeface="Arial"/>
              </a:defRPr>
            </a:lvl1pPr>
            <a:lvl2pPr>
              <a:defRPr>
                <a:solidFill>
                  <a:schemeClr val="dk1">
                    <a:hueOff val="0"/>
                    <a:satOff val="0"/>
                    <a:lumOff val="0"/>
                    <a:alphaOff val="0"/>
                  </a:schemeClr>
                </a:solidFill>
              </a:defRPr>
            </a:lvl2pPr>
            <a:lvl3pPr>
              <a:defRPr>
                <a:solidFill>
                  <a:schemeClr val="dk1">
                    <a:hueOff val="0"/>
                    <a:satOff val="0"/>
                    <a:lumOff val="0"/>
                    <a:alphaOff val="0"/>
                  </a:schemeClr>
                </a:solidFill>
              </a:defRPr>
            </a:lvl3pPr>
            <a:lvl4pPr>
              <a:defRPr>
                <a:solidFill>
                  <a:schemeClr val="dk1">
                    <a:hueOff val="0"/>
                    <a:satOff val="0"/>
                    <a:lumOff val="0"/>
                    <a:alphaOff val="0"/>
                  </a:schemeClr>
                </a:solidFill>
              </a:defRPr>
            </a:lvl4pPr>
            <a:lvl5pPr>
              <a:defRPr>
                <a:solidFill>
                  <a:schemeClr val="dk1">
                    <a:hueOff val="0"/>
                    <a:satOff val="0"/>
                    <a:lumOff val="0"/>
                    <a:alphaOff val="0"/>
                  </a:schemeClr>
                </a:solidFill>
              </a:defRPr>
            </a:lvl5pPr>
            <a:lvl6pPr>
              <a:defRPr>
                <a:solidFill>
                  <a:schemeClr val="dk1">
                    <a:hueOff val="0"/>
                    <a:satOff val="0"/>
                    <a:lumOff val="0"/>
                    <a:alphaOff val="0"/>
                  </a:schemeClr>
                </a:solidFill>
              </a:defRPr>
            </a:lvl6pPr>
            <a:lvl7pPr>
              <a:defRPr>
                <a:solidFill>
                  <a:schemeClr val="dk1">
                    <a:hueOff val="0"/>
                    <a:satOff val="0"/>
                    <a:lumOff val="0"/>
                    <a:alphaOff val="0"/>
                  </a:schemeClr>
                </a:solidFill>
              </a:defRPr>
            </a:lvl7pPr>
            <a:lvl8pPr>
              <a:defRPr>
                <a:solidFill>
                  <a:schemeClr val="dk1">
                    <a:hueOff val="0"/>
                    <a:satOff val="0"/>
                    <a:lumOff val="0"/>
                    <a:alphaOff val="0"/>
                  </a:schemeClr>
                </a:solidFill>
              </a:defRPr>
            </a:lvl8pPr>
            <a:lvl9pPr>
              <a:defRPr>
                <a:solidFill>
                  <a:schemeClr val="dk1">
                    <a:hueOff val="0"/>
                    <a:satOff val="0"/>
                    <a:lumOff val="0"/>
                    <a:alphaOff val="0"/>
                  </a:schemeClr>
                </a:solidFill>
              </a:defRPr>
            </a:lvl9pPr>
          </a:lstStyle>
          <a:p>
            <a:r>
              <a:rPr lang="en-US" dirty="0">
                <a:solidFill>
                  <a:schemeClr val="tx1"/>
                </a:solidFill>
              </a:rPr>
              <a:t>Monitor Scores. </a:t>
            </a:r>
          </a:p>
          <a:p>
            <a:pPr marL="285750" indent="-285750">
              <a:buFont typeface="Arial" charset="0"/>
              <a:buChar char="•"/>
            </a:pPr>
            <a:r>
              <a:rPr lang="en-US" b="0" dirty="0">
                <a:solidFill>
                  <a:schemeClr val="tx1"/>
                </a:solidFill>
              </a:rPr>
              <a:t>Continue to monitor How’s My Waterway? metrics through </a:t>
            </a:r>
            <a:r>
              <a:rPr lang="en-US" b="0" dirty="0" err="1">
                <a:solidFill>
                  <a:schemeClr val="tx1"/>
                </a:solidFill>
              </a:rPr>
              <a:t>ForeSee’s</a:t>
            </a:r>
            <a:r>
              <a:rPr lang="en-US" b="0" dirty="0">
                <a:solidFill>
                  <a:schemeClr val="tx1"/>
                </a:solidFill>
              </a:rPr>
              <a:t> CX Suite. A Waterway Dashboard has been created and will be shared with the team to continue to monitor scores and track progress based on changes made to the How’s My Waterway? pages. </a:t>
            </a:r>
          </a:p>
        </p:txBody>
      </p:sp>
      <p:sp>
        <p:nvSpPr>
          <p:cNvPr id="17" name="Freeform 16"/>
          <p:cNvSpPr/>
          <p:nvPr/>
        </p:nvSpPr>
        <p:spPr>
          <a:xfrm>
            <a:off x="1220929" y="1975161"/>
            <a:ext cx="906980" cy="906980"/>
          </a:xfrm>
          <a:custGeom>
            <a:avLst/>
            <a:gdLst>
              <a:gd name="connsiteX0" fmla="*/ 0 w 1232937"/>
              <a:gd name="connsiteY0" fmla="*/ 616469 h 1232937"/>
              <a:gd name="connsiteX1" fmla="*/ 616469 w 1232937"/>
              <a:gd name="connsiteY1" fmla="*/ 0 h 1232937"/>
              <a:gd name="connsiteX2" fmla="*/ 1232938 w 1232937"/>
              <a:gd name="connsiteY2" fmla="*/ 616469 h 1232937"/>
              <a:gd name="connsiteX3" fmla="*/ 616469 w 1232937"/>
              <a:gd name="connsiteY3" fmla="*/ 1232938 h 1232937"/>
              <a:gd name="connsiteX4" fmla="*/ 0 w 1232937"/>
              <a:gd name="connsiteY4" fmla="*/ 616469 h 1232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2937" h="1232937">
                <a:moveTo>
                  <a:pt x="0" y="616469"/>
                </a:moveTo>
                <a:cubicBezTo>
                  <a:pt x="0" y="276003"/>
                  <a:pt x="276003" y="0"/>
                  <a:pt x="616469" y="0"/>
                </a:cubicBezTo>
                <a:cubicBezTo>
                  <a:pt x="956935" y="0"/>
                  <a:pt x="1232938" y="276003"/>
                  <a:pt x="1232938" y="616469"/>
                </a:cubicBezTo>
                <a:cubicBezTo>
                  <a:pt x="1232938" y="956935"/>
                  <a:pt x="956935" y="1232938"/>
                  <a:pt x="616469" y="1232938"/>
                </a:cubicBezTo>
                <a:cubicBezTo>
                  <a:pt x="276003" y="1232938"/>
                  <a:pt x="0" y="956935"/>
                  <a:pt x="0" y="616469"/>
                </a:cubicBezTo>
                <a:close/>
              </a:path>
            </a:pathLst>
          </a:custGeom>
          <a:solidFill>
            <a:schemeClr val="accent5"/>
          </a:solid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none" lIns="180512" tIns="180512" rIns="180512" bIns="180512" numCol="1" spcCol="1270" anchor="ctr" anchorCtr="0">
            <a:noAutofit/>
          </a:bodyPr>
          <a:lstStyle/>
          <a:p>
            <a:pPr algn="ctr" defTabSz="622113">
              <a:lnSpc>
                <a:spcPct val="90000"/>
              </a:lnSpc>
              <a:spcBef>
                <a:spcPct val="0"/>
              </a:spcBef>
            </a:pPr>
            <a:r>
              <a:rPr lang="en-US" sz="2000" b="1"/>
              <a:t>1</a:t>
            </a:r>
          </a:p>
        </p:txBody>
      </p:sp>
      <p:sp>
        <p:nvSpPr>
          <p:cNvPr id="11" name="Rectangle 10">
            <a:extLst>
              <a:ext uri="{FF2B5EF4-FFF2-40B4-BE49-F238E27FC236}">
                <a16:creationId xmlns:a16="http://schemas.microsoft.com/office/drawing/2014/main" id="{A7588F1D-DDEF-42C4-8F76-8E19CD635F18}"/>
              </a:ext>
            </a:extLst>
          </p:cNvPr>
          <p:cNvSpPr/>
          <p:nvPr/>
        </p:nvSpPr>
        <p:spPr>
          <a:xfrm>
            <a:off x="1270223" y="6486976"/>
            <a:ext cx="2351926" cy="276999"/>
          </a:xfrm>
          <a:prstGeom prst="rect">
            <a:avLst/>
          </a:prstGeom>
        </p:spPr>
        <p:txBody>
          <a:bodyPr wrap="none">
            <a:spAutoFit/>
          </a:bodyPr>
          <a:lstStyle/>
          <a:p>
            <a:pPr lvl="0" algn="ctr"/>
            <a:r>
              <a:rPr lang="en-US" sz="1200" dirty="0">
                <a:solidFill>
                  <a:schemeClr val="bg1"/>
                </a:solidFill>
              </a:rPr>
              <a:t>March 15, 2019 – May 27, 2019</a:t>
            </a:r>
          </a:p>
        </p:txBody>
      </p:sp>
    </p:spTree>
    <p:extLst>
      <p:ext uri="{BB962C8B-B14F-4D97-AF65-F5344CB8AC3E}">
        <p14:creationId xmlns:p14="http://schemas.microsoft.com/office/powerpoint/2010/main" val="12694131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552" y="1880926"/>
            <a:ext cx="9243802" cy="1485364"/>
          </a:xfrm>
        </p:spPr>
        <p:txBody>
          <a:bodyPr/>
          <a:lstStyle/>
          <a:p>
            <a:r>
              <a:rPr lang="en-US" dirty="0"/>
              <a:t>Appendix</a:t>
            </a:r>
          </a:p>
        </p:txBody>
      </p:sp>
      <p:sp>
        <p:nvSpPr>
          <p:cNvPr id="3" name="Slide Number Placeholder 2">
            <a:extLst>
              <a:ext uri="{FF2B5EF4-FFF2-40B4-BE49-F238E27FC236}">
                <a16:creationId xmlns:a16="http://schemas.microsoft.com/office/drawing/2014/main" id="{4A8B57B8-A72D-4D94-A718-426DAE8FEBED}"/>
              </a:ext>
            </a:extLst>
          </p:cNvPr>
          <p:cNvSpPr>
            <a:spLocks noGrp="1"/>
          </p:cNvSpPr>
          <p:nvPr>
            <p:ph type="sldNum" sz="quarter" idx="12"/>
          </p:nvPr>
        </p:nvSpPr>
        <p:spPr/>
        <p:txBody>
          <a:bodyPr/>
          <a:lstStyle/>
          <a:p>
            <a:fld id="{C932CDCB-4B29-F641-AE31-D4360F16EBC3}" type="slidenum">
              <a:rPr lang="en-US" smtClean="0"/>
              <a:t>33</a:t>
            </a:fld>
            <a:endParaRPr lang="en-US" dirty="0"/>
          </a:p>
        </p:txBody>
      </p:sp>
    </p:spTree>
    <p:extLst>
      <p:ext uri="{BB962C8B-B14F-4D97-AF65-F5344CB8AC3E}">
        <p14:creationId xmlns:p14="http://schemas.microsoft.com/office/powerpoint/2010/main" val="42781187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a:t>Appendix - Glossary of ForeSee Terminology</a:t>
            </a:r>
          </a:p>
        </p:txBody>
      </p:sp>
      <p:sp>
        <p:nvSpPr>
          <p:cNvPr id="3" name="Slide Number Placeholder 2"/>
          <p:cNvSpPr>
            <a:spLocks noGrp="1"/>
          </p:cNvSpPr>
          <p:nvPr>
            <p:ph type="sldNum" sz="quarter" idx="12"/>
          </p:nvPr>
        </p:nvSpPr>
        <p:spPr/>
        <p:txBody>
          <a:bodyPr/>
          <a:lstStyle/>
          <a:p>
            <a:fld id="{C932CDCB-4B29-F641-AE31-D4360F16EBC3}" type="slidenum">
              <a:rPr lang="en-US" smtClean="0"/>
              <a:t>34</a:t>
            </a:fld>
            <a:endParaRPr lang="en-US"/>
          </a:p>
        </p:txBody>
      </p:sp>
      <p:sp>
        <p:nvSpPr>
          <p:cNvPr id="10" name="Rectangle 5"/>
          <p:cNvSpPr>
            <a:spLocks noChangeArrowheads="1"/>
          </p:cNvSpPr>
          <p:nvPr/>
        </p:nvSpPr>
        <p:spPr bwMode="auto">
          <a:xfrm>
            <a:off x="609441" y="1057275"/>
            <a:ext cx="5561555" cy="5157350"/>
          </a:xfrm>
          <a:prstGeom prst="rect">
            <a:avLst/>
          </a:prstGeom>
          <a:noFill/>
          <a:ln w="9525">
            <a:noFill/>
            <a:miter lim="800000"/>
            <a:headEnd/>
            <a:tailEnd/>
          </a:ln>
        </p:spPr>
        <p:txBody>
          <a:bodyPr/>
          <a:lstStyle/>
          <a:p>
            <a:pPr>
              <a:lnSpc>
                <a:spcPct val="110000"/>
              </a:lnSpc>
              <a:spcBef>
                <a:spcPts val="1200"/>
              </a:spcBef>
            </a:pPr>
            <a:r>
              <a:rPr lang="en-US" sz="1100" b="1">
                <a:solidFill>
                  <a:schemeClr val="accent5"/>
                </a:solidFill>
                <a:ea typeface="ＭＳ Ｐゴシック" pitchFamily="-108" charset="-128"/>
                <a:cs typeface="Arial" pitchFamily="34" charset="0"/>
              </a:rPr>
              <a:t>The ForeSee </a:t>
            </a:r>
            <a:r>
              <a:rPr lang="en-US" sz="1100" b="1">
                <a:solidFill>
                  <a:schemeClr val="accent5"/>
                </a:solidFill>
              </a:rPr>
              <a:t>® CXA</a:t>
            </a:r>
            <a:r>
              <a:rPr lang="en-US" sz="1100" b="1" baseline="30000">
                <a:solidFill>
                  <a:schemeClr val="accent5"/>
                </a:solidFill>
              </a:rPr>
              <a:t>SM</a:t>
            </a:r>
            <a:r>
              <a:rPr lang="en-US" sz="1100" b="1">
                <a:solidFill>
                  <a:schemeClr val="accent5"/>
                </a:solidFill>
              </a:rPr>
              <a:t> </a:t>
            </a:r>
            <a:r>
              <a:rPr lang="en-US" sz="1100" b="1">
                <a:solidFill>
                  <a:schemeClr val="accent5"/>
                </a:solidFill>
                <a:ea typeface="ＭＳ Ｐゴシック" pitchFamily="-108" charset="-128"/>
                <a:cs typeface="Arial" pitchFamily="34" charset="0"/>
              </a:rPr>
              <a:t>Methodology: </a:t>
            </a:r>
            <a:r>
              <a:rPr lang="en-US" sz="1100"/>
              <a:t>The ForeSee CXA methodology is an advanced statistical engine proven by years of research that measures the customer experience and utilizes cause-and-effect modeling to radically change the way that organizations make strategic investments and decisions for better bottom-line results. Backed by three decades of rigorous scientific research, ForeSee CXA methodology has a rich heritage of highly diagnostic performance measurements coupled with sensitive improvement prescriptions and powerful prognostic capabilities.</a:t>
            </a:r>
            <a:endParaRPr lang="en-US" sz="1100">
              <a:ea typeface="ＭＳ Ｐゴシック" pitchFamily="-108" charset="-128"/>
              <a:cs typeface="Arial" pitchFamily="34" charset="0"/>
            </a:endParaRPr>
          </a:p>
          <a:p>
            <a:pPr eaLnBrk="0" hangingPunct="0">
              <a:lnSpc>
                <a:spcPct val="110000"/>
              </a:lnSpc>
              <a:spcBef>
                <a:spcPts val="1200"/>
              </a:spcBef>
              <a:buClr>
                <a:srgbClr val="FF0000"/>
              </a:buClr>
            </a:pPr>
            <a:r>
              <a:rPr lang="en-US" sz="1100" b="1">
                <a:solidFill>
                  <a:schemeClr val="accent5"/>
                </a:solidFill>
                <a:ea typeface="ＭＳ Ｐゴシック" pitchFamily="-108" charset="-128"/>
                <a:cs typeface="Arial" pitchFamily="34" charset="0"/>
              </a:rPr>
              <a:t>Custom Questions</a:t>
            </a:r>
            <a:r>
              <a:rPr lang="en-US" sz="1100">
                <a:solidFill>
                  <a:srgbClr val="136AD5"/>
                </a:solidFill>
                <a:ea typeface="ＭＳ Ｐゴシック" pitchFamily="-108" charset="-128"/>
                <a:cs typeface="Arial" pitchFamily="34" charset="0"/>
              </a:rPr>
              <a:t>: </a:t>
            </a:r>
            <a:r>
              <a:rPr lang="en-US" sz="1100">
                <a:ea typeface="ＭＳ Ｐゴシック" pitchFamily="-108" charset="-128"/>
                <a:cs typeface="Arial" pitchFamily="34" charset="0"/>
              </a:rPr>
              <a:t>Each Customer Satisfaction Survey includes two different types of questions: model questions and custom questions. Custom questions are unique to each survey and can take a variety of different forms, including radio buttons, drop-down menus, check boxes, and open-ended text. The custom question responses are </a:t>
            </a:r>
            <a:r>
              <a:rPr lang="en-US" sz="1100" u="sng">
                <a:ea typeface="ＭＳ Ｐゴシック" pitchFamily="-108" charset="-128"/>
                <a:cs typeface="Arial" pitchFamily="34" charset="0"/>
              </a:rPr>
              <a:t>not</a:t>
            </a:r>
            <a:r>
              <a:rPr lang="en-US" sz="1100">
                <a:ea typeface="ＭＳ Ｐゴシック" pitchFamily="-108" charset="-128"/>
                <a:cs typeface="Arial" pitchFamily="34" charset="0"/>
              </a:rPr>
              <a:t> used to derive the results using the ForeSee CXA methodology; so custom question results are reported separately in the Online Reporting Facility. Custom questions provide an excellent opportunity for data segment analysis. </a:t>
            </a:r>
          </a:p>
          <a:p>
            <a:pPr eaLnBrk="0" hangingPunct="0">
              <a:lnSpc>
                <a:spcPct val="110000"/>
              </a:lnSpc>
              <a:spcBef>
                <a:spcPts val="1200"/>
              </a:spcBef>
              <a:buClr>
                <a:srgbClr val="FF0000"/>
              </a:buClr>
            </a:pPr>
            <a:r>
              <a:rPr lang="en-US" sz="1100" b="1">
                <a:solidFill>
                  <a:schemeClr val="accent5"/>
                </a:solidFill>
                <a:ea typeface="ＭＳ Ｐゴシック" pitchFamily="-108" charset="-128"/>
                <a:cs typeface="Arial" pitchFamily="34" charset="0"/>
              </a:rPr>
              <a:t>Elements</a:t>
            </a:r>
            <a:r>
              <a:rPr lang="en-US" sz="1100">
                <a:solidFill>
                  <a:schemeClr val="accent5"/>
                </a:solidFill>
                <a:ea typeface="ＭＳ Ｐゴシック" pitchFamily="-108" charset="-128"/>
                <a:cs typeface="Arial" pitchFamily="34" charset="0"/>
              </a:rPr>
              <a:t>: </a:t>
            </a:r>
            <a:r>
              <a:rPr lang="en-US" sz="1100">
                <a:ea typeface="ＭＳ Ｐゴシック" pitchFamily="-108" charset="-128"/>
                <a:cs typeface="Arial" pitchFamily="34" charset="0"/>
              </a:rPr>
              <a:t>An element is a measure of the customer's experience with a defined and manageable property of a website (e.g., Look and Feel, Navigation, etc.). It is composed of several survey items that provide performance ratings about various aspects of the customer's experience with the website property being measured. The separate ratings are combined as part of the modeling process into a summary score reflecting the overall experience of the customer with the website property. </a:t>
            </a:r>
          </a:p>
          <a:p>
            <a:pPr eaLnBrk="0" hangingPunct="0">
              <a:lnSpc>
                <a:spcPct val="110000"/>
              </a:lnSpc>
              <a:spcBef>
                <a:spcPts val="1200"/>
              </a:spcBef>
              <a:buClr>
                <a:srgbClr val="FF0000"/>
              </a:buClr>
            </a:pPr>
            <a:r>
              <a:rPr lang="en-US" sz="1100" b="1">
                <a:solidFill>
                  <a:schemeClr val="accent5"/>
                </a:solidFill>
                <a:ea typeface="ＭＳ Ｐゴシック" pitchFamily="-108" charset="-128"/>
                <a:cs typeface="Arial" pitchFamily="34" charset="0"/>
              </a:rPr>
              <a:t>Random Sampling</a:t>
            </a:r>
            <a:r>
              <a:rPr lang="en-US" sz="1100">
                <a:solidFill>
                  <a:schemeClr val="accent5"/>
                </a:solidFill>
                <a:ea typeface="ＭＳ Ｐゴシック" pitchFamily="-108" charset="-128"/>
                <a:cs typeface="Arial" pitchFamily="34" charset="0"/>
              </a:rPr>
              <a:t>: </a:t>
            </a:r>
            <a:r>
              <a:rPr lang="en-US" sz="1100">
                <a:ea typeface="ＭＳ Ｐゴシック" pitchFamily="-108" charset="-128"/>
                <a:cs typeface="Arial" pitchFamily="34" charset="0"/>
              </a:rPr>
              <a:t>We use a Sampling Percentage to determine the proportion of site visitors that will receive a survey invitation on your site.  We try to attain a good balance between collecting enough information to provide you with in-depth analysis, while remaining unobtrusive to your site visitors.</a:t>
            </a:r>
          </a:p>
          <a:p>
            <a:pPr eaLnBrk="0" hangingPunct="0">
              <a:lnSpc>
                <a:spcPct val="110000"/>
              </a:lnSpc>
              <a:spcBef>
                <a:spcPts val="1200"/>
              </a:spcBef>
              <a:buClr>
                <a:srgbClr val="FF0000"/>
              </a:buClr>
            </a:pPr>
            <a:r>
              <a:rPr lang="en-US" sz="1100">
                <a:ea typeface="ＭＳ Ｐゴシック" pitchFamily="-108" charset="-128"/>
                <a:cs typeface="Arial" pitchFamily="34" charset="0"/>
              </a:rPr>
              <a:t> </a:t>
            </a:r>
          </a:p>
        </p:txBody>
      </p:sp>
      <p:sp>
        <p:nvSpPr>
          <p:cNvPr id="11" name="Rectangle 5"/>
          <p:cNvSpPr>
            <a:spLocks noChangeArrowheads="1"/>
          </p:cNvSpPr>
          <p:nvPr/>
        </p:nvSpPr>
        <p:spPr bwMode="auto">
          <a:xfrm>
            <a:off x="6312609" y="1057275"/>
            <a:ext cx="5266775" cy="5157350"/>
          </a:xfrm>
          <a:prstGeom prst="rect">
            <a:avLst/>
          </a:prstGeom>
          <a:noFill/>
          <a:ln w="9525">
            <a:noFill/>
            <a:miter lim="800000"/>
            <a:headEnd/>
            <a:tailEnd/>
          </a:ln>
        </p:spPr>
        <p:txBody>
          <a:bodyPr/>
          <a:lstStyle/>
          <a:p>
            <a:pPr eaLnBrk="0" hangingPunct="0">
              <a:lnSpc>
                <a:spcPct val="110000"/>
              </a:lnSpc>
              <a:spcBef>
                <a:spcPts val="1200"/>
              </a:spcBef>
              <a:buClr>
                <a:srgbClr val="FF0000"/>
              </a:buClr>
            </a:pPr>
            <a:r>
              <a:rPr lang="en-US" sz="1100" b="1">
                <a:solidFill>
                  <a:schemeClr val="accent5"/>
                </a:solidFill>
                <a:ea typeface="ＭＳ Ｐゴシック" pitchFamily="-108" charset="-128"/>
                <a:cs typeface="Arial" pitchFamily="34" charset="0"/>
              </a:rPr>
              <a:t>Impact</a:t>
            </a:r>
            <a:r>
              <a:rPr lang="en-US" sz="1100">
                <a:solidFill>
                  <a:srgbClr val="136AD5"/>
                </a:solidFill>
                <a:ea typeface="ＭＳ Ｐゴシック" pitchFamily="-108" charset="-128"/>
                <a:cs typeface="Arial" pitchFamily="34" charset="0"/>
              </a:rPr>
              <a:t>: </a:t>
            </a:r>
            <a:r>
              <a:rPr lang="en-US" sz="1100">
                <a:ea typeface="ＭＳ Ｐゴシック" pitchFamily="-108" charset="-128"/>
                <a:cs typeface="Arial" pitchFamily="34" charset="0"/>
              </a:rPr>
              <a:t>Impact is the numeric representation of the cause-and-effect relationship between an element (e.g., Site Navigation) and customer satisfaction or customer satisfaction and a future behavior (e.g., Likelihood to Purchase). An </a:t>
            </a:r>
            <a:r>
              <a:rPr lang="en-US" sz="1100" i="1">
                <a:ea typeface="ＭＳ Ｐゴシック" pitchFamily="-108" charset="-128"/>
                <a:cs typeface="Arial" pitchFamily="34" charset="0"/>
              </a:rPr>
              <a:t>impact</a:t>
            </a:r>
            <a:r>
              <a:rPr lang="en-US" sz="1100">
                <a:ea typeface="ＭＳ Ｐゴシック" pitchFamily="-108" charset="-128"/>
                <a:cs typeface="Arial" pitchFamily="34" charset="0"/>
              </a:rPr>
              <a:t> represents the increase in customer satisfaction resulting from a 5-point increase in an element score. For example, if the impact of Site Navigation is 1.2, then a 5-point increase in Site Navigation’s score would lead to an increase in customer satisfaction by 1.2 points. </a:t>
            </a:r>
          </a:p>
          <a:p>
            <a:pPr eaLnBrk="0" hangingPunct="0">
              <a:lnSpc>
                <a:spcPct val="110000"/>
              </a:lnSpc>
              <a:spcBef>
                <a:spcPts val="1200"/>
              </a:spcBef>
              <a:buClr>
                <a:srgbClr val="FF0000"/>
              </a:buClr>
            </a:pPr>
            <a:r>
              <a:rPr lang="en-US" sz="1100" b="1">
                <a:solidFill>
                  <a:schemeClr val="accent5"/>
                </a:solidFill>
                <a:ea typeface="ＭＳ Ｐゴシック" pitchFamily="-108" charset="-128"/>
                <a:cs typeface="Arial" pitchFamily="34" charset="0"/>
              </a:rPr>
              <a:t>Loyalty Factor</a:t>
            </a:r>
            <a:r>
              <a:rPr lang="en-US" sz="1100">
                <a:solidFill>
                  <a:schemeClr val="accent5"/>
                </a:solidFill>
                <a:ea typeface="ＭＳ Ｐゴシック" pitchFamily="-108" charset="-128"/>
                <a:cs typeface="Arial" pitchFamily="34" charset="0"/>
              </a:rPr>
              <a:t>: </a:t>
            </a:r>
            <a:r>
              <a:rPr lang="en-US" sz="1100">
                <a:ea typeface="ＭＳ Ｐゴシック" pitchFamily="-108" charset="-128"/>
                <a:cs typeface="Arial" pitchFamily="34" charset="0"/>
              </a:rPr>
              <a:t>The Loyalty Factor is a number that establishes how many pages with survey code a site visitor must visit before they are eligible to receive a survey.  Loyalty Factors are utilized to ensure that respondents have experienced enough of a site before completing the Customer Satisfaction Survey. </a:t>
            </a:r>
          </a:p>
          <a:p>
            <a:pPr eaLnBrk="0" hangingPunct="0">
              <a:lnSpc>
                <a:spcPct val="110000"/>
              </a:lnSpc>
              <a:spcBef>
                <a:spcPts val="1200"/>
              </a:spcBef>
              <a:buClr>
                <a:srgbClr val="FF0000"/>
              </a:buClr>
            </a:pPr>
            <a:r>
              <a:rPr lang="en-US" sz="1100" b="1">
                <a:solidFill>
                  <a:schemeClr val="accent5"/>
                </a:solidFill>
                <a:ea typeface="ＭＳ Ｐゴシック" pitchFamily="-108" charset="-128"/>
                <a:cs typeface="Arial" pitchFamily="34" charset="0"/>
              </a:rPr>
              <a:t>Model Questions</a:t>
            </a:r>
            <a:r>
              <a:rPr lang="en-US" sz="1100">
                <a:solidFill>
                  <a:schemeClr val="accent5"/>
                </a:solidFill>
                <a:ea typeface="ＭＳ Ｐゴシック" pitchFamily="-108" charset="-128"/>
                <a:cs typeface="Arial" pitchFamily="34" charset="0"/>
              </a:rPr>
              <a:t>: </a:t>
            </a:r>
            <a:r>
              <a:rPr lang="en-US" sz="1100">
                <a:ea typeface="ＭＳ Ｐゴシック" pitchFamily="-108" charset="-128"/>
                <a:cs typeface="Arial" pitchFamily="34" charset="0"/>
              </a:rPr>
              <a:t>In order to utilize the ForeSee CXA methodology to calculate Satisfaction and Future Behavior scores and impacts, ForeSee asks standard model questions. These model questions are targeted toward the key Elements (i.e., “main areas”) of the site that drive customer satisfaction (e.g., Functionality, Navigation, Product Browsing, etc.), Overall Satisfaction, and Future Behaviors such as Likelihood to Recommend or Likelihood to Purchase. </a:t>
            </a:r>
          </a:p>
          <a:p>
            <a:pPr eaLnBrk="0" hangingPunct="0">
              <a:lnSpc>
                <a:spcPct val="110000"/>
              </a:lnSpc>
              <a:spcBef>
                <a:spcPts val="1200"/>
              </a:spcBef>
              <a:buClr>
                <a:srgbClr val="FF0000"/>
              </a:buClr>
            </a:pPr>
            <a:r>
              <a:rPr lang="en-US" sz="1100" b="1">
                <a:solidFill>
                  <a:schemeClr val="accent5"/>
                </a:solidFill>
                <a:ea typeface="ＭＳ Ｐゴシック" pitchFamily="-108" charset="-128"/>
                <a:cs typeface="Arial" pitchFamily="34" charset="0"/>
              </a:rPr>
              <a:t>Future Behaviors</a:t>
            </a:r>
            <a:r>
              <a:rPr lang="en-US" sz="1100">
                <a:solidFill>
                  <a:schemeClr val="accent5"/>
                </a:solidFill>
                <a:ea typeface="ＭＳ Ｐゴシック" pitchFamily="-108" charset="-128"/>
                <a:cs typeface="Arial" pitchFamily="34" charset="0"/>
              </a:rPr>
              <a:t>: </a:t>
            </a:r>
            <a:r>
              <a:rPr lang="en-US" sz="1100">
                <a:ea typeface="ＭＳ Ｐゴシック" pitchFamily="-108" charset="-128"/>
                <a:cs typeface="Arial" pitchFamily="34" charset="0"/>
              </a:rPr>
              <a:t>Future Behaviors are the things you want your customers to do more of as a result of visiting your website, such as recommend your site to others or complete a purchase. The cause-and-effect ForeSee CXA  methodology enables us to quantify the impact that improving satisfaction with your site would have on increasing future behaviors such as site visitors’ likelihood to recommend your site. </a:t>
            </a:r>
          </a:p>
          <a:p>
            <a:pPr eaLnBrk="0" hangingPunct="0">
              <a:lnSpc>
                <a:spcPct val="110000"/>
              </a:lnSpc>
              <a:spcBef>
                <a:spcPts val="1200"/>
              </a:spcBef>
              <a:buClr>
                <a:srgbClr val="FF0000"/>
              </a:buClr>
            </a:pPr>
            <a:endParaRPr lang="en-US" sz="1100">
              <a:ea typeface="ＭＳ Ｐゴシック" pitchFamily="-108" charset="-128"/>
              <a:cs typeface="Arial" pitchFamily="34" charset="0"/>
            </a:endParaRPr>
          </a:p>
        </p:txBody>
      </p:sp>
    </p:spTree>
    <p:extLst>
      <p:ext uri="{BB962C8B-B14F-4D97-AF65-F5344CB8AC3E}">
        <p14:creationId xmlns:p14="http://schemas.microsoft.com/office/powerpoint/2010/main" val="13616374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a:t>Understanding Impacts</a:t>
            </a:r>
          </a:p>
        </p:txBody>
      </p:sp>
      <p:sp>
        <p:nvSpPr>
          <p:cNvPr id="57" name="Text Box 53"/>
          <p:cNvSpPr txBox="1">
            <a:spLocks noChangeArrowheads="1"/>
          </p:cNvSpPr>
          <p:nvPr/>
        </p:nvSpPr>
        <p:spPr bwMode="auto">
          <a:xfrm>
            <a:off x="8462075" y="3549174"/>
            <a:ext cx="3161654" cy="1877437"/>
          </a:xfrm>
          <a:prstGeom prst="rect">
            <a:avLst/>
          </a:prstGeom>
          <a:solidFill>
            <a:schemeClr val="bg1">
              <a:lumMod val="95000"/>
            </a:schemeClr>
          </a:solidFill>
          <a:ln w="28575">
            <a:noFill/>
            <a:miter lim="800000"/>
            <a:headEnd/>
            <a:tailEnd/>
          </a:ln>
        </p:spPr>
        <p:txBody>
          <a:bodyPr wrap="square" lIns="182880" tIns="182880" rIns="182880" bIns="182880">
            <a:spAutoFit/>
          </a:bodyPr>
          <a:lstStyle/>
          <a:p>
            <a:pPr>
              <a:defRPr/>
            </a:pPr>
            <a:r>
              <a:rPr lang="en-US" sz="1400">
                <a:latin typeface="Arial" pitchFamily="34" charset="0"/>
                <a:ea typeface="ＭＳ Ｐゴシック" pitchFamily="1" charset="-128"/>
                <a:cs typeface="Arial" pitchFamily="34" charset="0"/>
              </a:rPr>
              <a:t>The rate of change between an element and satisfaction is represented by an </a:t>
            </a:r>
            <a:r>
              <a:rPr lang="en-US" sz="1400" u="sng">
                <a:latin typeface="Arial" pitchFamily="34" charset="0"/>
                <a:ea typeface="ＭＳ Ｐゴシック" pitchFamily="1" charset="-128"/>
                <a:cs typeface="Arial" pitchFamily="34" charset="0"/>
              </a:rPr>
              <a:t>Impact</a:t>
            </a:r>
            <a:r>
              <a:rPr lang="en-US" sz="1400">
                <a:latin typeface="Arial" pitchFamily="34" charset="0"/>
                <a:ea typeface="ＭＳ Ｐゴシック" pitchFamily="1" charset="-128"/>
                <a:cs typeface="Arial" pitchFamily="34" charset="0"/>
              </a:rPr>
              <a:t>. In simple terms, an impact can be understood as something like a slope of a line defining the relationship between two variables.</a:t>
            </a:r>
          </a:p>
        </p:txBody>
      </p:sp>
      <p:pic>
        <p:nvPicPr>
          <p:cNvPr id="2" name="Picture 1"/>
          <p:cNvPicPr>
            <a:picLocks noChangeAspect="1"/>
          </p:cNvPicPr>
          <p:nvPr/>
        </p:nvPicPr>
        <p:blipFill>
          <a:blip r:embed="rId3"/>
          <a:stretch>
            <a:fillRect/>
          </a:stretch>
        </p:blipFill>
        <p:spPr>
          <a:xfrm>
            <a:off x="1548469" y="1100974"/>
            <a:ext cx="6519169" cy="5113377"/>
          </a:xfrm>
          <a:prstGeom prst="rect">
            <a:avLst/>
          </a:prstGeom>
        </p:spPr>
      </p:pic>
      <p:sp>
        <p:nvSpPr>
          <p:cNvPr id="4" name="Slide Number Placeholder 3"/>
          <p:cNvSpPr>
            <a:spLocks noGrp="1"/>
          </p:cNvSpPr>
          <p:nvPr>
            <p:ph type="sldNum" sz="quarter" idx="12"/>
          </p:nvPr>
        </p:nvSpPr>
        <p:spPr/>
        <p:txBody>
          <a:bodyPr/>
          <a:lstStyle/>
          <a:p>
            <a:fld id="{CB98E7DF-C46C-4A8F-BC68-9A250228FCD5}" type="slidenum">
              <a:rPr lang="en-US" smtClean="0"/>
              <a:t>35</a:t>
            </a:fld>
            <a:endParaRPr lang="en-US"/>
          </a:p>
        </p:txBody>
      </p:sp>
    </p:spTree>
    <p:extLst>
      <p:ext uri="{BB962C8B-B14F-4D97-AF65-F5344CB8AC3E}">
        <p14:creationId xmlns:p14="http://schemas.microsoft.com/office/powerpoint/2010/main" val="1900150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a:spLocks noGrp="1"/>
          </p:cNvSpPr>
          <p:nvPr>
            <p:ph type="title"/>
          </p:nvPr>
        </p:nvSpPr>
        <p:spPr/>
        <p:txBody>
          <a:bodyPr anchor="ctr">
            <a:normAutofit/>
          </a:bodyPr>
          <a:lstStyle/>
          <a:p>
            <a:r>
              <a:rPr lang="en-US" sz="2600" b="0" dirty="0"/>
              <a:t>Capturing the Voice of the How’s My Waterway? Visitor</a:t>
            </a:r>
          </a:p>
        </p:txBody>
      </p:sp>
      <p:sp>
        <p:nvSpPr>
          <p:cNvPr id="7" name="Slide Number Placeholder 6"/>
          <p:cNvSpPr>
            <a:spLocks noGrp="1"/>
          </p:cNvSpPr>
          <p:nvPr>
            <p:ph type="sldNum" sz="quarter" idx="12"/>
          </p:nvPr>
        </p:nvSpPr>
        <p:spPr/>
        <p:txBody>
          <a:bodyPr/>
          <a:lstStyle/>
          <a:p>
            <a:fld id="{EB5131EF-D618-5347-8462-43F33F2C84D1}" type="slidenum">
              <a:rPr lang="en-US" smtClean="0"/>
              <a:pPr/>
              <a:t>4</a:t>
            </a:fld>
            <a:endParaRPr lang="en-US"/>
          </a:p>
        </p:txBody>
      </p:sp>
      <p:sp>
        <p:nvSpPr>
          <p:cNvPr id="11" name="TextBox 10"/>
          <p:cNvSpPr txBox="1"/>
          <p:nvPr/>
        </p:nvSpPr>
        <p:spPr>
          <a:xfrm>
            <a:off x="9105500" y="1236325"/>
            <a:ext cx="2079703" cy="338554"/>
          </a:xfrm>
          <a:prstGeom prst="rect">
            <a:avLst/>
          </a:prstGeom>
          <a:noFill/>
        </p:spPr>
        <p:txBody>
          <a:bodyPr wrap="square" rtlCol="0">
            <a:spAutoFit/>
          </a:bodyPr>
          <a:lstStyle/>
          <a:p>
            <a:r>
              <a:rPr lang="en-US" sz="1600" dirty="0"/>
              <a:t>Visitor is on EPA.gov</a:t>
            </a:r>
          </a:p>
        </p:txBody>
      </p:sp>
      <p:sp>
        <p:nvSpPr>
          <p:cNvPr id="12" name="TextBox 11"/>
          <p:cNvSpPr txBox="1"/>
          <p:nvPr/>
        </p:nvSpPr>
        <p:spPr>
          <a:xfrm>
            <a:off x="9135751" y="2157858"/>
            <a:ext cx="2743200" cy="830997"/>
          </a:xfrm>
          <a:prstGeom prst="rect">
            <a:avLst/>
          </a:prstGeom>
          <a:noFill/>
        </p:spPr>
        <p:txBody>
          <a:bodyPr wrap="square" rtlCol="0">
            <a:spAutoFit/>
          </a:bodyPr>
          <a:lstStyle/>
          <a:p>
            <a:r>
              <a:rPr lang="en-US" sz="1600" dirty="0"/>
              <a:t>Visitor is shown an invite: </a:t>
            </a:r>
          </a:p>
          <a:p>
            <a:pPr marL="574675" indent="-285750">
              <a:buFont typeface="Arial" panose="020B0604020202020204" pitchFamily="34" charset="0"/>
              <a:buChar char="•"/>
            </a:pPr>
            <a:r>
              <a:rPr lang="en-US" sz="1600" dirty="0"/>
              <a:t>100% sample</a:t>
            </a:r>
          </a:p>
          <a:p>
            <a:pPr marL="574675" indent="-285750">
              <a:buFont typeface="Arial" panose="020B0604020202020204" pitchFamily="34" charset="0"/>
              <a:buChar char="•"/>
            </a:pPr>
            <a:r>
              <a:rPr lang="en-US" sz="1600" dirty="0"/>
              <a:t>After 4 pages</a:t>
            </a:r>
          </a:p>
        </p:txBody>
      </p:sp>
      <p:sp>
        <p:nvSpPr>
          <p:cNvPr id="13" name="TextBox 12"/>
          <p:cNvSpPr txBox="1"/>
          <p:nvPr/>
        </p:nvSpPr>
        <p:spPr>
          <a:xfrm>
            <a:off x="9170497" y="3446174"/>
            <a:ext cx="2743200" cy="584775"/>
          </a:xfrm>
          <a:prstGeom prst="rect">
            <a:avLst/>
          </a:prstGeom>
          <a:noFill/>
        </p:spPr>
        <p:txBody>
          <a:bodyPr wrap="square" rtlCol="0">
            <a:spAutoFit/>
          </a:bodyPr>
          <a:lstStyle/>
          <a:p>
            <a:r>
              <a:rPr lang="en-US" sz="1600" dirty="0"/>
              <a:t>Accepting the invite loads hidden tracker window</a:t>
            </a:r>
          </a:p>
        </p:txBody>
      </p:sp>
      <p:sp>
        <p:nvSpPr>
          <p:cNvPr id="14" name="TextBox 13"/>
          <p:cNvSpPr txBox="1"/>
          <p:nvPr/>
        </p:nvSpPr>
        <p:spPr>
          <a:xfrm>
            <a:off x="9170497" y="4512693"/>
            <a:ext cx="2408887" cy="584775"/>
          </a:xfrm>
          <a:prstGeom prst="rect">
            <a:avLst/>
          </a:prstGeom>
          <a:noFill/>
        </p:spPr>
        <p:txBody>
          <a:bodyPr wrap="square" rtlCol="0">
            <a:spAutoFit/>
          </a:bodyPr>
          <a:lstStyle/>
          <a:p>
            <a:r>
              <a:rPr lang="en-US" sz="1600" dirty="0"/>
              <a:t>Survey goes to front when the site is exited</a:t>
            </a:r>
          </a:p>
        </p:txBody>
      </p:sp>
      <p:sp>
        <p:nvSpPr>
          <p:cNvPr id="15" name="Oval 14"/>
          <p:cNvSpPr/>
          <p:nvPr/>
        </p:nvSpPr>
        <p:spPr>
          <a:xfrm>
            <a:off x="8421447" y="1171458"/>
            <a:ext cx="574765" cy="574765"/>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16" name="TextBox 15"/>
          <p:cNvSpPr txBox="1"/>
          <p:nvPr/>
        </p:nvSpPr>
        <p:spPr>
          <a:xfrm>
            <a:off x="8530735" y="1236325"/>
            <a:ext cx="356188" cy="461665"/>
          </a:xfrm>
          <a:prstGeom prst="rect">
            <a:avLst/>
          </a:prstGeom>
          <a:noFill/>
          <a:ln>
            <a:noFill/>
          </a:ln>
        </p:spPr>
        <p:txBody>
          <a:bodyPr wrap="none" rtlCol="0">
            <a:spAutoFit/>
          </a:bodyPr>
          <a:lstStyle/>
          <a:p>
            <a:r>
              <a:rPr lang="en-US" sz="2400" dirty="0">
                <a:solidFill>
                  <a:schemeClr val="bg1"/>
                </a:solidFill>
              </a:rPr>
              <a:t>1</a:t>
            </a:r>
          </a:p>
        </p:txBody>
      </p:sp>
      <p:sp>
        <p:nvSpPr>
          <p:cNvPr id="17" name="Oval 16"/>
          <p:cNvSpPr/>
          <p:nvPr/>
        </p:nvSpPr>
        <p:spPr>
          <a:xfrm>
            <a:off x="8460168" y="2172723"/>
            <a:ext cx="574765" cy="574765"/>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18" name="TextBox 17"/>
          <p:cNvSpPr txBox="1"/>
          <p:nvPr/>
        </p:nvSpPr>
        <p:spPr>
          <a:xfrm>
            <a:off x="8572116" y="2225004"/>
            <a:ext cx="356188" cy="461665"/>
          </a:xfrm>
          <a:prstGeom prst="rect">
            <a:avLst/>
          </a:prstGeom>
          <a:noFill/>
          <a:ln>
            <a:noFill/>
          </a:ln>
        </p:spPr>
        <p:txBody>
          <a:bodyPr wrap="none" rtlCol="0">
            <a:spAutoFit/>
          </a:bodyPr>
          <a:lstStyle/>
          <a:p>
            <a:r>
              <a:rPr lang="en-US" sz="2400">
                <a:solidFill>
                  <a:schemeClr val="bg1"/>
                </a:solidFill>
              </a:rPr>
              <a:t>2</a:t>
            </a:r>
          </a:p>
        </p:txBody>
      </p:sp>
      <p:sp>
        <p:nvSpPr>
          <p:cNvPr id="19" name="Oval 18"/>
          <p:cNvSpPr/>
          <p:nvPr/>
        </p:nvSpPr>
        <p:spPr>
          <a:xfrm>
            <a:off x="8431678" y="3423996"/>
            <a:ext cx="574765" cy="574765"/>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20" name="TextBox 19"/>
          <p:cNvSpPr txBox="1"/>
          <p:nvPr/>
        </p:nvSpPr>
        <p:spPr>
          <a:xfrm>
            <a:off x="8550087" y="3497329"/>
            <a:ext cx="356188" cy="461665"/>
          </a:xfrm>
          <a:prstGeom prst="rect">
            <a:avLst/>
          </a:prstGeom>
          <a:noFill/>
          <a:ln>
            <a:noFill/>
          </a:ln>
        </p:spPr>
        <p:txBody>
          <a:bodyPr wrap="square" rtlCol="0">
            <a:spAutoFit/>
          </a:bodyPr>
          <a:lstStyle/>
          <a:p>
            <a:r>
              <a:rPr lang="en-US" sz="2400">
                <a:solidFill>
                  <a:schemeClr val="bg1"/>
                </a:solidFill>
              </a:rPr>
              <a:t>3</a:t>
            </a:r>
          </a:p>
        </p:txBody>
      </p:sp>
      <p:sp>
        <p:nvSpPr>
          <p:cNvPr id="21" name="Oval 20"/>
          <p:cNvSpPr/>
          <p:nvPr/>
        </p:nvSpPr>
        <p:spPr>
          <a:xfrm>
            <a:off x="8464348" y="4522703"/>
            <a:ext cx="574765" cy="574765"/>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22" name="TextBox 21"/>
          <p:cNvSpPr txBox="1"/>
          <p:nvPr/>
        </p:nvSpPr>
        <p:spPr>
          <a:xfrm>
            <a:off x="8554485" y="4581199"/>
            <a:ext cx="356188" cy="461665"/>
          </a:xfrm>
          <a:prstGeom prst="rect">
            <a:avLst/>
          </a:prstGeom>
          <a:noFill/>
          <a:ln>
            <a:noFill/>
          </a:ln>
        </p:spPr>
        <p:txBody>
          <a:bodyPr wrap="none" rtlCol="0">
            <a:spAutoFit/>
          </a:bodyPr>
          <a:lstStyle/>
          <a:p>
            <a:r>
              <a:rPr lang="en-US" sz="2400" dirty="0">
                <a:solidFill>
                  <a:schemeClr val="bg1"/>
                </a:solidFill>
              </a:rPr>
              <a:t>4</a:t>
            </a:r>
          </a:p>
        </p:txBody>
      </p:sp>
      <p:graphicFrame>
        <p:nvGraphicFramePr>
          <p:cNvPr id="31" name="Diagram 30"/>
          <p:cNvGraphicFramePr/>
          <p:nvPr>
            <p:extLst>
              <p:ext uri="{D42A27DB-BD31-4B8C-83A1-F6EECF244321}">
                <p14:modId xmlns:p14="http://schemas.microsoft.com/office/powerpoint/2010/main" val="349771279"/>
              </p:ext>
            </p:extLst>
          </p:nvPr>
        </p:nvGraphicFramePr>
        <p:xfrm>
          <a:off x="644187" y="930436"/>
          <a:ext cx="3997481" cy="49631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6" name="Table 35"/>
          <p:cNvGraphicFramePr>
            <a:graphicFrameLocks noGrp="1"/>
          </p:cNvGraphicFramePr>
          <p:nvPr>
            <p:extLst>
              <p:ext uri="{D42A27DB-BD31-4B8C-83A1-F6EECF244321}">
                <p14:modId xmlns:p14="http://schemas.microsoft.com/office/powerpoint/2010/main" val="498125604"/>
              </p:ext>
            </p:extLst>
          </p:nvPr>
        </p:nvGraphicFramePr>
        <p:xfrm>
          <a:off x="2395838" y="4201765"/>
          <a:ext cx="1052643" cy="274320"/>
        </p:xfrm>
        <a:graphic>
          <a:graphicData uri="http://schemas.openxmlformats.org/drawingml/2006/table">
            <a:tbl>
              <a:tblPr firstRow="1" bandRow="1">
                <a:tableStyleId>{5C22544A-7EE6-4342-B048-85BDC9FD1C3A}</a:tableStyleId>
              </a:tblPr>
              <a:tblGrid>
                <a:gridCol w="1052643">
                  <a:extLst>
                    <a:ext uri="{9D8B030D-6E8A-4147-A177-3AD203B41FA5}">
                      <a16:colId xmlns:a16="http://schemas.microsoft.com/office/drawing/2014/main" val="3453765628"/>
                    </a:ext>
                  </a:extLst>
                </a:gridCol>
              </a:tblGrid>
              <a:tr h="162346">
                <a:tc>
                  <a:txBody>
                    <a:bodyPr/>
                    <a:lstStyle/>
                    <a:p>
                      <a:pPr algn="ctr"/>
                      <a:r>
                        <a:rPr lang="en-US" sz="1200" b="0" i="1" dirty="0">
                          <a:solidFill>
                            <a:schemeClr val="tx1"/>
                          </a:solidFill>
                        </a:rPr>
                        <a:t>n=329</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04427290"/>
                  </a:ext>
                </a:extLst>
              </a:tr>
            </a:tbl>
          </a:graphicData>
        </a:graphic>
      </p:graphicFrame>
      <p:graphicFrame>
        <p:nvGraphicFramePr>
          <p:cNvPr id="37" name="Table 36"/>
          <p:cNvGraphicFramePr>
            <a:graphicFrameLocks noGrp="1"/>
          </p:cNvGraphicFramePr>
          <p:nvPr>
            <p:extLst>
              <p:ext uri="{D42A27DB-BD31-4B8C-83A1-F6EECF244321}">
                <p14:modId xmlns:p14="http://schemas.microsoft.com/office/powerpoint/2010/main" val="1519021180"/>
              </p:ext>
            </p:extLst>
          </p:nvPr>
        </p:nvGraphicFramePr>
        <p:xfrm>
          <a:off x="2464744" y="4432752"/>
          <a:ext cx="1003081" cy="304800"/>
        </p:xfrm>
        <a:graphic>
          <a:graphicData uri="http://schemas.openxmlformats.org/drawingml/2006/table">
            <a:tbl>
              <a:tblPr firstRow="1" bandRow="1">
                <a:tableStyleId>{5C22544A-7EE6-4342-B048-85BDC9FD1C3A}</a:tableStyleId>
              </a:tblPr>
              <a:tblGrid>
                <a:gridCol w="1003081">
                  <a:extLst>
                    <a:ext uri="{9D8B030D-6E8A-4147-A177-3AD203B41FA5}">
                      <a16:colId xmlns:a16="http://schemas.microsoft.com/office/drawing/2014/main" val="1003795364"/>
                    </a:ext>
                  </a:extLst>
                </a:gridCol>
              </a:tblGrid>
              <a:tr h="0">
                <a:tc>
                  <a:txBody>
                    <a:bodyPr/>
                    <a:lstStyle/>
                    <a:p>
                      <a:pPr algn="ctr"/>
                      <a:r>
                        <a:rPr lang="en-US" sz="1400" b="0" dirty="0">
                          <a:solidFill>
                            <a:schemeClr val="tx1"/>
                          </a:solidFill>
                        </a:rPr>
                        <a:t>Desktop</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68984909"/>
                  </a:ext>
                </a:extLst>
              </a:tr>
            </a:tbl>
          </a:graphicData>
        </a:graphic>
      </p:graphicFrame>
      <p:pic>
        <p:nvPicPr>
          <p:cNvPr id="25" name="Picture 24">
            <a:extLst>
              <a:ext uri="{FF2B5EF4-FFF2-40B4-BE49-F238E27FC236}">
                <a16:creationId xmlns:a16="http://schemas.microsoft.com/office/drawing/2014/main" id="{C8F607FD-6A6E-4619-AC81-DD4005FC391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792507" y="3763676"/>
            <a:ext cx="376769" cy="414028"/>
          </a:xfrm>
          <a:prstGeom prst="rect">
            <a:avLst/>
          </a:prstGeom>
        </p:spPr>
      </p:pic>
      <p:graphicFrame>
        <p:nvGraphicFramePr>
          <p:cNvPr id="28" name="Table 27">
            <a:extLst>
              <a:ext uri="{FF2B5EF4-FFF2-40B4-BE49-F238E27FC236}">
                <a16:creationId xmlns:a16="http://schemas.microsoft.com/office/drawing/2014/main" id="{9F421B39-0615-47BE-94EB-06FCEA3C433B}"/>
              </a:ext>
            </a:extLst>
          </p:cNvPr>
          <p:cNvGraphicFramePr>
            <a:graphicFrameLocks noGrp="1"/>
          </p:cNvGraphicFramePr>
          <p:nvPr>
            <p:extLst>
              <p:ext uri="{D42A27DB-BD31-4B8C-83A1-F6EECF244321}">
                <p14:modId xmlns:p14="http://schemas.microsoft.com/office/powerpoint/2010/main" val="4223004878"/>
              </p:ext>
            </p:extLst>
          </p:nvPr>
        </p:nvGraphicFramePr>
        <p:xfrm>
          <a:off x="2464744" y="5268058"/>
          <a:ext cx="1368702" cy="361604"/>
        </p:xfrm>
        <a:graphic>
          <a:graphicData uri="http://schemas.openxmlformats.org/drawingml/2006/table">
            <a:tbl>
              <a:tblPr firstRow="1" bandRow="1">
                <a:tableStyleId>{5C22544A-7EE6-4342-B048-85BDC9FD1C3A}</a:tableStyleId>
              </a:tblPr>
              <a:tblGrid>
                <a:gridCol w="1368702">
                  <a:extLst>
                    <a:ext uri="{9D8B030D-6E8A-4147-A177-3AD203B41FA5}">
                      <a16:colId xmlns:a16="http://schemas.microsoft.com/office/drawing/2014/main" val="3453765628"/>
                    </a:ext>
                  </a:extLst>
                </a:gridCol>
              </a:tblGrid>
              <a:tr h="361604">
                <a:tc>
                  <a:txBody>
                    <a:bodyPr/>
                    <a:lstStyle/>
                    <a:p>
                      <a:pPr algn="ctr"/>
                      <a:r>
                        <a:rPr lang="en-US" sz="1200" b="0" dirty="0">
                          <a:solidFill>
                            <a:schemeClr val="tx1"/>
                          </a:solidFill>
                        </a:rPr>
                        <a:t>Desktop=40% *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04427290"/>
                  </a:ext>
                </a:extLst>
              </a:tr>
            </a:tbl>
          </a:graphicData>
        </a:graphic>
      </p:graphicFrame>
      <p:graphicFrame>
        <p:nvGraphicFramePr>
          <p:cNvPr id="38" name="Table 37">
            <a:extLst>
              <a:ext uri="{FF2B5EF4-FFF2-40B4-BE49-F238E27FC236}">
                <a16:creationId xmlns:a16="http://schemas.microsoft.com/office/drawing/2014/main" id="{979AA43A-26A0-4BB4-A593-6CC0C9FED630}"/>
              </a:ext>
            </a:extLst>
          </p:cNvPr>
          <p:cNvGraphicFramePr>
            <a:graphicFrameLocks noGrp="1"/>
          </p:cNvGraphicFramePr>
          <p:nvPr>
            <p:extLst>
              <p:ext uri="{D42A27DB-BD31-4B8C-83A1-F6EECF244321}">
                <p14:modId xmlns:p14="http://schemas.microsoft.com/office/powerpoint/2010/main" val="3914244467"/>
              </p:ext>
            </p:extLst>
          </p:nvPr>
        </p:nvGraphicFramePr>
        <p:xfrm>
          <a:off x="2464744" y="5800133"/>
          <a:ext cx="1030268" cy="274320"/>
        </p:xfrm>
        <a:graphic>
          <a:graphicData uri="http://schemas.openxmlformats.org/drawingml/2006/table">
            <a:tbl>
              <a:tblPr firstRow="1" bandRow="1">
                <a:tableStyleId>{5C22544A-7EE6-4342-B048-85BDC9FD1C3A}</a:tableStyleId>
              </a:tblPr>
              <a:tblGrid>
                <a:gridCol w="1030268">
                  <a:extLst>
                    <a:ext uri="{9D8B030D-6E8A-4147-A177-3AD203B41FA5}">
                      <a16:colId xmlns:a16="http://schemas.microsoft.com/office/drawing/2014/main" val="1003795364"/>
                    </a:ext>
                  </a:extLst>
                </a:gridCol>
              </a:tblGrid>
              <a:tr h="178038">
                <a:tc>
                  <a:txBody>
                    <a:bodyPr/>
                    <a:lstStyle/>
                    <a:p>
                      <a:pPr algn="ctr"/>
                      <a:r>
                        <a:rPr lang="en-US" sz="1200" b="0" dirty="0">
                          <a:solidFill>
                            <a:schemeClr val="accent6"/>
                          </a:solidFill>
                        </a:rPr>
                        <a:t>* 47%</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68984909"/>
                  </a:ext>
                </a:extLst>
              </a:tr>
            </a:tbl>
          </a:graphicData>
        </a:graphic>
      </p:graphicFrame>
      <p:sp>
        <p:nvSpPr>
          <p:cNvPr id="39" name="TextBox 38">
            <a:extLst>
              <a:ext uri="{FF2B5EF4-FFF2-40B4-BE49-F238E27FC236}">
                <a16:creationId xmlns:a16="http://schemas.microsoft.com/office/drawing/2014/main" id="{8D0E379E-B04F-4A64-BD17-313E6AE941D7}"/>
              </a:ext>
            </a:extLst>
          </p:cNvPr>
          <p:cNvSpPr txBox="1"/>
          <p:nvPr/>
        </p:nvSpPr>
        <p:spPr>
          <a:xfrm>
            <a:off x="1351049" y="6063434"/>
            <a:ext cx="3341088" cy="253916"/>
          </a:xfrm>
          <a:prstGeom prst="rect">
            <a:avLst/>
          </a:prstGeom>
          <a:noFill/>
        </p:spPr>
        <p:txBody>
          <a:bodyPr wrap="square" rtlCol="0">
            <a:spAutoFit/>
          </a:bodyPr>
          <a:lstStyle/>
          <a:p>
            <a:pPr algn="ctr"/>
            <a:r>
              <a:rPr lang="en-US" sz="1050" i="1" dirty="0">
                <a:solidFill>
                  <a:schemeClr val="accent6"/>
                </a:solidFill>
              </a:rPr>
              <a:t>* Public Sector</a:t>
            </a:r>
            <a:r>
              <a:rPr lang="en-US" sz="1050" dirty="0">
                <a:solidFill>
                  <a:schemeClr val="accent6"/>
                </a:solidFill>
              </a:rPr>
              <a:t> Completion Percentage Benchmark</a:t>
            </a:r>
          </a:p>
        </p:txBody>
      </p:sp>
      <p:pic>
        <p:nvPicPr>
          <p:cNvPr id="3" name="Picture 2">
            <a:extLst>
              <a:ext uri="{FF2B5EF4-FFF2-40B4-BE49-F238E27FC236}">
                <a16:creationId xmlns:a16="http://schemas.microsoft.com/office/drawing/2014/main" id="{3E36CC62-04DD-42C4-9084-236E2BA798A6}"/>
              </a:ext>
            </a:extLst>
          </p:cNvPr>
          <p:cNvPicPr>
            <a:picLocks noChangeAspect="1"/>
          </p:cNvPicPr>
          <p:nvPr/>
        </p:nvPicPr>
        <p:blipFill>
          <a:blip r:embed="rId9"/>
          <a:stretch>
            <a:fillRect/>
          </a:stretch>
        </p:blipFill>
        <p:spPr>
          <a:xfrm>
            <a:off x="5038337" y="860902"/>
            <a:ext cx="3123089" cy="5326855"/>
          </a:xfrm>
          <a:prstGeom prst="rect">
            <a:avLst/>
          </a:prstGeom>
          <a:ln>
            <a:solidFill>
              <a:schemeClr val="tx1"/>
            </a:solidFill>
          </a:ln>
          <a:effectLst>
            <a:outerShdw blurRad="50800" dist="38100" dir="2700000" algn="tl" rotWithShape="0">
              <a:prstClr val="black">
                <a:alpha val="40000"/>
              </a:prstClr>
            </a:outerShdw>
          </a:effectLst>
        </p:spPr>
      </p:pic>
      <p:sp>
        <p:nvSpPr>
          <p:cNvPr id="32" name="TextBox 31">
            <a:extLst>
              <a:ext uri="{FF2B5EF4-FFF2-40B4-BE49-F238E27FC236}">
                <a16:creationId xmlns:a16="http://schemas.microsoft.com/office/drawing/2014/main" id="{A593DDEC-09DF-4F6B-8EE3-08D1B8C576E0}"/>
              </a:ext>
            </a:extLst>
          </p:cNvPr>
          <p:cNvSpPr txBox="1"/>
          <p:nvPr/>
        </p:nvSpPr>
        <p:spPr>
          <a:xfrm>
            <a:off x="997137" y="6439306"/>
            <a:ext cx="7574979"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dirty="0">
                <a:solidFill>
                  <a:srgbClr val="E9ECF2">
                    <a:lumMod val="75000"/>
                  </a:srgbClr>
                </a:solidFill>
                <a:latin typeface="Arial"/>
              </a:rPr>
              <a:t>Completion Percentage represents </a:t>
            </a:r>
            <a:r>
              <a:rPr lang="en-US" sz="1100" u="sng" dirty="0">
                <a:solidFill>
                  <a:schemeClr val="bg1"/>
                </a:solidFill>
                <a:latin typeface="Arial"/>
              </a:rPr>
              <a:t>aggregate</a:t>
            </a:r>
            <a:r>
              <a:rPr lang="en-US" sz="1100" dirty="0">
                <a:solidFill>
                  <a:srgbClr val="E9ECF2">
                    <a:lumMod val="75000"/>
                  </a:srgbClr>
                </a:solidFill>
                <a:latin typeface="Arial"/>
              </a:rPr>
              <a:t> data for March 15, 2019 – May 27,2019 (n=2,463).</a:t>
            </a:r>
          </a:p>
        </p:txBody>
      </p:sp>
      <p:pic>
        <p:nvPicPr>
          <p:cNvPr id="2" name="Picture 1">
            <a:extLst>
              <a:ext uri="{FF2B5EF4-FFF2-40B4-BE49-F238E27FC236}">
                <a16:creationId xmlns:a16="http://schemas.microsoft.com/office/drawing/2014/main" id="{7C5DE643-6D9C-4B1C-95DF-9FF483878DA9}"/>
              </a:ext>
            </a:extLst>
          </p:cNvPr>
          <p:cNvPicPr>
            <a:picLocks noChangeAspect="1"/>
          </p:cNvPicPr>
          <p:nvPr/>
        </p:nvPicPr>
        <p:blipFill>
          <a:blip r:embed="rId10"/>
          <a:stretch>
            <a:fillRect/>
          </a:stretch>
        </p:blipFill>
        <p:spPr>
          <a:xfrm>
            <a:off x="5041529" y="3407409"/>
            <a:ext cx="3123089" cy="2355486"/>
          </a:xfrm>
          <a:prstGeom prst="rect">
            <a:avLst/>
          </a:prstGeom>
        </p:spPr>
      </p:pic>
      <p:sp>
        <p:nvSpPr>
          <p:cNvPr id="27" name="Oval 26">
            <a:extLst>
              <a:ext uri="{FF2B5EF4-FFF2-40B4-BE49-F238E27FC236}">
                <a16:creationId xmlns:a16="http://schemas.microsoft.com/office/drawing/2014/main" id="{2DD9215C-1AD1-45CE-A3E3-480DD53CE99A}"/>
              </a:ext>
            </a:extLst>
          </p:cNvPr>
          <p:cNvSpPr/>
          <p:nvPr/>
        </p:nvSpPr>
        <p:spPr>
          <a:xfrm>
            <a:off x="8467485" y="5430010"/>
            <a:ext cx="574765" cy="574765"/>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26" name="TextBox 25">
            <a:extLst>
              <a:ext uri="{FF2B5EF4-FFF2-40B4-BE49-F238E27FC236}">
                <a16:creationId xmlns:a16="http://schemas.microsoft.com/office/drawing/2014/main" id="{B3517BA6-0AD5-4E7E-AC3A-39CBD35E9D01}"/>
              </a:ext>
            </a:extLst>
          </p:cNvPr>
          <p:cNvSpPr txBox="1"/>
          <p:nvPr/>
        </p:nvSpPr>
        <p:spPr>
          <a:xfrm>
            <a:off x="8557581" y="5477494"/>
            <a:ext cx="356188" cy="461665"/>
          </a:xfrm>
          <a:prstGeom prst="rect">
            <a:avLst/>
          </a:prstGeom>
          <a:noFill/>
          <a:ln>
            <a:noFill/>
          </a:ln>
        </p:spPr>
        <p:txBody>
          <a:bodyPr wrap="none" rtlCol="0">
            <a:spAutoFit/>
          </a:bodyPr>
          <a:lstStyle/>
          <a:p>
            <a:r>
              <a:rPr lang="en-US" dirty="0">
                <a:solidFill>
                  <a:schemeClr val="bg1"/>
                </a:solidFill>
              </a:rPr>
              <a:t>5</a:t>
            </a:r>
            <a:endParaRPr lang="en-US" sz="2400" dirty="0">
              <a:solidFill>
                <a:schemeClr val="bg1"/>
              </a:solidFill>
            </a:endParaRPr>
          </a:p>
        </p:txBody>
      </p:sp>
      <p:sp>
        <p:nvSpPr>
          <p:cNvPr id="30" name="TextBox 29">
            <a:extLst>
              <a:ext uri="{FF2B5EF4-FFF2-40B4-BE49-F238E27FC236}">
                <a16:creationId xmlns:a16="http://schemas.microsoft.com/office/drawing/2014/main" id="{197BA3DA-89DC-405D-B42A-9DA5435BD0C1}"/>
              </a:ext>
            </a:extLst>
          </p:cNvPr>
          <p:cNvSpPr txBox="1"/>
          <p:nvPr/>
        </p:nvSpPr>
        <p:spPr>
          <a:xfrm>
            <a:off x="9170496" y="5369379"/>
            <a:ext cx="2408887" cy="584775"/>
          </a:xfrm>
          <a:prstGeom prst="rect">
            <a:avLst/>
          </a:prstGeom>
          <a:noFill/>
        </p:spPr>
        <p:txBody>
          <a:bodyPr wrap="square" rtlCol="0">
            <a:spAutoFit/>
          </a:bodyPr>
          <a:lstStyle/>
          <a:p>
            <a:r>
              <a:rPr lang="en-US" sz="1600" dirty="0"/>
              <a:t>Participant indicates interest in water issues </a:t>
            </a:r>
          </a:p>
        </p:txBody>
      </p:sp>
    </p:spTree>
    <p:extLst>
      <p:ext uri="{BB962C8B-B14F-4D97-AF65-F5344CB8AC3E}">
        <p14:creationId xmlns:p14="http://schemas.microsoft.com/office/powerpoint/2010/main" val="1897916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16" name="Freeform 15"/>
          <p:cNvSpPr/>
          <p:nvPr/>
        </p:nvSpPr>
        <p:spPr>
          <a:xfrm>
            <a:off x="807979" y="2131424"/>
            <a:ext cx="3657600" cy="1645920"/>
          </a:xfrm>
          <a:custGeom>
            <a:avLst/>
            <a:gdLst>
              <a:gd name="connsiteX0" fmla="*/ 0 w 4073849"/>
              <a:gd name="connsiteY0" fmla="*/ 0 h 791842"/>
              <a:gd name="connsiteX1" fmla="*/ 3677928 w 4073849"/>
              <a:gd name="connsiteY1" fmla="*/ 0 h 791842"/>
              <a:gd name="connsiteX2" fmla="*/ 4073849 w 4073849"/>
              <a:gd name="connsiteY2" fmla="*/ 395921 h 791842"/>
              <a:gd name="connsiteX3" fmla="*/ 3677928 w 4073849"/>
              <a:gd name="connsiteY3" fmla="*/ 791842 h 791842"/>
              <a:gd name="connsiteX4" fmla="*/ 0 w 4073849"/>
              <a:gd name="connsiteY4" fmla="*/ 791842 h 791842"/>
              <a:gd name="connsiteX5" fmla="*/ 0 w 4073849"/>
              <a:gd name="connsiteY5" fmla="*/ 0 h 791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73849" h="791842">
                <a:moveTo>
                  <a:pt x="0" y="0"/>
                </a:moveTo>
                <a:lnTo>
                  <a:pt x="3677928" y="0"/>
                </a:lnTo>
                <a:lnTo>
                  <a:pt x="4073849" y="395921"/>
                </a:lnTo>
                <a:lnTo>
                  <a:pt x="3677928" y="791842"/>
                </a:lnTo>
                <a:lnTo>
                  <a:pt x="0" y="791842"/>
                </a:lnTo>
                <a:lnTo>
                  <a:pt x="0" y="0"/>
                </a:lnTo>
                <a:close/>
              </a:path>
            </a:pathLst>
          </a:custGeom>
          <a:solidFill>
            <a:srgbClr val="2AD2C9"/>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06680" tIns="53340" rIns="224630" bIns="5334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lang="en-US" sz="2000" spc="300" dirty="0">
                <a:solidFill>
                  <a:srgbClr val="FFFFFF"/>
                </a:solidFill>
                <a:effectLst>
                  <a:outerShdw blurRad="127000" dist="38100" dir="2700000" algn="tl" rotWithShape="0">
                    <a:prstClr val="black">
                      <a:alpha val="40000"/>
                    </a:prstClr>
                  </a:outerShdw>
                </a:effectLst>
                <a:latin typeface="Arial"/>
              </a:rPr>
              <a:t>WEBSITE EXPERIENCE</a:t>
            </a:r>
          </a:p>
        </p:txBody>
      </p:sp>
      <p:sp>
        <p:nvSpPr>
          <p:cNvPr id="17" name="Freeform 16"/>
          <p:cNvSpPr/>
          <p:nvPr/>
        </p:nvSpPr>
        <p:spPr>
          <a:xfrm>
            <a:off x="7723247" y="2131424"/>
            <a:ext cx="4014330" cy="1645920"/>
          </a:xfrm>
          <a:custGeom>
            <a:avLst/>
            <a:gdLst>
              <a:gd name="connsiteX0" fmla="*/ 0 w 4073849"/>
              <a:gd name="connsiteY0" fmla="*/ 0 h 791842"/>
              <a:gd name="connsiteX1" fmla="*/ 3677928 w 4073849"/>
              <a:gd name="connsiteY1" fmla="*/ 0 h 791842"/>
              <a:gd name="connsiteX2" fmla="*/ 4073849 w 4073849"/>
              <a:gd name="connsiteY2" fmla="*/ 395921 h 791842"/>
              <a:gd name="connsiteX3" fmla="*/ 3677928 w 4073849"/>
              <a:gd name="connsiteY3" fmla="*/ 791842 h 791842"/>
              <a:gd name="connsiteX4" fmla="*/ 0 w 4073849"/>
              <a:gd name="connsiteY4" fmla="*/ 791842 h 791842"/>
              <a:gd name="connsiteX5" fmla="*/ 395921 w 4073849"/>
              <a:gd name="connsiteY5" fmla="*/ 395921 h 791842"/>
              <a:gd name="connsiteX6" fmla="*/ 0 w 4073849"/>
              <a:gd name="connsiteY6" fmla="*/ 0 h 791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3849" h="791842">
                <a:moveTo>
                  <a:pt x="0" y="0"/>
                </a:moveTo>
                <a:lnTo>
                  <a:pt x="3677928" y="0"/>
                </a:lnTo>
                <a:lnTo>
                  <a:pt x="4073849" y="395921"/>
                </a:lnTo>
                <a:lnTo>
                  <a:pt x="3677928" y="791842"/>
                </a:lnTo>
                <a:lnTo>
                  <a:pt x="0" y="791842"/>
                </a:lnTo>
                <a:lnTo>
                  <a:pt x="395921" y="395921"/>
                </a:lnTo>
                <a:lnTo>
                  <a:pt x="0" y="0"/>
                </a:lnTo>
                <a:close/>
              </a:path>
            </a:pathLst>
          </a:custGeom>
          <a:solidFill>
            <a:schemeClr val="accent1"/>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475931" tIns="53340" rIns="422591" bIns="5334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lang="en-US" sz="2000" spc="300" noProof="0" dirty="0">
                <a:solidFill>
                  <a:srgbClr val="FFFFFF"/>
                </a:solidFill>
                <a:effectLst>
                  <a:outerShdw blurRad="127000" dist="38100" dir="2700000" algn="tl" rotWithShape="0">
                    <a:prstClr val="black">
                      <a:alpha val="40000"/>
                    </a:prstClr>
                  </a:outerShdw>
                </a:effectLst>
                <a:latin typeface="Arial"/>
              </a:rPr>
              <a:t>FUTURE BEHAVIORS</a:t>
            </a:r>
            <a:endParaRPr kumimoji="0" lang="en-US" sz="2000" b="0" i="0" u="none" strike="noStrike" kern="1200" cap="none" spc="300" normalizeH="0" baseline="0" noProof="0" dirty="0">
              <a:ln>
                <a:noFill/>
              </a:ln>
              <a:solidFill>
                <a:srgbClr val="FFFFFF"/>
              </a:solidFill>
              <a:effectLst>
                <a:outerShdw blurRad="127000" dist="38100" dir="2700000" algn="tl" rotWithShape="0">
                  <a:prstClr val="black">
                    <a:alpha val="40000"/>
                  </a:prstClr>
                </a:outerShdw>
              </a:effectLst>
              <a:uLnTx/>
              <a:uFillTx/>
              <a:latin typeface="Arial"/>
              <a:ea typeface="+mn-ea"/>
              <a:cs typeface="+mn-cs"/>
            </a:endParaRPr>
          </a:p>
        </p:txBody>
      </p:sp>
      <p:sp>
        <p:nvSpPr>
          <p:cNvPr id="22" name="Shape 408"/>
          <p:cNvSpPr txBox="1"/>
          <p:nvPr/>
        </p:nvSpPr>
        <p:spPr>
          <a:xfrm>
            <a:off x="807979" y="4292364"/>
            <a:ext cx="10572865" cy="738664"/>
          </a:xfrm>
          <a:prstGeom prst="rect">
            <a:avLst/>
          </a:prstGeom>
          <a:solidFill>
            <a:srgbClr val="1C232D">
              <a:alpha val="49803"/>
            </a:srgbClr>
          </a:solidFill>
          <a:ln>
            <a:noFill/>
          </a:ln>
        </p:spPr>
        <p:txBody>
          <a:bodyPr lIns="274300" tIns="182875" rIns="274300" bIns="182875" anchor="t" anchorCtr="0">
            <a:noAutofit/>
          </a:bodyPr>
          <a:lstStyle/>
          <a:p>
            <a:pPr marL="0" marR="0" lvl="0" indent="0" algn="ctr" defTabSz="609493" rtl="0" eaLnBrk="1" fontAlgn="auto" latinLnBrk="0" hangingPunct="1">
              <a:lnSpc>
                <a:spcPct val="100000"/>
              </a:lnSpc>
              <a:spcBef>
                <a:spcPts val="0"/>
              </a:spcBef>
              <a:spcAft>
                <a:spcPts val="0"/>
              </a:spcAft>
              <a:buClrTx/>
              <a:buSzPct val="25000"/>
              <a:buFontTx/>
              <a:buNone/>
              <a:tabLst/>
              <a:defRPr/>
            </a:pPr>
            <a:r>
              <a:rPr kumimoji="0" lang="en-US" sz="2400" b="1" i="0" u="none" strike="noStrike" kern="1200" cap="none" spc="0" normalizeH="0" baseline="0" noProof="0" dirty="0">
                <a:ln>
                  <a:noFill/>
                </a:ln>
                <a:solidFill>
                  <a:srgbClr val="FFFFFF"/>
                </a:solidFill>
                <a:effectLst/>
                <a:uLnTx/>
                <a:uFillTx/>
                <a:latin typeface="Arial"/>
                <a:ea typeface="+mn-ea"/>
                <a:cs typeface="+mn-cs"/>
              </a:rPr>
              <a:t>Our Methodology Connects Attitudes with Outcomes</a:t>
            </a:r>
            <a:endParaRPr kumimoji="0" lang="en-US" sz="2400" b="1" i="0" u="none" strike="noStrike" kern="1200" cap="none" spc="0" normalizeH="0" baseline="0" noProof="0" dirty="0">
              <a:ln>
                <a:noFill/>
              </a:ln>
              <a:solidFill>
                <a:srgbClr val="FFFFFF"/>
              </a:solidFill>
              <a:effectLst/>
              <a:uLnTx/>
              <a:uFillTx/>
              <a:latin typeface="Arial"/>
              <a:ea typeface="+mn-ea"/>
              <a:cs typeface="+mn-cs"/>
              <a:sym typeface="Arial"/>
            </a:endParaRPr>
          </a:p>
        </p:txBody>
      </p:sp>
      <p:sp>
        <p:nvSpPr>
          <p:cNvPr id="23" name="Freeform 22"/>
          <p:cNvSpPr/>
          <p:nvPr/>
        </p:nvSpPr>
        <p:spPr>
          <a:xfrm>
            <a:off x="4265612" y="2131424"/>
            <a:ext cx="3657600" cy="1645920"/>
          </a:xfrm>
          <a:custGeom>
            <a:avLst/>
            <a:gdLst>
              <a:gd name="connsiteX0" fmla="*/ 0 w 4073849"/>
              <a:gd name="connsiteY0" fmla="*/ 0 h 791842"/>
              <a:gd name="connsiteX1" fmla="*/ 3677928 w 4073849"/>
              <a:gd name="connsiteY1" fmla="*/ 0 h 791842"/>
              <a:gd name="connsiteX2" fmla="*/ 4073849 w 4073849"/>
              <a:gd name="connsiteY2" fmla="*/ 395921 h 791842"/>
              <a:gd name="connsiteX3" fmla="*/ 3677928 w 4073849"/>
              <a:gd name="connsiteY3" fmla="*/ 791842 h 791842"/>
              <a:gd name="connsiteX4" fmla="*/ 0 w 4073849"/>
              <a:gd name="connsiteY4" fmla="*/ 791842 h 791842"/>
              <a:gd name="connsiteX5" fmla="*/ 395921 w 4073849"/>
              <a:gd name="connsiteY5" fmla="*/ 395921 h 791842"/>
              <a:gd name="connsiteX6" fmla="*/ 0 w 4073849"/>
              <a:gd name="connsiteY6" fmla="*/ 0 h 791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3849" h="791842">
                <a:moveTo>
                  <a:pt x="0" y="0"/>
                </a:moveTo>
                <a:lnTo>
                  <a:pt x="3677928" y="0"/>
                </a:lnTo>
                <a:lnTo>
                  <a:pt x="4073849" y="395921"/>
                </a:lnTo>
                <a:lnTo>
                  <a:pt x="3677928" y="791842"/>
                </a:lnTo>
                <a:lnTo>
                  <a:pt x="0" y="791842"/>
                </a:lnTo>
                <a:lnTo>
                  <a:pt x="395921" y="395921"/>
                </a:lnTo>
                <a:lnTo>
                  <a:pt x="0" y="0"/>
                </a:lnTo>
                <a:close/>
              </a:path>
            </a:pathLst>
          </a:custGeom>
          <a:solidFill>
            <a:schemeClr val="accent5"/>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475931" tIns="53340" rIns="422591" bIns="5334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2000" b="0" i="0" u="none" strike="noStrike" kern="1200" cap="none" spc="300" normalizeH="0" baseline="0" noProof="0" dirty="0">
                <a:ln>
                  <a:noFill/>
                </a:ln>
                <a:solidFill>
                  <a:srgbClr val="FFFFFF"/>
                </a:solidFill>
                <a:effectLst>
                  <a:outerShdw blurRad="127000" dist="38100" dir="2700000" algn="tl" rotWithShape="0">
                    <a:prstClr val="black">
                      <a:alpha val="40000"/>
                    </a:prstClr>
                  </a:outerShdw>
                </a:effectLst>
                <a:uLnTx/>
                <a:uFillTx/>
                <a:latin typeface="Arial"/>
                <a:ea typeface="+mn-ea"/>
                <a:cs typeface="+mn-cs"/>
              </a:rPr>
              <a:t>SATISFACTION </a:t>
            </a:r>
          </a:p>
        </p:txBody>
      </p:sp>
      <p:sp>
        <p:nvSpPr>
          <p:cNvPr id="2" name="Slide Number Placeholder 1"/>
          <p:cNvSpPr>
            <a:spLocks noGrp="1"/>
          </p:cNvSpPr>
          <p:nvPr>
            <p:ph type="sldNum" sz="quarter" idx="12"/>
          </p:nvPr>
        </p:nvSpPr>
        <p:spPr/>
        <p:txBody>
          <a:bodyPr/>
          <a:lstStyle/>
          <a:p>
            <a:pPr lvl="0"/>
            <a:fld id="{C932CDCB-4B29-F641-AE31-D4360F16EBC3}" type="slidenum">
              <a:rPr lang="en-US" noProof="0" smtClean="0"/>
              <a:pPr lvl="0"/>
              <a:t>5</a:t>
            </a:fld>
            <a:endParaRPr lang="en-US" noProof="0" dirty="0"/>
          </a:p>
        </p:txBody>
      </p:sp>
      <p:sp>
        <p:nvSpPr>
          <p:cNvPr id="3" name="TextBox 2">
            <a:extLst>
              <a:ext uri="{FF2B5EF4-FFF2-40B4-BE49-F238E27FC236}">
                <a16:creationId xmlns:a16="http://schemas.microsoft.com/office/drawing/2014/main" id="{80D7AB78-C10D-45E5-9CA8-E3C8EA183791}"/>
              </a:ext>
            </a:extLst>
          </p:cNvPr>
          <p:cNvSpPr txBox="1"/>
          <p:nvPr/>
        </p:nvSpPr>
        <p:spPr>
          <a:xfrm>
            <a:off x="1242407" y="1615023"/>
            <a:ext cx="2163097" cy="461665"/>
          </a:xfrm>
          <a:prstGeom prst="rect">
            <a:avLst/>
          </a:prstGeom>
          <a:noFill/>
        </p:spPr>
        <p:txBody>
          <a:bodyPr wrap="square" rtlCol="0">
            <a:spAutoFit/>
          </a:bodyPr>
          <a:lstStyle/>
          <a:p>
            <a:r>
              <a:rPr lang="en-US" dirty="0">
                <a:solidFill>
                  <a:schemeClr val="bg1"/>
                </a:solidFill>
              </a:rPr>
              <a:t>	DRIVERS</a:t>
            </a:r>
          </a:p>
        </p:txBody>
      </p:sp>
      <p:sp>
        <p:nvSpPr>
          <p:cNvPr id="8" name="TextBox 7">
            <a:extLst>
              <a:ext uri="{FF2B5EF4-FFF2-40B4-BE49-F238E27FC236}">
                <a16:creationId xmlns:a16="http://schemas.microsoft.com/office/drawing/2014/main" id="{CFCCD204-FD5D-425F-AC4E-E2409FE8A52D}"/>
              </a:ext>
            </a:extLst>
          </p:cNvPr>
          <p:cNvSpPr txBox="1"/>
          <p:nvPr/>
        </p:nvSpPr>
        <p:spPr>
          <a:xfrm>
            <a:off x="8139446" y="1633209"/>
            <a:ext cx="2806972" cy="461665"/>
          </a:xfrm>
          <a:prstGeom prst="rect">
            <a:avLst/>
          </a:prstGeom>
          <a:noFill/>
        </p:spPr>
        <p:txBody>
          <a:bodyPr wrap="square" rtlCol="0">
            <a:spAutoFit/>
          </a:bodyPr>
          <a:lstStyle/>
          <a:p>
            <a:r>
              <a:rPr lang="en-US" dirty="0">
                <a:solidFill>
                  <a:schemeClr val="bg1"/>
                </a:solidFill>
              </a:rPr>
              <a:t>	OUTCOMES</a:t>
            </a:r>
          </a:p>
        </p:txBody>
      </p:sp>
    </p:spTree>
    <p:extLst>
      <p:ext uri="{BB962C8B-B14F-4D97-AF65-F5344CB8AC3E}">
        <p14:creationId xmlns:p14="http://schemas.microsoft.com/office/powerpoint/2010/main" val="1042244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5"/>
          <p:cNvSpPr txBox="1">
            <a:spLocks noChangeArrowheads="1"/>
          </p:cNvSpPr>
          <p:nvPr/>
        </p:nvSpPr>
        <p:spPr bwMode="auto">
          <a:xfrm>
            <a:off x="7443787" y="1585196"/>
            <a:ext cx="4135597" cy="1841017"/>
          </a:xfrm>
          <a:prstGeom prst="rect">
            <a:avLst/>
          </a:prstGeom>
          <a:noFill/>
          <a:ln w="9525">
            <a:noFill/>
            <a:miter lim="800000"/>
            <a:headEnd/>
            <a:tailEnd/>
          </a:ln>
        </p:spPr>
        <p:txBody>
          <a:bodyPr wrap="square">
            <a:spAutoFit/>
          </a:bodyPr>
          <a:lstStyle/>
          <a:p>
            <a:pPr>
              <a:lnSpc>
                <a:spcPct val="110000"/>
              </a:lnSpc>
              <a:spcAft>
                <a:spcPts val="600"/>
              </a:spcAft>
            </a:pPr>
            <a:r>
              <a:rPr lang="en-US" sz="1800" b="1" spc="300" dirty="0">
                <a:solidFill>
                  <a:schemeClr val="accent2"/>
                </a:solidFill>
                <a:cs typeface="Arial" panose="020B0604020202020204" pitchFamily="34" charset="0"/>
              </a:rPr>
              <a:t>TODAY’S CXSA CONCENTRATION</a:t>
            </a:r>
          </a:p>
          <a:p>
            <a:pPr>
              <a:lnSpc>
                <a:spcPct val="110000"/>
              </a:lnSpc>
              <a:spcAft>
                <a:spcPts val="600"/>
              </a:spcAft>
              <a:defRPr/>
            </a:pPr>
            <a:r>
              <a:rPr lang="en-US" sz="1600" dirty="0">
                <a:ea typeface="Times New Roman"/>
                <a:cs typeface="Arial" panose="020B0604020202020204" pitchFamily="34" charset="0"/>
              </a:rPr>
              <a:t>Examine the web experience of those who came to the website looking for water-related information, including the How’s My Waterway section of the website.</a:t>
            </a:r>
          </a:p>
        </p:txBody>
      </p:sp>
      <p:sp>
        <p:nvSpPr>
          <p:cNvPr id="9" name="Title 6"/>
          <p:cNvSpPr>
            <a:spLocks noGrp="1"/>
          </p:cNvSpPr>
          <p:nvPr>
            <p:ph type="title"/>
          </p:nvPr>
        </p:nvSpPr>
        <p:spPr/>
        <p:txBody>
          <a:bodyPr>
            <a:normAutofit/>
          </a:bodyPr>
          <a:lstStyle/>
          <a:p>
            <a:r>
              <a:rPr lang="en-US" sz="2600" b="0" dirty="0"/>
              <a:t>CX Strategic Analysis Objective</a:t>
            </a:r>
          </a:p>
        </p:txBody>
      </p:sp>
      <p:sp>
        <p:nvSpPr>
          <p:cNvPr id="3" name="Slide Number Placeholder 2"/>
          <p:cNvSpPr>
            <a:spLocks noGrp="1"/>
          </p:cNvSpPr>
          <p:nvPr>
            <p:ph type="sldNum" sz="quarter" idx="12"/>
          </p:nvPr>
        </p:nvSpPr>
        <p:spPr/>
        <p:txBody>
          <a:bodyPr/>
          <a:lstStyle/>
          <a:p>
            <a:fld id="{C932CDCB-4B29-F641-AE31-D4360F16EBC3}" type="slidenum">
              <a:rPr lang="en-US" smtClean="0"/>
              <a:pPr/>
              <a:t>6</a:t>
            </a:fld>
            <a:endParaRPr lang="en-US" dirty="0"/>
          </a:p>
        </p:txBody>
      </p:sp>
      <p:sp>
        <p:nvSpPr>
          <p:cNvPr id="2" name="Rectangle 1"/>
          <p:cNvSpPr/>
          <p:nvPr/>
        </p:nvSpPr>
        <p:spPr>
          <a:xfrm>
            <a:off x="3643311" y="1585196"/>
            <a:ext cx="3643313" cy="3487108"/>
          </a:xfrm>
          <a:prstGeom prst="rect">
            <a:avLst/>
          </a:prstGeom>
        </p:spPr>
        <p:txBody>
          <a:bodyPr wrap="square">
            <a:spAutoFit/>
          </a:bodyPr>
          <a:lstStyle/>
          <a:p>
            <a:pPr>
              <a:lnSpc>
                <a:spcPct val="110000"/>
              </a:lnSpc>
              <a:spcAft>
                <a:spcPts val="600"/>
              </a:spcAft>
            </a:pPr>
            <a:r>
              <a:rPr lang="en-US" sz="1800" b="1" spc="300" dirty="0">
                <a:solidFill>
                  <a:schemeClr val="accent2"/>
                </a:solidFill>
                <a:cs typeface="Arial" pitchFamily="34" charset="0"/>
              </a:rPr>
              <a:t>MEASUREMENT OBJECTIVES</a:t>
            </a:r>
          </a:p>
          <a:p>
            <a:pPr>
              <a:lnSpc>
                <a:spcPct val="110000"/>
              </a:lnSpc>
              <a:spcAft>
                <a:spcPts val="600"/>
              </a:spcAft>
              <a:defRPr/>
            </a:pPr>
            <a:r>
              <a:rPr lang="en-US" sz="1600" dirty="0">
                <a:cs typeface="Arial" panose="020B0604020202020204" pitchFamily="34" charset="0"/>
              </a:rPr>
              <a:t>As a Federal Government site, the primary focus of EPA.gov is to provide information to the public to protect human health and the environment. EPA is using ForeSee to help measure who is coming to the website, ease of site use, whether they were able to find what they were looking for, and improve the visitors’ overall experience on the site.  </a:t>
            </a:r>
          </a:p>
        </p:txBody>
      </p:sp>
      <p:pic>
        <p:nvPicPr>
          <p:cNvPr id="8" name="Picture 7">
            <a:extLst>
              <a:ext uri="{FF2B5EF4-FFF2-40B4-BE49-F238E27FC236}">
                <a16:creationId xmlns:a16="http://schemas.microsoft.com/office/drawing/2014/main" id="{9477B7DC-D3F9-46AA-8B95-0B509C7E00A5}"/>
              </a:ext>
            </a:extLst>
          </p:cNvPr>
          <p:cNvPicPr>
            <a:picLocks noChangeAspect="1"/>
          </p:cNvPicPr>
          <p:nvPr/>
        </p:nvPicPr>
        <p:blipFill>
          <a:blip r:embed="rId2"/>
          <a:stretch>
            <a:fillRect/>
          </a:stretch>
        </p:blipFill>
        <p:spPr>
          <a:xfrm>
            <a:off x="266779" y="1585196"/>
            <a:ext cx="3186721" cy="790476"/>
          </a:xfrm>
          <a:prstGeom prst="rect">
            <a:avLst/>
          </a:prstGeom>
        </p:spPr>
      </p:pic>
    </p:spTree>
    <p:extLst>
      <p:ext uri="{BB962C8B-B14F-4D97-AF65-F5344CB8AC3E}">
        <p14:creationId xmlns:p14="http://schemas.microsoft.com/office/powerpoint/2010/main" val="2936872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77EB9-7C3B-48AA-8220-84A34BF58D8A}"/>
              </a:ext>
            </a:extLst>
          </p:cNvPr>
          <p:cNvSpPr>
            <a:spLocks noGrp="1"/>
          </p:cNvSpPr>
          <p:nvPr>
            <p:ph type="title"/>
          </p:nvPr>
        </p:nvSpPr>
        <p:spPr>
          <a:xfrm>
            <a:off x="1521183" y="2428039"/>
            <a:ext cx="9243802" cy="1485364"/>
          </a:xfrm>
        </p:spPr>
        <p:txBody>
          <a:bodyPr/>
          <a:lstStyle/>
          <a:p>
            <a:r>
              <a:rPr lang="en-US" dirty="0"/>
              <a:t>How’s My Waterway Satisfaction Overview</a:t>
            </a:r>
          </a:p>
        </p:txBody>
      </p:sp>
      <p:sp>
        <p:nvSpPr>
          <p:cNvPr id="3" name="Slide Number Placeholder 2">
            <a:extLst>
              <a:ext uri="{FF2B5EF4-FFF2-40B4-BE49-F238E27FC236}">
                <a16:creationId xmlns:a16="http://schemas.microsoft.com/office/drawing/2014/main" id="{0912A2B1-7350-4948-8C49-9843400FA0BB}"/>
              </a:ext>
            </a:extLst>
          </p:cNvPr>
          <p:cNvSpPr>
            <a:spLocks noGrp="1"/>
          </p:cNvSpPr>
          <p:nvPr>
            <p:ph type="sldNum" sz="quarter" idx="12"/>
          </p:nvPr>
        </p:nvSpPr>
        <p:spPr/>
        <p:txBody>
          <a:bodyPr/>
          <a:lstStyle/>
          <a:p>
            <a:fld id="{C932CDCB-4B29-F641-AE31-D4360F16EBC3}" type="slidenum">
              <a:rPr lang="en-US" smtClean="0"/>
              <a:t>7</a:t>
            </a:fld>
            <a:endParaRPr lang="en-US" dirty="0"/>
          </a:p>
        </p:txBody>
      </p:sp>
    </p:spTree>
    <p:extLst>
      <p:ext uri="{BB962C8B-B14F-4D97-AF65-F5344CB8AC3E}">
        <p14:creationId xmlns:p14="http://schemas.microsoft.com/office/powerpoint/2010/main" val="1170851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1" name="Table 90"/>
          <p:cNvGraphicFramePr>
            <a:graphicFrameLocks noGrp="1"/>
          </p:cNvGraphicFramePr>
          <p:nvPr>
            <p:extLst>
              <p:ext uri="{D42A27DB-BD31-4B8C-83A1-F6EECF244321}">
                <p14:modId xmlns:p14="http://schemas.microsoft.com/office/powerpoint/2010/main" val="2229805208"/>
              </p:ext>
            </p:extLst>
          </p:nvPr>
        </p:nvGraphicFramePr>
        <p:xfrm>
          <a:off x="570250" y="2532301"/>
          <a:ext cx="3988198" cy="1885011"/>
        </p:xfrm>
        <a:graphic>
          <a:graphicData uri="http://schemas.openxmlformats.org/drawingml/2006/table">
            <a:tbl>
              <a:tblPr firstRow="1" bandRow="1">
                <a:tableStyleId>{2D5ABB26-0587-4C30-8999-92F81FD0307C}</a:tableStyleId>
              </a:tblPr>
              <a:tblGrid>
                <a:gridCol w="970645">
                  <a:extLst>
                    <a:ext uri="{9D8B030D-6E8A-4147-A177-3AD203B41FA5}">
                      <a16:colId xmlns:a16="http://schemas.microsoft.com/office/drawing/2014/main" val="20000"/>
                    </a:ext>
                  </a:extLst>
                </a:gridCol>
                <a:gridCol w="2215638">
                  <a:extLst>
                    <a:ext uri="{9D8B030D-6E8A-4147-A177-3AD203B41FA5}">
                      <a16:colId xmlns:a16="http://schemas.microsoft.com/office/drawing/2014/main" val="20001"/>
                    </a:ext>
                  </a:extLst>
                </a:gridCol>
                <a:gridCol w="801915">
                  <a:extLst>
                    <a:ext uri="{9D8B030D-6E8A-4147-A177-3AD203B41FA5}">
                      <a16:colId xmlns:a16="http://schemas.microsoft.com/office/drawing/2014/main" val="20002"/>
                    </a:ext>
                  </a:extLst>
                </a:gridCol>
              </a:tblGrid>
              <a:tr h="288656">
                <a:tc>
                  <a:txBody>
                    <a:bodyPr/>
                    <a:lstStyle/>
                    <a:p>
                      <a:pPr algn="ctr"/>
                      <a:r>
                        <a:rPr lang="en-US" sz="1200" b="1" kern="1200" spc="100" dirty="0">
                          <a:solidFill>
                            <a:schemeClr val="accent5"/>
                          </a:solidFill>
                          <a:latin typeface="+mn-lt"/>
                          <a:ea typeface="+mn-ea"/>
                          <a:cs typeface="+mn-cs"/>
                        </a:rPr>
                        <a:t>SCORE</a:t>
                      </a:r>
                    </a:p>
                  </a:txBody>
                  <a:tcPr marL="0" marR="0" marT="0" marB="0" anchor="ctr">
                    <a:lnL>
                      <a:noFill/>
                    </a:lnL>
                    <a:lnR>
                      <a:noFill/>
                    </a:lnR>
                    <a:lnT>
                      <a:noFill/>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solidFill>
                          <a:schemeClr val="tx1"/>
                        </a:solidFill>
                      </a:endParaRPr>
                    </a:p>
                  </a:txBody>
                  <a:tcPr marL="0" marR="0" marT="0" marB="0" anchor="ctr">
                    <a:lnL>
                      <a:noFill/>
                    </a:lnL>
                    <a:lnR>
                      <a:noFill/>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609493" rtl="0" eaLnBrk="1" latinLnBrk="0" hangingPunct="1"/>
                      <a:r>
                        <a:rPr lang="en-US" sz="1200" b="1" kern="1200" spc="100" dirty="0">
                          <a:solidFill>
                            <a:schemeClr val="tx1"/>
                          </a:solidFill>
                          <a:latin typeface="+mn-lt"/>
                          <a:ea typeface="+mn-ea"/>
                          <a:cs typeface="+mn-cs"/>
                        </a:rPr>
                        <a:t>IMPACT</a:t>
                      </a:r>
                    </a:p>
                  </a:txBody>
                  <a:tcPr marL="0" marR="0" marT="0" marB="0" anchor="ctr">
                    <a:lnL>
                      <a:noFill/>
                    </a:lnL>
                    <a:lnR>
                      <a:noFill/>
                    </a:lnR>
                    <a:lnT>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19271">
                <a:tc>
                  <a:txBody>
                    <a:bodyPr/>
                    <a:lstStyle/>
                    <a:p>
                      <a:pPr algn="ctr"/>
                      <a:r>
                        <a:rPr lang="en-US" sz="1200" b="1" dirty="0">
                          <a:solidFill>
                            <a:schemeClr val="tx1"/>
                          </a:solidFill>
                        </a:rPr>
                        <a:t>66</a:t>
                      </a:r>
                    </a:p>
                  </a:txBody>
                  <a:tcPr marL="0" marR="0" marT="0" marB="0" anchor="ctr">
                    <a:lnL>
                      <a:noFill/>
                    </a:lnL>
                    <a:lnR>
                      <a:noFill/>
                    </a:lnR>
                    <a:lnT w="19050" cap="flat" cmpd="sng" algn="ctr">
                      <a:solidFill>
                        <a:schemeClr val="accent5"/>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dirty="0">
                          <a:solidFill>
                            <a:schemeClr val="tx1"/>
                          </a:solidFill>
                        </a:rPr>
                        <a:t>Information Browsing</a:t>
                      </a:r>
                    </a:p>
                  </a:txBody>
                  <a:tcPr marL="0" marR="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dirty="0">
                          <a:solidFill>
                            <a:schemeClr val="tx1"/>
                          </a:solidFill>
                        </a:rPr>
                        <a:t>1.2</a:t>
                      </a:r>
                    </a:p>
                  </a:txBody>
                  <a:tcPr marL="0" marR="0" marT="0" marB="0" anchor="ctr">
                    <a:lnL>
                      <a:noFill/>
                    </a:lnL>
                    <a:lnR>
                      <a:noFill/>
                    </a:lnR>
                    <a:lnT w="190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19271">
                <a:tc>
                  <a:txBody>
                    <a:bodyPr/>
                    <a:lstStyle/>
                    <a:p>
                      <a:pPr algn="ctr"/>
                      <a:r>
                        <a:rPr lang="en-US" sz="1200" b="1" dirty="0">
                          <a:solidFill>
                            <a:schemeClr val="tx1"/>
                          </a:solidFill>
                        </a:rPr>
                        <a:t>76</a:t>
                      </a:r>
                    </a:p>
                  </a:txBody>
                  <a:tcPr marL="0" marR="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dirty="0">
                          <a:solidFill>
                            <a:schemeClr val="tx1"/>
                          </a:solidFill>
                        </a:rPr>
                        <a:t>Look and Feel</a:t>
                      </a:r>
                    </a:p>
                  </a:txBody>
                  <a:tcPr marL="0" marR="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dirty="0">
                          <a:solidFill>
                            <a:schemeClr val="tx1"/>
                          </a:solidFill>
                        </a:rPr>
                        <a:t>0.6</a:t>
                      </a:r>
                    </a:p>
                  </a:txBody>
                  <a:tcPr marL="0" marR="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19271">
                <a:tc>
                  <a:txBody>
                    <a:bodyPr/>
                    <a:lstStyle/>
                    <a:p>
                      <a:pPr algn="ctr"/>
                      <a:r>
                        <a:rPr lang="en-US" sz="1200" b="1" dirty="0">
                          <a:solidFill>
                            <a:schemeClr val="tx1"/>
                          </a:solidFill>
                        </a:rPr>
                        <a:t>71</a:t>
                      </a:r>
                    </a:p>
                  </a:txBody>
                  <a:tcPr marL="0" marR="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dirty="0">
                          <a:solidFill>
                            <a:schemeClr val="tx1"/>
                          </a:solidFill>
                        </a:rPr>
                        <a:t>Navigation</a:t>
                      </a:r>
                    </a:p>
                  </a:txBody>
                  <a:tcPr marL="0" marR="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dirty="0">
                          <a:solidFill>
                            <a:schemeClr val="tx1"/>
                          </a:solidFill>
                        </a:rPr>
                        <a:t>1.4</a:t>
                      </a:r>
                    </a:p>
                  </a:txBody>
                  <a:tcPr marL="0" marR="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19271">
                <a:tc>
                  <a:txBody>
                    <a:bodyPr/>
                    <a:lstStyle/>
                    <a:p>
                      <a:pPr algn="ctr"/>
                      <a:r>
                        <a:rPr lang="en-US" sz="1200" b="1" dirty="0">
                          <a:solidFill>
                            <a:schemeClr val="tx1"/>
                          </a:solidFill>
                        </a:rPr>
                        <a:t>70</a:t>
                      </a:r>
                    </a:p>
                  </a:txBody>
                  <a:tcPr marL="0" marR="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dirty="0">
                          <a:solidFill>
                            <a:schemeClr val="tx1"/>
                          </a:solidFill>
                        </a:rPr>
                        <a:t>Site Information</a:t>
                      </a:r>
                    </a:p>
                  </a:txBody>
                  <a:tcPr marL="0" marR="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dirty="0">
                          <a:solidFill>
                            <a:schemeClr val="tx1"/>
                          </a:solidFill>
                        </a:rPr>
                        <a:t>2.4</a:t>
                      </a:r>
                    </a:p>
                  </a:txBody>
                  <a:tcPr marL="0" marR="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19271">
                <a:tc>
                  <a:txBody>
                    <a:bodyPr/>
                    <a:lstStyle/>
                    <a:p>
                      <a:pPr algn="ctr"/>
                      <a:r>
                        <a:rPr lang="en-US" sz="1200" b="1" dirty="0">
                          <a:solidFill>
                            <a:schemeClr val="tx1"/>
                          </a:solidFill>
                        </a:rPr>
                        <a:t>82</a:t>
                      </a:r>
                    </a:p>
                  </a:txBody>
                  <a:tcPr marL="0" marR="0" marT="0" marB="0" anchor="ctr">
                    <a:lnL>
                      <a:noFill/>
                    </a:lnL>
                    <a:lnR>
                      <a:noFill/>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a:r>
                        <a:rPr lang="en-US" sz="1200" b="1" dirty="0">
                          <a:solidFill>
                            <a:schemeClr val="tx1"/>
                          </a:solidFill>
                        </a:rPr>
                        <a:t>Site Performance</a:t>
                      </a:r>
                    </a:p>
                  </a:txBody>
                  <a:tcPr marL="0" marR="0" marT="0" marB="0" anchor="ctr">
                    <a:lnL>
                      <a:noFill/>
                    </a:lnL>
                    <a:lnR>
                      <a:noFill/>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a:r>
                        <a:rPr lang="en-US" sz="1200" b="1" dirty="0">
                          <a:solidFill>
                            <a:schemeClr val="tx1"/>
                          </a:solidFill>
                        </a:rPr>
                        <a:t>0.0</a:t>
                      </a:r>
                    </a:p>
                  </a:txBody>
                  <a:tcPr marL="0" marR="0" marT="0" marB="0" anchor="ctr">
                    <a:lnL>
                      <a:noFill/>
                    </a:lnL>
                    <a:lnR>
                      <a:noFill/>
                    </a:lnR>
                    <a:lnT w="635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16" name="Title 15"/>
          <p:cNvSpPr>
            <a:spLocks noGrp="1"/>
          </p:cNvSpPr>
          <p:nvPr>
            <p:ph type="title"/>
          </p:nvPr>
        </p:nvSpPr>
        <p:spPr>
          <a:xfrm>
            <a:off x="550017" y="365534"/>
            <a:ext cx="11029367" cy="707630"/>
          </a:xfrm>
        </p:spPr>
        <p:txBody>
          <a:bodyPr>
            <a:normAutofit fontScale="90000"/>
          </a:bodyPr>
          <a:lstStyle/>
          <a:p>
            <a:r>
              <a:rPr lang="en-US" b="0" dirty="0"/>
              <a:t>Information browsing, navigation, and site information are key drivers of satisfaction. Improving satisfaction will have a major impact on outcomes.</a:t>
            </a:r>
          </a:p>
        </p:txBody>
      </p:sp>
      <p:sp>
        <p:nvSpPr>
          <p:cNvPr id="5" name="Slide Number Placeholder 4"/>
          <p:cNvSpPr>
            <a:spLocks noGrp="1"/>
          </p:cNvSpPr>
          <p:nvPr>
            <p:ph type="sldNum" sz="quarter" idx="12"/>
          </p:nvPr>
        </p:nvSpPr>
        <p:spPr/>
        <p:txBody>
          <a:bodyPr/>
          <a:lstStyle/>
          <a:p>
            <a:pPr marL="0" marR="0" lvl="0" indent="0" algn="l" defTabSz="609493" rtl="0" eaLnBrk="1" fontAlgn="auto" latinLnBrk="0" hangingPunct="1">
              <a:lnSpc>
                <a:spcPct val="100000"/>
              </a:lnSpc>
              <a:spcBef>
                <a:spcPts val="0"/>
              </a:spcBef>
              <a:spcAft>
                <a:spcPts val="0"/>
              </a:spcAft>
              <a:buClrTx/>
              <a:buSzTx/>
              <a:buFontTx/>
              <a:buNone/>
              <a:tabLst/>
              <a:defRPr/>
            </a:pPr>
            <a:fld id="{EB5131EF-D618-5347-8462-43F33F2C84D1}" type="slidenum">
              <a:rPr kumimoji="0" lang="en-US" sz="1300" b="0" i="0" u="none" strike="noStrike" kern="1200" cap="none" spc="0" normalizeH="0" baseline="0" noProof="0" smtClean="0">
                <a:ln>
                  <a:noFill/>
                </a:ln>
                <a:solidFill>
                  <a:srgbClr val="E9ECF2">
                    <a:lumMod val="75000"/>
                  </a:srgbClr>
                </a:solidFill>
                <a:effectLst/>
                <a:uLnTx/>
                <a:uFillTx/>
                <a:latin typeface="Arial"/>
                <a:ea typeface="+mn-ea"/>
                <a:cs typeface="+mn-cs"/>
              </a:rPr>
              <a:pPr marL="0" marR="0" lvl="0" indent="0" algn="l" defTabSz="609493" rtl="0" eaLnBrk="1" fontAlgn="auto" latinLnBrk="0" hangingPunct="1">
                <a:lnSpc>
                  <a:spcPct val="100000"/>
                </a:lnSpc>
                <a:spcBef>
                  <a:spcPts val="0"/>
                </a:spcBef>
                <a:spcAft>
                  <a:spcPts val="0"/>
                </a:spcAft>
                <a:buClrTx/>
                <a:buSzTx/>
                <a:buFontTx/>
                <a:buNone/>
                <a:tabLst/>
                <a:defRPr/>
              </a:pPr>
              <a:t>8</a:t>
            </a:fld>
            <a:endParaRPr kumimoji="0" lang="en-US" sz="1300" b="0" i="0" u="none" strike="noStrike" kern="1200" cap="none" spc="0" normalizeH="0" baseline="0" noProof="0" dirty="0">
              <a:ln>
                <a:noFill/>
              </a:ln>
              <a:solidFill>
                <a:srgbClr val="E9ECF2">
                  <a:lumMod val="75000"/>
                </a:srgbClr>
              </a:solidFill>
              <a:effectLst/>
              <a:uLnTx/>
              <a:uFillTx/>
              <a:latin typeface="Arial"/>
              <a:ea typeface="+mn-ea"/>
              <a:cs typeface="+mn-cs"/>
            </a:endParaRPr>
          </a:p>
        </p:txBody>
      </p:sp>
      <p:sp>
        <p:nvSpPr>
          <p:cNvPr id="41" name="Shape 409"/>
          <p:cNvSpPr txBox="1"/>
          <p:nvPr/>
        </p:nvSpPr>
        <p:spPr>
          <a:xfrm>
            <a:off x="791245" y="1605069"/>
            <a:ext cx="3657600" cy="374461"/>
          </a:xfrm>
          <a:prstGeom prst="rect">
            <a:avLst/>
          </a:prstGeom>
          <a:noFill/>
          <a:ln>
            <a:noFill/>
          </a:ln>
        </p:spPr>
        <p:txBody>
          <a:bodyPr lIns="91425" tIns="45700" rIns="91425" bIns="45700" anchor="t" anchorCtr="0">
            <a:noAutofit/>
          </a:bodyPr>
          <a:lstStyle/>
          <a:p>
            <a:pPr marL="0" marR="0" lvl="0" indent="0" algn="ctr" defTabSz="609493" rtl="0" eaLnBrk="1" fontAlgn="auto" latinLnBrk="0" hangingPunct="1">
              <a:lnSpc>
                <a:spcPct val="90000"/>
              </a:lnSpc>
              <a:spcBef>
                <a:spcPts val="0"/>
              </a:spcBef>
              <a:spcAft>
                <a:spcPts val="0"/>
              </a:spcAft>
              <a:buClrTx/>
              <a:buSzPct val="25000"/>
              <a:buFontTx/>
              <a:buNone/>
              <a:tabLst/>
              <a:defRPr/>
            </a:pPr>
            <a:r>
              <a:rPr kumimoji="0" lang="en-US" sz="2000" b="0" i="0" u="none" strike="noStrike" kern="1200" cap="none" spc="300" normalizeH="0" baseline="0" noProof="0" dirty="0">
                <a:ln>
                  <a:noFill/>
                </a:ln>
                <a:solidFill>
                  <a:srgbClr val="222B3C"/>
                </a:solidFill>
                <a:effectLst/>
                <a:uLnTx/>
                <a:uFillTx/>
                <a:latin typeface="Arial"/>
                <a:ea typeface="Arial"/>
                <a:cs typeface="Arial"/>
                <a:sym typeface="Arial"/>
              </a:rPr>
              <a:t>DRIVERS</a:t>
            </a:r>
          </a:p>
        </p:txBody>
      </p:sp>
      <p:sp>
        <p:nvSpPr>
          <p:cNvPr id="42" name="Shape 406"/>
          <p:cNvSpPr txBox="1"/>
          <p:nvPr/>
        </p:nvSpPr>
        <p:spPr>
          <a:xfrm>
            <a:off x="1122288" y="1973596"/>
            <a:ext cx="2995362" cy="498408"/>
          </a:xfrm>
          <a:prstGeom prst="rect">
            <a:avLst/>
          </a:prstGeom>
          <a:noFill/>
          <a:ln>
            <a:noFill/>
          </a:ln>
        </p:spPr>
        <p:txBody>
          <a:bodyPr lIns="91425" tIns="45700" rIns="91425" bIns="45700" anchor="t" anchorCtr="0">
            <a:noAutofit/>
          </a:bodyPr>
          <a:lstStyle/>
          <a:p>
            <a:pPr marL="0" marR="0" lvl="0" indent="0" algn="ctr" defTabSz="609493" rtl="0" eaLnBrk="1" fontAlgn="auto" latinLnBrk="0" hangingPunct="1">
              <a:lnSpc>
                <a:spcPct val="90000"/>
              </a:lnSpc>
              <a:spcBef>
                <a:spcPts val="0"/>
              </a:spcBef>
              <a:spcAft>
                <a:spcPts val="0"/>
              </a:spcAft>
              <a:buClrTx/>
              <a:buSzPct val="25000"/>
              <a:buFontTx/>
              <a:buNone/>
              <a:tabLst/>
              <a:defRPr/>
            </a:pPr>
            <a:r>
              <a:rPr kumimoji="0" lang="en-US" sz="1400" b="0" i="0" u="none" strike="noStrike" kern="1200" cap="none" spc="0" normalizeH="0" baseline="0" noProof="0" dirty="0">
                <a:ln>
                  <a:noFill/>
                </a:ln>
                <a:solidFill>
                  <a:srgbClr val="FFFFFF">
                    <a:lumMod val="50000"/>
                  </a:srgbClr>
                </a:solidFill>
                <a:effectLst/>
                <a:uLnTx/>
                <a:uFillTx/>
                <a:latin typeface="Arial"/>
                <a:ea typeface="Arial"/>
                <a:cs typeface="Arial"/>
                <a:sym typeface="Arial"/>
              </a:rPr>
              <a:t>Which drivers of customer experience</a:t>
            </a:r>
            <a:r>
              <a:rPr kumimoji="0" lang="en-US" sz="1400" b="0" i="0" u="none" strike="noStrike" kern="1200" cap="none" spc="0" normalizeH="0" baseline="0" noProof="0" dirty="0">
                <a:ln>
                  <a:noFill/>
                </a:ln>
                <a:solidFill>
                  <a:srgbClr val="FFFFFF">
                    <a:lumMod val="50000"/>
                  </a:srgbClr>
                </a:solidFill>
                <a:effectLst/>
                <a:uLnTx/>
                <a:uFillTx/>
                <a:latin typeface="Arial"/>
                <a:ea typeface="+mn-ea"/>
                <a:cs typeface="+mn-cs"/>
              </a:rPr>
              <a:t> </a:t>
            </a:r>
            <a:r>
              <a:rPr kumimoji="0" lang="en-US" sz="1400" b="0" i="0" u="none" strike="noStrike" kern="1200" cap="none" spc="0" normalizeH="0" baseline="0" noProof="0" dirty="0">
                <a:ln>
                  <a:noFill/>
                </a:ln>
                <a:solidFill>
                  <a:srgbClr val="FFFFFF">
                    <a:lumMod val="50000"/>
                  </a:srgbClr>
                </a:solidFill>
                <a:effectLst/>
                <a:uLnTx/>
                <a:uFillTx/>
                <a:latin typeface="Arial"/>
                <a:ea typeface="Arial"/>
                <a:cs typeface="Arial"/>
                <a:sym typeface="Arial"/>
              </a:rPr>
              <a:t>should I address?</a:t>
            </a:r>
          </a:p>
        </p:txBody>
      </p:sp>
      <p:grpSp>
        <p:nvGrpSpPr>
          <p:cNvPr id="64" name="Group 63"/>
          <p:cNvGrpSpPr/>
          <p:nvPr/>
        </p:nvGrpSpPr>
        <p:grpSpPr>
          <a:xfrm>
            <a:off x="4649712" y="2396609"/>
            <a:ext cx="2871249" cy="3474119"/>
            <a:chOff x="4649712" y="1764300"/>
            <a:chExt cx="2871249" cy="3474119"/>
          </a:xfrm>
        </p:grpSpPr>
        <p:graphicFrame>
          <p:nvGraphicFramePr>
            <p:cNvPr id="65" name="Chart 64"/>
            <p:cNvGraphicFramePr/>
            <p:nvPr/>
          </p:nvGraphicFramePr>
          <p:xfrm>
            <a:off x="4727190" y="1764300"/>
            <a:ext cx="2648380" cy="2787076"/>
          </p:xfrm>
          <a:graphic>
            <a:graphicData uri="http://schemas.openxmlformats.org/drawingml/2006/chart">
              <c:chart xmlns:c="http://schemas.openxmlformats.org/drawingml/2006/chart" xmlns:r="http://schemas.openxmlformats.org/officeDocument/2006/relationships" r:id="rId3"/>
            </a:graphicData>
          </a:graphic>
        </p:graphicFrame>
        <p:sp>
          <p:nvSpPr>
            <p:cNvPr id="66" name="Isosceles Triangle 72"/>
            <p:cNvSpPr/>
            <p:nvPr/>
          </p:nvSpPr>
          <p:spPr>
            <a:xfrm rot="5400000">
              <a:off x="4610657" y="2814380"/>
              <a:ext cx="378704" cy="300594"/>
            </a:xfrm>
            <a:prstGeom prst="triangl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68589" tIns="34295" rIns="68589" bIns="34295" rtlCol="0" anchor="ctr"/>
            <a:lstStyle/>
            <a:p>
              <a:pPr marL="0" marR="0" lvl="0" indent="0" algn="ctr" defTabSz="609493"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Arial"/>
                <a:ea typeface="+mn-ea"/>
                <a:cs typeface="Arial"/>
              </a:endParaRPr>
            </a:p>
          </p:txBody>
        </p:sp>
        <p:sp>
          <p:nvSpPr>
            <p:cNvPr id="68" name="TextBox 67"/>
            <p:cNvSpPr txBox="1"/>
            <p:nvPr/>
          </p:nvSpPr>
          <p:spPr>
            <a:xfrm>
              <a:off x="5580344" y="2569666"/>
              <a:ext cx="1170192" cy="923330"/>
            </a:xfrm>
            <a:prstGeom prst="rect">
              <a:avLst/>
            </a:prstGeom>
            <a:noFill/>
          </p:spPr>
          <p:txBody>
            <a:bodyPr wrap="none" lIns="0" tIns="0" rIns="0" bIns="0" rtlCol="0">
              <a:spAutoFit/>
            </a:bodyPr>
            <a:lstStyle/>
            <a:p>
              <a:pPr marL="0" marR="0" lvl="0" indent="0" algn="ctr" defTabSz="609493" rtl="0" eaLnBrk="1" fontAlgn="auto" latinLnBrk="0" hangingPunct="1">
                <a:lnSpc>
                  <a:spcPct val="100000"/>
                </a:lnSpc>
                <a:spcBef>
                  <a:spcPts val="0"/>
                </a:spcBef>
                <a:spcAft>
                  <a:spcPts val="0"/>
                </a:spcAft>
                <a:buClrTx/>
                <a:buSzTx/>
                <a:buFontTx/>
                <a:buNone/>
                <a:tabLst/>
                <a:defRPr/>
              </a:pPr>
              <a:r>
                <a:rPr lang="en-US" sz="6000" b="1" spc="225" dirty="0">
                  <a:solidFill>
                    <a:srgbClr val="222B3C">
                      <a:lumMod val="50000"/>
                    </a:srgbClr>
                  </a:solidFill>
                  <a:latin typeface="Arial"/>
                  <a:cs typeface="Arial"/>
                </a:rPr>
                <a:t>66</a:t>
              </a:r>
              <a:r>
                <a:rPr lang="en-US" sz="2800" b="1" spc="225" dirty="0">
                  <a:solidFill>
                    <a:srgbClr val="222B3C">
                      <a:lumMod val="50000"/>
                    </a:srgbClr>
                  </a:solidFill>
                  <a:latin typeface="Arial"/>
                  <a:cs typeface="Arial"/>
                </a:rPr>
                <a:t>  </a:t>
              </a:r>
              <a:endParaRPr kumimoji="0" lang="en-US" sz="2800" b="1" i="0" u="none" strike="noStrike" kern="1200" cap="none" spc="225" normalizeH="0" baseline="0" noProof="0" dirty="0">
                <a:ln>
                  <a:noFill/>
                </a:ln>
                <a:solidFill>
                  <a:srgbClr val="222B3C">
                    <a:lumMod val="50000"/>
                  </a:srgbClr>
                </a:solidFill>
                <a:effectLst/>
                <a:uLnTx/>
                <a:uFillTx/>
                <a:latin typeface="Arial"/>
                <a:ea typeface="+mn-ea"/>
                <a:cs typeface="Arial"/>
              </a:endParaRPr>
            </a:p>
          </p:txBody>
        </p:sp>
        <p:sp>
          <p:nvSpPr>
            <p:cNvPr id="69" name="TextBox 68"/>
            <p:cNvSpPr txBox="1"/>
            <p:nvPr/>
          </p:nvSpPr>
          <p:spPr>
            <a:xfrm>
              <a:off x="5150162" y="3172052"/>
              <a:ext cx="74887" cy="161583"/>
            </a:xfrm>
            <a:prstGeom prst="rect">
              <a:avLst/>
            </a:prstGeom>
            <a:noFill/>
          </p:spPr>
          <p:txBody>
            <a:bodyPr wrap="none" lIns="0" tIns="0" rIns="0" bIns="0" rtlCol="0">
              <a:spAutoFit/>
            </a:bodyPr>
            <a:lstStyle/>
            <a:p>
              <a:pPr marL="0" marR="0" lvl="0" indent="0" algn="ctr" defTabSz="609493"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FFFFFF">
                      <a:lumMod val="75000"/>
                    </a:srgbClr>
                  </a:solidFill>
                  <a:effectLst/>
                  <a:uLnTx/>
                  <a:uFillTx/>
                  <a:latin typeface="Arial"/>
                  <a:ea typeface="+mn-ea"/>
                  <a:cs typeface="Arial"/>
                </a:rPr>
                <a:t>0</a:t>
              </a:r>
            </a:p>
          </p:txBody>
        </p:sp>
        <p:sp>
          <p:nvSpPr>
            <p:cNvPr id="70" name="TextBox 69"/>
            <p:cNvSpPr txBox="1"/>
            <p:nvPr/>
          </p:nvSpPr>
          <p:spPr>
            <a:xfrm>
              <a:off x="6812343" y="3172052"/>
              <a:ext cx="224661" cy="161583"/>
            </a:xfrm>
            <a:prstGeom prst="rect">
              <a:avLst/>
            </a:prstGeom>
            <a:noFill/>
          </p:spPr>
          <p:txBody>
            <a:bodyPr wrap="none" lIns="0" tIns="0" rIns="0" bIns="0" rtlCol="0">
              <a:spAutoFit/>
            </a:bodyPr>
            <a:lstStyle/>
            <a:p>
              <a:pPr marL="0" marR="0" lvl="0" indent="0" algn="ctr" defTabSz="609493"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FFFFFF">
                      <a:lumMod val="75000"/>
                    </a:srgbClr>
                  </a:solidFill>
                  <a:effectLst/>
                  <a:uLnTx/>
                  <a:uFillTx/>
                  <a:latin typeface="Arial"/>
                  <a:ea typeface="+mn-ea"/>
                  <a:cs typeface="Arial"/>
                </a:rPr>
                <a:t>100</a:t>
              </a:r>
            </a:p>
          </p:txBody>
        </p:sp>
        <p:sp>
          <p:nvSpPr>
            <p:cNvPr id="72" name="Rectangle 71"/>
            <p:cNvSpPr/>
            <p:nvPr/>
          </p:nvSpPr>
          <p:spPr>
            <a:xfrm>
              <a:off x="4667863" y="4864444"/>
              <a:ext cx="2853098" cy="373975"/>
            </a:xfrm>
            <a:prstGeom prst="rect">
              <a:avLst/>
            </a:prstGeom>
            <a:noFill/>
          </p:spPr>
          <p:txBody>
            <a:bodyPr wrap="none" lIns="205794" tIns="48019" rIns="68598" bIns="48019">
              <a:spAutoFit/>
            </a:bodyPr>
            <a:lstStyle/>
            <a:p>
              <a:pPr marL="0" marR="0" lvl="0" indent="0" algn="ctr" defTabSz="609493" rtl="0" eaLnBrk="1" fontAlgn="base" latinLnBrk="0" hangingPunct="1">
                <a:lnSpc>
                  <a:spcPct val="90000"/>
                </a:lnSpc>
                <a:spcBef>
                  <a:spcPct val="20000"/>
                </a:spcBef>
                <a:spcAft>
                  <a:spcPct val="0"/>
                </a:spcAft>
                <a:buClrTx/>
                <a:buSzTx/>
                <a:buFontTx/>
                <a:buNone/>
                <a:tabLst/>
                <a:defRPr/>
              </a:pPr>
              <a:r>
                <a:rPr kumimoji="0" lang="en-US" altLang="en-US" sz="2000" b="0" i="0" u="none" strike="noStrike" kern="1200" cap="none" spc="0" normalizeH="0" baseline="0" noProof="0" dirty="0">
                  <a:ln>
                    <a:noFill/>
                  </a:ln>
                  <a:solidFill>
                    <a:srgbClr val="009FEA"/>
                  </a:solidFill>
                  <a:effectLst/>
                  <a:uLnTx/>
                  <a:uFillTx/>
                  <a:latin typeface="Arial"/>
                  <a:ea typeface="+mn-ea"/>
                  <a:cs typeface="Arial" panose="020B0604020202020204" pitchFamily="34" charset="0"/>
                </a:rPr>
                <a:t>Where am I right now?</a:t>
              </a:r>
            </a:p>
          </p:txBody>
        </p:sp>
      </p:grpSp>
      <p:sp>
        <p:nvSpPr>
          <p:cNvPr id="76" name="Isosceles Triangle 71"/>
          <p:cNvSpPr/>
          <p:nvPr/>
        </p:nvSpPr>
        <p:spPr>
          <a:xfrm rot="5400000">
            <a:off x="7126581" y="3446689"/>
            <a:ext cx="378706" cy="300594"/>
          </a:xfrm>
          <a:prstGeom prst="triangl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68589" tIns="34295" rIns="68589" bIns="34295" rtlCol="0" anchor="ctr"/>
          <a:lstStyle/>
          <a:p>
            <a:pPr marL="0" marR="0" lvl="0" indent="0" algn="ctr" defTabSz="609493"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Arial"/>
              <a:ea typeface="+mn-ea"/>
              <a:cs typeface="Arial"/>
            </a:endParaRPr>
          </a:p>
        </p:txBody>
      </p:sp>
      <p:sp>
        <p:nvSpPr>
          <p:cNvPr id="88" name="Shape 410"/>
          <p:cNvSpPr txBox="1"/>
          <p:nvPr/>
        </p:nvSpPr>
        <p:spPr>
          <a:xfrm>
            <a:off x="7706511" y="1607544"/>
            <a:ext cx="3657600" cy="348812"/>
          </a:xfrm>
          <a:prstGeom prst="rect">
            <a:avLst/>
          </a:prstGeom>
          <a:noFill/>
          <a:ln>
            <a:noFill/>
          </a:ln>
        </p:spPr>
        <p:txBody>
          <a:bodyPr lIns="91425" tIns="45700" rIns="91425" bIns="45700" anchor="t" anchorCtr="0">
            <a:noAutofit/>
          </a:bodyPr>
          <a:lstStyle/>
          <a:p>
            <a:pPr marL="0" marR="0" lvl="0" indent="0" algn="ctr" defTabSz="609493" rtl="0" eaLnBrk="1" fontAlgn="auto" latinLnBrk="0" hangingPunct="1">
              <a:lnSpc>
                <a:spcPct val="80000"/>
              </a:lnSpc>
              <a:spcBef>
                <a:spcPts val="0"/>
              </a:spcBef>
              <a:spcAft>
                <a:spcPts val="0"/>
              </a:spcAft>
              <a:buClrTx/>
              <a:buSzPct val="25000"/>
              <a:buFontTx/>
              <a:buNone/>
              <a:tabLst/>
              <a:defRPr/>
            </a:pPr>
            <a:r>
              <a:rPr kumimoji="0" lang="en-US" sz="2000" b="0" i="0" u="none" strike="noStrike" kern="1200" cap="none" spc="300" normalizeH="0" baseline="0" noProof="0" dirty="0">
                <a:ln>
                  <a:noFill/>
                </a:ln>
                <a:solidFill>
                  <a:srgbClr val="222B3C"/>
                </a:solidFill>
                <a:effectLst/>
                <a:uLnTx/>
                <a:uFillTx/>
                <a:latin typeface="Arial"/>
                <a:ea typeface="Arial"/>
                <a:cs typeface="Arial"/>
                <a:sym typeface="Arial"/>
              </a:rPr>
              <a:t>OUTCOMES</a:t>
            </a:r>
          </a:p>
        </p:txBody>
      </p:sp>
      <p:sp>
        <p:nvSpPr>
          <p:cNvPr id="89" name="Shape 407"/>
          <p:cNvSpPr txBox="1"/>
          <p:nvPr/>
        </p:nvSpPr>
        <p:spPr>
          <a:xfrm>
            <a:off x="7598666" y="1977283"/>
            <a:ext cx="3980718" cy="595035"/>
          </a:xfrm>
          <a:prstGeom prst="rect">
            <a:avLst/>
          </a:prstGeom>
          <a:noFill/>
          <a:ln>
            <a:noFill/>
          </a:ln>
        </p:spPr>
        <p:txBody>
          <a:bodyPr lIns="91425" tIns="45700" rIns="91425" bIns="45700" anchor="t" anchorCtr="0">
            <a:noAutofit/>
          </a:bodyPr>
          <a:lstStyle>
            <a:defPPr>
              <a:defRPr lang="en-US"/>
            </a:defPPr>
            <a:lvl1pPr marR="0" lvl="0" indent="0" algn="ctr">
              <a:lnSpc>
                <a:spcPct val="90000"/>
              </a:lnSpc>
              <a:spcBef>
                <a:spcPts val="0"/>
              </a:spcBef>
              <a:spcAft>
                <a:spcPts val="0"/>
              </a:spcAft>
              <a:buSzPct val="25000"/>
              <a:buNone/>
              <a:defRPr sz="1400">
                <a:solidFill>
                  <a:schemeClr val="bg1">
                    <a:lumMod val="50000"/>
                  </a:schemeClr>
                </a:solidFill>
                <a:latin typeface="Arial"/>
                <a:ea typeface="Arial"/>
                <a:cs typeface="Arial"/>
              </a:defRPr>
            </a:lvl1pPr>
          </a:lstStyle>
          <a:p>
            <a:pPr marL="0" marR="0" lvl="0" indent="0" algn="ctr" defTabSz="609493" rtl="0" eaLnBrk="1" fontAlgn="auto" latinLnBrk="0" hangingPunct="1">
              <a:lnSpc>
                <a:spcPct val="90000"/>
              </a:lnSpc>
              <a:spcBef>
                <a:spcPts val="0"/>
              </a:spcBef>
              <a:spcAft>
                <a:spcPts val="0"/>
              </a:spcAft>
              <a:buClrTx/>
              <a:buSzPct val="25000"/>
              <a:buFontTx/>
              <a:buNone/>
              <a:tabLst/>
              <a:defRPr/>
            </a:pPr>
            <a:r>
              <a:rPr kumimoji="0" lang="en-US" sz="1400" b="0" i="0" u="none" strike="noStrike" kern="1200" cap="none" spc="0" normalizeH="0" baseline="0" noProof="0" dirty="0">
                <a:ln>
                  <a:noFill/>
                </a:ln>
                <a:solidFill>
                  <a:srgbClr val="FFFFFF">
                    <a:lumMod val="50000"/>
                  </a:srgbClr>
                </a:solidFill>
                <a:effectLst/>
                <a:uLnTx/>
                <a:uFillTx/>
                <a:latin typeface="Arial"/>
                <a:cs typeface="Arial"/>
              </a:rPr>
              <a:t>What’s the impact </a:t>
            </a:r>
            <a:br>
              <a:rPr kumimoji="0" lang="en-US" sz="1400" b="0" i="0" u="none" strike="noStrike" kern="1200" cap="none" spc="0" normalizeH="0" baseline="0" noProof="0" dirty="0">
                <a:ln>
                  <a:noFill/>
                </a:ln>
                <a:solidFill>
                  <a:srgbClr val="FFFFFF">
                    <a:lumMod val="50000"/>
                  </a:srgbClr>
                </a:solidFill>
                <a:effectLst/>
                <a:uLnTx/>
                <a:uFillTx/>
                <a:latin typeface="Arial"/>
                <a:cs typeface="Arial"/>
              </a:rPr>
            </a:br>
            <a:r>
              <a:rPr kumimoji="0" lang="en-US" sz="1400" b="0" i="0" u="none" strike="noStrike" kern="1200" cap="none" spc="0" normalizeH="0" baseline="0" noProof="0" dirty="0">
                <a:ln>
                  <a:noFill/>
                </a:ln>
                <a:solidFill>
                  <a:srgbClr val="FFFFFF">
                    <a:lumMod val="50000"/>
                  </a:srgbClr>
                </a:solidFill>
                <a:effectLst/>
                <a:uLnTx/>
                <a:uFillTx/>
                <a:latin typeface="Arial"/>
                <a:cs typeface="Arial"/>
              </a:rPr>
              <a:t>to my business?</a:t>
            </a:r>
          </a:p>
        </p:txBody>
      </p:sp>
      <p:sp>
        <p:nvSpPr>
          <p:cNvPr id="119" name="TextBox 118"/>
          <p:cNvSpPr txBox="1"/>
          <p:nvPr/>
        </p:nvSpPr>
        <p:spPr>
          <a:xfrm>
            <a:off x="5281332" y="4033811"/>
            <a:ext cx="1540095" cy="276999"/>
          </a:xfrm>
          <a:prstGeom prst="rect">
            <a:avLst/>
          </a:prstGeom>
          <a:noFill/>
        </p:spPr>
        <p:txBody>
          <a:bodyPr wrap="square" rtlCol="0">
            <a:spAutoFit/>
          </a:bodyPr>
          <a:lstStyle/>
          <a:p>
            <a:pPr marL="0" marR="0" lvl="0" indent="0" algn="ctr" defTabSz="457063" rtl="0" eaLnBrk="1" fontAlgn="auto" latinLnBrk="0" hangingPunct="1">
              <a:lnSpc>
                <a:spcPct val="100000"/>
              </a:lnSpc>
              <a:spcBef>
                <a:spcPts val="0"/>
              </a:spcBef>
              <a:spcAft>
                <a:spcPts val="0"/>
              </a:spcAft>
              <a:buClrTx/>
              <a:buSzTx/>
              <a:buFontTx/>
              <a:buNone/>
              <a:tabLst/>
              <a:defRPr/>
            </a:pPr>
            <a:r>
              <a:rPr lang="en-US" sz="1200" i="1" kern="0" dirty="0">
                <a:solidFill>
                  <a:srgbClr val="222B3C">
                    <a:lumMod val="75000"/>
                    <a:lumOff val="25000"/>
                  </a:srgbClr>
                </a:solidFill>
                <a:latin typeface="Arial" panose="020B0604020202020204" pitchFamily="34" charset="0"/>
                <a:cs typeface="Arial" panose="020B0604020202020204" pitchFamily="34" charset="0"/>
              </a:rPr>
              <a:t>n</a:t>
            </a:r>
            <a:r>
              <a:rPr kumimoji="0" lang="en-US" sz="1200" b="0" i="1" u="none" strike="noStrike" kern="0" cap="none" spc="0" normalizeH="0" baseline="0" noProof="0" dirty="0">
                <a:ln>
                  <a:noFill/>
                </a:ln>
                <a:solidFill>
                  <a:srgbClr val="222B3C">
                    <a:lumMod val="75000"/>
                    <a:lumOff val="25000"/>
                  </a:srgbClr>
                </a:solidFill>
                <a:effectLst/>
                <a:uLnTx/>
                <a:uFillTx/>
                <a:latin typeface="Arial" panose="020B0604020202020204" pitchFamily="34" charset="0"/>
                <a:ea typeface="+mn-ea"/>
                <a:cs typeface="Arial" panose="020B0604020202020204" pitchFamily="34" charset="0"/>
              </a:rPr>
              <a:t>=329</a:t>
            </a:r>
          </a:p>
        </p:txBody>
      </p:sp>
      <p:sp>
        <p:nvSpPr>
          <p:cNvPr id="103" name="TextBox 102"/>
          <p:cNvSpPr txBox="1"/>
          <p:nvPr/>
        </p:nvSpPr>
        <p:spPr>
          <a:xfrm>
            <a:off x="4117650" y="4557387"/>
            <a:ext cx="3953525" cy="707630"/>
          </a:xfrm>
          <a:prstGeom prst="rect">
            <a:avLst/>
          </a:prstGeom>
          <a:noFill/>
        </p:spPr>
        <p:txBody>
          <a:bodyPr wrap="square" rtlCol="0">
            <a:spAutoFit/>
          </a:bodyPr>
          <a:lstStyle/>
          <a:p>
            <a:pPr marL="0" marR="0" lvl="0" indent="0" algn="ctr" defTabSz="609493" rtl="0" eaLnBrk="1" fontAlgn="auto" latinLnBrk="0" hangingPunct="1">
              <a:lnSpc>
                <a:spcPct val="100000"/>
              </a:lnSpc>
              <a:spcBef>
                <a:spcPts val="0"/>
              </a:spcBef>
              <a:spcAft>
                <a:spcPts val="0"/>
              </a:spcAft>
              <a:buClrTx/>
              <a:buSzTx/>
              <a:buFontTx/>
              <a:buNone/>
              <a:tabLst/>
              <a:defRPr/>
            </a:pPr>
            <a:r>
              <a:rPr kumimoji="0" lang="en-US" sz="1999" b="1" i="0" u="none" strike="noStrike" kern="1200" cap="none" spc="0" normalizeH="0" baseline="0" noProof="0" dirty="0">
                <a:ln>
                  <a:noFill/>
                </a:ln>
                <a:solidFill>
                  <a:srgbClr val="222B3C"/>
                </a:solidFill>
                <a:effectLst/>
                <a:uLnTx/>
                <a:uFillTx/>
                <a:latin typeface="Arial"/>
                <a:ea typeface="+mn-ea"/>
                <a:cs typeface="+mn-cs"/>
              </a:rPr>
              <a:t>How’s My Waterway</a:t>
            </a:r>
          </a:p>
          <a:p>
            <a:pPr marL="0" marR="0" lvl="0" indent="0" algn="ctr" defTabSz="609493" rtl="0" eaLnBrk="1" fontAlgn="auto" latinLnBrk="0" hangingPunct="1">
              <a:lnSpc>
                <a:spcPct val="100000"/>
              </a:lnSpc>
              <a:spcBef>
                <a:spcPts val="0"/>
              </a:spcBef>
              <a:spcAft>
                <a:spcPts val="0"/>
              </a:spcAft>
              <a:buClrTx/>
              <a:buSzTx/>
              <a:buFontTx/>
              <a:buNone/>
              <a:tabLst/>
              <a:defRPr/>
            </a:pPr>
            <a:r>
              <a:rPr kumimoji="0" lang="en-US" sz="1999" b="1" i="0" u="none" strike="noStrike" kern="1200" cap="none" spc="0" normalizeH="0" baseline="0" noProof="0" dirty="0">
                <a:ln>
                  <a:noFill/>
                </a:ln>
                <a:solidFill>
                  <a:srgbClr val="222B3C"/>
                </a:solidFill>
                <a:effectLst/>
                <a:uLnTx/>
                <a:uFillTx/>
                <a:latin typeface="Arial"/>
                <a:ea typeface="+mn-ea"/>
                <a:cs typeface="+mn-cs"/>
              </a:rPr>
              <a:t>Satisfaction</a:t>
            </a:r>
          </a:p>
        </p:txBody>
      </p:sp>
      <p:graphicFrame>
        <p:nvGraphicFramePr>
          <p:cNvPr id="92" name="Table 91"/>
          <p:cNvGraphicFramePr>
            <a:graphicFrameLocks noGrp="1"/>
          </p:cNvGraphicFramePr>
          <p:nvPr>
            <p:extLst>
              <p:ext uri="{D42A27DB-BD31-4B8C-83A1-F6EECF244321}">
                <p14:modId xmlns:p14="http://schemas.microsoft.com/office/powerpoint/2010/main" val="2379879724"/>
              </p:ext>
            </p:extLst>
          </p:nvPr>
        </p:nvGraphicFramePr>
        <p:xfrm>
          <a:off x="7544692" y="2532301"/>
          <a:ext cx="3988198" cy="949228"/>
        </p:xfrm>
        <a:graphic>
          <a:graphicData uri="http://schemas.openxmlformats.org/drawingml/2006/table">
            <a:tbl>
              <a:tblPr firstRow="1" bandRow="1">
                <a:tableStyleId>{2D5ABB26-0587-4C30-8999-92F81FD0307C}</a:tableStyleId>
              </a:tblPr>
              <a:tblGrid>
                <a:gridCol w="970645">
                  <a:extLst>
                    <a:ext uri="{9D8B030D-6E8A-4147-A177-3AD203B41FA5}">
                      <a16:colId xmlns:a16="http://schemas.microsoft.com/office/drawing/2014/main" val="20000"/>
                    </a:ext>
                  </a:extLst>
                </a:gridCol>
                <a:gridCol w="2215638">
                  <a:extLst>
                    <a:ext uri="{9D8B030D-6E8A-4147-A177-3AD203B41FA5}">
                      <a16:colId xmlns:a16="http://schemas.microsoft.com/office/drawing/2014/main" val="20001"/>
                    </a:ext>
                  </a:extLst>
                </a:gridCol>
                <a:gridCol w="801915">
                  <a:extLst>
                    <a:ext uri="{9D8B030D-6E8A-4147-A177-3AD203B41FA5}">
                      <a16:colId xmlns:a16="http://schemas.microsoft.com/office/drawing/2014/main" val="20002"/>
                    </a:ext>
                  </a:extLst>
                </a:gridCol>
              </a:tblGrid>
              <a:tr h="295514">
                <a:tc>
                  <a:txBody>
                    <a:bodyPr/>
                    <a:lstStyle/>
                    <a:p>
                      <a:pPr algn="ctr"/>
                      <a:r>
                        <a:rPr lang="en-US" sz="1200" b="1" kern="1200" spc="100" dirty="0">
                          <a:solidFill>
                            <a:schemeClr val="tx1"/>
                          </a:solidFill>
                          <a:latin typeface="+mn-lt"/>
                          <a:ea typeface="+mn-ea"/>
                          <a:cs typeface="+mn-cs"/>
                        </a:rPr>
                        <a:t>IMPACT</a:t>
                      </a:r>
                    </a:p>
                  </a:txBody>
                  <a:tcPr marL="0" marR="0" marT="0" marB="0" anchor="ctr">
                    <a:lnL>
                      <a:noFill/>
                    </a:lnL>
                    <a:lnR>
                      <a:noFill/>
                    </a:lnR>
                    <a:lnT>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chemeClr val="tx1"/>
                        </a:solidFill>
                      </a:endParaRPr>
                    </a:p>
                  </a:txBody>
                  <a:tcPr marL="0" marR="0" marT="0" marB="0" anchor="ctr">
                    <a:lnL>
                      <a:noFill/>
                    </a:lnL>
                    <a:lnR>
                      <a:noFill/>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609493" rtl="0" eaLnBrk="1" latinLnBrk="0" hangingPunct="1"/>
                      <a:r>
                        <a:rPr lang="en-US" sz="1200" b="1" kern="1200" spc="100" dirty="0">
                          <a:solidFill>
                            <a:schemeClr val="accent5"/>
                          </a:solidFill>
                          <a:latin typeface="+mn-lt"/>
                          <a:ea typeface="+mn-ea"/>
                          <a:cs typeface="+mn-cs"/>
                        </a:rPr>
                        <a:t>SCORE</a:t>
                      </a:r>
                    </a:p>
                  </a:txBody>
                  <a:tcPr marL="0" marR="0" marT="0" marB="0" anchor="ctr">
                    <a:lnL>
                      <a:noFill/>
                    </a:lnL>
                    <a:lnR>
                      <a:noFill/>
                    </a:lnR>
                    <a:lnT>
                      <a:noFill/>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26857">
                <a:tc>
                  <a:txBody>
                    <a:bodyPr/>
                    <a:lstStyle/>
                    <a:p>
                      <a:pPr algn="ctr"/>
                      <a:r>
                        <a:rPr lang="en-US" sz="1200" b="1" dirty="0">
                          <a:solidFill>
                            <a:schemeClr val="tx1"/>
                          </a:solidFill>
                        </a:rPr>
                        <a:t>4.3</a:t>
                      </a:r>
                    </a:p>
                  </a:txBody>
                  <a:tcPr marL="0" marR="0" marT="0" marB="0" anchor="ctr">
                    <a:lnL>
                      <a:noFill/>
                    </a:lnL>
                    <a:lnR>
                      <a:noFill/>
                    </a:lnR>
                    <a:lnT w="190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solidFill>
                            <a:schemeClr val="tx1"/>
                          </a:solidFill>
                        </a:rPr>
                        <a:t>Recommend Agency</a:t>
                      </a:r>
                    </a:p>
                  </a:txBody>
                  <a:tcPr marL="0" marR="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dirty="0">
                          <a:solidFill>
                            <a:schemeClr val="tx1"/>
                          </a:solidFill>
                        </a:rPr>
                        <a:t>73</a:t>
                      </a:r>
                    </a:p>
                  </a:txBody>
                  <a:tcPr marL="0" marR="0" marT="0" marB="0" anchor="ctr">
                    <a:lnL>
                      <a:noFill/>
                    </a:lnL>
                    <a:lnR>
                      <a:noFill/>
                    </a:lnR>
                    <a:lnT w="19050" cap="flat" cmpd="sng" algn="ctr">
                      <a:solidFill>
                        <a:schemeClr val="accent5"/>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26857">
                <a:tc>
                  <a:txBody>
                    <a:bodyPr/>
                    <a:lstStyle/>
                    <a:p>
                      <a:pPr algn="ctr"/>
                      <a:r>
                        <a:rPr lang="en-US" sz="1200" b="1" dirty="0">
                          <a:solidFill>
                            <a:schemeClr val="tx1"/>
                          </a:solidFill>
                        </a:rPr>
                        <a:t>4.5</a:t>
                      </a:r>
                    </a:p>
                  </a:txBody>
                  <a:tcPr marL="0" marR="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spc="0" dirty="0">
                          <a:solidFill>
                            <a:schemeClr val="tx1"/>
                          </a:solidFill>
                        </a:rPr>
                        <a:t>Use Information</a:t>
                      </a:r>
                    </a:p>
                  </a:txBody>
                  <a:tcPr marL="0" marR="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dirty="0">
                          <a:solidFill>
                            <a:schemeClr val="tx1"/>
                          </a:solidFill>
                        </a:rPr>
                        <a:t>73</a:t>
                      </a:r>
                    </a:p>
                  </a:txBody>
                  <a:tcPr marL="0" marR="0" marT="0" marB="0" anchor="ctr">
                    <a:lnL>
                      <a:noFill/>
                    </a:lnL>
                    <a:lnR>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25" name="Rectangle 7">
            <a:extLst>
              <a:ext uri="{FF2B5EF4-FFF2-40B4-BE49-F238E27FC236}">
                <a16:creationId xmlns:a16="http://schemas.microsoft.com/office/drawing/2014/main" id="{62418CD3-B939-4789-AA8D-44A78F099E8A}"/>
              </a:ext>
            </a:extLst>
          </p:cNvPr>
          <p:cNvSpPr>
            <a:spLocks noChangeArrowheads="1"/>
          </p:cNvSpPr>
          <p:nvPr/>
        </p:nvSpPr>
        <p:spPr bwMode="blackGray">
          <a:xfrm>
            <a:off x="1374453" y="5803718"/>
            <a:ext cx="2450691" cy="523220"/>
          </a:xfrm>
          <a:prstGeom prst="rect">
            <a:avLst/>
          </a:prstGeom>
          <a:noFill/>
          <a:ln w="38100" cmpd="dbl" algn="ctr">
            <a:noFill/>
            <a:miter lim="800000"/>
            <a:headEnd/>
            <a:tailEnd/>
          </a:ln>
        </p:spPr>
        <p:txBody>
          <a:bodyPr wrap="square" anchor="ctr">
            <a:spAutoFit/>
          </a:bodyPr>
          <a:lstStyle/>
          <a:p>
            <a:pPr marL="0" marR="0" lvl="0" indent="0" algn="ctr" defTabSz="60949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A475B"/>
                </a:solidFill>
                <a:effectLst/>
                <a:uLnTx/>
                <a:uFillTx/>
                <a:latin typeface="Arial "/>
                <a:ea typeface="+mn-ea"/>
                <a:cs typeface="+mn-cs"/>
              </a:rPr>
              <a:t>C.I. +/- </a:t>
            </a:r>
            <a:r>
              <a:rPr lang="en-US" sz="1400" dirty="0">
                <a:solidFill>
                  <a:srgbClr val="3A475B"/>
                </a:solidFill>
                <a:latin typeface="Arial "/>
              </a:rPr>
              <a:t>3.0</a:t>
            </a:r>
            <a:r>
              <a:rPr kumimoji="0" lang="en-US" sz="1400" b="0" i="0" u="none" strike="noStrike" kern="1200" cap="none" spc="0" normalizeH="0" baseline="0" noProof="0" dirty="0">
                <a:ln>
                  <a:noFill/>
                </a:ln>
                <a:solidFill>
                  <a:srgbClr val="3A475B"/>
                </a:solidFill>
                <a:effectLst/>
                <a:uLnTx/>
                <a:uFillTx/>
                <a:latin typeface="Arial "/>
                <a:ea typeface="+mn-ea"/>
                <a:cs typeface="+mn-cs"/>
              </a:rPr>
              <a:t> at 90% </a:t>
            </a:r>
          </a:p>
          <a:p>
            <a:pPr marL="0" marR="0" lvl="0" indent="0" algn="ctr" defTabSz="60949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A475B"/>
                </a:solidFill>
                <a:effectLst/>
                <a:uLnTx/>
                <a:uFillTx/>
                <a:latin typeface="Arial "/>
                <a:ea typeface="+mn-ea"/>
                <a:cs typeface="+mn-cs"/>
              </a:rPr>
              <a:t>level of confidence</a:t>
            </a:r>
          </a:p>
        </p:txBody>
      </p:sp>
      <p:sp>
        <p:nvSpPr>
          <p:cNvPr id="22" name="Rectangle 21">
            <a:extLst>
              <a:ext uri="{FF2B5EF4-FFF2-40B4-BE49-F238E27FC236}">
                <a16:creationId xmlns:a16="http://schemas.microsoft.com/office/drawing/2014/main" id="{73DFCB2A-2713-48E3-BF5F-37ED4EEBFBA2}"/>
              </a:ext>
            </a:extLst>
          </p:cNvPr>
          <p:cNvSpPr/>
          <p:nvPr/>
        </p:nvSpPr>
        <p:spPr>
          <a:xfrm>
            <a:off x="1183479" y="3816956"/>
            <a:ext cx="2761739" cy="234086"/>
          </a:xfrm>
          <a:prstGeom prst="rect">
            <a:avLst/>
          </a:prstGeom>
          <a:gradFill flip="none" rotWithShape="1">
            <a:gsLst>
              <a:gs pos="0">
                <a:srgbClr val="FF0000">
                  <a:alpha val="0"/>
                </a:srgbClr>
              </a:gs>
              <a:gs pos="100000">
                <a:srgbClr val="FF0000">
                  <a:alpha val="0"/>
                </a:srgbClr>
              </a:gs>
              <a:gs pos="75000">
                <a:srgbClr val="FF0000">
                  <a:alpha val="15000"/>
                </a:srgbClr>
              </a:gs>
              <a:gs pos="25000">
                <a:srgbClr val="FF0000">
                  <a:alpha val="1500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24" name="Rectangle 23">
            <a:extLst>
              <a:ext uri="{FF2B5EF4-FFF2-40B4-BE49-F238E27FC236}">
                <a16:creationId xmlns:a16="http://schemas.microsoft.com/office/drawing/2014/main" id="{39005557-2C6A-46E3-B65C-59392E96A360}"/>
              </a:ext>
            </a:extLst>
          </p:cNvPr>
          <p:cNvSpPr/>
          <p:nvPr/>
        </p:nvSpPr>
        <p:spPr>
          <a:xfrm>
            <a:off x="1269846" y="3488648"/>
            <a:ext cx="2761739" cy="234086"/>
          </a:xfrm>
          <a:prstGeom prst="rect">
            <a:avLst/>
          </a:prstGeom>
          <a:gradFill flip="none" rotWithShape="1">
            <a:gsLst>
              <a:gs pos="0">
                <a:srgbClr val="FF0000">
                  <a:alpha val="0"/>
                </a:srgbClr>
              </a:gs>
              <a:gs pos="100000">
                <a:srgbClr val="FF0000">
                  <a:alpha val="0"/>
                </a:srgbClr>
              </a:gs>
              <a:gs pos="75000">
                <a:srgbClr val="FF0000">
                  <a:alpha val="15000"/>
                </a:srgbClr>
              </a:gs>
              <a:gs pos="25000">
                <a:srgbClr val="FF0000">
                  <a:alpha val="1500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b="1" dirty="0"/>
          </a:p>
        </p:txBody>
      </p:sp>
      <p:sp>
        <p:nvSpPr>
          <p:cNvPr id="2" name="TextBox 1">
            <a:extLst>
              <a:ext uri="{FF2B5EF4-FFF2-40B4-BE49-F238E27FC236}">
                <a16:creationId xmlns:a16="http://schemas.microsoft.com/office/drawing/2014/main" id="{26F56168-1459-41C0-AA34-C00286B51CD7}"/>
              </a:ext>
            </a:extLst>
          </p:cNvPr>
          <p:cNvSpPr txBox="1"/>
          <p:nvPr/>
        </p:nvSpPr>
        <p:spPr>
          <a:xfrm>
            <a:off x="9110777" y="5911439"/>
            <a:ext cx="2705634" cy="307777"/>
          </a:xfrm>
          <a:prstGeom prst="rect">
            <a:avLst/>
          </a:prstGeom>
          <a:noFill/>
        </p:spPr>
        <p:txBody>
          <a:bodyPr wrap="square" rtlCol="0">
            <a:spAutoFit/>
          </a:bodyPr>
          <a:lstStyle/>
          <a:p>
            <a:r>
              <a:rPr lang="en-US" sz="1400" dirty="0"/>
              <a:t>Note: Aggregate EPA Sat=69</a:t>
            </a:r>
          </a:p>
        </p:txBody>
      </p:sp>
      <p:sp>
        <p:nvSpPr>
          <p:cNvPr id="3" name="Rectangle: Rounded Corners 2">
            <a:extLst>
              <a:ext uri="{FF2B5EF4-FFF2-40B4-BE49-F238E27FC236}">
                <a16:creationId xmlns:a16="http://schemas.microsoft.com/office/drawing/2014/main" id="{274E0A11-46A4-423F-8C8D-13443CD716C3}"/>
              </a:ext>
            </a:extLst>
          </p:cNvPr>
          <p:cNvSpPr/>
          <p:nvPr/>
        </p:nvSpPr>
        <p:spPr>
          <a:xfrm>
            <a:off x="7404580" y="2470734"/>
            <a:ext cx="1253635" cy="1155245"/>
          </a:xfrm>
          <a:prstGeom prst="roundRect">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0F2EC9B-A0A1-4897-A44F-E007289DE7C0}"/>
              </a:ext>
            </a:extLst>
          </p:cNvPr>
          <p:cNvSpPr txBox="1"/>
          <p:nvPr/>
        </p:nvSpPr>
        <p:spPr>
          <a:xfrm>
            <a:off x="7037004" y="6471588"/>
            <a:ext cx="2705635" cy="307777"/>
          </a:xfrm>
          <a:prstGeom prst="rect">
            <a:avLst/>
          </a:prstGeom>
          <a:noFill/>
        </p:spPr>
        <p:txBody>
          <a:bodyPr wrap="square" rtlCol="0">
            <a:spAutoFit/>
          </a:bodyPr>
          <a:lstStyle/>
          <a:p>
            <a:pPr algn="ctr"/>
            <a:r>
              <a:rPr lang="en-US" sz="1400" dirty="0">
                <a:solidFill>
                  <a:schemeClr val="bg1"/>
                </a:solidFill>
              </a:rPr>
              <a:t>Standard Deviation = 32.6</a:t>
            </a:r>
          </a:p>
        </p:txBody>
      </p:sp>
      <p:sp>
        <p:nvSpPr>
          <p:cNvPr id="26" name="Rectangle 25">
            <a:extLst>
              <a:ext uri="{FF2B5EF4-FFF2-40B4-BE49-F238E27FC236}">
                <a16:creationId xmlns:a16="http://schemas.microsoft.com/office/drawing/2014/main" id="{F0E02DD8-E8AE-437B-80E5-1FD6D72F1279}"/>
              </a:ext>
            </a:extLst>
          </p:cNvPr>
          <p:cNvSpPr/>
          <p:nvPr/>
        </p:nvSpPr>
        <p:spPr>
          <a:xfrm>
            <a:off x="1269846" y="2893432"/>
            <a:ext cx="2761739" cy="234086"/>
          </a:xfrm>
          <a:prstGeom prst="rect">
            <a:avLst/>
          </a:prstGeom>
          <a:gradFill flip="none" rotWithShape="1">
            <a:gsLst>
              <a:gs pos="0">
                <a:srgbClr val="FF0000">
                  <a:alpha val="0"/>
                </a:srgbClr>
              </a:gs>
              <a:gs pos="100000">
                <a:srgbClr val="FF0000">
                  <a:alpha val="0"/>
                </a:srgbClr>
              </a:gs>
              <a:gs pos="75000">
                <a:srgbClr val="FF0000">
                  <a:alpha val="15000"/>
                </a:srgbClr>
              </a:gs>
              <a:gs pos="25000">
                <a:srgbClr val="FF0000">
                  <a:alpha val="1500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b="1" dirty="0"/>
          </a:p>
        </p:txBody>
      </p:sp>
      <p:sp>
        <p:nvSpPr>
          <p:cNvPr id="6" name="Rectangle 5">
            <a:extLst>
              <a:ext uri="{FF2B5EF4-FFF2-40B4-BE49-F238E27FC236}">
                <a16:creationId xmlns:a16="http://schemas.microsoft.com/office/drawing/2014/main" id="{5698A468-2C62-4BEE-90BA-1C64D6D61C5D}"/>
              </a:ext>
            </a:extLst>
          </p:cNvPr>
          <p:cNvSpPr/>
          <p:nvPr/>
        </p:nvSpPr>
        <p:spPr>
          <a:xfrm>
            <a:off x="1270223" y="6486976"/>
            <a:ext cx="2351926" cy="276999"/>
          </a:xfrm>
          <a:prstGeom prst="rect">
            <a:avLst/>
          </a:prstGeom>
        </p:spPr>
        <p:txBody>
          <a:bodyPr wrap="none">
            <a:spAutoFit/>
          </a:bodyPr>
          <a:lstStyle/>
          <a:p>
            <a:pPr lvl="0" algn="ctr"/>
            <a:r>
              <a:rPr lang="en-US" sz="1200" dirty="0">
                <a:solidFill>
                  <a:schemeClr val="bg1"/>
                </a:solidFill>
              </a:rPr>
              <a:t>March 15, 2019 – May 27, 2019</a:t>
            </a:r>
          </a:p>
        </p:txBody>
      </p:sp>
    </p:spTree>
    <p:extLst>
      <p:ext uri="{BB962C8B-B14F-4D97-AF65-F5344CB8AC3E}">
        <p14:creationId xmlns:p14="http://schemas.microsoft.com/office/powerpoint/2010/main" val="3249857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Chart 26">
            <a:extLst>
              <a:ext uri="{FF2B5EF4-FFF2-40B4-BE49-F238E27FC236}">
                <a16:creationId xmlns:a16="http://schemas.microsoft.com/office/drawing/2014/main" id="{0E2332C5-9663-4554-B407-3F44CC405A98}"/>
              </a:ext>
            </a:extLst>
          </p:cNvPr>
          <p:cNvGraphicFramePr/>
          <p:nvPr>
            <p:extLst>
              <p:ext uri="{D42A27DB-BD31-4B8C-83A1-F6EECF244321}">
                <p14:modId xmlns:p14="http://schemas.microsoft.com/office/powerpoint/2010/main" val="1578447314"/>
              </p:ext>
            </p:extLst>
          </p:nvPr>
        </p:nvGraphicFramePr>
        <p:xfrm>
          <a:off x="6354704" y="2919475"/>
          <a:ext cx="5153747" cy="1500647"/>
        </p:xfrm>
        <a:graphic>
          <a:graphicData uri="http://schemas.openxmlformats.org/drawingml/2006/chart">
            <c:chart xmlns:c="http://schemas.openxmlformats.org/drawingml/2006/chart" xmlns:r="http://schemas.openxmlformats.org/officeDocument/2006/relationships" r:id="rId3"/>
          </a:graphicData>
        </a:graphic>
      </p:graphicFrame>
      <p:sp>
        <p:nvSpPr>
          <p:cNvPr id="24" name="Title 4"/>
          <p:cNvSpPr>
            <a:spLocks noGrp="1"/>
          </p:cNvSpPr>
          <p:nvPr>
            <p:ph type="title"/>
          </p:nvPr>
        </p:nvSpPr>
        <p:spPr>
          <a:xfrm>
            <a:off x="609441" y="565349"/>
            <a:ext cx="10969943" cy="888608"/>
          </a:xfrm>
        </p:spPr>
        <p:txBody>
          <a:bodyPr>
            <a:normAutofit/>
          </a:bodyPr>
          <a:lstStyle/>
          <a:p>
            <a:r>
              <a:rPr lang="en-US" sz="2600" b="0" dirty="0"/>
              <a:t>How site information provides answers to questions is key to improving satisfaction and outcomes.</a:t>
            </a:r>
          </a:p>
        </p:txBody>
      </p:sp>
      <p:sp>
        <p:nvSpPr>
          <p:cNvPr id="3" name="Slide Number Placeholder 2"/>
          <p:cNvSpPr>
            <a:spLocks noGrp="1"/>
          </p:cNvSpPr>
          <p:nvPr>
            <p:ph type="sldNum" sz="quarter" idx="12"/>
          </p:nvPr>
        </p:nvSpPr>
        <p:spPr/>
        <p:txBody>
          <a:bodyPr/>
          <a:lstStyle/>
          <a:p>
            <a:fld id="{C932CDCB-4B29-F641-AE31-D4360F16EBC3}" type="slidenum">
              <a:rPr lang="en-US" smtClean="0"/>
              <a:t>9</a:t>
            </a:fld>
            <a:endParaRPr lang="en-US" dirty="0"/>
          </a:p>
        </p:txBody>
      </p:sp>
      <p:graphicFrame>
        <p:nvGraphicFramePr>
          <p:cNvPr id="25" name="Chart 24"/>
          <p:cNvGraphicFramePr/>
          <p:nvPr>
            <p:extLst>
              <p:ext uri="{D42A27DB-BD31-4B8C-83A1-F6EECF244321}">
                <p14:modId xmlns:p14="http://schemas.microsoft.com/office/powerpoint/2010/main" val="2989084419"/>
              </p:ext>
            </p:extLst>
          </p:nvPr>
        </p:nvGraphicFramePr>
        <p:xfrm>
          <a:off x="6425637" y="1405286"/>
          <a:ext cx="5153747" cy="1500647"/>
        </p:xfrm>
        <a:graphic>
          <a:graphicData uri="http://schemas.openxmlformats.org/drawingml/2006/chart">
            <c:chart xmlns:c="http://schemas.openxmlformats.org/drawingml/2006/chart" xmlns:r="http://schemas.openxmlformats.org/officeDocument/2006/relationships" r:id="rId4"/>
          </a:graphicData>
        </a:graphic>
      </p:graphicFrame>
      <p:sp>
        <p:nvSpPr>
          <p:cNvPr id="31" name="TextBox 30"/>
          <p:cNvSpPr txBox="1"/>
          <p:nvPr/>
        </p:nvSpPr>
        <p:spPr>
          <a:xfrm>
            <a:off x="1852448" y="1589328"/>
            <a:ext cx="3166646" cy="276999"/>
          </a:xfrm>
          <a:prstGeom prst="rect">
            <a:avLst/>
          </a:prstGeom>
          <a:noFill/>
        </p:spPr>
        <p:txBody>
          <a:bodyPr wrap="square" rtlCol="0">
            <a:spAutoFit/>
          </a:bodyPr>
          <a:lstStyle/>
          <a:p>
            <a:pPr algn="ctr"/>
            <a:r>
              <a:rPr lang="en-US" sz="1200" i="1" dirty="0">
                <a:solidFill>
                  <a:schemeClr val="tx1">
                    <a:lumMod val="50000"/>
                    <a:lumOff val="50000"/>
                  </a:schemeClr>
                </a:solidFill>
              </a:rPr>
              <a:t>n</a:t>
            </a:r>
            <a:r>
              <a:rPr lang="uk-UA" sz="1200" i="1" dirty="0">
                <a:solidFill>
                  <a:schemeClr val="tx1">
                    <a:lumMod val="50000"/>
                    <a:lumOff val="50000"/>
                  </a:schemeClr>
                </a:solidFill>
              </a:rPr>
              <a:t>=</a:t>
            </a:r>
            <a:r>
              <a:rPr lang="en-US" sz="1200" i="1" dirty="0">
                <a:solidFill>
                  <a:schemeClr val="tx1">
                    <a:lumMod val="50000"/>
                    <a:lumOff val="50000"/>
                  </a:schemeClr>
                </a:solidFill>
              </a:rPr>
              <a:t>329</a:t>
            </a:r>
          </a:p>
        </p:txBody>
      </p:sp>
      <p:grpSp>
        <p:nvGrpSpPr>
          <p:cNvPr id="32" name="Group 31"/>
          <p:cNvGrpSpPr/>
          <p:nvPr/>
        </p:nvGrpSpPr>
        <p:grpSpPr>
          <a:xfrm>
            <a:off x="379665" y="1801504"/>
            <a:ext cx="5519914" cy="4063170"/>
            <a:chOff x="1845914" y="1245140"/>
            <a:chExt cx="8292532" cy="4863830"/>
          </a:xfrm>
          <a:solidFill>
            <a:schemeClr val="accent1"/>
          </a:solidFill>
        </p:grpSpPr>
        <p:cxnSp>
          <p:nvCxnSpPr>
            <p:cNvPr id="33" name="Straight Connector 32"/>
            <p:cNvCxnSpPr/>
            <p:nvPr/>
          </p:nvCxnSpPr>
          <p:spPr>
            <a:xfrm>
              <a:off x="6352830" y="1573664"/>
              <a:ext cx="0" cy="3831336"/>
            </a:xfrm>
            <a:prstGeom prst="line">
              <a:avLst/>
            </a:prstGeom>
            <a:grpFill/>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2567214" y="3489332"/>
              <a:ext cx="7571232" cy="0"/>
            </a:xfrm>
            <a:prstGeom prst="line">
              <a:avLst/>
            </a:prstGeom>
            <a:grpFill/>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aphicFrame>
          <p:nvGraphicFramePr>
            <p:cNvPr id="35" name="Chart 34"/>
            <p:cNvGraphicFramePr/>
            <p:nvPr>
              <p:extLst>
                <p:ext uri="{D42A27DB-BD31-4B8C-83A1-F6EECF244321}">
                  <p14:modId xmlns:p14="http://schemas.microsoft.com/office/powerpoint/2010/main" val="1122620440"/>
                </p:ext>
              </p:extLst>
            </p:nvPr>
          </p:nvGraphicFramePr>
          <p:xfrm>
            <a:off x="2567213" y="1573664"/>
            <a:ext cx="7571233" cy="3831336"/>
          </p:xfrm>
          <a:graphic>
            <a:graphicData uri="http://schemas.openxmlformats.org/drawingml/2006/chart">
              <c:chart xmlns:c="http://schemas.openxmlformats.org/drawingml/2006/chart" xmlns:r="http://schemas.openxmlformats.org/officeDocument/2006/relationships" r:id="rId5"/>
            </a:graphicData>
          </a:graphic>
        </p:graphicFrame>
        <p:cxnSp>
          <p:nvCxnSpPr>
            <p:cNvPr id="36" name="Straight Arrow Connector 35"/>
            <p:cNvCxnSpPr/>
            <p:nvPr/>
          </p:nvCxnSpPr>
          <p:spPr>
            <a:xfrm flipV="1">
              <a:off x="2012169" y="1613420"/>
              <a:ext cx="0" cy="3797089"/>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2665783" y="5981977"/>
              <a:ext cx="7405915"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16"/>
            <p:cNvSpPr txBox="1"/>
            <p:nvPr/>
          </p:nvSpPr>
          <p:spPr>
            <a:xfrm>
              <a:off x="2635556" y="1259497"/>
              <a:ext cx="3733185" cy="314167"/>
            </a:xfrm>
            <a:prstGeom prst="rect">
              <a:avLst/>
            </a:prstGeom>
            <a:solidFill>
              <a:schemeClr val="accent2">
                <a:lumMod val="20000"/>
                <a:lumOff val="80000"/>
              </a:schemeClr>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b="1" dirty="0">
                  <a:solidFill>
                    <a:schemeClr val="tx1"/>
                  </a:solidFill>
                  <a:latin typeface="Arial" panose="020B0604020202020204" pitchFamily="34" charset="0"/>
                  <a:cs typeface="Arial" panose="020B0604020202020204" pitchFamily="34" charset="0"/>
                </a:rPr>
                <a:t>STATUS QUO REQUIRED</a:t>
              </a:r>
            </a:p>
          </p:txBody>
        </p:sp>
        <p:sp>
          <p:nvSpPr>
            <p:cNvPr id="39" name="TextBox 17"/>
            <p:cNvSpPr txBox="1"/>
            <p:nvPr/>
          </p:nvSpPr>
          <p:spPr>
            <a:xfrm>
              <a:off x="6954413" y="1245140"/>
              <a:ext cx="2720540" cy="342881"/>
            </a:xfrm>
            <a:prstGeom prst="rect">
              <a:avLst/>
            </a:prstGeom>
            <a:solidFill>
              <a:schemeClr val="accent2">
                <a:lumMod val="20000"/>
                <a:lumOff val="80000"/>
              </a:schemeClr>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b="1" dirty="0">
                  <a:solidFill>
                    <a:schemeClr val="tx1"/>
                  </a:solidFill>
                  <a:latin typeface="Arial" panose="020B0604020202020204" pitchFamily="34" charset="0"/>
                  <a:cs typeface="Arial" panose="020B0604020202020204" pitchFamily="34" charset="0"/>
                </a:rPr>
                <a:t>MAINTAIN OR IMPROVE</a:t>
              </a:r>
            </a:p>
          </p:txBody>
        </p:sp>
        <p:sp>
          <p:nvSpPr>
            <p:cNvPr id="40" name="TextBox 18"/>
            <p:cNvSpPr txBox="1"/>
            <p:nvPr/>
          </p:nvSpPr>
          <p:spPr>
            <a:xfrm>
              <a:off x="3141878" y="5385110"/>
              <a:ext cx="2720540" cy="342881"/>
            </a:xfrm>
            <a:prstGeom prst="rect">
              <a:avLst/>
            </a:prstGeom>
            <a:solidFill>
              <a:schemeClr val="accent2">
                <a:lumMod val="20000"/>
                <a:lumOff val="80000"/>
              </a:schemeClr>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b="1" dirty="0">
                  <a:solidFill>
                    <a:schemeClr val="tx1"/>
                  </a:solidFill>
                  <a:latin typeface="Arial" panose="020B0604020202020204" pitchFamily="34" charset="0"/>
                  <a:cs typeface="Arial" panose="020B0604020202020204" pitchFamily="34" charset="0"/>
                </a:rPr>
                <a:t>MONITOR</a:t>
              </a:r>
            </a:p>
          </p:txBody>
        </p:sp>
        <p:sp>
          <p:nvSpPr>
            <p:cNvPr id="41" name="TextBox 19"/>
            <p:cNvSpPr txBox="1"/>
            <p:nvPr/>
          </p:nvSpPr>
          <p:spPr>
            <a:xfrm>
              <a:off x="6954413" y="5385110"/>
              <a:ext cx="2720540" cy="342881"/>
            </a:xfrm>
            <a:prstGeom prst="rect">
              <a:avLst/>
            </a:prstGeom>
            <a:solidFill>
              <a:schemeClr val="accent2">
                <a:lumMod val="20000"/>
                <a:lumOff val="80000"/>
              </a:schemeClr>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b="1" dirty="0">
                  <a:solidFill>
                    <a:schemeClr val="tx1"/>
                  </a:solidFill>
                  <a:latin typeface="Arial" panose="020B0604020202020204" pitchFamily="34" charset="0"/>
                  <a:cs typeface="Arial" panose="020B0604020202020204" pitchFamily="34" charset="0"/>
                </a:rPr>
                <a:t>TOP PRIORITY</a:t>
              </a:r>
            </a:p>
          </p:txBody>
        </p:sp>
        <p:sp>
          <p:nvSpPr>
            <p:cNvPr id="42" name="TextBox 5"/>
            <p:cNvSpPr txBox="1"/>
            <p:nvPr/>
          </p:nvSpPr>
          <p:spPr>
            <a:xfrm rot="16200000">
              <a:off x="1388696" y="3238973"/>
              <a:ext cx="1231832" cy="317396"/>
            </a:xfrm>
            <a:prstGeom prst="rect">
              <a:avLst/>
            </a:prstGeom>
            <a:solidFill>
              <a:schemeClr val="accent2">
                <a:lumMod val="20000"/>
                <a:lumOff val="80000"/>
              </a:schemeClr>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b="1" dirty="0">
                  <a:solidFill>
                    <a:schemeClr val="tx1"/>
                  </a:solidFill>
                  <a:latin typeface="Arial" panose="020B0604020202020204" pitchFamily="34" charset="0"/>
                  <a:cs typeface="Arial" panose="020B0604020202020204" pitchFamily="34" charset="0"/>
                </a:rPr>
                <a:t>Score</a:t>
              </a:r>
            </a:p>
          </p:txBody>
        </p:sp>
        <p:sp>
          <p:nvSpPr>
            <p:cNvPr id="43" name="TextBox 42"/>
            <p:cNvSpPr txBox="1"/>
            <p:nvPr/>
          </p:nvSpPr>
          <p:spPr>
            <a:xfrm>
              <a:off x="5597921" y="5842285"/>
              <a:ext cx="1466069" cy="266685"/>
            </a:xfrm>
            <a:prstGeom prst="rect">
              <a:avLst/>
            </a:prstGeom>
            <a:solidFill>
              <a:schemeClr val="accent2">
                <a:lumMod val="20000"/>
                <a:lumOff val="80000"/>
              </a:schemeClr>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b="1" dirty="0">
                  <a:solidFill>
                    <a:schemeClr val="tx1"/>
                  </a:solidFill>
                  <a:latin typeface="Arial" panose="020B0604020202020204" pitchFamily="34" charset="0"/>
                  <a:cs typeface="Arial" panose="020B0604020202020204" pitchFamily="34" charset="0"/>
                </a:rPr>
                <a:t>Impact</a:t>
              </a:r>
            </a:p>
          </p:txBody>
        </p:sp>
      </p:grpSp>
      <p:sp>
        <p:nvSpPr>
          <p:cNvPr id="22" name="Rectangle 7">
            <a:extLst>
              <a:ext uri="{FF2B5EF4-FFF2-40B4-BE49-F238E27FC236}">
                <a16:creationId xmlns:a16="http://schemas.microsoft.com/office/drawing/2014/main" id="{50142AD7-3F33-45B4-9FBB-2F194FC0D795}"/>
              </a:ext>
            </a:extLst>
          </p:cNvPr>
          <p:cNvSpPr>
            <a:spLocks noChangeArrowheads="1"/>
          </p:cNvSpPr>
          <p:nvPr/>
        </p:nvSpPr>
        <p:spPr bwMode="blackGray">
          <a:xfrm>
            <a:off x="1577517" y="6072138"/>
            <a:ext cx="3575219" cy="307777"/>
          </a:xfrm>
          <a:prstGeom prst="rect">
            <a:avLst/>
          </a:prstGeom>
          <a:noFill/>
          <a:ln w="38100" cmpd="dbl" algn="ctr">
            <a:noFill/>
            <a:miter lim="800000"/>
            <a:headEnd/>
            <a:tailEnd/>
          </a:ln>
        </p:spPr>
        <p:txBody>
          <a:bodyPr wrap="square" anchor="ctr">
            <a:spAutoFit/>
          </a:bodyPr>
          <a:lstStyle/>
          <a:p>
            <a:pPr marL="0" marR="0" lvl="0" indent="0" algn="ctr" defTabSz="609493"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rgbClr val="3A475B"/>
                </a:solidFill>
                <a:effectLst/>
                <a:uLnTx/>
                <a:uFillTx/>
                <a:latin typeface="Arial "/>
                <a:ea typeface="+mn-ea"/>
                <a:cs typeface="+mn-cs"/>
              </a:rPr>
              <a:t>C.I. +/- 3.0 at 90% level of confidence</a:t>
            </a:r>
          </a:p>
        </p:txBody>
      </p:sp>
      <p:sp>
        <p:nvSpPr>
          <p:cNvPr id="45" name="Rectangle 44">
            <a:extLst>
              <a:ext uri="{FF2B5EF4-FFF2-40B4-BE49-F238E27FC236}">
                <a16:creationId xmlns:a16="http://schemas.microsoft.com/office/drawing/2014/main" id="{B3C46E63-CDE9-4305-8D75-8A881024840B}"/>
              </a:ext>
            </a:extLst>
          </p:cNvPr>
          <p:cNvSpPr/>
          <p:nvPr/>
        </p:nvSpPr>
        <p:spPr>
          <a:xfrm>
            <a:off x="9982183" y="1944561"/>
            <a:ext cx="1430694" cy="949234"/>
          </a:xfrm>
          <a:prstGeom prst="rect">
            <a:avLst/>
          </a:prstGeom>
          <a:noFill/>
          <a:ln>
            <a:solidFill>
              <a:srgbClr val="C0000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Left Brace 1">
            <a:extLst>
              <a:ext uri="{FF2B5EF4-FFF2-40B4-BE49-F238E27FC236}">
                <a16:creationId xmlns:a16="http://schemas.microsoft.com/office/drawing/2014/main" id="{B74E5E44-3650-4F53-A5E7-401BBFEA4E9B}"/>
              </a:ext>
            </a:extLst>
          </p:cNvPr>
          <p:cNvSpPr/>
          <p:nvPr/>
        </p:nvSpPr>
        <p:spPr>
          <a:xfrm>
            <a:off x="6076642" y="2075947"/>
            <a:ext cx="446758" cy="3565941"/>
          </a:xfrm>
          <a:prstGeom prst="leftBrace">
            <a:avLst>
              <a:gd name="adj1" fmla="val 0"/>
              <a:gd name="adj2" fmla="val 65238"/>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Rectangle 7">
            <a:extLst>
              <a:ext uri="{FF2B5EF4-FFF2-40B4-BE49-F238E27FC236}">
                <a16:creationId xmlns:a16="http://schemas.microsoft.com/office/drawing/2014/main" id="{D26E44B0-8888-4EE0-A3EB-09DA4EE16EC5}"/>
              </a:ext>
            </a:extLst>
          </p:cNvPr>
          <p:cNvSpPr>
            <a:spLocks noChangeArrowheads="1"/>
          </p:cNvSpPr>
          <p:nvPr/>
        </p:nvSpPr>
        <p:spPr bwMode="blackGray">
          <a:xfrm>
            <a:off x="7205269" y="6083422"/>
            <a:ext cx="4214548" cy="307777"/>
          </a:xfrm>
          <a:prstGeom prst="rect">
            <a:avLst/>
          </a:prstGeom>
          <a:noFill/>
          <a:ln w="38100" cmpd="dbl" algn="ctr">
            <a:noFill/>
            <a:miter lim="800000"/>
            <a:headEnd/>
            <a:tailEnd/>
          </a:ln>
        </p:spPr>
        <p:txBody>
          <a:bodyPr wrap="square" anchor="ctr">
            <a:spAutoFit/>
          </a:bodyPr>
          <a:lstStyle/>
          <a:p>
            <a:pPr marL="0" marR="0" lvl="0" indent="0" algn="ctr" defTabSz="609493"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rgbClr val="3A475B"/>
                </a:solidFill>
                <a:effectLst/>
                <a:uLnTx/>
                <a:uFillTx/>
                <a:latin typeface="Arial "/>
                <a:ea typeface="+mn-ea"/>
                <a:cs typeface="+mn-cs"/>
              </a:rPr>
              <a:t>C.I. +/- 0.3 at 90% level of confidence</a:t>
            </a:r>
          </a:p>
        </p:txBody>
      </p:sp>
      <p:graphicFrame>
        <p:nvGraphicFramePr>
          <p:cNvPr id="28" name="Chart 27">
            <a:extLst>
              <a:ext uri="{FF2B5EF4-FFF2-40B4-BE49-F238E27FC236}">
                <a16:creationId xmlns:a16="http://schemas.microsoft.com/office/drawing/2014/main" id="{79F81CE0-2F19-4A2A-AD08-F22F9C263E0A}"/>
              </a:ext>
            </a:extLst>
          </p:cNvPr>
          <p:cNvGraphicFramePr/>
          <p:nvPr>
            <p:extLst>
              <p:ext uri="{D42A27DB-BD31-4B8C-83A1-F6EECF244321}">
                <p14:modId xmlns:p14="http://schemas.microsoft.com/office/powerpoint/2010/main" val="2267700160"/>
              </p:ext>
            </p:extLst>
          </p:nvPr>
        </p:nvGraphicFramePr>
        <p:xfrm>
          <a:off x="6425637" y="4324486"/>
          <a:ext cx="5153747" cy="1500647"/>
        </p:xfrm>
        <a:graphic>
          <a:graphicData uri="http://schemas.openxmlformats.org/drawingml/2006/chart">
            <c:chart xmlns:c="http://schemas.openxmlformats.org/drawingml/2006/chart" xmlns:r="http://schemas.openxmlformats.org/officeDocument/2006/relationships" r:id="rId6"/>
          </a:graphicData>
        </a:graphic>
      </p:graphicFrame>
      <p:sp>
        <p:nvSpPr>
          <p:cNvPr id="30" name="Rectangle 29">
            <a:extLst>
              <a:ext uri="{FF2B5EF4-FFF2-40B4-BE49-F238E27FC236}">
                <a16:creationId xmlns:a16="http://schemas.microsoft.com/office/drawing/2014/main" id="{AAFBEABA-4EEB-4F63-83BC-F009A86A03F6}"/>
              </a:ext>
            </a:extLst>
          </p:cNvPr>
          <p:cNvSpPr/>
          <p:nvPr/>
        </p:nvSpPr>
        <p:spPr>
          <a:xfrm>
            <a:off x="9989123" y="4913635"/>
            <a:ext cx="1430694" cy="949234"/>
          </a:xfrm>
          <a:prstGeom prst="rect">
            <a:avLst/>
          </a:prstGeom>
          <a:noFill/>
          <a:ln>
            <a:solidFill>
              <a:srgbClr val="C0000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8B46970E-6946-4583-B204-342D35237CA1}"/>
              </a:ext>
            </a:extLst>
          </p:cNvPr>
          <p:cNvSpPr/>
          <p:nvPr/>
        </p:nvSpPr>
        <p:spPr>
          <a:xfrm>
            <a:off x="8472145" y="4913635"/>
            <a:ext cx="1430694" cy="951039"/>
          </a:xfrm>
          <a:prstGeom prst="rect">
            <a:avLst/>
          </a:prstGeom>
          <a:noFill/>
          <a:ln>
            <a:solidFill>
              <a:srgbClr val="C0000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B2FBAFA1-827D-4DA3-B4FB-BFB64E394442}"/>
              </a:ext>
            </a:extLst>
          </p:cNvPr>
          <p:cNvSpPr/>
          <p:nvPr/>
        </p:nvSpPr>
        <p:spPr>
          <a:xfrm>
            <a:off x="1270223" y="6486976"/>
            <a:ext cx="2351926" cy="276999"/>
          </a:xfrm>
          <a:prstGeom prst="rect">
            <a:avLst/>
          </a:prstGeom>
        </p:spPr>
        <p:txBody>
          <a:bodyPr wrap="none">
            <a:spAutoFit/>
          </a:bodyPr>
          <a:lstStyle/>
          <a:p>
            <a:pPr lvl="0" algn="ctr"/>
            <a:r>
              <a:rPr lang="en-US" sz="1200" dirty="0">
                <a:solidFill>
                  <a:schemeClr val="bg1"/>
                </a:solidFill>
              </a:rPr>
              <a:t>March 15, 2019 – May 27, 2019</a:t>
            </a:r>
          </a:p>
        </p:txBody>
      </p:sp>
    </p:spTree>
    <p:extLst>
      <p:ext uri="{BB962C8B-B14F-4D97-AF65-F5344CB8AC3E}">
        <p14:creationId xmlns:p14="http://schemas.microsoft.com/office/powerpoint/2010/main" val="2969537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oreSee_2017_02_theme">
  <a:themeElements>
    <a:clrScheme name="ForeSee 2017">
      <a:dk1>
        <a:srgbClr val="222B3C"/>
      </a:dk1>
      <a:lt1>
        <a:srgbClr val="FFFFFF"/>
      </a:lt1>
      <a:dk2>
        <a:srgbClr val="3A475B"/>
      </a:dk2>
      <a:lt2>
        <a:srgbClr val="E9ECF2"/>
      </a:lt2>
      <a:accent1>
        <a:srgbClr val="EE2737"/>
      </a:accent1>
      <a:accent2>
        <a:srgbClr val="2AD2C9"/>
      </a:accent2>
      <a:accent3>
        <a:srgbClr val="F43D58"/>
      </a:accent3>
      <a:accent4>
        <a:srgbClr val="92CF26"/>
      </a:accent4>
      <a:accent5>
        <a:srgbClr val="009FEA"/>
      </a:accent5>
      <a:accent6>
        <a:srgbClr val="965CC5"/>
      </a:accent6>
      <a:hlink>
        <a:srgbClr val="425867"/>
      </a:hlink>
      <a:folHlink>
        <a:srgbClr val="445D6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oreSee_2017_02_template [Read-Only]" id="{31858B47-F071-4D53-AC7E-5BFA8CA20FB3}" vid="{83FAA4B0-2F77-4BD5-BCAC-208DAFA83E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ForeSee Color Palette 2016">
    <a:dk1>
      <a:srgbClr val="3A475B"/>
    </a:dk1>
    <a:lt1>
      <a:sysClr val="window" lastClr="FFFFFF"/>
    </a:lt1>
    <a:dk2>
      <a:srgbClr val="3A475B"/>
    </a:dk2>
    <a:lt2>
      <a:srgbClr val="E9ECF2"/>
    </a:lt2>
    <a:accent1>
      <a:srgbClr val="EE2737"/>
    </a:accent1>
    <a:accent2>
      <a:srgbClr val="2AD2C9"/>
    </a:accent2>
    <a:accent3>
      <a:srgbClr val="F43D58"/>
    </a:accent3>
    <a:accent4>
      <a:srgbClr val="92CF26"/>
    </a:accent4>
    <a:accent5>
      <a:srgbClr val="009FEA"/>
    </a:accent5>
    <a:accent6>
      <a:srgbClr val="965CC5"/>
    </a:accent6>
    <a:hlink>
      <a:srgbClr val="425867"/>
    </a:hlink>
    <a:folHlink>
      <a:srgbClr val="445D6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ForeSee Color Palette 2016">
    <a:dk1>
      <a:srgbClr val="3A475B"/>
    </a:dk1>
    <a:lt1>
      <a:sysClr val="window" lastClr="FFFFFF"/>
    </a:lt1>
    <a:dk2>
      <a:srgbClr val="3A475B"/>
    </a:dk2>
    <a:lt2>
      <a:srgbClr val="E9ECF2"/>
    </a:lt2>
    <a:accent1>
      <a:srgbClr val="EE2737"/>
    </a:accent1>
    <a:accent2>
      <a:srgbClr val="2AD2C9"/>
    </a:accent2>
    <a:accent3>
      <a:srgbClr val="F43D58"/>
    </a:accent3>
    <a:accent4>
      <a:srgbClr val="92CF26"/>
    </a:accent4>
    <a:accent5>
      <a:srgbClr val="009FEA"/>
    </a:accent5>
    <a:accent6>
      <a:srgbClr val="965CC5"/>
    </a:accent6>
    <a:hlink>
      <a:srgbClr val="425867"/>
    </a:hlink>
    <a:folHlink>
      <a:srgbClr val="445D6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ForeSee Color Palette 2016">
    <a:dk1>
      <a:srgbClr val="3A475B"/>
    </a:dk1>
    <a:lt1>
      <a:sysClr val="window" lastClr="FFFFFF"/>
    </a:lt1>
    <a:dk2>
      <a:srgbClr val="3A475B"/>
    </a:dk2>
    <a:lt2>
      <a:srgbClr val="E9ECF2"/>
    </a:lt2>
    <a:accent1>
      <a:srgbClr val="EE2737"/>
    </a:accent1>
    <a:accent2>
      <a:srgbClr val="2AD2C9"/>
    </a:accent2>
    <a:accent3>
      <a:srgbClr val="F43D58"/>
    </a:accent3>
    <a:accent4>
      <a:srgbClr val="92CF26"/>
    </a:accent4>
    <a:accent5>
      <a:srgbClr val="009FEA"/>
    </a:accent5>
    <a:accent6>
      <a:srgbClr val="965CC5"/>
    </a:accent6>
    <a:hlink>
      <a:srgbClr val="425867"/>
    </a:hlink>
    <a:folHlink>
      <a:srgbClr val="445D6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ForeSee Color Palette 2016">
    <a:dk1>
      <a:srgbClr val="3A475B"/>
    </a:dk1>
    <a:lt1>
      <a:sysClr val="window" lastClr="FFFFFF"/>
    </a:lt1>
    <a:dk2>
      <a:srgbClr val="3A475B"/>
    </a:dk2>
    <a:lt2>
      <a:srgbClr val="E9ECF2"/>
    </a:lt2>
    <a:accent1>
      <a:srgbClr val="EE2737"/>
    </a:accent1>
    <a:accent2>
      <a:srgbClr val="2AD2C9"/>
    </a:accent2>
    <a:accent3>
      <a:srgbClr val="F43D58"/>
    </a:accent3>
    <a:accent4>
      <a:srgbClr val="92CF26"/>
    </a:accent4>
    <a:accent5>
      <a:srgbClr val="009FEA"/>
    </a:accent5>
    <a:accent6>
      <a:srgbClr val="965CC5"/>
    </a:accent6>
    <a:hlink>
      <a:srgbClr val="425867"/>
    </a:hlink>
    <a:folHlink>
      <a:srgbClr val="445D6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209d2333-7648-49e6-a794-f90e9d4f075d">
      <UserInfo>
        <DisplayName>Ben Stollard</DisplayName>
        <AccountId>428</AccountId>
        <AccountType/>
      </UserInfo>
    </SharedWithUsers>
    <_Source xmlns="http://schemas.microsoft.com/sharepoint/v3/fields" xsi:nil="true"/>
    <_ip_UnifiedCompliancePolicyUIAction xmlns="http://schemas.microsoft.com/sharepoint/v3" xsi:nil="true"/>
    <Channel xmlns="5efbb573-6225-4aeb-9245-edb54763d429" xsi:nil="true"/>
    <Deliverable_x0020_Type xmlns="5efbb573-6225-4aeb-9245-edb54763d429" xsi:nil="true"/>
    <Delivery_x0020_Month xmlns="5efbb573-6225-4aeb-9245-edb54763d429" xsi:nil="true"/>
    <Delivery_x0020_Year xmlns="5efbb573-6225-4aeb-9245-edb54763d429"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96F611A9BFBB641806DBFC236233995" ma:contentTypeVersion="" ma:contentTypeDescription="Create a new document." ma:contentTypeScope="" ma:versionID="702c67ab9b2d1cb84579d5e41fa258fd">
  <xsd:schema xmlns:xsd="http://www.w3.org/2001/XMLSchema" xmlns:xs="http://www.w3.org/2001/XMLSchema" xmlns:p="http://schemas.microsoft.com/office/2006/metadata/properties" xmlns:ns1="http://schemas.microsoft.com/sharepoint/v3" xmlns:ns2="5efbb573-6225-4aeb-9245-edb54763d429" xmlns:ns3="http://schemas.microsoft.com/sharepoint/v3/fields" xmlns:ns4="209d2333-7648-49e6-a794-f90e9d4f075d" xmlns:ns5="8150c7e0-dcc2-470a-8e86-0d56fc188264" targetNamespace="http://schemas.microsoft.com/office/2006/metadata/properties" ma:root="true" ma:fieldsID="48b2b3b9befa5a0f9012aed257241ced" ns1:_="" ns2:_="" ns3:_="" ns4:_="" ns5:_="">
    <xsd:import namespace="http://schemas.microsoft.com/sharepoint/v3"/>
    <xsd:import namespace="5efbb573-6225-4aeb-9245-edb54763d429"/>
    <xsd:import namespace="http://schemas.microsoft.com/sharepoint/v3/fields"/>
    <xsd:import namespace="209d2333-7648-49e6-a794-f90e9d4f075d"/>
    <xsd:import namespace="8150c7e0-dcc2-470a-8e86-0d56fc188264"/>
    <xsd:element name="properties">
      <xsd:complexType>
        <xsd:sequence>
          <xsd:element name="documentManagement">
            <xsd:complexType>
              <xsd:all>
                <xsd:element ref="ns2:Deliverable_x0020_Type" minOccurs="0"/>
                <xsd:element ref="ns2:Delivery_x0020_Month" minOccurs="0"/>
                <xsd:element ref="ns2:Delivery_x0020_Year" minOccurs="0"/>
                <xsd:element ref="ns3:_Source" minOccurs="0"/>
                <xsd:element ref="ns2:Channel" minOccurs="0"/>
                <xsd:element ref="ns4:SharedWithUsers" minOccurs="0"/>
                <xsd:element ref="ns4:SharedWithDetails" minOccurs="0"/>
                <xsd:element ref="ns5:MediaServiceMetadata" minOccurs="0"/>
                <xsd:element ref="ns5:MediaServiceFastMetadata"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efbb573-6225-4aeb-9245-edb54763d429" elementFormDefault="qualified">
    <xsd:import namespace="http://schemas.microsoft.com/office/2006/documentManagement/types"/>
    <xsd:import namespace="http://schemas.microsoft.com/office/infopath/2007/PartnerControls"/>
    <xsd:element name="Deliverable_x0020_Type" ma:index="1" nillable="true" ma:displayName="Deliverable Type" ma:format="Dropdown" ma:internalName="Deliverable_x0020_Type">
      <xsd:simpleType>
        <xsd:restriction base="dms:Choice">
          <xsd:enumeration value="UAR"/>
          <xsd:enumeration value="SIR"/>
          <xsd:enumeration value="CXSA"/>
          <xsd:enumeration value="Hybrid"/>
          <xsd:enumeration value="Scorecard"/>
          <xsd:enumeration value="Tribrid"/>
          <xsd:enumeration value="Prototype"/>
          <xsd:enumeration value="Ad hoc"/>
          <xsd:enumeration value="Replay Services"/>
          <xsd:enumeration value="Agent Reporting"/>
          <xsd:enumeration value="User Testing"/>
          <xsd:enumeration value="Card Sorting"/>
          <xsd:enumeration value="Persona Project"/>
        </xsd:restriction>
      </xsd:simpleType>
    </xsd:element>
    <xsd:element name="Delivery_x0020_Month" ma:index="2" nillable="true" ma:displayName="Delivery Month" ma:format="Dropdown" ma:internalName="Delivery_x0020_Month">
      <xsd:simpleType>
        <xsd:restriction base="dms:Choice">
          <xsd:enumeration value="01-January"/>
          <xsd:enumeration value="02-February"/>
          <xsd:enumeration value="03-March"/>
          <xsd:enumeration value="04-April"/>
          <xsd:enumeration value="05-May"/>
          <xsd:enumeration value="06-June"/>
          <xsd:enumeration value="07-July"/>
          <xsd:enumeration value="08-August"/>
          <xsd:enumeration value="09-September"/>
          <xsd:enumeration value="10-October"/>
          <xsd:enumeration value="11-November"/>
          <xsd:enumeration value="12-December"/>
        </xsd:restriction>
      </xsd:simpleType>
    </xsd:element>
    <xsd:element name="Delivery_x0020_Year" ma:index="3" nillable="true" ma:displayName="Delivery Year" ma:format="Dropdown" ma:internalName="Delivery_x0020_Year">
      <xsd:simpleType>
        <xsd:restriction base="dms:Choice">
          <xsd:enumeration value="2012"/>
          <xsd:enumeration value="2013"/>
          <xsd:enumeration value="2014"/>
          <xsd:enumeration value="2015"/>
          <xsd:enumeration value="2016"/>
          <xsd:enumeration value="2017"/>
          <xsd:enumeration value="2018"/>
          <xsd:enumeration value="2019"/>
          <xsd:enumeration value="2020"/>
          <xsd:enumeration value="2021"/>
          <xsd:enumeration value="2022"/>
          <xsd:enumeration value="2023"/>
          <xsd:enumeration value="2024"/>
          <xsd:enumeration value="2025"/>
        </xsd:restriction>
      </xsd:simpleType>
    </xsd:element>
    <xsd:element name="Channel" ma:index="5" nillable="true" ma:displayName="Channel" ma:format="Dropdown" ma:internalName="Channel">
      <xsd:simpleType>
        <xsd:restriction base="dms:Choice">
          <xsd:enumeration value="Desktop"/>
          <xsd:enumeration value="DA Team Reporting"/>
          <xsd:enumeration value="Mobile Site"/>
          <xsd:enumeration value="Mobile App"/>
          <xsd:enumeration value="Contact Center"/>
          <xsd:enumeration value="Store"/>
          <xsd:enumeration value="Tablet"/>
          <xsd:enumeration value="Misc Measurement"/>
          <xsd:enumeration value="Multiple Measures"/>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ource" ma:index="4" nillable="true" ma:displayName="Source" ma:format="Dropdown" ma:internalName="_Source">
      <xsd:simpleType>
        <xsd:restriction base="dms:Choice">
          <xsd:enumeration value="Portal Reports"/>
          <xsd:enumeration value="Client Supplied"/>
          <xsd:enumeration value="Deliverables"/>
          <xsd:enumeration value="screenshots"/>
          <xsd:enumeration value="Brainstorm / Outline"/>
          <xsd:enumeration value="Misc."/>
        </xsd:restriction>
      </xsd:simpleType>
    </xsd:element>
  </xsd:schema>
  <xsd:schema xmlns:xsd="http://www.w3.org/2001/XMLSchema" xmlns:xs="http://www.w3.org/2001/XMLSchema" xmlns:dms="http://schemas.microsoft.com/office/2006/documentManagement/types" xmlns:pc="http://schemas.microsoft.com/office/infopath/2007/PartnerControls" targetNamespace="209d2333-7648-49e6-a794-f90e9d4f075d"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150c7e0-dcc2-470a-8e86-0d56fc188264"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6"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5D21D2B-2EC2-4DD3-957E-E7257BE26330}">
  <ds:schemaRefs>
    <ds:schemaRef ds:uri="http://schemas.microsoft.com/sharepoint/v3"/>
    <ds:schemaRef ds:uri="5efbb573-6225-4aeb-9245-edb54763d429"/>
    <ds:schemaRef ds:uri="http://purl.org/dc/terms/"/>
    <ds:schemaRef ds:uri="8150c7e0-dcc2-470a-8e86-0d56fc188264"/>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209d2333-7648-49e6-a794-f90e9d4f075d"/>
    <ds:schemaRef ds:uri="http://schemas.openxmlformats.org/package/2006/metadata/core-properties"/>
    <ds:schemaRef ds:uri="http://schemas.microsoft.com/sharepoint/v3/fields"/>
    <ds:schemaRef ds:uri="http://www.w3.org/XML/1998/namespace"/>
  </ds:schemaRefs>
</ds:datastoreItem>
</file>

<file path=customXml/itemProps2.xml><?xml version="1.0" encoding="utf-8"?>
<ds:datastoreItem xmlns:ds="http://schemas.openxmlformats.org/officeDocument/2006/customXml" ds:itemID="{298A6AB8-91A1-4691-B426-98EA32E0C3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efbb573-6225-4aeb-9245-edb54763d429"/>
    <ds:schemaRef ds:uri="http://schemas.microsoft.com/sharepoint/v3/fields"/>
    <ds:schemaRef ds:uri="209d2333-7648-49e6-a794-f90e9d4f075d"/>
    <ds:schemaRef ds:uri="8150c7e0-dcc2-470a-8e86-0d56fc1882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25A1702-476D-49C8-B71A-E952852CF12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ForeSee_2017_02_template_LONG</Template>
  <TotalTime>5947</TotalTime>
  <Words>3236</Words>
  <Application>Microsoft Office PowerPoint</Application>
  <PresentationFormat>Custom</PresentationFormat>
  <Paragraphs>519</Paragraphs>
  <Slides>35</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Arial </vt:lpstr>
      <vt:lpstr>Calibri</vt:lpstr>
      <vt:lpstr>Lucida Grande</vt:lpstr>
      <vt:lpstr>Wingdings</vt:lpstr>
      <vt:lpstr>ForeSee_2017_02_theme</vt:lpstr>
      <vt:lpstr>Environmental Protection Agency</vt:lpstr>
      <vt:lpstr>Your ForeSee Team </vt:lpstr>
      <vt:lpstr>PowerPoint Presentation</vt:lpstr>
      <vt:lpstr>Capturing the Voice of the How’s My Waterway? Visitor</vt:lpstr>
      <vt:lpstr>PowerPoint Presentation</vt:lpstr>
      <vt:lpstr>CX Strategic Analysis Objective</vt:lpstr>
      <vt:lpstr>How’s My Waterway Satisfaction Overview</vt:lpstr>
      <vt:lpstr>Information browsing, navigation, and site information are key drivers of satisfaction. Improving satisfaction will have a major impact on outcomes.</vt:lpstr>
      <vt:lpstr>How site information provides answers to questions is key to improving satisfaction and outcomes.</vt:lpstr>
      <vt:lpstr>Satisfaction and top drivers for How’s My Waterway stand at or slightly below key ForeSee benchmarks and the EPA aggregate.</vt:lpstr>
      <vt:lpstr>Although scores are below benchmarks, they have been increasing since March.   </vt:lpstr>
      <vt:lpstr>Concerned citizens represent over one-quarter of visitors and struggle the most with getting around the website to find the info they are looking for.</vt:lpstr>
      <vt:lpstr>Most visitors are infrequent or first-timers.  First-timers are less satisfied since they struggle the most with finding the info they are looking for.</vt:lpstr>
      <vt:lpstr>Understanding the  How’s My Waterway  Visitor Experience</vt:lpstr>
      <vt:lpstr>Nearly one-half reported that the information made sense.</vt:lpstr>
      <vt:lpstr>Concerned citizens and “others” gave much lower ratings for the information making sense.</vt:lpstr>
      <vt:lpstr>Visitors were unclear about standards, testing procedures, and pollutants in the water.</vt:lpstr>
      <vt:lpstr>Concerns about water quality and availability are top concerns.</vt:lpstr>
      <vt:lpstr>Only a little over one-third felt that How’s My Waterway was helpful in answering their top 3 questions.  One-fifth reported that the info was not at all helpful.</vt:lpstr>
      <vt:lpstr>Concerned citizens find How’s My Waterway the least helpful in answering their key questions.</vt:lpstr>
      <vt:lpstr>Semi-regular visitors (monthly/few times a year) find How’s My Waterway more helpful in answering key questions. </vt:lpstr>
      <vt:lpstr> Visitors were generally looking for very specific information.</vt:lpstr>
      <vt:lpstr>Maps and water quality were key pieces of information that visitors were struggling to find.</vt:lpstr>
      <vt:lpstr>Links and the EPA basic search are the most common ways of looking for info.  There is little impact on satisfaction, but those using “other” ways or the A-Z index struggle a little with navigation and browsing for info.</vt:lpstr>
      <vt:lpstr>One-quarter of visitors report issues with links on the website.  This is important since 60% use links to find information.</vt:lpstr>
      <vt:lpstr>Four-in-ten search users reported issues, getting too many/few or irrelevant/redundant  results.</vt:lpstr>
      <vt:lpstr>Information will be used to do research, analysis, and planning.</vt:lpstr>
      <vt:lpstr>User suggestions include maps, online webinars, improved search, and links that work.</vt:lpstr>
      <vt:lpstr>Key Findings,   Recommendations,  and Next Steps</vt:lpstr>
      <vt:lpstr>Key Findings: How’s My Waterway</vt:lpstr>
      <vt:lpstr>Recommendations</vt:lpstr>
      <vt:lpstr>Next Steps</vt:lpstr>
      <vt:lpstr>Appendix</vt:lpstr>
      <vt:lpstr>Appendix - Glossary of ForeSee Terminology</vt:lpstr>
      <vt:lpstr>Understanding Impacts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Rodriguez-Lopez</dc:creator>
  <cp:lastModifiedBy>Ray Seghers</cp:lastModifiedBy>
  <cp:revision>36</cp:revision>
  <cp:lastPrinted>2017-02-21T16:28:46Z</cp:lastPrinted>
  <dcterms:created xsi:type="dcterms:W3CDTF">2018-01-03T15:12:31Z</dcterms:created>
  <dcterms:modified xsi:type="dcterms:W3CDTF">2019-06-19T15:15:53Z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0x010100196F611A9BFBB641806DBFC236233995</vt:lpwstr>
  </property>
</Properties>
</file>