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36"/>
  </p:notesMasterIdLst>
  <p:sldIdLst>
    <p:sldId id="474" r:id="rId5"/>
    <p:sldId id="533" r:id="rId6"/>
    <p:sldId id="272" r:id="rId7"/>
    <p:sldId id="526" r:id="rId8"/>
    <p:sldId id="529" r:id="rId9"/>
    <p:sldId id="330" r:id="rId10"/>
    <p:sldId id="277" r:id="rId11"/>
    <p:sldId id="532" r:id="rId12"/>
    <p:sldId id="510" r:id="rId13"/>
    <p:sldId id="525" r:id="rId14"/>
    <p:sldId id="1407" r:id="rId15"/>
    <p:sldId id="338" r:id="rId16"/>
    <p:sldId id="336" r:id="rId17"/>
    <p:sldId id="1408" r:id="rId18"/>
    <p:sldId id="1265" r:id="rId19"/>
    <p:sldId id="1410" r:id="rId20"/>
    <p:sldId id="1411" r:id="rId21"/>
    <p:sldId id="1412" r:id="rId22"/>
    <p:sldId id="1413" r:id="rId23"/>
    <p:sldId id="1414" r:id="rId24"/>
    <p:sldId id="1415" r:id="rId25"/>
    <p:sldId id="1417" r:id="rId26"/>
    <p:sldId id="1418" r:id="rId27"/>
    <p:sldId id="1420" r:id="rId28"/>
    <p:sldId id="527" r:id="rId29"/>
    <p:sldId id="284" r:id="rId30"/>
    <p:sldId id="489" r:id="rId31"/>
    <p:sldId id="508" r:id="rId32"/>
    <p:sldId id="1421" r:id="rId33"/>
    <p:sldId id="483" r:id="rId34"/>
    <p:sldId id="482" r:id="rId35"/>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5">
          <p15:clr>
            <a:srgbClr val="A4A3A4"/>
          </p15:clr>
        </p15:guide>
        <p15:guide id="2" pos="34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Pickett" initials="SP" lastIdx="1" clrIdx="0"/>
  <p:cmAuthor id="2" name="Katherine Stroud" initials="KS" lastIdx="17" clrIdx="1"/>
  <p:cmAuthor id="3" name="Wendy Cerimele" initials="WC" lastIdx="1" clrIdx="2"/>
  <p:cmAuthor id="4" name="Leanna Popp" initials="LP" lastIdx="21" clrIdx="3"/>
  <p:cmAuthor id="5" name="Ashley Graham" initials="AG" lastIdx="12" clrIdx="4"/>
  <p:cmAuthor id="6" name="Jeff Hughes" initials="JH" lastIdx="5" clrIdx="5"/>
  <p:cmAuthor id="7" name="Katie Powderly" initials="KP" lastIdx="1" clrIdx="6"/>
  <p:cmAuthor id="8" name="Kate Pydyn" initials="KP" lastIdx="12" clrIdx="7"/>
  <p:cmAuthor id="9" name="Angela DiNicola" initials="AD" lastIdx="4" clrIdx="8"/>
  <p:cmAuthor id="10" name="Lauren Cavicchio" initials="LC" lastIdx="47" clrIdx="9"/>
  <p:cmAuthor id="11" name="Melissa Figas" initials="MF" lastIdx="32" clrIdx="10">
    <p:extLst>
      <p:ext uri="{19B8F6BF-5375-455C-9EA6-DF929625EA0E}">
        <p15:presenceInfo xmlns:p15="http://schemas.microsoft.com/office/powerpoint/2012/main" userId="S::Melissa.Figas@foresee.com::f7441a42-87bd-42c8-84f1-0364a4e668f2" providerId="AD"/>
      </p:ext>
    </p:extLst>
  </p:cmAuthor>
  <p:cmAuthor id="12" name="Kelly Savage" initials="KS" lastIdx="31" clrIdx="11">
    <p:extLst>
      <p:ext uri="{19B8F6BF-5375-455C-9EA6-DF929625EA0E}">
        <p15:presenceInfo xmlns:p15="http://schemas.microsoft.com/office/powerpoint/2012/main" userId="S::kelly.karst@foresee.com::e4eb8ef8-0255-4599-a1eb-c65f8c81bc55" providerId="AD"/>
      </p:ext>
    </p:extLst>
  </p:cmAuthor>
  <p:cmAuthor id="13" name="Andrea Rodriguez-Lopez" initials="AR" lastIdx="11" clrIdx="12">
    <p:extLst>
      <p:ext uri="{19B8F6BF-5375-455C-9EA6-DF929625EA0E}">
        <p15:presenceInfo xmlns:p15="http://schemas.microsoft.com/office/powerpoint/2012/main" userId="S::andrea.rodriguez@foresee.com::3cfc8550-2db5-4918-941d-1205333417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EE2737"/>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C4BF1-A192-4DD8-BF64-00333388484E}" v="25" dt="2019-03-05T14:05:10.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0" autoAdjust="0"/>
  </p:normalViewPr>
  <p:slideViewPr>
    <p:cSldViewPr snapToGrid="0">
      <p:cViewPr varScale="1">
        <p:scale>
          <a:sx n="51" d="100"/>
          <a:sy n="51" d="100"/>
        </p:scale>
        <p:origin x="1458" y="60"/>
      </p:cViewPr>
      <p:guideLst>
        <p:guide orient="horz" pos="1005"/>
        <p:guide pos="348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801345640538E-2"/>
          <c:y val="0.20503252041710809"/>
          <c:w val="0.96693647359881396"/>
          <c:h val="0.74584541266348847"/>
        </c:manualLayout>
      </c:layout>
      <c:lineChart>
        <c:grouping val="standard"/>
        <c:varyColors val="0"/>
        <c:ser>
          <c:idx val="0"/>
          <c:order val="0"/>
          <c:tx>
            <c:strRef>
              <c:f>Sheet1!$A$2</c:f>
              <c:strCache>
                <c:ptCount val="1"/>
                <c:pt idx="0">
                  <c:v>purchased</c:v>
                </c:pt>
              </c:strCache>
            </c:strRef>
          </c:tx>
          <c:spPr>
            <a:ln w="28575" cap="rnd">
              <a:solidFill>
                <a:schemeClr val="accent5"/>
              </a:solidFill>
              <a:round/>
            </a:ln>
            <a:effectLst/>
          </c:spPr>
          <c:marker>
            <c:symbol val="circle"/>
            <c:size val="40"/>
            <c:spPr>
              <a:solidFill>
                <a:schemeClr val="accent5"/>
              </a:solidFill>
              <a:ln w="9525">
                <a:solidFill>
                  <a:schemeClr val="accent5"/>
                </a:solidFill>
              </a:ln>
              <a:effectLst/>
            </c:spPr>
          </c:marker>
          <c:dPt>
            <c:idx val="9"/>
            <c:marker>
              <c:symbol val="circle"/>
              <c:size val="40"/>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1-2B8C-4D8D-B355-82727552F539}"/>
              </c:ext>
            </c:extLst>
          </c:dPt>
          <c:dPt>
            <c:idx val="10"/>
            <c:marker>
              <c:symbol val="circle"/>
              <c:size val="40"/>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3-2B8C-4D8D-B355-82727552F539}"/>
              </c:ext>
            </c:extLst>
          </c:dPt>
          <c:dPt>
            <c:idx val="11"/>
            <c:marker>
              <c:symbol val="circle"/>
              <c:size val="40"/>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05-2B8C-4D8D-B355-82727552F539}"/>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2B8C-4D8D-B355-82727552F539}"/>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2B8C-4D8D-B355-82727552F539}"/>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2B8C-4D8D-B355-82727552F539}"/>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2B8C-4D8D-B355-82727552F539}"/>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2B8C-4D8D-B355-82727552F539}"/>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2B8C-4D8D-B355-82727552F539}"/>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2B8C-4D8D-B355-82727552F539}"/>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72C-4604-ADA4-6697840121FC}"/>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72C-4604-ADA4-6697840121F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Q1 2017</c:v>
                </c:pt>
                <c:pt idx="1">
                  <c:v>Q2 2017</c:v>
                </c:pt>
                <c:pt idx="2">
                  <c:v>Q3 2017</c:v>
                </c:pt>
                <c:pt idx="3">
                  <c:v>Q4 2017</c:v>
                </c:pt>
                <c:pt idx="4">
                  <c:v>Q1 2018</c:v>
                </c:pt>
                <c:pt idx="5">
                  <c:v>Q2 2018</c:v>
                </c:pt>
                <c:pt idx="6">
                  <c:v>Q3 2018</c:v>
                </c:pt>
                <c:pt idx="7">
                  <c:v>Q4 2018</c:v>
                </c:pt>
                <c:pt idx="8">
                  <c:v>Q1 2019</c:v>
                </c:pt>
              </c:strCache>
            </c:strRef>
          </c:cat>
          <c:val>
            <c:numRef>
              <c:f>Sheet1!$B$2:$J$2</c:f>
              <c:numCache>
                <c:formatCode>0</c:formatCode>
                <c:ptCount val="9"/>
                <c:pt idx="0">
                  <c:v>65</c:v>
                </c:pt>
                <c:pt idx="1">
                  <c:v>68</c:v>
                </c:pt>
                <c:pt idx="2">
                  <c:v>68</c:v>
                </c:pt>
                <c:pt idx="3">
                  <c:v>68</c:v>
                </c:pt>
                <c:pt idx="4">
                  <c:v>76</c:v>
                </c:pt>
                <c:pt idx="5">
                  <c:v>74</c:v>
                </c:pt>
                <c:pt idx="6">
                  <c:v>65</c:v>
                </c:pt>
                <c:pt idx="7">
                  <c:v>70</c:v>
                </c:pt>
                <c:pt idx="8">
                  <c:v>77</c:v>
                </c:pt>
              </c:numCache>
            </c:numRef>
          </c:val>
          <c:smooth val="0"/>
          <c:extLst>
            <c:ext xmlns:c16="http://schemas.microsoft.com/office/drawing/2014/chart" uri="{C3380CC4-5D6E-409C-BE32-E72D297353CC}">
              <c16:uniqueId val="{0000000D-2B8C-4D8D-B355-82727552F539}"/>
            </c:ext>
          </c:extLst>
        </c:ser>
        <c:dLbls>
          <c:dLblPos val="t"/>
          <c:showLegendKey val="0"/>
          <c:showVal val="1"/>
          <c:showCatName val="0"/>
          <c:showSerName val="0"/>
          <c:showPercent val="0"/>
          <c:showBubbleSize val="0"/>
        </c:dLbls>
        <c:marker val="1"/>
        <c:smooth val="0"/>
        <c:axId val="1629501024"/>
        <c:axId val="1592551984"/>
        <c:extLst/>
      </c:lineChart>
      <c:dateAx>
        <c:axId val="1629501024"/>
        <c:scaling>
          <c:orientation val="minMax"/>
        </c:scaling>
        <c:delete val="0"/>
        <c:axPos val="b"/>
        <c:numFmt formatCode="General" sourceLinked="1"/>
        <c:majorTickMark val="none"/>
        <c:minorTickMark val="none"/>
        <c:tickLblPos val="high"/>
        <c:spPr>
          <a:noFill/>
          <a:ln w="9525" cap="flat" cmpd="sng" algn="ctr">
            <a:noFill/>
            <a:round/>
          </a:ln>
          <a:effectLst/>
        </c:spPr>
        <c:txPr>
          <a:bodyPr rot="0" spcFirstLastPara="1" vertOverflow="ellipsis" wrap="square" anchor="ctr" anchorCtr="1"/>
          <a:lstStyle/>
          <a:p>
            <a:pPr>
              <a:defRPr sz="1300" b="0" i="0" u="none" strike="noStrike" kern="1200" baseline="0">
                <a:solidFill>
                  <a:schemeClr val="tx2"/>
                </a:solidFill>
                <a:latin typeface="+mn-lt"/>
                <a:ea typeface="+mn-ea"/>
                <a:cs typeface="+mn-cs"/>
              </a:defRPr>
            </a:pPr>
            <a:endParaRPr lang="en-US"/>
          </a:p>
        </c:txPr>
        <c:crossAx val="1592551984"/>
        <c:crosses val="autoZero"/>
        <c:auto val="0"/>
        <c:lblOffset val="600"/>
        <c:baseTimeUnit val="days"/>
        <c:majorUnit val="1"/>
      </c:dateAx>
      <c:valAx>
        <c:axId val="1592551984"/>
        <c:scaling>
          <c:orientation val="minMax"/>
          <c:min val="60"/>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95010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7B9-43EC-8D2B-BC7658AFD914}"/>
              </c:ext>
            </c:extLst>
          </c:dPt>
          <c:dPt>
            <c:idx val="1"/>
            <c:bubble3D val="0"/>
            <c:spPr>
              <a:pattFill prst="pct75">
                <a:fgClr>
                  <a:schemeClr val="accent5">
                    <a:lumMod val="20000"/>
                    <a:lumOff val="80000"/>
                  </a:schemeClr>
                </a:fgClr>
                <a:bgClr>
                  <a:schemeClr val="bg1"/>
                </a:bgClr>
              </a:pattFill>
              <a:ln w="19050">
                <a:solidFill>
                  <a:schemeClr val="lt1"/>
                </a:solidFill>
              </a:ln>
              <a:effectLst/>
            </c:spPr>
            <c:extLst>
              <c:ext xmlns:c16="http://schemas.microsoft.com/office/drawing/2014/chart" uri="{C3380CC4-5D6E-409C-BE32-E72D297353CC}">
                <c16:uniqueId val="{00000003-47B9-43EC-8D2B-BC7658AFD914}"/>
              </c:ext>
            </c:extLst>
          </c:dPt>
          <c:cat>
            <c:strRef>
              <c:f>Sheet1!$A$2:$A$3</c:f>
              <c:strCache>
                <c:ptCount val="2"/>
                <c:pt idx="0">
                  <c:v>Yes</c:v>
                </c:pt>
                <c:pt idx="1">
                  <c:v>No</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47B9-43EC-8D2B-BC7658AFD9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2067421487764E-4"/>
          <c:y val="3.5258571650276056E-3"/>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F73F-431F-8250-652AD8CE6A65}"/>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B-CA68-4BE5-B511-AF06B0747DB9}"/>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C-CA68-4BE5-B511-AF06B0747DB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D-CA68-4BE5-B511-AF06B0747DB9}"/>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E-CA68-4BE5-B511-AF06B0747DB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0-3C05-47FD-91E7-963A6D2E96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6"/>
                <c:pt idx="0">
                  <c:v> n=21 
Daily</c:v>
                </c:pt>
                <c:pt idx="1">
                  <c:v> n=22 
Weekly</c:v>
                </c:pt>
                <c:pt idx="2">
                  <c:v> n=29 
Monthly</c:v>
                </c:pt>
                <c:pt idx="3">
                  <c:v> n=91 
A few times a year</c:v>
                </c:pt>
                <c:pt idx="4">
                  <c:v> n=22 
About once a year</c:v>
                </c:pt>
                <c:pt idx="5">
                  <c:v> n=135 
This is my first time</c:v>
                </c:pt>
              </c:strCache>
            </c:strRef>
          </c:cat>
          <c:val>
            <c:numRef>
              <c:f>Sheet1!$B$4:$Q$4</c:f>
              <c:numCache>
                <c:formatCode>0%;\(0%\)</c:formatCode>
                <c:ptCount val="6"/>
                <c:pt idx="0">
                  <c:v>7.0000000000000007E-2</c:v>
                </c:pt>
                <c:pt idx="1">
                  <c:v>7.0000000000000007E-2</c:v>
                </c:pt>
                <c:pt idx="2">
                  <c:v>0.09</c:v>
                </c:pt>
                <c:pt idx="3">
                  <c:v>0.28000000000000003</c:v>
                </c:pt>
                <c:pt idx="4">
                  <c:v>7.0000000000000007E-2</c:v>
                </c:pt>
                <c:pt idx="5">
                  <c:v>0.42</c:v>
                </c:pt>
              </c:numCache>
            </c:numRef>
          </c:val>
          <c:extLst>
            <c:ext xmlns:c16="http://schemas.microsoft.com/office/drawing/2014/chart" uri="{C3380CC4-5D6E-409C-BE32-E72D297353CC}">
              <c16:uniqueId val="{00000002-F73F-431F-8250-652AD8CE6A65}"/>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70000000000000007"/>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B733-4E79-87A7-D34AB613189F}"/>
              </c:ext>
            </c:extLst>
          </c:dPt>
          <c:dPt>
            <c:idx val="1"/>
            <c:bubble3D val="0"/>
            <c:spPr>
              <a:pattFill prst="pct75">
                <a:fgClr>
                  <a:schemeClr val="accent5">
                    <a:lumMod val="20000"/>
                    <a:lumOff val="80000"/>
                  </a:schemeClr>
                </a:fgClr>
                <a:bgClr>
                  <a:schemeClr val="bg1"/>
                </a:bgClr>
              </a:pattFill>
              <a:ln w="19050">
                <a:solidFill>
                  <a:schemeClr val="lt1"/>
                </a:solidFill>
              </a:ln>
              <a:effectLst/>
            </c:spPr>
            <c:extLst>
              <c:ext xmlns:c16="http://schemas.microsoft.com/office/drawing/2014/chart" uri="{C3380CC4-5D6E-409C-BE32-E72D297353CC}">
                <c16:uniqueId val="{00000003-B733-4E79-87A7-D34AB613189F}"/>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B733-4E79-87A7-D34AB613189F}"/>
              </c:ext>
            </c:extLst>
          </c:dPt>
          <c:cat>
            <c:strRef>
              <c:f>Sheet1!$A$2:$A$4</c:f>
              <c:strCache>
                <c:ptCount val="3"/>
                <c:pt idx="0">
                  <c:v>Yes</c:v>
                </c:pt>
                <c:pt idx="1">
                  <c:v>No</c:v>
                </c:pt>
                <c:pt idx="2">
                  <c:v>Partially</c:v>
                </c:pt>
              </c:strCache>
            </c:strRef>
          </c:cat>
          <c:val>
            <c:numRef>
              <c:f>Sheet1!$B$2:$B$4</c:f>
              <c:numCache>
                <c:formatCode>0%</c:formatCode>
                <c:ptCount val="3"/>
                <c:pt idx="0">
                  <c:v>0.56000000000000005</c:v>
                </c:pt>
                <c:pt idx="1">
                  <c:v>0.26</c:v>
                </c:pt>
                <c:pt idx="2">
                  <c:v>0.18</c:v>
                </c:pt>
              </c:numCache>
            </c:numRef>
          </c:val>
          <c:extLst>
            <c:ext xmlns:c16="http://schemas.microsoft.com/office/drawing/2014/chart" uri="{C3380CC4-5D6E-409C-BE32-E72D297353CC}">
              <c16:uniqueId val="{00000004-B733-4E79-87A7-D34AB613189F}"/>
            </c:ext>
          </c:extLst>
        </c:ser>
        <c:dLbls>
          <c:showLegendKey val="0"/>
          <c:showVal val="0"/>
          <c:showCatName val="0"/>
          <c:showSerName val="0"/>
          <c:showPercent val="0"/>
          <c:showBubbleSize val="0"/>
          <c:showLeaderLines val="1"/>
        </c:dLbls>
        <c:firstSliceAng val="158"/>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1379284527036E-4"/>
          <c:y val="3.5258571650276056E-3"/>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B8C4-4B1E-8D95-75D866FD8914}"/>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B8C4-4B1E-8D95-75D866FD8914}"/>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B8C4-4B1E-8D95-75D866FD8914}"/>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B8C4-4B1E-8D95-75D866FD8914}"/>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9-B8C4-4B1E-8D95-75D866FD8914}"/>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B-B8C4-4B1E-8D95-75D866FD891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 n=66 
Search worked well</c:v>
                </c:pt>
                <c:pt idx="1">
                  <c:v> n=11 
Results not relevant</c:v>
                </c:pt>
                <c:pt idx="2">
                  <c:v> n=11 
Returned zero results</c:v>
                </c:pt>
                <c:pt idx="3">
                  <c:v> n=10 
Returned too many results</c:v>
                </c:pt>
              </c:strCache>
            </c:strRef>
          </c:cat>
          <c:val>
            <c:numRef>
              <c:f>Sheet1!$B$4:$E$4</c:f>
              <c:numCache>
                <c:formatCode>0%;\(0%\)</c:formatCode>
                <c:ptCount val="4"/>
                <c:pt idx="0">
                  <c:v>0.63</c:v>
                </c:pt>
                <c:pt idx="1">
                  <c:v>0.1</c:v>
                </c:pt>
                <c:pt idx="2">
                  <c:v>0.1</c:v>
                </c:pt>
                <c:pt idx="3">
                  <c:v>0.1</c:v>
                </c:pt>
              </c:numCache>
            </c:numRef>
          </c:val>
          <c:extLst>
            <c:ext xmlns:c16="http://schemas.microsoft.com/office/drawing/2014/chart" uri="{C3380CC4-5D6E-409C-BE32-E72D297353CC}">
              <c16:uniqueId val="{0000000C-B8C4-4B1E-8D95-75D866FD8914}"/>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9"/>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81841412044338E-2"/>
          <c:y val="0"/>
          <c:w val="0.82718510042783022"/>
          <c:h val="0.78860487384510825"/>
        </c:manualLayout>
      </c:layout>
      <c:barChart>
        <c:barDir val="col"/>
        <c:grouping val="clustered"/>
        <c:varyColors val="0"/>
        <c:ser>
          <c:idx val="0"/>
          <c:order val="0"/>
          <c:tx>
            <c:strRef>
              <c:f>Sheet1!$A$4</c:f>
              <c:strCache>
                <c:ptCount val="1"/>
                <c:pt idx="0">
                  <c:v>Proportion</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5DBF-4525-991C-92827CE4CE41}"/>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5DBF-4525-991C-92827CE4CE4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5DBF-4525-991C-92827CE4CE41}"/>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5DBF-4525-991C-92827CE4CE4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DBF-4525-991C-92827CE4CE4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5DBF-4525-991C-92827CE4CE4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6"/>
                <c:pt idx="0">
                  <c:v> n=18 
Had technical difficulties</c:v>
                </c:pt>
                <c:pt idx="1">
                  <c:v> n=17 
Other</c:v>
                </c:pt>
                <c:pt idx="2">
                  <c:v> n=14 
Links did not take me where I expected</c:v>
                </c:pt>
                <c:pt idx="3">
                  <c:v> n=14 
Would often feel lost</c:v>
                </c:pt>
                <c:pt idx="4">
                  <c:v> n=8 
Too many links/navigational choices</c:v>
                </c:pt>
                <c:pt idx="5">
                  <c:v> n=7 
Links/labels are difficult to understand</c:v>
                </c:pt>
              </c:strCache>
            </c:strRef>
          </c:cat>
          <c:val>
            <c:numRef>
              <c:f>Sheet1!$B$4:$Q$4</c:f>
              <c:numCache>
                <c:formatCode>0%;\(0%\)</c:formatCode>
                <c:ptCount val="6"/>
                <c:pt idx="0">
                  <c:v>0.31</c:v>
                </c:pt>
                <c:pt idx="1">
                  <c:v>0.28999999999999998</c:v>
                </c:pt>
                <c:pt idx="2">
                  <c:v>0.24</c:v>
                </c:pt>
                <c:pt idx="3">
                  <c:v>0.24</c:v>
                </c:pt>
                <c:pt idx="4">
                  <c:v>0.14000000000000001</c:v>
                </c:pt>
                <c:pt idx="5">
                  <c:v>0.12</c:v>
                </c:pt>
              </c:numCache>
            </c:numRef>
          </c:val>
          <c:extLst>
            <c:ext xmlns:c16="http://schemas.microsoft.com/office/drawing/2014/chart" uri="{C3380CC4-5D6E-409C-BE32-E72D297353CC}">
              <c16:uniqueId val="{0000000C-5DBF-4525-991C-92827CE4CE41}"/>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60000000000000009"/>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BF15-4300-B6DA-32643786119D}"/>
              </c:ext>
            </c:extLst>
          </c:dPt>
          <c:dPt>
            <c:idx val="1"/>
            <c:bubble3D val="0"/>
            <c:spPr>
              <a:pattFill prst="pct75">
                <a:fgClr>
                  <a:schemeClr val="accent5">
                    <a:lumMod val="20000"/>
                    <a:lumOff val="80000"/>
                  </a:schemeClr>
                </a:fgClr>
                <a:bgClr>
                  <a:schemeClr val="bg1"/>
                </a:bgClr>
              </a:pattFill>
              <a:ln w="19050">
                <a:solidFill>
                  <a:schemeClr val="lt1"/>
                </a:solidFill>
              </a:ln>
              <a:effectLst/>
            </c:spPr>
            <c:extLst>
              <c:ext xmlns:c16="http://schemas.microsoft.com/office/drawing/2014/chart" uri="{C3380CC4-5D6E-409C-BE32-E72D297353CC}">
                <c16:uniqueId val="{00000003-BF15-4300-B6DA-32643786119D}"/>
              </c:ext>
            </c:extLst>
          </c:dPt>
          <c:cat>
            <c:strRef>
              <c:f>Sheet1!$A$2:$A$3</c:f>
              <c:strCache>
                <c:ptCount val="2"/>
                <c:pt idx="0">
                  <c:v>Yes</c:v>
                </c:pt>
                <c:pt idx="1">
                  <c:v>No</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BF15-4300-B6DA-3264378611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B733-4E79-87A7-D34AB613189F}"/>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B733-4E79-87A7-D34AB613189F}"/>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B733-4E79-87A7-D34AB613189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0-0310-41EC-AC09-7D989CE9A412}"/>
              </c:ext>
            </c:extLst>
          </c:dPt>
          <c:dLbls>
            <c:dLbl>
              <c:idx val="2"/>
              <c:layout>
                <c:manualLayout>
                  <c:x val="9.0941507338216446E-2"/>
                  <c:y val="-8.70451250535683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33-4E79-87A7-D34AB613189F}"/>
                </c:ext>
              </c:extLst>
            </c:dLbl>
            <c:dLbl>
              <c:idx val="3"/>
              <c:layout>
                <c:manualLayout>
                  <c:x val="8.8550878894594828E-2"/>
                  <c:y val="-4.456059148559809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10-41EC-AC09-7D989CE9A4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Find something specific</c:v>
                </c:pt>
                <c:pt idx="1">
                  <c:v>Learn about/research</c:v>
                </c:pt>
                <c:pt idx="2">
                  <c:v>Other</c:v>
                </c:pt>
                <c:pt idx="3">
                  <c:v>Submit information to the EPA</c:v>
                </c:pt>
              </c:strCache>
            </c:strRef>
          </c:cat>
          <c:val>
            <c:numRef>
              <c:f>Sheet1!$B$2:$B$5</c:f>
              <c:numCache>
                <c:formatCode>0%</c:formatCode>
                <c:ptCount val="4"/>
                <c:pt idx="0">
                  <c:v>0.64</c:v>
                </c:pt>
                <c:pt idx="1">
                  <c:v>0.39</c:v>
                </c:pt>
                <c:pt idx="2">
                  <c:v>7.0000000000000007E-2</c:v>
                </c:pt>
                <c:pt idx="3">
                  <c:v>0.04</c:v>
                </c:pt>
              </c:numCache>
            </c:numRef>
          </c:val>
          <c:extLst>
            <c:ext xmlns:c16="http://schemas.microsoft.com/office/drawing/2014/chart" uri="{C3380CC4-5D6E-409C-BE32-E72D297353CC}">
              <c16:uniqueId val="{00000004-B733-4E79-87A7-D34AB613189F}"/>
            </c:ext>
          </c:extLst>
        </c:ser>
        <c:dLbls>
          <c:showLegendKey val="0"/>
          <c:showVal val="0"/>
          <c:showCatName val="0"/>
          <c:showSerName val="0"/>
          <c:showPercent val="0"/>
          <c:showBubbleSize val="0"/>
          <c:showLeaderLines val="1"/>
        </c:dLbls>
        <c:firstSliceAng val="247"/>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1379284527036E-4"/>
          <c:y val="3.5258571650276056E-3"/>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965-4F1B-BC89-780677209D19}"/>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6965-4F1B-BC89-780677209D1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965-4F1B-BC89-780677209D1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6965-4F1B-BC89-780677209D1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965-4F1B-BC89-780677209D1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6965-4F1B-BC89-780677209D1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n=106 
Data, statistics, scientific methods, models</c:v>
                </c:pt>
                <c:pt idx="1">
                  <c:v> n=81 
Particular report, guidance document, booklet or other pulication</c:v>
                </c:pt>
                <c:pt idx="2">
                  <c:v> n=30 
Other</c:v>
                </c:pt>
                <c:pt idx="3">
                  <c:v> n=26 
Education materials, lesson plans or projects for kids/students</c:v>
                </c:pt>
                <c:pt idx="4">
                  <c:v> n=17 
Training materials, webinars or tutorials</c:v>
                </c:pt>
              </c:strCache>
            </c:strRef>
          </c:cat>
          <c:val>
            <c:numRef>
              <c:f>Sheet1!$B$4:$F$4</c:f>
              <c:numCache>
                <c:formatCode>0%;\(0%\)</c:formatCode>
                <c:ptCount val="5"/>
                <c:pt idx="0">
                  <c:v>0.52</c:v>
                </c:pt>
                <c:pt idx="1">
                  <c:v>0.4</c:v>
                </c:pt>
                <c:pt idx="2">
                  <c:v>0.15</c:v>
                </c:pt>
                <c:pt idx="3">
                  <c:v>0.13</c:v>
                </c:pt>
                <c:pt idx="4">
                  <c:v>0.08</c:v>
                </c:pt>
              </c:numCache>
            </c:numRef>
          </c:val>
          <c:extLst>
            <c:ext xmlns:c16="http://schemas.microsoft.com/office/drawing/2014/chart" uri="{C3380CC4-5D6E-409C-BE32-E72D297353CC}">
              <c16:uniqueId val="{0000000C-6965-4F1B-BC89-780677209D19}"/>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9"/>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1379284527036E-4"/>
          <c:y val="3.5258571650276056E-3"/>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6756-4AFE-9D13-D0D022777B5D}"/>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3-6756-4AFE-9D13-D0D022777B5D}"/>
              </c:ext>
            </c:extLst>
          </c:dPt>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5-6756-4AFE-9D13-D0D022777B5D}"/>
              </c:ext>
            </c:extLst>
          </c:dPt>
          <c:dPt>
            <c:idx val="3"/>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7-6756-4AFE-9D13-D0D022777B5D}"/>
              </c:ext>
            </c:extLst>
          </c:dPt>
          <c:dPt>
            <c:idx val="4"/>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9-6756-4AFE-9D13-D0D022777B5D}"/>
              </c:ext>
            </c:extLst>
          </c:dPt>
          <c:dPt>
            <c:idx val="5"/>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B-6756-4AFE-9D13-D0D022777B5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n=53 
Environmental issues</c:v>
                </c:pt>
                <c:pt idx="1">
                  <c:v> n=36 
EPA research</c:v>
                </c:pt>
                <c:pt idx="2">
                  <c:v> n=4 
Other</c:v>
                </c:pt>
                <c:pt idx="3">
                  <c:v> n=21 
An environmental issue in my area</c:v>
                </c:pt>
                <c:pt idx="4">
                  <c:v> n=14 
Laws/regulations</c:v>
                </c:pt>
              </c:strCache>
            </c:strRef>
          </c:cat>
          <c:val>
            <c:numRef>
              <c:f>Sheet1!$B$4:$F$4</c:f>
              <c:numCache>
                <c:formatCode>0%;\(0%\)</c:formatCode>
                <c:ptCount val="5"/>
                <c:pt idx="0">
                  <c:v>0.42</c:v>
                </c:pt>
                <c:pt idx="1">
                  <c:v>0.28999999999999998</c:v>
                </c:pt>
                <c:pt idx="2">
                  <c:v>0.27</c:v>
                </c:pt>
                <c:pt idx="3">
                  <c:v>0.17</c:v>
                </c:pt>
                <c:pt idx="4">
                  <c:v>0.11</c:v>
                </c:pt>
              </c:numCache>
            </c:numRef>
          </c:val>
          <c:extLst>
            <c:ext xmlns:c16="http://schemas.microsoft.com/office/drawing/2014/chart" uri="{C3380CC4-5D6E-409C-BE32-E72D297353CC}">
              <c16:uniqueId val="{0000000C-6756-4AFE-9D13-D0D022777B5D}"/>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9"/>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D2B6-48B3-AF57-20AF7008D1B1}"/>
              </c:ext>
            </c:extLst>
          </c:dPt>
          <c:dPt>
            <c:idx val="1"/>
            <c:bubble3D val="0"/>
            <c:spPr>
              <a:solidFill>
                <a:schemeClr val="accent5"/>
              </a:solidFill>
              <a:effectLst/>
            </c:spPr>
            <c:extLst>
              <c:ext xmlns:c16="http://schemas.microsoft.com/office/drawing/2014/chart" uri="{C3380CC4-5D6E-409C-BE32-E72D297353CC}">
                <c16:uniqueId val="{00000003-D2B6-48B3-AF57-20AF7008D1B1}"/>
              </c:ext>
            </c:extLst>
          </c:dPt>
          <c:dPt>
            <c:idx val="2"/>
            <c:bubble3D val="0"/>
            <c:spPr>
              <a:solidFill>
                <a:schemeClr val="bg1">
                  <a:lumMod val="85000"/>
                </a:schemeClr>
              </a:solidFill>
              <a:effectLst/>
            </c:spPr>
            <c:extLst>
              <c:ext xmlns:c16="http://schemas.microsoft.com/office/drawing/2014/chart" uri="{C3380CC4-5D6E-409C-BE32-E72D297353CC}">
                <c16:uniqueId val="{00000005-D2B6-48B3-AF57-20AF7008D1B1}"/>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70</c:v>
                </c:pt>
                <c:pt idx="2">
                  <c:v>30</c:v>
                </c:pt>
              </c:numCache>
            </c:numRef>
          </c:val>
          <c:extLst>
            <c:ext xmlns:c16="http://schemas.microsoft.com/office/drawing/2014/chart" uri="{C3380CC4-5D6E-409C-BE32-E72D297353CC}">
              <c16:uniqueId val="{00000006-D2B6-48B3-AF57-20AF7008D1B1}"/>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D2B6-48B3-AF57-20AF7008D1B1}"/>
              </c:ext>
            </c:extLst>
          </c:dPt>
          <c:dPt>
            <c:idx val="1"/>
            <c:bubble3D val="0"/>
            <c:spPr>
              <a:solidFill>
                <a:srgbClr val="965CC5"/>
              </a:solidFill>
              <a:effectLst/>
            </c:spPr>
            <c:extLst>
              <c:ext xmlns:c16="http://schemas.microsoft.com/office/drawing/2014/chart" uri="{C3380CC4-5D6E-409C-BE32-E72D297353CC}">
                <c16:uniqueId val="{0000000A-D2B6-48B3-AF57-20AF7008D1B1}"/>
              </c:ext>
            </c:extLst>
          </c:dPt>
          <c:dPt>
            <c:idx val="2"/>
            <c:bubble3D val="0"/>
            <c:spPr>
              <a:solidFill>
                <a:sysClr val="window" lastClr="FFFFFF">
                  <a:lumMod val="65000"/>
                </a:sysClr>
              </a:solidFill>
              <a:effectLst/>
            </c:spPr>
            <c:extLst>
              <c:ext xmlns:c16="http://schemas.microsoft.com/office/drawing/2014/chart" uri="{C3380CC4-5D6E-409C-BE32-E72D297353CC}">
                <c16:uniqueId val="{0000000C-D2B6-48B3-AF57-20AF7008D1B1}"/>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70</c:v>
                </c:pt>
                <c:pt idx="2">
                  <c:v>30</c:v>
                </c:pt>
              </c:numCache>
            </c:numRef>
          </c:val>
          <c:extLst>
            <c:ext xmlns:c16="http://schemas.microsoft.com/office/drawing/2014/chart" uri="{C3380CC4-5D6E-409C-BE32-E72D297353CC}">
              <c16:uniqueId val="{0000000D-D2B6-48B3-AF57-20AF7008D1B1}"/>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08498547316698"/>
          <c:y val="8.3707329933909003E-2"/>
          <c:w val="0.54211189047594999"/>
          <c:h val="0.83258534013218199"/>
        </c:manualLayout>
      </c:layout>
      <c:barChart>
        <c:barDir val="bar"/>
        <c:grouping val="clustered"/>
        <c:varyColors val="0"/>
        <c:ser>
          <c:idx val="0"/>
          <c:order val="0"/>
          <c:tx>
            <c:strRef>
              <c:f>Sheet1!$B$1</c:f>
              <c:strCache>
                <c:ptCount val="1"/>
                <c:pt idx="0">
                  <c:v>Score</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08A9-4B40-A8BB-5B01D132240C}"/>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0-08A9-4B40-A8BB-5B01D132240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08A9-4B40-A8BB-5B01D132240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Site Organization</c:v>
                </c:pt>
                <c:pt idx="1">
                  <c:v>Navigation Options</c:v>
                </c:pt>
                <c:pt idx="2">
                  <c:v>Layout Helpful</c:v>
                </c:pt>
              </c:strCache>
            </c:strRef>
          </c:cat>
          <c:val>
            <c:numRef>
              <c:f>Sheet1!$B$2:$B$4</c:f>
              <c:numCache>
                <c:formatCode>0.0</c:formatCode>
                <c:ptCount val="3"/>
                <c:pt idx="0">
                  <c:v>7.6</c:v>
                </c:pt>
                <c:pt idx="1">
                  <c:v>7.5</c:v>
                </c:pt>
                <c:pt idx="2">
                  <c:v>7.4</c:v>
                </c:pt>
              </c:numCache>
            </c:numRef>
          </c:val>
          <c:extLst>
            <c:ext xmlns:c16="http://schemas.microsoft.com/office/drawing/2014/chart" uri="{C3380CC4-5D6E-409C-BE32-E72D297353CC}">
              <c16:uniqueId val="{00000000-094F-408F-8F02-9DA2ADF8D2A0}"/>
            </c:ext>
          </c:extLst>
        </c:ser>
        <c:dLbls>
          <c:showLegendKey val="0"/>
          <c:showVal val="0"/>
          <c:showCatName val="0"/>
          <c:showSerName val="0"/>
          <c:showPercent val="0"/>
          <c:showBubbleSize val="0"/>
        </c:dLbls>
        <c:gapWidth val="50"/>
        <c:axId val="1601513088"/>
        <c:axId val="1590111632"/>
      </c:barChart>
      <c:catAx>
        <c:axId val="16015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90111632"/>
        <c:crosses val="autoZero"/>
        <c:auto val="1"/>
        <c:lblAlgn val="ctr"/>
        <c:lblOffset val="100"/>
        <c:noMultiLvlLbl val="0"/>
      </c:catAx>
      <c:valAx>
        <c:axId val="1590111632"/>
        <c:scaling>
          <c:orientation val="minMax"/>
        </c:scaling>
        <c:delete val="1"/>
        <c:axPos val="t"/>
        <c:numFmt formatCode="0.0" sourceLinked="1"/>
        <c:majorTickMark val="none"/>
        <c:minorTickMark val="none"/>
        <c:tickLblPos val="nextTo"/>
        <c:crossAx val="160151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ubbleChart>
        <c:varyColors val="0"/>
        <c:ser>
          <c:idx val="0"/>
          <c:order val="0"/>
          <c:tx>
            <c:strRef>
              <c:f>Sheet1!$A$2</c:f>
              <c:strCache>
                <c:ptCount val="1"/>
                <c:pt idx="0">
                  <c:v>Look and Feel</c:v>
                </c:pt>
              </c:strCache>
            </c:strRef>
          </c:tx>
          <c:spPr>
            <a:solidFill>
              <a:schemeClr val="accent5"/>
            </a:solidFill>
            <a:ln>
              <a:noFill/>
            </a:ln>
            <a:effectLst/>
          </c:spPr>
          <c:invertIfNegative val="0"/>
          <c:dLbls>
            <c:dLbl>
              <c:idx val="0"/>
              <c:layout>
                <c:manualLayout>
                  <c:x val="-0.11507442186983487"/>
                  <c:y val="-0.13765965556888624"/>
                </c:manualLayout>
              </c:layout>
              <c:tx>
                <c:rich>
                  <a:bodyPr/>
                  <a:lstStyle/>
                  <a:p>
                    <a:fld id="{594438C9-39B9-D44A-AE9B-E5DB767663C6}" type="SERIESNAME">
                      <a:rPr lang="en-US" b="1" smtClean="0"/>
                      <a:pPr/>
                      <a:t>[SERIES NAME]</a:t>
                    </a:fld>
                    <a:br>
                      <a:rPr lang="en-US" b="1" baseline="0"/>
                    </a:br>
                    <a:fld id="{064300CD-6447-A144-BBC7-FE4BE2615A5C}" type="YVALUE">
                      <a:rPr lang="en-US" baseline="0" smtClean="0"/>
                      <a:pPr/>
                      <a:t>[Y VALUE]</a:t>
                    </a:fld>
                    <a:r>
                      <a:rPr lang="en-US" baseline="0"/>
                      <a:t>, </a:t>
                    </a:r>
                    <a:fld id="{AE942D5F-436C-C94A-9ADD-A99CCB508F0F}" type="BUBBLESIZE">
                      <a:rPr lang="en-US" baseline="0"/>
                      <a:pPr/>
                      <a:t>[BUBBLE SIZE]</a:t>
                    </a:fld>
                    <a:endParaRPr lang="en-US" baseline="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0-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Sheet1!$C$2</c:f>
              <c:numCache>
                <c:formatCode>0.0</c:formatCode>
                <c:ptCount val="1"/>
                <c:pt idx="0">
                  <c:v>0.5</c:v>
                </c:pt>
              </c:numCache>
            </c:numRef>
          </c:xVal>
          <c:yVal>
            <c:numRef>
              <c:f>Sheet1!$B$2</c:f>
              <c:numCache>
                <c:formatCode>0</c:formatCode>
                <c:ptCount val="1"/>
                <c:pt idx="0">
                  <c:v>77</c:v>
                </c:pt>
              </c:numCache>
            </c:numRef>
          </c:yVal>
          <c:bubbleSize>
            <c:numRef>
              <c:f>Sheet1!$C$2</c:f>
              <c:numCache>
                <c:formatCode>0.0</c:formatCode>
                <c:ptCount val="1"/>
                <c:pt idx="0">
                  <c:v>0.5</c:v>
                </c:pt>
              </c:numCache>
            </c:numRef>
          </c:bubbleSize>
          <c:bubble3D val="0"/>
          <c:extLst>
            <c:ext xmlns:c16="http://schemas.microsoft.com/office/drawing/2014/chart" uri="{C3380CC4-5D6E-409C-BE32-E72D297353CC}">
              <c16:uniqueId val="{00000000-811F-46C3-9F6B-8EE017E3B88A}"/>
            </c:ext>
          </c:extLst>
        </c:ser>
        <c:ser>
          <c:idx val="1"/>
          <c:order val="1"/>
          <c:tx>
            <c:strRef>
              <c:f>Sheet1!$A$3</c:f>
              <c:strCache>
                <c:ptCount val="1"/>
                <c:pt idx="0">
                  <c:v>Navigation</c:v>
                </c:pt>
              </c:strCache>
            </c:strRef>
          </c:tx>
          <c:spPr>
            <a:solidFill>
              <a:srgbClr val="2AD2C9">
                <a:alpha val="74902"/>
              </a:srgbClr>
            </a:solidFill>
            <a:ln w="25400">
              <a:noFill/>
            </a:ln>
            <a:effectLst/>
          </c:spPr>
          <c:invertIfNegative val="0"/>
          <c:dPt>
            <c:idx val="0"/>
            <c:invertIfNegative val="0"/>
            <c:bubble3D val="0"/>
            <c:spPr>
              <a:solidFill>
                <a:schemeClr val="accent1"/>
              </a:solidFill>
              <a:ln w="25400">
                <a:noFill/>
              </a:ln>
              <a:effectLst/>
            </c:spPr>
            <c:extLst>
              <c:ext xmlns:c16="http://schemas.microsoft.com/office/drawing/2014/chart" uri="{C3380CC4-5D6E-409C-BE32-E72D297353CC}">
                <c16:uniqueId val="{00000002-2BA7-43C3-BA07-758261C1F846}"/>
              </c:ext>
            </c:extLst>
          </c:dPt>
          <c:dLbls>
            <c:dLbl>
              <c:idx val="0"/>
              <c:tx>
                <c:rich>
                  <a:bodyPr/>
                  <a:lstStyle/>
                  <a:p>
                    <a:fld id="{F5AB2E86-F7D2-434E-95F4-D75C29B71B49}" type="SERIESNAME">
                      <a:rPr lang="en-US" b="1" smtClean="0"/>
                      <a:pPr/>
                      <a:t>[SERIES NAME]</a:t>
                    </a:fld>
                    <a:br>
                      <a:rPr lang="en-US"/>
                    </a:br>
                    <a:fld id="{C93B9DC5-159E-2744-8D8A-772DE58EED01}" type="YVALUE">
                      <a:rPr lang="en-US" baseline="0" smtClean="0"/>
                      <a:pPr/>
                      <a:t>[Y VALUE]</a:t>
                    </a:fld>
                    <a:r>
                      <a:rPr lang="en-US" baseline="0"/>
                      <a:t>, </a:t>
                    </a:r>
                    <a:fld id="{4368FB3D-FF81-964B-B7D7-AC49AAA45E7F}" type="BUBBLESIZE">
                      <a:rPr lang="en-US" baseline="0"/>
                      <a:pPr/>
                      <a:t>[BUBBLE SIZE]</a:t>
                    </a:fld>
                    <a:endParaRPr lang="en-US" baseline="0"/>
                  </a:p>
                </c:rich>
              </c:tx>
              <c:dLblPos val="b"/>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2-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Sheet1!$C$3</c:f>
              <c:numCache>
                <c:formatCode>0.0</c:formatCode>
                <c:ptCount val="1"/>
                <c:pt idx="0">
                  <c:v>1.8</c:v>
                </c:pt>
              </c:numCache>
            </c:numRef>
          </c:xVal>
          <c:yVal>
            <c:numRef>
              <c:f>Sheet1!$B$3</c:f>
              <c:numCache>
                <c:formatCode>0</c:formatCode>
                <c:ptCount val="1"/>
                <c:pt idx="0">
                  <c:v>72</c:v>
                </c:pt>
              </c:numCache>
            </c:numRef>
          </c:yVal>
          <c:bubbleSize>
            <c:numRef>
              <c:f>Sheet1!$C$3</c:f>
              <c:numCache>
                <c:formatCode>0.0</c:formatCode>
                <c:ptCount val="1"/>
                <c:pt idx="0">
                  <c:v>1.8</c:v>
                </c:pt>
              </c:numCache>
            </c:numRef>
          </c:bubbleSize>
          <c:bubble3D val="0"/>
          <c:extLst>
            <c:ext xmlns:c16="http://schemas.microsoft.com/office/drawing/2014/chart" uri="{C3380CC4-5D6E-409C-BE32-E72D297353CC}">
              <c16:uniqueId val="{00000002-2D28-43FE-A79B-36D93CD08182}"/>
            </c:ext>
          </c:extLst>
        </c:ser>
        <c:ser>
          <c:idx val="2"/>
          <c:order val="2"/>
          <c:tx>
            <c:strRef>
              <c:f>Sheet1!$A$4</c:f>
              <c:strCache>
                <c:ptCount val="1"/>
                <c:pt idx="0">
                  <c:v>Information Browsing</c:v>
                </c:pt>
              </c:strCache>
            </c:strRef>
          </c:tx>
          <c:spPr>
            <a:solidFill>
              <a:schemeClr val="accent3"/>
            </a:solidFill>
            <a:ln w="25400">
              <a:noFill/>
            </a:ln>
            <a:effectLst/>
          </c:spPr>
          <c:invertIfNegative val="0"/>
          <c:dPt>
            <c:idx val="0"/>
            <c:invertIfNegative val="0"/>
            <c:bubble3D val="0"/>
            <c:spPr>
              <a:solidFill>
                <a:schemeClr val="accent1"/>
              </a:solidFill>
              <a:ln w="25400">
                <a:noFill/>
              </a:ln>
              <a:effectLst/>
            </c:spPr>
            <c:extLst>
              <c:ext xmlns:c16="http://schemas.microsoft.com/office/drawing/2014/chart" uri="{C3380CC4-5D6E-409C-BE32-E72D297353CC}">
                <c16:uniqueId val="{00000004-2BA7-43C3-BA07-758261C1F846}"/>
              </c:ext>
            </c:extLst>
          </c:dPt>
          <c:dLbls>
            <c:dLbl>
              <c:idx val="0"/>
              <c:layout>
                <c:manualLayout>
                  <c:x val="-0.31787882888585262"/>
                  <c:y val="1.7156256248750251E-2"/>
                </c:manualLayout>
              </c:layout>
              <c:tx>
                <c:rich>
                  <a:bodyPr/>
                  <a:lstStyle/>
                  <a:p>
                    <a:fld id="{0E959FAA-5F2D-2446-9C57-AC848ADC3465}" type="SERIESNAME">
                      <a:rPr lang="en-US" b="1" smtClean="0"/>
                      <a:pPr/>
                      <a:t>[SERIES NAME]</a:t>
                    </a:fld>
                    <a:r>
                      <a:rPr lang="en-US" baseline="0"/>
                      <a:t> </a:t>
                    </a:r>
                  </a:p>
                  <a:p>
                    <a:fld id="{0233D407-4971-8348-9255-1807C29D19E2}" type="YVALUE">
                      <a:rPr lang="en-US" baseline="0" smtClean="0"/>
                      <a:pPr/>
                      <a:t>[Y VALUE]</a:t>
                    </a:fld>
                    <a:r>
                      <a:rPr lang="en-US" baseline="0"/>
                      <a:t>, </a:t>
                    </a:r>
                    <a:fld id="{BAE290DB-81D5-5C4D-9A56-6DC501A0F6EC}" type="BUBBLESIZE">
                      <a:rPr lang="en-US" baseline="0"/>
                      <a:pPr/>
                      <a:t>[BUBBLE SIZE]</a:t>
                    </a:fld>
                    <a:endParaRPr lang="en-US" baseline="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4-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Sheet1!$C$4</c:f>
              <c:numCache>
                <c:formatCode>0.0</c:formatCode>
                <c:ptCount val="1"/>
                <c:pt idx="0">
                  <c:v>1.5</c:v>
                </c:pt>
              </c:numCache>
            </c:numRef>
          </c:xVal>
          <c:yVal>
            <c:numRef>
              <c:f>Sheet1!$B$4</c:f>
              <c:numCache>
                <c:formatCode>0</c:formatCode>
                <c:ptCount val="1"/>
                <c:pt idx="0">
                  <c:v>69</c:v>
                </c:pt>
              </c:numCache>
            </c:numRef>
          </c:yVal>
          <c:bubbleSize>
            <c:numRef>
              <c:f>Sheet1!$C$4</c:f>
              <c:numCache>
                <c:formatCode>0.0</c:formatCode>
                <c:ptCount val="1"/>
                <c:pt idx="0">
                  <c:v>1.5</c:v>
                </c:pt>
              </c:numCache>
            </c:numRef>
          </c:bubbleSize>
          <c:bubble3D val="0"/>
          <c:extLst>
            <c:ext xmlns:c16="http://schemas.microsoft.com/office/drawing/2014/chart" uri="{C3380CC4-5D6E-409C-BE32-E72D297353CC}">
              <c16:uniqueId val="{00000003-2D28-43FE-A79B-36D93CD08182}"/>
            </c:ext>
          </c:extLst>
        </c:ser>
        <c:ser>
          <c:idx val="3"/>
          <c:order val="3"/>
          <c:tx>
            <c:strRef>
              <c:f>Sheet1!$A$5</c:f>
              <c:strCache>
                <c:ptCount val="1"/>
                <c:pt idx="0">
                  <c:v>Site Performance</c:v>
                </c:pt>
              </c:strCache>
            </c:strRef>
          </c:tx>
          <c:spPr>
            <a:solidFill>
              <a:schemeClr val="accent5"/>
            </a:solidFill>
            <a:ln w="25400">
              <a:noFill/>
            </a:ln>
            <a:effectLst/>
          </c:spPr>
          <c:invertIfNegative val="0"/>
          <c:dLbls>
            <c:dLbl>
              <c:idx val="0"/>
              <c:tx>
                <c:rich>
                  <a:bodyPr/>
                  <a:lstStyle/>
                  <a:p>
                    <a:fld id="{8D4F8002-7D1F-1A4C-B87C-1C73037B69D3}" type="SERIESNAME">
                      <a:rPr lang="en-US" b="1" smtClean="0"/>
                      <a:pPr/>
                      <a:t>[SERIES NAME]</a:t>
                    </a:fld>
                    <a:br>
                      <a:rPr lang="en-US" baseline="0"/>
                    </a:br>
                    <a:fld id="{23C4C91E-9F18-EF4F-A228-34ADA0322250}" type="YVALUE">
                      <a:rPr lang="en-US" baseline="0" smtClean="0"/>
                      <a:pPr/>
                      <a:t>[Y VALUE]</a:t>
                    </a:fld>
                    <a:r>
                      <a:rPr lang="en-US" baseline="0"/>
                      <a:t>, </a:t>
                    </a:r>
                    <a:fld id="{08575D3F-4F98-BA49-83C3-AE1CC3724F80}" type="BUBBLESIZE">
                      <a:rPr lang="en-US" baseline="0"/>
                      <a:pPr/>
                      <a:t>[BUBBLE SIZE]</a:t>
                    </a:fld>
                    <a:endParaRPr lang="en-US" baseline="0"/>
                  </a:p>
                </c:rich>
              </c:tx>
              <c:dLblPos val="b"/>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7-2D28-43FE-A79B-36D93CD0818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Sheet1!$C$5</c:f>
              <c:numCache>
                <c:formatCode>0.0</c:formatCode>
                <c:ptCount val="1"/>
                <c:pt idx="0">
                  <c:v>0.2</c:v>
                </c:pt>
              </c:numCache>
            </c:numRef>
          </c:xVal>
          <c:yVal>
            <c:numRef>
              <c:f>Sheet1!$B$5</c:f>
              <c:numCache>
                <c:formatCode>0</c:formatCode>
                <c:ptCount val="1"/>
                <c:pt idx="0">
                  <c:v>80</c:v>
                </c:pt>
              </c:numCache>
            </c:numRef>
          </c:yVal>
          <c:bubbleSize>
            <c:numRef>
              <c:f>Sheet1!$C$5</c:f>
              <c:numCache>
                <c:formatCode>0.0</c:formatCode>
                <c:ptCount val="1"/>
                <c:pt idx="0">
                  <c:v>0.2</c:v>
                </c:pt>
              </c:numCache>
            </c:numRef>
          </c:bubbleSize>
          <c:bubble3D val="0"/>
          <c:extLst>
            <c:ext xmlns:c16="http://schemas.microsoft.com/office/drawing/2014/chart" uri="{C3380CC4-5D6E-409C-BE32-E72D297353CC}">
              <c16:uniqueId val="{00000004-2D28-43FE-A79B-36D93CD08182}"/>
            </c:ext>
          </c:extLst>
        </c:ser>
        <c:ser>
          <c:idx val="4"/>
          <c:order val="4"/>
          <c:tx>
            <c:strRef>
              <c:f>Sheet1!$A$6</c:f>
              <c:strCache>
                <c:ptCount val="1"/>
                <c:pt idx="0">
                  <c:v>Site Information</c:v>
                </c:pt>
              </c:strCache>
            </c:strRef>
          </c:tx>
          <c:spPr>
            <a:solidFill>
              <a:schemeClr val="accent3"/>
            </a:solidFill>
            <a:ln w="25400">
              <a:noFill/>
            </a:ln>
            <a:effectLst/>
          </c:spPr>
          <c:invertIfNegative val="0"/>
          <c:dPt>
            <c:idx val="0"/>
            <c:invertIfNegative val="0"/>
            <c:bubble3D val="0"/>
            <c:spPr>
              <a:solidFill>
                <a:schemeClr val="accent1"/>
              </a:solidFill>
              <a:ln w="25400">
                <a:noFill/>
              </a:ln>
              <a:effectLst/>
            </c:spPr>
            <c:extLst>
              <c:ext xmlns:c16="http://schemas.microsoft.com/office/drawing/2014/chart" uri="{C3380CC4-5D6E-409C-BE32-E72D297353CC}">
                <c16:uniqueId val="{00000005-2BA7-43C3-BA07-758261C1F846}"/>
              </c:ext>
            </c:extLst>
          </c:dPt>
          <c:dLbls>
            <c:dLbl>
              <c:idx val="0"/>
              <c:layout>
                <c:manualLayout>
                  <c:x val="-0.15745125483602268"/>
                  <c:y val="-0.19956071285742852"/>
                </c:manualLayout>
              </c:layout>
              <c:tx>
                <c:rich>
                  <a:bodyPr/>
                  <a:lstStyle/>
                  <a:p>
                    <a:fld id="{6FC03321-AC7C-A34E-B167-B5BEFB4299DC}" type="SERIESNAME">
                      <a:rPr lang="en-US" b="1" smtClean="0"/>
                      <a:pPr/>
                      <a:t>[SERIES NAME]</a:t>
                    </a:fld>
                    <a:r>
                      <a:rPr lang="en-US" baseline="0"/>
                      <a:t> </a:t>
                    </a:r>
                    <a:br>
                      <a:rPr lang="en-US" baseline="0"/>
                    </a:br>
                    <a:fld id="{2DFFA2DB-DF60-1744-9848-23AAD55CC04C}" type="YVALUE">
                      <a:rPr lang="en-US" baseline="0" smtClean="0"/>
                      <a:pPr/>
                      <a:t>[Y VALUE]</a:t>
                    </a:fld>
                    <a:r>
                      <a:rPr lang="en-US" baseline="0"/>
                      <a:t>, </a:t>
                    </a:r>
                    <a:fld id="{02C6D9F7-2290-D44D-8B64-95CEDCDD386C}" type="BUBBLESIZE">
                      <a:rPr lang="en-US" baseline="0"/>
                      <a:pPr/>
                      <a:t>[BUBBLE SIZE]</a:t>
                    </a:fld>
                    <a:endParaRPr lang="en-US" baseline="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5-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Sheet1!$C$6</c:f>
              <c:numCache>
                <c:formatCode>0.0</c:formatCode>
                <c:ptCount val="1"/>
                <c:pt idx="0">
                  <c:v>1.3</c:v>
                </c:pt>
              </c:numCache>
            </c:numRef>
          </c:xVal>
          <c:yVal>
            <c:numRef>
              <c:f>Sheet1!$B$6</c:f>
              <c:numCache>
                <c:formatCode>0</c:formatCode>
                <c:ptCount val="1"/>
                <c:pt idx="0">
                  <c:v>73</c:v>
                </c:pt>
              </c:numCache>
            </c:numRef>
          </c:yVal>
          <c:bubbleSize>
            <c:numRef>
              <c:f>Sheet1!$C$6</c:f>
              <c:numCache>
                <c:formatCode>0.0</c:formatCode>
                <c:ptCount val="1"/>
                <c:pt idx="0">
                  <c:v>1.3</c:v>
                </c:pt>
              </c:numCache>
            </c:numRef>
          </c:bubbleSize>
          <c:bubble3D val="0"/>
          <c:extLst>
            <c:ext xmlns:c16="http://schemas.microsoft.com/office/drawing/2014/chart" uri="{C3380CC4-5D6E-409C-BE32-E72D297353CC}">
              <c16:uniqueId val="{00000005-2D28-43FE-A79B-36D93CD08182}"/>
            </c:ext>
          </c:extLst>
        </c:ser>
        <c:ser>
          <c:idx val="6"/>
          <c:order val="6"/>
          <c:tx>
            <c:strRef>
              <c:f>Sheet1!$A$8</c:f>
              <c:strCache>
                <c:ptCount val="1"/>
              </c:strCache>
            </c:strRef>
          </c:tx>
          <c:spPr>
            <a:solidFill>
              <a:schemeClr val="accent1">
                <a:lumMod val="60000"/>
                <a:alpha val="75000"/>
              </a:schemeClr>
            </a:solidFill>
            <a:ln w="25400">
              <a:noFill/>
            </a:ln>
            <a:effectLst/>
          </c:spPr>
          <c:invertIfNegative val="0"/>
          <c:xVal>
            <c:numRef>
              <c:f>Sheet1!$C$8</c:f>
              <c:numCache>
                <c:formatCode>0.0</c:formatCode>
                <c:ptCount val="1"/>
              </c:numCache>
            </c:numRef>
          </c:xVal>
          <c:yVal>
            <c:numRef>
              <c:f>Sheet1!$B$8</c:f>
              <c:numCache>
                <c:formatCode>0</c:formatCode>
                <c:ptCount val="1"/>
              </c:numCache>
            </c:numRef>
          </c:yVal>
          <c:bubbleSize>
            <c:numRef>
              <c:f>Sheet1!$C$8</c:f>
              <c:numCache>
                <c:formatCode>0.0</c:formatCode>
                <c:ptCount val="1"/>
              </c:numCache>
            </c:numRef>
          </c:bubbleSize>
          <c:bubble3D val="0"/>
          <c:extLst>
            <c:ext xmlns:c16="http://schemas.microsoft.com/office/drawing/2014/chart" uri="{C3380CC4-5D6E-409C-BE32-E72D297353CC}">
              <c16:uniqueId val="{00000008-2D28-43FE-A79B-36D93CD08182}"/>
            </c:ext>
          </c:extLst>
        </c:ser>
        <c:ser>
          <c:idx val="7"/>
          <c:order val="7"/>
          <c:tx>
            <c:strRef>
              <c:f>Sheet1!$A$9</c:f>
              <c:strCache>
                <c:ptCount val="1"/>
              </c:strCache>
            </c:strRef>
          </c:tx>
          <c:spPr>
            <a:solidFill>
              <a:schemeClr val="accent2">
                <a:lumMod val="60000"/>
                <a:alpha val="75000"/>
              </a:schemeClr>
            </a:solidFill>
            <a:ln w="25400">
              <a:noFill/>
            </a:ln>
            <a:effectLst/>
          </c:spPr>
          <c:invertIfNegative val="0"/>
          <c:xVal>
            <c:numRef>
              <c:f>Sheet1!$C$9</c:f>
              <c:numCache>
                <c:formatCode>General</c:formatCode>
                <c:ptCount val="1"/>
              </c:numCache>
            </c:numRef>
          </c:xVal>
          <c:yVal>
            <c:numRef>
              <c:f>Sheet1!$B$9</c:f>
              <c:numCache>
                <c:formatCode>General</c:formatCode>
                <c:ptCount val="1"/>
              </c:numCache>
            </c:numRef>
          </c:yVal>
          <c:bubbleSize>
            <c:numRef>
              <c:f>Sheet1!$C$9</c:f>
              <c:numCache>
                <c:formatCode>General</c:formatCode>
                <c:ptCount val="1"/>
              </c:numCache>
            </c:numRef>
          </c:bubbleSize>
          <c:bubble3D val="0"/>
          <c:extLst>
            <c:ext xmlns:c16="http://schemas.microsoft.com/office/drawing/2014/chart" uri="{C3380CC4-5D6E-409C-BE32-E72D297353CC}">
              <c16:uniqueId val="{00000009-2D28-43FE-A79B-36D93CD08182}"/>
            </c:ext>
          </c:extLst>
        </c:ser>
        <c:dLbls>
          <c:showLegendKey val="0"/>
          <c:showVal val="0"/>
          <c:showCatName val="0"/>
          <c:showSerName val="0"/>
          <c:showPercent val="0"/>
          <c:showBubbleSize val="0"/>
        </c:dLbls>
        <c:bubbleScale val="100"/>
        <c:showNegBubbles val="0"/>
        <c:axId val="1628766512"/>
        <c:axId val="1628771056"/>
        <c:extLst>
          <c:ext xmlns:c15="http://schemas.microsoft.com/office/drawing/2012/chart" uri="{02D57815-91ED-43cb-92C2-25804820EDAC}">
            <c15:filteredBubbleSeries>
              <c15:ser>
                <c:idx val="5"/>
                <c:order val="5"/>
                <c:tx>
                  <c:strRef>
                    <c:extLst>
                      <c:ext uri="{02D57815-91ED-43cb-92C2-25804820EDAC}">
                        <c15:formulaRef>
                          <c15:sqref>Sheet1!#REF!</c15:sqref>
                        </c15:formulaRef>
                      </c:ext>
                    </c:extLst>
                    <c:strCache>
                      <c:ptCount val="1"/>
                      <c:pt idx="0">
                        <c:v>#REF!</c:v>
                      </c:pt>
                    </c:strCache>
                  </c:strRef>
                </c:tx>
                <c:spPr>
                  <a:solidFill>
                    <a:srgbClr val="EE2737">
                      <a:alpha val="74902"/>
                    </a:srgbClr>
                  </a:solidFill>
                  <a:ln w="25400">
                    <a:noFill/>
                  </a:ln>
                  <a:effectLst/>
                </c:spPr>
                <c:invertIfNegative val="0"/>
                <c:dPt>
                  <c:idx val="0"/>
                  <c:invertIfNegative val="0"/>
                  <c:bubble3D val="0"/>
                  <c:spPr>
                    <a:solidFill>
                      <a:schemeClr val="accent5"/>
                    </a:solidFill>
                    <a:ln w="25400">
                      <a:noFill/>
                    </a:ln>
                    <a:effectLst>
                      <a:outerShdw blurRad="127000" algn="ctr" rotWithShape="0">
                        <a:prstClr val="black">
                          <a:alpha val="20000"/>
                        </a:prstClr>
                      </a:outerShdw>
                    </a:effectLst>
                  </c:spPr>
                  <c:extLst>
                    <c:ext xmlns:c16="http://schemas.microsoft.com/office/drawing/2014/chart" uri="{C3380CC4-5D6E-409C-BE32-E72D297353CC}">
                      <c16:uniqueId val="{00000007-2BA7-43C3-BA07-758261C1F846}"/>
                    </c:ext>
                  </c:extLst>
                </c:dPt>
                <c:dLbls>
                  <c:dLbl>
                    <c:idx val="0"/>
                    <c:tx>
                      <c:rich>
                        <a:bodyPr/>
                        <a:lstStyle/>
                        <a:p>
                          <a:fld id="{4DA426F2-B85D-F744-9AB2-32015CF20BEA}" type="SERIESNAME">
                            <a:rPr lang="en-US" b="1" smtClean="0"/>
                            <a:pPr/>
                            <a:t>[SERIES NAME]</a:t>
                          </a:fld>
                          <a:r>
                            <a:rPr lang="en-US" baseline="0" dirty="0"/>
                            <a:t> </a:t>
                          </a:r>
                          <a:br>
                            <a:rPr lang="en-US" baseline="0" dirty="0"/>
                          </a:br>
                          <a:fld id="{6B73D991-BAF6-F347-A6BF-514130F304B6}" type="YVALUE">
                            <a:rPr lang="en-US" baseline="0" smtClean="0"/>
                            <a:pPr/>
                            <a:t>[Y VALUE]</a:t>
                          </a:fld>
                          <a:r>
                            <a:rPr lang="en-US" baseline="0" dirty="0"/>
                            <a:t>, </a:t>
                          </a:r>
                          <a:fld id="{8CCC8943-74C1-654F-9CCC-29D390D793EC}" type="BUBBLESIZE">
                            <a:rPr lang="en-US" baseline="0"/>
                            <a:pPr/>
                            <a:t>[BUBBLE SIZE]</a:t>
                          </a:fld>
                          <a:endParaRPr lang="en-US" baseline="0" dirty="0"/>
                        </a:p>
                      </c:rich>
                    </c:tx>
                    <c:dLblPos val="t"/>
                    <c:showLegendKey val="0"/>
                    <c:showVal val="1"/>
                    <c:showCatName val="0"/>
                    <c:showSerName val="1"/>
                    <c:showPercent val="0"/>
                    <c:showBubbleSize val="1"/>
                    <c:extLst>
                      <c:ext uri="{CE6537A1-D6FC-4f65-9D91-7224C49458BB}">
                        <c15:dlblFieldTable/>
                        <c15:showDataLabelsRange val="0"/>
                      </c:ext>
                      <c:ext xmlns:c16="http://schemas.microsoft.com/office/drawing/2014/chart" uri="{C3380CC4-5D6E-409C-BE32-E72D297353CC}">
                        <c16:uniqueId val="{00000007-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Sheet1!#REF!</c15:sqref>
                        </c15:formulaRef>
                      </c:ext>
                    </c:extLst>
                  </c:numRef>
                </c:xVal>
                <c:yVal>
                  <c:numRef>
                    <c:extLst>
                      <c:ext uri="{02D57815-91ED-43cb-92C2-25804820EDAC}">
                        <c15:formulaRef>
                          <c15:sqref>Sheet1!#REF!</c15:sqref>
                        </c15:formulaRef>
                      </c:ext>
                    </c:extLst>
                    <c:numCache>
                      <c:formatCode>General</c:formatCode>
                      <c:ptCount val="1"/>
                      <c:pt idx="0">
                        <c:v>1</c:v>
                      </c:pt>
                    </c:numCache>
                  </c:numRef>
                </c:yVal>
                <c:bubbleSize>
                  <c:numRef>
                    <c:extLst>
                      <c:ext uri="{02D57815-91ED-43cb-92C2-25804820EDAC}">
                        <c15:formulaRef>
                          <c15:sqref>Sheet1!#REF!</c15:sqref>
                        </c15:formulaRef>
                      </c:ext>
                    </c:extLst>
                    <c:numCache>
                      <c:formatCode>General</c:formatCode>
                      <c:ptCount val="1"/>
                      <c:pt idx="0">
                        <c:v>1</c:v>
                      </c:pt>
                    </c:numCache>
                  </c:numRef>
                </c:bubbleSize>
                <c:bubble3D val="0"/>
                <c:extLst>
                  <c:ext xmlns:c16="http://schemas.microsoft.com/office/drawing/2014/chart" uri="{C3380CC4-5D6E-409C-BE32-E72D297353CC}">
                    <c16:uniqueId val="{00000006-2D28-43FE-A79B-36D93CD08182}"/>
                  </c:ext>
                </c:extLst>
              </c15:ser>
            </c15:filteredBubbleSeries>
          </c:ext>
        </c:extLst>
      </c:bubbleChart>
      <c:valAx>
        <c:axId val="1628766512"/>
        <c:scaling>
          <c:orientation val="minMax"/>
          <c:max val="2"/>
          <c:min val="0"/>
        </c:scaling>
        <c:delete val="0"/>
        <c:axPos val="b"/>
        <c:numFmt formatCode="0.0"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8771056"/>
        <c:crosses val="autoZero"/>
        <c:crossBetween val="midCat"/>
        <c:majorUnit val="1"/>
      </c:valAx>
      <c:valAx>
        <c:axId val="1628771056"/>
        <c:scaling>
          <c:orientation val="minMax"/>
          <c:min val="66"/>
        </c:scaling>
        <c:delete val="0"/>
        <c:axPos val="l"/>
        <c:numFmt formatCode="0"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8766512"/>
        <c:crosses val="autoZero"/>
        <c:crossBetween val="midCat"/>
        <c:majorUnit val="3"/>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08498547316698"/>
          <c:y val="8.3707329933909003E-2"/>
          <c:w val="0.54211189047594999"/>
          <c:h val="0.83258534013218199"/>
        </c:manualLayout>
      </c:layout>
      <c:barChart>
        <c:barDir val="bar"/>
        <c:grouping val="clustered"/>
        <c:varyColors val="0"/>
        <c:ser>
          <c:idx val="0"/>
          <c:order val="0"/>
          <c:tx>
            <c:strRef>
              <c:f>Sheet1!$B$1</c:f>
              <c:strCache>
                <c:ptCount val="1"/>
                <c:pt idx="0">
                  <c:v>Score</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992E-43FD-83C4-FB0242A7ECB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92E-43FD-83C4-FB0242A7ECB9}"/>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2-992E-43FD-83C4-FB0242A7ECB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Sort Information</c:v>
                </c:pt>
                <c:pt idx="1">
                  <c:v>Narrow Choices</c:v>
                </c:pt>
                <c:pt idx="2">
                  <c:v>Site Features</c:v>
                </c:pt>
              </c:strCache>
            </c:strRef>
          </c:cat>
          <c:val>
            <c:numRef>
              <c:f>Sheet1!$B$2:$B$4</c:f>
              <c:numCache>
                <c:formatCode>0.0</c:formatCode>
                <c:ptCount val="3"/>
                <c:pt idx="0">
                  <c:v>7.2</c:v>
                </c:pt>
                <c:pt idx="1">
                  <c:v>7.1</c:v>
                </c:pt>
                <c:pt idx="2">
                  <c:v>7.4</c:v>
                </c:pt>
              </c:numCache>
            </c:numRef>
          </c:val>
          <c:extLst>
            <c:ext xmlns:c16="http://schemas.microsoft.com/office/drawing/2014/chart" uri="{C3380CC4-5D6E-409C-BE32-E72D297353CC}">
              <c16:uniqueId val="{00000000-992E-43FD-83C4-FB0242A7ECB9}"/>
            </c:ext>
          </c:extLst>
        </c:ser>
        <c:dLbls>
          <c:showLegendKey val="0"/>
          <c:showVal val="0"/>
          <c:showCatName val="0"/>
          <c:showSerName val="0"/>
          <c:showPercent val="0"/>
          <c:showBubbleSize val="0"/>
        </c:dLbls>
        <c:gapWidth val="50"/>
        <c:axId val="1601513088"/>
        <c:axId val="1590111632"/>
      </c:barChart>
      <c:catAx>
        <c:axId val="16015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90111632"/>
        <c:crosses val="autoZero"/>
        <c:auto val="1"/>
        <c:lblAlgn val="ctr"/>
        <c:lblOffset val="100"/>
        <c:noMultiLvlLbl val="0"/>
      </c:catAx>
      <c:valAx>
        <c:axId val="1590111632"/>
        <c:scaling>
          <c:orientation val="minMax"/>
        </c:scaling>
        <c:delete val="1"/>
        <c:axPos val="t"/>
        <c:numFmt formatCode="0.0" sourceLinked="1"/>
        <c:majorTickMark val="none"/>
        <c:minorTickMark val="none"/>
        <c:tickLblPos val="nextTo"/>
        <c:crossAx val="160151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08498547316698"/>
          <c:y val="8.3707329933909003E-2"/>
          <c:w val="0.54211189047594999"/>
          <c:h val="0.83258534013218199"/>
        </c:manualLayout>
      </c:layout>
      <c:barChart>
        <c:barDir val="bar"/>
        <c:grouping val="clustered"/>
        <c:varyColors val="0"/>
        <c:ser>
          <c:idx val="0"/>
          <c:order val="0"/>
          <c:tx>
            <c:strRef>
              <c:f>Sheet1!$B$1</c:f>
              <c:strCache>
                <c:ptCount val="1"/>
                <c:pt idx="0">
                  <c:v>Score</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2-EF4F-487B-9E7E-E10A77E7C41C}"/>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EF4F-487B-9E7E-E10A77E7C41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EF4F-487B-9E7E-E10A77E7C41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Thoroughness</c:v>
                </c:pt>
                <c:pt idx="1">
                  <c:v>Understandable</c:v>
                </c:pt>
                <c:pt idx="2">
                  <c:v>Answered Questions</c:v>
                </c:pt>
              </c:strCache>
            </c:strRef>
          </c:cat>
          <c:val>
            <c:numRef>
              <c:f>Sheet1!$B$2:$B$4</c:f>
              <c:numCache>
                <c:formatCode>0.0</c:formatCode>
                <c:ptCount val="3"/>
                <c:pt idx="0">
                  <c:v>7.5</c:v>
                </c:pt>
                <c:pt idx="1">
                  <c:v>8.1</c:v>
                </c:pt>
                <c:pt idx="2">
                  <c:v>7.4</c:v>
                </c:pt>
              </c:numCache>
            </c:numRef>
          </c:val>
          <c:extLst>
            <c:ext xmlns:c16="http://schemas.microsoft.com/office/drawing/2014/chart" uri="{C3380CC4-5D6E-409C-BE32-E72D297353CC}">
              <c16:uniqueId val="{00000000-EF4F-487B-9E7E-E10A77E7C41C}"/>
            </c:ext>
          </c:extLst>
        </c:ser>
        <c:dLbls>
          <c:showLegendKey val="0"/>
          <c:showVal val="0"/>
          <c:showCatName val="0"/>
          <c:showSerName val="0"/>
          <c:showPercent val="0"/>
          <c:showBubbleSize val="0"/>
        </c:dLbls>
        <c:gapWidth val="50"/>
        <c:axId val="1601513088"/>
        <c:axId val="1590111632"/>
      </c:barChart>
      <c:catAx>
        <c:axId val="16015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90111632"/>
        <c:crosses val="autoZero"/>
        <c:auto val="1"/>
        <c:lblAlgn val="ctr"/>
        <c:lblOffset val="100"/>
        <c:noMultiLvlLbl val="0"/>
      </c:catAx>
      <c:valAx>
        <c:axId val="1590111632"/>
        <c:scaling>
          <c:orientation val="minMax"/>
        </c:scaling>
        <c:delete val="1"/>
        <c:axPos val="t"/>
        <c:numFmt formatCode="0.0" sourceLinked="1"/>
        <c:majorTickMark val="none"/>
        <c:minorTickMark val="none"/>
        <c:tickLblPos val="nextTo"/>
        <c:crossAx val="160151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0298887408094E-3"/>
          <c:y val="0"/>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accent5">
                <a:lumMod val="50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F73F-431F-8250-652AD8CE6A6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B-CA68-4BE5-B511-AF06B0747DB9}"/>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C-CA68-4BE5-B511-AF06B0747DB9}"/>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D-CA68-4BE5-B511-AF06B0747DB9}"/>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E-CA68-4BE5-B511-AF06B0747DB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4"/>
                <c:pt idx="0">
                  <c:v> n=110 
Came up in search</c:v>
                </c:pt>
                <c:pt idx="1">
                  <c:v> n=101 
EPA is a trusted source of information for radiation concerns in my community</c:v>
                </c:pt>
                <c:pt idx="2">
                  <c:v> n=69 
Other</c:v>
                </c:pt>
                <c:pt idx="3">
                  <c:v> n=40 
Visited EPA in the past and was curious if I could find information here</c:v>
                </c:pt>
              </c:strCache>
            </c:strRef>
          </c:cat>
          <c:val>
            <c:numRef>
              <c:f>Sheet1!$B$4:$O$4</c:f>
              <c:numCache>
                <c:formatCode>0%;\(0%\)</c:formatCode>
                <c:ptCount val="4"/>
                <c:pt idx="0">
                  <c:v>0.34</c:v>
                </c:pt>
                <c:pt idx="1">
                  <c:v>0.32</c:v>
                </c:pt>
                <c:pt idx="2">
                  <c:v>0.22</c:v>
                </c:pt>
                <c:pt idx="3">
                  <c:v>0.13</c:v>
                </c:pt>
              </c:numCache>
            </c:numRef>
          </c:val>
          <c:extLst>
            <c:ext xmlns:c16="http://schemas.microsoft.com/office/drawing/2014/chart" uri="{C3380CC4-5D6E-409C-BE32-E72D297353CC}">
              <c16:uniqueId val="{00000002-F73F-431F-8250-652AD8CE6A65}"/>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0.5"/>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98667474258026E-4"/>
          <c:y val="0"/>
          <c:w val="0.99940304826505988"/>
          <c:h val="0.78860487384510825"/>
        </c:manualLayout>
      </c:layout>
      <c:barChart>
        <c:barDir val="col"/>
        <c:grouping val="clustered"/>
        <c:varyColors val="0"/>
        <c:ser>
          <c:idx val="0"/>
          <c:order val="0"/>
          <c:tx>
            <c:strRef>
              <c:f>Sheet1!$A$4</c:f>
              <c:strCache>
                <c:ptCount val="1"/>
                <c:pt idx="0">
                  <c:v>Proportion</c:v>
                </c:pt>
              </c:strCache>
            </c:strRef>
          </c:tx>
          <c:spPr>
            <a:solidFill>
              <a:schemeClr val="accent5">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EFDF-421F-8995-E7409255DC0D}"/>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EFDF-421F-8995-E7409255DC0D}"/>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EFDF-421F-8995-E7409255DC0D}"/>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EFDF-421F-8995-E7409255DC0D}"/>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9-EFDF-421F-8995-E7409255D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 n=211 
Clear, I understood the information</c:v>
                </c:pt>
                <c:pt idx="1">
                  <c:v> n=27 
The information was often unclear</c:v>
                </c:pt>
                <c:pt idx="2">
                  <c:v> n=21 
The information was slightly unclear</c:v>
                </c:pt>
              </c:strCache>
            </c:strRef>
          </c:cat>
          <c:val>
            <c:numRef>
              <c:f>Sheet1!$B$4:$D$4</c:f>
              <c:numCache>
                <c:formatCode>0%;\(0%\)</c:formatCode>
                <c:ptCount val="3"/>
                <c:pt idx="0">
                  <c:v>0.81</c:v>
                </c:pt>
                <c:pt idx="1">
                  <c:v>0.1</c:v>
                </c:pt>
                <c:pt idx="2">
                  <c:v>0.08</c:v>
                </c:pt>
              </c:numCache>
            </c:numRef>
          </c:val>
          <c:extLst>
            <c:ext xmlns:c16="http://schemas.microsoft.com/office/drawing/2014/chart" uri="{C3380CC4-5D6E-409C-BE32-E72D297353CC}">
              <c16:uniqueId val="{0000000A-EFDF-421F-8995-E7409255DC0D}"/>
            </c:ext>
          </c:extLst>
        </c:ser>
        <c:dLbls>
          <c:showLegendKey val="0"/>
          <c:showVal val="0"/>
          <c:showCatName val="0"/>
          <c:showSerName val="0"/>
          <c:showPercent val="0"/>
          <c:showBubbleSize val="0"/>
        </c:dLbls>
        <c:gapWidth val="92"/>
        <c:axId val="1539397680"/>
        <c:axId val="1643086864"/>
      </c:barChart>
      <c:catAx>
        <c:axId val="153939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3086864"/>
        <c:crosses val="autoZero"/>
        <c:auto val="1"/>
        <c:lblAlgn val="ctr"/>
        <c:lblOffset val="100"/>
        <c:noMultiLvlLbl val="0"/>
      </c:catAx>
      <c:valAx>
        <c:axId val="1643086864"/>
        <c:scaling>
          <c:orientation val="minMax"/>
          <c:max val="1"/>
          <c:min val="-5.000000000000001E-2"/>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3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7A6-41A5-8E25-FBEDF3E3661E}"/>
              </c:ext>
            </c:extLst>
          </c:dPt>
          <c:dPt>
            <c:idx val="1"/>
            <c:bubble3D val="0"/>
            <c:spPr>
              <a:pattFill prst="pct75">
                <a:fgClr>
                  <a:schemeClr val="accent5">
                    <a:lumMod val="20000"/>
                    <a:lumOff val="80000"/>
                  </a:schemeClr>
                </a:fgClr>
                <a:bgClr>
                  <a:schemeClr val="bg1"/>
                </a:bgClr>
              </a:pattFill>
              <a:ln w="19050">
                <a:solidFill>
                  <a:schemeClr val="lt1"/>
                </a:solidFill>
              </a:ln>
              <a:effectLst/>
            </c:spPr>
            <c:extLst>
              <c:ext xmlns:c16="http://schemas.microsoft.com/office/drawing/2014/chart" uri="{C3380CC4-5D6E-409C-BE32-E72D297353CC}">
                <c16:uniqueId val="{00000002-97A6-41A5-8E25-FBEDF3E3661E}"/>
              </c:ext>
            </c:extLst>
          </c:dPt>
          <c:cat>
            <c:strRef>
              <c:f>Sheet1!$A$2:$A$3</c:f>
              <c:strCache>
                <c:ptCount val="2"/>
                <c:pt idx="0">
                  <c:v>Yes</c:v>
                </c:pt>
                <c:pt idx="1">
                  <c:v>No</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0-97A6-41A5-8E25-FBEDF3E366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5B8F2-E547-4B70-8136-3DE0D30B82C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E4B2758-9732-4259-BCBA-AFAD2C6A824D}">
      <dgm:prSet phldrT="[Text]" custT="1"/>
      <dgm:spPr>
        <a:noFill/>
        <a:ln>
          <a:noFill/>
        </a:ln>
      </dgm:spPr>
      <dgm:t>
        <a:bodyPr/>
        <a:lstStyle/>
        <a:p>
          <a:r>
            <a:rPr lang="en-GB" sz="2800" dirty="0">
              <a:solidFill>
                <a:schemeClr val="tx1"/>
              </a:solidFill>
            </a:rPr>
            <a:t>Methodology and Objective</a:t>
          </a:r>
          <a:endParaRPr lang="en-US" sz="2800" dirty="0">
            <a:solidFill>
              <a:schemeClr val="tx1"/>
            </a:solidFill>
          </a:endParaRPr>
        </a:p>
      </dgm:t>
    </dgm:pt>
    <dgm:pt modelId="{06B9FF6A-AE10-4AFD-AF6C-B77C58684467}" type="parTrans" cxnId="{E728956D-3F34-473C-AE83-FB084205676C}">
      <dgm:prSet/>
      <dgm:spPr/>
      <dgm:t>
        <a:bodyPr/>
        <a:lstStyle/>
        <a:p>
          <a:endParaRPr lang="en-US" sz="1600"/>
        </a:p>
      </dgm:t>
    </dgm:pt>
    <dgm:pt modelId="{4138E221-A12D-4099-823B-B30E557F1C65}" type="sibTrans" cxnId="{E728956D-3F34-473C-AE83-FB084205676C}">
      <dgm:prSet/>
      <dgm:spPr>
        <a:ln>
          <a:gradFill flip="none" rotWithShape="1">
            <a:gsLst>
              <a:gs pos="0">
                <a:schemeClr val="accent5">
                  <a:alpha val="0"/>
                </a:schemeClr>
              </a:gs>
              <a:gs pos="48000">
                <a:schemeClr val="accent5"/>
              </a:gs>
              <a:gs pos="100000">
                <a:schemeClr val="accent5">
                  <a:alpha val="0"/>
                </a:schemeClr>
              </a:gs>
            </a:gsLst>
            <a:lin ang="16200000" scaled="1"/>
            <a:tileRect/>
          </a:gradFill>
        </a:ln>
      </dgm:spPr>
      <dgm:t>
        <a:bodyPr/>
        <a:lstStyle/>
        <a:p>
          <a:endParaRPr lang="en-US" sz="1600"/>
        </a:p>
      </dgm:t>
    </dgm:pt>
    <dgm:pt modelId="{6C300D08-3F3F-431B-8D44-8DEF215AD4C8}">
      <dgm:prSet phldrT="[Text]" custT="1"/>
      <dgm:spPr>
        <a:noFill/>
        <a:ln>
          <a:noFill/>
        </a:ln>
      </dgm:spPr>
      <dgm:t>
        <a:bodyPr/>
        <a:lstStyle/>
        <a:p>
          <a:r>
            <a:rPr lang="en-GB" sz="2800" dirty="0">
              <a:solidFill>
                <a:schemeClr val="tx1"/>
              </a:solidFill>
            </a:rPr>
            <a:t>Radiation Segment Overview</a:t>
          </a:r>
          <a:endParaRPr lang="en-US" sz="2800" dirty="0">
            <a:solidFill>
              <a:schemeClr val="tx1"/>
            </a:solidFill>
          </a:endParaRPr>
        </a:p>
      </dgm:t>
    </dgm:pt>
    <dgm:pt modelId="{B37CFD72-80E1-4739-A849-DF863ACD2365}" type="parTrans" cxnId="{03740615-72BE-4B54-AD98-06C6BC61F73E}">
      <dgm:prSet/>
      <dgm:spPr/>
      <dgm:t>
        <a:bodyPr/>
        <a:lstStyle/>
        <a:p>
          <a:endParaRPr lang="en-US" sz="1600"/>
        </a:p>
      </dgm:t>
    </dgm:pt>
    <dgm:pt modelId="{752D0F14-9AE9-463B-8C57-A5433EBC515F}" type="sibTrans" cxnId="{03740615-72BE-4B54-AD98-06C6BC61F73E}">
      <dgm:prSet/>
      <dgm:spPr/>
      <dgm:t>
        <a:bodyPr/>
        <a:lstStyle/>
        <a:p>
          <a:endParaRPr lang="en-US" sz="1600"/>
        </a:p>
      </dgm:t>
    </dgm:pt>
    <dgm:pt modelId="{B579CA88-4631-47D9-8BD8-3E9ED82C59C8}">
      <dgm:prSet custT="1"/>
      <dgm:spPr>
        <a:noFill/>
        <a:ln>
          <a:noFill/>
        </a:ln>
      </dgm:spPr>
      <dgm:t>
        <a:bodyPr/>
        <a:lstStyle/>
        <a:p>
          <a:r>
            <a:rPr lang="en-GB" sz="2800" dirty="0">
              <a:solidFill>
                <a:schemeClr val="tx1"/>
              </a:solidFill>
            </a:rPr>
            <a:t>Recommendations &amp; Next Steps</a:t>
          </a:r>
          <a:endParaRPr lang="en-US" sz="2800" dirty="0">
            <a:solidFill>
              <a:schemeClr val="tx1"/>
            </a:solidFill>
          </a:endParaRPr>
        </a:p>
      </dgm:t>
    </dgm:pt>
    <dgm:pt modelId="{259597F0-C159-4ED1-8981-F9EC5F3DEF95}" type="parTrans" cxnId="{CF27DED0-A2D4-4BA7-85F1-A53FB07A76D1}">
      <dgm:prSet/>
      <dgm:spPr/>
      <dgm:t>
        <a:bodyPr/>
        <a:lstStyle/>
        <a:p>
          <a:endParaRPr lang="en-US" sz="1600"/>
        </a:p>
      </dgm:t>
    </dgm:pt>
    <dgm:pt modelId="{4E0F4ADB-24EA-4A0D-8ACA-681C9968CD4F}" type="sibTrans" cxnId="{CF27DED0-A2D4-4BA7-85F1-A53FB07A76D1}">
      <dgm:prSet/>
      <dgm:spPr/>
      <dgm:t>
        <a:bodyPr/>
        <a:lstStyle/>
        <a:p>
          <a:endParaRPr lang="en-US" sz="1600"/>
        </a:p>
      </dgm:t>
    </dgm:pt>
    <dgm:pt modelId="{D479AAD1-EAAB-488F-9545-BE9DB6603A82}">
      <dgm:prSet phldrT="[Text]" custT="1"/>
      <dgm:spPr>
        <a:noFill/>
        <a:ln>
          <a:noFill/>
        </a:ln>
      </dgm:spPr>
      <dgm:t>
        <a:bodyPr/>
        <a:lstStyle/>
        <a:p>
          <a:r>
            <a:rPr lang="en-GB" sz="2800" dirty="0">
              <a:solidFill>
                <a:schemeClr val="tx1"/>
              </a:solidFill>
            </a:rPr>
            <a:t>Executive Summary</a:t>
          </a:r>
          <a:endParaRPr lang="en-US" sz="2800" dirty="0">
            <a:solidFill>
              <a:schemeClr val="tx1"/>
            </a:solidFill>
          </a:endParaRPr>
        </a:p>
      </dgm:t>
    </dgm:pt>
    <dgm:pt modelId="{9DF5F8B3-F068-4B2D-AB30-4F8DC53FDB43}" type="parTrans" cxnId="{13E51730-7B32-4583-B62E-30DAB88C3CE6}">
      <dgm:prSet/>
      <dgm:spPr/>
      <dgm:t>
        <a:bodyPr/>
        <a:lstStyle/>
        <a:p>
          <a:endParaRPr lang="en-US"/>
        </a:p>
      </dgm:t>
    </dgm:pt>
    <dgm:pt modelId="{EA899515-8A2F-4B24-A329-929726E325D3}" type="sibTrans" cxnId="{13E51730-7B32-4583-B62E-30DAB88C3CE6}">
      <dgm:prSet/>
      <dgm:spPr/>
      <dgm:t>
        <a:bodyPr/>
        <a:lstStyle/>
        <a:p>
          <a:endParaRPr lang="en-US"/>
        </a:p>
      </dgm:t>
    </dgm:pt>
    <dgm:pt modelId="{A3EF64BA-326F-455A-AFD6-70DE0C1BC783}" type="pres">
      <dgm:prSet presAssocID="{09E5B8F2-E547-4B70-8136-3DE0D30B82C3}" presName="Name0" presStyleCnt="0">
        <dgm:presLayoutVars>
          <dgm:chMax val="7"/>
          <dgm:chPref val="7"/>
          <dgm:dir/>
        </dgm:presLayoutVars>
      </dgm:prSet>
      <dgm:spPr/>
    </dgm:pt>
    <dgm:pt modelId="{B471490A-9E31-4E98-A7D3-22FAB16EB37F}" type="pres">
      <dgm:prSet presAssocID="{09E5B8F2-E547-4B70-8136-3DE0D30B82C3}" presName="Name1" presStyleCnt="0"/>
      <dgm:spPr/>
    </dgm:pt>
    <dgm:pt modelId="{D1EDD0E6-0795-4A89-8C15-A41758C17814}" type="pres">
      <dgm:prSet presAssocID="{09E5B8F2-E547-4B70-8136-3DE0D30B82C3}" presName="cycle" presStyleCnt="0"/>
      <dgm:spPr/>
    </dgm:pt>
    <dgm:pt modelId="{64AE7653-0009-464D-9065-6CE8B7F2BC3B}" type="pres">
      <dgm:prSet presAssocID="{09E5B8F2-E547-4B70-8136-3DE0D30B82C3}" presName="srcNode" presStyleLbl="node1" presStyleIdx="0" presStyleCnt="4"/>
      <dgm:spPr/>
    </dgm:pt>
    <dgm:pt modelId="{13B54CE3-54B3-457E-A319-530ECCD65AEF}" type="pres">
      <dgm:prSet presAssocID="{09E5B8F2-E547-4B70-8136-3DE0D30B82C3}" presName="conn" presStyleLbl="parChTrans1D2" presStyleIdx="0" presStyleCnt="1" custRadScaleRad="2272261" custRadScaleInc="-2147483648"/>
      <dgm:spPr/>
    </dgm:pt>
    <dgm:pt modelId="{0A8F3C1E-193F-48F8-AA34-1B6444B0320B}" type="pres">
      <dgm:prSet presAssocID="{09E5B8F2-E547-4B70-8136-3DE0D30B82C3}" presName="extraNode" presStyleLbl="node1" presStyleIdx="0" presStyleCnt="4"/>
      <dgm:spPr/>
    </dgm:pt>
    <dgm:pt modelId="{C5E06B79-A725-45E5-8F00-21653FB6BA4D}" type="pres">
      <dgm:prSet presAssocID="{09E5B8F2-E547-4B70-8136-3DE0D30B82C3}" presName="dstNode" presStyleLbl="node1" presStyleIdx="0" presStyleCnt="4"/>
      <dgm:spPr/>
    </dgm:pt>
    <dgm:pt modelId="{3337E97A-6CEA-48D1-A0A2-9760501E8A14}" type="pres">
      <dgm:prSet presAssocID="{1E4B2758-9732-4259-BCBA-AFAD2C6A824D}" presName="text_1" presStyleLbl="node1" presStyleIdx="0" presStyleCnt="4">
        <dgm:presLayoutVars>
          <dgm:bulletEnabled val="1"/>
        </dgm:presLayoutVars>
      </dgm:prSet>
      <dgm:spPr/>
    </dgm:pt>
    <dgm:pt modelId="{574B3F19-C780-47E5-81EF-E8170C41A43B}" type="pres">
      <dgm:prSet presAssocID="{1E4B2758-9732-4259-BCBA-AFAD2C6A824D}" presName="accent_1" presStyleCnt="0"/>
      <dgm:spPr/>
    </dgm:pt>
    <dgm:pt modelId="{278F2B18-2B60-443C-91C0-97D18E5FC309}" type="pres">
      <dgm:prSet presAssocID="{1E4B2758-9732-4259-BCBA-AFAD2C6A824D}" presName="accentRepeatNode" presStyleLbl="solidFgAcc1" presStyleIdx="0" presStyleCnt="4"/>
      <dgm:spPr>
        <a:solidFill>
          <a:schemeClr val="tx2">
            <a:lumMod val="75000"/>
          </a:schemeClr>
        </a:solidFill>
        <a:ln>
          <a:solidFill>
            <a:schemeClr val="bg1"/>
          </a:solidFill>
        </a:ln>
        <a:effectLst/>
      </dgm:spPr>
    </dgm:pt>
    <dgm:pt modelId="{F39F7788-01F0-457B-9622-7452D587F4D6}" type="pres">
      <dgm:prSet presAssocID="{D479AAD1-EAAB-488F-9545-BE9DB6603A82}" presName="text_2" presStyleLbl="node1" presStyleIdx="1" presStyleCnt="4">
        <dgm:presLayoutVars>
          <dgm:bulletEnabled val="1"/>
        </dgm:presLayoutVars>
      </dgm:prSet>
      <dgm:spPr/>
    </dgm:pt>
    <dgm:pt modelId="{F6C588F0-4BD6-46BA-8C9B-0386CB7365EA}" type="pres">
      <dgm:prSet presAssocID="{D479AAD1-EAAB-488F-9545-BE9DB6603A82}" presName="accent_2" presStyleCnt="0"/>
      <dgm:spPr/>
    </dgm:pt>
    <dgm:pt modelId="{1468C14B-5E35-4DC8-AE9F-F3E9644BCDE3}" type="pres">
      <dgm:prSet presAssocID="{D479AAD1-EAAB-488F-9545-BE9DB6603A82}" presName="accentRepeatNode" presStyleLbl="solidFgAcc1" presStyleIdx="1" presStyleCnt="4"/>
      <dgm:spPr>
        <a:solidFill>
          <a:schemeClr val="tx2">
            <a:lumMod val="75000"/>
          </a:schemeClr>
        </a:solidFill>
        <a:ln>
          <a:solidFill>
            <a:schemeClr val="bg1"/>
          </a:solidFill>
        </a:ln>
      </dgm:spPr>
    </dgm:pt>
    <dgm:pt modelId="{4B98C79A-4D43-44DE-9076-38D7236B4D72}" type="pres">
      <dgm:prSet presAssocID="{6C300D08-3F3F-431B-8D44-8DEF215AD4C8}" presName="text_3" presStyleLbl="node1" presStyleIdx="2" presStyleCnt="4">
        <dgm:presLayoutVars>
          <dgm:bulletEnabled val="1"/>
        </dgm:presLayoutVars>
      </dgm:prSet>
      <dgm:spPr/>
    </dgm:pt>
    <dgm:pt modelId="{399318ED-D5DD-4D09-8EC7-53CBF67263CB}" type="pres">
      <dgm:prSet presAssocID="{6C300D08-3F3F-431B-8D44-8DEF215AD4C8}" presName="accent_3" presStyleCnt="0"/>
      <dgm:spPr/>
    </dgm:pt>
    <dgm:pt modelId="{2B2C8AB9-2792-4A8A-9EA6-1CBB57AFA6A1}" type="pres">
      <dgm:prSet presAssocID="{6C300D08-3F3F-431B-8D44-8DEF215AD4C8}" presName="accentRepeatNode" presStyleLbl="solidFgAcc1" presStyleIdx="2" presStyleCnt="4"/>
      <dgm:spPr>
        <a:solidFill>
          <a:schemeClr val="tx2">
            <a:lumMod val="75000"/>
          </a:schemeClr>
        </a:solidFill>
        <a:ln>
          <a:solidFill>
            <a:schemeClr val="bg1"/>
          </a:solidFill>
        </a:ln>
        <a:effectLst/>
      </dgm:spPr>
    </dgm:pt>
    <dgm:pt modelId="{47B18CF9-2E44-4699-984A-BB14B24E01DC}" type="pres">
      <dgm:prSet presAssocID="{B579CA88-4631-47D9-8BD8-3E9ED82C59C8}" presName="text_4" presStyleLbl="node1" presStyleIdx="3" presStyleCnt="4">
        <dgm:presLayoutVars>
          <dgm:bulletEnabled val="1"/>
        </dgm:presLayoutVars>
      </dgm:prSet>
      <dgm:spPr/>
    </dgm:pt>
    <dgm:pt modelId="{D89A193E-AC34-43A7-BF26-2EB046E389A5}" type="pres">
      <dgm:prSet presAssocID="{B579CA88-4631-47D9-8BD8-3E9ED82C59C8}" presName="accent_4" presStyleCnt="0"/>
      <dgm:spPr/>
    </dgm:pt>
    <dgm:pt modelId="{22AAC7B3-5E76-4637-80E4-4C137E095439}" type="pres">
      <dgm:prSet presAssocID="{B579CA88-4631-47D9-8BD8-3E9ED82C59C8}" presName="accentRepeatNode" presStyleLbl="solidFgAcc1" presStyleIdx="3" presStyleCnt="4" custScaleY="99761"/>
      <dgm:spPr>
        <a:solidFill>
          <a:schemeClr val="tx2">
            <a:lumMod val="75000"/>
          </a:schemeClr>
        </a:solidFill>
        <a:ln>
          <a:solidFill>
            <a:schemeClr val="bg1"/>
          </a:solidFill>
        </a:ln>
        <a:effectLst/>
      </dgm:spPr>
    </dgm:pt>
  </dgm:ptLst>
  <dgm:cxnLst>
    <dgm:cxn modelId="{03740615-72BE-4B54-AD98-06C6BC61F73E}" srcId="{09E5B8F2-E547-4B70-8136-3DE0D30B82C3}" destId="{6C300D08-3F3F-431B-8D44-8DEF215AD4C8}" srcOrd="2" destOrd="0" parTransId="{B37CFD72-80E1-4739-A849-DF863ACD2365}" sibTransId="{752D0F14-9AE9-463B-8C57-A5433EBC515F}"/>
    <dgm:cxn modelId="{13E51730-7B32-4583-B62E-30DAB88C3CE6}" srcId="{09E5B8F2-E547-4B70-8136-3DE0D30B82C3}" destId="{D479AAD1-EAAB-488F-9545-BE9DB6603A82}" srcOrd="1" destOrd="0" parTransId="{9DF5F8B3-F068-4B2D-AB30-4F8DC53FDB43}" sibTransId="{EA899515-8A2F-4B24-A329-929726E325D3}"/>
    <dgm:cxn modelId="{5AED955B-327C-5644-88E3-EC140880CC8D}" type="presOf" srcId="{1E4B2758-9732-4259-BCBA-AFAD2C6A824D}" destId="{3337E97A-6CEA-48D1-A0A2-9760501E8A14}" srcOrd="0" destOrd="0" presId="urn:microsoft.com/office/officeart/2008/layout/VerticalCurvedList"/>
    <dgm:cxn modelId="{04F58D4D-BC56-E54A-82D6-260F55CC4A6D}" type="presOf" srcId="{B579CA88-4631-47D9-8BD8-3E9ED82C59C8}" destId="{47B18CF9-2E44-4699-984A-BB14B24E01DC}" srcOrd="0" destOrd="0" presId="urn:microsoft.com/office/officeart/2008/layout/VerticalCurvedList"/>
    <dgm:cxn modelId="{E728956D-3F34-473C-AE83-FB084205676C}" srcId="{09E5B8F2-E547-4B70-8136-3DE0D30B82C3}" destId="{1E4B2758-9732-4259-BCBA-AFAD2C6A824D}" srcOrd="0" destOrd="0" parTransId="{06B9FF6A-AE10-4AFD-AF6C-B77C58684467}" sibTransId="{4138E221-A12D-4099-823B-B30E557F1C65}"/>
    <dgm:cxn modelId="{74B27BD0-03E7-6045-9236-319A40C4D816}" type="presOf" srcId="{D479AAD1-EAAB-488F-9545-BE9DB6603A82}" destId="{F39F7788-01F0-457B-9622-7452D587F4D6}" srcOrd="0" destOrd="0" presId="urn:microsoft.com/office/officeart/2008/layout/VerticalCurvedList"/>
    <dgm:cxn modelId="{CF27DED0-A2D4-4BA7-85F1-A53FB07A76D1}" srcId="{09E5B8F2-E547-4B70-8136-3DE0D30B82C3}" destId="{B579CA88-4631-47D9-8BD8-3E9ED82C59C8}" srcOrd="3" destOrd="0" parTransId="{259597F0-C159-4ED1-8981-F9EC5F3DEF95}" sibTransId="{4E0F4ADB-24EA-4A0D-8ACA-681C9968CD4F}"/>
    <dgm:cxn modelId="{A6D98DE4-A6A8-E84F-83D6-974544AB4C0A}" type="presOf" srcId="{09E5B8F2-E547-4B70-8136-3DE0D30B82C3}" destId="{A3EF64BA-326F-455A-AFD6-70DE0C1BC783}" srcOrd="0" destOrd="0" presId="urn:microsoft.com/office/officeart/2008/layout/VerticalCurvedList"/>
    <dgm:cxn modelId="{EAB2FDE5-E3F1-6A42-856F-E143CCDD7478}" type="presOf" srcId="{6C300D08-3F3F-431B-8D44-8DEF215AD4C8}" destId="{4B98C79A-4D43-44DE-9076-38D7236B4D72}" srcOrd="0" destOrd="0" presId="urn:microsoft.com/office/officeart/2008/layout/VerticalCurvedList"/>
    <dgm:cxn modelId="{66AB85E6-32BE-A94A-A045-693BD8E46930}" type="presOf" srcId="{4138E221-A12D-4099-823B-B30E557F1C65}" destId="{13B54CE3-54B3-457E-A319-530ECCD65AEF}" srcOrd="0" destOrd="0" presId="urn:microsoft.com/office/officeart/2008/layout/VerticalCurvedList"/>
    <dgm:cxn modelId="{4AC52D5C-0B74-3744-AA37-9867D63572ED}" type="presParOf" srcId="{A3EF64BA-326F-455A-AFD6-70DE0C1BC783}" destId="{B471490A-9E31-4E98-A7D3-22FAB16EB37F}" srcOrd="0" destOrd="0" presId="urn:microsoft.com/office/officeart/2008/layout/VerticalCurvedList"/>
    <dgm:cxn modelId="{9937DABC-345D-DD49-930F-B3BE2AB4B89B}" type="presParOf" srcId="{B471490A-9E31-4E98-A7D3-22FAB16EB37F}" destId="{D1EDD0E6-0795-4A89-8C15-A41758C17814}" srcOrd="0" destOrd="0" presId="urn:microsoft.com/office/officeart/2008/layout/VerticalCurvedList"/>
    <dgm:cxn modelId="{BE446354-D292-5740-A5E4-CFAC0B241DF7}" type="presParOf" srcId="{D1EDD0E6-0795-4A89-8C15-A41758C17814}" destId="{64AE7653-0009-464D-9065-6CE8B7F2BC3B}" srcOrd="0" destOrd="0" presId="urn:microsoft.com/office/officeart/2008/layout/VerticalCurvedList"/>
    <dgm:cxn modelId="{554246CD-4A5C-B240-A3E6-C7E7BF316528}" type="presParOf" srcId="{D1EDD0E6-0795-4A89-8C15-A41758C17814}" destId="{13B54CE3-54B3-457E-A319-530ECCD65AEF}" srcOrd="1" destOrd="0" presId="urn:microsoft.com/office/officeart/2008/layout/VerticalCurvedList"/>
    <dgm:cxn modelId="{3DB4F3D8-0434-BF4C-90F3-DC7CEAC55B33}" type="presParOf" srcId="{D1EDD0E6-0795-4A89-8C15-A41758C17814}" destId="{0A8F3C1E-193F-48F8-AA34-1B6444B0320B}" srcOrd="2" destOrd="0" presId="urn:microsoft.com/office/officeart/2008/layout/VerticalCurvedList"/>
    <dgm:cxn modelId="{971EAE8D-7829-8044-BFD9-51389C4C0DDD}" type="presParOf" srcId="{D1EDD0E6-0795-4A89-8C15-A41758C17814}" destId="{C5E06B79-A725-45E5-8F00-21653FB6BA4D}" srcOrd="3" destOrd="0" presId="urn:microsoft.com/office/officeart/2008/layout/VerticalCurvedList"/>
    <dgm:cxn modelId="{E517A302-E40E-C242-9E77-10C4702D1A29}" type="presParOf" srcId="{B471490A-9E31-4E98-A7D3-22FAB16EB37F}" destId="{3337E97A-6CEA-48D1-A0A2-9760501E8A14}" srcOrd="1" destOrd="0" presId="urn:microsoft.com/office/officeart/2008/layout/VerticalCurvedList"/>
    <dgm:cxn modelId="{6AC1EEB4-E3EE-9A4C-A91E-C68A21D79394}" type="presParOf" srcId="{B471490A-9E31-4E98-A7D3-22FAB16EB37F}" destId="{574B3F19-C780-47E5-81EF-E8170C41A43B}" srcOrd="2" destOrd="0" presId="urn:microsoft.com/office/officeart/2008/layout/VerticalCurvedList"/>
    <dgm:cxn modelId="{8F5ED19A-3B3F-B048-ADA8-35DDD8FE089D}" type="presParOf" srcId="{574B3F19-C780-47E5-81EF-E8170C41A43B}" destId="{278F2B18-2B60-443C-91C0-97D18E5FC309}" srcOrd="0" destOrd="0" presId="urn:microsoft.com/office/officeart/2008/layout/VerticalCurvedList"/>
    <dgm:cxn modelId="{1A8851F1-9BCC-BB4E-9887-5DFED2346AEC}" type="presParOf" srcId="{B471490A-9E31-4E98-A7D3-22FAB16EB37F}" destId="{F39F7788-01F0-457B-9622-7452D587F4D6}" srcOrd="3" destOrd="0" presId="urn:microsoft.com/office/officeart/2008/layout/VerticalCurvedList"/>
    <dgm:cxn modelId="{E8FE2153-1378-3E42-AA98-379733B41785}" type="presParOf" srcId="{B471490A-9E31-4E98-A7D3-22FAB16EB37F}" destId="{F6C588F0-4BD6-46BA-8C9B-0386CB7365EA}" srcOrd="4" destOrd="0" presId="urn:microsoft.com/office/officeart/2008/layout/VerticalCurvedList"/>
    <dgm:cxn modelId="{B3614AEB-7DB1-6748-A4A3-9189D564A4C1}" type="presParOf" srcId="{F6C588F0-4BD6-46BA-8C9B-0386CB7365EA}" destId="{1468C14B-5E35-4DC8-AE9F-F3E9644BCDE3}" srcOrd="0" destOrd="0" presId="urn:microsoft.com/office/officeart/2008/layout/VerticalCurvedList"/>
    <dgm:cxn modelId="{1B902BE2-DE92-0148-A053-078C9AE9DA2F}" type="presParOf" srcId="{B471490A-9E31-4E98-A7D3-22FAB16EB37F}" destId="{4B98C79A-4D43-44DE-9076-38D7236B4D72}" srcOrd="5" destOrd="0" presId="urn:microsoft.com/office/officeart/2008/layout/VerticalCurvedList"/>
    <dgm:cxn modelId="{B350B5FA-854E-334A-A60A-D5F1B9E1A81C}" type="presParOf" srcId="{B471490A-9E31-4E98-A7D3-22FAB16EB37F}" destId="{399318ED-D5DD-4D09-8EC7-53CBF67263CB}" srcOrd="6" destOrd="0" presId="urn:microsoft.com/office/officeart/2008/layout/VerticalCurvedList"/>
    <dgm:cxn modelId="{229FE557-6C02-6244-98D4-50C496300505}" type="presParOf" srcId="{399318ED-D5DD-4D09-8EC7-53CBF67263CB}" destId="{2B2C8AB9-2792-4A8A-9EA6-1CBB57AFA6A1}" srcOrd="0" destOrd="0" presId="urn:microsoft.com/office/officeart/2008/layout/VerticalCurvedList"/>
    <dgm:cxn modelId="{C1694D2B-1A65-0146-B330-CFD8F4D03AC7}" type="presParOf" srcId="{B471490A-9E31-4E98-A7D3-22FAB16EB37F}" destId="{47B18CF9-2E44-4699-984A-BB14B24E01DC}" srcOrd="7" destOrd="0" presId="urn:microsoft.com/office/officeart/2008/layout/VerticalCurvedList"/>
    <dgm:cxn modelId="{952E55FD-5FF7-C446-8865-46E6CA73249B}" type="presParOf" srcId="{B471490A-9E31-4E98-A7D3-22FAB16EB37F}" destId="{D89A193E-AC34-43A7-BF26-2EB046E389A5}" srcOrd="8" destOrd="0" presId="urn:microsoft.com/office/officeart/2008/layout/VerticalCurvedList"/>
    <dgm:cxn modelId="{0F0EF807-0CB6-C04F-BDE5-DEA600DDB47C}" type="presParOf" srcId="{D89A193E-AC34-43A7-BF26-2EB046E389A5}" destId="{22AAC7B3-5E76-4637-80E4-4C137E0954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BBDF5-0388-45EE-A983-23DD5CD23B38}"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7D0B4FF4-3C4E-4D1B-9B11-540E018C4DF4}">
      <dgm:prSet phldrT="[Text]" custT="1"/>
      <dgm:spPr>
        <a:solidFill>
          <a:schemeClr val="accent5"/>
        </a:solidFill>
        <a:ln>
          <a:noFill/>
        </a:ln>
      </dgm:spPr>
      <dgm:t>
        <a:bodyPr/>
        <a:lstStyle/>
        <a:p>
          <a:pPr marL="0" algn="ctr" defTabSz="609493" rtl="0" eaLnBrk="1" latinLnBrk="0" hangingPunct="1"/>
          <a:r>
            <a:rPr lang="en-US" sz="1800" b="1" kern="1200" spc="300">
              <a:solidFill>
                <a:schemeClr val="lt1"/>
              </a:solidFill>
              <a:latin typeface="+mn-lt"/>
              <a:ea typeface="+mn-ea"/>
              <a:cs typeface="+mn-cs"/>
            </a:rPr>
            <a:t>KEY FACTS</a:t>
          </a:r>
        </a:p>
      </dgm:t>
    </dgm:pt>
    <dgm:pt modelId="{883AEF30-95F4-4A7E-93AC-3B7DE20BA270}" type="parTrans" cxnId="{3F237A01-69FA-495C-80FE-6EAD50520EE0}">
      <dgm:prSet/>
      <dgm:spPr/>
      <dgm:t>
        <a:bodyPr/>
        <a:lstStyle/>
        <a:p>
          <a:endParaRPr lang="en-US">
            <a:latin typeface="+mn-lt"/>
          </a:endParaRPr>
        </a:p>
      </dgm:t>
    </dgm:pt>
    <dgm:pt modelId="{D62E2A14-57AF-4CC3-8B18-AAB59764DD04}" type="sibTrans" cxnId="{3F237A01-69FA-495C-80FE-6EAD50520EE0}">
      <dgm:prSet/>
      <dgm:spPr/>
      <dgm:t>
        <a:bodyPr/>
        <a:lstStyle/>
        <a:p>
          <a:endParaRPr lang="en-US">
            <a:latin typeface="+mn-lt"/>
          </a:endParaRPr>
        </a:p>
      </dgm:t>
    </dgm:pt>
    <dgm:pt modelId="{026684C6-5601-4C58-B60A-2535073D0A95}">
      <dgm:prSet phldrT="[Text]" custT="1"/>
      <dgm:spPr>
        <a:solidFill>
          <a:schemeClr val="bg1"/>
        </a:solidFill>
        <a:ln>
          <a:noFill/>
        </a:ln>
        <a:effectLst>
          <a:outerShdw blurRad="127000" algn="ctr" rotWithShape="0">
            <a:prstClr val="black">
              <a:alpha val="40000"/>
            </a:prstClr>
          </a:outerShdw>
        </a:effectLst>
      </dgm:spPr>
      <dgm:t>
        <a:bodyPr/>
        <a:lstStyle/>
        <a:p>
          <a:r>
            <a:rPr lang="en-US" sz="1400" dirty="0">
              <a:latin typeface="+mn-lt"/>
            </a:rPr>
            <a:t>Collection began: </a:t>
          </a:r>
        </a:p>
        <a:p>
          <a:r>
            <a:rPr lang="en-US" sz="1400" dirty="0">
              <a:latin typeface="+mn-lt"/>
            </a:rPr>
            <a:t>Desktop: August 2015</a:t>
          </a:r>
        </a:p>
      </dgm:t>
    </dgm:pt>
    <dgm:pt modelId="{E3D2F866-6F42-4F65-8506-7CC1576116AB}" type="parTrans" cxnId="{58B4E84F-F37F-4AB6-A558-CBBFF185F857}">
      <dgm:prSet/>
      <dgm:spPr>
        <a:ln>
          <a:solidFill>
            <a:schemeClr val="bg1">
              <a:lumMod val="75000"/>
            </a:schemeClr>
          </a:solidFill>
        </a:ln>
      </dgm:spPr>
      <dgm:t>
        <a:bodyPr/>
        <a:lstStyle/>
        <a:p>
          <a:endParaRPr lang="en-US">
            <a:latin typeface="+mn-lt"/>
          </a:endParaRPr>
        </a:p>
      </dgm:t>
    </dgm:pt>
    <dgm:pt modelId="{EBDAB223-0AB4-4182-8DA1-388BE3F376DC}" type="sibTrans" cxnId="{58B4E84F-F37F-4AB6-A558-CBBFF185F857}">
      <dgm:prSet/>
      <dgm:spPr/>
      <dgm:t>
        <a:bodyPr/>
        <a:lstStyle/>
        <a:p>
          <a:endParaRPr lang="en-US">
            <a:latin typeface="+mn-lt"/>
          </a:endParaRPr>
        </a:p>
      </dgm:t>
    </dgm:pt>
    <dgm:pt modelId="{BAC640BF-A335-42FE-9AE4-2211E9C1C49B}">
      <dgm:prSet phldrT="[Text]" custT="1"/>
      <dgm:spPr>
        <a:solidFill>
          <a:schemeClr val="bg1"/>
        </a:solidFill>
        <a:ln>
          <a:noFill/>
        </a:ln>
        <a:effectLst>
          <a:outerShdw blurRad="127000" algn="ctr" rotWithShape="0">
            <a:prstClr val="black">
              <a:alpha val="40000"/>
            </a:prstClr>
          </a:outerShdw>
        </a:effectLst>
      </dgm:spPr>
      <dgm:t>
        <a:bodyPr/>
        <a:lstStyle/>
        <a:p>
          <a:endParaRPr lang="en-US" sz="1400">
            <a:latin typeface="+mn-lt"/>
          </a:endParaRPr>
        </a:p>
      </dgm:t>
    </dgm:pt>
    <dgm:pt modelId="{E2F59B15-829A-44A5-98A7-CEBF9F93215F}" type="parTrans" cxnId="{119EBC21-EA66-4296-B471-0B8FD7DA0207}">
      <dgm:prSet/>
      <dgm:spPr>
        <a:ln>
          <a:solidFill>
            <a:schemeClr val="bg1">
              <a:lumMod val="75000"/>
            </a:schemeClr>
          </a:solidFill>
        </a:ln>
      </dgm:spPr>
      <dgm:t>
        <a:bodyPr/>
        <a:lstStyle/>
        <a:p>
          <a:endParaRPr lang="en-US">
            <a:latin typeface="+mn-lt"/>
          </a:endParaRPr>
        </a:p>
      </dgm:t>
    </dgm:pt>
    <dgm:pt modelId="{DA593F15-57D2-4675-8B29-673C8BE46A90}" type="sibTrans" cxnId="{119EBC21-EA66-4296-B471-0B8FD7DA0207}">
      <dgm:prSet/>
      <dgm:spPr/>
      <dgm:t>
        <a:bodyPr/>
        <a:lstStyle/>
        <a:p>
          <a:endParaRPr lang="en-US">
            <a:latin typeface="+mn-lt"/>
          </a:endParaRPr>
        </a:p>
      </dgm:t>
    </dgm:pt>
    <dgm:pt modelId="{68DFC442-769C-4AA0-94C7-5F240D75DF40}">
      <dgm:prSet phldrT="[Text]" custT="1"/>
      <dgm:spPr>
        <a:solidFill>
          <a:schemeClr val="bg1"/>
        </a:solidFill>
        <a:ln>
          <a:noFill/>
        </a:ln>
        <a:effectLst>
          <a:outerShdw blurRad="127000" algn="ctr" rotWithShape="0">
            <a:prstClr val="black">
              <a:alpha val="40000"/>
            </a:prstClr>
          </a:outerShdw>
        </a:effectLst>
      </dgm:spPr>
      <dgm:t>
        <a:bodyPr/>
        <a:lstStyle/>
        <a:p>
          <a:pPr algn="ctr"/>
          <a:r>
            <a:rPr lang="en-US" sz="1400" dirty="0">
              <a:solidFill>
                <a:schemeClr val="tx2"/>
              </a:solidFill>
              <a:latin typeface="+mn-lt"/>
            </a:rPr>
            <a:t>Reporting Period:</a:t>
          </a:r>
        </a:p>
        <a:p>
          <a:pPr algn="ctr"/>
          <a:r>
            <a:rPr lang="en-US" sz="1400" dirty="0">
              <a:solidFill>
                <a:schemeClr val="tx2"/>
              </a:solidFill>
              <a:latin typeface="+mn-lt"/>
            </a:rPr>
            <a:t>March 1, 2017 – February 19, 2019</a:t>
          </a:r>
        </a:p>
      </dgm:t>
    </dgm:pt>
    <dgm:pt modelId="{184AA65E-913C-44CC-8FAE-2721FD390622}" type="parTrans" cxnId="{09E63CF6-C731-4C5C-B7AD-DC3F139797E1}">
      <dgm:prSet/>
      <dgm:spPr>
        <a:ln>
          <a:solidFill>
            <a:schemeClr val="bg1">
              <a:lumMod val="75000"/>
            </a:schemeClr>
          </a:solidFill>
        </a:ln>
      </dgm:spPr>
      <dgm:t>
        <a:bodyPr/>
        <a:lstStyle/>
        <a:p>
          <a:endParaRPr lang="en-US">
            <a:latin typeface="+mn-lt"/>
          </a:endParaRPr>
        </a:p>
      </dgm:t>
    </dgm:pt>
    <dgm:pt modelId="{7CE3F567-1DDC-4C5E-A0F1-CD4F7572B4E9}" type="sibTrans" cxnId="{09E63CF6-C731-4C5C-B7AD-DC3F139797E1}">
      <dgm:prSet/>
      <dgm:spPr/>
      <dgm:t>
        <a:bodyPr/>
        <a:lstStyle/>
        <a:p>
          <a:endParaRPr lang="en-US">
            <a:latin typeface="+mn-lt"/>
          </a:endParaRPr>
        </a:p>
      </dgm:t>
    </dgm:pt>
    <dgm:pt modelId="{357F805D-EAC7-4F47-8873-BF2EA48274FB}">
      <dgm:prSet phldrT="[Text]" custT="1"/>
      <dgm:spPr>
        <a:solidFill>
          <a:schemeClr val="bg1"/>
        </a:solidFill>
        <a:ln>
          <a:noFill/>
        </a:ln>
        <a:effectLst>
          <a:outerShdw blurRad="127000" algn="ctr" rotWithShape="0">
            <a:prstClr val="black">
              <a:alpha val="40000"/>
            </a:prstClr>
          </a:outerShdw>
        </a:effectLst>
      </dgm:spPr>
      <dgm:t>
        <a:bodyPr/>
        <a:lstStyle/>
        <a:p>
          <a:r>
            <a:rPr lang="en-US" sz="1400">
              <a:latin typeface="+mn-lt"/>
            </a:rPr>
            <a:t>Completion Percentage:                  </a:t>
          </a:r>
        </a:p>
        <a:p>
          <a:endParaRPr lang="en-US" sz="1400">
            <a:latin typeface="+mn-lt"/>
          </a:endParaRPr>
        </a:p>
      </dgm:t>
    </dgm:pt>
    <dgm:pt modelId="{EF96D168-784B-468B-A1DD-DDF837B63015}" type="parTrans" cxnId="{2686BE4A-999C-4C93-91CC-2C2492142AF6}">
      <dgm:prSet/>
      <dgm:spPr>
        <a:solidFill>
          <a:schemeClr val="tx2"/>
        </a:solidFill>
        <a:ln>
          <a:solidFill>
            <a:schemeClr val="tx2"/>
          </a:solidFill>
        </a:ln>
      </dgm:spPr>
      <dgm:t>
        <a:bodyPr/>
        <a:lstStyle/>
        <a:p>
          <a:endParaRPr lang="en-US"/>
        </a:p>
      </dgm:t>
    </dgm:pt>
    <dgm:pt modelId="{9590CB26-5874-4635-A28C-6FDA05D29F39}" type="sibTrans" cxnId="{2686BE4A-999C-4C93-91CC-2C2492142AF6}">
      <dgm:prSet/>
      <dgm:spPr/>
      <dgm:t>
        <a:bodyPr/>
        <a:lstStyle/>
        <a:p>
          <a:endParaRPr lang="en-US"/>
        </a:p>
      </dgm:t>
    </dgm:pt>
    <dgm:pt modelId="{CA0A947D-F961-4531-8ECD-60B3F55831C4}" type="pres">
      <dgm:prSet presAssocID="{268BBDF5-0388-45EE-A983-23DD5CD23B38}" presName="diagram" presStyleCnt="0">
        <dgm:presLayoutVars>
          <dgm:chPref val="1"/>
          <dgm:dir/>
          <dgm:animOne val="branch"/>
          <dgm:animLvl val="lvl"/>
          <dgm:resizeHandles/>
        </dgm:presLayoutVars>
      </dgm:prSet>
      <dgm:spPr/>
    </dgm:pt>
    <dgm:pt modelId="{039018D3-257C-47B2-8C39-EE42C9AECF52}" type="pres">
      <dgm:prSet presAssocID="{7D0B4FF4-3C4E-4D1B-9B11-540E018C4DF4}" presName="root" presStyleCnt="0"/>
      <dgm:spPr/>
    </dgm:pt>
    <dgm:pt modelId="{9744573D-2443-4417-956D-BE1E178AB16C}" type="pres">
      <dgm:prSet presAssocID="{7D0B4FF4-3C4E-4D1B-9B11-540E018C4DF4}" presName="rootComposite" presStyleCnt="0"/>
      <dgm:spPr/>
    </dgm:pt>
    <dgm:pt modelId="{29EDDB7F-1FCE-40C6-AD80-3E18A2B7E06F}" type="pres">
      <dgm:prSet presAssocID="{7D0B4FF4-3C4E-4D1B-9B11-540E018C4DF4}" presName="rootText" presStyleLbl="node1" presStyleIdx="0" presStyleCnt="1" custScaleX="326528" custScaleY="74169" custLinFactNeighborX="7857" custLinFactNeighborY="-10300"/>
      <dgm:spPr/>
    </dgm:pt>
    <dgm:pt modelId="{8E9A49FD-382D-4E42-9AF7-D902A262444E}" type="pres">
      <dgm:prSet presAssocID="{7D0B4FF4-3C4E-4D1B-9B11-540E018C4DF4}" presName="rootConnector" presStyleLbl="node1" presStyleIdx="0" presStyleCnt="1"/>
      <dgm:spPr/>
    </dgm:pt>
    <dgm:pt modelId="{C4A725F9-ED43-4B67-8EE7-8E74BC4872AF}" type="pres">
      <dgm:prSet presAssocID="{7D0B4FF4-3C4E-4D1B-9B11-540E018C4DF4}" presName="childShape" presStyleCnt="0"/>
      <dgm:spPr/>
    </dgm:pt>
    <dgm:pt modelId="{6EB8313E-654E-4C15-9A2D-3FA23158F776}" type="pres">
      <dgm:prSet presAssocID="{E3D2F866-6F42-4F65-8506-7CC1576116AB}" presName="Name13" presStyleLbl="parChTrans1D2" presStyleIdx="0" presStyleCnt="4"/>
      <dgm:spPr/>
    </dgm:pt>
    <dgm:pt modelId="{3DEC9A77-096C-4F69-A3D4-688ED772DD2B}" type="pres">
      <dgm:prSet presAssocID="{026684C6-5601-4C58-B60A-2535073D0A95}" presName="childText" presStyleLbl="bgAcc1" presStyleIdx="0" presStyleCnt="4" custScaleX="335958" custScaleY="155265">
        <dgm:presLayoutVars>
          <dgm:bulletEnabled val="1"/>
        </dgm:presLayoutVars>
      </dgm:prSet>
      <dgm:spPr/>
    </dgm:pt>
    <dgm:pt modelId="{63330818-AF3E-4EEB-BD4F-02022F0892D1}" type="pres">
      <dgm:prSet presAssocID="{184AA65E-913C-44CC-8FAE-2721FD390622}" presName="Name13" presStyleLbl="parChTrans1D2" presStyleIdx="1" presStyleCnt="4"/>
      <dgm:spPr/>
    </dgm:pt>
    <dgm:pt modelId="{808EF1DA-9CAB-497E-8CA6-CF054EB388E4}" type="pres">
      <dgm:prSet presAssocID="{68DFC442-769C-4AA0-94C7-5F240D75DF40}" presName="childText" presStyleLbl="bgAcc1" presStyleIdx="1" presStyleCnt="4" custScaleX="333209" custScaleY="136007">
        <dgm:presLayoutVars>
          <dgm:bulletEnabled val="1"/>
        </dgm:presLayoutVars>
      </dgm:prSet>
      <dgm:spPr/>
    </dgm:pt>
    <dgm:pt modelId="{C5F1041C-E729-4C1E-98AB-5217A5322A5C}" type="pres">
      <dgm:prSet presAssocID="{E2F59B15-829A-44A5-98A7-CEBF9F93215F}" presName="Name13" presStyleLbl="parChTrans1D2" presStyleIdx="2" presStyleCnt="4"/>
      <dgm:spPr/>
    </dgm:pt>
    <dgm:pt modelId="{B7A97ED0-43A3-445E-9CBA-306F162A7437}" type="pres">
      <dgm:prSet presAssocID="{BAC640BF-A335-42FE-9AE4-2211E9C1C49B}" presName="childText" presStyleLbl="bgAcc1" presStyleIdx="2" presStyleCnt="4" custScaleX="335703" custScaleY="169191">
        <dgm:presLayoutVars>
          <dgm:bulletEnabled val="1"/>
        </dgm:presLayoutVars>
      </dgm:prSet>
      <dgm:spPr/>
    </dgm:pt>
    <dgm:pt modelId="{33EA018D-21A0-40B3-BA25-2BBF3E7F3FB4}" type="pres">
      <dgm:prSet presAssocID="{EF96D168-784B-468B-A1DD-DDF837B63015}" presName="Name13" presStyleLbl="parChTrans1D2" presStyleIdx="3" presStyleCnt="4"/>
      <dgm:spPr/>
    </dgm:pt>
    <dgm:pt modelId="{65A66F06-7A73-4DEB-AB87-6894C3AD2569}" type="pres">
      <dgm:prSet presAssocID="{357F805D-EAC7-4F47-8873-BF2EA48274FB}" presName="childText" presStyleLbl="bgAcc1" presStyleIdx="3" presStyleCnt="4" custScaleX="336030" custScaleY="135893" custLinFactNeighborY="0">
        <dgm:presLayoutVars>
          <dgm:bulletEnabled val="1"/>
        </dgm:presLayoutVars>
      </dgm:prSet>
      <dgm:spPr/>
    </dgm:pt>
  </dgm:ptLst>
  <dgm:cxnLst>
    <dgm:cxn modelId="{3F237A01-69FA-495C-80FE-6EAD50520EE0}" srcId="{268BBDF5-0388-45EE-A983-23DD5CD23B38}" destId="{7D0B4FF4-3C4E-4D1B-9B11-540E018C4DF4}" srcOrd="0" destOrd="0" parTransId="{883AEF30-95F4-4A7E-93AC-3B7DE20BA270}" sibTransId="{D62E2A14-57AF-4CC3-8B18-AAB59764DD04}"/>
    <dgm:cxn modelId="{71A2050B-BD37-EE45-B23A-CFB92CA4ED3C}" type="presOf" srcId="{7D0B4FF4-3C4E-4D1B-9B11-540E018C4DF4}" destId="{29EDDB7F-1FCE-40C6-AD80-3E18A2B7E06F}" srcOrd="0" destOrd="0" presId="urn:microsoft.com/office/officeart/2005/8/layout/hierarchy3"/>
    <dgm:cxn modelId="{142E6B1A-A041-C04F-A13B-FF291748856A}" type="presOf" srcId="{68DFC442-769C-4AA0-94C7-5F240D75DF40}" destId="{808EF1DA-9CAB-497E-8CA6-CF054EB388E4}" srcOrd="0" destOrd="0" presId="urn:microsoft.com/office/officeart/2005/8/layout/hierarchy3"/>
    <dgm:cxn modelId="{119EBC21-EA66-4296-B471-0B8FD7DA0207}" srcId="{7D0B4FF4-3C4E-4D1B-9B11-540E018C4DF4}" destId="{BAC640BF-A335-42FE-9AE4-2211E9C1C49B}" srcOrd="2" destOrd="0" parTransId="{E2F59B15-829A-44A5-98A7-CEBF9F93215F}" sibTransId="{DA593F15-57D2-4675-8B29-673C8BE46A90}"/>
    <dgm:cxn modelId="{8A648844-01F6-8646-A42F-E09BE53EEE3D}" type="presOf" srcId="{026684C6-5601-4C58-B60A-2535073D0A95}" destId="{3DEC9A77-096C-4F69-A3D4-688ED772DD2B}" srcOrd="0" destOrd="0" presId="urn:microsoft.com/office/officeart/2005/8/layout/hierarchy3"/>
    <dgm:cxn modelId="{2686BE4A-999C-4C93-91CC-2C2492142AF6}" srcId="{7D0B4FF4-3C4E-4D1B-9B11-540E018C4DF4}" destId="{357F805D-EAC7-4F47-8873-BF2EA48274FB}" srcOrd="3" destOrd="0" parTransId="{EF96D168-784B-468B-A1DD-DDF837B63015}" sibTransId="{9590CB26-5874-4635-A28C-6FDA05D29F39}"/>
    <dgm:cxn modelId="{CDB89A6C-A0D5-DA46-A736-4E9B664C3863}" type="presOf" srcId="{268BBDF5-0388-45EE-A983-23DD5CD23B38}" destId="{CA0A947D-F961-4531-8ECD-60B3F55831C4}" srcOrd="0" destOrd="0" presId="urn:microsoft.com/office/officeart/2005/8/layout/hierarchy3"/>
    <dgm:cxn modelId="{084B7E6D-68FC-C247-B98E-EA2B5634A4A2}" type="presOf" srcId="{E2F59B15-829A-44A5-98A7-CEBF9F93215F}" destId="{C5F1041C-E729-4C1E-98AB-5217A5322A5C}" srcOrd="0" destOrd="0" presId="urn:microsoft.com/office/officeart/2005/8/layout/hierarchy3"/>
    <dgm:cxn modelId="{58B4E84F-F37F-4AB6-A558-CBBFF185F857}" srcId="{7D0B4FF4-3C4E-4D1B-9B11-540E018C4DF4}" destId="{026684C6-5601-4C58-B60A-2535073D0A95}" srcOrd="0" destOrd="0" parTransId="{E3D2F866-6F42-4F65-8506-7CC1576116AB}" sibTransId="{EBDAB223-0AB4-4182-8DA1-388BE3F376DC}"/>
    <dgm:cxn modelId="{C9AC867D-24B8-3C4C-A9F4-1FD3FDDF9C8F}" type="presOf" srcId="{7D0B4FF4-3C4E-4D1B-9B11-540E018C4DF4}" destId="{8E9A49FD-382D-4E42-9AF7-D902A262444E}" srcOrd="1" destOrd="0" presId="urn:microsoft.com/office/officeart/2005/8/layout/hierarchy3"/>
    <dgm:cxn modelId="{6D5E4A84-367E-7043-9FE5-B1AC1B35DDAD}" type="presOf" srcId="{184AA65E-913C-44CC-8FAE-2721FD390622}" destId="{63330818-AF3E-4EEB-BD4F-02022F0892D1}" srcOrd="0" destOrd="0" presId="urn:microsoft.com/office/officeart/2005/8/layout/hierarchy3"/>
    <dgm:cxn modelId="{27349E91-88CF-7F4B-9B49-CC4B227B4F00}" type="presOf" srcId="{BAC640BF-A335-42FE-9AE4-2211E9C1C49B}" destId="{B7A97ED0-43A3-445E-9CBA-306F162A7437}" srcOrd="0" destOrd="0" presId="urn:microsoft.com/office/officeart/2005/8/layout/hierarchy3"/>
    <dgm:cxn modelId="{B1FEF8BA-F52C-BA4E-953A-E066F39EC79C}" type="presOf" srcId="{E3D2F866-6F42-4F65-8506-7CC1576116AB}" destId="{6EB8313E-654E-4C15-9A2D-3FA23158F776}" srcOrd="0" destOrd="0" presId="urn:microsoft.com/office/officeart/2005/8/layout/hierarchy3"/>
    <dgm:cxn modelId="{E54DD5F1-2BCB-4D58-A5B4-4488B4D28932}" type="presOf" srcId="{EF96D168-784B-468B-A1DD-DDF837B63015}" destId="{33EA018D-21A0-40B3-BA25-2BBF3E7F3FB4}" srcOrd="0" destOrd="0" presId="urn:microsoft.com/office/officeart/2005/8/layout/hierarchy3"/>
    <dgm:cxn modelId="{EB4449F2-6E98-4720-967F-1C85DAB949A3}" type="presOf" srcId="{357F805D-EAC7-4F47-8873-BF2EA48274FB}" destId="{65A66F06-7A73-4DEB-AB87-6894C3AD2569}" srcOrd="0" destOrd="0" presId="urn:microsoft.com/office/officeart/2005/8/layout/hierarchy3"/>
    <dgm:cxn modelId="{09E63CF6-C731-4C5C-B7AD-DC3F139797E1}" srcId="{7D0B4FF4-3C4E-4D1B-9B11-540E018C4DF4}" destId="{68DFC442-769C-4AA0-94C7-5F240D75DF40}" srcOrd="1" destOrd="0" parTransId="{184AA65E-913C-44CC-8FAE-2721FD390622}" sibTransId="{7CE3F567-1DDC-4C5E-A0F1-CD4F7572B4E9}"/>
    <dgm:cxn modelId="{FA6F441C-5FCB-9D40-807B-863F3440E6C5}" type="presParOf" srcId="{CA0A947D-F961-4531-8ECD-60B3F55831C4}" destId="{039018D3-257C-47B2-8C39-EE42C9AECF52}" srcOrd="0" destOrd="0" presId="urn:microsoft.com/office/officeart/2005/8/layout/hierarchy3"/>
    <dgm:cxn modelId="{F3B1C4F1-B449-634D-8905-CF034002ED3C}" type="presParOf" srcId="{039018D3-257C-47B2-8C39-EE42C9AECF52}" destId="{9744573D-2443-4417-956D-BE1E178AB16C}" srcOrd="0" destOrd="0" presId="urn:microsoft.com/office/officeart/2005/8/layout/hierarchy3"/>
    <dgm:cxn modelId="{0359FE39-93FB-184A-8842-41280E23C112}" type="presParOf" srcId="{9744573D-2443-4417-956D-BE1E178AB16C}" destId="{29EDDB7F-1FCE-40C6-AD80-3E18A2B7E06F}" srcOrd="0" destOrd="0" presId="urn:microsoft.com/office/officeart/2005/8/layout/hierarchy3"/>
    <dgm:cxn modelId="{6209DCBC-0782-5744-BE30-8E9F5F71B1A2}" type="presParOf" srcId="{9744573D-2443-4417-956D-BE1E178AB16C}" destId="{8E9A49FD-382D-4E42-9AF7-D902A262444E}" srcOrd="1" destOrd="0" presId="urn:microsoft.com/office/officeart/2005/8/layout/hierarchy3"/>
    <dgm:cxn modelId="{305CA0A1-A698-684A-B0E1-7B777FF7F961}" type="presParOf" srcId="{039018D3-257C-47B2-8C39-EE42C9AECF52}" destId="{C4A725F9-ED43-4B67-8EE7-8E74BC4872AF}" srcOrd="1" destOrd="0" presId="urn:microsoft.com/office/officeart/2005/8/layout/hierarchy3"/>
    <dgm:cxn modelId="{1022E481-F226-094E-9D83-85D7D3972D94}" type="presParOf" srcId="{C4A725F9-ED43-4B67-8EE7-8E74BC4872AF}" destId="{6EB8313E-654E-4C15-9A2D-3FA23158F776}" srcOrd="0" destOrd="0" presId="urn:microsoft.com/office/officeart/2005/8/layout/hierarchy3"/>
    <dgm:cxn modelId="{04C23FF7-616F-4A49-9593-6CD5C14598BD}" type="presParOf" srcId="{C4A725F9-ED43-4B67-8EE7-8E74BC4872AF}" destId="{3DEC9A77-096C-4F69-A3D4-688ED772DD2B}" srcOrd="1" destOrd="0" presId="urn:microsoft.com/office/officeart/2005/8/layout/hierarchy3"/>
    <dgm:cxn modelId="{6A9A9D9E-6A38-194D-81BB-9A43FCD96519}" type="presParOf" srcId="{C4A725F9-ED43-4B67-8EE7-8E74BC4872AF}" destId="{63330818-AF3E-4EEB-BD4F-02022F0892D1}" srcOrd="2" destOrd="0" presId="urn:microsoft.com/office/officeart/2005/8/layout/hierarchy3"/>
    <dgm:cxn modelId="{3322E3CF-ECB4-FB42-977F-F49C94313DFA}" type="presParOf" srcId="{C4A725F9-ED43-4B67-8EE7-8E74BC4872AF}" destId="{808EF1DA-9CAB-497E-8CA6-CF054EB388E4}" srcOrd="3" destOrd="0" presId="urn:microsoft.com/office/officeart/2005/8/layout/hierarchy3"/>
    <dgm:cxn modelId="{530FA45B-CF77-1C41-AD70-8D72BB892DC8}" type="presParOf" srcId="{C4A725F9-ED43-4B67-8EE7-8E74BC4872AF}" destId="{C5F1041C-E729-4C1E-98AB-5217A5322A5C}" srcOrd="4" destOrd="0" presId="urn:microsoft.com/office/officeart/2005/8/layout/hierarchy3"/>
    <dgm:cxn modelId="{62D97355-7DA9-0F41-9CBA-771E6C03C2CD}" type="presParOf" srcId="{C4A725F9-ED43-4B67-8EE7-8E74BC4872AF}" destId="{B7A97ED0-43A3-445E-9CBA-306F162A7437}" srcOrd="5" destOrd="0" presId="urn:microsoft.com/office/officeart/2005/8/layout/hierarchy3"/>
    <dgm:cxn modelId="{676A81DC-8CF7-4AE1-BBF7-993936DA71B0}" type="presParOf" srcId="{C4A725F9-ED43-4B67-8EE7-8E74BC4872AF}" destId="{33EA018D-21A0-40B3-BA25-2BBF3E7F3FB4}" srcOrd="6" destOrd="0" presId="urn:microsoft.com/office/officeart/2005/8/layout/hierarchy3"/>
    <dgm:cxn modelId="{5E57FA86-B9FD-4CDE-90E2-66364222E177}" type="presParOf" srcId="{C4A725F9-ED43-4B67-8EE7-8E74BC4872AF}" destId="{65A66F06-7A73-4DEB-AB87-6894C3AD2569}"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1C7AD-6630-CE40-88F4-22B41B71C4D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566A9F5-5730-0742-8FD6-0504B2A928CC}">
      <dgm:prSet custT="1"/>
      <dgm:spPr>
        <a:solidFill>
          <a:schemeClr val="accent5"/>
        </a:solidFill>
      </dgm:spPr>
      <dgm:t>
        <a:bodyPr lIns="182880" tIns="365760" rIns="182880" anchor="t" anchorCtr="0"/>
        <a:lstStyle/>
        <a:p>
          <a:pPr rtl="0">
            <a:lnSpc>
              <a:spcPct val="110000"/>
            </a:lnSpc>
            <a:spcAft>
              <a:spcPts val="1440"/>
            </a:spcAft>
          </a:pPr>
          <a:r>
            <a:rPr lang="en-US" sz="2000" b="1" spc="300" dirty="0"/>
            <a:t>OBJECTIVE #1</a:t>
          </a:r>
        </a:p>
        <a:p>
          <a:pPr rtl="0">
            <a:lnSpc>
              <a:spcPct val="110000"/>
            </a:lnSpc>
            <a:spcAft>
              <a:spcPts val="1440"/>
            </a:spcAft>
          </a:pPr>
          <a:r>
            <a:rPr lang="en-US" sz="1800" dirty="0"/>
            <a:t>Review the EPA desktop radiation segment experience through the lens of customer satisfaction.</a:t>
          </a:r>
          <a:endParaRPr lang="en-US" sz="1800" b="1" spc="300" dirty="0"/>
        </a:p>
      </dgm:t>
    </dgm:pt>
    <dgm:pt modelId="{D7A473A2-2276-B64B-A8D1-D3A9F5994EDB}" type="parTrans" cxnId="{F0BB9A02-1BDA-5642-A00E-65F946A314A2}">
      <dgm:prSet/>
      <dgm:spPr/>
      <dgm:t>
        <a:bodyPr/>
        <a:lstStyle/>
        <a:p>
          <a:endParaRPr lang="en-US"/>
        </a:p>
      </dgm:t>
    </dgm:pt>
    <dgm:pt modelId="{968F5DF2-A019-B04D-967F-F92870E84FE1}" type="sibTrans" cxnId="{F0BB9A02-1BDA-5642-A00E-65F946A314A2}">
      <dgm:prSet/>
      <dgm:spPr/>
      <dgm:t>
        <a:bodyPr/>
        <a:lstStyle/>
        <a:p>
          <a:endParaRPr lang="en-US"/>
        </a:p>
      </dgm:t>
    </dgm:pt>
    <dgm:pt modelId="{1984FB61-4F36-F249-BFCA-65095F4D439E}">
      <dgm:prSet custT="1"/>
      <dgm:spPr>
        <a:solidFill>
          <a:schemeClr val="accent5"/>
        </a:solidFill>
      </dgm:spPr>
      <dgm:t>
        <a:bodyPr lIns="182880" tIns="365760" rIns="182880" anchor="t" anchorCtr="0"/>
        <a:lstStyle/>
        <a:p>
          <a:pPr rtl="0">
            <a:lnSpc>
              <a:spcPct val="110000"/>
            </a:lnSpc>
            <a:spcAft>
              <a:spcPts val="1440"/>
            </a:spcAft>
          </a:pPr>
          <a:r>
            <a:rPr lang="en-US" sz="2000" b="1" spc="300" dirty="0"/>
            <a:t>OBJECTIVE #2</a:t>
          </a:r>
        </a:p>
        <a:p>
          <a:pPr rtl="0">
            <a:lnSpc>
              <a:spcPct val="110000"/>
            </a:lnSpc>
            <a:spcAft>
              <a:spcPts val="1440"/>
            </a:spcAft>
          </a:pPr>
          <a:r>
            <a:rPr lang="en-US" sz="1800" dirty="0"/>
            <a:t>Understand where the radiation segment’s pain points lie within the site by diving into information browsing, site information and navigation.</a:t>
          </a:r>
        </a:p>
      </dgm:t>
    </dgm:pt>
    <dgm:pt modelId="{E4B2C6D1-D21A-6A4A-84D2-6781457F72BB}" type="parTrans" cxnId="{184664AD-5BBB-1E4A-BCCB-9E4E66104E53}">
      <dgm:prSet/>
      <dgm:spPr/>
      <dgm:t>
        <a:bodyPr/>
        <a:lstStyle/>
        <a:p>
          <a:endParaRPr lang="en-US"/>
        </a:p>
      </dgm:t>
    </dgm:pt>
    <dgm:pt modelId="{D3D7F0FF-0FD9-CF43-90F7-F84449909B61}" type="sibTrans" cxnId="{184664AD-5BBB-1E4A-BCCB-9E4E66104E53}">
      <dgm:prSet/>
      <dgm:spPr/>
      <dgm:t>
        <a:bodyPr/>
        <a:lstStyle/>
        <a:p>
          <a:endParaRPr lang="en-US"/>
        </a:p>
      </dgm:t>
    </dgm:pt>
    <dgm:pt modelId="{06DF4654-F6AF-5B48-A99F-9BB50821ED9B}">
      <dgm:prSet custT="1"/>
      <dgm:spPr>
        <a:solidFill>
          <a:schemeClr val="accent5"/>
        </a:solidFill>
      </dgm:spPr>
      <dgm:t>
        <a:bodyPr lIns="182880" tIns="365760" rIns="182880" anchor="t" anchorCtr="0"/>
        <a:lstStyle/>
        <a:p>
          <a:pPr rtl="0">
            <a:lnSpc>
              <a:spcPct val="110000"/>
            </a:lnSpc>
            <a:spcAft>
              <a:spcPts val="1440"/>
            </a:spcAft>
          </a:pPr>
          <a:r>
            <a:rPr lang="en-US" sz="2000" b="1" spc="300" dirty="0"/>
            <a:t>OBJECTIVE #3</a:t>
          </a:r>
        </a:p>
        <a:p>
          <a:pPr rtl="0">
            <a:lnSpc>
              <a:spcPct val="110000"/>
            </a:lnSpc>
            <a:spcAft>
              <a:spcPts val="1440"/>
            </a:spcAft>
          </a:pPr>
          <a:r>
            <a:rPr lang="en-US" sz="1800" dirty="0"/>
            <a:t>Provide actionable recommendations to improve site experience based on findings in the data.</a:t>
          </a:r>
          <a:endParaRPr lang="en-US" sz="1800" b="1" spc="300" dirty="0"/>
        </a:p>
      </dgm:t>
    </dgm:pt>
    <dgm:pt modelId="{2BB56B3E-9391-AC4E-A794-CBA505250F32}" type="parTrans" cxnId="{774C4C4B-CD72-544A-94F6-4CDB86F4E723}">
      <dgm:prSet/>
      <dgm:spPr/>
      <dgm:t>
        <a:bodyPr/>
        <a:lstStyle/>
        <a:p>
          <a:endParaRPr lang="en-US"/>
        </a:p>
      </dgm:t>
    </dgm:pt>
    <dgm:pt modelId="{3FC2C813-DCEA-F041-8437-1C2674CC03ED}" type="sibTrans" cxnId="{774C4C4B-CD72-544A-94F6-4CDB86F4E723}">
      <dgm:prSet/>
      <dgm:spPr/>
      <dgm:t>
        <a:bodyPr/>
        <a:lstStyle/>
        <a:p>
          <a:endParaRPr lang="en-US"/>
        </a:p>
      </dgm:t>
    </dgm:pt>
    <dgm:pt modelId="{19CC4D10-5721-8C4B-9E6E-F0A6F9952443}" type="pres">
      <dgm:prSet presAssocID="{1521C7AD-6630-CE40-88F4-22B41B71C4DC}" presName="diagram" presStyleCnt="0">
        <dgm:presLayoutVars>
          <dgm:dir/>
          <dgm:resizeHandles val="exact"/>
        </dgm:presLayoutVars>
      </dgm:prSet>
      <dgm:spPr/>
    </dgm:pt>
    <dgm:pt modelId="{511C889A-4A35-7E44-9579-5E5C38244EFF}" type="pres">
      <dgm:prSet presAssocID="{C566A9F5-5730-0742-8FD6-0504B2A928CC}" presName="node" presStyleLbl="node1" presStyleIdx="0" presStyleCnt="3" custScaleY="142787">
        <dgm:presLayoutVars>
          <dgm:bulletEnabled val="1"/>
        </dgm:presLayoutVars>
      </dgm:prSet>
      <dgm:spPr/>
    </dgm:pt>
    <dgm:pt modelId="{BA956FFA-FF2A-C744-A553-FCFC29AB81B9}" type="pres">
      <dgm:prSet presAssocID="{968F5DF2-A019-B04D-967F-F92870E84FE1}" presName="sibTrans" presStyleCnt="0"/>
      <dgm:spPr/>
    </dgm:pt>
    <dgm:pt modelId="{3DA98F17-E6DE-7647-B6E5-999D26DD3E48}" type="pres">
      <dgm:prSet presAssocID="{1984FB61-4F36-F249-BFCA-65095F4D439E}" presName="node" presStyleLbl="node1" presStyleIdx="1" presStyleCnt="3" custScaleY="142787">
        <dgm:presLayoutVars>
          <dgm:bulletEnabled val="1"/>
        </dgm:presLayoutVars>
      </dgm:prSet>
      <dgm:spPr/>
    </dgm:pt>
    <dgm:pt modelId="{F2476632-1543-3641-B8B0-1951151B7F2D}" type="pres">
      <dgm:prSet presAssocID="{D3D7F0FF-0FD9-CF43-90F7-F84449909B61}" presName="sibTrans" presStyleCnt="0"/>
      <dgm:spPr/>
    </dgm:pt>
    <dgm:pt modelId="{7CFFBA90-E9CA-0047-BD40-9689543B5866}" type="pres">
      <dgm:prSet presAssocID="{06DF4654-F6AF-5B48-A99F-9BB50821ED9B}" presName="node" presStyleLbl="node1" presStyleIdx="2" presStyleCnt="3" custScaleY="142787">
        <dgm:presLayoutVars>
          <dgm:bulletEnabled val="1"/>
        </dgm:presLayoutVars>
      </dgm:prSet>
      <dgm:spPr/>
    </dgm:pt>
  </dgm:ptLst>
  <dgm:cxnLst>
    <dgm:cxn modelId="{5CE41601-EB4E-7F41-85E0-A342E3956858}" type="presOf" srcId="{06DF4654-F6AF-5B48-A99F-9BB50821ED9B}" destId="{7CFFBA90-E9CA-0047-BD40-9689543B5866}" srcOrd="0" destOrd="0" presId="urn:microsoft.com/office/officeart/2005/8/layout/default"/>
    <dgm:cxn modelId="{F0BB9A02-1BDA-5642-A00E-65F946A314A2}" srcId="{1521C7AD-6630-CE40-88F4-22B41B71C4DC}" destId="{C566A9F5-5730-0742-8FD6-0504B2A928CC}" srcOrd="0" destOrd="0" parTransId="{D7A473A2-2276-B64B-A8D1-D3A9F5994EDB}" sibTransId="{968F5DF2-A019-B04D-967F-F92870E84FE1}"/>
    <dgm:cxn modelId="{9CBCAF60-B984-E947-8CD3-DFA118BFFC80}" type="presOf" srcId="{1521C7AD-6630-CE40-88F4-22B41B71C4DC}" destId="{19CC4D10-5721-8C4B-9E6E-F0A6F9952443}" srcOrd="0" destOrd="0" presId="urn:microsoft.com/office/officeart/2005/8/layout/default"/>
    <dgm:cxn modelId="{774C4C4B-CD72-544A-94F6-4CDB86F4E723}" srcId="{1521C7AD-6630-CE40-88F4-22B41B71C4DC}" destId="{06DF4654-F6AF-5B48-A99F-9BB50821ED9B}" srcOrd="2" destOrd="0" parTransId="{2BB56B3E-9391-AC4E-A794-CBA505250F32}" sibTransId="{3FC2C813-DCEA-F041-8437-1C2674CC03ED}"/>
    <dgm:cxn modelId="{184664AD-5BBB-1E4A-BCCB-9E4E66104E53}" srcId="{1521C7AD-6630-CE40-88F4-22B41B71C4DC}" destId="{1984FB61-4F36-F249-BFCA-65095F4D439E}" srcOrd="1" destOrd="0" parTransId="{E4B2C6D1-D21A-6A4A-84D2-6781457F72BB}" sibTransId="{D3D7F0FF-0FD9-CF43-90F7-F84449909B61}"/>
    <dgm:cxn modelId="{E2DBA0C0-699A-1B40-A1CA-F2CDE35A46E3}" type="presOf" srcId="{1984FB61-4F36-F249-BFCA-65095F4D439E}" destId="{3DA98F17-E6DE-7647-B6E5-999D26DD3E48}" srcOrd="0" destOrd="0" presId="urn:microsoft.com/office/officeart/2005/8/layout/default"/>
    <dgm:cxn modelId="{46CF35EC-931E-9D49-B335-E04F8A39CCB3}" type="presOf" srcId="{C566A9F5-5730-0742-8FD6-0504B2A928CC}" destId="{511C889A-4A35-7E44-9579-5E5C38244EFF}" srcOrd="0" destOrd="0" presId="urn:microsoft.com/office/officeart/2005/8/layout/default"/>
    <dgm:cxn modelId="{E38DA093-264B-B048-8F47-EF3542A51E2A}" type="presParOf" srcId="{19CC4D10-5721-8C4B-9E6E-F0A6F9952443}" destId="{511C889A-4A35-7E44-9579-5E5C38244EFF}" srcOrd="0" destOrd="0" presId="urn:microsoft.com/office/officeart/2005/8/layout/default"/>
    <dgm:cxn modelId="{19E8B973-4AB3-CA41-8B45-3BD8C2FBB7A6}" type="presParOf" srcId="{19CC4D10-5721-8C4B-9E6E-F0A6F9952443}" destId="{BA956FFA-FF2A-C744-A553-FCFC29AB81B9}" srcOrd="1" destOrd="0" presId="urn:microsoft.com/office/officeart/2005/8/layout/default"/>
    <dgm:cxn modelId="{5FDC1CC8-6058-2449-853E-A8E312C536A9}" type="presParOf" srcId="{19CC4D10-5721-8C4B-9E6E-F0A6F9952443}" destId="{3DA98F17-E6DE-7647-B6E5-999D26DD3E48}" srcOrd="2" destOrd="0" presId="urn:microsoft.com/office/officeart/2005/8/layout/default"/>
    <dgm:cxn modelId="{3388A339-4271-FE43-B16D-E22B468EB560}" type="presParOf" srcId="{19CC4D10-5721-8C4B-9E6E-F0A6F9952443}" destId="{F2476632-1543-3641-B8B0-1951151B7F2D}" srcOrd="3" destOrd="0" presId="urn:microsoft.com/office/officeart/2005/8/layout/default"/>
    <dgm:cxn modelId="{9DF01CF1-EC31-C547-A939-40B7C86FDB76}" type="presParOf" srcId="{19CC4D10-5721-8C4B-9E6E-F0A6F9952443}" destId="{7CFFBA90-E9CA-0047-BD40-9689543B58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CB640-A865-4AC8-8509-AABCDCDB7FF0}" type="doc">
      <dgm:prSet loTypeId="urn:microsoft.com/office/officeart/2005/8/layout/vProcess5" loCatId="list" qsTypeId="urn:microsoft.com/office/officeart/2005/8/quickstyle/simple1" qsCatId="simple" csTypeId="urn:microsoft.com/office/officeart/2005/8/colors/accent3_3" csCatId="accent3" phldr="1"/>
      <dgm:spPr/>
      <dgm:t>
        <a:bodyPr/>
        <a:lstStyle/>
        <a:p>
          <a:endParaRPr lang="en-US"/>
        </a:p>
      </dgm:t>
    </dgm:pt>
    <dgm:pt modelId="{784D0600-C30A-4822-98DC-CE5D4F5B344C}">
      <dgm:prSet phldrT="[Text]" custT="1"/>
      <dgm:spPr>
        <a:solidFill>
          <a:schemeClr val="bg1">
            <a:lumMod val="95000"/>
          </a:schemeClr>
        </a:solidFill>
        <a:ln>
          <a:noFill/>
        </a:ln>
      </dgm:spPr>
      <dgm:t>
        <a:bodyPr lIns="182880" tIns="91440" rIns="182880" bIns="91440"/>
        <a:lstStyle/>
        <a:p>
          <a:pPr>
            <a:lnSpc>
              <a:spcPct val="100000"/>
            </a:lnSpc>
          </a:pPr>
          <a:r>
            <a:rPr lang="en-US" sz="1600" b="1" dirty="0">
              <a:solidFill>
                <a:schemeClr val="tx1"/>
              </a:solidFill>
            </a:rPr>
            <a:t>Consider Usability Services</a:t>
          </a:r>
          <a:r>
            <a:rPr lang="en-US" sz="1600" b="0" dirty="0">
              <a:solidFill>
                <a:schemeClr val="tx1"/>
              </a:solidFill>
            </a:rPr>
            <a:t> to further aid in best practice for the search feature and identifying ways of combating navigation struggles.</a:t>
          </a:r>
        </a:p>
      </dgm:t>
    </dgm:pt>
    <dgm:pt modelId="{C650C961-ACE1-48D7-BF46-1035005DF17A}" type="parTrans" cxnId="{3D4FB7C0-0013-4E77-B48B-CA7A86F4C2E4}">
      <dgm:prSet/>
      <dgm:spPr/>
      <dgm:t>
        <a:bodyPr/>
        <a:lstStyle/>
        <a:p>
          <a:endParaRPr lang="en-US" sz="1400"/>
        </a:p>
      </dgm:t>
    </dgm:pt>
    <dgm:pt modelId="{D6886BF0-14E4-431C-8E9D-DE701BE3C3B2}" type="sibTrans" cxnId="{3D4FB7C0-0013-4E77-B48B-CA7A86F4C2E4}">
      <dgm:prSet/>
      <dgm:spPr>
        <a:solidFill>
          <a:schemeClr val="accent5">
            <a:alpha val="90000"/>
          </a:schemeClr>
        </a:solidFill>
        <a:ln>
          <a:noFill/>
        </a:ln>
      </dgm:spPr>
      <dgm:t>
        <a:bodyPr/>
        <a:lstStyle/>
        <a:p>
          <a:endParaRPr lang="en-US" sz="1400"/>
        </a:p>
      </dgm:t>
    </dgm:pt>
    <dgm:pt modelId="{EB169EFA-7F62-4B66-9E5F-A22DA2F498FD}">
      <dgm:prSet phldrT="[Text]" custT="1"/>
      <dgm:spPr>
        <a:solidFill>
          <a:schemeClr val="bg1">
            <a:lumMod val="95000"/>
          </a:schemeClr>
        </a:solidFill>
        <a:ln>
          <a:noFill/>
        </a:ln>
      </dgm:spPr>
      <dgm:t>
        <a:bodyPr lIns="182880" tIns="91440" rIns="182880" bIns="91440"/>
        <a:lstStyle/>
        <a:p>
          <a:pPr>
            <a:lnSpc>
              <a:spcPct val="100000"/>
            </a:lnSpc>
          </a:pPr>
          <a:r>
            <a:rPr lang="en-US" sz="1600" b="0" dirty="0">
              <a:solidFill>
                <a:schemeClr val="tx1"/>
              </a:solidFill>
            </a:rPr>
            <a:t>Create and manage </a:t>
          </a:r>
          <a:r>
            <a:rPr lang="en-US" sz="1600" b="1" dirty="0">
              <a:solidFill>
                <a:schemeClr val="tx1"/>
              </a:solidFill>
            </a:rPr>
            <a:t>Radiation Visitor dashboards </a:t>
          </a:r>
          <a:r>
            <a:rPr lang="en-US" sz="1600" b="0" dirty="0">
              <a:solidFill>
                <a:schemeClr val="tx1"/>
              </a:solidFill>
            </a:rPr>
            <a:t>in the Suite as well as </a:t>
          </a:r>
          <a:r>
            <a:rPr lang="en-US" sz="1600" b="1" dirty="0">
              <a:solidFill>
                <a:schemeClr val="tx1"/>
              </a:solidFill>
            </a:rPr>
            <a:t>provide radiation team with access to the data. </a:t>
          </a:r>
          <a:endParaRPr lang="en-US" sz="1600" b="0" dirty="0">
            <a:solidFill>
              <a:schemeClr val="tx1"/>
            </a:solidFill>
          </a:endParaRPr>
        </a:p>
      </dgm:t>
    </dgm:pt>
    <dgm:pt modelId="{7FC43F5A-17F4-4326-B95E-0DB3FA117C4E}" type="parTrans" cxnId="{54C6B988-AF7B-4D4D-9483-7377C002455A}">
      <dgm:prSet/>
      <dgm:spPr/>
      <dgm:t>
        <a:bodyPr/>
        <a:lstStyle/>
        <a:p>
          <a:endParaRPr lang="en-US" sz="1400"/>
        </a:p>
      </dgm:t>
    </dgm:pt>
    <dgm:pt modelId="{9345D63B-A461-4431-8B05-7D318EFF6B36}" type="sibTrans" cxnId="{54C6B988-AF7B-4D4D-9483-7377C002455A}">
      <dgm:prSet/>
      <dgm:spPr>
        <a:solidFill>
          <a:schemeClr val="accent5">
            <a:alpha val="90000"/>
          </a:schemeClr>
        </a:solidFill>
        <a:ln>
          <a:noFill/>
        </a:ln>
      </dgm:spPr>
      <dgm:t>
        <a:bodyPr/>
        <a:lstStyle/>
        <a:p>
          <a:endParaRPr lang="en-US" sz="1400"/>
        </a:p>
      </dgm:t>
    </dgm:pt>
    <dgm:pt modelId="{476FE7EC-40D8-4BBD-9683-28055E03F989}">
      <dgm:prSet phldrT="[Text]" custT="1"/>
      <dgm:spPr>
        <a:solidFill>
          <a:schemeClr val="bg1">
            <a:lumMod val="95000"/>
          </a:schemeClr>
        </a:solidFill>
        <a:ln>
          <a:noFill/>
        </a:ln>
      </dgm:spPr>
      <dgm:t>
        <a:bodyPr lIns="182880" tIns="91440" rIns="182880" bIns="91440"/>
        <a:lstStyle/>
        <a:p>
          <a:pPr>
            <a:lnSpc>
              <a:spcPct val="100000"/>
            </a:lnSpc>
          </a:pPr>
          <a:r>
            <a:rPr lang="en-US" sz="1600" b="0" dirty="0">
              <a:solidFill>
                <a:schemeClr val="tx1"/>
              </a:solidFill>
            </a:rPr>
            <a:t>Consider </a:t>
          </a:r>
          <a:r>
            <a:rPr lang="en-US" sz="1600" b="1" dirty="0">
              <a:solidFill>
                <a:schemeClr val="tx1"/>
              </a:solidFill>
            </a:rPr>
            <a:t>Feedback Surveys for the Radiation pages</a:t>
          </a:r>
          <a:r>
            <a:rPr lang="en-US" sz="1600" b="0" dirty="0">
              <a:solidFill>
                <a:schemeClr val="tx1"/>
              </a:solidFill>
            </a:rPr>
            <a:t>. ForeSee® Feedback presents visitors with the opportunity to </a:t>
          </a:r>
          <a:r>
            <a:rPr lang="en-US" sz="1600" b="1" dirty="0">
              <a:solidFill>
                <a:schemeClr val="tx1"/>
              </a:solidFill>
            </a:rPr>
            <a:t>communicate their experience at any given point of their visit</a:t>
          </a:r>
          <a:r>
            <a:rPr lang="en-US" sz="1600" b="0" dirty="0">
              <a:solidFill>
                <a:schemeClr val="tx1"/>
              </a:solidFill>
            </a:rPr>
            <a:t>. ForeSee® Feedback allows participants to select specific or general areas to rate or comment on. </a:t>
          </a:r>
        </a:p>
      </dgm:t>
    </dgm:pt>
    <dgm:pt modelId="{659BFBB0-BECF-437E-B0D5-444407C03036}" type="parTrans" cxnId="{10073FA5-8AB8-446F-BACA-2A9BD10772A8}">
      <dgm:prSet/>
      <dgm:spPr/>
      <dgm:t>
        <a:bodyPr/>
        <a:lstStyle/>
        <a:p>
          <a:endParaRPr lang="en-US" sz="1400"/>
        </a:p>
      </dgm:t>
    </dgm:pt>
    <dgm:pt modelId="{17A37DBA-5442-440F-9560-8AF14176C711}" type="sibTrans" cxnId="{10073FA5-8AB8-446F-BACA-2A9BD10772A8}">
      <dgm:prSet/>
      <dgm:spPr>
        <a:solidFill>
          <a:schemeClr val="accent5">
            <a:alpha val="90000"/>
          </a:schemeClr>
        </a:solidFill>
        <a:ln>
          <a:noFill/>
        </a:ln>
      </dgm:spPr>
      <dgm:t>
        <a:bodyPr/>
        <a:lstStyle/>
        <a:p>
          <a:endParaRPr lang="en-US" sz="1400"/>
        </a:p>
      </dgm:t>
    </dgm:pt>
    <dgm:pt modelId="{477AB7C6-CBAD-E341-B61F-8902EDB53BD0}" type="pres">
      <dgm:prSet presAssocID="{A41CB640-A865-4AC8-8509-AABCDCDB7FF0}" presName="outerComposite" presStyleCnt="0">
        <dgm:presLayoutVars>
          <dgm:chMax val="5"/>
          <dgm:dir/>
          <dgm:resizeHandles val="exact"/>
        </dgm:presLayoutVars>
      </dgm:prSet>
      <dgm:spPr/>
    </dgm:pt>
    <dgm:pt modelId="{1CBFE59A-00B9-9F47-85B7-857AED606CE7}" type="pres">
      <dgm:prSet presAssocID="{A41CB640-A865-4AC8-8509-AABCDCDB7FF0}" presName="dummyMaxCanvas" presStyleCnt="0">
        <dgm:presLayoutVars/>
      </dgm:prSet>
      <dgm:spPr/>
    </dgm:pt>
    <dgm:pt modelId="{9438607A-8034-49D6-86C1-466A9BE095BA}" type="pres">
      <dgm:prSet presAssocID="{A41CB640-A865-4AC8-8509-AABCDCDB7FF0}" presName="ThreeNodes_1" presStyleLbl="node1" presStyleIdx="0" presStyleCnt="3">
        <dgm:presLayoutVars>
          <dgm:bulletEnabled val="1"/>
        </dgm:presLayoutVars>
      </dgm:prSet>
      <dgm:spPr/>
    </dgm:pt>
    <dgm:pt modelId="{1F108564-2420-4632-AEEA-2260D22608F9}" type="pres">
      <dgm:prSet presAssocID="{A41CB640-A865-4AC8-8509-AABCDCDB7FF0}" presName="ThreeNodes_2" presStyleLbl="node1" presStyleIdx="1" presStyleCnt="3">
        <dgm:presLayoutVars>
          <dgm:bulletEnabled val="1"/>
        </dgm:presLayoutVars>
      </dgm:prSet>
      <dgm:spPr/>
    </dgm:pt>
    <dgm:pt modelId="{5B960CC7-23C4-48DF-BB0E-995066694DBC}" type="pres">
      <dgm:prSet presAssocID="{A41CB640-A865-4AC8-8509-AABCDCDB7FF0}" presName="ThreeNodes_3" presStyleLbl="node1" presStyleIdx="2" presStyleCnt="3">
        <dgm:presLayoutVars>
          <dgm:bulletEnabled val="1"/>
        </dgm:presLayoutVars>
      </dgm:prSet>
      <dgm:spPr/>
    </dgm:pt>
    <dgm:pt modelId="{EB03AF5A-79FE-4055-B649-8B9B66940405}" type="pres">
      <dgm:prSet presAssocID="{A41CB640-A865-4AC8-8509-AABCDCDB7FF0}" presName="ThreeConn_1-2" presStyleLbl="fgAccFollowNode1" presStyleIdx="0" presStyleCnt="2">
        <dgm:presLayoutVars>
          <dgm:bulletEnabled val="1"/>
        </dgm:presLayoutVars>
      </dgm:prSet>
      <dgm:spPr/>
    </dgm:pt>
    <dgm:pt modelId="{DEA0A168-8DAB-475A-95C7-8D09C4DC492F}" type="pres">
      <dgm:prSet presAssocID="{A41CB640-A865-4AC8-8509-AABCDCDB7FF0}" presName="ThreeConn_2-3" presStyleLbl="fgAccFollowNode1" presStyleIdx="1" presStyleCnt="2">
        <dgm:presLayoutVars>
          <dgm:bulletEnabled val="1"/>
        </dgm:presLayoutVars>
      </dgm:prSet>
      <dgm:spPr/>
    </dgm:pt>
    <dgm:pt modelId="{5FE0474B-1641-4BD7-A8B2-09DE80D2B26B}" type="pres">
      <dgm:prSet presAssocID="{A41CB640-A865-4AC8-8509-AABCDCDB7FF0}" presName="ThreeNodes_1_text" presStyleLbl="node1" presStyleIdx="2" presStyleCnt="3">
        <dgm:presLayoutVars>
          <dgm:bulletEnabled val="1"/>
        </dgm:presLayoutVars>
      </dgm:prSet>
      <dgm:spPr/>
    </dgm:pt>
    <dgm:pt modelId="{609F8E83-ABC6-4BAA-BF11-D5D33E5D9B73}" type="pres">
      <dgm:prSet presAssocID="{A41CB640-A865-4AC8-8509-AABCDCDB7FF0}" presName="ThreeNodes_2_text" presStyleLbl="node1" presStyleIdx="2" presStyleCnt="3">
        <dgm:presLayoutVars>
          <dgm:bulletEnabled val="1"/>
        </dgm:presLayoutVars>
      </dgm:prSet>
      <dgm:spPr/>
    </dgm:pt>
    <dgm:pt modelId="{2AA86CB4-DB71-4EA1-8BAD-15214DDFF76A}" type="pres">
      <dgm:prSet presAssocID="{A41CB640-A865-4AC8-8509-AABCDCDB7FF0}" presName="ThreeNodes_3_text" presStyleLbl="node1" presStyleIdx="2" presStyleCnt="3">
        <dgm:presLayoutVars>
          <dgm:bulletEnabled val="1"/>
        </dgm:presLayoutVars>
      </dgm:prSet>
      <dgm:spPr/>
    </dgm:pt>
  </dgm:ptLst>
  <dgm:cxnLst>
    <dgm:cxn modelId="{89F15404-72CB-4665-AFC3-8D50C294C7C4}" type="presOf" srcId="{EB169EFA-7F62-4B66-9E5F-A22DA2F498FD}" destId="{609F8E83-ABC6-4BAA-BF11-D5D33E5D9B73}" srcOrd="1" destOrd="0" presId="urn:microsoft.com/office/officeart/2005/8/layout/vProcess5"/>
    <dgm:cxn modelId="{73F8E363-8274-4014-81BE-5D8EAB4407E8}" type="presOf" srcId="{784D0600-C30A-4822-98DC-CE5D4F5B344C}" destId="{5FE0474B-1641-4BD7-A8B2-09DE80D2B26B}" srcOrd="1" destOrd="0" presId="urn:microsoft.com/office/officeart/2005/8/layout/vProcess5"/>
    <dgm:cxn modelId="{3F1F6666-0297-464F-9231-024375D83FD0}" type="presOf" srcId="{D6886BF0-14E4-431C-8E9D-DE701BE3C3B2}" destId="{EB03AF5A-79FE-4055-B649-8B9B66940405}" srcOrd="0" destOrd="0" presId="urn:microsoft.com/office/officeart/2005/8/layout/vProcess5"/>
    <dgm:cxn modelId="{6EBBAD49-4FCB-46F9-BE80-2AF32A4B74F9}" type="presOf" srcId="{476FE7EC-40D8-4BBD-9683-28055E03F989}" destId="{2AA86CB4-DB71-4EA1-8BAD-15214DDFF76A}" srcOrd="1" destOrd="0" presId="urn:microsoft.com/office/officeart/2005/8/layout/vProcess5"/>
    <dgm:cxn modelId="{E02C6F88-1B16-4207-A8B6-29069B2F7950}" type="presOf" srcId="{EB169EFA-7F62-4B66-9E5F-A22DA2F498FD}" destId="{1F108564-2420-4632-AEEA-2260D22608F9}" srcOrd="0" destOrd="0" presId="urn:microsoft.com/office/officeart/2005/8/layout/vProcess5"/>
    <dgm:cxn modelId="{54C6B988-AF7B-4D4D-9483-7377C002455A}" srcId="{A41CB640-A865-4AC8-8509-AABCDCDB7FF0}" destId="{EB169EFA-7F62-4B66-9E5F-A22DA2F498FD}" srcOrd="1" destOrd="0" parTransId="{7FC43F5A-17F4-4326-B95E-0DB3FA117C4E}" sibTransId="{9345D63B-A461-4431-8B05-7D318EFF6B36}"/>
    <dgm:cxn modelId="{D07A618F-5D80-3A40-898A-FFF5045454A2}" type="presOf" srcId="{A41CB640-A865-4AC8-8509-AABCDCDB7FF0}" destId="{477AB7C6-CBAD-E341-B61F-8902EDB53BD0}" srcOrd="0" destOrd="0" presId="urn:microsoft.com/office/officeart/2005/8/layout/vProcess5"/>
    <dgm:cxn modelId="{221A9798-ED02-4248-9941-962385EE7C2B}" type="presOf" srcId="{476FE7EC-40D8-4BBD-9683-28055E03F989}" destId="{5B960CC7-23C4-48DF-BB0E-995066694DBC}" srcOrd="0" destOrd="0" presId="urn:microsoft.com/office/officeart/2005/8/layout/vProcess5"/>
    <dgm:cxn modelId="{10073FA5-8AB8-446F-BACA-2A9BD10772A8}" srcId="{A41CB640-A865-4AC8-8509-AABCDCDB7FF0}" destId="{476FE7EC-40D8-4BBD-9683-28055E03F989}" srcOrd="2" destOrd="0" parTransId="{659BFBB0-BECF-437E-B0D5-444407C03036}" sibTransId="{17A37DBA-5442-440F-9560-8AF14176C711}"/>
    <dgm:cxn modelId="{3D4FB7C0-0013-4E77-B48B-CA7A86F4C2E4}" srcId="{A41CB640-A865-4AC8-8509-AABCDCDB7FF0}" destId="{784D0600-C30A-4822-98DC-CE5D4F5B344C}" srcOrd="0" destOrd="0" parTransId="{C650C961-ACE1-48D7-BF46-1035005DF17A}" sibTransId="{D6886BF0-14E4-431C-8E9D-DE701BE3C3B2}"/>
    <dgm:cxn modelId="{54B0A7CB-78F8-41BB-B616-D259E77B12B5}" type="presOf" srcId="{784D0600-C30A-4822-98DC-CE5D4F5B344C}" destId="{9438607A-8034-49D6-86C1-466A9BE095BA}" srcOrd="0" destOrd="0" presId="urn:microsoft.com/office/officeart/2005/8/layout/vProcess5"/>
    <dgm:cxn modelId="{54422AD2-5602-4526-ADC4-43AA1608381F}" type="presOf" srcId="{9345D63B-A461-4431-8B05-7D318EFF6B36}" destId="{DEA0A168-8DAB-475A-95C7-8D09C4DC492F}" srcOrd="0" destOrd="0" presId="urn:microsoft.com/office/officeart/2005/8/layout/vProcess5"/>
    <dgm:cxn modelId="{E2A8B936-83F8-A249-B16A-822FAB53A29D}" type="presParOf" srcId="{477AB7C6-CBAD-E341-B61F-8902EDB53BD0}" destId="{1CBFE59A-00B9-9F47-85B7-857AED606CE7}" srcOrd="0" destOrd="0" presId="urn:microsoft.com/office/officeart/2005/8/layout/vProcess5"/>
    <dgm:cxn modelId="{A8CD878A-7304-4292-8163-08B1BA34AA3D}" type="presParOf" srcId="{477AB7C6-CBAD-E341-B61F-8902EDB53BD0}" destId="{9438607A-8034-49D6-86C1-466A9BE095BA}" srcOrd="1" destOrd="0" presId="urn:microsoft.com/office/officeart/2005/8/layout/vProcess5"/>
    <dgm:cxn modelId="{89285BC8-9587-4863-B1A8-37FED61B83AC}" type="presParOf" srcId="{477AB7C6-CBAD-E341-B61F-8902EDB53BD0}" destId="{1F108564-2420-4632-AEEA-2260D22608F9}" srcOrd="2" destOrd="0" presId="urn:microsoft.com/office/officeart/2005/8/layout/vProcess5"/>
    <dgm:cxn modelId="{4A05D703-4F2E-4286-881D-4E101B9C8FC8}" type="presParOf" srcId="{477AB7C6-CBAD-E341-B61F-8902EDB53BD0}" destId="{5B960CC7-23C4-48DF-BB0E-995066694DBC}" srcOrd="3" destOrd="0" presId="urn:microsoft.com/office/officeart/2005/8/layout/vProcess5"/>
    <dgm:cxn modelId="{396D4830-686A-483B-B54D-2BB3C0DCD66F}" type="presParOf" srcId="{477AB7C6-CBAD-E341-B61F-8902EDB53BD0}" destId="{EB03AF5A-79FE-4055-B649-8B9B66940405}" srcOrd="4" destOrd="0" presId="urn:microsoft.com/office/officeart/2005/8/layout/vProcess5"/>
    <dgm:cxn modelId="{BA13C6D1-09F8-466E-A891-0237EEA89B4D}" type="presParOf" srcId="{477AB7C6-CBAD-E341-B61F-8902EDB53BD0}" destId="{DEA0A168-8DAB-475A-95C7-8D09C4DC492F}" srcOrd="5" destOrd="0" presId="urn:microsoft.com/office/officeart/2005/8/layout/vProcess5"/>
    <dgm:cxn modelId="{3E74E87A-C2BE-4A96-B280-9B3343AB1946}" type="presParOf" srcId="{477AB7C6-CBAD-E341-B61F-8902EDB53BD0}" destId="{5FE0474B-1641-4BD7-A8B2-09DE80D2B26B}" srcOrd="6" destOrd="0" presId="urn:microsoft.com/office/officeart/2005/8/layout/vProcess5"/>
    <dgm:cxn modelId="{BCEAE22E-EF2B-42D1-AB21-E0EA18466248}" type="presParOf" srcId="{477AB7C6-CBAD-E341-B61F-8902EDB53BD0}" destId="{609F8E83-ABC6-4BAA-BF11-D5D33E5D9B73}" srcOrd="7" destOrd="0" presId="urn:microsoft.com/office/officeart/2005/8/layout/vProcess5"/>
    <dgm:cxn modelId="{1996C8F2-D617-4F27-8BFC-C28CC6300413}" type="presParOf" srcId="{477AB7C6-CBAD-E341-B61F-8902EDB53BD0}" destId="{2AA86CB4-DB71-4EA1-8BAD-15214DDFF76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4CE3-54B3-457E-A319-530ECCD65AEF}">
      <dsp:nvSpPr>
        <dsp:cNvPr id="0" name=""/>
        <dsp:cNvSpPr/>
      </dsp:nvSpPr>
      <dsp:spPr>
        <a:xfrm>
          <a:off x="-5711138" y="-874191"/>
          <a:ext cx="6799497" cy="6799497"/>
        </a:xfrm>
        <a:prstGeom prst="blockArc">
          <a:avLst>
            <a:gd name="adj1" fmla="val 18900000"/>
            <a:gd name="adj2" fmla="val 2700000"/>
            <a:gd name="adj3" fmla="val 318"/>
          </a:avLst>
        </a:prstGeom>
        <a:noFill/>
        <a:ln w="25400" cap="flat" cmpd="sng" algn="ctr">
          <a:gradFill flip="none" rotWithShape="1">
            <a:gsLst>
              <a:gs pos="0">
                <a:schemeClr val="accent5">
                  <a:alpha val="0"/>
                </a:schemeClr>
              </a:gs>
              <a:gs pos="48000">
                <a:schemeClr val="accent5"/>
              </a:gs>
              <a:gs pos="100000">
                <a:schemeClr val="accent5">
                  <a:alpha val="0"/>
                </a:schemeClr>
              </a:gs>
            </a:gsLst>
            <a:lin ang="16200000" scaled="1"/>
            <a:tileRect/>
          </a:gradFill>
          <a:prstDash val="solid"/>
        </a:ln>
        <a:effectLst/>
      </dsp:spPr>
      <dsp:style>
        <a:lnRef idx="2">
          <a:scrgbClr r="0" g="0" b="0"/>
        </a:lnRef>
        <a:fillRef idx="0">
          <a:scrgbClr r="0" g="0" b="0"/>
        </a:fillRef>
        <a:effectRef idx="0">
          <a:scrgbClr r="0" g="0" b="0"/>
        </a:effectRef>
        <a:fontRef idx="minor"/>
      </dsp:style>
    </dsp:sp>
    <dsp:sp modelId="{3337E97A-6CEA-48D1-A0A2-9760501E8A14}">
      <dsp:nvSpPr>
        <dsp:cNvPr id="0" name=""/>
        <dsp:cNvSpPr/>
      </dsp:nvSpPr>
      <dsp:spPr>
        <a:xfrm>
          <a:off x="569704" y="388329"/>
          <a:ext cx="8378012" cy="77706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79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Methodology and Objective</a:t>
          </a:r>
          <a:endParaRPr lang="en-US" sz="2800" kern="1200" dirty="0">
            <a:solidFill>
              <a:schemeClr val="tx1"/>
            </a:solidFill>
          </a:endParaRPr>
        </a:p>
      </dsp:txBody>
      <dsp:txXfrm>
        <a:off x="569704" y="388329"/>
        <a:ext cx="8378012" cy="777063"/>
      </dsp:txXfrm>
    </dsp:sp>
    <dsp:sp modelId="{278F2B18-2B60-443C-91C0-97D18E5FC309}">
      <dsp:nvSpPr>
        <dsp:cNvPr id="0" name=""/>
        <dsp:cNvSpPr/>
      </dsp:nvSpPr>
      <dsp:spPr>
        <a:xfrm>
          <a:off x="84039" y="291196"/>
          <a:ext cx="971329" cy="971329"/>
        </a:xfrm>
        <a:prstGeom prst="ellipse">
          <a:avLst/>
        </a:prstGeom>
        <a:solidFill>
          <a:schemeClr val="tx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39F7788-01F0-457B-9622-7452D587F4D6}">
      <dsp:nvSpPr>
        <dsp:cNvPr id="0" name=""/>
        <dsp:cNvSpPr/>
      </dsp:nvSpPr>
      <dsp:spPr>
        <a:xfrm>
          <a:off x="1015212" y="1554126"/>
          <a:ext cx="7932504" cy="77706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79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Executive Summary</a:t>
          </a:r>
          <a:endParaRPr lang="en-US" sz="2800" kern="1200" dirty="0">
            <a:solidFill>
              <a:schemeClr val="tx1"/>
            </a:solidFill>
          </a:endParaRPr>
        </a:p>
      </dsp:txBody>
      <dsp:txXfrm>
        <a:off x="1015212" y="1554126"/>
        <a:ext cx="7932504" cy="777063"/>
      </dsp:txXfrm>
    </dsp:sp>
    <dsp:sp modelId="{1468C14B-5E35-4DC8-AE9F-F3E9644BCDE3}">
      <dsp:nvSpPr>
        <dsp:cNvPr id="0" name=""/>
        <dsp:cNvSpPr/>
      </dsp:nvSpPr>
      <dsp:spPr>
        <a:xfrm>
          <a:off x="529547" y="1456993"/>
          <a:ext cx="971329" cy="971329"/>
        </a:xfrm>
        <a:prstGeom prst="ellipse">
          <a:avLst/>
        </a:prstGeom>
        <a:solidFill>
          <a:schemeClr val="tx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B98C79A-4D43-44DE-9076-38D7236B4D72}">
      <dsp:nvSpPr>
        <dsp:cNvPr id="0" name=""/>
        <dsp:cNvSpPr/>
      </dsp:nvSpPr>
      <dsp:spPr>
        <a:xfrm>
          <a:off x="1015212" y="2719923"/>
          <a:ext cx="7932504" cy="77706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79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Radiation Segment Overview</a:t>
          </a:r>
          <a:endParaRPr lang="en-US" sz="2800" kern="1200" dirty="0">
            <a:solidFill>
              <a:schemeClr val="tx1"/>
            </a:solidFill>
          </a:endParaRPr>
        </a:p>
      </dsp:txBody>
      <dsp:txXfrm>
        <a:off x="1015212" y="2719923"/>
        <a:ext cx="7932504" cy="777063"/>
      </dsp:txXfrm>
    </dsp:sp>
    <dsp:sp modelId="{2B2C8AB9-2792-4A8A-9EA6-1CBB57AFA6A1}">
      <dsp:nvSpPr>
        <dsp:cNvPr id="0" name=""/>
        <dsp:cNvSpPr/>
      </dsp:nvSpPr>
      <dsp:spPr>
        <a:xfrm>
          <a:off x="529547" y="2622790"/>
          <a:ext cx="971329" cy="971329"/>
        </a:xfrm>
        <a:prstGeom prst="ellipse">
          <a:avLst/>
        </a:prstGeom>
        <a:solidFill>
          <a:schemeClr val="tx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7B18CF9-2E44-4699-984A-BB14B24E01DC}">
      <dsp:nvSpPr>
        <dsp:cNvPr id="0" name=""/>
        <dsp:cNvSpPr/>
      </dsp:nvSpPr>
      <dsp:spPr>
        <a:xfrm>
          <a:off x="569704" y="3885720"/>
          <a:ext cx="8378012" cy="77706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79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Recommendations &amp; Next Steps</a:t>
          </a:r>
          <a:endParaRPr lang="en-US" sz="2800" kern="1200" dirty="0">
            <a:solidFill>
              <a:schemeClr val="tx1"/>
            </a:solidFill>
          </a:endParaRPr>
        </a:p>
      </dsp:txBody>
      <dsp:txXfrm>
        <a:off x="569704" y="3885720"/>
        <a:ext cx="8378012" cy="777063"/>
      </dsp:txXfrm>
    </dsp:sp>
    <dsp:sp modelId="{22AAC7B3-5E76-4637-80E4-4C137E095439}">
      <dsp:nvSpPr>
        <dsp:cNvPr id="0" name=""/>
        <dsp:cNvSpPr/>
      </dsp:nvSpPr>
      <dsp:spPr>
        <a:xfrm>
          <a:off x="84039" y="3789748"/>
          <a:ext cx="971329" cy="969007"/>
        </a:xfrm>
        <a:prstGeom prst="ellipse">
          <a:avLst/>
        </a:prstGeom>
        <a:solidFill>
          <a:schemeClr val="tx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DB7F-1FCE-40C6-AD80-3E18A2B7E06F}">
      <dsp:nvSpPr>
        <dsp:cNvPr id="0" name=""/>
        <dsp:cNvSpPr/>
      </dsp:nvSpPr>
      <dsp:spPr>
        <a:xfrm>
          <a:off x="96908" y="118968"/>
          <a:ext cx="3900572" cy="442996"/>
        </a:xfrm>
        <a:prstGeom prst="roundRect">
          <a:avLst>
            <a:gd name="adj" fmla="val 10000"/>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609493" rtl="0" eaLnBrk="1" latinLnBrk="0" hangingPunct="1">
            <a:lnSpc>
              <a:spcPct val="90000"/>
            </a:lnSpc>
            <a:spcBef>
              <a:spcPct val="0"/>
            </a:spcBef>
            <a:spcAft>
              <a:spcPct val="35000"/>
            </a:spcAft>
            <a:buNone/>
          </a:pPr>
          <a:r>
            <a:rPr lang="en-US" sz="1800" b="1" kern="1200" spc="300">
              <a:solidFill>
                <a:schemeClr val="lt1"/>
              </a:solidFill>
              <a:latin typeface="+mn-lt"/>
              <a:ea typeface="+mn-ea"/>
              <a:cs typeface="+mn-cs"/>
            </a:rPr>
            <a:t>KEY FACTS</a:t>
          </a:r>
        </a:p>
      </dsp:txBody>
      <dsp:txXfrm>
        <a:off x="109883" y="131943"/>
        <a:ext cx="3874622" cy="417046"/>
      </dsp:txXfrm>
    </dsp:sp>
    <dsp:sp modelId="{6EB8313E-654E-4C15-9A2D-3FA23158F776}">
      <dsp:nvSpPr>
        <dsp:cNvPr id="0" name=""/>
        <dsp:cNvSpPr/>
      </dsp:nvSpPr>
      <dsp:spPr>
        <a:xfrm>
          <a:off x="486965" y="561964"/>
          <a:ext cx="296200" cy="674523"/>
        </a:xfrm>
        <a:custGeom>
          <a:avLst/>
          <a:gdLst/>
          <a:ahLst/>
          <a:cxnLst/>
          <a:rect l="0" t="0" r="0" b="0"/>
          <a:pathLst>
            <a:path>
              <a:moveTo>
                <a:pt x="0" y="0"/>
              </a:moveTo>
              <a:lnTo>
                <a:pt x="0" y="674523"/>
              </a:lnTo>
              <a:lnTo>
                <a:pt x="296200" y="67452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3DEC9A77-096C-4F69-A3D4-688ED772DD2B}">
      <dsp:nvSpPr>
        <dsp:cNvPr id="0" name=""/>
        <dsp:cNvSpPr/>
      </dsp:nvSpPr>
      <dsp:spPr>
        <a:xfrm>
          <a:off x="783166" y="772804"/>
          <a:ext cx="3210575" cy="927366"/>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Collection began: </a:t>
          </a:r>
        </a:p>
        <a:p>
          <a:pPr marL="0" lvl="0" indent="0" algn="ctr" defTabSz="622300">
            <a:lnSpc>
              <a:spcPct val="90000"/>
            </a:lnSpc>
            <a:spcBef>
              <a:spcPct val="0"/>
            </a:spcBef>
            <a:spcAft>
              <a:spcPct val="35000"/>
            </a:spcAft>
            <a:buNone/>
          </a:pPr>
          <a:r>
            <a:rPr lang="en-US" sz="1400" kern="1200" dirty="0">
              <a:latin typeface="+mn-lt"/>
            </a:rPr>
            <a:t>Desktop: August 2015</a:t>
          </a:r>
        </a:p>
      </dsp:txBody>
      <dsp:txXfrm>
        <a:off x="810328" y="799966"/>
        <a:ext cx="3156251" cy="873042"/>
      </dsp:txXfrm>
    </dsp:sp>
    <dsp:sp modelId="{63330818-AF3E-4EEB-BD4F-02022F0892D1}">
      <dsp:nvSpPr>
        <dsp:cNvPr id="0" name=""/>
        <dsp:cNvSpPr/>
      </dsp:nvSpPr>
      <dsp:spPr>
        <a:xfrm>
          <a:off x="486965" y="561964"/>
          <a:ext cx="296200" cy="1693697"/>
        </a:xfrm>
        <a:custGeom>
          <a:avLst/>
          <a:gdLst/>
          <a:ahLst/>
          <a:cxnLst/>
          <a:rect l="0" t="0" r="0" b="0"/>
          <a:pathLst>
            <a:path>
              <a:moveTo>
                <a:pt x="0" y="0"/>
              </a:moveTo>
              <a:lnTo>
                <a:pt x="0" y="1693697"/>
              </a:lnTo>
              <a:lnTo>
                <a:pt x="296200" y="1693697"/>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808EF1DA-9CAB-497E-8CA6-CF054EB388E4}">
      <dsp:nvSpPr>
        <dsp:cNvPr id="0" name=""/>
        <dsp:cNvSpPr/>
      </dsp:nvSpPr>
      <dsp:spPr>
        <a:xfrm>
          <a:off x="783166" y="1849491"/>
          <a:ext cx="3184304" cy="812342"/>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latin typeface="+mn-lt"/>
            </a:rPr>
            <a:t>Reporting Period:</a:t>
          </a:r>
        </a:p>
        <a:p>
          <a:pPr marL="0" lvl="0" indent="0" algn="ctr" defTabSz="622300">
            <a:lnSpc>
              <a:spcPct val="90000"/>
            </a:lnSpc>
            <a:spcBef>
              <a:spcPct val="0"/>
            </a:spcBef>
            <a:spcAft>
              <a:spcPct val="35000"/>
            </a:spcAft>
            <a:buNone/>
          </a:pPr>
          <a:r>
            <a:rPr lang="en-US" sz="1400" kern="1200" dirty="0">
              <a:solidFill>
                <a:schemeClr val="tx2"/>
              </a:solidFill>
              <a:latin typeface="+mn-lt"/>
            </a:rPr>
            <a:t>March 1, 2017 – February 19, 2019</a:t>
          </a:r>
        </a:p>
      </dsp:txBody>
      <dsp:txXfrm>
        <a:off x="806959" y="1873284"/>
        <a:ext cx="3136718" cy="764756"/>
      </dsp:txXfrm>
    </dsp:sp>
    <dsp:sp modelId="{C5F1041C-E729-4C1E-98AB-5217A5322A5C}">
      <dsp:nvSpPr>
        <dsp:cNvPr id="0" name=""/>
        <dsp:cNvSpPr/>
      </dsp:nvSpPr>
      <dsp:spPr>
        <a:xfrm>
          <a:off x="486965" y="561964"/>
          <a:ext cx="296200" cy="2754460"/>
        </a:xfrm>
        <a:custGeom>
          <a:avLst/>
          <a:gdLst/>
          <a:ahLst/>
          <a:cxnLst/>
          <a:rect l="0" t="0" r="0" b="0"/>
          <a:pathLst>
            <a:path>
              <a:moveTo>
                <a:pt x="0" y="0"/>
              </a:moveTo>
              <a:lnTo>
                <a:pt x="0" y="2754460"/>
              </a:lnTo>
              <a:lnTo>
                <a:pt x="296200" y="2754460"/>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7A97ED0-43A3-445E-9CBA-306F162A7437}">
      <dsp:nvSpPr>
        <dsp:cNvPr id="0" name=""/>
        <dsp:cNvSpPr/>
      </dsp:nvSpPr>
      <dsp:spPr>
        <a:xfrm>
          <a:off x="783166" y="2811153"/>
          <a:ext cx="3208138" cy="1010543"/>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812764" y="2840751"/>
        <a:ext cx="3148942" cy="951347"/>
      </dsp:txXfrm>
    </dsp:sp>
    <dsp:sp modelId="{33EA018D-21A0-40B3-BA25-2BBF3E7F3FB4}">
      <dsp:nvSpPr>
        <dsp:cNvPr id="0" name=""/>
        <dsp:cNvSpPr/>
      </dsp:nvSpPr>
      <dsp:spPr>
        <a:xfrm>
          <a:off x="486965" y="561964"/>
          <a:ext cx="296200" cy="3814883"/>
        </a:xfrm>
        <a:custGeom>
          <a:avLst/>
          <a:gdLst/>
          <a:ahLst/>
          <a:cxnLst/>
          <a:rect l="0" t="0" r="0" b="0"/>
          <a:pathLst>
            <a:path>
              <a:moveTo>
                <a:pt x="0" y="0"/>
              </a:moveTo>
              <a:lnTo>
                <a:pt x="0" y="3814883"/>
              </a:lnTo>
              <a:lnTo>
                <a:pt x="296200" y="381488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5A66F06-7A73-4DEB-AB87-6894C3AD2569}">
      <dsp:nvSpPr>
        <dsp:cNvPr id="0" name=""/>
        <dsp:cNvSpPr/>
      </dsp:nvSpPr>
      <dsp:spPr>
        <a:xfrm>
          <a:off x="783166" y="3971017"/>
          <a:ext cx="3211263" cy="811661"/>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rPr>
            <a:t>Completion Percentage:                  </a:t>
          </a:r>
        </a:p>
        <a:p>
          <a:pPr marL="0" lvl="0" indent="0" algn="ctr" defTabSz="622300">
            <a:lnSpc>
              <a:spcPct val="90000"/>
            </a:lnSpc>
            <a:spcBef>
              <a:spcPct val="0"/>
            </a:spcBef>
            <a:spcAft>
              <a:spcPct val="35000"/>
            </a:spcAft>
            <a:buNone/>
          </a:pPr>
          <a:endParaRPr lang="en-US" sz="1400" kern="1200">
            <a:latin typeface="+mn-lt"/>
          </a:endParaRPr>
        </a:p>
      </dsp:txBody>
      <dsp:txXfrm>
        <a:off x="806939" y="3994790"/>
        <a:ext cx="3163717" cy="764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C889A-4A35-7E44-9579-5E5C38244EFF}">
      <dsp:nvSpPr>
        <dsp:cNvPr id="0" name=""/>
        <dsp:cNvSpPr/>
      </dsp:nvSpPr>
      <dsp:spPr>
        <a:xfrm>
          <a:off x="0" y="302213"/>
          <a:ext cx="3428107" cy="2936935"/>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365760" rIns="182880" bIns="76200" numCol="1" spcCol="1270" anchor="t" anchorCtr="0">
          <a:noAutofit/>
        </a:bodyPr>
        <a:lstStyle/>
        <a:p>
          <a:pPr marL="0" lvl="0" indent="0" algn="ctr" defTabSz="889000" rtl="0">
            <a:lnSpc>
              <a:spcPct val="110000"/>
            </a:lnSpc>
            <a:spcBef>
              <a:spcPct val="0"/>
            </a:spcBef>
            <a:spcAft>
              <a:spcPts val="1440"/>
            </a:spcAft>
            <a:buNone/>
          </a:pPr>
          <a:r>
            <a:rPr lang="en-US" sz="2000" b="1" kern="1200" spc="300" dirty="0"/>
            <a:t>OBJECTIVE #1</a:t>
          </a:r>
        </a:p>
        <a:p>
          <a:pPr marL="0" lvl="0" indent="0" algn="ctr" defTabSz="889000" rtl="0">
            <a:lnSpc>
              <a:spcPct val="110000"/>
            </a:lnSpc>
            <a:spcBef>
              <a:spcPct val="0"/>
            </a:spcBef>
            <a:spcAft>
              <a:spcPts val="1440"/>
            </a:spcAft>
            <a:buNone/>
          </a:pPr>
          <a:r>
            <a:rPr lang="en-US" sz="1800" kern="1200" dirty="0"/>
            <a:t>Review the EPA desktop radiation segment experience through the lens of customer satisfaction.</a:t>
          </a:r>
          <a:endParaRPr lang="en-US" sz="1800" b="1" kern="1200" spc="300" dirty="0"/>
        </a:p>
      </dsp:txBody>
      <dsp:txXfrm>
        <a:off x="0" y="302213"/>
        <a:ext cx="3428107" cy="2936935"/>
      </dsp:txXfrm>
    </dsp:sp>
    <dsp:sp modelId="{3DA98F17-E6DE-7647-B6E5-999D26DD3E48}">
      <dsp:nvSpPr>
        <dsp:cNvPr id="0" name=""/>
        <dsp:cNvSpPr/>
      </dsp:nvSpPr>
      <dsp:spPr>
        <a:xfrm>
          <a:off x="3770918" y="302213"/>
          <a:ext cx="3428107" cy="2936935"/>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365760" rIns="182880" bIns="76200" numCol="1" spcCol="1270" anchor="t" anchorCtr="0">
          <a:noAutofit/>
        </a:bodyPr>
        <a:lstStyle/>
        <a:p>
          <a:pPr marL="0" lvl="0" indent="0" algn="ctr" defTabSz="889000" rtl="0">
            <a:lnSpc>
              <a:spcPct val="110000"/>
            </a:lnSpc>
            <a:spcBef>
              <a:spcPct val="0"/>
            </a:spcBef>
            <a:spcAft>
              <a:spcPts val="1440"/>
            </a:spcAft>
            <a:buNone/>
          </a:pPr>
          <a:r>
            <a:rPr lang="en-US" sz="2000" b="1" kern="1200" spc="300" dirty="0"/>
            <a:t>OBJECTIVE #2</a:t>
          </a:r>
        </a:p>
        <a:p>
          <a:pPr marL="0" lvl="0" indent="0" algn="ctr" defTabSz="889000" rtl="0">
            <a:lnSpc>
              <a:spcPct val="110000"/>
            </a:lnSpc>
            <a:spcBef>
              <a:spcPct val="0"/>
            </a:spcBef>
            <a:spcAft>
              <a:spcPts val="1440"/>
            </a:spcAft>
            <a:buNone/>
          </a:pPr>
          <a:r>
            <a:rPr lang="en-US" sz="1800" kern="1200" dirty="0"/>
            <a:t>Understand where the radiation segment’s pain points lie within the site by diving into information browsing, site information and navigation.</a:t>
          </a:r>
        </a:p>
      </dsp:txBody>
      <dsp:txXfrm>
        <a:off x="3770918" y="302213"/>
        <a:ext cx="3428107" cy="2936935"/>
      </dsp:txXfrm>
    </dsp:sp>
    <dsp:sp modelId="{7CFFBA90-E9CA-0047-BD40-9689543B5866}">
      <dsp:nvSpPr>
        <dsp:cNvPr id="0" name=""/>
        <dsp:cNvSpPr/>
      </dsp:nvSpPr>
      <dsp:spPr>
        <a:xfrm>
          <a:off x="7541836" y="302213"/>
          <a:ext cx="3428107" cy="2936935"/>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365760" rIns="182880" bIns="76200" numCol="1" spcCol="1270" anchor="t" anchorCtr="0">
          <a:noAutofit/>
        </a:bodyPr>
        <a:lstStyle/>
        <a:p>
          <a:pPr marL="0" lvl="0" indent="0" algn="ctr" defTabSz="889000" rtl="0">
            <a:lnSpc>
              <a:spcPct val="110000"/>
            </a:lnSpc>
            <a:spcBef>
              <a:spcPct val="0"/>
            </a:spcBef>
            <a:spcAft>
              <a:spcPts val="1440"/>
            </a:spcAft>
            <a:buNone/>
          </a:pPr>
          <a:r>
            <a:rPr lang="en-US" sz="2000" b="1" kern="1200" spc="300" dirty="0"/>
            <a:t>OBJECTIVE #3</a:t>
          </a:r>
        </a:p>
        <a:p>
          <a:pPr marL="0" lvl="0" indent="0" algn="ctr" defTabSz="889000" rtl="0">
            <a:lnSpc>
              <a:spcPct val="110000"/>
            </a:lnSpc>
            <a:spcBef>
              <a:spcPct val="0"/>
            </a:spcBef>
            <a:spcAft>
              <a:spcPts val="1440"/>
            </a:spcAft>
            <a:buNone/>
          </a:pPr>
          <a:r>
            <a:rPr lang="en-US" sz="1800" kern="1200" dirty="0"/>
            <a:t>Provide actionable recommendations to improve site experience based on findings in the data.</a:t>
          </a:r>
          <a:endParaRPr lang="en-US" sz="1800" b="1" kern="1200" spc="300" dirty="0"/>
        </a:p>
      </dsp:txBody>
      <dsp:txXfrm>
        <a:off x="7541836" y="302213"/>
        <a:ext cx="3428107" cy="293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607A-8034-49D6-86C1-466A9BE095BA}">
      <dsp:nvSpPr>
        <dsp:cNvPr id="0" name=""/>
        <dsp:cNvSpPr/>
      </dsp:nvSpPr>
      <dsp:spPr>
        <a:xfrm>
          <a:off x="0" y="0"/>
          <a:ext cx="9321752" cy="1510747"/>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Consider Usability Services</a:t>
          </a:r>
          <a:r>
            <a:rPr lang="en-US" sz="1600" b="0" kern="1200" dirty="0">
              <a:solidFill>
                <a:schemeClr val="tx1"/>
              </a:solidFill>
            </a:rPr>
            <a:t> to further aid in best practice for the search feature and identifying ways of combating navigation struggles.</a:t>
          </a:r>
        </a:p>
      </dsp:txBody>
      <dsp:txXfrm>
        <a:off x="44248" y="44248"/>
        <a:ext cx="7691538" cy="1422251"/>
      </dsp:txXfrm>
    </dsp:sp>
    <dsp:sp modelId="{1F108564-2420-4632-AEEA-2260D22608F9}">
      <dsp:nvSpPr>
        <dsp:cNvPr id="0" name=""/>
        <dsp:cNvSpPr/>
      </dsp:nvSpPr>
      <dsp:spPr>
        <a:xfrm>
          <a:off x="822507" y="1762539"/>
          <a:ext cx="9321752" cy="1510747"/>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Create and manage </a:t>
          </a:r>
          <a:r>
            <a:rPr lang="en-US" sz="1600" b="1" kern="1200" dirty="0">
              <a:solidFill>
                <a:schemeClr val="tx1"/>
              </a:solidFill>
            </a:rPr>
            <a:t>Radiation Visitor dashboards </a:t>
          </a:r>
          <a:r>
            <a:rPr lang="en-US" sz="1600" b="0" kern="1200" dirty="0">
              <a:solidFill>
                <a:schemeClr val="tx1"/>
              </a:solidFill>
            </a:rPr>
            <a:t>in the Suite as well as </a:t>
          </a:r>
          <a:r>
            <a:rPr lang="en-US" sz="1600" b="1" kern="1200" dirty="0">
              <a:solidFill>
                <a:schemeClr val="tx1"/>
              </a:solidFill>
            </a:rPr>
            <a:t>provide radiation team with access to the data. </a:t>
          </a:r>
          <a:endParaRPr lang="en-US" sz="1600" b="0" kern="1200" dirty="0">
            <a:solidFill>
              <a:schemeClr val="tx1"/>
            </a:solidFill>
          </a:endParaRPr>
        </a:p>
      </dsp:txBody>
      <dsp:txXfrm>
        <a:off x="866755" y="1806787"/>
        <a:ext cx="7428763" cy="1422251"/>
      </dsp:txXfrm>
    </dsp:sp>
    <dsp:sp modelId="{5B960CC7-23C4-48DF-BB0E-995066694DBC}">
      <dsp:nvSpPr>
        <dsp:cNvPr id="0" name=""/>
        <dsp:cNvSpPr/>
      </dsp:nvSpPr>
      <dsp:spPr>
        <a:xfrm>
          <a:off x="1645015" y="3525078"/>
          <a:ext cx="9321752" cy="1510747"/>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Consider </a:t>
          </a:r>
          <a:r>
            <a:rPr lang="en-US" sz="1600" b="1" kern="1200" dirty="0">
              <a:solidFill>
                <a:schemeClr val="tx1"/>
              </a:solidFill>
            </a:rPr>
            <a:t>Feedback Surveys for the Radiation pages</a:t>
          </a:r>
          <a:r>
            <a:rPr lang="en-US" sz="1600" b="0" kern="1200" dirty="0">
              <a:solidFill>
                <a:schemeClr val="tx1"/>
              </a:solidFill>
            </a:rPr>
            <a:t>. ForeSee® Feedback presents visitors with the opportunity to </a:t>
          </a:r>
          <a:r>
            <a:rPr lang="en-US" sz="1600" b="1" kern="1200" dirty="0">
              <a:solidFill>
                <a:schemeClr val="tx1"/>
              </a:solidFill>
            </a:rPr>
            <a:t>communicate their experience at any given point of their visit</a:t>
          </a:r>
          <a:r>
            <a:rPr lang="en-US" sz="1600" b="0" kern="1200" dirty="0">
              <a:solidFill>
                <a:schemeClr val="tx1"/>
              </a:solidFill>
            </a:rPr>
            <a:t>. ForeSee® Feedback allows participants to select specific or general areas to rate or comment on. </a:t>
          </a:r>
        </a:p>
      </dsp:txBody>
      <dsp:txXfrm>
        <a:off x="1689263" y="3569326"/>
        <a:ext cx="7428763" cy="1422251"/>
      </dsp:txXfrm>
    </dsp:sp>
    <dsp:sp modelId="{EB03AF5A-79FE-4055-B649-8B9B66940405}">
      <dsp:nvSpPr>
        <dsp:cNvPr id="0" name=""/>
        <dsp:cNvSpPr/>
      </dsp:nvSpPr>
      <dsp:spPr>
        <a:xfrm>
          <a:off x="8339766" y="1145650"/>
          <a:ext cx="981986" cy="981986"/>
        </a:xfrm>
        <a:prstGeom prst="downArrow">
          <a:avLst>
            <a:gd name="adj1" fmla="val 55000"/>
            <a:gd name="adj2" fmla="val 45000"/>
          </a:avLst>
        </a:prstGeom>
        <a:solidFill>
          <a:schemeClr val="accent5">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60713" y="1145650"/>
        <a:ext cx="540092" cy="738944"/>
      </dsp:txXfrm>
    </dsp:sp>
    <dsp:sp modelId="{DEA0A168-8DAB-475A-95C7-8D09C4DC492F}">
      <dsp:nvSpPr>
        <dsp:cNvPr id="0" name=""/>
        <dsp:cNvSpPr/>
      </dsp:nvSpPr>
      <dsp:spPr>
        <a:xfrm>
          <a:off x="9162274" y="2898117"/>
          <a:ext cx="981986" cy="981986"/>
        </a:xfrm>
        <a:prstGeom prst="downArrow">
          <a:avLst>
            <a:gd name="adj1" fmla="val 55000"/>
            <a:gd name="adj2" fmla="val 45000"/>
          </a:avLst>
        </a:prstGeom>
        <a:solidFill>
          <a:schemeClr val="accent5">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83221" y="2898117"/>
        <a:ext cx="540092" cy="7389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0.53581</cdr:x>
      <cdr:y>0.30407</cdr:y>
    </cdr:from>
    <cdr:to>
      <cdr:x>0.79576</cdr:x>
      <cdr:y>0.52416</cdr:y>
    </cdr:to>
    <cdr:sp macro="" textlink="">
      <cdr:nvSpPr>
        <cdr:cNvPr id="2" name="TextBox 10">
          <a:extLst xmlns:a="http://schemas.openxmlformats.org/drawingml/2006/main">
            <a:ext uri="{FF2B5EF4-FFF2-40B4-BE49-F238E27FC236}">
              <a16:creationId xmlns:a16="http://schemas.microsoft.com/office/drawing/2014/main" id="{80A6EAB6-337D-4367-9C55-107E45A1A1A7}"/>
            </a:ext>
          </a:extLst>
        </cdr:cNvPr>
        <cdr:cNvSpPr txBox="1"/>
      </cdr:nvSpPr>
      <cdr:spPr>
        <a:xfrm xmlns:a="http://schemas.openxmlformats.org/drawingml/2006/main">
          <a:off x="2132276" y="1020492"/>
          <a:ext cx="1034473"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xmlns:a="http://schemas.openxmlformats.org/drawingml/2006/main">
          <a:pPr algn="ctr"/>
          <a:r>
            <a:rPr lang="en-US" sz="1400" dirty="0"/>
            <a:t>Yes</a:t>
          </a:r>
        </a:p>
        <a:p xmlns:a="http://schemas.openxmlformats.org/drawingml/2006/main">
          <a:pPr algn="ctr"/>
          <a:r>
            <a:rPr lang="en-US" sz="1400" dirty="0"/>
            <a:t>52%</a:t>
          </a:r>
        </a:p>
        <a:p xmlns:a="http://schemas.openxmlformats.org/drawingml/2006/main">
          <a:pPr algn="ctr"/>
          <a:r>
            <a:rPr lang="en-US" sz="1400" dirty="0"/>
            <a:t>Sat 83</a:t>
          </a:r>
        </a:p>
      </cdr:txBody>
    </cdr:sp>
  </cdr:relSizeAnchor>
  <cdr:relSizeAnchor xmlns:cdr="http://schemas.openxmlformats.org/drawingml/2006/chartDrawing">
    <cdr:from>
      <cdr:x>0.18999</cdr:x>
      <cdr:y>0.30407</cdr:y>
    </cdr:from>
    <cdr:to>
      <cdr:x>0.44993</cdr:x>
      <cdr:y>0.52416</cdr:y>
    </cdr:to>
    <cdr:sp macro="" textlink="">
      <cdr:nvSpPr>
        <cdr:cNvPr id="3" name="TextBox 10">
          <a:extLst xmlns:a="http://schemas.openxmlformats.org/drawingml/2006/main">
            <a:ext uri="{FF2B5EF4-FFF2-40B4-BE49-F238E27FC236}">
              <a16:creationId xmlns:a16="http://schemas.microsoft.com/office/drawing/2014/main" id="{80A6EAB6-337D-4367-9C55-107E45A1A1A7}"/>
            </a:ext>
          </a:extLst>
        </cdr:cNvPr>
        <cdr:cNvSpPr txBox="1"/>
      </cdr:nvSpPr>
      <cdr:spPr>
        <a:xfrm xmlns:a="http://schemas.openxmlformats.org/drawingml/2006/main">
          <a:off x="756058" y="1020492"/>
          <a:ext cx="1034473"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xmlns:a="http://schemas.openxmlformats.org/drawingml/2006/main">
          <a:pPr algn="ctr"/>
          <a:r>
            <a:rPr lang="en-US" sz="1400" dirty="0"/>
            <a:t>No</a:t>
          </a:r>
        </a:p>
        <a:p xmlns:a="http://schemas.openxmlformats.org/drawingml/2006/main">
          <a:pPr algn="ctr"/>
          <a:r>
            <a:rPr lang="en-US" sz="1400" dirty="0"/>
            <a:t>48%</a:t>
          </a:r>
        </a:p>
        <a:p xmlns:a="http://schemas.openxmlformats.org/drawingml/2006/main">
          <a:pPr algn="ctr"/>
          <a:r>
            <a:rPr lang="en-US" sz="1400" dirty="0"/>
            <a:t>Sat 56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E8666-2D84-AC4F-AF02-D052667D5A09}"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0406-297A-8548-A1BB-4536FA1B9E1F}" type="slidenum">
              <a:rPr lang="en-US" smtClean="0"/>
              <a:t>‹#›</a:t>
            </a:fld>
            <a:endParaRPr lang="en-US"/>
          </a:p>
        </p:txBody>
      </p:sp>
    </p:spTree>
    <p:extLst>
      <p:ext uri="{BB962C8B-B14F-4D97-AF65-F5344CB8AC3E}">
        <p14:creationId xmlns:p14="http://schemas.microsoft.com/office/powerpoint/2010/main" val="178681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333E0406-297A-8548-A1BB-4536FA1B9E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8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59B1380-80AC-47DE-8CCE-5AD83970A887}" type="slidenum">
              <a:rPr lang="en-US" smtClean="0"/>
              <a:t>12</a:t>
            </a:fld>
            <a:endParaRPr lang="en-US"/>
          </a:p>
        </p:txBody>
      </p:sp>
    </p:spTree>
    <p:extLst>
      <p:ext uri="{BB962C8B-B14F-4D97-AF65-F5344CB8AC3E}">
        <p14:creationId xmlns:p14="http://schemas.microsoft.com/office/powerpoint/2010/main" val="45854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13</a:t>
            </a:fld>
            <a:endParaRPr lang="en-US"/>
          </a:p>
        </p:txBody>
      </p:sp>
    </p:spTree>
    <p:extLst>
      <p:ext uri="{BB962C8B-B14F-4D97-AF65-F5344CB8AC3E}">
        <p14:creationId xmlns:p14="http://schemas.microsoft.com/office/powerpoint/2010/main" val="181141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14</a:t>
            </a:fld>
            <a:endParaRPr lang="en-US"/>
          </a:p>
        </p:txBody>
      </p:sp>
    </p:spTree>
    <p:extLst>
      <p:ext uri="{BB962C8B-B14F-4D97-AF65-F5344CB8AC3E}">
        <p14:creationId xmlns:p14="http://schemas.microsoft.com/office/powerpoint/2010/main" val="360806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6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6364D16-C93B-436A-8157-6F1849B77275}"/>
              </a:ext>
            </a:extLst>
          </p:cNvPr>
          <p:cNvSpPr>
            <a:spLocks noGrp="1"/>
          </p:cNvSpPr>
          <p:nvPr>
            <p:ph type="sldNum" sz="quarter" idx="10"/>
          </p:nvPr>
        </p:nvSpPr>
        <p:spPr/>
        <p:txBody>
          <a:bodyPr/>
          <a:lstStyle/>
          <a:p>
            <a:fld id="{71711622-BE9D-1049-AE18-A29823FC9BA9}" type="slidenum">
              <a:rPr lang="en-US" smtClean="0"/>
              <a:t>16</a:t>
            </a:fld>
            <a:endParaRPr lang="en-US"/>
          </a:p>
        </p:txBody>
      </p:sp>
    </p:spTree>
    <p:extLst>
      <p:ext uri="{BB962C8B-B14F-4D97-AF65-F5344CB8AC3E}">
        <p14:creationId xmlns:p14="http://schemas.microsoft.com/office/powerpoint/2010/main" val="139186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17</a:t>
            </a:fld>
            <a:endParaRPr lang="en-US"/>
          </a:p>
        </p:txBody>
      </p:sp>
    </p:spTree>
    <p:extLst>
      <p:ext uri="{BB962C8B-B14F-4D97-AF65-F5344CB8AC3E}">
        <p14:creationId xmlns:p14="http://schemas.microsoft.com/office/powerpoint/2010/main" val="60351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247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6364D16-C93B-436A-8157-6F1849B77275}"/>
              </a:ext>
            </a:extLst>
          </p:cNvPr>
          <p:cNvSpPr>
            <a:spLocks noGrp="1"/>
          </p:cNvSpPr>
          <p:nvPr>
            <p:ph type="sldNum" sz="quarter" idx="10"/>
          </p:nvPr>
        </p:nvSpPr>
        <p:spPr/>
        <p:txBody>
          <a:bodyPr/>
          <a:lstStyle/>
          <a:p>
            <a:fld id="{71711622-BE9D-1049-AE18-A29823FC9BA9}" type="slidenum">
              <a:rPr lang="en-US" smtClean="0"/>
              <a:t>19</a:t>
            </a:fld>
            <a:endParaRPr lang="en-US"/>
          </a:p>
        </p:txBody>
      </p:sp>
    </p:spTree>
    <p:extLst>
      <p:ext uri="{BB962C8B-B14F-4D97-AF65-F5344CB8AC3E}">
        <p14:creationId xmlns:p14="http://schemas.microsoft.com/office/powerpoint/2010/main" val="367304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20</a:t>
            </a:fld>
            <a:endParaRPr lang="en-US"/>
          </a:p>
        </p:txBody>
      </p:sp>
    </p:spTree>
    <p:extLst>
      <p:ext uri="{BB962C8B-B14F-4D97-AF65-F5344CB8AC3E}">
        <p14:creationId xmlns:p14="http://schemas.microsoft.com/office/powerpoint/2010/main" val="133617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45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89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22</a:t>
            </a:fld>
            <a:endParaRPr lang="en-US"/>
          </a:p>
        </p:txBody>
      </p:sp>
    </p:spTree>
    <p:extLst>
      <p:ext uri="{BB962C8B-B14F-4D97-AF65-F5344CB8AC3E}">
        <p14:creationId xmlns:p14="http://schemas.microsoft.com/office/powerpoint/2010/main" val="372913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6364D16-C93B-436A-8157-6F1849B77275}"/>
              </a:ext>
            </a:extLst>
          </p:cNvPr>
          <p:cNvSpPr>
            <a:spLocks noGrp="1"/>
          </p:cNvSpPr>
          <p:nvPr>
            <p:ph type="sldNum" sz="quarter" idx="10"/>
          </p:nvPr>
        </p:nvSpPr>
        <p:spPr/>
        <p:txBody>
          <a:bodyPr/>
          <a:lstStyle/>
          <a:p>
            <a:fld id="{71711622-BE9D-1049-AE18-A29823FC9BA9}" type="slidenum">
              <a:rPr lang="en-US" smtClean="0"/>
              <a:t>23</a:t>
            </a:fld>
            <a:endParaRPr lang="en-US"/>
          </a:p>
        </p:txBody>
      </p:sp>
    </p:spTree>
    <p:extLst>
      <p:ext uri="{BB962C8B-B14F-4D97-AF65-F5344CB8AC3E}">
        <p14:creationId xmlns:p14="http://schemas.microsoft.com/office/powerpoint/2010/main" val="35996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24</a:t>
            </a:fld>
            <a:endParaRPr lang="en-US"/>
          </a:p>
        </p:txBody>
      </p:sp>
    </p:spTree>
    <p:extLst>
      <p:ext uri="{BB962C8B-B14F-4D97-AF65-F5344CB8AC3E}">
        <p14:creationId xmlns:p14="http://schemas.microsoft.com/office/powerpoint/2010/main" val="2111290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459B1380-80AC-47DE-8CCE-5AD83970A887}" type="slidenum">
              <a:rPr lang="en-US" smtClean="0"/>
              <a:t>26</a:t>
            </a:fld>
            <a:endParaRPr lang="en-US"/>
          </a:p>
        </p:txBody>
      </p:sp>
    </p:spTree>
    <p:extLst>
      <p:ext uri="{BB962C8B-B14F-4D97-AF65-F5344CB8AC3E}">
        <p14:creationId xmlns:p14="http://schemas.microsoft.com/office/powerpoint/2010/main" val="1971597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27</a:t>
            </a:fld>
            <a:endParaRPr lang="en-US"/>
          </a:p>
        </p:txBody>
      </p:sp>
    </p:spTree>
    <p:extLst>
      <p:ext uri="{BB962C8B-B14F-4D97-AF65-F5344CB8AC3E}">
        <p14:creationId xmlns:p14="http://schemas.microsoft.com/office/powerpoint/2010/main" val="195618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46364D16-C93B-436A-8157-6F1849B77275}"/>
              </a:ext>
            </a:extLst>
          </p:cNvPr>
          <p:cNvSpPr>
            <a:spLocks noGrp="1"/>
          </p:cNvSpPr>
          <p:nvPr>
            <p:ph type="sldNum" sz="quarter" idx="10"/>
          </p:nvPr>
        </p:nvSpPr>
        <p:spPr/>
        <p:txBody>
          <a:bodyPr/>
          <a:lstStyle/>
          <a:p>
            <a:fld id="{71711622-BE9D-1049-AE18-A29823FC9BA9}" type="slidenum">
              <a:rPr lang="en-US" smtClean="0"/>
              <a:t>29</a:t>
            </a:fld>
            <a:endParaRPr lang="en-US"/>
          </a:p>
        </p:txBody>
      </p:sp>
    </p:spTree>
    <p:extLst>
      <p:ext uri="{BB962C8B-B14F-4D97-AF65-F5344CB8AC3E}">
        <p14:creationId xmlns:p14="http://schemas.microsoft.com/office/powerpoint/2010/main" val="3466664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30</a:t>
            </a:fld>
            <a:endParaRPr lang="en-US"/>
          </a:p>
        </p:txBody>
      </p:sp>
    </p:spTree>
    <p:extLst>
      <p:ext uri="{BB962C8B-B14F-4D97-AF65-F5344CB8AC3E}">
        <p14:creationId xmlns:p14="http://schemas.microsoft.com/office/powerpoint/2010/main" val="1454812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31</a:t>
            </a:fld>
            <a:endParaRPr lang="en-US"/>
          </a:p>
        </p:txBody>
      </p:sp>
    </p:spTree>
    <p:extLst>
      <p:ext uri="{BB962C8B-B14F-4D97-AF65-F5344CB8AC3E}">
        <p14:creationId xmlns:p14="http://schemas.microsoft.com/office/powerpoint/2010/main" val="59299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25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5</a:t>
            </a:fld>
            <a:endParaRPr lang="en-US"/>
          </a:p>
        </p:txBody>
      </p:sp>
    </p:spTree>
    <p:extLst>
      <p:ext uri="{BB962C8B-B14F-4D97-AF65-F5344CB8AC3E}">
        <p14:creationId xmlns:p14="http://schemas.microsoft.com/office/powerpoint/2010/main" val="188444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2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7</a:t>
            </a:fld>
            <a:endParaRPr lang="en-US"/>
          </a:p>
        </p:txBody>
      </p:sp>
    </p:spTree>
    <p:extLst>
      <p:ext uri="{BB962C8B-B14F-4D97-AF65-F5344CB8AC3E}">
        <p14:creationId xmlns:p14="http://schemas.microsoft.com/office/powerpoint/2010/main" val="95074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9</a:t>
            </a:fld>
            <a:endParaRPr lang="en-US"/>
          </a:p>
        </p:txBody>
      </p:sp>
    </p:spTree>
    <p:extLst>
      <p:ext uri="{BB962C8B-B14F-4D97-AF65-F5344CB8AC3E}">
        <p14:creationId xmlns:p14="http://schemas.microsoft.com/office/powerpoint/2010/main" val="268124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0406-297A-8548-A1BB-4536FA1B9E1F}" type="slidenum">
              <a:rPr lang="en-US" smtClean="0"/>
              <a:t>10</a:t>
            </a:fld>
            <a:endParaRPr lang="en-US"/>
          </a:p>
        </p:txBody>
      </p:sp>
    </p:spTree>
    <p:extLst>
      <p:ext uri="{BB962C8B-B14F-4D97-AF65-F5344CB8AC3E}">
        <p14:creationId xmlns:p14="http://schemas.microsoft.com/office/powerpoint/2010/main" val="166692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06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609442" y="618436"/>
            <a:ext cx="6530148" cy="2222131"/>
          </a:xfrm>
        </p:spPr>
        <p:txBody>
          <a:bodyPr wrap="square" anchor="b">
            <a:normAutofit/>
          </a:bodyPr>
          <a:lstStyle>
            <a:lvl1pPr algn="l">
              <a:lnSpc>
                <a:spcPct val="90000"/>
              </a:lnSpc>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609442" y="3009900"/>
            <a:ext cx="6530148" cy="1127723"/>
          </a:xfrm>
        </p:spPr>
        <p:txBody>
          <a:bodyPr>
            <a:normAutofit/>
          </a:bodyPr>
          <a:lstStyle>
            <a:lvl1pPr marL="0" indent="0" algn="l">
              <a:lnSpc>
                <a:spcPct val="90000"/>
              </a:lnSpc>
              <a:buNone/>
              <a:defRPr sz="27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5914602"/>
            <a:ext cx="3262130" cy="441748"/>
          </a:xfrm>
          <a:prstGeom prst="rect">
            <a:avLst/>
          </a:prstGeom>
        </p:spPr>
        <p:txBody>
          <a:bodyPr lIns="121899" tIns="60949" rIns="121899" bIns="60949"/>
          <a:lstStyle>
            <a:lvl1pPr>
              <a:defRPr sz="2100" b="1"/>
            </a:lvl1pPr>
          </a:lstStyle>
          <a:p>
            <a:endParaRPr lang="en-US"/>
          </a:p>
        </p:txBody>
      </p:sp>
      <p:sp>
        <p:nvSpPr>
          <p:cNvPr id="5" name="Footer Placeholder 4"/>
          <p:cNvSpPr>
            <a:spLocks noGrp="1"/>
          </p:cNvSpPr>
          <p:nvPr>
            <p:ph type="ftr" sz="quarter" idx="11"/>
          </p:nvPr>
        </p:nvSpPr>
        <p:spPr>
          <a:xfrm>
            <a:off x="609441" y="6356351"/>
            <a:ext cx="3262129" cy="365125"/>
          </a:xfrm>
          <a:prstGeom prst="rect">
            <a:avLst/>
          </a:prstGeom>
        </p:spPr>
        <p:txBody>
          <a:bodyPr lIns="121899" tIns="60949" rIns="121899" bIns="60949"/>
          <a:lstStyle>
            <a:lvl1pPr marL="0" marR="0" indent="0" algn="l" defTabSz="609493" rtl="0" eaLnBrk="1" fontAlgn="auto" latinLnBrk="0" hangingPunct="1">
              <a:lnSpc>
                <a:spcPct val="100000"/>
              </a:lnSpc>
              <a:spcBef>
                <a:spcPts val="0"/>
              </a:spcBef>
              <a:spcAft>
                <a:spcPts val="0"/>
              </a:spcAft>
              <a:buClrTx/>
              <a:buSzTx/>
              <a:buFontTx/>
              <a:buNone/>
              <a:tabLst/>
              <a:defRPr sz="900"/>
            </a:lvl1pPr>
          </a:lstStyle>
          <a:p>
            <a:r>
              <a:rPr lang="en-US">
                <a:solidFill>
                  <a:schemeClr val="bg1">
                    <a:lumMod val="85000"/>
                  </a:schemeClr>
                </a:solidFill>
              </a:rPr>
              <a:t>Footer</a:t>
            </a:r>
          </a:p>
        </p:txBody>
      </p:sp>
      <p:pic>
        <p:nvPicPr>
          <p:cNvPr id="6" name="Picture 5" descr="ForeSee_logo_1-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799" y="4919848"/>
            <a:ext cx="3198503" cy="1436501"/>
          </a:xfrm>
          <a:prstGeom prst="rect">
            <a:avLst/>
          </a:prstGeom>
        </p:spPr>
      </p:pic>
      <p:sp>
        <p:nvSpPr>
          <p:cNvPr id="9" name="Picture Placeholder 8"/>
          <p:cNvSpPr>
            <a:spLocks noGrp="1"/>
          </p:cNvSpPr>
          <p:nvPr>
            <p:ph type="pic" sz="quarter" idx="12" hasCustomPrompt="1"/>
          </p:nvPr>
        </p:nvSpPr>
        <p:spPr>
          <a:xfrm>
            <a:off x="9361598" y="193675"/>
            <a:ext cx="2346215" cy="1560513"/>
          </a:xfrm>
        </p:spPr>
        <p:txBody>
          <a:bodyPr/>
          <a:lstStyle>
            <a:lvl1pPr marL="82535" indent="0">
              <a:buNone/>
              <a:defRPr/>
            </a:lvl1pPr>
          </a:lstStyle>
          <a:p>
            <a:r>
              <a:rPr lang="en-US"/>
              <a:t>Client logo</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r>
              <a:rPr lang="en-US"/>
              <a:t>Footer</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 N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r>
              <a:rPr lang="en-US"/>
              <a:t>Footer</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ackground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858000"/>
          </a:xfrm>
        </p:spPr>
        <p:txBody>
          <a:bodyPr/>
          <a:lstStyle>
            <a:lvl1pPr marL="82535" indent="0">
              <a:buNone/>
              <a:defRPr/>
            </a:lvl1pPr>
          </a:lstStyle>
          <a:p>
            <a:r>
              <a:rPr lang="en-US"/>
              <a:t>Drag picture to placeholder or click icon to add</a:t>
            </a: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pic>
        <p:nvPicPr>
          <p:cNvPr id="6" name="Picture 5" descr="LogoB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7" name="Picture 6" descr="ForeSee_logo_1-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9" name="Content Placeholder 8"/>
          <p:cNvSpPr>
            <a:spLocks noGrp="1"/>
          </p:cNvSpPr>
          <p:nvPr>
            <p:ph sz="quarter" idx="12"/>
          </p:nvPr>
        </p:nvSpPr>
        <p:spPr>
          <a:xfrm>
            <a:off x="609440" y="1074738"/>
            <a:ext cx="10969943" cy="4997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09441" y="6431598"/>
            <a:ext cx="499831" cy="365125"/>
          </a:xfrm>
          <a:prstGeom prst="rect">
            <a:avLst/>
          </a:prstGeom>
        </p:spPr>
        <p:txBody>
          <a:bodyPr/>
          <a:lstStyle/>
          <a:p>
            <a:fld id="{C932CDCB-4B29-F641-AE31-D4360F16EBC3}" type="slidenum">
              <a:rPr lang="en-US" smtClean="0"/>
              <a:pPr/>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Photo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858000"/>
          </a:xfrm>
        </p:spPr>
        <p:txBody>
          <a:bodyPr/>
          <a:lstStyle>
            <a:lvl1pPr marL="82535" indent="0">
              <a:buNone/>
              <a:defRPr/>
            </a:lvl1pPr>
          </a:lstStyle>
          <a:p>
            <a:r>
              <a:rPr lang="en-US"/>
              <a:t>Drag picture to placeholder or click icon to add</a:t>
            </a:r>
          </a:p>
        </p:txBody>
      </p:sp>
      <p:sp>
        <p:nvSpPr>
          <p:cNvPr id="6" name="Title 1"/>
          <p:cNvSpPr>
            <a:spLocks noGrp="1"/>
          </p:cNvSpPr>
          <p:nvPr>
            <p:ph type="title"/>
          </p:nvPr>
        </p:nvSpPr>
        <p:spPr>
          <a:xfrm>
            <a:off x="609441" y="83227"/>
            <a:ext cx="10969943" cy="888608"/>
          </a:xfrm>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9" name="Content Placeholder 8"/>
          <p:cNvSpPr>
            <a:spLocks noGrp="1"/>
          </p:cNvSpPr>
          <p:nvPr>
            <p:ph sz="quarter" idx="12"/>
          </p:nvPr>
        </p:nvSpPr>
        <p:spPr>
          <a:xfrm>
            <a:off x="609440" y="1074738"/>
            <a:ext cx="10969943" cy="4997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p:cNvSpPr>
            <a:spLocks noGrp="1"/>
          </p:cNvSpPr>
          <p:nvPr>
            <p:ph type="sldNum" sz="quarter" idx="10"/>
          </p:nvPr>
        </p:nvSpPr>
        <p:spPr>
          <a:xfrm>
            <a:off x="609441" y="6431598"/>
            <a:ext cx="499831" cy="365125"/>
          </a:xfrm>
          <a:prstGeom prst="rect">
            <a:avLst/>
          </a:prstGeom>
        </p:spPr>
        <p:txBody>
          <a:bodyPr/>
          <a:lstStyle/>
          <a:p>
            <a:fld id="{C932CDCB-4B29-F641-AE31-D4360F16EBC3}" type="slidenum">
              <a:rPr lang="en-US" smtClean="0"/>
              <a:pPr/>
              <a:t>‹#›</a:t>
            </a:fld>
            <a:endParaRPr lang="en-US"/>
          </a:p>
        </p:txBody>
      </p:sp>
      <p:sp>
        <p:nvSpPr>
          <p:cNvPr id="11" name="Footer Placeholder 3"/>
          <p:cNvSpPr>
            <a:spLocks noGrp="1"/>
          </p:cNvSpPr>
          <p:nvPr>
            <p:ph type="ftr" sz="quarter" idx="13"/>
          </p:nvPr>
        </p:nvSpPr>
        <p:spPr>
          <a:xfrm>
            <a:off x="1207732" y="6431598"/>
            <a:ext cx="9165461" cy="365125"/>
          </a:xfrm>
        </p:spPr>
        <p:txBody>
          <a:bodyPr/>
          <a:lstStyle/>
          <a:p>
            <a:r>
              <a:rPr lang="en-US"/>
              <a:t>Footer</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ero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88825" cy="6858000"/>
          </a:xfrm>
        </p:spPr>
        <p:txBody>
          <a:bodyPr/>
          <a:lstStyle>
            <a:lvl1pPr marL="82535" indent="0">
              <a:buNone/>
              <a:defRPr/>
            </a:lvl1pPr>
          </a:lstStyle>
          <a:p>
            <a:r>
              <a:rPr lang="en-US"/>
              <a:t>Drag picture to placeholder or click icon to add</a:t>
            </a:r>
          </a:p>
        </p:txBody>
      </p:sp>
      <p:sp>
        <p:nvSpPr>
          <p:cNvPr id="2" name="Title 1"/>
          <p:cNvSpPr>
            <a:spLocks noGrp="1"/>
          </p:cNvSpPr>
          <p:nvPr>
            <p:ph type="title"/>
          </p:nvPr>
        </p:nvSpPr>
        <p:spPr>
          <a:xfrm>
            <a:off x="1378841" y="2984696"/>
            <a:ext cx="9431144" cy="888608"/>
          </a:xfrm>
        </p:spPr>
        <p:txBody>
          <a:bodyPr>
            <a:noAutofit/>
          </a:bodyPr>
          <a:lstStyle>
            <a:lvl1pPr>
              <a:defRPr sz="60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Footer Placeholder 2"/>
          <p:cNvSpPr>
            <a:spLocks noGrp="1"/>
          </p:cNvSpPr>
          <p:nvPr>
            <p:ph type="ftr" sz="quarter" idx="11"/>
          </p:nvPr>
        </p:nvSpPr>
        <p:spPr/>
        <p:txBody>
          <a:bodyPr/>
          <a:lstStyle/>
          <a:p>
            <a:r>
              <a:rPr lang="en-US"/>
              <a:t>Footer</a:t>
            </a:r>
          </a:p>
        </p:txBody>
      </p:sp>
      <p:sp>
        <p:nvSpPr>
          <p:cNvPr id="4" name="Slide Number Placeholder 3"/>
          <p:cNvSpPr>
            <a:spLocks noGrp="1"/>
          </p:cNvSpPr>
          <p:nvPr>
            <p:ph type="sldNum" sz="quarter" idx="12"/>
          </p:nvPr>
        </p:nvSpPr>
        <p:spPr/>
        <p:txBody>
          <a:bodyPr/>
          <a:lstStyle/>
          <a:p>
            <a:fld id="{C932CDCB-4B29-F641-AE31-D4360F16EBC3}" type="slidenum">
              <a:rPr lang="en-US" smtClean="0"/>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hoto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effectLst>
                  <a:outerShdw blurRad="50800" dist="762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dirty="0"/>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r>
              <a:rPr lang="en-US"/>
              <a:t>Footer</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dirty="0"/>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r>
              <a:rPr lang="en-US"/>
              <a:t>Footer</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dirty="0"/>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r>
              <a:rPr lang="en-US"/>
              <a:t>Footer</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8" name="Picture 7" descr="Logo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12" name="Picture 11" descr="ForeSee_logo_1-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2" name="Title 1"/>
          <p:cNvSpPr>
            <a:spLocks noGrp="1"/>
          </p:cNvSpPr>
          <p:nvPr>
            <p:ph type="title" hasCustomPrompt="1"/>
          </p:nvPr>
        </p:nvSpPr>
        <p:spPr>
          <a:xfrm>
            <a:off x="1521183" y="2213435"/>
            <a:ext cx="9243802" cy="1485364"/>
          </a:xfrm>
        </p:spPr>
        <p:txBody>
          <a:bodyPr anchor="b"/>
          <a:lstStyle>
            <a:lvl1pPr algn="ctr">
              <a:lnSpc>
                <a:spcPct val="80000"/>
              </a:lnSpc>
              <a:defRPr sz="5300" b="1" cap="none">
                <a:solidFill>
                  <a:srgbClr val="3A475B"/>
                </a:solidFill>
              </a:defRPr>
            </a:lvl1pPr>
          </a:lstStyle>
          <a:p>
            <a:r>
              <a:rPr lang="en-US"/>
              <a:t>Click To Edit Master Title Style</a:t>
            </a:r>
          </a:p>
        </p:txBody>
      </p:sp>
      <p:sp>
        <p:nvSpPr>
          <p:cNvPr id="3" name="Text Placeholder 2"/>
          <p:cNvSpPr>
            <a:spLocks noGrp="1"/>
          </p:cNvSpPr>
          <p:nvPr>
            <p:ph type="body" idx="1"/>
          </p:nvPr>
        </p:nvSpPr>
        <p:spPr>
          <a:xfrm>
            <a:off x="1521183" y="3843938"/>
            <a:ext cx="9243802" cy="873205"/>
          </a:xfrm>
        </p:spPr>
        <p:txBody>
          <a:bodyPr anchor="t"/>
          <a:lstStyle>
            <a:lvl1pPr marL="0" indent="0" algn="ctr">
              <a:buNone/>
              <a:defRPr sz="2700">
                <a:solidFill>
                  <a:schemeClr val="tx1">
                    <a:lumMod val="50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1_Title Only - dark photo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r>
              <a:rPr lang="en-US"/>
              <a:t>Footer</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r>
              <a:rPr lang="en-US"/>
              <a:t>Footer</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Footer</a:t>
            </a:r>
          </a:p>
        </p:txBody>
      </p:sp>
      <p:sp>
        <p:nvSpPr>
          <p:cNvPr id="3" name="Slide Number Placeholder 2"/>
          <p:cNvSpPr>
            <a:spLocks noGrp="1"/>
          </p:cNvSpPr>
          <p:nvPr>
            <p:ph type="sldNum" sz="quarter" idx="11"/>
          </p:nvPr>
        </p:nvSpPr>
        <p:spPr/>
        <p:txBody>
          <a:bodyPr/>
          <a:lstStyle/>
          <a:p>
            <a:fld id="{C932CDCB-4B29-F641-AE31-D4360F16EBC3}" type="slidenum">
              <a:rPr lang="en-US" smtClean="0"/>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bkg - no logo">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r>
              <a:rPr lang="en-US"/>
              <a:t>Footer</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r>
              <a:rPr lang="en-US"/>
              <a:t>Footer</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r>
              <a:rPr lang="en-US"/>
              <a:t>Footer</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r>
              <a:rPr lang="en-US"/>
              <a:t>Footer</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Footer</a:t>
            </a:r>
          </a:p>
        </p:txBody>
      </p:sp>
      <p:sp>
        <p:nvSpPr>
          <p:cNvPr id="3" name="Slide Number Placeholder 2"/>
          <p:cNvSpPr>
            <a:spLocks noGrp="1"/>
          </p:cNvSpPr>
          <p:nvPr>
            <p:ph type="sldNum" sz="quarter" idx="11"/>
          </p:nvPr>
        </p:nvSpPr>
        <p:spPr/>
        <p:txBody>
          <a:bodyPr/>
          <a:lstStyle/>
          <a:p>
            <a:fld id="{C932CDCB-4B29-F641-AE31-D4360F16EBC3}" type="slidenum">
              <a:rPr lang="en-US" smtClean="0"/>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2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 left alligned - no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2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r>
              <a:rPr lang="en-US"/>
              <a:t>Footer</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ft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Autofit/>
          </a:bodyPr>
          <a:lstStyle>
            <a:lvl1pPr algn="l">
              <a:defRPr lang="en-US" sz="2600" dirty="0"/>
            </a:lvl1pPr>
          </a:lstStyle>
          <a:p>
            <a:pPr lvl="0" algn="l"/>
            <a:r>
              <a:rPr lang="en-US" dirty="0"/>
              <a:t>Click to edit Master title style</a:t>
            </a:r>
          </a:p>
        </p:txBody>
      </p:sp>
      <p:sp>
        <p:nvSpPr>
          <p:cNvPr id="3" name="Content Placeholder 2"/>
          <p:cNvSpPr>
            <a:spLocks noGrp="1"/>
          </p:cNvSpPr>
          <p:nvPr>
            <p:ph idx="1"/>
          </p:nvPr>
        </p:nvSpPr>
        <p:spPr>
          <a:xfrm>
            <a:off x="609441" y="1595438"/>
            <a:ext cx="10969943"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4" name="Footer Placeholder 3"/>
          <p:cNvSpPr>
            <a:spLocks noGrp="1"/>
          </p:cNvSpPr>
          <p:nvPr>
            <p:ph type="ftr" sz="quarter" idx="14"/>
          </p:nvPr>
        </p:nvSpPr>
        <p:spPr/>
        <p:txBody>
          <a:bodyPr/>
          <a:lstStyle/>
          <a:p>
            <a:r>
              <a:rPr lang="en-US"/>
              <a:t>Footer</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eft Title, Sub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Autofit/>
          </a:bodyPr>
          <a:lstStyle>
            <a:lvl1pPr>
              <a:defRPr lang="en-US" sz="2600" dirty="0"/>
            </a:lvl1pPr>
          </a:lstStyle>
          <a:p>
            <a:pPr lvl="0" algn="l"/>
            <a:r>
              <a:rPr lang="en-US" dirty="0"/>
              <a:t>Click to edit Master title style</a:t>
            </a:r>
          </a:p>
        </p:txBody>
      </p:sp>
      <p:sp>
        <p:nvSpPr>
          <p:cNvPr id="3" name="Content Placeholder 2"/>
          <p:cNvSpPr>
            <a:spLocks noGrp="1"/>
          </p:cNvSpPr>
          <p:nvPr>
            <p:ph idx="1"/>
          </p:nvPr>
        </p:nvSpPr>
        <p:spPr>
          <a:xfrm>
            <a:off x="609441" y="1595438"/>
            <a:ext cx="10969943"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4" name="Footer Placeholder 3"/>
          <p:cNvSpPr>
            <a:spLocks noGrp="1"/>
          </p:cNvSpPr>
          <p:nvPr>
            <p:ph type="ftr" sz="quarter" idx="14"/>
          </p:nvPr>
        </p:nvSpPr>
        <p:spPr/>
        <p:txBody>
          <a:bodyPr/>
          <a:lstStyle/>
          <a:p>
            <a:r>
              <a:rPr lang="en-US"/>
              <a:t>Footer</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Autofit/>
          </a:bodyPr>
          <a:lstStyle>
            <a:lvl1pPr>
              <a:defRPr lang="en-US" sz="2600" dirty="0"/>
            </a:lvl1pPr>
          </a:lstStyle>
          <a:p>
            <a:pPr lvl="0" algn="l"/>
            <a:r>
              <a:rPr lang="en-US" dirty="0"/>
              <a:t>Click to edit Master title style</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8" name="Content Placeholder 2"/>
          <p:cNvSpPr>
            <a:spLocks noGrp="1"/>
          </p:cNvSpPr>
          <p:nvPr>
            <p:ph sz="half" idx="1"/>
          </p:nvPr>
        </p:nvSpPr>
        <p:spPr>
          <a:xfrm>
            <a:off x="609441"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6195986"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4"/>
          </p:nvPr>
        </p:nvSpPr>
        <p:spPr/>
        <p:txBody>
          <a:bodyPr/>
          <a:lstStyle/>
          <a:p>
            <a:r>
              <a:rPr lang="en-US"/>
              <a:t>Footer</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 left aligne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t">
            <a:noAutofit/>
          </a:bodyPr>
          <a:lstStyle>
            <a:lvl1pPr>
              <a:defRPr lang="en-US" sz="2600" dirty="0"/>
            </a:lvl1pPr>
          </a:lstStyle>
          <a:p>
            <a:pPr lvl="0" algn="l"/>
            <a:r>
              <a:rPr lang="en-US" dirty="0"/>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r>
              <a:rPr lang="en-US"/>
              <a:t>Footer</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ft 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vert="horz" lIns="121899" tIns="60949" rIns="121899" bIns="60949" rtlCol="0" anchor="t">
            <a:noAutofit/>
          </a:bodyPr>
          <a:lstStyle>
            <a:lvl1pPr>
              <a:defRPr lang="en-US" sz="2600" dirty="0"/>
            </a:lvl1pPr>
          </a:lstStyle>
          <a:p>
            <a:pPr lvl="0" algn="l"/>
            <a:r>
              <a:rPr lang="en-US" dirty="0"/>
              <a:t>Click to edit Master title style</a:t>
            </a:r>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Click to 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Click to edit Master text styles</a:t>
            </a:r>
          </a:p>
        </p:txBody>
      </p:sp>
      <p:sp>
        <p:nvSpPr>
          <p:cNvPr id="3" name="Footer Placeholder 2"/>
          <p:cNvSpPr>
            <a:spLocks noGrp="1"/>
          </p:cNvSpPr>
          <p:nvPr>
            <p:ph type="ftr" sz="quarter" idx="14"/>
          </p:nvPr>
        </p:nvSpPr>
        <p:spPr/>
        <p:txBody>
          <a:bodyPr/>
          <a:lstStyle/>
          <a:p>
            <a:r>
              <a:rPr lang="en-US"/>
              <a:t>Footer</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a:p>
        </p:txBody>
      </p:sp>
      <p:sp>
        <p:nvSpPr>
          <p:cNvPr id="4" name="Footer Placeholder 3"/>
          <p:cNvSpPr>
            <a:spLocks noGrp="1"/>
          </p:cNvSpPr>
          <p:nvPr>
            <p:ph type="ftr" sz="quarter" idx="11"/>
          </p:nvPr>
        </p:nvSpPr>
        <p:spPr/>
        <p:txBody>
          <a:bodyPr/>
          <a:lstStyle/>
          <a:p>
            <a:r>
              <a:rPr lang="en-US"/>
              <a:t>Footer</a:t>
            </a:r>
          </a:p>
        </p:txBody>
      </p:sp>
      <p:sp>
        <p:nvSpPr>
          <p:cNvPr id="5" name="Content Placeholder 2"/>
          <p:cNvSpPr>
            <a:spLocks noGrp="1"/>
          </p:cNvSpPr>
          <p:nvPr>
            <p:ph idx="1"/>
          </p:nvPr>
        </p:nvSpPr>
        <p:spPr>
          <a:xfrm>
            <a:off x="609441" y="1089623"/>
            <a:ext cx="10969943" cy="5036541"/>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r>
              <a:rPr lang="en-US"/>
              <a:t>Footer</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r>
              <a:rPr lang="en-US"/>
              <a:t>Footer</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anchor="t">
            <a:normAutofit/>
          </a:bodyPr>
          <a:lstStyle>
            <a:lvl1pPr algn="ctr">
              <a:defRPr sz="2700" b="1"/>
            </a:lvl1pPr>
          </a:lstStyle>
          <a:p>
            <a:r>
              <a:rPr lang="en-US" dirty="0"/>
              <a:t>Click to edit Master title style</a:t>
            </a:r>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Click to 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Click to edit Master text styles</a:t>
            </a:r>
          </a:p>
        </p:txBody>
      </p:sp>
      <p:sp>
        <p:nvSpPr>
          <p:cNvPr id="3" name="Footer Placeholder 2"/>
          <p:cNvSpPr>
            <a:spLocks noGrp="1"/>
          </p:cNvSpPr>
          <p:nvPr>
            <p:ph type="ftr" sz="quarter" idx="14"/>
          </p:nvPr>
        </p:nvSpPr>
        <p:spPr/>
        <p:txBody>
          <a:bodyPr/>
          <a:lstStyle/>
          <a:p>
            <a:r>
              <a:rPr lang="en-US"/>
              <a:t>Footer</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r>
              <a:rPr lang="en-US"/>
              <a:t>Footer</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a:p>
        </p:txBody>
      </p:sp>
      <p:sp>
        <p:nvSpPr>
          <p:cNvPr id="4" name="Footer Placeholder 3"/>
          <p:cNvSpPr>
            <a:spLocks noGrp="1"/>
          </p:cNvSpPr>
          <p:nvPr>
            <p:ph type="ftr" sz="quarter" idx="11"/>
          </p:nvPr>
        </p:nvSpPr>
        <p:spPr/>
        <p:txBody>
          <a:bodyPr/>
          <a:lstStyle/>
          <a:p>
            <a:r>
              <a:rPr lang="en-US"/>
              <a:t>Footer</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sp>
        <p:nvSpPr>
          <p:cNvPr id="2" name="Title Placeholder 1"/>
          <p:cNvSpPr>
            <a:spLocks noGrp="1"/>
          </p:cNvSpPr>
          <p:nvPr>
            <p:ph type="title"/>
          </p:nvPr>
        </p:nvSpPr>
        <p:spPr>
          <a:xfrm>
            <a:off x="609441" y="83227"/>
            <a:ext cx="10969943" cy="888608"/>
          </a:xfrm>
          <a:prstGeom prst="rect">
            <a:avLst/>
          </a:prstGeom>
        </p:spPr>
        <p:txBody>
          <a:bodyPr vert="horz" lIns="121899" tIns="60949" rIns="121899" bIns="60949" rtlCol="0" anchor="t">
            <a:normAutofit/>
          </a:bodyPr>
          <a:lstStyle/>
          <a:p>
            <a:r>
              <a:rPr lang="en-US" dirty="0"/>
              <a:t>Click to edit Master title style</a:t>
            </a:r>
          </a:p>
        </p:txBody>
      </p:sp>
      <p:sp>
        <p:nvSpPr>
          <p:cNvPr id="3" name="Text Placeholder 2"/>
          <p:cNvSpPr>
            <a:spLocks noGrp="1"/>
          </p:cNvSpPr>
          <p:nvPr>
            <p:ph type="body" idx="1"/>
          </p:nvPr>
        </p:nvSpPr>
        <p:spPr>
          <a:xfrm>
            <a:off x="609441" y="1089623"/>
            <a:ext cx="10969943" cy="5036541"/>
          </a:xfrm>
          <a:prstGeom prst="rect">
            <a:avLst/>
          </a:prstGeom>
        </p:spPr>
        <p:txBody>
          <a:bodyPr vert="horz" lIns="121899" tIns="60949" rIns="121899"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ForeSee_logo_1-color.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10" name="Slide Number Placeholder 5"/>
          <p:cNvSpPr>
            <a:spLocks noGrp="1"/>
          </p:cNvSpPr>
          <p:nvPr>
            <p:ph type="sldNum" sz="quarter" idx="4"/>
          </p:nvPr>
        </p:nvSpPr>
        <p:spPr>
          <a:xfrm>
            <a:off x="609441" y="6431598"/>
            <a:ext cx="499831" cy="365125"/>
          </a:xfrm>
          <a:prstGeom prst="rect">
            <a:avLst/>
          </a:prstGeom>
        </p:spPr>
        <p:txBody>
          <a:bodyPr vert="horz" lIns="121899" tIns="60949" rIns="0" bIns="60949" rtlCol="0" anchor="ctr"/>
          <a:lstStyle>
            <a:lvl1pPr algn="l">
              <a:defRPr sz="1300">
                <a:solidFill>
                  <a:schemeClr val="bg2">
                    <a:lumMod val="75000"/>
                  </a:schemeClr>
                </a:solidFill>
              </a:defRPr>
            </a:lvl1pPr>
          </a:lstStyle>
          <a:p>
            <a:fld id="{C932CDCB-4B29-F641-AE31-D4360F16EBC3}" type="slidenum">
              <a:rPr lang="en-US" smtClean="0"/>
              <a:pPr/>
              <a:t>‹#›</a:t>
            </a:fld>
            <a:endParaRPr lang="en-US"/>
          </a:p>
        </p:txBody>
      </p:sp>
      <p:sp>
        <p:nvSpPr>
          <p:cNvPr id="12" name="Footer Placeholder 11"/>
          <p:cNvSpPr>
            <a:spLocks noGrp="1"/>
          </p:cNvSpPr>
          <p:nvPr>
            <p:ph type="ftr" sz="quarter" idx="3"/>
          </p:nvPr>
        </p:nvSpPr>
        <p:spPr>
          <a:xfrm>
            <a:off x="1207732" y="6431598"/>
            <a:ext cx="9165461" cy="365125"/>
          </a:xfrm>
          <a:prstGeom prst="rect">
            <a:avLst/>
          </a:prstGeom>
        </p:spPr>
        <p:txBody>
          <a:bodyPr vert="horz" lIns="91440" tIns="0" rIns="91440" bIns="0" rtlCol="0" anchor="ctr"/>
          <a:lstStyle>
            <a:lvl1pPr algn="l">
              <a:defRPr sz="1100">
                <a:solidFill>
                  <a:schemeClr val="bg2">
                    <a:lumMod val="75000"/>
                  </a:schemeClr>
                </a:solidFill>
              </a:defRPr>
            </a:lvl1pPr>
          </a:lstStyle>
          <a:p>
            <a:r>
              <a:rPr lang="en-US"/>
              <a:t>Footer</a:t>
            </a:r>
          </a:p>
        </p:txBody>
      </p:sp>
    </p:spTree>
    <p:extLst>
      <p:ext uri="{BB962C8B-B14F-4D97-AF65-F5344CB8AC3E}">
        <p14:creationId xmlns:p14="http://schemas.microsoft.com/office/powerpoint/2010/main" val="11898185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Lst>
  <p:hf hdr="0" dt="0"/>
  <p:txStyles>
    <p:title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301625" indent="-301625"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7.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26.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8.wdp"/><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7.wdp"/><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Environmental Protection Agency</a:t>
            </a:r>
          </a:p>
        </p:txBody>
      </p:sp>
      <p:sp>
        <p:nvSpPr>
          <p:cNvPr id="7" name="Subtitle 6"/>
          <p:cNvSpPr>
            <a:spLocks noGrp="1"/>
          </p:cNvSpPr>
          <p:nvPr>
            <p:ph type="subTitle" idx="1"/>
          </p:nvPr>
        </p:nvSpPr>
        <p:spPr>
          <a:xfrm>
            <a:off x="609442" y="3808891"/>
            <a:ext cx="6530148" cy="1127723"/>
          </a:xfrm>
        </p:spPr>
        <p:txBody>
          <a:bodyPr>
            <a:noAutofit/>
          </a:bodyPr>
          <a:lstStyle/>
          <a:p>
            <a:pPr>
              <a:spcBef>
                <a:spcPts val="300"/>
              </a:spcBef>
            </a:pPr>
            <a:r>
              <a:rPr lang="en-US" sz="1800" b="1" dirty="0"/>
              <a:t>Kelly Savage</a:t>
            </a:r>
            <a:r>
              <a:rPr lang="en-US" sz="1800" dirty="0"/>
              <a:t>, Analyst</a:t>
            </a:r>
          </a:p>
        </p:txBody>
      </p:sp>
      <p:sp>
        <p:nvSpPr>
          <p:cNvPr id="5" name="Subtitle 6">
            <a:extLst>
              <a:ext uri="{FF2B5EF4-FFF2-40B4-BE49-F238E27FC236}">
                <a16:creationId xmlns:a16="http://schemas.microsoft.com/office/drawing/2014/main" id="{5E7D14EE-73F7-46C0-B6D5-C93C6356607C}"/>
              </a:ext>
            </a:extLst>
          </p:cNvPr>
          <p:cNvSpPr txBox="1">
            <a:spLocks/>
          </p:cNvSpPr>
          <p:nvPr/>
        </p:nvSpPr>
        <p:spPr>
          <a:xfrm>
            <a:off x="609442" y="6085056"/>
            <a:ext cx="2303879" cy="309016"/>
          </a:xfrm>
          <a:prstGeom prst="rect">
            <a:avLst/>
          </a:prstGeom>
        </p:spPr>
        <p:txBody>
          <a:bodyPr vert="horz" lIns="121899" tIns="60949" rIns="121899" bIns="0" rtlCol="0">
            <a:noAutofit/>
          </a:bodyPr>
          <a:lstStyle>
            <a:lvl1pPr marL="0" indent="0" algn="l" defTabSz="609493" rtl="0" eaLnBrk="1" latinLnBrk="0" hangingPunct="1">
              <a:lnSpc>
                <a:spcPct val="90000"/>
              </a:lnSpc>
              <a:spcBef>
                <a:spcPts val="900"/>
              </a:spcBef>
              <a:spcAft>
                <a:spcPts val="600"/>
              </a:spcAft>
              <a:buSzPct val="100000"/>
              <a:buFont typeface="Arial"/>
              <a:buNone/>
              <a:tabLst/>
              <a:defRPr sz="2700" b="0" kern="1200">
                <a:solidFill>
                  <a:srgbClr val="FFFFFF"/>
                </a:solidFill>
                <a:latin typeface="+mn-lt"/>
                <a:ea typeface="+mn-ea"/>
                <a:cs typeface="+mn-cs"/>
              </a:defRPr>
            </a:lvl1pPr>
            <a:lvl2pPr marL="609493" indent="0" algn="ctr" defTabSz="759751" rtl="0" eaLnBrk="1" latinLnBrk="0" hangingPunct="1">
              <a:lnSpc>
                <a:spcPct val="90000"/>
              </a:lnSpc>
              <a:spcBef>
                <a:spcPts val="600"/>
              </a:spcBef>
              <a:spcAft>
                <a:spcPts val="600"/>
              </a:spcAft>
              <a:buSzPct val="90000"/>
              <a:buFont typeface="Lucida Grande"/>
              <a:buNone/>
              <a:tabLst/>
              <a:defRPr sz="2100" kern="1200">
                <a:solidFill>
                  <a:schemeClr val="tx1">
                    <a:tint val="75000"/>
                  </a:schemeClr>
                </a:solidFill>
                <a:latin typeface="+mn-lt"/>
                <a:ea typeface="+mn-ea"/>
                <a:cs typeface="+mn-cs"/>
              </a:defRPr>
            </a:lvl2pPr>
            <a:lvl3pPr marL="1218987" indent="0" algn="ctr" defTabSz="609493" rtl="0" eaLnBrk="1" latinLnBrk="0" hangingPunct="1">
              <a:lnSpc>
                <a:spcPct val="90000"/>
              </a:lnSpc>
              <a:spcBef>
                <a:spcPts val="600"/>
              </a:spcBef>
              <a:spcAft>
                <a:spcPts val="600"/>
              </a:spcAft>
              <a:buSzPct val="90000"/>
              <a:buFont typeface="Wingdings" charset="2"/>
              <a:buNone/>
              <a:defRPr sz="1600" kern="1200">
                <a:solidFill>
                  <a:schemeClr val="tx1">
                    <a:tint val="75000"/>
                  </a:schemeClr>
                </a:solidFill>
                <a:latin typeface="+mn-lt"/>
                <a:ea typeface="+mn-ea"/>
                <a:cs typeface="+mn-cs"/>
              </a:defRPr>
            </a:lvl3pPr>
            <a:lvl4pPr marL="1828480"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4pPr>
            <a:lvl5pPr marL="2437973"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pPr marL="0" marR="0" lvl="0" indent="0" algn="l" defTabSz="609493" rtl="0" eaLnBrk="1" fontAlgn="auto" latinLnBrk="0" hangingPunct="1">
              <a:lnSpc>
                <a:spcPct val="90000"/>
              </a:lnSpc>
              <a:spcBef>
                <a:spcPts val="300"/>
              </a:spcBef>
              <a:spcAft>
                <a:spcPts val="600"/>
              </a:spcAft>
              <a:buClrTx/>
              <a:buSzPct val="100000"/>
              <a:buFont typeface="Arial"/>
              <a:buNone/>
              <a:tabLst/>
              <a:defRPr/>
            </a:pPr>
            <a:r>
              <a:rPr kumimoji="0" lang="en-US" sz="1800" b="0" i="0" u="none" strike="noStrike" kern="1200" cap="none" spc="0" normalizeH="0" baseline="0" noProof="0" dirty="0">
                <a:ln>
                  <a:noFill/>
                </a:ln>
                <a:solidFill>
                  <a:srgbClr val="222B3C"/>
                </a:solidFill>
                <a:effectLst/>
                <a:uLnTx/>
                <a:uFillTx/>
                <a:latin typeface="Arial"/>
                <a:ea typeface="+mn-ea"/>
                <a:cs typeface="+mn-cs"/>
              </a:rPr>
              <a:t>March 2019</a:t>
            </a:r>
          </a:p>
        </p:txBody>
      </p:sp>
      <p:sp>
        <p:nvSpPr>
          <p:cNvPr id="9" name="Subtitle 6">
            <a:extLst>
              <a:ext uri="{FF2B5EF4-FFF2-40B4-BE49-F238E27FC236}">
                <a16:creationId xmlns:a16="http://schemas.microsoft.com/office/drawing/2014/main" id="{B545E65D-E269-401C-A426-E7825FDC7DCA}"/>
              </a:ext>
            </a:extLst>
          </p:cNvPr>
          <p:cNvSpPr txBox="1">
            <a:spLocks/>
          </p:cNvSpPr>
          <p:nvPr/>
        </p:nvSpPr>
        <p:spPr>
          <a:xfrm>
            <a:off x="609442" y="2911535"/>
            <a:ext cx="6530148" cy="1127723"/>
          </a:xfrm>
          <a:prstGeom prst="rect">
            <a:avLst/>
          </a:prstGeom>
        </p:spPr>
        <p:txBody>
          <a:bodyPr vert="horz" lIns="121899" tIns="60949" rIns="121899" bIns="0" rtlCol="0">
            <a:noAutofit/>
          </a:bodyPr>
          <a:lstStyle>
            <a:lvl1pPr marL="0" indent="0" algn="l" defTabSz="609493" rtl="0" eaLnBrk="1" latinLnBrk="0" hangingPunct="1">
              <a:lnSpc>
                <a:spcPct val="90000"/>
              </a:lnSpc>
              <a:spcBef>
                <a:spcPts val="900"/>
              </a:spcBef>
              <a:spcAft>
                <a:spcPts val="600"/>
              </a:spcAft>
              <a:buSzPct val="100000"/>
              <a:buFont typeface="Arial"/>
              <a:buNone/>
              <a:tabLst/>
              <a:defRPr sz="2700" b="0" kern="1200">
                <a:solidFill>
                  <a:srgbClr val="FFFFFF"/>
                </a:solidFill>
                <a:latin typeface="+mn-lt"/>
                <a:ea typeface="+mn-ea"/>
                <a:cs typeface="+mn-cs"/>
              </a:defRPr>
            </a:lvl1pPr>
            <a:lvl2pPr marL="609493" indent="0" algn="ctr" defTabSz="759751" rtl="0" eaLnBrk="1" latinLnBrk="0" hangingPunct="1">
              <a:lnSpc>
                <a:spcPct val="90000"/>
              </a:lnSpc>
              <a:spcBef>
                <a:spcPts val="600"/>
              </a:spcBef>
              <a:spcAft>
                <a:spcPts val="600"/>
              </a:spcAft>
              <a:buSzPct val="90000"/>
              <a:buFont typeface="Lucida Grande"/>
              <a:buNone/>
              <a:tabLst/>
              <a:defRPr sz="2100" kern="1200">
                <a:solidFill>
                  <a:schemeClr val="tx1">
                    <a:tint val="75000"/>
                  </a:schemeClr>
                </a:solidFill>
                <a:latin typeface="+mn-lt"/>
                <a:ea typeface="+mn-ea"/>
                <a:cs typeface="+mn-cs"/>
              </a:defRPr>
            </a:lvl2pPr>
            <a:lvl3pPr marL="1218987" indent="0" algn="ctr" defTabSz="609493" rtl="0" eaLnBrk="1" latinLnBrk="0" hangingPunct="1">
              <a:lnSpc>
                <a:spcPct val="90000"/>
              </a:lnSpc>
              <a:spcBef>
                <a:spcPts val="600"/>
              </a:spcBef>
              <a:spcAft>
                <a:spcPts val="600"/>
              </a:spcAft>
              <a:buSzPct val="90000"/>
              <a:buFont typeface="Wingdings" charset="2"/>
              <a:buNone/>
              <a:defRPr sz="1600" kern="1200">
                <a:solidFill>
                  <a:schemeClr val="tx1">
                    <a:tint val="75000"/>
                  </a:schemeClr>
                </a:solidFill>
                <a:latin typeface="+mn-lt"/>
                <a:ea typeface="+mn-ea"/>
                <a:cs typeface="+mn-cs"/>
              </a:defRPr>
            </a:lvl3pPr>
            <a:lvl4pPr marL="1828480"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4pPr>
            <a:lvl5pPr marL="2437973"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pPr>
              <a:spcBef>
                <a:spcPts val="300"/>
              </a:spcBef>
            </a:pPr>
            <a:r>
              <a:rPr lang="en-US" sz="2800" dirty="0"/>
              <a:t>Radiation Segment</a:t>
            </a:r>
          </a:p>
        </p:txBody>
      </p:sp>
      <p:pic>
        <p:nvPicPr>
          <p:cNvPr id="1026" name="Picture 2" descr="Image result for epa logo">
            <a:extLst>
              <a:ext uri="{FF2B5EF4-FFF2-40B4-BE49-F238E27FC236}">
                <a16:creationId xmlns:a16="http://schemas.microsoft.com/office/drawing/2014/main" id="{222F5A8F-403F-4850-863E-87942AC6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032" y="239696"/>
            <a:ext cx="1788314" cy="17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Segment Overview</a:t>
            </a:r>
          </a:p>
        </p:txBody>
      </p:sp>
      <p:sp>
        <p:nvSpPr>
          <p:cNvPr id="5" name="Slide Number Placeholder 4"/>
          <p:cNvSpPr>
            <a:spLocks noGrp="1"/>
          </p:cNvSpPr>
          <p:nvPr>
            <p:ph type="sldNum" sz="quarter" idx="12"/>
          </p:nvPr>
        </p:nvSpPr>
        <p:spPr/>
        <p:txBody>
          <a:bodyPr/>
          <a:lstStyle/>
          <a:p>
            <a:fld id="{C932CDCB-4B29-F641-AE31-D4360F16EBC3}" type="slidenum">
              <a:rPr lang="en-US" smtClean="0"/>
              <a:t>10</a:t>
            </a:fld>
            <a:endParaRPr lang="en-US"/>
          </a:p>
        </p:txBody>
      </p:sp>
    </p:spTree>
    <p:extLst>
      <p:ext uri="{BB962C8B-B14F-4D97-AF65-F5344CB8AC3E}">
        <p14:creationId xmlns:p14="http://schemas.microsoft.com/office/powerpoint/2010/main" val="387836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8DCDAF-C432-40F0-8231-D57C384FF0B7}"/>
              </a:ext>
            </a:extLst>
          </p:cNvPr>
          <p:cNvSpPr/>
          <p:nvPr/>
        </p:nvSpPr>
        <p:spPr>
          <a:xfrm>
            <a:off x="857265" y="2257879"/>
            <a:ext cx="10728003" cy="6053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1" name="Chart 20">
            <a:extLst>
              <a:ext uri="{FF2B5EF4-FFF2-40B4-BE49-F238E27FC236}">
                <a16:creationId xmlns:a16="http://schemas.microsoft.com/office/drawing/2014/main" id="{8B15F1D1-C07E-4B2A-9A39-FEF53333AC92}"/>
              </a:ext>
            </a:extLst>
          </p:cNvPr>
          <p:cNvGraphicFramePr/>
          <p:nvPr>
            <p:extLst>
              <p:ext uri="{D42A27DB-BD31-4B8C-83A1-F6EECF244321}">
                <p14:modId xmlns:p14="http://schemas.microsoft.com/office/powerpoint/2010/main" val="707348734"/>
              </p:ext>
            </p:extLst>
          </p:nvPr>
        </p:nvGraphicFramePr>
        <p:xfrm>
          <a:off x="712953" y="2169722"/>
          <a:ext cx="10969943" cy="38923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defTabSz="914126"/>
            <a:fld id="{C932CDCB-4B29-F641-AE31-D4360F16EBC3}" type="slidenum">
              <a:rPr lang="en-US">
                <a:solidFill>
                  <a:srgbClr val="E9ECF2">
                    <a:lumMod val="75000"/>
                  </a:srgbClr>
                </a:solidFill>
                <a:latin typeface="Arial"/>
              </a:rPr>
              <a:pPr defTabSz="914126"/>
              <a:t>11</a:t>
            </a:fld>
            <a:endParaRPr lang="en-US" dirty="0">
              <a:solidFill>
                <a:srgbClr val="E9ECF2">
                  <a:lumMod val="75000"/>
                </a:srgbClr>
              </a:solidFill>
              <a:latin typeface="Arial"/>
            </a:endParaRPr>
          </a:p>
        </p:txBody>
      </p:sp>
      <p:sp>
        <p:nvSpPr>
          <p:cNvPr id="18" name="Title 1">
            <a:extLst>
              <a:ext uri="{FF2B5EF4-FFF2-40B4-BE49-F238E27FC236}">
                <a16:creationId xmlns:a16="http://schemas.microsoft.com/office/drawing/2014/main" id="{A84CFC12-F7E4-49C8-9A31-27370641B9A7}"/>
              </a:ext>
            </a:extLst>
          </p:cNvPr>
          <p:cNvSpPr>
            <a:spLocks noGrp="1"/>
          </p:cNvSpPr>
          <p:nvPr>
            <p:ph type="title"/>
          </p:nvPr>
        </p:nvSpPr>
        <p:spPr>
          <a:xfrm>
            <a:off x="609442" y="128790"/>
            <a:ext cx="10975826" cy="673774"/>
          </a:xfrm>
        </p:spPr>
        <p:txBody>
          <a:bodyPr anchor="t">
            <a:noAutofit/>
          </a:bodyPr>
          <a:lstStyle/>
          <a:p>
            <a:pPr algn="l"/>
            <a:r>
              <a:rPr lang="en-US" sz="2400" dirty="0"/>
              <a:t>Overall satisfaction for the radiation segment is 70; however, scores have shifted over each quarter. </a:t>
            </a:r>
            <a:endParaRPr lang="en-US" sz="2400" dirty="0">
              <a:solidFill>
                <a:schemeClr val="tx2"/>
              </a:solidFill>
            </a:endParaRPr>
          </a:p>
        </p:txBody>
      </p:sp>
      <p:sp>
        <p:nvSpPr>
          <p:cNvPr id="29" name="TextBox 28">
            <a:extLst>
              <a:ext uri="{FF2B5EF4-FFF2-40B4-BE49-F238E27FC236}">
                <a16:creationId xmlns:a16="http://schemas.microsoft.com/office/drawing/2014/main" id="{225F82C5-089E-48E7-841D-FF92B5A3BD4A}"/>
              </a:ext>
            </a:extLst>
          </p:cNvPr>
          <p:cNvSpPr txBox="1"/>
          <p:nvPr/>
        </p:nvSpPr>
        <p:spPr>
          <a:xfrm>
            <a:off x="2483083" y="1440898"/>
            <a:ext cx="7222658" cy="338554"/>
          </a:xfrm>
          <a:prstGeom prst="rect">
            <a:avLst/>
          </a:prstGeom>
          <a:noFill/>
        </p:spPr>
        <p:txBody>
          <a:bodyPr wrap="square"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rPr>
              <a:t>Satisfaction Trend- Quarterly</a:t>
            </a:r>
          </a:p>
        </p:txBody>
      </p:sp>
      <p:graphicFrame>
        <p:nvGraphicFramePr>
          <p:cNvPr id="30" name="Table 29">
            <a:extLst>
              <a:ext uri="{FF2B5EF4-FFF2-40B4-BE49-F238E27FC236}">
                <a16:creationId xmlns:a16="http://schemas.microsoft.com/office/drawing/2014/main" id="{6C898B24-D237-49E7-8833-F838DC1DC026}"/>
              </a:ext>
            </a:extLst>
          </p:cNvPr>
          <p:cNvGraphicFramePr>
            <a:graphicFrameLocks noGrp="1"/>
          </p:cNvGraphicFramePr>
          <p:nvPr>
            <p:extLst>
              <p:ext uri="{D42A27DB-BD31-4B8C-83A1-F6EECF244321}">
                <p14:modId xmlns:p14="http://schemas.microsoft.com/office/powerpoint/2010/main" val="3607074013"/>
              </p:ext>
            </p:extLst>
          </p:nvPr>
        </p:nvGraphicFramePr>
        <p:xfrm>
          <a:off x="857266" y="5776610"/>
          <a:ext cx="10728009" cy="370840"/>
        </p:xfrm>
        <a:graphic>
          <a:graphicData uri="http://schemas.openxmlformats.org/drawingml/2006/table">
            <a:tbl>
              <a:tblPr firstRow="1" bandRow="1">
                <a:tableStyleId>{2D5ABB26-0587-4C30-8999-92F81FD0307C}</a:tableStyleId>
              </a:tblPr>
              <a:tblGrid>
                <a:gridCol w="1192001">
                  <a:extLst>
                    <a:ext uri="{9D8B030D-6E8A-4147-A177-3AD203B41FA5}">
                      <a16:colId xmlns:a16="http://schemas.microsoft.com/office/drawing/2014/main" val="725471687"/>
                    </a:ext>
                  </a:extLst>
                </a:gridCol>
                <a:gridCol w="1192001">
                  <a:extLst>
                    <a:ext uri="{9D8B030D-6E8A-4147-A177-3AD203B41FA5}">
                      <a16:colId xmlns:a16="http://schemas.microsoft.com/office/drawing/2014/main" val="1108980259"/>
                    </a:ext>
                  </a:extLst>
                </a:gridCol>
                <a:gridCol w="1192001">
                  <a:extLst>
                    <a:ext uri="{9D8B030D-6E8A-4147-A177-3AD203B41FA5}">
                      <a16:colId xmlns:a16="http://schemas.microsoft.com/office/drawing/2014/main" val="1325571287"/>
                    </a:ext>
                  </a:extLst>
                </a:gridCol>
                <a:gridCol w="1192001">
                  <a:extLst>
                    <a:ext uri="{9D8B030D-6E8A-4147-A177-3AD203B41FA5}">
                      <a16:colId xmlns:a16="http://schemas.microsoft.com/office/drawing/2014/main" val="3652416434"/>
                    </a:ext>
                  </a:extLst>
                </a:gridCol>
                <a:gridCol w="1192001">
                  <a:extLst>
                    <a:ext uri="{9D8B030D-6E8A-4147-A177-3AD203B41FA5}">
                      <a16:colId xmlns:a16="http://schemas.microsoft.com/office/drawing/2014/main" val="2644192986"/>
                    </a:ext>
                  </a:extLst>
                </a:gridCol>
                <a:gridCol w="1192001">
                  <a:extLst>
                    <a:ext uri="{9D8B030D-6E8A-4147-A177-3AD203B41FA5}">
                      <a16:colId xmlns:a16="http://schemas.microsoft.com/office/drawing/2014/main" val="2929216057"/>
                    </a:ext>
                  </a:extLst>
                </a:gridCol>
                <a:gridCol w="1192001">
                  <a:extLst>
                    <a:ext uri="{9D8B030D-6E8A-4147-A177-3AD203B41FA5}">
                      <a16:colId xmlns:a16="http://schemas.microsoft.com/office/drawing/2014/main" val="1501031732"/>
                    </a:ext>
                  </a:extLst>
                </a:gridCol>
                <a:gridCol w="1192001">
                  <a:extLst>
                    <a:ext uri="{9D8B030D-6E8A-4147-A177-3AD203B41FA5}">
                      <a16:colId xmlns:a16="http://schemas.microsoft.com/office/drawing/2014/main" val="545070593"/>
                    </a:ext>
                  </a:extLst>
                </a:gridCol>
                <a:gridCol w="1192001">
                  <a:extLst>
                    <a:ext uri="{9D8B030D-6E8A-4147-A177-3AD203B41FA5}">
                      <a16:colId xmlns:a16="http://schemas.microsoft.com/office/drawing/2014/main" val="1672983325"/>
                    </a:ext>
                  </a:extLst>
                </a:gridCol>
              </a:tblGrid>
              <a:tr h="370840">
                <a:tc>
                  <a:txBody>
                    <a:bodyPr/>
                    <a:lstStyle/>
                    <a:p>
                      <a:pPr algn="ctr"/>
                      <a:r>
                        <a:rPr lang="en-US" sz="1100" dirty="0">
                          <a:solidFill>
                            <a:schemeClr val="bg1">
                              <a:lumMod val="65000"/>
                            </a:schemeClr>
                          </a:solidFill>
                        </a:rPr>
                        <a:t>n=57</a:t>
                      </a: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n=56</a:t>
                      </a:r>
                      <a:endParaRPr lang="en-US" sz="1100" dirty="0">
                        <a:solidFill>
                          <a:schemeClr val="bg1">
                            <a:lumMod val="65000"/>
                          </a:schemeClr>
                        </a:solidFill>
                      </a:endParaRP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n=46</a:t>
                      </a:r>
                      <a:endParaRPr lang="en-US" sz="1100" dirty="0">
                        <a:solidFill>
                          <a:schemeClr val="bg1">
                            <a:lumMod val="65000"/>
                          </a:schemeClr>
                        </a:solidFill>
                      </a:endParaRP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n=41</a:t>
                      </a:r>
                      <a:endParaRPr lang="en-US" sz="1100" dirty="0">
                        <a:solidFill>
                          <a:schemeClr val="bg1">
                            <a:lumMod val="65000"/>
                          </a:schemeClr>
                        </a:solidFill>
                      </a:endParaRP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n=41</a:t>
                      </a:r>
                      <a:endParaRPr lang="en-US" sz="1100" dirty="0">
                        <a:solidFill>
                          <a:schemeClr val="bg1">
                            <a:lumMod val="65000"/>
                          </a:schemeClr>
                        </a:solidFill>
                      </a:endParaRP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n=37</a:t>
                      </a:r>
                      <a:endParaRPr lang="en-US" sz="1100" dirty="0">
                        <a:solidFill>
                          <a:schemeClr val="bg1">
                            <a:lumMod val="65000"/>
                          </a:schemeClr>
                        </a:solidFill>
                      </a:endParaRPr>
                    </a:p>
                  </a:txBody>
                  <a:tcPr marL="0" marR="0" marT="0" marB="0" anchor="ctr"/>
                </a:tc>
                <a:tc>
                  <a:txBody>
                    <a:bodyPr/>
                    <a:lstStyle/>
                    <a:p>
                      <a:pPr algn="ctr"/>
                      <a:r>
                        <a:rPr lang="en-US" sz="1100" dirty="0">
                          <a:solidFill>
                            <a:schemeClr val="bg1">
                              <a:lumMod val="65000"/>
                            </a:schemeClr>
                          </a:solidFill>
                        </a:rPr>
                        <a:t>n=36</a:t>
                      </a:r>
                    </a:p>
                  </a:txBody>
                  <a:tcPr marL="0" marR="0" marT="0" marB="0" anchor="ctr"/>
                </a:tc>
                <a:tc>
                  <a:txBody>
                    <a:bodyPr/>
                    <a:lstStyle/>
                    <a:p>
                      <a:pPr algn="ctr"/>
                      <a:r>
                        <a:rPr lang="en-US" sz="1100" dirty="0">
                          <a:solidFill>
                            <a:schemeClr val="bg1">
                              <a:lumMod val="65000"/>
                            </a:schemeClr>
                          </a:solidFill>
                        </a:rPr>
                        <a:t>n=27</a:t>
                      </a:r>
                    </a:p>
                  </a:txBody>
                  <a:tcPr marL="0" marR="0" marT="0" marB="0" anchor="ctr"/>
                </a:tc>
                <a:tc>
                  <a:txBody>
                    <a:bodyPr/>
                    <a:lstStyle/>
                    <a:p>
                      <a:pPr algn="ctr"/>
                      <a:r>
                        <a:rPr kumimoji="0" lang="en-US" sz="1100" b="0" i="0" u="none" strike="noStrike" kern="1200" cap="none" spc="0" normalizeH="0" baseline="0" noProof="0" dirty="0">
                          <a:ln>
                            <a:noFill/>
                          </a:ln>
                          <a:solidFill>
                            <a:srgbClr val="FFFFFF">
                              <a:lumMod val="65000"/>
                            </a:srgbClr>
                          </a:solidFill>
                          <a:effectLst/>
                          <a:uLnTx/>
                          <a:uFillTx/>
                          <a:latin typeface="Arial"/>
                          <a:ea typeface="+mn-ea"/>
                          <a:cs typeface="+mn-cs"/>
                        </a:rPr>
                        <a:t>n=16</a:t>
                      </a:r>
                      <a:endParaRPr lang="en-US" sz="1100" dirty="0">
                        <a:solidFill>
                          <a:schemeClr val="bg1">
                            <a:lumMod val="65000"/>
                          </a:schemeClr>
                        </a:solidFill>
                      </a:endParaRPr>
                    </a:p>
                  </a:txBody>
                  <a:tcPr marL="0" marR="0" marT="0" marB="0" anchor="ctr"/>
                </a:tc>
                <a:extLst>
                  <a:ext uri="{0D108BD9-81ED-4DB2-BD59-A6C34878D82A}">
                    <a16:rowId xmlns:a16="http://schemas.microsoft.com/office/drawing/2014/main" val="973918773"/>
                  </a:ext>
                </a:extLst>
              </a:tr>
            </a:tbl>
          </a:graphicData>
        </a:graphic>
      </p:graphicFrame>
      <p:sp>
        <p:nvSpPr>
          <p:cNvPr id="19" name="Footer Placeholder 2">
            <a:extLst>
              <a:ext uri="{FF2B5EF4-FFF2-40B4-BE49-F238E27FC236}">
                <a16:creationId xmlns:a16="http://schemas.microsoft.com/office/drawing/2014/main" id="{10C84111-06A0-4EA1-98A1-F3DA80956F8B}"/>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2" name="TextBox 1">
            <a:extLst>
              <a:ext uri="{FF2B5EF4-FFF2-40B4-BE49-F238E27FC236}">
                <a16:creationId xmlns:a16="http://schemas.microsoft.com/office/drawing/2014/main" id="{B62E6604-1E22-4BE7-9378-6E4128A30541}"/>
              </a:ext>
            </a:extLst>
          </p:cNvPr>
          <p:cNvSpPr txBox="1"/>
          <p:nvPr/>
        </p:nvSpPr>
        <p:spPr>
          <a:xfrm>
            <a:off x="10115550" y="2040749"/>
            <a:ext cx="1857375" cy="253916"/>
          </a:xfrm>
          <a:prstGeom prst="rect">
            <a:avLst/>
          </a:prstGeom>
          <a:noFill/>
        </p:spPr>
        <p:txBody>
          <a:bodyPr wrap="square" rtlCol="0">
            <a:spAutoFit/>
          </a:bodyPr>
          <a:lstStyle/>
          <a:p>
            <a:r>
              <a:rPr lang="en-US" sz="1050" i="1" dirty="0"/>
              <a:t>*data ends February 19th</a:t>
            </a:r>
          </a:p>
        </p:txBody>
      </p:sp>
      <p:sp>
        <p:nvSpPr>
          <p:cNvPr id="22" name="TextBox 21">
            <a:extLst>
              <a:ext uri="{FF2B5EF4-FFF2-40B4-BE49-F238E27FC236}">
                <a16:creationId xmlns:a16="http://schemas.microsoft.com/office/drawing/2014/main" id="{60D842F2-BE2D-435F-8D56-0666B9610D97}"/>
              </a:ext>
            </a:extLst>
          </p:cNvPr>
          <p:cNvSpPr txBox="1"/>
          <p:nvPr/>
        </p:nvSpPr>
        <p:spPr>
          <a:xfrm>
            <a:off x="715805" y="2040749"/>
            <a:ext cx="1767278" cy="253916"/>
          </a:xfrm>
          <a:prstGeom prst="rect">
            <a:avLst/>
          </a:prstGeom>
          <a:noFill/>
        </p:spPr>
        <p:txBody>
          <a:bodyPr wrap="square" rtlCol="0">
            <a:spAutoFit/>
          </a:bodyPr>
          <a:lstStyle/>
          <a:p>
            <a:r>
              <a:rPr lang="en-US" sz="1050" i="1" dirty="0"/>
              <a:t>*data begins March 1st</a:t>
            </a:r>
          </a:p>
        </p:txBody>
      </p:sp>
    </p:spTree>
    <p:extLst>
      <p:ext uri="{BB962C8B-B14F-4D97-AF65-F5344CB8AC3E}">
        <p14:creationId xmlns:p14="http://schemas.microsoft.com/office/powerpoint/2010/main" val="71139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able 90"/>
          <p:cNvGraphicFramePr>
            <a:graphicFrameLocks noGrp="1"/>
          </p:cNvGraphicFramePr>
          <p:nvPr>
            <p:extLst>
              <p:ext uri="{D42A27DB-BD31-4B8C-83A1-F6EECF244321}">
                <p14:modId xmlns:p14="http://schemas.microsoft.com/office/powerpoint/2010/main" val="1177264063"/>
              </p:ext>
            </p:extLst>
          </p:nvPr>
        </p:nvGraphicFramePr>
        <p:xfrm>
          <a:off x="570250" y="2532301"/>
          <a:ext cx="3988198" cy="1885011"/>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88656">
                <a:tc>
                  <a:txBody>
                    <a:bodyPr/>
                    <a:lstStyle/>
                    <a:p>
                      <a:pPr algn="ctr"/>
                      <a:r>
                        <a:rPr lang="en-US" sz="1200" b="1" kern="1200" spc="100" dirty="0">
                          <a:solidFill>
                            <a:schemeClr val="accent5"/>
                          </a:solidFill>
                          <a:latin typeface="+mn-lt"/>
                          <a:ea typeface="+mn-ea"/>
                          <a:cs typeface="+mn-cs"/>
                        </a:rPr>
                        <a:t>SCORE</a:t>
                      </a:r>
                    </a:p>
                  </a:txBody>
                  <a:tcPr marL="0" marR="0" marT="0" marB="0" anchor="ctr">
                    <a:lnL>
                      <a:noFill/>
                    </a:lnL>
                    <a:lnR>
                      <a:noFill/>
                    </a:lnR>
                    <a:lnT>
                      <a:noFill/>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1"/>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chemeClr val="tx1"/>
                          </a:solidFill>
                          <a:latin typeface="+mn-lt"/>
                          <a:ea typeface="+mn-ea"/>
                          <a:cs typeface="+mn-cs"/>
                        </a:rPr>
                        <a:t>IMPACT</a:t>
                      </a:r>
                    </a:p>
                  </a:txBody>
                  <a:tcPr marL="0" marR="0" marT="0"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271">
                <a:tc>
                  <a:txBody>
                    <a:bodyPr/>
                    <a:lstStyle/>
                    <a:p>
                      <a:pPr algn="ctr"/>
                      <a:r>
                        <a:rPr lang="en-US" sz="1200" b="1" dirty="0">
                          <a:solidFill>
                            <a:schemeClr val="tx1"/>
                          </a:solidFill>
                        </a:rPr>
                        <a:t>69</a:t>
                      </a:r>
                    </a:p>
                  </a:txBody>
                  <a:tcPr marL="0" marR="0" marT="0" marB="0" anchor="ctr">
                    <a:lnL>
                      <a:noFill/>
                    </a:lnL>
                    <a:lnR>
                      <a:noFill/>
                    </a:lnR>
                    <a:lnT w="19050" cap="flat" cmpd="sng" algn="ctr">
                      <a:solidFill>
                        <a:schemeClr val="accent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tx1"/>
                          </a:solidFill>
                        </a:rPr>
                        <a:t>Information Browsing</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1.5</a:t>
                      </a:r>
                    </a:p>
                  </a:txBody>
                  <a:tcPr marL="0" marR="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271">
                <a:tc>
                  <a:txBody>
                    <a:bodyPr/>
                    <a:lstStyle/>
                    <a:p>
                      <a:pPr algn="ctr"/>
                      <a:r>
                        <a:rPr lang="en-US" sz="1200" b="1" dirty="0">
                          <a:solidFill>
                            <a:schemeClr val="tx1"/>
                          </a:solidFill>
                        </a:rPr>
                        <a:t>77</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tx1"/>
                          </a:solidFill>
                        </a:rPr>
                        <a:t>Look and Feel</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0.5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271">
                <a:tc>
                  <a:txBody>
                    <a:bodyPr/>
                    <a:lstStyle/>
                    <a:p>
                      <a:pPr algn="ctr"/>
                      <a:r>
                        <a:rPr lang="en-US" sz="1200" b="1" dirty="0">
                          <a:solidFill>
                            <a:schemeClr val="tx1"/>
                          </a:solidFill>
                        </a:rPr>
                        <a:t>72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tx1"/>
                          </a:solidFill>
                        </a:rPr>
                        <a:t>Navigation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1.8</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9271">
                <a:tc>
                  <a:txBody>
                    <a:bodyPr/>
                    <a:lstStyle/>
                    <a:p>
                      <a:pPr algn="ctr"/>
                      <a:r>
                        <a:rPr lang="en-US" sz="1200" b="1" dirty="0">
                          <a:solidFill>
                            <a:schemeClr val="tx1"/>
                          </a:solidFill>
                        </a:rPr>
                        <a:t>73</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tx1"/>
                          </a:solidFill>
                        </a:rPr>
                        <a:t>Site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1.3</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9271">
                <a:tc>
                  <a:txBody>
                    <a:bodyPr/>
                    <a:lstStyle/>
                    <a:p>
                      <a:pPr algn="ctr"/>
                      <a:r>
                        <a:rPr lang="en-US" sz="1200" b="1" dirty="0">
                          <a:solidFill>
                            <a:schemeClr val="tx1"/>
                          </a:solidFill>
                        </a:rPr>
                        <a:t>80</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Site Performance</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0.2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Title 15"/>
          <p:cNvSpPr>
            <a:spLocks noGrp="1"/>
          </p:cNvSpPr>
          <p:nvPr>
            <p:ph type="title"/>
          </p:nvPr>
        </p:nvSpPr>
        <p:spPr/>
        <p:txBody>
          <a:bodyPr/>
          <a:lstStyle/>
          <a:p>
            <a:r>
              <a:rPr lang="en-US" sz="2400" dirty="0"/>
              <a:t>Increasing customer satisfaction has the greatest impact on radiation visitors likelihood to recommend the agency to their friends and family. </a:t>
            </a:r>
          </a:p>
        </p:txBody>
      </p:sp>
      <p:sp>
        <p:nvSpPr>
          <p:cNvPr id="5" name="Slide Number Placeholder 4"/>
          <p:cNvSpPr>
            <a:spLocks noGrp="1"/>
          </p:cNvSpPr>
          <p:nvPr>
            <p:ph type="sldNum" sz="quarter" idx="12"/>
          </p:nvPr>
        </p:nvSpPr>
        <p:spPr/>
        <p:txBody>
          <a:bodyPr/>
          <a:lstStyle/>
          <a:p>
            <a:fld id="{EB5131EF-D618-5347-8462-43F33F2C84D1}" type="slidenum">
              <a:rPr lang="en-US" smtClean="0"/>
              <a:pPr/>
              <a:t>12</a:t>
            </a:fld>
            <a:endParaRPr lang="en-US"/>
          </a:p>
        </p:txBody>
      </p:sp>
      <p:sp>
        <p:nvSpPr>
          <p:cNvPr id="41" name="Shape 409"/>
          <p:cNvSpPr txBox="1"/>
          <p:nvPr/>
        </p:nvSpPr>
        <p:spPr>
          <a:xfrm>
            <a:off x="791245" y="1605069"/>
            <a:ext cx="3657600" cy="3744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SzPct val="25000"/>
              <a:buNone/>
            </a:pPr>
            <a:r>
              <a:rPr lang="en-US" sz="2000" spc="300">
                <a:solidFill>
                  <a:schemeClr val="tx1"/>
                </a:solidFill>
                <a:latin typeface="Arial"/>
                <a:ea typeface="Arial"/>
                <a:cs typeface="Arial"/>
                <a:sym typeface="Arial"/>
              </a:rPr>
              <a:t>ELEMENTS</a:t>
            </a:r>
          </a:p>
        </p:txBody>
      </p:sp>
      <p:sp>
        <p:nvSpPr>
          <p:cNvPr id="42" name="Shape 406"/>
          <p:cNvSpPr txBox="1"/>
          <p:nvPr/>
        </p:nvSpPr>
        <p:spPr>
          <a:xfrm>
            <a:off x="1122288" y="1973596"/>
            <a:ext cx="2995362" cy="49840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SzPct val="25000"/>
              <a:buNone/>
            </a:pPr>
            <a:r>
              <a:rPr lang="en-US" sz="1400">
                <a:solidFill>
                  <a:schemeClr val="bg1">
                    <a:lumMod val="50000"/>
                  </a:schemeClr>
                </a:solidFill>
                <a:latin typeface="Arial"/>
                <a:ea typeface="Arial"/>
                <a:cs typeface="Arial"/>
                <a:sym typeface="Arial"/>
              </a:rPr>
              <a:t>Which drivers of customer experience</a:t>
            </a:r>
            <a:r>
              <a:rPr lang="en-US" sz="1400">
                <a:solidFill>
                  <a:schemeClr val="bg1">
                    <a:lumMod val="50000"/>
                  </a:schemeClr>
                </a:solidFill>
              </a:rPr>
              <a:t> </a:t>
            </a:r>
            <a:r>
              <a:rPr lang="en-US" sz="1400">
                <a:solidFill>
                  <a:schemeClr val="bg1">
                    <a:lumMod val="50000"/>
                  </a:schemeClr>
                </a:solidFill>
                <a:latin typeface="Arial"/>
                <a:ea typeface="Arial"/>
                <a:cs typeface="Arial"/>
                <a:sym typeface="Arial"/>
              </a:rPr>
              <a:t>should I address?</a:t>
            </a:r>
          </a:p>
        </p:txBody>
      </p:sp>
      <p:grpSp>
        <p:nvGrpSpPr>
          <p:cNvPr id="64" name="Group 63"/>
          <p:cNvGrpSpPr/>
          <p:nvPr/>
        </p:nvGrpSpPr>
        <p:grpSpPr>
          <a:xfrm>
            <a:off x="4649712" y="2396609"/>
            <a:ext cx="2871249" cy="3848094"/>
            <a:chOff x="4649712" y="1764300"/>
            <a:chExt cx="2871249" cy="3848094"/>
          </a:xfrm>
        </p:grpSpPr>
        <p:graphicFrame>
          <p:nvGraphicFramePr>
            <p:cNvPr id="65" name="Chart 64"/>
            <p:cNvGraphicFramePr/>
            <p:nvPr>
              <p:extLst>
                <p:ext uri="{D42A27DB-BD31-4B8C-83A1-F6EECF244321}">
                  <p14:modId xmlns:p14="http://schemas.microsoft.com/office/powerpoint/2010/main" val="2070467439"/>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3"/>
            </a:graphicData>
          </a:graphic>
        </p:graphicFrame>
        <p:sp>
          <p:nvSpPr>
            <p:cNvPr id="66" name="Isosceles Triangle 72"/>
            <p:cNvSpPr/>
            <p:nvPr/>
          </p:nvSpPr>
          <p:spPr>
            <a:xfrm rot="5400000">
              <a:off x="4610657" y="2814380"/>
              <a:ext cx="378704"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a:solidFill>
                  <a:srgbClr val="FFFFFF"/>
                </a:solidFill>
                <a:latin typeface="Arial"/>
                <a:cs typeface="Arial"/>
              </a:endParaRPr>
            </a:p>
          </p:txBody>
        </p:sp>
        <p:sp>
          <p:nvSpPr>
            <p:cNvPr id="67" name="Isosceles Triangle 80"/>
            <p:cNvSpPr/>
            <p:nvPr/>
          </p:nvSpPr>
          <p:spPr>
            <a:xfrm rot="10800000">
              <a:off x="6585934" y="2133963"/>
              <a:ext cx="127042" cy="10949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a:p>
          </p:txBody>
        </p:sp>
        <p:sp>
          <p:nvSpPr>
            <p:cNvPr id="68" name="TextBox 67"/>
            <p:cNvSpPr txBox="1"/>
            <p:nvPr/>
          </p:nvSpPr>
          <p:spPr>
            <a:xfrm>
              <a:off x="5625422" y="2804583"/>
              <a:ext cx="856004" cy="923330"/>
            </a:xfrm>
            <a:prstGeom prst="rect">
              <a:avLst/>
            </a:prstGeom>
            <a:noFill/>
          </p:spPr>
          <p:txBody>
            <a:bodyPr wrap="none" lIns="0" tIns="0" rIns="0" bIns="0" rtlCol="0">
              <a:spAutoFit/>
            </a:bodyPr>
            <a:lstStyle/>
            <a:p>
              <a:pPr algn="ctr"/>
              <a:r>
                <a:rPr lang="en-US" sz="6000" b="1" dirty="0">
                  <a:solidFill>
                    <a:schemeClr val="tx1">
                      <a:lumMod val="50000"/>
                    </a:schemeClr>
                  </a:solidFill>
                  <a:latin typeface="Arial"/>
                  <a:cs typeface="Arial"/>
                </a:rPr>
                <a:t>70</a:t>
              </a:r>
              <a:endParaRPr lang="en-US" sz="2800" b="1" spc="225" dirty="0">
                <a:solidFill>
                  <a:schemeClr val="tx1">
                    <a:lumMod val="50000"/>
                  </a:schemeClr>
                </a:solidFill>
                <a:latin typeface="Arial"/>
                <a:cs typeface="Arial"/>
              </a:endParaRPr>
            </a:p>
          </p:txBody>
        </p:sp>
        <p:sp>
          <p:nvSpPr>
            <p:cNvPr id="69" name="TextBox 68"/>
            <p:cNvSpPr txBox="1"/>
            <p:nvPr/>
          </p:nvSpPr>
          <p:spPr>
            <a:xfrm>
              <a:off x="5150162" y="3172052"/>
              <a:ext cx="74887" cy="161583"/>
            </a:xfrm>
            <a:prstGeom prst="rect">
              <a:avLst/>
            </a:prstGeom>
            <a:noFill/>
          </p:spPr>
          <p:txBody>
            <a:bodyPr wrap="none" lIns="0" tIns="0" rIns="0" bIns="0" rtlCol="0">
              <a:spAutoFit/>
            </a:bodyPr>
            <a:lstStyle/>
            <a:p>
              <a:pPr algn="ctr"/>
              <a:r>
                <a:rPr lang="en-US" sz="1050" b="1">
                  <a:solidFill>
                    <a:schemeClr val="bg1">
                      <a:lumMod val="75000"/>
                    </a:schemeClr>
                  </a:solidFill>
                  <a:latin typeface="Arial"/>
                  <a:cs typeface="Arial"/>
                </a:rPr>
                <a:t>0</a:t>
              </a:r>
            </a:p>
          </p:txBody>
        </p:sp>
        <p:sp>
          <p:nvSpPr>
            <p:cNvPr id="70" name="TextBox 69"/>
            <p:cNvSpPr txBox="1"/>
            <p:nvPr/>
          </p:nvSpPr>
          <p:spPr>
            <a:xfrm>
              <a:off x="6812343" y="3172052"/>
              <a:ext cx="224661" cy="161583"/>
            </a:xfrm>
            <a:prstGeom prst="rect">
              <a:avLst/>
            </a:prstGeom>
            <a:noFill/>
          </p:spPr>
          <p:txBody>
            <a:bodyPr wrap="none" lIns="0" tIns="0" rIns="0" bIns="0" rtlCol="0">
              <a:spAutoFit/>
            </a:bodyPr>
            <a:lstStyle/>
            <a:p>
              <a:pPr algn="ctr"/>
              <a:r>
                <a:rPr lang="en-US" sz="1050" b="1">
                  <a:solidFill>
                    <a:schemeClr val="bg1">
                      <a:lumMod val="75000"/>
                    </a:schemeClr>
                  </a:solidFill>
                  <a:latin typeface="Arial"/>
                  <a:cs typeface="Arial"/>
                </a:rPr>
                <a:t>100</a:t>
              </a:r>
            </a:p>
          </p:txBody>
        </p:sp>
        <p:sp>
          <p:nvSpPr>
            <p:cNvPr id="71" name="TextBox 70"/>
            <p:cNvSpPr txBox="1"/>
            <p:nvPr/>
          </p:nvSpPr>
          <p:spPr>
            <a:xfrm>
              <a:off x="6543694" y="1892989"/>
              <a:ext cx="198772" cy="215444"/>
            </a:xfrm>
            <a:prstGeom prst="rect">
              <a:avLst/>
            </a:prstGeom>
            <a:noFill/>
          </p:spPr>
          <p:txBody>
            <a:bodyPr wrap="none" lIns="0" tIns="0" rIns="0" bIns="0" rtlCol="0">
              <a:spAutoFit/>
            </a:bodyPr>
            <a:lstStyle/>
            <a:p>
              <a:pPr algn="ctr"/>
              <a:r>
                <a:rPr lang="en-US" sz="1400" b="1" dirty="0">
                  <a:solidFill>
                    <a:schemeClr val="accent6"/>
                  </a:solidFill>
                  <a:latin typeface="Arial"/>
                  <a:cs typeface="Arial"/>
                </a:rPr>
                <a:t>70</a:t>
              </a:r>
              <a:endParaRPr lang="en-US" sz="1100" b="1" dirty="0">
                <a:solidFill>
                  <a:schemeClr val="accent6"/>
                </a:solidFill>
                <a:latin typeface="Arial"/>
                <a:cs typeface="Arial"/>
              </a:endParaRPr>
            </a:p>
          </p:txBody>
        </p:sp>
        <p:sp>
          <p:nvSpPr>
            <p:cNvPr id="72" name="Rectangle 71"/>
            <p:cNvSpPr/>
            <p:nvPr/>
          </p:nvSpPr>
          <p:spPr>
            <a:xfrm>
              <a:off x="4667863" y="4864444"/>
              <a:ext cx="2853098" cy="373975"/>
            </a:xfrm>
            <a:prstGeom prst="rect">
              <a:avLst/>
            </a:prstGeom>
            <a:noFill/>
          </p:spPr>
          <p:txBody>
            <a:bodyPr wrap="none" lIns="205794" tIns="48019" rIns="68598" bIns="48019">
              <a:spAutoFit/>
            </a:bodyPr>
            <a:lstStyle/>
            <a:p>
              <a:pPr algn="ctr" fontAlgn="base">
                <a:lnSpc>
                  <a:spcPct val="90000"/>
                </a:lnSpc>
                <a:spcBef>
                  <a:spcPct val="20000"/>
                </a:spcBef>
                <a:spcAft>
                  <a:spcPct val="0"/>
                </a:spcAft>
              </a:pPr>
              <a:r>
                <a:rPr lang="en-US" altLang="en-US" sz="2000">
                  <a:solidFill>
                    <a:schemeClr val="accent5"/>
                  </a:solidFill>
                  <a:cs typeface="Arial" panose="020B0604020202020204" pitchFamily="34" charset="0"/>
                </a:rPr>
                <a:t>Where am I right now?</a:t>
              </a:r>
            </a:p>
          </p:txBody>
        </p:sp>
        <p:sp>
          <p:nvSpPr>
            <p:cNvPr id="74" name="Rectangle 73"/>
            <p:cNvSpPr/>
            <p:nvPr/>
          </p:nvSpPr>
          <p:spPr>
            <a:xfrm>
              <a:off x="4844996" y="5238419"/>
              <a:ext cx="2498835" cy="373975"/>
            </a:xfrm>
            <a:prstGeom prst="rect">
              <a:avLst/>
            </a:prstGeom>
            <a:noFill/>
          </p:spPr>
          <p:txBody>
            <a:bodyPr wrap="none" lIns="205794" tIns="48019" rIns="68598" bIns="48019">
              <a:spAutoFit/>
            </a:bodyPr>
            <a:lstStyle/>
            <a:p>
              <a:pPr algn="ctr" fontAlgn="base">
                <a:lnSpc>
                  <a:spcPct val="90000"/>
                </a:lnSpc>
                <a:spcBef>
                  <a:spcPct val="20000"/>
                </a:spcBef>
                <a:spcAft>
                  <a:spcPct val="0"/>
                </a:spcAft>
              </a:pPr>
              <a:r>
                <a:rPr lang="en-US" altLang="en-US" sz="2000">
                  <a:solidFill>
                    <a:srgbClr val="965CC5"/>
                  </a:solidFill>
                  <a:cs typeface="Arial" panose="020B0604020202020204" pitchFamily="34" charset="0"/>
                </a:rPr>
                <a:t>How do I compare?</a:t>
              </a:r>
            </a:p>
          </p:txBody>
        </p:sp>
      </p:grpSp>
      <p:sp>
        <p:nvSpPr>
          <p:cNvPr id="76" name="Isosceles Triangle 71"/>
          <p:cNvSpPr/>
          <p:nvPr/>
        </p:nvSpPr>
        <p:spPr>
          <a:xfrm rot="5400000">
            <a:off x="7126581" y="3446689"/>
            <a:ext cx="378706"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a:solidFill>
                <a:srgbClr val="FFFFFF"/>
              </a:solidFill>
              <a:latin typeface="Arial"/>
              <a:cs typeface="Arial"/>
            </a:endParaRPr>
          </a:p>
        </p:txBody>
      </p:sp>
      <p:sp>
        <p:nvSpPr>
          <p:cNvPr id="88" name="Shape 410"/>
          <p:cNvSpPr txBox="1"/>
          <p:nvPr/>
        </p:nvSpPr>
        <p:spPr>
          <a:xfrm>
            <a:off x="7706511" y="1607544"/>
            <a:ext cx="3657600" cy="348812"/>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2000" spc="300">
                <a:solidFill>
                  <a:schemeClr val="tx1"/>
                </a:solidFill>
                <a:latin typeface="Arial"/>
                <a:ea typeface="Arial"/>
                <a:cs typeface="Arial"/>
                <a:sym typeface="Arial"/>
              </a:rPr>
              <a:t>FUTURE BEHAVIORS</a:t>
            </a:r>
          </a:p>
        </p:txBody>
      </p:sp>
      <p:sp>
        <p:nvSpPr>
          <p:cNvPr id="89" name="Shape 407"/>
          <p:cNvSpPr txBox="1"/>
          <p:nvPr/>
        </p:nvSpPr>
        <p:spPr>
          <a:xfrm>
            <a:off x="7598666" y="1977283"/>
            <a:ext cx="3980718" cy="595035"/>
          </a:xfrm>
          <a:prstGeom prst="rect">
            <a:avLst/>
          </a:prstGeom>
          <a:noFill/>
          <a:ln>
            <a:noFill/>
          </a:ln>
        </p:spPr>
        <p:txBody>
          <a:bodyPr lIns="91425" tIns="45700" rIns="91425" bIns="45700" anchor="t" anchorCtr="0">
            <a:noAutofit/>
          </a:bodyPr>
          <a:lstStyle>
            <a:defPPr>
              <a:defRPr lang="en-US"/>
            </a:defPPr>
            <a:lvl1pPr marR="0" lvl="0" indent="0" algn="ctr">
              <a:lnSpc>
                <a:spcPct val="90000"/>
              </a:lnSpc>
              <a:spcBef>
                <a:spcPts val="0"/>
              </a:spcBef>
              <a:spcAft>
                <a:spcPts val="0"/>
              </a:spcAft>
              <a:buSzPct val="25000"/>
              <a:buNone/>
              <a:defRPr sz="1400">
                <a:solidFill>
                  <a:schemeClr val="bg1">
                    <a:lumMod val="50000"/>
                  </a:schemeClr>
                </a:solidFill>
                <a:latin typeface="Arial"/>
                <a:ea typeface="Arial"/>
                <a:cs typeface="Arial"/>
              </a:defRPr>
            </a:lvl1pPr>
          </a:lstStyle>
          <a:p>
            <a:r>
              <a:rPr lang="en-US"/>
              <a:t>What’s the impact </a:t>
            </a:r>
            <a:br>
              <a:rPr lang="en-US"/>
            </a:br>
            <a:r>
              <a:rPr lang="en-US"/>
              <a:t>to my business?</a:t>
            </a:r>
          </a:p>
        </p:txBody>
      </p:sp>
      <p:sp>
        <p:nvSpPr>
          <p:cNvPr id="119" name="TextBox 118"/>
          <p:cNvSpPr txBox="1"/>
          <p:nvPr/>
        </p:nvSpPr>
        <p:spPr>
          <a:xfrm>
            <a:off x="5324365" y="4285163"/>
            <a:ext cx="1540095" cy="276999"/>
          </a:xfrm>
          <a:prstGeom prst="rect">
            <a:avLst/>
          </a:prstGeom>
          <a:noFill/>
        </p:spPr>
        <p:txBody>
          <a:bodyPr wrap="square" rtlCol="0">
            <a:spAutoFit/>
          </a:bodyPr>
          <a:lstStyle/>
          <a:p>
            <a:pPr algn="ctr" defTabSz="457063">
              <a:defRPr/>
            </a:pPr>
            <a:r>
              <a:rPr lang="en-US" sz="1200" i="1" kern="0" dirty="0">
                <a:solidFill>
                  <a:schemeClr val="tx1">
                    <a:lumMod val="75000"/>
                    <a:lumOff val="25000"/>
                  </a:schemeClr>
                </a:solidFill>
                <a:latin typeface="Arial" panose="020B0604020202020204" pitchFamily="34" charset="0"/>
                <a:cs typeface="Arial" panose="020B0604020202020204" pitchFamily="34" charset="0"/>
              </a:rPr>
              <a:t>n</a:t>
            </a:r>
            <a:r>
              <a:rPr lang="en-US" sz="1200" kern="0" dirty="0">
                <a:solidFill>
                  <a:schemeClr val="tx1">
                    <a:lumMod val="75000"/>
                    <a:lumOff val="25000"/>
                  </a:schemeClr>
                </a:solidFill>
                <a:latin typeface="Arial" panose="020B0604020202020204" pitchFamily="34" charset="0"/>
                <a:cs typeface="Arial" panose="020B0604020202020204" pitchFamily="34" charset="0"/>
              </a:rPr>
              <a:t>=320</a:t>
            </a:r>
          </a:p>
        </p:txBody>
      </p:sp>
      <p:sp>
        <p:nvSpPr>
          <p:cNvPr id="103" name="TextBox 102"/>
          <p:cNvSpPr txBox="1"/>
          <p:nvPr/>
        </p:nvSpPr>
        <p:spPr>
          <a:xfrm>
            <a:off x="3928899" y="4692875"/>
            <a:ext cx="4331025" cy="707630"/>
          </a:xfrm>
          <a:prstGeom prst="rect">
            <a:avLst/>
          </a:prstGeom>
          <a:noFill/>
        </p:spPr>
        <p:txBody>
          <a:bodyPr wrap="square" rtlCol="0">
            <a:spAutoFit/>
          </a:bodyPr>
          <a:lstStyle/>
          <a:p>
            <a:pPr algn="ctr"/>
            <a:r>
              <a:rPr lang="en-US" sz="1999" b="1" dirty="0"/>
              <a:t>EPA Radiation Segment Browse</a:t>
            </a:r>
          </a:p>
          <a:p>
            <a:pPr algn="ctr"/>
            <a:r>
              <a:rPr lang="en-US" sz="1999" b="1" dirty="0"/>
              <a:t>Satisfaction</a:t>
            </a:r>
          </a:p>
        </p:txBody>
      </p:sp>
      <p:graphicFrame>
        <p:nvGraphicFramePr>
          <p:cNvPr id="92" name="Table 91"/>
          <p:cNvGraphicFramePr>
            <a:graphicFrameLocks noGrp="1"/>
          </p:cNvGraphicFramePr>
          <p:nvPr>
            <p:extLst>
              <p:ext uri="{D42A27DB-BD31-4B8C-83A1-F6EECF244321}">
                <p14:modId xmlns:p14="http://schemas.microsoft.com/office/powerpoint/2010/main" val="2941401540"/>
              </p:ext>
            </p:extLst>
          </p:nvPr>
        </p:nvGraphicFramePr>
        <p:xfrm>
          <a:off x="7544692" y="2532301"/>
          <a:ext cx="3988198" cy="949228"/>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95514">
                <a:tc>
                  <a:txBody>
                    <a:bodyPr/>
                    <a:lstStyle/>
                    <a:p>
                      <a:pPr algn="ctr"/>
                      <a:r>
                        <a:rPr lang="en-US" sz="1200" b="1" kern="1200" spc="100">
                          <a:solidFill>
                            <a:schemeClr val="tx1"/>
                          </a:solidFill>
                          <a:latin typeface="+mn-lt"/>
                          <a:ea typeface="+mn-ea"/>
                          <a:cs typeface="+mn-cs"/>
                        </a:rPr>
                        <a:t>IMPACT</a:t>
                      </a:r>
                    </a:p>
                  </a:txBody>
                  <a:tcPr marL="0" marR="0" marT="0"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chemeClr val="tx1"/>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a:solidFill>
                            <a:schemeClr val="accent5"/>
                          </a:solidFill>
                          <a:latin typeface="+mn-lt"/>
                          <a:ea typeface="+mn-ea"/>
                          <a:cs typeface="+mn-cs"/>
                        </a:rPr>
                        <a:t>SCORE</a:t>
                      </a:r>
                    </a:p>
                  </a:txBody>
                  <a:tcPr marL="0" marR="0" marT="0" marB="0" anchor="ctr">
                    <a:lnL>
                      <a:noFill/>
                    </a:lnL>
                    <a:lnR>
                      <a:noFill/>
                    </a:lnR>
                    <a:lnT>
                      <a:noFill/>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857">
                <a:tc>
                  <a:txBody>
                    <a:bodyPr/>
                    <a:lstStyle/>
                    <a:p>
                      <a:pPr algn="ctr"/>
                      <a:r>
                        <a:rPr lang="en-US" sz="1200" b="1" dirty="0">
                          <a:solidFill>
                            <a:schemeClr val="tx1"/>
                          </a:solidFill>
                        </a:rPr>
                        <a:t>4.5</a:t>
                      </a:r>
                    </a:p>
                  </a:txBody>
                  <a:tcPr marL="0" marR="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Recommend Agency</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75</a:t>
                      </a:r>
                    </a:p>
                  </a:txBody>
                  <a:tcPr marL="0" marR="0" marT="0" marB="0" anchor="ctr">
                    <a:lnL>
                      <a:noFill/>
                    </a:lnL>
                    <a:lnR>
                      <a:noFill/>
                    </a:lnR>
                    <a:lnT w="19050" cap="flat" cmpd="sng" algn="ctr">
                      <a:solidFill>
                        <a:schemeClr val="accent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857">
                <a:tc>
                  <a:txBody>
                    <a:bodyPr/>
                    <a:lstStyle/>
                    <a:p>
                      <a:pPr algn="ctr"/>
                      <a:r>
                        <a:rPr lang="en-US" sz="1200" b="1" dirty="0">
                          <a:solidFill>
                            <a:schemeClr val="tx1"/>
                          </a:solidFill>
                        </a:rPr>
                        <a:t>4.0</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spc="0" dirty="0">
                          <a:solidFill>
                            <a:schemeClr val="tx1"/>
                          </a:solidFill>
                        </a:rPr>
                        <a:t>Use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75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Footer Placeholder 2"/>
          <p:cNvSpPr>
            <a:spLocks noGrp="1"/>
          </p:cNvSpPr>
          <p:nvPr>
            <p:ph type="ftr" sz="quarter" idx="13"/>
          </p:nvPr>
        </p:nvSpPr>
        <p:spPr/>
        <p:txBody>
          <a:bodyPr/>
          <a:lstStyle/>
          <a:p>
            <a:r>
              <a:rPr lang="en-US" dirty="0"/>
              <a:t>March 1, 2017 – February 19, 2019</a:t>
            </a:r>
          </a:p>
        </p:txBody>
      </p:sp>
      <p:sp>
        <p:nvSpPr>
          <p:cNvPr id="26" name="Oval 25">
            <a:extLst>
              <a:ext uri="{FF2B5EF4-FFF2-40B4-BE49-F238E27FC236}">
                <a16:creationId xmlns:a16="http://schemas.microsoft.com/office/drawing/2014/main" id="{CD980B9F-59AE-4427-BE4C-FE6BA4D8B5C4}"/>
              </a:ext>
            </a:extLst>
          </p:cNvPr>
          <p:cNvSpPr/>
          <p:nvPr/>
        </p:nvSpPr>
        <p:spPr>
          <a:xfrm>
            <a:off x="3974596" y="2809577"/>
            <a:ext cx="365760" cy="321553"/>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8" name="TextBox 27">
            <a:extLst>
              <a:ext uri="{FF2B5EF4-FFF2-40B4-BE49-F238E27FC236}">
                <a16:creationId xmlns:a16="http://schemas.microsoft.com/office/drawing/2014/main" id="{E5907963-FEA9-4AB5-A6D9-3D8A26B03CF6}"/>
              </a:ext>
            </a:extLst>
          </p:cNvPr>
          <p:cNvSpPr txBox="1"/>
          <p:nvPr/>
        </p:nvSpPr>
        <p:spPr>
          <a:xfrm>
            <a:off x="4423867" y="4521499"/>
            <a:ext cx="3341088" cy="253916"/>
          </a:xfrm>
          <a:prstGeom prst="rect">
            <a:avLst/>
          </a:prstGeom>
          <a:noFill/>
        </p:spPr>
        <p:txBody>
          <a:bodyPr wrap="square"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965CC5"/>
                </a:solidFill>
                <a:effectLst/>
                <a:uLnTx/>
                <a:uFillTx/>
                <a:latin typeface="Arial"/>
                <a:ea typeface="+mn-ea"/>
                <a:cs typeface="+mn-cs"/>
              </a:rPr>
              <a:t>*</a:t>
            </a:r>
            <a:r>
              <a:rPr kumimoji="0" lang="en-US" sz="1050" b="0" i="0" u="none" strike="noStrike" kern="1200" cap="none" spc="0" normalizeH="0" baseline="0" noProof="0" dirty="0">
                <a:ln>
                  <a:noFill/>
                </a:ln>
                <a:solidFill>
                  <a:srgbClr val="965CC5"/>
                </a:solidFill>
                <a:effectLst/>
                <a:uLnTx/>
                <a:uFillTx/>
                <a:latin typeface="Arial"/>
                <a:ea typeface="+mn-ea"/>
                <a:cs typeface="+mn-cs"/>
              </a:rPr>
              <a:t>Regulatory Benchmark</a:t>
            </a:r>
          </a:p>
        </p:txBody>
      </p:sp>
      <p:sp>
        <p:nvSpPr>
          <p:cNvPr id="29" name="Oval 28">
            <a:extLst>
              <a:ext uri="{FF2B5EF4-FFF2-40B4-BE49-F238E27FC236}">
                <a16:creationId xmlns:a16="http://schemas.microsoft.com/office/drawing/2014/main" id="{BE86601B-5524-452C-872C-919433EEB5ED}"/>
              </a:ext>
            </a:extLst>
          </p:cNvPr>
          <p:cNvSpPr/>
          <p:nvPr/>
        </p:nvSpPr>
        <p:spPr>
          <a:xfrm>
            <a:off x="3978364" y="3436892"/>
            <a:ext cx="365760" cy="321553"/>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0" name="Oval 29">
            <a:extLst>
              <a:ext uri="{FF2B5EF4-FFF2-40B4-BE49-F238E27FC236}">
                <a16:creationId xmlns:a16="http://schemas.microsoft.com/office/drawing/2014/main" id="{6F939AE9-BAF9-4CB9-B5C5-87DEA8C96129}"/>
              </a:ext>
            </a:extLst>
          </p:cNvPr>
          <p:cNvSpPr/>
          <p:nvPr/>
        </p:nvSpPr>
        <p:spPr>
          <a:xfrm>
            <a:off x="3971938" y="3769044"/>
            <a:ext cx="365760" cy="321553"/>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81330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p:cNvSpPr>
            <a:spLocks noGrp="1"/>
          </p:cNvSpPr>
          <p:nvPr>
            <p:ph type="title"/>
          </p:nvPr>
        </p:nvSpPr>
        <p:spPr/>
        <p:txBody>
          <a:bodyPr/>
          <a:lstStyle/>
          <a:p>
            <a:r>
              <a:rPr lang="en-US" sz="2400" dirty="0"/>
              <a:t>Information browsing, site information and navigation offer the greatest opportunity to improve visitors’ overall satisfaction.</a:t>
            </a:r>
          </a:p>
        </p:txBody>
      </p:sp>
      <p:sp>
        <p:nvSpPr>
          <p:cNvPr id="3" name="Slide Number Placeholder 2"/>
          <p:cNvSpPr>
            <a:spLocks noGrp="1"/>
          </p:cNvSpPr>
          <p:nvPr>
            <p:ph type="sldNum" sz="quarter" idx="12"/>
          </p:nvPr>
        </p:nvSpPr>
        <p:spPr/>
        <p:txBody>
          <a:bodyPr/>
          <a:lstStyle/>
          <a:p>
            <a:fld id="{C932CDCB-4B29-F641-AE31-D4360F16EBC3}" type="slidenum">
              <a:rPr lang="en-US" smtClean="0"/>
              <a:t>13</a:t>
            </a:fld>
            <a:endParaRPr lang="en-US"/>
          </a:p>
        </p:txBody>
      </p:sp>
      <p:sp>
        <p:nvSpPr>
          <p:cNvPr id="16" name="Rectangle: Rounded Corners 15"/>
          <p:cNvSpPr/>
          <p:nvPr/>
        </p:nvSpPr>
        <p:spPr>
          <a:xfrm>
            <a:off x="6823537" y="1386114"/>
            <a:ext cx="4440264" cy="416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Navigation</a:t>
            </a:r>
          </a:p>
        </p:txBody>
      </p:sp>
      <p:sp>
        <p:nvSpPr>
          <p:cNvPr id="19" name="Rectangle: Rounded Corners 18"/>
          <p:cNvSpPr/>
          <p:nvPr/>
        </p:nvSpPr>
        <p:spPr>
          <a:xfrm>
            <a:off x="6823537" y="2867787"/>
            <a:ext cx="4440264" cy="416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Information Browsing</a:t>
            </a:r>
          </a:p>
        </p:txBody>
      </p:sp>
      <p:graphicFrame>
        <p:nvGraphicFramePr>
          <p:cNvPr id="20" name="Chart 19"/>
          <p:cNvGraphicFramePr/>
          <p:nvPr>
            <p:extLst>
              <p:ext uri="{D42A27DB-BD31-4B8C-83A1-F6EECF244321}">
                <p14:modId xmlns:p14="http://schemas.microsoft.com/office/powerpoint/2010/main" val="1809699131"/>
              </p:ext>
            </p:extLst>
          </p:nvPr>
        </p:nvGraphicFramePr>
        <p:xfrm>
          <a:off x="6453665" y="1712777"/>
          <a:ext cx="5212079" cy="118288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1697839" y="5610822"/>
            <a:ext cx="3166646" cy="276999"/>
          </a:xfrm>
          <a:prstGeom prst="rect">
            <a:avLst/>
          </a:prstGeom>
          <a:noFill/>
        </p:spPr>
        <p:txBody>
          <a:bodyPr wrap="square" rtlCol="0">
            <a:spAutoFit/>
          </a:bodyPr>
          <a:lstStyle/>
          <a:p>
            <a:pPr algn="ctr"/>
            <a:r>
              <a:rPr lang="uk-UA" sz="1200" i="1" dirty="0">
                <a:solidFill>
                  <a:schemeClr val="tx1">
                    <a:lumMod val="50000"/>
                    <a:lumOff val="50000"/>
                  </a:schemeClr>
                </a:solidFill>
              </a:rPr>
              <a:t>n</a:t>
            </a:r>
            <a:r>
              <a:rPr lang="uk-UA" sz="1200" dirty="0">
                <a:solidFill>
                  <a:schemeClr val="tx1">
                    <a:lumMod val="50000"/>
                    <a:lumOff val="50000"/>
                  </a:schemeClr>
                </a:solidFill>
              </a:rPr>
              <a:t>=</a:t>
            </a:r>
            <a:r>
              <a:rPr lang="en-US" sz="1200" dirty="0">
                <a:solidFill>
                  <a:schemeClr val="tx1">
                    <a:lumMod val="50000"/>
                    <a:lumOff val="50000"/>
                  </a:schemeClr>
                </a:solidFill>
              </a:rPr>
              <a:t>320</a:t>
            </a:r>
          </a:p>
        </p:txBody>
      </p:sp>
      <p:grpSp>
        <p:nvGrpSpPr>
          <p:cNvPr id="25" name="Group 24"/>
          <p:cNvGrpSpPr/>
          <p:nvPr/>
        </p:nvGrpSpPr>
        <p:grpSpPr>
          <a:xfrm>
            <a:off x="270548" y="1511579"/>
            <a:ext cx="5519914" cy="4063170"/>
            <a:chOff x="1845914" y="1245140"/>
            <a:chExt cx="8292532" cy="4863830"/>
          </a:xfrm>
        </p:grpSpPr>
        <p:cxnSp>
          <p:nvCxnSpPr>
            <p:cNvPr id="26" name="Straight Connector 25"/>
            <p:cNvCxnSpPr/>
            <p:nvPr/>
          </p:nvCxnSpPr>
          <p:spPr>
            <a:xfrm>
              <a:off x="6352830" y="1573664"/>
              <a:ext cx="0" cy="3831336"/>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567214" y="3489332"/>
              <a:ext cx="7571232"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Chart 27"/>
            <p:cNvGraphicFramePr/>
            <p:nvPr>
              <p:extLst>
                <p:ext uri="{D42A27DB-BD31-4B8C-83A1-F6EECF244321}">
                  <p14:modId xmlns:p14="http://schemas.microsoft.com/office/powerpoint/2010/main" val="1061094600"/>
                </p:ext>
              </p:extLst>
            </p:nvPr>
          </p:nvGraphicFramePr>
          <p:xfrm>
            <a:off x="2567213" y="1573664"/>
            <a:ext cx="7571233" cy="3831336"/>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Arrow Connector 28">
              <a:extLst/>
            </p:cNvPr>
            <p:cNvCxnSpPr/>
            <p:nvPr/>
          </p:nvCxnSpPr>
          <p:spPr>
            <a:xfrm flipV="1">
              <a:off x="2012169" y="1613420"/>
              <a:ext cx="0" cy="3797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p:cNvPr>
            <p:cNvCxnSpPr/>
            <p:nvPr/>
          </p:nvCxnSpPr>
          <p:spPr>
            <a:xfrm>
              <a:off x="2665783" y="5981977"/>
              <a:ext cx="74059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6">
              <a:extLst/>
            </p:cNvPr>
            <p:cNvSpPr txBox="1"/>
            <p:nvPr/>
          </p:nvSpPr>
          <p:spPr>
            <a:xfrm>
              <a:off x="2635556" y="1259497"/>
              <a:ext cx="3733185" cy="3141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a:solidFill>
                    <a:schemeClr val="bg1">
                      <a:lumMod val="65000"/>
                    </a:schemeClr>
                  </a:solidFill>
                  <a:latin typeface="Arial" panose="020B0604020202020204" pitchFamily="34" charset="0"/>
                  <a:cs typeface="Arial" panose="020B0604020202020204" pitchFamily="34" charset="0"/>
                </a:rPr>
                <a:t>STATUS QUO REQUIRED</a:t>
              </a:r>
            </a:p>
          </p:txBody>
        </p:sp>
        <p:sp>
          <p:nvSpPr>
            <p:cNvPr id="32" name="TextBox 17">
              <a:extLst/>
            </p:cNvPr>
            <p:cNvSpPr txBox="1"/>
            <p:nvPr/>
          </p:nvSpPr>
          <p:spPr>
            <a:xfrm>
              <a:off x="6954413" y="1245140"/>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a:solidFill>
                    <a:schemeClr val="bg1">
                      <a:lumMod val="65000"/>
                    </a:schemeClr>
                  </a:solidFill>
                  <a:latin typeface="Arial" panose="020B0604020202020204" pitchFamily="34" charset="0"/>
                  <a:cs typeface="Arial" panose="020B0604020202020204" pitchFamily="34" charset="0"/>
                </a:rPr>
                <a:t>MAINTAIN OR IMPROVE</a:t>
              </a:r>
            </a:p>
          </p:txBody>
        </p:sp>
        <p:sp>
          <p:nvSpPr>
            <p:cNvPr id="33" name="TextBox 18">
              <a:extLst/>
            </p:cNvPr>
            <p:cNvSpPr txBox="1"/>
            <p:nvPr/>
          </p:nvSpPr>
          <p:spPr>
            <a:xfrm>
              <a:off x="3141878" y="5385110"/>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a:solidFill>
                    <a:schemeClr val="bg1">
                      <a:lumMod val="65000"/>
                    </a:schemeClr>
                  </a:solidFill>
                  <a:latin typeface="Arial" panose="020B0604020202020204" pitchFamily="34" charset="0"/>
                  <a:cs typeface="Arial" panose="020B0604020202020204" pitchFamily="34" charset="0"/>
                </a:rPr>
                <a:t>MONITOR</a:t>
              </a:r>
            </a:p>
          </p:txBody>
        </p:sp>
        <p:sp>
          <p:nvSpPr>
            <p:cNvPr id="34" name="TextBox 19">
              <a:extLst/>
            </p:cNvPr>
            <p:cNvSpPr txBox="1"/>
            <p:nvPr/>
          </p:nvSpPr>
          <p:spPr>
            <a:xfrm>
              <a:off x="6954413" y="5385110"/>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a:solidFill>
                    <a:schemeClr val="bg1">
                      <a:lumMod val="65000"/>
                    </a:schemeClr>
                  </a:solidFill>
                  <a:latin typeface="Arial" panose="020B0604020202020204" pitchFamily="34" charset="0"/>
                  <a:cs typeface="Arial" panose="020B0604020202020204" pitchFamily="34" charset="0"/>
                </a:rPr>
                <a:t>TOP PRIORITY</a:t>
              </a:r>
            </a:p>
          </p:txBody>
        </p:sp>
        <p:sp>
          <p:nvSpPr>
            <p:cNvPr id="35" name="TextBox 5">
              <a:extLst/>
            </p:cNvPr>
            <p:cNvSpPr txBox="1"/>
            <p:nvPr/>
          </p:nvSpPr>
          <p:spPr>
            <a:xfrm rot="16200000">
              <a:off x="1388696" y="3238973"/>
              <a:ext cx="1231832" cy="317396"/>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bg1">
                      <a:lumMod val="65000"/>
                    </a:schemeClr>
                  </a:solidFill>
                  <a:latin typeface="Arial" panose="020B0604020202020204" pitchFamily="34" charset="0"/>
                  <a:cs typeface="Arial" panose="020B0604020202020204" pitchFamily="34" charset="0"/>
                </a:rPr>
                <a:t>Score</a:t>
              </a:r>
            </a:p>
          </p:txBody>
        </p:sp>
        <p:sp>
          <p:nvSpPr>
            <p:cNvPr id="36" name="TextBox 13">
              <a:extLst/>
            </p:cNvPr>
            <p:cNvSpPr txBox="1"/>
            <p:nvPr/>
          </p:nvSpPr>
          <p:spPr>
            <a:xfrm>
              <a:off x="5597921" y="5842285"/>
              <a:ext cx="1466069" cy="266685"/>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bg1">
                      <a:lumMod val="65000"/>
                    </a:schemeClr>
                  </a:solidFill>
                  <a:latin typeface="Arial" panose="020B0604020202020204" pitchFamily="34" charset="0"/>
                  <a:cs typeface="Arial" panose="020B0604020202020204" pitchFamily="34" charset="0"/>
                </a:rPr>
                <a:t>Impact</a:t>
              </a:r>
            </a:p>
          </p:txBody>
        </p:sp>
      </p:grpSp>
      <p:sp>
        <p:nvSpPr>
          <p:cNvPr id="38" name="Footer Placeholder 2">
            <a:extLst>
              <a:ext uri="{FF2B5EF4-FFF2-40B4-BE49-F238E27FC236}">
                <a16:creationId xmlns:a16="http://schemas.microsoft.com/office/drawing/2014/main" id="{8824CA8D-FF23-4A3B-B9E5-3976C4A16DD9}"/>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graphicFrame>
        <p:nvGraphicFramePr>
          <p:cNvPr id="39" name="Chart 38">
            <a:extLst>
              <a:ext uri="{FF2B5EF4-FFF2-40B4-BE49-F238E27FC236}">
                <a16:creationId xmlns:a16="http://schemas.microsoft.com/office/drawing/2014/main" id="{9A4E10F9-80EC-4B43-A961-C1A9F4F127A3}"/>
              </a:ext>
            </a:extLst>
          </p:cNvPr>
          <p:cNvGraphicFramePr/>
          <p:nvPr>
            <p:extLst>
              <p:ext uri="{D42A27DB-BD31-4B8C-83A1-F6EECF244321}">
                <p14:modId xmlns:p14="http://schemas.microsoft.com/office/powerpoint/2010/main" val="4028298577"/>
              </p:ext>
            </p:extLst>
          </p:nvPr>
        </p:nvGraphicFramePr>
        <p:xfrm>
          <a:off x="6453665" y="3256675"/>
          <a:ext cx="5212079" cy="11828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Rounded Corners 18">
            <a:extLst>
              <a:ext uri="{FF2B5EF4-FFF2-40B4-BE49-F238E27FC236}">
                <a16:creationId xmlns:a16="http://schemas.microsoft.com/office/drawing/2014/main" id="{07C93C08-5CEC-4E7F-ABC8-2AE1D5247234}"/>
              </a:ext>
            </a:extLst>
          </p:cNvPr>
          <p:cNvSpPr/>
          <p:nvPr/>
        </p:nvSpPr>
        <p:spPr>
          <a:xfrm>
            <a:off x="6812667" y="4445549"/>
            <a:ext cx="4440264" cy="416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Site Information</a:t>
            </a:r>
          </a:p>
        </p:txBody>
      </p:sp>
      <p:graphicFrame>
        <p:nvGraphicFramePr>
          <p:cNvPr id="41" name="Chart 40">
            <a:extLst>
              <a:ext uri="{FF2B5EF4-FFF2-40B4-BE49-F238E27FC236}">
                <a16:creationId xmlns:a16="http://schemas.microsoft.com/office/drawing/2014/main" id="{4D444DF7-C2A5-4551-AE01-1D8BCC0E026B}"/>
              </a:ext>
            </a:extLst>
          </p:cNvPr>
          <p:cNvGraphicFramePr/>
          <p:nvPr>
            <p:extLst>
              <p:ext uri="{D42A27DB-BD31-4B8C-83A1-F6EECF244321}">
                <p14:modId xmlns:p14="http://schemas.microsoft.com/office/powerpoint/2010/main" val="568107884"/>
              </p:ext>
            </p:extLst>
          </p:nvPr>
        </p:nvGraphicFramePr>
        <p:xfrm>
          <a:off x="6442795" y="4834437"/>
          <a:ext cx="5212079" cy="11828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0905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AE6C-5FA1-4C05-9634-AA935D3B97F8}"/>
              </a:ext>
            </a:extLst>
          </p:cNvPr>
          <p:cNvSpPr>
            <a:spLocks noGrp="1"/>
          </p:cNvSpPr>
          <p:nvPr>
            <p:ph type="title"/>
          </p:nvPr>
        </p:nvSpPr>
        <p:spPr>
          <a:xfrm>
            <a:off x="609440" y="83227"/>
            <a:ext cx="10971919" cy="888608"/>
          </a:xfrm>
        </p:spPr>
        <p:txBody>
          <a:bodyPr>
            <a:normAutofit/>
          </a:bodyPr>
          <a:lstStyle/>
          <a:p>
            <a:pPr algn="l"/>
            <a:r>
              <a:rPr lang="en-US" sz="2400" dirty="0"/>
              <a:t>Making up the majority of EPA’s radiation visitors, consumers and citizens are the least satisfied group behind business representatives. </a:t>
            </a:r>
          </a:p>
        </p:txBody>
      </p:sp>
      <p:sp>
        <p:nvSpPr>
          <p:cNvPr id="3" name="Slide Number Placeholder 2">
            <a:extLst>
              <a:ext uri="{FF2B5EF4-FFF2-40B4-BE49-F238E27FC236}">
                <a16:creationId xmlns:a16="http://schemas.microsoft.com/office/drawing/2014/main" id="{A5AA8FE8-DDA3-41FB-9DF2-C7D3A79B79E1}"/>
              </a:ext>
            </a:extLst>
          </p:cNvPr>
          <p:cNvSpPr>
            <a:spLocks noGrp="1"/>
          </p:cNvSpPr>
          <p:nvPr>
            <p:ph type="sldNum" sz="quarter" idx="12"/>
          </p:nvPr>
        </p:nvSpPr>
        <p:spPr/>
        <p:txBody>
          <a:bodyPr/>
          <a:lstStyle/>
          <a:p>
            <a:fld id="{C932CDCB-4B29-F641-AE31-D4360F16EBC3}" type="slidenum">
              <a:rPr lang="en-US" smtClean="0"/>
              <a:t>14</a:t>
            </a:fld>
            <a:endParaRPr lang="en-US"/>
          </a:p>
        </p:txBody>
      </p:sp>
      <p:sp>
        <p:nvSpPr>
          <p:cNvPr id="6" name="Footer Placeholder 2">
            <a:extLst>
              <a:ext uri="{FF2B5EF4-FFF2-40B4-BE49-F238E27FC236}">
                <a16:creationId xmlns:a16="http://schemas.microsoft.com/office/drawing/2014/main" id="{8F5DA1C3-3254-4ECE-8A3C-D60B6F82A6D7}"/>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7" name="TextBox 17">
            <a:extLst>
              <a:ext uri="{FF2B5EF4-FFF2-40B4-BE49-F238E27FC236}">
                <a16:creationId xmlns:a16="http://schemas.microsoft.com/office/drawing/2014/main" id="{F4C7B823-3CCC-4CFE-A9D7-474420019F53}"/>
              </a:ext>
            </a:extLst>
          </p:cNvPr>
          <p:cNvSpPr txBox="1"/>
          <p:nvPr/>
        </p:nvSpPr>
        <p:spPr>
          <a:xfrm>
            <a:off x="1322470" y="1497734"/>
            <a:ext cx="9543882" cy="507831"/>
          </a:xfrm>
          <a:prstGeom prst="rect">
            <a:avLst/>
          </a:prstGeom>
          <a:noFill/>
        </p:spPr>
        <p:txBody>
          <a:bodyPr wrap="square" rtlCol="0">
            <a:spAutoFit/>
          </a:bodyPr>
          <a:lstStyle>
            <a:defPPr>
              <a:defRPr lang="en-US"/>
            </a:defPPr>
            <a:lvl1pPr lvl="0" algn="ctr">
              <a:defRPr sz="1600">
                <a:solidFill>
                  <a:srgbClr val="222B3C">
                    <a:lumMod val="50000"/>
                    <a:lumOff val="50000"/>
                  </a:srgbClr>
                </a:solidFill>
              </a:defRPr>
            </a:lvl1pPr>
          </a:lstStyle>
          <a:p>
            <a:pPr lvl="0" defTabSz="609310">
              <a:defRPr/>
            </a:pPr>
            <a:r>
              <a:rPr lang="en-US" dirty="0"/>
              <a:t>For this visit to the EPA website, which of the following best describes you?</a:t>
            </a:r>
            <a:endParaRPr kumimoji="0" lang="en-US" b="0" i="0" u="none" strike="noStrike" kern="1200" cap="none" spc="0" normalizeH="0" baseline="0" noProof="0" dirty="0">
              <a:ln>
                <a:noFill/>
              </a:ln>
              <a:solidFill>
                <a:srgbClr val="222B3C">
                  <a:lumMod val="50000"/>
                  <a:lumOff val="50000"/>
                </a:srgbClr>
              </a:solidFill>
              <a:effectLst/>
              <a:uLnTx/>
              <a:uFillTx/>
              <a:latin typeface="Arial"/>
              <a:ea typeface="+mn-ea"/>
              <a:cs typeface="+mn-cs"/>
            </a:endParaRPr>
          </a:p>
          <a:p>
            <a:pPr lvl="0" defTabSz="609310">
              <a:defRPr/>
            </a:pPr>
            <a:r>
              <a:rPr kumimoji="0" lang="en-US" sz="1100" b="0" i="1" u="none" strike="noStrike" kern="1200" cap="none" spc="0" normalizeH="0" baseline="0" noProof="0" dirty="0">
                <a:ln>
                  <a:noFill/>
                </a:ln>
                <a:solidFill>
                  <a:schemeClr val="bg1">
                    <a:lumMod val="50000"/>
                  </a:schemeClr>
                </a:solidFill>
                <a:effectLst/>
                <a:uLnTx/>
                <a:uFillTx/>
                <a:latin typeface="Arial"/>
                <a:ea typeface="+mn-ea"/>
                <a:cs typeface="+mn-cs"/>
              </a:rPr>
              <a:t>n</a:t>
            </a:r>
            <a:r>
              <a:rPr lang="en-US" sz="1100" dirty="0">
                <a:solidFill>
                  <a:schemeClr val="bg1">
                    <a:lumMod val="50000"/>
                  </a:schemeClr>
                </a:solidFill>
              </a:rPr>
              <a:t>=320</a:t>
            </a:r>
            <a:endParaRPr kumimoji="0" lang="en-US" sz="1100" b="0" i="0" u="none" strike="noStrike" kern="1200" cap="none" spc="0" normalizeH="0" baseline="0" noProof="0" dirty="0">
              <a:ln>
                <a:noFill/>
              </a:ln>
              <a:solidFill>
                <a:schemeClr val="bg1">
                  <a:lumMod val="50000"/>
                </a:schemeClr>
              </a:solidFill>
              <a:effectLst/>
              <a:uLnTx/>
              <a:uFillTx/>
              <a:latin typeface="Arial"/>
            </a:endParaRPr>
          </a:p>
        </p:txBody>
      </p:sp>
      <p:pic>
        <p:nvPicPr>
          <p:cNvPr id="8" name="Picture 7">
            <a:extLst>
              <a:ext uri="{FF2B5EF4-FFF2-40B4-BE49-F238E27FC236}">
                <a16:creationId xmlns:a16="http://schemas.microsoft.com/office/drawing/2014/main" id="{21637190-AEDC-46AC-87ED-808E48DA9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272" y="2896491"/>
            <a:ext cx="1036525" cy="730184"/>
          </a:xfrm>
          <a:prstGeom prst="rect">
            <a:avLst/>
          </a:prstGeom>
        </p:spPr>
      </p:pic>
      <p:sp>
        <p:nvSpPr>
          <p:cNvPr id="9" name="Text Box 3">
            <a:extLst>
              <a:ext uri="{FF2B5EF4-FFF2-40B4-BE49-F238E27FC236}">
                <a16:creationId xmlns:a16="http://schemas.microsoft.com/office/drawing/2014/main" id="{E9ED10B4-B28C-4BE3-96D2-C81F34863CB9}"/>
              </a:ext>
            </a:extLst>
          </p:cNvPr>
          <p:cNvSpPr txBox="1">
            <a:spLocks noChangeArrowheads="1"/>
          </p:cNvSpPr>
          <p:nvPr/>
        </p:nvSpPr>
        <p:spPr bwMode="auto">
          <a:xfrm>
            <a:off x="673616" y="3783256"/>
            <a:ext cx="1896922" cy="307777"/>
          </a:xfrm>
          <a:prstGeom prst="rect">
            <a:avLst/>
          </a:prstGeom>
          <a:noFill/>
          <a:ln w="12700">
            <a:noFill/>
            <a:miter lim="800000"/>
            <a:headEnd/>
            <a:tailEnd/>
          </a:ln>
        </p:spPr>
        <p:txBody>
          <a:bodyPr wrap="square" lIns="82296" rIns="82296">
            <a:spAutoFit/>
          </a:bodyPr>
          <a:lstStyle/>
          <a:p>
            <a:pPr algn="ctr">
              <a:spcBef>
                <a:spcPct val="50000"/>
              </a:spcBef>
            </a:pPr>
            <a:r>
              <a:rPr lang="en-US" sz="1400" dirty="0">
                <a:cs typeface="Arial" pitchFamily="34" charset="0"/>
              </a:rPr>
              <a:t>Consumer or citizen</a:t>
            </a:r>
          </a:p>
        </p:txBody>
      </p:sp>
      <p:sp>
        <p:nvSpPr>
          <p:cNvPr id="10" name="Text Box 3">
            <a:extLst>
              <a:ext uri="{FF2B5EF4-FFF2-40B4-BE49-F238E27FC236}">
                <a16:creationId xmlns:a16="http://schemas.microsoft.com/office/drawing/2014/main" id="{BEA3BA12-2A4C-4A11-97BA-D29B94B3E6AF}"/>
              </a:ext>
            </a:extLst>
          </p:cNvPr>
          <p:cNvSpPr txBox="1">
            <a:spLocks noChangeArrowheads="1"/>
          </p:cNvSpPr>
          <p:nvPr/>
        </p:nvSpPr>
        <p:spPr bwMode="auto">
          <a:xfrm>
            <a:off x="3175379" y="3783256"/>
            <a:ext cx="1488389" cy="607859"/>
          </a:xfrm>
          <a:prstGeom prst="rect">
            <a:avLst/>
          </a:prstGeom>
          <a:noFill/>
          <a:ln w="12700">
            <a:noFill/>
            <a:miter lim="800000"/>
            <a:headEnd/>
            <a:tailEnd/>
          </a:ln>
        </p:spPr>
        <p:txBody>
          <a:bodyPr wrap="square" lIns="82296" rIns="82296">
            <a:spAutoFit/>
          </a:bodyPr>
          <a:lstStyle/>
          <a:p>
            <a:pPr algn="ctr">
              <a:spcBef>
                <a:spcPct val="50000"/>
              </a:spcBef>
            </a:pPr>
            <a:r>
              <a:rPr lang="en-US" sz="1400" dirty="0">
                <a:cs typeface="Arial" pitchFamily="34" charset="0"/>
              </a:rPr>
              <a:t>Student</a:t>
            </a:r>
          </a:p>
          <a:p>
            <a:pPr algn="ctr">
              <a:spcBef>
                <a:spcPct val="50000"/>
              </a:spcBef>
            </a:pPr>
            <a:endParaRPr lang="en-US" sz="1300" dirty="0"/>
          </a:p>
        </p:txBody>
      </p:sp>
      <p:sp>
        <p:nvSpPr>
          <p:cNvPr id="12" name="Text Box 3">
            <a:extLst>
              <a:ext uri="{FF2B5EF4-FFF2-40B4-BE49-F238E27FC236}">
                <a16:creationId xmlns:a16="http://schemas.microsoft.com/office/drawing/2014/main" id="{7E9720D1-F4B2-4780-A555-DD26885D47FF}"/>
              </a:ext>
            </a:extLst>
          </p:cNvPr>
          <p:cNvSpPr txBox="1">
            <a:spLocks noChangeArrowheads="1"/>
          </p:cNvSpPr>
          <p:nvPr/>
        </p:nvSpPr>
        <p:spPr bwMode="auto">
          <a:xfrm>
            <a:off x="5350217" y="3783256"/>
            <a:ext cx="1488389" cy="307777"/>
          </a:xfrm>
          <a:prstGeom prst="rect">
            <a:avLst/>
          </a:prstGeom>
          <a:noFill/>
          <a:ln w="12700">
            <a:noFill/>
            <a:miter lim="800000"/>
            <a:headEnd/>
            <a:tailEnd/>
          </a:ln>
        </p:spPr>
        <p:txBody>
          <a:bodyPr wrap="square" lIns="82296" rIns="82296">
            <a:spAutoFit/>
          </a:bodyPr>
          <a:lstStyle/>
          <a:p>
            <a:pPr algn="ctr">
              <a:spcBef>
                <a:spcPct val="50000"/>
              </a:spcBef>
            </a:pPr>
            <a:r>
              <a:rPr lang="en-US" sz="1400" dirty="0">
                <a:cs typeface="Arial" pitchFamily="34" charset="0"/>
              </a:rPr>
              <a:t>Educator</a:t>
            </a:r>
          </a:p>
        </p:txBody>
      </p:sp>
      <p:sp>
        <p:nvSpPr>
          <p:cNvPr id="13" name="Text Box 3">
            <a:extLst>
              <a:ext uri="{FF2B5EF4-FFF2-40B4-BE49-F238E27FC236}">
                <a16:creationId xmlns:a16="http://schemas.microsoft.com/office/drawing/2014/main" id="{DBF5CE18-59B8-4C10-856F-ED6A93E0F04E}"/>
              </a:ext>
            </a:extLst>
          </p:cNvPr>
          <p:cNvSpPr txBox="1">
            <a:spLocks noChangeArrowheads="1"/>
          </p:cNvSpPr>
          <p:nvPr/>
        </p:nvSpPr>
        <p:spPr bwMode="auto">
          <a:xfrm>
            <a:off x="9747516" y="3762462"/>
            <a:ext cx="1833843" cy="307777"/>
          </a:xfrm>
          <a:prstGeom prst="rect">
            <a:avLst/>
          </a:prstGeom>
          <a:noFill/>
          <a:ln w="12700">
            <a:noFill/>
            <a:miter lim="800000"/>
            <a:headEnd/>
            <a:tailEnd/>
          </a:ln>
        </p:spPr>
        <p:txBody>
          <a:bodyPr wrap="square" lIns="82296" rIns="82296">
            <a:spAutoFit/>
          </a:bodyPr>
          <a:lstStyle/>
          <a:p>
            <a:pPr algn="ctr">
              <a:spcBef>
                <a:spcPct val="50000"/>
              </a:spcBef>
            </a:pPr>
            <a:r>
              <a:rPr lang="en-US" sz="1400" dirty="0">
                <a:cs typeface="Arial" pitchFamily="34" charset="0"/>
              </a:rPr>
              <a:t>Scientist</a:t>
            </a:r>
          </a:p>
        </p:txBody>
      </p:sp>
      <p:sp>
        <p:nvSpPr>
          <p:cNvPr id="14" name="Text Box 3">
            <a:extLst>
              <a:ext uri="{FF2B5EF4-FFF2-40B4-BE49-F238E27FC236}">
                <a16:creationId xmlns:a16="http://schemas.microsoft.com/office/drawing/2014/main" id="{916E14D0-5DA2-44F2-92C7-BDC655D72AF6}"/>
              </a:ext>
            </a:extLst>
          </p:cNvPr>
          <p:cNvSpPr txBox="1">
            <a:spLocks noChangeArrowheads="1"/>
          </p:cNvSpPr>
          <p:nvPr/>
        </p:nvSpPr>
        <p:spPr bwMode="auto">
          <a:xfrm>
            <a:off x="7482746" y="3783256"/>
            <a:ext cx="1896922" cy="307777"/>
          </a:xfrm>
          <a:prstGeom prst="rect">
            <a:avLst/>
          </a:prstGeom>
          <a:noFill/>
          <a:ln w="12700">
            <a:noFill/>
            <a:miter lim="800000"/>
            <a:headEnd/>
            <a:tailEnd/>
          </a:ln>
        </p:spPr>
        <p:txBody>
          <a:bodyPr wrap="square" lIns="82296" rIns="82296">
            <a:spAutoFit/>
          </a:bodyPr>
          <a:lstStyle/>
          <a:p>
            <a:pPr algn="ctr">
              <a:spcBef>
                <a:spcPct val="50000"/>
              </a:spcBef>
            </a:pPr>
            <a:r>
              <a:rPr lang="en-US" sz="1400" dirty="0">
                <a:cs typeface="Arial" pitchFamily="34" charset="0"/>
              </a:rPr>
              <a:t>Represent Business</a:t>
            </a:r>
          </a:p>
        </p:txBody>
      </p:sp>
      <p:pic>
        <p:nvPicPr>
          <p:cNvPr id="3074" name="Picture 2" descr="Image result for student icon blue">
            <a:extLst>
              <a:ext uri="{FF2B5EF4-FFF2-40B4-BE49-F238E27FC236}">
                <a16:creationId xmlns:a16="http://schemas.microsoft.com/office/drawing/2014/main" id="{AED79F52-836C-4B01-8A6D-5302A0B3CFA0}"/>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88459" y="2933501"/>
            <a:ext cx="862228" cy="75781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blue teacher icon">
            <a:extLst>
              <a:ext uri="{FF2B5EF4-FFF2-40B4-BE49-F238E27FC236}">
                <a16:creationId xmlns:a16="http://schemas.microsoft.com/office/drawing/2014/main" id="{A177ADCE-2874-48AE-B456-5BB9E642E72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756787" y="2814942"/>
            <a:ext cx="675250" cy="9567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blue scientist icon">
            <a:extLst>
              <a:ext uri="{FF2B5EF4-FFF2-40B4-BE49-F238E27FC236}">
                <a16:creationId xmlns:a16="http://schemas.microsoft.com/office/drawing/2014/main" id="{B8F05D38-0D8F-4D7C-810C-E31B21A0F02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49321" y="2933501"/>
            <a:ext cx="830232" cy="757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18074EC-CCC4-4A08-91A6-E447424F9B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67971" y="2933318"/>
            <a:ext cx="526473" cy="829144"/>
          </a:xfrm>
          <a:prstGeom prst="rect">
            <a:avLst/>
          </a:prstGeom>
        </p:spPr>
      </p:pic>
      <p:sp>
        <p:nvSpPr>
          <p:cNvPr id="24" name="Footer Placeholder 2">
            <a:extLst>
              <a:ext uri="{FF2B5EF4-FFF2-40B4-BE49-F238E27FC236}">
                <a16:creationId xmlns:a16="http://schemas.microsoft.com/office/drawing/2014/main" id="{A48BB3F1-5946-45EF-A333-6D34D20FE75A}"/>
              </a:ext>
            </a:extLst>
          </p:cNvPr>
          <p:cNvSpPr txBox="1">
            <a:spLocks/>
          </p:cNvSpPr>
          <p:nvPr/>
        </p:nvSpPr>
        <p:spPr>
          <a:xfrm>
            <a:off x="5045645" y="6429936"/>
            <a:ext cx="2097531" cy="36512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t>Top answer choices shown</a:t>
            </a:r>
          </a:p>
        </p:txBody>
      </p:sp>
      <p:pic>
        <p:nvPicPr>
          <p:cNvPr id="5" name="Picture 4">
            <a:extLst>
              <a:ext uri="{FF2B5EF4-FFF2-40B4-BE49-F238E27FC236}">
                <a16:creationId xmlns:a16="http://schemas.microsoft.com/office/drawing/2014/main" id="{AD6CFB4E-3FDB-4333-9F8E-52896B07C01D}"/>
              </a:ext>
            </a:extLst>
          </p:cNvPr>
          <p:cNvPicPr>
            <a:picLocks noChangeAspect="1"/>
          </p:cNvPicPr>
          <p:nvPr/>
        </p:nvPicPr>
        <p:blipFill>
          <a:blip r:embed="rId11"/>
          <a:stretch>
            <a:fillRect/>
          </a:stretch>
        </p:blipFill>
        <p:spPr>
          <a:xfrm>
            <a:off x="3130072" y="4155504"/>
            <a:ext cx="1579001" cy="536494"/>
          </a:xfrm>
          <a:prstGeom prst="rect">
            <a:avLst/>
          </a:prstGeom>
        </p:spPr>
      </p:pic>
      <p:sp>
        <p:nvSpPr>
          <p:cNvPr id="16" name="Rectangle 15">
            <a:extLst>
              <a:ext uri="{FF2B5EF4-FFF2-40B4-BE49-F238E27FC236}">
                <a16:creationId xmlns:a16="http://schemas.microsoft.com/office/drawing/2014/main" id="{6A113A0A-0860-42B1-A5E2-F047933FABE6}"/>
              </a:ext>
            </a:extLst>
          </p:cNvPr>
          <p:cNvSpPr/>
          <p:nvPr/>
        </p:nvSpPr>
        <p:spPr>
          <a:xfrm>
            <a:off x="5087426" y="4155504"/>
            <a:ext cx="2097531" cy="492443"/>
          </a:xfrm>
          <a:prstGeom prst="rect">
            <a:avLst/>
          </a:prstGeom>
        </p:spPr>
        <p:txBody>
          <a:bodyPr wrap="square">
            <a:spAutoFit/>
          </a:bodyPr>
          <a:lstStyle/>
          <a:p>
            <a:pPr lvl="0" algn="ctr">
              <a:spcBef>
                <a:spcPct val="50000"/>
              </a:spcBef>
            </a:pPr>
            <a:r>
              <a:rPr lang="en-US" sz="1400" b="1" dirty="0">
                <a:solidFill>
                  <a:srgbClr val="222B3C"/>
                </a:solidFill>
                <a:cs typeface="Arial" pitchFamily="34" charset="0"/>
              </a:rPr>
              <a:t>Satisfaction: 72 </a:t>
            </a:r>
            <a:br>
              <a:rPr lang="en-US" sz="1400" b="1" dirty="0">
                <a:solidFill>
                  <a:srgbClr val="222B3C"/>
                </a:solidFill>
                <a:cs typeface="Arial" pitchFamily="34" charset="0"/>
              </a:rPr>
            </a:br>
            <a:r>
              <a:rPr lang="en-US" sz="1200" dirty="0">
                <a:solidFill>
                  <a:srgbClr val="222B3C"/>
                </a:solidFill>
                <a:cs typeface="Arial" pitchFamily="34" charset="0"/>
              </a:rPr>
              <a:t>12%  |  n=37</a:t>
            </a:r>
          </a:p>
        </p:txBody>
      </p:sp>
      <p:sp>
        <p:nvSpPr>
          <p:cNvPr id="17" name="Rectangle 16">
            <a:extLst>
              <a:ext uri="{FF2B5EF4-FFF2-40B4-BE49-F238E27FC236}">
                <a16:creationId xmlns:a16="http://schemas.microsoft.com/office/drawing/2014/main" id="{2FC7C707-8753-42F8-96A3-FC7B94122E16}"/>
              </a:ext>
            </a:extLst>
          </p:cNvPr>
          <p:cNvSpPr/>
          <p:nvPr/>
        </p:nvSpPr>
        <p:spPr>
          <a:xfrm>
            <a:off x="-27857" y="4155504"/>
            <a:ext cx="3235261" cy="492443"/>
          </a:xfrm>
          <a:prstGeom prst="rect">
            <a:avLst/>
          </a:prstGeom>
        </p:spPr>
        <p:txBody>
          <a:bodyPr wrap="square">
            <a:spAutoFit/>
          </a:bodyPr>
          <a:lstStyle/>
          <a:p>
            <a:pPr lvl="0" algn="ctr">
              <a:spcBef>
                <a:spcPct val="50000"/>
              </a:spcBef>
            </a:pPr>
            <a:r>
              <a:rPr lang="en-US" sz="1400" b="1" dirty="0">
                <a:solidFill>
                  <a:srgbClr val="222B3C"/>
                </a:solidFill>
                <a:cs typeface="Arial" pitchFamily="34" charset="0"/>
              </a:rPr>
              <a:t>Satisfaction: 68</a:t>
            </a:r>
            <a:br>
              <a:rPr lang="en-US" sz="1400" b="1" dirty="0">
                <a:solidFill>
                  <a:srgbClr val="222B3C"/>
                </a:solidFill>
                <a:cs typeface="Arial" pitchFamily="34" charset="0"/>
              </a:rPr>
            </a:br>
            <a:r>
              <a:rPr lang="en-US" sz="1200" dirty="0">
                <a:solidFill>
                  <a:srgbClr val="222B3C"/>
                </a:solidFill>
                <a:cs typeface="Arial" pitchFamily="34" charset="0"/>
              </a:rPr>
              <a:t>32%  |  n=103</a:t>
            </a:r>
          </a:p>
        </p:txBody>
      </p:sp>
      <p:sp>
        <p:nvSpPr>
          <p:cNvPr id="18" name="Rectangle 17">
            <a:extLst>
              <a:ext uri="{FF2B5EF4-FFF2-40B4-BE49-F238E27FC236}">
                <a16:creationId xmlns:a16="http://schemas.microsoft.com/office/drawing/2014/main" id="{9EB7312B-EDB3-4176-912B-74FDB7265C4E}"/>
              </a:ext>
            </a:extLst>
          </p:cNvPr>
          <p:cNvSpPr/>
          <p:nvPr/>
        </p:nvSpPr>
        <p:spPr>
          <a:xfrm>
            <a:off x="7341948" y="4144893"/>
            <a:ext cx="2178518" cy="492443"/>
          </a:xfrm>
          <a:prstGeom prst="rect">
            <a:avLst/>
          </a:prstGeom>
        </p:spPr>
        <p:txBody>
          <a:bodyPr wrap="square">
            <a:spAutoFit/>
          </a:bodyPr>
          <a:lstStyle/>
          <a:p>
            <a:pPr lvl="0" algn="ctr">
              <a:spcBef>
                <a:spcPct val="50000"/>
              </a:spcBef>
            </a:pPr>
            <a:r>
              <a:rPr lang="en-US" sz="1400" b="1" dirty="0">
                <a:solidFill>
                  <a:srgbClr val="222B3C"/>
                </a:solidFill>
                <a:cs typeface="Arial" pitchFamily="34" charset="0"/>
              </a:rPr>
              <a:t>Satisfaction: 64</a:t>
            </a:r>
            <a:br>
              <a:rPr lang="en-US" sz="1400" b="1" dirty="0">
                <a:solidFill>
                  <a:srgbClr val="222B3C"/>
                </a:solidFill>
                <a:cs typeface="Arial" pitchFamily="34" charset="0"/>
              </a:rPr>
            </a:br>
            <a:r>
              <a:rPr lang="en-US" sz="1200" dirty="0">
                <a:solidFill>
                  <a:srgbClr val="222B3C"/>
                </a:solidFill>
                <a:cs typeface="Arial" pitchFamily="34" charset="0"/>
              </a:rPr>
              <a:t>11%  |  n= 35</a:t>
            </a:r>
          </a:p>
        </p:txBody>
      </p:sp>
      <p:sp>
        <p:nvSpPr>
          <p:cNvPr id="20" name="Rectangle 19">
            <a:extLst>
              <a:ext uri="{FF2B5EF4-FFF2-40B4-BE49-F238E27FC236}">
                <a16:creationId xmlns:a16="http://schemas.microsoft.com/office/drawing/2014/main" id="{15021A35-C8B1-4F0A-8C3A-04C2604D0D5E}"/>
              </a:ext>
            </a:extLst>
          </p:cNvPr>
          <p:cNvSpPr/>
          <p:nvPr/>
        </p:nvSpPr>
        <p:spPr>
          <a:xfrm>
            <a:off x="9520466" y="4150930"/>
            <a:ext cx="2300194" cy="492443"/>
          </a:xfrm>
          <a:prstGeom prst="rect">
            <a:avLst/>
          </a:prstGeom>
        </p:spPr>
        <p:txBody>
          <a:bodyPr wrap="square">
            <a:spAutoFit/>
          </a:bodyPr>
          <a:lstStyle/>
          <a:p>
            <a:pPr lvl="0" algn="ctr">
              <a:spcBef>
                <a:spcPct val="50000"/>
              </a:spcBef>
            </a:pPr>
            <a:r>
              <a:rPr lang="en-US" sz="1400" b="1" dirty="0">
                <a:solidFill>
                  <a:srgbClr val="222B3C"/>
                </a:solidFill>
                <a:cs typeface="Arial" pitchFamily="34" charset="0"/>
              </a:rPr>
              <a:t>Satisfaction: 74</a:t>
            </a:r>
            <a:br>
              <a:rPr lang="en-US" sz="1400" b="1" dirty="0">
                <a:solidFill>
                  <a:srgbClr val="222B3C"/>
                </a:solidFill>
                <a:cs typeface="Arial" pitchFamily="34" charset="0"/>
              </a:rPr>
            </a:br>
            <a:r>
              <a:rPr lang="en-US" sz="1200" dirty="0">
                <a:solidFill>
                  <a:srgbClr val="222B3C"/>
                </a:solidFill>
                <a:cs typeface="Arial" pitchFamily="34" charset="0"/>
              </a:rPr>
              <a:t>11%  |  n=34</a:t>
            </a:r>
          </a:p>
        </p:txBody>
      </p:sp>
    </p:spTree>
    <p:extLst>
      <p:ext uri="{BB962C8B-B14F-4D97-AF65-F5344CB8AC3E}">
        <p14:creationId xmlns:p14="http://schemas.microsoft.com/office/powerpoint/2010/main" val="245361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540D06E9-79CC-47AE-ADAA-C9384FEB54C9}"/>
              </a:ext>
            </a:extLst>
          </p:cNvPr>
          <p:cNvGraphicFramePr>
            <a:graphicFrameLocks noGrp="1"/>
          </p:cNvGraphicFramePr>
          <p:nvPr>
            <p:ph idx="1"/>
            <p:extLst>
              <p:ext uri="{D42A27DB-BD31-4B8C-83A1-F6EECF244321}">
                <p14:modId xmlns:p14="http://schemas.microsoft.com/office/powerpoint/2010/main" val="410345971"/>
              </p:ext>
            </p:extLst>
          </p:nvPr>
        </p:nvGraphicFramePr>
        <p:xfrm>
          <a:off x="447982" y="2181599"/>
          <a:ext cx="5342480" cy="360196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C932CDCB-4B29-F641-AE31-D4360F16EBC3}"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FA42EB3A-FC5A-4E5E-9E63-2AB7269922AA}"/>
              </a:ext>
            </a:extLst>
          </p:cNvPr>
          <p:cNvSpPr txBox="1"/>
          <p:nvPr/>
        </p:nvSpPr>
        <p:spPr>
          <a:xfrm>
            <a:off x="289123" y="1619873"/>
            <a:ext cx="5660197"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rPr>
              <a:t>What let you to visit EPA.gov to find radiation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Arial"/>
                <a:ea typeface="+mn-ea"/>
                <a:cs typeface="+mn-cs"/>
              </a:rPr>
              <a:t>n</a:t>
            </a:r>
            <a:r>
              <a:rPr kumimoji="0" lang="en-US" sz="1100" b="0" i="0" u="none" strike="noStrike" kern="1200" cap="none" spc="0" normalizeH="0" baseline="0" noProof="0" dirty="0">
                <a:ln>
                  <a:noFill/>
                </a:ln>
                <a:solidFill>
                  <a:srgbClr val="7F7F7F"/>
                </a:solidFill>
                <a:effectLst/>
                <a:uLnTx/>
                <a:uFillTx/>
                <a:latin typeface="Arial"/>
                <a:ea typeface="+mn-ea"/>
                <a:cs typeface="+mn-cs"/>
              </a:rPr>
              <a:t>=320</a:t>
            </a:r>
          </a:p>
        </p:txBody>
      </p:sp>
      <p:sp>
        <p:nvSpPr>
          <p:cNvPr id="29" name="Rectangle 28">
            <a:extLst>
              <a:ext uri="{FF2B5EF4-FFF2-40B4-BE49-F238E27FC236}">
                <a16:creationId xmlns:a16="http://schemas.microsoft.com/office/drawing/2014/main" id="{50BEE80B-BE6B-40E8-B52E-9E594010F942}"/>
              </a:ext>
            </a:extLst>
          </p:cNvPr>
          <p:cNvSpPr/>
          <p:nvPr/>
        </p:nvSpPr>
        <p:spPr>
          <a:xfrm>
            <a:off x="5008191" y="6483355"/>
            <a:ext cx="1941557" cy="261610"/>
          </a:xfrm>
          <a:prstGeom prst="rect">
            <a:avLst/>
          </a:prstGeom>
        </p:spPr>
        <p:txBody>
          <a:bodyPr wrap="none">
            <a:spAutoFit/>
          </a:bodyPr>
          <a:lstStyle/>
          <a:p>
            <a:pPr lvl="0" algn="ctr"/>
            <a:r>
              <a:rPr lang="en-US" sz="1100" dirty="0">
                <a:solidFill>
                  <a:srgbClr val="E9ECF2">
                    <a:lumMod val="75000"/>
                  </a:srgbClr>
                </a:solidFill>
              </a:rPr>
              <a:t>Top answer choices shown</a:t>
            </a:r>
          </a:p>
        </p:txBody>
      </p:sp>
      <p:sp>
        <p:nvSpPr>
          <p:cNvPr id="6" name="Title 5">
            <a:extLst>
              <a:ext uri="{FF2B5EF4-FFF2-40B4-BE49-F238E27FC236}">
                <a16:creationId xmlns:a16="http://schemas.microsoft.com/office/drawing/2014/main" id="{58039963-43F7-4BCF-B7AF-2FB45F07E7D0}"/>
              </a:ext>
            </a:extLst>
          </p:cNvPr>
          <p:cNvSpPr>
            <a:spLocks noGrp="1"/>
          </p:cNvSpPr>
          <p:nvPr>
            <p:ph type="title"/>
          </p:nvPr>
        </p:nvSpPr>
        <p:spPr>
          <a:xfrm>
            <a:off x="609442" y="83227"/>
            <a:ext cx="10739056" cy="888608"/>
          </a:xfrm>
        </p:spPr>
        <p:txBody>
          <a:bodyPr/>
          <a:lstStyle/>
          <a:p>
            <a:r>
              <a:rPr lang="en-US" sz="2400" dirty="0"/>
              <a:t>Over a third of EPA radiation visitors came to the site to find radiation information because they are a trusted source of information in their community; health effects is the main topic visited.</a:t>
            </a:r>
          </a:p>
        </p:txBody>
      </p:sp>
      <p:sp>
        <p:nvSpPr>
          <p:cNvPr id="9" name="Footer Placeholder 2">
            <a:extLst>
              <a:ext uri="{FF2B5EF4-FFF2-40B4-BE49-F238E27FC236}">
                <a16:creationId xmlns:a16="http://schemas.microsoft.com/office/drawing/2014/main" id="{6DA706FD-53F7-4963-B151-5A2937018A1A}"/>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10" name="TextBox 9">
            <a:extLst>
              <a:ext uri="{FF2B5EF4-FFF2-40B4-BE49-F238E27FC236}">
                <a16:creationId xmlns:a16="http://schemas.microsoft.com/office/drawing/2014/main" id="{3434D979-FF5A-49A2-A6BA-D12EE3CC3A1B}"/>
              </a:ext>
            </a:extLst>
          </p:cNvPr>
          <p:cNvSpPr txBox="1"/>
          <p:nvPr/>
        </p:nvSpPr>
        <p:spPr>
          <a:xfrm>
            <a:off x="6239505" y="1623382"/>
            <a:ext cx="5660197"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22B3C">
                    <a:lumMod val="50000"/>
                    <a:lumOff val="50000"/>
                  </a:srgbClr>
                </a:solidFill>
                <a:latin typeface="Arial"/>
              </a:rPr>
              <a:t>Radiation topics visited on the site (select all that apply)</a:t>
            </a:r>
            <a:endPar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Arial"/>
                <a:ea typeface="+mn-ea"/>
                <a:cs typeface="+mn-cs"/>
              </a:rPr>
              <a:t>n</a:t>
            </a:r>
            <a:r>
              <a:rPr kumimoji="0" lang="en-US" sz="1100" b="0" i="0" u="none" strike="noStrike" kern="1200" cap="none" spc="0" normalizeH="0" baseline="0" noProof="0" dirty="0">
                <a:ln>
                  <a:noFill/>
                </a:ln>
                <a:solidFill>
                  <a:srgbClr val="7F7F7F"/>
                </a:solidFill>
                <a:effectLst/>
                <a:uLnTx/>
                <a:uFillTx/>
                <a:latin typeface="Arial"/>
                <a:ea typeface="+mn-ea"/>
                <a:cs typeface="+mn-cs"/>
              </a:rPr>
              <a:t>=320</a:t>
            </a:r>
          </a:p>
        </p:txBody>
      </p:sp>
      <p:sp>
        <p:nvSpPr>
          <p:cNvPr id="2" name="Rectangle: Rounded Corners 1">
            <a:extLst>
              <a:ext uri="{FF2B5EF4-FFF2-40B4-BE49-F238E27FC236}">
                <a16:creationId xmlns:a16="http://schemas.microsoft.com/office/drawing/2014/main" id="{33117BA2-1BD1-454C-AB36-DA6AE6B232CF}"/>
              </a:ext>
            </a:extLst>
          </p:cNvPr>
          <p:cNvSpPr/>
          <p:nvPr/>
        </p:nvSpPr>
        <p:spPr>
          <a:xfrm>
            <a:off x="7494550" y="2357027"/>
            <a:ext cx="3150106" cy="2689379"/>
          </a:xfrm>
          <a:prstGeom prst="roundRect">
            <a:avLst>
              <a:gd name="adj" fmla="val 3355"/>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5"/>
                </a:solidFill>
              </a:rPr>
              <a:t>Health effects (40%)</a:t>
            </a:r>
          </a:p>
          <a:p>
            <a:pPr algn="ctr"/>
            <a:endParaRPr lang="en-US" sz="1400" dirty="0">
              <a:solidFill>
                <a:schemeClr val="tx1"/>
              </a:solidFill>
            </a:endParaRPr>
          </a:p>
          <a:p>
            <a:pPr algn="ctr"/>
            <a:r>
              <a:rPr lang="en-US" sz="1400" dirty="0">
                <a:solidFill>
                  <a:schemeClr val="tx1"/>
                </a:solidFill>
              </a:rPr>
              <a:t>Basic radiation science (34%)</a:t>
            </a:r>
          </a:p>
          <a:p>
            <a:pPr algn="ctr"/>
            <a:endParaRPr lang="en-US" sz="1400" dirty="0">
              <a:solidFill>
                <a:schemeClr val="tx1"/>
              </a:solidFill>
            </a:endParaRPr>
          </a:p>
          <a:p>
            <a:pPr algn="ctr"/>
            <a:r>
              <a:rPr lang="en-US" sz="1400" dirty="0">
                <a:solidFill>
                  <a:schemeClr val="tx1"/>
                </a:solidFill>
              </a:rPr>
              <a:t>Other (23%)</a:t>
            </a:r>
          </a:p>
          <a:p>
            <a:pPr algn="ctr"/>
            <a:endParaRPr lang="en-US" sz="1400" dirty="0">
              <a:solidFill>
                <a:schemeClr val="tx1"/>
              </a:solidFill>
            </a:endParaRPr>
          </a:p>
          <a:p>
            <a:pPr algn="ctr"/>
            <a:r>
              <a:rPr lang="en-US" sz="1400" dirty="0">
                <a:solidFill>
                  <a:schemeClr val="tx1"/>
                </a:solidFill>
              </a:rPr>
              <a:t>Nuclear power issues (14%)</a:t>
            </a:r>
          </a:p>
          <a:p>
            <a:pPr algn="ctr"/>
            <a:endParaRPr lang="en-US" sz="1400" dirty="0">
              <a:solidFill>
                <a:schemeClr val="tx1"/>
              </a:solidFill>
            </a:endParaRPr>
          </a:p>
          <a:p>
            <a:pPr algn="ctr"/>
            <a:r>
              <a:rPr lang="en-US" sz="1400" dirty="0">
                <a:solidFill>
                  <a:schemeClr val="tx1"/>
                </a:solidFill>
              </a:rPr>
              <a:t>Regulations (14%)</a:t>
            </a:r>
          </a:p>
          <a:p>
            <a:pPr algn="ctr"/>
            <a:endParaRPr lang="en-US" sz="1400" dirty="0">
              <a:solidFill>
                <a:schemeClr val="tx1"/>
              </a:solidFill>
            </a:endParaRPr>
          </a:p>
          <a:p>
            <a:pPr algn="ctr"/>
            <a:r>
              <a:rPr lang="en-US" sz="1400" dirty="0">
                <a:solidFill>
                  <a:schemeClr val="tx1"/>
                </a:solidFill>
              </a:rPr>
              <a:t>Document library (12%)</a:t>
            </a:r>
          </a:p>
        </p:txBody>
      </p:sp>
      <p:sp>
        <p:nvSpPr>
          <p:cNvPr id="3" name="Speech Bubble: Rectangle with Corners Rounded 2">
            <a:extLst>
              <a:ext uri="{FF2B5EF4-FFF2-40B4-BE49-F238E27FC236}">
                <a16:creationId xmlns:a16="http://schemas.microsoft.com/office/drawing/2014/main" id="{126BA8DA-6BA1-475B-B54D-C1927E220A2B}"/>
              </a:ext>
            </a:extLst>
          </p:cNvPr>
          <p:cNvSpPr/>
          <p:nvPr/>
        </p:nvSpPr>
        <p:spPr>
          <a:xfrm>
            <a:off x="3943927" y="2352938"/>
            <a:ext cx="1219200" cy="513896"/>
          </a:xfrm>
          <a:prstGeom prst="wedgeRoundRectCallout">
            <a:avLst>
              <a:gd name="adj1" fmla="val -36742"/>
              <a:gd name="adj2" fmla="val 96649"/>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Radiation concerns</a:t>
            </a:r>
          </a:p>
        </p:txBody>
      </p:sp>
    </p:spTree>
    <p:extLst>
      <p:ext uri="{BB962C8B-B14F-4D97-AF65-F5344CB8AC3E}">
        <p14:creationId xmlns:p14="http://schemas.microsoft.com/office/powerpoint/2010/main" val="307781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2F96-DAA2-4524-9A2C-3F47EC0FAC8C}"/>
              </a:ext>
            </a:extLst>
          </p:cNvPr>
          <p:cNvSpPr>
            <a:spLocks noGrp="1"/>
          </p:cNvSpPr>
          <p:nvPr>
            <p:ph type="title"/>
          </p:nvPr>
        </p:nvSpPr>
        <p:spPr/>
        <p:txBody>
          <a:bodyPr/>
          <a:lstStyle/>
          <a:p>
            <a:r>
              <a:rPr lang="en-US" sz="2400" dirty="0"/>
              <a:t>One in five EPA radiation visitors reported that they did not understand site information. Visitors are most likely to note that radiation safety and standards are unclear.</a:t>
            </a:r>
          </a:p>
        </p:txBody>
      </p:sp>
      <p:sp>
        <p:nvSpPr>
          <p:cNvPr id="12" name="Slide Number Placeholder 11">
            <a:extLst>
              <a:ext uri="{FF2B5EF4-FFF2-40B4-BE49-F238E27FC236}">
                <a16:creationId xmlns:a16="http://schemas.microsoft.com/office/drawing/2014/main" id="{90196D11-B88B-4630-9529-7FA71CC30630}"/>
              </a:ext>
            </a:extLst>
          </p:cNvPr>
          <p:cNvSpPr>
            <a:spLocks noGrp="1"/>
          </p:cNvSpPr>
          <p:nvPr>
            <p:ph type="sldNum" sz="quarter" idx="12"/>
          </p:nvPr>
        </p:nvSpPr>
        <p:spPr/>
        <p:txBody>
          <a:bodyPr/>
          <a:lstStyle/>
          <a:p>
            <a:fld id="{C932CDCB-4B29-F641-AE31-D4360F16EBC3}" type="slidenum">
              <a:rPr lang="en-US" smtClean="0"/>
              <a:pPr/>
              <a:t>16</a:t>
            </a:fld>
            <a:endParaRPr lang="en-US"/>
          </a:p>
        </p:txBody>
      </p:sp>
      <p:sp>
        <p:nvSpPr>
          <p:cNvPr id="4" name="Rectangle 3">
            <a:extLst>
              <a:ext uri="{FF2B5EF4-FFF2-40B4-BE49-F238E27FC236}">
                <a16:creationId xmlns:a16="http://schemas.microsoft.com/office/drawing/2014/main" id="{7BD9238C-D547-41E3-BB0C-49640D931E3B}"/>
              </a:ext>
            </a:extLst>
          </p:cNvPr>
          <p:cNvSpPr/>
          <p:nvPr/>
        </p:nvSpPr>
        <p:spPr>
          <a:xfrm>
            <a:off x="219359" y="1425771"/>
            <a:ext cx="5657284" cy="1015663"/>
          </a:xfrm>
          <a:prstGeom prst="rect">
            <a:avLst/>
          </a:prstGeom>
          <a:noFill/>
        </p:spPr>
        <p:txBody>
          <a:bodyPr wrap="square" rtlCol="0">
            <a:spAutoFit/>
          </a:bodyPr>
          <a:lstStyle/>
          <a:p>
            <a:pPr algn="ctr"/>
            <a:r>
              <a:rPr lang="en-US" sz="1600" dirty="0">
                <a:solidFill>
                  <a:schemeClr val="tx1">
                    <a:lumMod val="50000"/>
                    <a:lumOff val="50000"/>
                  </a:schemeClr>
                </a:solidFill>
              </a:rPr>
              <a:t>How would you describe the radiation information on EPA.gov?</a:t>
            </a:r>
          </a:p>
          <a:p>
            <a:pPr algn="ctr"/>
            <a:r>
              <a:rPr lang="en-US" sz="1100" i="1" dirty="0">
                <a:solidFill>
                  <a:srgbClr val="7F7F7F"/>
                </a:solidFill>
              </a:rPr>
              <a:t>n</a:t>
            </a:r>
            <a:r>
              <a:rPr lang="en-US" sz="1100" dirty="0">
                <a:solidFill>
                  <a:srgbClr val="7F7F7F"/>
                </a:solidFill>
              </a:rPr>
              <a:t>=259</a:t>
            </a:r>
          </a:p>
          <a:p>
            <a:pPr algn="ctr"/>
            <a:endParaRPr lang="en-US" sz="1600" dirty="0">
              <a:solidFill>
                <a:schemeClr val="tx1">
                  <a:lumMod val="50000"/>
                  <a:lumOff val="50000"/>
                </a:schemeClr>
              </a:solidFill>
            </a:endParaRPr>
          </a:p>
        </p:txBody>
      </p:sp>
      <p:sp>
        <p:nvSpPr>
          <p:cNvPr id="13" name="TextBox 12">
            <a:extLst>
              <a:ext uri="{FF2B5EF4-FFF2-40B4-BE49-F238E27FC236}">
                <a16:creationId xmlns:a16="http://schemas.microsoft.com/office/drawing/2014/main" id="{7351E96E-5D61-4B1E-8E53-26DFE9A68BF7}"/>
              </a:ext>
            </a:extLst>
          </p:cNvPr>
          <p:cNvSpPr txBox="1"/>
          <p:nvPr/>
        </p:nvSpPr>
        <p:spPr>
          <a:xfrm>
            <a:off x="6094412" y="1425771"/>
            <a:ext cx="5422144" cy="1000274"/>
          </a:xfrm>
          <a:prstGeom prst="rect">
            <a:avLst/>
          </a:prstGeom>
          <a:noFill/>
        </p:spPr>
        <p:txBody>
          <a:bodyPr wrap="square" rtlCol="0">
            <a:spAutoFit/>
          </a:bodyPr>
          <a:lstStyle>
            <a:defPPr>
              <a:defRPr lang="en-US"/>
            </a:defPPr>
            <a:lvl1pPr algn="ctr">
              <a:defRPr sz="1800">
                <a:solidFill>
                  <a:schemeClr val="tx1">
                    <a:lumMod val="50000"/>
                    <a:lumOff val="50000"/>
                  </a:schemeClr>
                </a:solidFill>
              </a:defRPr>
            </a:lvl1pPr>
          </a:lstStyle>
          <a:p>
            <a:r>
              <a:rPr lang="en-US" sz="1600" dirty="0"/>
              <a:t>Please describe what was unclear about the radiation information you viewed during your site visit today.</a:t>
            </a:r>
          </a:p>
          <a:p>
            <a:r>
              <a:rPr lang="en-US" sz="1100" i="1" dirty="0">
                <a:solidFill>
                  <a:srgbClr val="7F7F7F"/>
                </a:solidFill>
              </a:rPr>
              <a:t>n</a:t>
            </a:r>
            <a:r>
              <a:rPr lang="en-US" sz="1100" dirty="0">
                <a:solidFill>
                  <a:srgbClr val="7F7F7F"/>
                </a:solidFill>
              </a:rPr>
              <a:t>=38</a:t>
            </a:r>
          </a:p>
          <a:p>
            <a:endParaRPr lang="en-US" sz="1600" dirty="0"/>
          </a:p>
        </p:txBody>
      </p:sp>
      <p:graphicFrame>
        <p:nvGraphicFramePr>
          <p:cNvPr id="17" name="Content Placeholder 6">
            <a:extLst>
              <a:ext uri="{FF2B5EF4-FFF2-40B4-BE49-F238E27FC236}">
                <a16:creationId xmlns:a16="http://schemas.microsoft.com/office/drawing/2014/main" id="{3C2FF4CB-C31F-46BB-B864-95F7FFAD53BD}"/>
              </a:ext>
            </a:extLst>
          </p:cNvPr>
          <p:cNvGraphicFramePr>
            <a:graphicFrameLocks noGrp="1"/>
          </p:cNvGraphicFramePr>
          <p:nvPr>
            <p:ph idx="1"/>
            <p:extLst>
              <p:ext uri="{D42A27DB-BD31-4B8C-83A1-F6EECF244321}">
                <p14:modId xmlns:p14="http://schemas.microsoft.com/office/powerpoint/2010/main" val="2927106046"/>
              </p:ext>
            </p:extLst>
          </p:nvPr>
        </p:nvGraphicFramePr>
        <p:xfrm>
          <a:off x="406401" y="2127704"/>
          <a:ext cx="5283200" cy="3601961"/>
        </p:xfrm>
        <a:graphic>
          <a:graphicData uri="http://schemas.openxmlformats.org/drawingml/2006/chart">
            <c:chart xmlns:c="http://schemas.openxmlformats.org/drawingml/2006/chart" xmlns:r="http://schemas.openxmlformats.org/officeDocument/2006/relationships" r:id="rId3"/>
          </a:graphicData>
        </a:graphic>
      </p:graphicFrame>
      <p:sp>
        <p:nvSpPr>
          <p:cNvPr id="19" name="Footer Placeholder 2">
            <a:extLst>
              <a:ext uri="{FF2B5EF4-FFF2-40B4-BE49-F238E27FC236}">
                <a16:creationId xmlns:a16="http://schemas.microsoft.com/office/drawing/2014/main" id="{5AB860A8-E9E0-41D1-921E-3F8EA9E02C96}"/>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3" name="TextBox 2">
            <a:extLst>
              <a:ext uri="{FF2B5EF4-FFF2-40B4-BE49-F238E27FC236}">
                <a16:creationId xmlns:a16="http://schemas.microsoft.com/office/drawing/2014/main" id="{3B7FA2BA-A038-46ED-999D-7EE9A4D79B1D}"/>
              </a:ext>
            </a:extLst>
          </p:cNvPr>
          <p:cNvSpPr txBox="1"/>
          <p:nvPr/>
        </p:nvSpPr>
        <p:spPr>
          <a:xfrm>
            <a:off x="6501011" y="2426045"/>
            <a:ext cx="4608946" cy="3092834"/>
          </a:xfrm>
          <a:prstGeom prst="rect">
            <a:avLst/>
          </a:prstGeom>
          <a:noFill/>
        </p:spPr>
        <p:txBody>
          <a:bodyPr wrap="square" rtlCol="0">
            <a:spAutoFit/>
          </a:bodyPr>
          <a:lstStyle/>
          <a:p>
            <a:pPr>
              <a:lnSpc>
                <a:spcPct val="110000"/>
              </a:lnSpc>
              <a:spcAft>
                <a:spcPts val="600"/>
              </a:spcAft>
            </a:pPr>
            <a:r>
              <a:rPr lang="en-US" sz="1600" b="1" dirty="0"/>
              <a:t>Safe radiation levels / standards</a:t>
            </a:r>
          </a:p>
          <a:p>
            <a:pPr>
              <a:lnSpc>
                <a:spcPct val="110000"/>
              </a:lnSpc>
              <a:spcAft>
                <a:spcPts val="600"/>
              </a:spcAft>
            </a:pPr>
            <a:r>
              <a:rPr lang="en-US" sz="1200" dirty="0"/>
              <a:t>“Using the search box or the topic box was unable to see a clear way to access the </a:t>
            </a:r>
            <a:r>
              <a:rPr lang="en-US" sz="1200" b="1" dirty="0"/>
              <a:t>EPA's newest regulations about healthy radiation levels</a:t>
            </a:r>
            <a:r>
              <a:rPr lang="en-US" sz="1200" dirty="0"/>
              <a:t>.” </a:t>
            </a:r>
            <a:br>
              <a:rPr lang="en-US" sz="1200" dirty="0"/>
            </a:br>
            <a:r>
              <a:rPr lang="en-US" sz="1200" dirty="0">
                <a:solidFill>
                  <a:schemeClr val="tx1">
                    <a:lumMod val="50000"/>
                    <a:lumOff val="50000"/>
                  </a:schemeClr>
                </a:solidFill>
              </a:rPr>
              <a:t>SAT 15, 10/02/18 </a:t>
            </a:r>
            <a:endParaRPr lang="en-US" sz="1200" b="1" dirty="0">
              <a:solidFill>
                <a:schemeClr val="tx1">
                  <a:lumMod val="50000"/>
                  <a:lumOff val="50000"/>
                </a:schemeClr>
              </a:solidFill>
            </a:endParaRPr>
          </a:p>
          <a:p>
            <a:pPr>
              <a:lnSpc>
                <a:spcPct val="110000"/>
              </a:lnSpc>
              <a:spcAft>
                <a:spcPts val="600"/>
              </a:spcAft>
            </a:pPr>
            <a:r>
              <a:rPr lang="en-US" sz="1200" dirty="0"/>
              <a:t>“The </a:t>
            </a:r>
            <a:r>
              <a:rPr lang="en-US" sz="1200" b="1" dirty="0"/>
              <a:t>UV levels do not differentiate</a:t>
            </a:r>
            <a:r>
              <a:rPr lang="en-US" sz="1200" dirty="0"/>
              <a:t> between UVA, UVB or UVC” </a:t>
            </a:r>
            <a:br>
              <a:rPr lang="en-US" sz="1200" dirty="0"/>
            </a:br>
            <a:r>
              <a:rPr lang="en-US" sz="1200" dirty="0">
                <a:solidFill>
                  <a:schemeClr val="tx1">
                    <a:lumMod val="50000"/>
                    <a:lumOff val="50000"/>
                  </a:schemeClr>
                </a:solidFill>
              </a:rPr>
              <a:t>SAT 22, 7/09/18</a:t>
            </a:r>
          </a:p>
          <a:p>
            <a:pPr>
              <a:lnSpc>
                <a:spcPct val="110000"/>
              </a:lnSpc>
              <a:spcAft>
                <a:spcPts val="600"/>
              </a:spcAft>
            </a:pPr>
            <a:r>
              <a:rPr lang="en-US" sz="1200" dirty="0">
                <a:solidFill>
                  <a:schemeClr val="tx2"/>
                </a:solidFill>
              </a:rPr>
              <a:t>“You gave me no information on how I can find if </a:t>
            </a:r>
            <a:r>
              <a:rPr lang="en-US" sz="1200" b="1" dirty="0">
                <a:solidFill>
                  <a:schemeClr val="tx2"/>
                </a:solidFill>
              </a:rPr>
              <a:t>radiation around me is dangerous</a:t>
            </a:r>
            <a:r>
              <a:rPr lang="en-US" sz="1200" dirty="0">
                <a:solidFill>
                  <a:schemeClr val="tx2"/>
                </a:solidFill>
              </a:rPr>
              <a:t>.” </a:t>
            </a:r>
            <a:br>
              <a:rPr lang="en-US" sz="1200" dirty="0">
                <a:solidFill>
                  <a:schemeClr val="tx2"/>
                </a:solidFill>
              </a:rPr>
            </a:br>
            <a:r>
              <a:rPr lang="en-US" sz="1200" dirty="0">
                <a:solidFill>
                  <a:schemeClr val="tx1">
                    <a:lumMod val="50000"/>
                    <a:lumOff val="50000"/>
                  </a:schemeClr>
                </a:solidFill>
              </a:rPr>
              <a:t>SAT 15, 10/04/17</a:t>
            </a:r>
          </a:p>
          <a:p>
            <a:pPr>
              <a:lnSpc>
                <a:spcPct val="110000"/>
              </a:lnSpc>
              <a:spcAft>
                <a:spcPts val="600"/>
              </a:spcAft>
            </a:pPr>
            <a:r>
              <a:rPr lang="en-US" sz="1200" dirty="0">
                <a:solidFill>
                  <a:schemeClr val="tx2"/>
                </a:solidFill>
              </a:rPr>
              <a:t>“I was unable to find </a:t>
            </a:r>
            <a:r>
              <a:rPr lang="en-US" sz="1200" b="1" dirty="0">
                <a:solidFill>
                  <a:schemeClr val="tx2"/>
                </a:solidFill>
              </a:rPr>
              <a:t>drinking water standards </a:t>
            </a:r>
            <a:r>
              <a:rPr lang="en-US" sz="1200" dirty="0">
                <a:solidFill>
                  <a:schemeClr val="tx2"/>
                </a:solidFill>
              </a:rPr>
              <a:t>for allowable levels of iodine 131.” </a:t>
            </a:r>
            <a:br>
              <a:rPr lang="en-US" sz="1200" dirty="0">
                <a:solidFill>
                  <a:schemeClr val="tx2"/>
                </a:solidFill>
              </a:rPr>
            </a:br>
            <a:r>
              <a:rPr lang="en-US" sz="1200" dirty="0">
                <a:solidFill>
                  <a:schemeClr val="tx1">
                    <a:lumMod val="50000"/>
                    <a:lumOff val="50000"/>
                  </a:schemeClr>
                </a:solidFill>
              </a:rPr>
              <a:t>SAT 0, 4/06/17</a:t>
            </a:r>
          </a:p>
        </p:txBody>
      </p:sp>
    </p:spTree>
    <p:extLst>
      <p:ext uri="{BB962C8B-B14F-4D97-AF65-F5344CB8AC3E}">
        <p14:creationId xmlns:p14="http://schemas.microsoft.com/office/powerpoint/2010/main" val="43446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6F52-5119-4A87-B714-7EA9399DF0F5}"/>
              </a:ext>
            </a:extLst>
          </p:cNvPr>
          <p:cNvSpPr>
            <a:spLocks noGrp="1"/>
          </p:cNvSpPr>
          <p:nvPr>
            <p:ph type="title"/>
          </p:nvPr>
        </p:nvSpPr>
        <p:spPr/>
        <p:txBody>
          <a:bodyPr>
            <a:noAutofit/>
          </a:bodyPr>
          <a:lstStyle/>
          <a:p>
            <a:pPr algn="l"/>
            <a:r>
              <a:rPr lang="en-US" sz="2400" dirty="0"/>
              <a:t>Following their site visit, one-third of visitors did not have a better idea of EPA’s role in radiation protection and nearly half did not know who to contact for additional information.</a:t>
            </a:r>
          </a:p>
        </p:txBody>
      </p:sp>
      <p:sp>
        <p:nvSpPr>
          <p:cNvPr id="3" name="Slide Number Placeholder 2">
            <a:extLst>
              <a:ext uri="{FF2B5EF4-FFF2-40B4-BE49-F238E27FC236}">
                <a16:creationId xmlns:a16="http://schemas.microsoft.com/office/drawing/2014/main" id="{4AF99DEA-8CC2-40DE-BB00-6AEA052E0221}"/>
              </a:ext>
            </a:extLst>
          </p:cNvPr>
          <p:cNvSpPr>
            <a:spLocks noGrp="1"/>
          </p:cNvSpPr>
          <p:nvPr>
            <p:ph type="sldNum" sz="quarter" idx="12"/>
          </p:nvPr>
        </p:nvSpPr>
        <p:spPr/>
        <p:txBody>
          <a:bodyPr/>
          <a:lstStyle/>
          <a:p>
            <a:fld id="{C932CDCB-4B29-F641-AE31-D4360F16EBC3}" type="slidenum">
              <a:rPr lang="en-US" smtClean="0"/>
              <a:t>17</a:t>
            </a:fld>
            <a:endParaRPr lang="en-US"/>
          </a:p>
        </p:txBody>
      </p:sp>
      <p:sp>
        <p:nvSpPr>
          <p:cNvPr id="5" name="Footer Placeholder 2">
            <a:extLst>
              <a:ext uri="{FF2B5EF4-FFF2-40B4-BE49-F238E27FC236}">
                <a16:creationId xmlns:a16="http://schemas.microsoft.com/office/drawing/2014/main" id="{187F1300-A3B9-458D-A1F2-98561CC758BF}"/>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6" name="Rectangle 5">
            <a:extLst>
              <a:ext uri="{FF2B5EF4-FFF2-40B4-BE49-F238E27FC236}">
                <a16:creationId xmlns:a16="http://schemas.microsoft.com/office/drawing/2014/main" id="{C724ED9E-F5E9-4714-BAEF-A8B3A4971FD0}"/>
              </a:ext>
            </a:extLst>
          </p:cNvPr>
          <p:cNvSpPr/>
          <p:nvPr/>
        </p:nvSpPr>
        <p:spPr>
          <a:xfrm>
            <a:off x="219359" y="1425771"/>
            <a:ext cx="5657284" cy="1000274"/>
          </a:xfrm>
          <a:prstGeom prst="rect">
            <a:avLst/>
          </a:prstGeom>
          <a:noFill/>
        </p:spPr>
        <p:txBody>
          <a:bodyPr wrap="square" rtlCol="0">
            <a:spAutoFit/>
          </a:bodyPr>
          <a:lstStyle/>
          <a:p>
            <a:pPr algn="ctr"/>
            <a:r>
              <a:rPr lang="en-US" sz="1600" dirty="0">
                <a:solidFill>
                  <a:schemeClr val="tx1">
                    <a:lumMod val="50000"/>
                    <a:lumOff val="50000"/>
                  </a:schemeClr>
                </a:solidFill>
              </a:rPr>
              <a:t>After visiting the site, do you have a better idea of EPA’s role in radiation protection?</a:t>
            </a:r>
          </a:p>
          <a:p>
            <a:pPr algn="ctr"/>
            <a:r>
              <a:rPr lang="en-US" sz="1100" i="1" dirty="0">
                <a:solidFill>
                  <a:srgbClr val="7F7F7F"/>
                </a:solidFill>
              </a:rPr>
              <a:t>n</a:t>
            </a:r>
            <a:r>
              <a:rPr lang="en-US" sz="1100" dirty="0">
                <a:solidFill>
                  <a:srgbClr val="7F7F7F"/>
                </a:solidFill>
              </a:rPr>
              <a:t>=320</a:t>
            </a:r>
          </a:p>
          <a:p>
            <a:pPr algn="ctr"/>
            <a:endParaRPr lang="en-US" sz="1600" dirty="0">
              <a:solidFill>
                <a:schemeClr val="tx1">
                  <a:lumMod val="50000"/>
                  <a:lumOff val="50000"/>
                </a:schemeClr>
              </a:solidFill>
            </a:endParaRPr>
          </a:p>
        </p:txBody>
      </p:sp>
      <p:sp>
        <p:nvSpPr>
          <p:cNvPr id="7" name="Rectangle 6">
            <a:extLst>
              <a:ext uri="{FF2B5EF4-FFF2-40B4-BE49-F238E27FC236}">
                <a16:creationId xmlns:a16="http://schemas.microsoft.com/office/drawing/2014/main" id="{B1268571-0701-47A1-85D5-06E2178172DB}"/>
              </a:ext>
            </a:extLst>
          </p:cNvPr>
          <p:cNvSpPr/>
          <p:nvPr/>
        </p:nvSpPr>
        <p:spPr>
          <a:xfrm>
            <a:off x="6094412" y="1425771"/>
            <a:ext cx="5657284" cy="1000274"/>
          </a:xfrm>
          <a:prstGeom prst="rect">
            <a:avLst/>
          </a:prstGeom>
          <a:noFill/>
        </p:spPr>
        <p:txBody>
          <a:bodyPr wrap="square" rtlCol="0">
            <a:spAutoFit/>
          </a:bodyPr>
          <a:lstStyle/>
          <a:p>
            <a:pPr algn="ctr"/>
            <a:r>
              <a:rPr lang="en-US" sz="1600" dirty="0">
                <a:solidFill>
                  <a:schemeClr val="tx1">
                    <a:lumMod val="50000"/>
                    <a:lumOff val="50000"/>
                  </a:schemeClr>
                </a:solidFill>
              </a:rPr>
              <a:t>After visiting the site, do you know who to contact to get more information or to report an incident?</a:t>
            </a:r>
          </a:p>
          <a:p>
            <a:pPr algn="ctr"/>
            <a:r>
              <a:rPr lang="en-US" sz="1100" i="1" dirty="0">
                <a:solidFill>
                  <a:srgbClr val="7F7F7F"/>
                </a:solidFill>
              </a:rPr>
              <a:t>n</a:t>
            </a:r>
            <a:r>
              <a:rPr lang="en-US" sz="1100" dirty="0">
                <a:solidFill>
                  <a:srgbClr val="7F7F7F"/>
                </a:solidFill>
              </a:rPr>
              <a:t>=320</a:t>
            </a:r>
          </a:p>
          <a:p>
            <a:pPr algn="ctr"/>
            <a:endParaRPr lang="en-US" sz="1600" dirty="0">
              <a:solidFill>
                <a:schemeClr val="tx1">
                  <a:lumMod val="50000"/>
                  <a:lumOff val="50000"/>
                </a:schemeClr>
              </a:solidFill>
            </a:endParaRPr>
          </a:p>
        </p:txBody>
      </p:sp>
      <p:graphicFrame>
        <p:nvGraphicFramePr>
          <p:cNvPr id="10" name="Chart 9">
            <a:extLst>
              <a:ext uri="{FF2B5EF4-FFF2-40B4-BE49-F238E27FC236}">
                <a16:creationId xmlns:a16="http://schemas.microsoft.com/office/drawing/2014/main" id="{AAB11FF4-EF22-4670-9C07-A1DDD5431551}"/>
              </a:ext>
            </a:extLst>
          </p:cNvPr>
          <p:cNvGraphicFramePr/>
          <p:nvPr>
            <p:extLst>
              <p:ext uri="{D42A27DB-BD31-4B8C-83A1-F6EECF244321}">
                <p14:modId xmlns:p14="http://schemas.microsoft.com/office/powerpoint/2010/main" val="2653046765"/>
              </p:ext>
            </p:extLst>
          </p:nvPr>
        </p:nvGraphicFramePr>
        <p:xfrm>
          <a:off x="1058226" y="2426045"/>
          <a:ext cx="3979549" cy="33561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0A6EAB6-337D-4367-9C55-107E45A1A1A7}"/>
              </a:ext>
            </a:extLst>
          </p:cNvPr>
          <p:cNvSpPr txBox="1"/>
          <p:nvPr/>
        </p:nvSpPr>
        <p:spPr>
          <a:xfrm>
            <a:off x="3212256" y="3688610"/>
            <a:ext cx="1034473" cy="738664"/>
          </a:xfrm>
          <a:prstGeom prst="rect">
            <a:avLst/>
          </a:prstGeom>
          <a:noFill/>
        </p:spPr>
        <p:txBody>
          <a:bodyPr wrap="square" rtlCol="0">
            <a:spAutoFit/>
          </a:bodyPr>
          <a:lstStyle/>
          <a:p>
            <a:pPr algn="ctr"/>
            <a:r>
              <a:rPr lang="en-US" sz="1400" dirty="0"/>
              <a:t>Yes</a:t>
            </a:r>
          </a:p>
          <a:p>
            <a:pPr algn="ctr"/>
            <a:r>
              <a:rPr lang="en-US" sz="1400" dirty="0"/>
              <a:t>65%</a:t>
            </a:r>
          </a:p>
          <a:p>
            <a:pPr algn="ctr"/>
            <a:r>
              <a:rPr lang="en-US" sz="1400" dirty="0"/>
              <a:t>Sat 84</a:t>
            </a:r>
          </a:p>
        </p:txBody>
      </p:sp>
      <p:sp>
        <p:nvSpPr>
          <p:cNvPr id="12" name="TextBox 11">
            <a:extLst>
              <a:ext uri="{FF2B5EF4-FFF2-40B4-BE49-F238E27FC236}">
                <a16:creationId xmlns:a16="http://schemas.microsoft.com/office/drawing/2014/main" id="{FCD8C8D7-069E-4B8C-9526-5A9691AB95DC}"/>
              </a:ext>
            </a:extLst>
          </p:cNvPr>
          <p:cNvSpPr txBox="1"/>
          <p:nvPr/>
        </p:nvSpPr>
        <p:spPr>
          <a:xfrm>
            <a:off x="1876623" y="3112793"/>
            <a:ext cx="1034473" cy="738664"/>
          </a:xfrm>
          <a:prstGeom prst="rect">
            <a:avLst/>
          </a:prstGeom>
          <a:noFill/>
        </p:spPr>
        <p:txBody>
          <a:bodyPr wrap="square" rtlCol="0">
            <a:spAutoFit/>
          </a:bodyPr>
          <a:lstStyle/>
          <a:p>
            <a:pPr algn="ctr"/>
            <a:r>
              <a:rPr lang="en-US" sz="1400" dirty="0"/>
              <a:t>No</a:t>
            </a:r>
          </a:p>
          <a:p>
            <a:pPr algn="ctr"/>
            <a:r>
              <a:rPr lang="en-US" sz="1400" dirty="0"/>
              <a:t>35%</a:t>
            </a:r>
          </a:p>
          <a:p>
            <a:pPr algn="ctr"/>
            <a:r>
              <a:rPr lang="en-US" sz="1400" dirty="0"/>
              <a:t>Sat 45</a:t>
            </a:r>
          </a:p>
        </p:txBody>
      </p:sp>
      <p:graphicFrame>
        <p:nvGraphicFramePr>
          <p:cNvPr id="13" name="Chart 12">
            <a:extLst>
              <a:ext uri="{FF2B5EF4-FFF2-40B4-BE49-F238E27FC236}">
                <a16:creationId xmlns:a16="http://schemas.microsoft.com/office/drawing/2014/main" id="{0AB517E4-6B2C-4380-8EF6-C320799A4EA5}"/>
              </a:ext>
            </a:extLst>
          </p:cNvPr>
          <p:cNvGraphicFramePr/>
          <p:nvPr>
            <p:extLst>
              <p:ext uri="{D42A27DB-BD31-4B8C-83A1-F6EECF244321}">
                <p14:modId xmlns:p14="http://schemas.microsoft.com/office/powerpoint/2010/main" val="2675444107"/>
              </p:ext>
            </p:extLst>
          </p:nvPr>
        </p:nvGraphicFramePr>
        <p:xfrm>
          <a:off x="6925941" y="2265726"/>
          <a:ext cx="4041765" cy="33561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465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540D06E9-79CC-47AE-ADAA-C9384FEB54C9}"/>
              </a:ext>
            </a:extLst>
          </p:cNvPr>
          <p:cNvGraphicFramePr>
            <a:graphicFrameLocks noGrp="1"/>
          </p:cNvGraphicFramePr>
          <p:nvPr>
            <p:ph idx="1"/>
            <p:extLst>
              <p:ext uri="{D42A27DB-BD31-4B8C-83A1-F6EECF244321}">
                <p14:modId xmlns:p14="http://schemas.microsoft.com/office/powerpoint/2010/main" val="503805346"/>
              </p:ext>
            </p:extLst>
          </p:nvPr>
        </p:nvGraphicFramePr>
        <p:xfrm>
          <a:off x="1403491" y="2127380"/>
          <a:ext cx="8969366" cy="360196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C932CDCB-4B29-F641-AE31-D4360F16EBC3}"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FA42EB3A-FC5A-4E5E-9E63-2AB7269922AA}"/>
              </a:ext>
            </a:extLst>
          </p:cNvPr>
          <p:cNvSpPr txBox="1"/>
          <p:nvPr/>
        </p:nvSpPr>
        <p:spPr>
          <a:xfrm>
            <a:off x="3264312" y="1594150"/>
            <a:ext cx="5660197"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rPr>
              <a:t>How frequently do you use the EPA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Arial"/>
                <a:ea typeface="+mn-ea"/>
                <a:cs typeface="+mn-cs"/>
              </a:rPr>
              <a:t>n</a:t>
            </a:r>
            <a:r>
              <a:rPr kumimoji="0" lang="en-US" sz="1100" b="0" i="0" u="none" strike="noStrike" kern="1200" cap="none" spc="0" normalizeH="0" baseline="0" noProof="0" dirty="0">
                <a:ln>
                  <a:noFill/>
                </a:ln>
                <a:solidFill>
                  <a:srgbClr val="7F7F7F"/>
                </a:solidFill>
                <a:effectLst/>
                <a:uLnTx/>
                <a:uFillTx/>
                <a:latin typeface="Arial"/>
                <a:ea typeface="+mn-ea"/>
                <a:cs typeface="+mn-cs"/>
              </a:rPr>
              <a:t>=320</a:t>
            </a:r>
          </a:p>
        </p:txBody>
      </p:sp>
      <p:sp>
        <p:nvSpPr>
          <p:cNvPr id="6" name="Title 5">
            <a:extLst>
              <a:ext uri="{FF2B5EF4-FFF2-40B4-BE49-F238E27FC236}">
                <a16:creationId xmlns:a16="http://schemas.microsoft.com/office/drawing/2014/main" id="{58039963-43F7-4BCF-B7AF-2FB45F07E7D0}"/>
              </a:ext>
            </a:extLst>
          </p:cNvPr>
          <p:cNvSpPr>
            <a:spLocks noGrp="1"/>
          </p:cNvSpPr>
          <p:nvPr>
            <p:ph type="title"/>
          </p:nvPr>
        </p:nvSpPr>
        <p:spPr>
          <a:xfrm>
            <a:off x="609442" y="83227"/>
            <a:ext cx="10739056" cy="888608"/>
          </a:xfrm>
        </p:spPr>
        <p:txBody>
          <a:bodyPr/>
          <a:lstStyle/>
          <a:p>
            <a:r>
              <a:rPr lang="en-US" sz="2400" dirty="0"/>
              <a:t>Nearly half of EPA’s radiation visitors are coming to the site for the first time, yet are one of the least satisfied groups. Three quarters of visitors are coming to the site a few times per year or less.</a:t>
            </a:r>
          </a:p>
        </p:txBody>
      </p:sp>
      <p:sp>
        <p:nvSpPr>
          <p:cNvPr id="9" name="Footer Placeholder 2">
            <a:extLst>
              <a:ext uri="{FF2B5EF4-FFF2-40B4-BE49-F238E27FC236}">
                <a16:creationId xmlns:a16="http://schemas.microsoft.com/office/drawing/2014/main" id="{6DA706FD-53F7-4963-B151-5A2937018A1A}"/>
              </a:ext>
            </a:extLst>
          </p:cNvPr>
          <p:cNvSpPr>
            <a:spLocks noGrp="1"/>
          </p:cNvSpPr>
          <p:nvPr>
            <p:ph type="ftr" sz="quarter" idx="13"/>
          </p:nvPr>
        </p:nvSpPr>
        <p:spPr>
          <a:xfrm>
            <a:off x="1207732" y="6431598"/>
            <a:ext cx="2640369" cy="365125"/>
          </a:xfrm>
        </p:spPr>
        <p:txBody>
          <a:bodyPr/>
          <a:lstStyle/>
          <a:p>
            <a:r>
              <a:rPr lang="en-US" dirty="0"/>
              <a:t>March 1, 2017 – February 19, 2019</a:t>
            </a:r>
          </a:p>
        </p:txBody>
      </p:sp>
      <p:sp>
        <p:nvSpPr>
          <p:cNvPr id="5" name="Right Brace 4">
            <a:extLst>
              <a:ext uri="{FF2B5EF4-FFF2-40B4-BE49-F238E27FC236}">
                <a16:creationId xmlns:a16="http://schemas.microsoft.com/office/drawing/2014/main" id="{B984F816-4E64-4BD2-943D-D9B90F4F2F56}"/>
              </a:ext>
            </a:extLst>
          </p:cNvPr>
          <p:cNvSpPr/>
          <p:nvPr/>
        </p:nvSpPr>
        <p:spPr>
          <a:xfrm rot="16200000">
            <a:off x="3428032" y="2203010"/>
            <a:ext cx="365125" cy="3815826"/>
          </a:xfrm>
          <a:prstGeom prst="righ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BCDFCCCA-B10C-49A7-88EF-A17AEBD9B579}"/>
              </a:ext>
            </a:extLst>
          </p:cNvPr>
          <p:cNvSpPr/>
          <p:nvPr/>
        </p:nvSpPr>
        <p:spPr>
          <a:xfrm rot="16200000">
            <a:off x="7848389" y="867696"/>
            <a:ext cx="365125" cy="3873082"/>
          </a:xfrm>
          <a:prstGeom prst="righ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9C0D619D-0BDF-4166-BDE2-F6DA2A91A66E}"/>
              </a:ext>
            </a:extLst>
          </p:cNvPr>
          <p:cNvSpPr txBox="1"/>
          <p:nvPr/>
        </p:nvSpPr>
        <p:spPr>
          <a:xfrm>
            <a:off x="1974635" y="3624641"/>
            <a:ext cx="3271917" cy="276999"/>
          </a:xfrm>
          <a:prstGeom prst="rect">
            <a:avLst/>
          </a:prstGeom>
          <a:noFill/>
        </p:spPr>
        <p:txBody>
          <a:bodyPr wrap="square" rtlCol="0">
            <a:spAutoFit/>
          </a:bodyPr>
          <a:lstStyle/>
          <a:p>
            <a:pPr algn="ctr"/>
            <a:r>
              <a:rPr lang="en-US" sz="1200" dirty="0"/>
              <a:t>Frequent visitors, 23%</a:t>
            </a:r>
          </a:p>
        </p:txBody>
      </p:sp>
      <p:sp>
        <p:nvSpPr>
          <p:cNvPr id="14" name="TextBox 13">
            <a:extLst>
              <a:ext uri="{FF2B5EF4-FFF2-40B4-BE49-F238E27FC236}">
                <a16:creationId xmlns:a16="http://schemas.microsoft.com/office/drawing/2014/main" id="{1C014FD7-EB56-4395-9ECC-0A71E4FA89BA}"/>
              </a:ext>
            </a:extLst>
          </p:cNvPr>
          <p:cNvSpPr txBox="1"/>
          <p:nvPr/>
        </p:nvSpPr>
        <p:spPr>
          <a:xfrm>
            <a:off x="5829881" y="2292917"/>
            <a:ext cx="4402139" cy="276999"/>
          </a:xfrm>
          <a:prstGeom prst="rect">
            <a:avLst/>
          </a:prstGeom>
          <a:noFill/>
        </p:spPr>
        <p:txBody>
          <a:bodyPr wrap="square" rtlCol="0">
            <a:spAutoFit/>
          </a:bodyPr>
          <a:lstStyle/>
          <a:p>
            <a:pPr algn="ctr"/>
            <a:r>
              <a:rPr lang="en-US" sz="1200" dirty="0"/>
              <a:t>Infrequent/first time visitors, 77%</a:t>
            </a:r>
          </a:p>
        </p:txBody>
      </p:sp>
      <p:sp>
        <p:nvSpPr>
          <p:cNvPr id="8" name="TextBox 7">
            <a:extLst>
              <a:ext uri="{FF2B5EF4-FFF2-40B4-BE49-F238E27FC236}">
                <a16:creationId xmlns:a16="http://schemas.microsoft.com/office/drawing/2014/main" id="{6A421966-21B9-4687-893D-130F637D6DD2}"/>
              </a:ext>
            </a:extLst>
          </p:cNvPr>
          <p:cNvSpPr txBox="1"/>
          <p:nvPr/>
        </p:nvSpPr>
        <p:spPr>
          <a:xfrm>
            <a:off x="1930398" y="4658988"/>
            <a:ext cx="409576" cy="338554"/>
          </a:xfrm>
          <a:prstGeom prst="rect">
            <a:avLst/>
          </a:prstGeom>
          <a:noFill/>
        </p:spPr>
        <p:txBody>
          <a:bodyPr wrap="square" rtlCol="0">
            <a:spAutoFit/>
          </a:bodyPr>
          <a:lstStyle/>
          <a:p>
            <a:r>
              <a:rPr lang="en-US" sz="1600" dirty="0">
                <a:solidFill>
                  <a:schemeClr val="bg1"/>
                </a:solidFill>
              </a:rPr>
              <a:t>74</a:t>
            </a:r>
          </a:p>
        </p:txBody>
      </p:sp>
      <p:sp>
        <p:nvSpPr>
          <p:cNvPr id="16" name="TextBox 15">
            <a:extLst>
              <a:ext uri="{FF2B5EF4-FFF2-40B4-BE49-F238E27FC236}">
                <a16:creationId xmlns:a16="http://schemas.microsoft.com/office/drawing/2014/main" id="{2D686AD1-48B1-420A-A154-D548BFF17B27}"/>
              </a:ext>
            </a:extLst>
          </p:cNvPr>
          <p:cNvSpPr txBox="1"/>
          <p:nvPr/>
        </p:nvSpPr>
        <p:spPr>
          <a:xfrm>
            <a:off x="7934325" y="4682830"/>
            <a:ext cx="409576" cy="338554"/>
          </a:xfrm>
          <a:prstGeom prst="rect">
            <a:avLst/>
          </a:prstGeom>
          <a:noFill/>
        </p:spPr>
        <p:txBody>
          <a:bodyPr wrap="square" rtlCol="0">
            <a:spAutoFit/>
          </a:bodyPr>
          <a:lstStyle/>
          <a:p>
            <a:r>
              <a:rPr lang="en-US" sz="1600" dirty="0">
                <a:solidFill>
                  <a:schemeClr val="bg1"/>
                </a:solidFill>
              </a:rPr>
              <a:t>59</a:t>
            </a:r>
          </a:p>
        </p:txBody>
      </p:sp>
      <p:sp>
        <p:nvSpPr>
          <p:cNvPr id="17" name="TextBox 16">
            <a:extLst>
              <a:ext uri="{FF2B5EF4-FFF2-40B4-BE49-F238E27FC236}">
                <a16:creationId xmlns:a16="http://schemas.microsoft.com/office/drawing/2014/main" id="{C20FEA47-7D3D-4816-8BDD-82434F1E024A}"/>
              </a:ext>
            </a:extLst>
          </p:cNvPr>
          <p:cNvSpPr txBox="1"/>
          <p:nvPr/>
        </p:nvSpPr>
        <p:spPr>
          <a:xfrm>
            <a:off x="6438901" y="4658988"/>
            <a:ext cx="409576" cy="338554"/>
          </a:xfrm>
          <a:prstGeom prst="rect">
            <a:avLst/>
          </a:prstGeom>
          <a:noFill/>
        </p:spPr>
        <p:txBody>
          <a:bodyPr wrap="square" rtlCol="0">
            <a:spAutoFit/>
          </a:bodyPr>
          <a:lstStyle/>
          <a:p>
            <a:r>
              <a:rPr lang="en-US" sz="1600" dirty="0">
                <a:solidFill>
                  <a:schemeClr val="bg1"/>
                </a:solidFill>
              </a:rPr>
              <a:t>77</a:t>
            </a:r>
          </a:p>
        </p:txBody>
      </p:sp>
      <p:sp>
        <p:nvSpPr>
          <p:cNvPr id="19" name="TextBox 18">
            <a:extLst>
              <a:ext uri="{FF2B5EF4-FFF2-40B4-BE49-F238E27FC236}">
                <a16:creationId xmlns:a16="http://schemas.microsoft.com/office/drawing/2014/main" id="{5489DF53-7D93-47E8-BBEE-CB8662B5C3AA}"/>
              </a:ext>
            </a:extLst>
          </p:cNvPr>
          <p:cNvSpPr txBox="1"/>
          <p:nvPr/>
        </p:nvSpPr>
        <p:spPr>
          <a:xfrm>
            <a:off x="4938713" y="4672859"/>
            <a:ext cx="409576" cy="338554"/>
          </a:xfrm>
          <a:prstGeom prst="rect">
            <a:avLst/>
          </a:prstGeom>
          <a:noFill/>
        </p:spPr>
        <p:txBody>
          <a:bodyPr wrap="square" rtlCol="0">
            <a:spAutoFit/>
          </a:bodyPr>
          <a:lstStyle/>
          <a:p>
            <a:r>
              <a:rPr lang="en-US" sz="1600" dirty="0">
                <a:solidFill>
                  <a:schemeClr val="bg1"/>
                </a:solidFill>
              </a:rPr>
              <a:t>73</a:t>
            </a:r>
          </a:p>
        </p:txBody>
      </p:sp>
      <p:sp>
        <p:nvSpPr>
          <p:cNvPr id="20" name="TextBox 19">
            <a:extLst>
              <a:ext uri="{FF2B5EF4-FFF2-40B4-BE49-F238E27FC236}">
                <a16:creationId xmlns:a16="http://schemas.microsoft.com/office/drawing/2014/main" id="{BADD1829-E513-456B-83F8-9BC1EE1E1CF3}"/>
              </a:ext>
            </a:extLst>
          </p:cNvPr>
          <p:cNvSpPr txBox="1"/>
          <p:nvPr/>
        </p:nvSpPr>
        <p:spPr>
          <a:xfrm>
            <a:off x="3438525" y="4674862"/>
            <a:ext cx="409576" cy="338554"/>
          </a:xfrm>
          <a:prstGeom prst="rect">
            <a:avLst/>
          </a:prstGeom>
          <a:noFill/>
        </p:spPr>
        <p:txBody>
          <a:bodyPr wrap="square" rtlCol="0">
            <a:spAutoFit/>
          </a:bodyPr>
          <a:lstStyle/>
          <a:p>
            <a:r>
              <a:rPr lang="en-US" sz="1600" dirty="0">
                <a:solidFill>
                  <a:schemeClr val="bg1"/>
                </a:solidFill>
              </a:rPr>
              <a:t>80</a:t>
            </a:r>
          </a:p>
        </p:txBody>
      </p:sp>
      <p:sp>
        <p:nvSpPr>
          <p:cNvPr id="21" name="TextBox 20">
            <a:extLst>
              <a:ext uri="{FF2B5EF4-FFF2-40B4-BE49-F238E27FC236}">
                <a16:creationId xmlns:a16="http://schemas.microsoft.com/office/drawing/2014/main" id="{B4A2130A-9340-428F-8A42-00AE490E2B97}"/>
              </a:ext>
            </a:extLst>
          </p:cNvPr>
          <p:cNvSpPr txBox="1"/>
          <p:nvPr/>
        </p:nvSpPr>
        <p:spPr>
          <a:xfrm>
            <a:off x="9439277" y="4672859"/>
            <a:ext cx="409576" cy="338554"/>
          </a:xfrm>
          <a:prstGeom prst="rect">
            <a:avLst/>
          </a:prstGeom>
          <a:noFill/>
        </p:spPr>
        <p:txBody>
          <a:bodyPr wrap="square" rtlCol="0">
            <a:spAutoFit/>
          </a:bodyPr>
          <a:lstStyle/>
          <a:p>
            <a:r>
              <a:rPr lang="en-US" sz="1600" dirty="0">
                <a:solidFill>
                  <a:schemeClr val="bg1"/>
                </a:solidFill>
              </a:rPr>
              <a:t>65</a:t>
            </a:r>
          </a:p>
        </p:txBody>
      </p:sp>
      <p:sp>
        <p:nvSpPr>
          <p:cNvPr id="22" name="TextBox 21">
            <a:extLst>
              <a:ext uri="{FF2B5EF4-FFF2-40B4-BE49-F238E27FC236}">
                <a16:creationId xmlns:a16="http://schemas.microsoft.com/office/drawing/2014/main" id="{A86111CF-E912-429C-A99B-4DC65B0C30C6}"/>
              </a:ext>
            </a:extLst>
          </p:cNvPr>
          <p:cNvSpPr txBox="1"/>
          <p:nvPr/>
        </p:nvSpPr>
        <p:spPr>
          <a:xfrm rot="5400000">
            <a:off x="472710" y="4407463"/>
            <a:ext cx="323165" cy="949960"/>
          </a:xfrm>
          <a:prstGeom prst="rect">
            <a:avLst/>
          </a:prstGeom>
          <a:noFill/>
        </p:spPr>
        <p:txBody>
          <a:bodyPr vert="vert270" wrap="square" rtlCol="0">
            <a:spAutoFit/>
          </a:bodyPr>
          <a:lstStyle/>
          <a:p>
            <a:pPr algn="ctr" defTabSz="609310"/>
            <a:r>
              <a:rPr lang="en-US" sz="900" dirty="0">
                <a:solidFill>
                  <a:srgbClr val="3A475B"/>
                </a:solidFill>
                <a:latin typeface="Arial"/>
              </a:rPr>
              <a:t>SATISFACTION</a:t>
            </a:r>
          </a:p>
        </p:txBody>
      </p:sp>
    </p:spTree>
    <p:extLst>
      <p:ext uri="{BB962C8B-B14F-4D97-AF65-F5344CB8AC3E}">
        <p14:creationId xmlns:p14="http://schemas.microsoft.com/office/powerpoint/2010/main" val="78188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2F96-DAA2-4524-9A2C-3F47EC0FAC8C}"/>
              </a:ext>
            </a:extLst>
          </p:cNvPr>
          <p:cNvSpPr>
            <a:spLocks noGrp="1"/>
          </p:cNvSpPr>
          <p:nvPr>
            <p:ph type="title"/>
          </p:nvPr>
        </p:nvSpPr>
        <p:spPr/>
        <p:txBody>
          <a:bodyPr/>
          <a:lstStyle/>
          <a:p>
            <a:r>
              <a:rPr lang="en-US" sz="2400" dirty="0"/>
              <a:t>Nearly half of EPA’s radiation visitors could not find the information they were looking for in totality. The main topic that could not be found on the site had to do with radiation exposure. </a:t>
            </a:r>
          </a:p>
        </p:txBody>
      </p:sp>
      <p:sp>
        <p:nvSpPr>
          <p:cNvPr id="12" name="Slide Number Placeholder 11">
            <a:extLst>
              <a:ext uri="{FF2B5EF4-FFF2-40B4-BE49-F238E27FC236}">
                <a16:creationId xmlns:a16="http://schemas.microsoft.com/office/drawing/2014/main" id="{90196D11-B88B-4630-9529-7FA71CC30630}"/>
              </a:ext>
            </a:extLst>
          </p:cNvPr>
          <p:cNvSpPr>
            <a:spLocks noGrp="1"/>
          </p:cNvSpPr>
          <p:nvPr>
            <p:ph type="sldNum" sz="quarter" idx="12"/>
          </p:nvPr>
        </p:nvSpPr>
        <p:spPr/>
        <p:txBody>
          <a:bodyPr/>
          <a:lstStyle/>
          <a:p>
            <a:fld id="{C932CDCB-4B29-F641-AE31-D4360F16EBC3}" type="slidenum">
              <a:rPr lang="en-US" smtClean="0"/>
              <a:pPr/>
              <a:t>19</a:t>
            </a:fld>
            <a:endParaRPr lang="en-US"/>
          </a:p>
        </p:txBody>
      </p:sp>
      <p:sp>
        <p:nvSpPr>
          <p:cNvPr id="4" name="Rectangle 3">
            <a:extLst>
              <a:ext uri="{FF2B5EF4-FFF2-40B4-BE49-F238E27FC236}">
                <a16:creationId xmlns:a16="http://schemas.microsoft.com/office/drawing/2014/main" id="{7BD9238C-D547-41E3-BB0C-49640D931E3B}"/>
              </a:ext>
            </a:extLst>
          </p:cNvPr>
          <p:cNvSpPr/>
          <p:nvPr/>
        </p:nvSpPr>
        <p:spPr>
          <a:xfrm>
            <a:off x="219359" y="1425771"/>
            <a:ext cx="5657284" cy="754053"/>
          </a:xfrm>
          <a:prstGeom prst="rect">
            <a:avLst/>
          </a:prstGeom>
          <a:noFill/>
        </p:spPr>
        <p:txBody>
          <a:bodyPr wrap="square" rtlCol="0">
            <a:spAutoFit/>
          </a:bodyPr>
          <a:lstStyle/>
          <a:p>
            <a:pPr algn="ctr"/>
            <a:r>
              <a:rPr lang="en-US" sz="1600" dirty="0">
                <a:solidFill>
                  <a:schemeClr val="tx1">
                    <a:lumMod val="50000"/>
                    <a:lumOff val="50000"/>
                  </a:schemeClr>
                </a:solidFill>
              </a:rPr>
              <a:t>Did you find the information you were looking for today?</a:t>
            </a:r>
          </a:p>
          <a:p>
            <a:pPr algn="ctr"/>
            <a:r>
              <a:rPr lang="en-US" sz="1100" i="1" dirty="0">
                <a:solidFill>
                  <a:srgbClr val="7F7F7F"/>
                </a:solidFill>
              </a:rPr>
              <a:t>n</a:t>
            </a:r>
            <a:r>
              <a:rPr lang="en-US" sz="1100" dirty="0">
                <a:solidFill>
                  <a:srgbClr val="7F7F7F"/>
                </a:solidFill>
              </a:rPr>
              <a:t>=320</a:t>
            </a:r>
          </a:p>
          <a:p>
            <a:pPr algn="ctr"/>
            <a:endParaRPr lang="en-US" sz="1600" dirty="0">
              <a:solidFill>
                <a:schemeClr val="tx1">
                  <a:lumMod val="50000"/>
                  <a:lumOff val="50000"/>
                </a:schemeClr>
              </a:solidFill>
            </a:endParaRPr>
          </a:p>
        </p:txBody>
      </p:sp>
      <p:sp>
        <p:nvSpPr>
          <p:cNvPr id="13" name="TextBox 12">
            <a:extLst>
              <a:ext uri="{FF2B5EF4-FFF2-40B4-BE49-F238E27FC236}">
                <a16:creationId xmlns:a16="http://schemas.microsoft.com/office/drawing/2014/main" id="{7351E96E-5D61-4B1E-8E53-26DFE9A68BF7}"/>
              </a:ext>
            </a:extLst>
          </p:cNvPr>
          <p:cNvSpPr txBox="1"/>
          <p:nvPr/>
        </p:nvSpPr>
        <p:spPr>
          <a:xfrm>
            <a:off x="6094412" y="1425771"/>
            <a:ext cx="5422144" cy="754053"/>
          </a:xfrm>
          <a:prstGeom prst="rect">
            <a:avLst/>
          </a:prstGeom>
          <a:noFill/>
        </p:spPr>
        <p:txBody>
          <a:bodyPr wrap="square" rtlCol="0">
            <a:spAutoFit/>
          </a:bodyPr>
          <a:lstStyle>
            <a:defPPr>
              <a:defRPr lang="en-US"/>
            </a:defPPr>
            <a:lvl1pPr algn="ctr">
              <a:defRPr sz="1800">
                <a:solidFill>
                  <a:schemeClr val="tx1">
                    <a:lumMod val="50000"/>
                    <a:lumOff val="50000"/>
                  </a:schemeClr>
                </a:solidFill>
              </a:defRPr>
            </a:lvl1pPr>
          </a:lstStyle>
          <a:p>
            <a:r>
              <a:rPr lang="en-US" sz="1600" dirty="0"/>
              <a:t>Please tell us what you couldn’t find.</a:t>
            </a:r>
          </a:p>
          <a:p>
            <a:r>
              <a:rPr lang="en-US" sz="1100" i="1" dirty="0">
                <a:solidFill>
                  <a:srgbClr val="7F7F7F"/>
                </a:solidFill>
              </a:rPr>
              <a:t>n</a:t>
            </a:r>
            <a:r>
              <a:rPr lang="en-US" sz="1100" dirty="0">
                <a:solidFill>
                  <a:srgbClr val="7F7F7F"/>
                </a:solidFill>
              </a:rPr>
              <a:t>=124</a:t>
            </a:r>
          </a:p>
          <a:p>
            <a:endParaRPr lang="en-US" sz="1600" dirty="0"/>
          </a:p>
        </p:txBody>
      </p:sp>
      <p:sp>
        <p:nvSpPr>
          <p:cNvPr id="19" name="Footer Placeholder 2">
            <a:extLst>
              <a:ext uri="{FF2B5EF4-FFF2-40B4-BE49-F238E27FC236}">
                <a16:creationId xmlns:a16="http://schemas.microsoft.com/office/drawing/2014/main" id="{5AB860A8-E9E0-41D1-921E-3F8EA9E02C96}"/>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3" name="TextBox 2">
            <a:extLst>
              <a:ext uri="{FF2B5EF4-FFF2-40B4-BE49-F238E27FC236}">
                <a16:creationId xmlns:a16="http://schemas.microsoft.com/office/drawing/2014/main" id="{3B7FA2BA-A038-46ED-999D-7EE9A4D79B1D}"/>
              </a:ext>
            </a:extLst>
          </p:cNvPr>
          <p:cNvSpPr txBox="1"/>
          <p:nvPr/>
        </p:nvSpPr>
        <p:spPr>
          <a:xfrm>
            <a:off x="6501011" y="2211168"/>
            <a:ext cx="4608946" cy="3372911"/>
          </a:xfrm>
          <a:prstGeom prst="rect">
            <a:avLst/>
          </a:prstGeom>
          <a:noFill/>
        </p:spPr>
        <p:txBody>
          <a:bodyPr wrap="square" rtlCol="0">
            <a:spAutoFit/>
          </a:bodyPr>
          <a:lstStyle/>
          <a:p>
            <a:pPr>
              <a:lnSpc>
                <a:spcPct val="110000"/>
              </a:lnSpc>
              <a:spcAft>
                <a:spcPts val="600"/>
              </a:spcAft>
            </a:pPr>
            <a:r>
              <a:rPr lang="en-US" sz="1600" b="1" dirty="0"/>
              <a:t>Radiation Exposure</a:t>
            </a:r>
          </a:p>
          <a:p>
            <a:pPr lvl="0">
              <a:lnSpc>
                <a:spcPct val="110000"/>
              </a:lnSpc>
              <a:spcAft>
                <a:spcPts val="600"/>
              </a:spcAft>
            </a:pPr>
            <a:r>
              <a:rPr lang="en-US" sz="1200" dirty="0">
                <a:solidFill>
                  <a:srgbClr val="222B3C"/>
                </a:solidFill>
              </a:rPr>
              <a:t>“Info on the latest </a:t>
            </a:r>
            <a:r>
              <a:rPr lang="en-US" sz="1200" b="1" dirty="0">
                <a:solidFill>
                  <a:srgbClr val="222B3C"/>
                </a:solidFill>
              </a:rPr>
              <a:t>healthy radiation level- </a:t>
            </a:r>
            <a:r>
              <a:rPr lang="en-US" sz="1200" dirty="0" err="1">
                <a:solidFill>
                  <a:srgbClr val="222B3C"/>
                </a:solidFill>
              </a:rPr>
              <a:t>esp</a:t>
            </a:r>
            <a:r>
              <a:rPr lang="en-US" sz="1200" dirty="0">
                <a:solidFill>
                  <a:srgbClr val="222B3C"/>
                </a:solidFill>
              </a:rPr>
              <a:t> the idea that some radiation is actually 'good' for you..” </a:t>
            </a:r>
            <a:br>
              <a:rPr lang="en-US" sz="1200" dirty="0">
                <a:solidFill>
                  <a:srgbClr val="222B3C"/>
                </a:solidFill>
              </a:rPr>
            </a:br>
            <a:r>
              <a:rPr lang="en-US" sz="1200" dirty="0">
                <a:solidFill>
                  <a:srgbClr val="222B3C">
                    <a:lumMod val="50000"/>
                    <a:lumOff val="50000"/>
                  </a:srgbClr>
                </a:solidFill>
              </a:rPr>
              <a:t>SAT 15, 10/02/18 </a:t>
            </a:r>
            <a:endParaRPr lang="en-US" sz="1600" b="1" dirty="0"/>
          </a:p>
          <a:p>
            <a:pPr>
              <a:lnSpc>
                <a:spcPct val="110000"/>
              </a:lnSpc>
              <a:spcAft>
                <a:spcPts val="600"/>
              </a:spcAft>
            </a:pPr>
            <a:r>
              <a:rPr lang="en-US" sz="1200" dirty="0"/>
              <a:t>“specific </a:t>
            </a:r>
            <a:r>
              <a:rPr lang="en-US" sz="1200" b="1" dirty="0"/>
              <a:t>health effects </a:t>
            </a:r>
            <a:r>
              <a:rPr lang="en-US" sz="1200" dirty="0"/>
              <a:t>as a function of dose.” </a:t>
            </a:r>
            <a:br>
              <a:rPr lang="en-US" sz="1200" dirty="0"/>
            </a:br>
            <a:r>
              <a:rPr lang="en-US" sz="1200" dirty="0">
                <a:solidFill>
                  <a:schemeClr val="tx1">
                    <a:lumMod val="50000"/>
                    <a:lumOff val="50000"/>
                  </a:schemeClr>
                </a:solidFill>
              </a:rPr>
              <a:t>SAT 82, 4/17/18 </a:t>
            </a:r>
            <a:endParaRPr lang="en-US" sz="1200" b="1" dirty="0">
              <a:solidFill>
                <a:schemeClr val="tx1">
                  <a:lumMod val="50000"/>
                  <a:lumOff val="50000"/>
                </a:schemeClr>
              </a:solidFill>
            </a:endParaRPr>
          </a:p>
          <a:p>
            <a:pPr>
              <a:lnSpc>
                <a:spcPct val="110000"/>
              </a:lnSpc>
              <a:spcAft>
                <a:spcPts val="600"/>
              </a:spcAft>
            </a:pPr>
            <a:r>
              <a:rPr lang="en-US" sz="1200" dirty="0"/>
              <a:t>“calculation of Radiation dosage to index and/or estimate</a:t>
            </a:r>
            <a:r>
              <a:rPr lang="en-US" sz="1200" b="1" dirty="0"/>
              <a:t> degree of tissue damage</a:t>
            </a:r>
            <a:r>
              <a:rPr lang="en-US" sz="1200" dirty="0"/>
              <a:t>” </a:t>
            </a:r>
            <a:br>
              <a:rPr lang="en-US" sz="1200" dirty="0"/>
            </a:br>
            <a:r>
              <a:rPr lang="en-US" sz="1200" dirty="0">
                <a:solidFill>
                  <a:schemeClr val="tx1">
                    <a:lumMod val="50000"/>
                    <a:lumOff val="50000"/>
                  </a:schemeClr>
                </a:solidFill>
              </a:rPr>
              <a:t>SAT 89, 9/25/17</a:t>
            </a:r>
          </a:p>
          <a:p>
            <a:pPr>
              <a:lnSpc>
                <a:spcPct val="110000"/>
              </a:lnSpc>
              <a:spcAft>
                <a:spcPts val="600"/>
              </a:spcAft>
            </a:pPr>
            <a:r>
              <a:rPr lang="en-US" sz="1200" dirty="0">
                <a:solidFill>
                  <a:schemeClr val="tx2"/>
                </a:solidFill>
              </a:rPr>
              <a:t>“The consequences of </a:t>
            </a:r>
            <a:r>
              <a:rPr lang="en-US" sz="1200" b="1" dirty="0">
                <a:solidFill>
                  <a:schemeClr val="tx2"/>
                </a:solidFill>
              </a:rPr>
              <a:t>exposure to excessive radiation</a:t>
            </a:r>
            <a:r>
              <a:rPr lang="en-US" sz="1200" dirty="0">
                <a:solidFill>
                  <a:schemeClr val="tx2"/>
                </a:solidFill>
              </a:rPr>
              <a:t>.” </a:t>
            </a:r>
            <a:br>
              <a:rPr lang="en-US" sz="1200" dirty="0">
                <a:solidFill>
                  <a:schemeClr val="tx2"/>
                </a:solidFill>
              </a:rPr>
            </a:br>
            <a:r>
              <a:rPr lang="en-US" sz="1200" dirty="0">
                <a:solidFill>
                  <a:schemeClr val="tx1">
                    <a:lumMod val="50000"/>
                    <a:lumOff val="50000"/>
                  </a:schemeClr>
                </a:solidFill>
              </a:rPr>
              <a:t>SAT 55, 5/23/17</a:t>
            </a:r>
          </a:p>
          <a:p>
            <a:pPr>
              <a:lnSpc>
                <a:spcPct val="110000"/>
              </a:lnSpc>
              <a:spcAft>
                <a:spcPts val="600"/>
              </a:spcAft>
            </a:pPr>
            <a:r>
              <a:rPr lang="en-US" sz="1200" dirty="0">
                <a:solidFill>
                  <a:schemeClr val="tx2"/>
                </a:solidFill>
              </a:rPr>
              <a:t>“Home preparedness recommendations for CBR events, especially </a:t>
            </a:r>
            <a:r>
              <a:rPr lang="en-US" sz="1200" b="1" dirty="0">
                <a:solidFill>
                  <a:schemeClr val="tx2"/>
                </a:solidFill>
              </a:rPr>
              <a:t>radiation preparedness</a:t>
            </a:r>
            <a:r>
              <a:rPr lang="en-US" sz="1200" dirty="0">
                <a:solidFill>
                  <a:schemeClr val="tx2"/>
                </a:solidFill>
              </a:rPr>
              <a:t>.” </a:t>
            </a:r>
            <a:br>
              <a:rPr lang="en-US" sz="1200" dirty="0">
                <a:solidFill>
                  <a:schemeClr val="tx2"/>
                </a:solidFill>
              </a:rPr>
            </a:br>
            <a:r>
              <a:rPr lang="en-US" sz="1200" dirty="0">
                <a:solidFill>
                  <a:schemeClr val="tx1">
                    <a:lumMod val="50000"/>
                    <a:lumOff val="50000"/>
                  </a:schemeClr>
                </a:solidFill>
              </a:rPr>
              <a:t>SAT 26, 4/27/17</a:t>
            </a:r>
          </a:p>
        </p:txBody>
      </p:sp>
      <p:grpSp>
        <p:nvGrpSpPr>
          <p:cNvPr id="6" name="Group 5">
            <a:extLst>
              <a:ext uri="{FF2B5EF4-FFF2-40B4-BE49-F238E27FC236}">
                <a16:creationId xmlns:a16="http://schemas.microsoft.com/office/drawing/2014/main" id="{514ECAF6-CBB0-4F5C-8151-94FD420D5784}"/>
              </a:ext>
            </a:extLst>
          </p:cNvPr>
          <p:cNvGrpSpPr/>
          <p:nvPr/>
        </p:nvGrpSpPr>
        <p:grpSpPr>
          <a:xfrm>
            <a:off x="1058226" y="2179824"/>
            <a:ext cx="3979549" cy="3356128"/>
            <a:chOff x="1058226" y="2426045"/>
            <a:chExt cx="3979549" cy="3356128"/>
          </a:xfrm>
        </p:grpSpPr>
        <p:graphicFrame>
          <p:nvGraphicFramePr>
            <p:cNvPr id="10" name="Chart 9">
              <a:extLst>
                <a:ext uri="{FF2B5EF4-FFF2-40B4-BE49-F238E27FC236}">
                  <a16:creationId xmlns:a16="http://schemas.microsoft.com/office/drawing/2014/main" id="{F4183807-D23C-45AF-9BC0-195113BABC06}"/>
                </a:ext>
              </a:extLst>
            </p:cNvPr>
            <p:cNvGraphicFramePr/>
            <p:nvPr>
              <p:extLst>
                <p:ext uri="{D42A27DB-BD31-4B8C-83A1-F6EECF244321}">
                  <p14:modId xmlns:p14="http://schemas.microsoft.com/office/powerpoint/2010/main" val="3235182422"/>
                </p:ext>
              </p:extLst>
            </p:nvPr>
          </p:nvGraphicFramePr>
          <p:xfrm>
            <a:off x="1058226" y="2426045"/>
            <a:ext cx="3979549" cy="33561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89D1E4-3CBA-450B-B0DF-0F1F9D936BF8}"/>
                </a:ext>
              </a:extLst>
            </p:cNvPr>
            <p:cNvSpPr txBox="1"/>
            <p:nvPr/>
          </p:nvSpPr>
          <p:spPr>
            <a:xfrm>
              <a:off x="1880178" y="3609782"/>
              <a:ext cx="1034473" cy="738664"/>
            </a:xfrm>
            <a:prstGeom prst="rect">
              <a:avLst/>
            </a:prstGeom>
            <a:noFill/>
          </p:spPr>
          <p:txBody>
            <a:bodyPr wrap="square" rtlCol="0">
              <a:spAutoFit/>
            </a:bodyPr>
            <a:lstStyle/>
            <a:p>
              <a:pPr algn="ctr"/>
              <a:r>
                <a:rPr lang="en-US" sz="1400" dirty="0"/>
                <a:t>Yes</a:t>
              </a:r>
            </a:p>
            <a:p>
              <a:pPr algn="ctr"/>
              <a:r>
                <a:rPr lang="en-US" sz="1400" dirty="0"/>
                <a:t>56%</a:t>
              </a:r>
            </a:p>
            <a:p>
              <a:pPr algn="ctr"/>
              <a:r>
                <a:rPr lang="en-US" sz="1400" dirty="0"/>
                <a:t>Sat 86</a:t>
              </a:r>
            </a:p>
          </p:txBody>
        </p:sp>
        <p:sp>
          <p:nvSpPr>
            <p:cNvPr id="14" name="TextBox 13">
              <a:extLst>
                <a:ext uri="{FF2B5EF4-FFF2-40B4-BE49-F238E27FC236}">
                  <a16:creationId xmlns:a16="http://schemas.microsoft.com/office/drawing/2014/main" id="{6169546A-C1A1-44B1-B435-4589DD00E725}"/>
                </a:ext>
              </a:extLst>
            </p:cNvPr>
            <p:cNvSpPr txBox="1"/>
            <p:nvPr/>
          </p:nvSpPr>
          <p:spPr>
            <a:xfrm>
              <a:off x="3219366" y="4102743"/>
              <a:ext cx="1034473" cy="738664"/>
            </a:xfrm>
            <a:prstGeom prst="rect">
              <a:avLst/>
            </a:prstGeom>
            <a:noFill/>
          </p:spPr>
          <p:txBody>
            <a:bodyPr wrap="square" rtlCol="0">
              <a:spAutoFit/>
            </a:bodyPr>
            <a:lstStyle/>
            <a:p>
              <a:pPr algn="ctr"/>
              <a:r>
                <a:rPr lang="en-US" sz="1400" dirty="0"/>
                <a:t>Partially</a:t>
              </a:r>
            </a:p>
            <a:p>
              <a:pPr algn="ctr"/>
              <a:r>
                <a:rPr lang="en-US" sz="1400" dirty="0"/>
                <a:t>26%</a:t>
              </a:r>
            </a:p>
            <a:p>
              <a:pPr algn="ctr"/>
              <a:r>
                <a:rPr lang="en-US" sz="1400" dirty="0"/>
                <a:t>Sat 63</a:t>
              </a:r>
            </a:p>
          </p:txBody>
        </p:sp>
        <p:sp>
          <p:nvSpPr>
            <p:cNvPr id="15" name="TextBox 14">
              <a:extLst>
                <a:ext uri="{FF2B5EF4-FFF2-40B4-BE49-F238E27FC236}">
                  <a16:creationId xmlns:a16="http://schemas.microsoft.com/office/drawing/2014/main" id="{34883824-E387-4E5A-99FD-04F11EF1F41E}"/>
                </a:ext>
              </a:extLst>
            </p:cNvPr>
            <p:cNvSpPr txBox="1"/>
            <p:nvPr/>
          </p:nvSpPr>
          <p:spPr>
            <a:xfrm>
              <a:off x="3048000" y="2996113"/>
              <a:ext cx="1034473" cy="738664"/>
            </a:xfrm>
            <a:prstGeom prst="rect">
              <a:avLst/>
            </a:prstGeom>
            <a:noFill/>
          </p:spPr>
          <p:txBody>
            <a:bodyPr wrap="square" rtlCol="0">
              <a:spAutoFit/>
            </a:bodyPr>
            <a:lstStyle/>
            <a:p>
              <a:pPr algn="ctr"/>
              <a:r>
                <a:rPr lang="en-US" sz="1400" dirty="0"/>
                <a:t>No</a:t>
              </a:r>
            </a:p>
            <a:p>
              <a:pPr algn="ctr"/>
              <a:r>
                <a:rPr lang="en-US" sz="1400" dirty="0"/>
                <a:t>18%</a:t>
              </a:r>
            </a:p>
            <a:p>
              <a:pPr algn="ctr"/>
              <a:r>
                <a:rPr lang="en-US" sz="1400" dirty="0"/>
                <a:t>Sat 31</a:t>
              </a:r>
            </a:p>
          </p:txBody>
        </p:sp>
      </p:grpSp>
    </p:spTree>
    <p:extLst>
      <p:ext uri="{BB962C8B-B14F-4D97-AF65-F5344CB8AC3E}">
        <p14:creationId xmlns:p14="http://schemas.microsoft.com/office/powerpoint/2010/main" val="136996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93365"/>
            <a:ext cx="12188825" cy="3167893"/>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US" sz="2400" dirty="0"/>
              <a:t>Your ForeSee Team </a:t>
            </a:r>
          </a:p>
        </p:txBody>
      </p:sp>
      <p:sp>
        <p:nvSpPr>
          <p:cNvPr id="3" name="Slide Number Placeholder 2"/>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C932CDCB-4B29-F641-AE31-D4360F16EBC3}"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sp>
        <p:nvSpPr>
          <p:cNvPr id="11" name="TextBox 10"/>
          <p:cNvSpPr txBox="1"/>
          <p:nvPr/>
        </p:nvSpPr>
        <p:spPr>
          <a:xfrm>
            <a:off x="1861674" y="1145650"/>
            <a:ext cx="2547492" cy="1421799"/>
          </a:xfrm>
          <a:prstGeom prst="rect">
            <a:avLst/>
          </a:prstGeom>
          <a:noFill/>
        </p:spPr>
        <p:txBody>
          <a:bodyPr wrap="none" rtlCol="0">
            <a:spAutoFit/>
          </a:bodyPr>
          <a:lstStyle/>
          <a:p>
            <a:pPr marL="0" marR="0" lvl="0" indent="0" algn="l" defTabSz="4569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FEA"/>
                </a:solidFill>
                <a:effectLst/>
                <a:uLnTx/>
                <a:uFillTx/>
                <a:latin typeface="Arial"/>
                <a:ea typeface="+mn-ea"/>
                <a:cs typeface="+mn-cs"/>
              </a:rPr>
              <a:t>Account Management</a:t>
            </a:r>
          </a:p>
          <a:p>
            <a:pPr marL="0" marR="0" lvl="0" indent="0" algn="l" defTabSz="456926" rtl="0" eaLnBrk="1" fontAlgn="auto" latinLnBrk="0" hangingPunct="1">
              <a:lnSpc>
                <a:spcPct val="100000"/>
              </a:lnSpc>
              <a:spcBef>
                <a:spcPts val="0"/>
              </a:spcBef>
              <a:spcAft>
                <a:spcPts val="0"/>
              </a:spcAft>
              <a:buClrTx/>
              <a:buSzTx/>
              <a:buFontTx/>
              <a:buNone/>
              <a:tabLst/>
              <a:defRPr/>
            </a:pPr>
            <a:r>
              <a:rPr lang="en-US" sz="1999" b="1" dirty="0">
                <a:solidFill>
                  <a:srgbClr val="3A475B"/>
                </a:solidFill>
                <a:latin typeface="Arial"/>
              </a:rPr>
              <a:t>Jessica Smack </a:t>
            </a:r>
            <a:endParaRPr kumimoji="0" lang="en-US" sz="1999" b="1" i="0" u="none" strike="noStrike" kern="1200" cap="none" spc="0" normalizeH="0" baseline="0" noProof="0" dirty="0">
              <a:ln>
                <a:noFill/>
              </a:ln>
              <a:solidFill>
                <a:srgbClr val="3A475B"/>
              </a:solidFill>
              <a:effectLst/>
              <a:uLnTx/>
              <a:uFillTx/>
              <a:latin typeface="Arial"/>
              <a:ea typeface="+mn-ea"/>
              <a:cs typeface="+mn-cs"/>
            </a:endParaRP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Enterprise Account Manager</a:t>
            </a: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Jessica.Smack@foresee.com</a:t>
            </a: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(734) </a:t>
            </a:r>
            <a:r>
              <a:rPr lang="en-US" sz="1400" dirty="0">
                <a:solidFill>
                  <a:srgbClr val="3A475B"/>
                </a:solidFill>
                <a:latin typeface="Arial"/>
                <a:cs typeface="Arial" pitchFamily="34" charset="0"/>
              </a:rPr>
              <a:t>205</a:t>
            </a: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-2555</a:t>
            </a:r>
          </a:p>
        </p:txBody>
      </p:sp>
      <p:sp>
        <p:nvSpPr>
          <p:cNvPr id="13" name="Rectangle 12"/>
          <p:cNvSpPr/>
          <p:nvPr/>
        </p:nvSpPr>
        <p:spPr>
          <a:xfrm>
            <a:off x="2005008" y="3546688"/>
            <a:ext cx="7094726" cy="738664"/>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FEA"/>
                </a:solidFill>
                <a:effectLst/>
                <a:uLnTx/>
                <a:uFillTx/>
                <a:latin typeface="Arial"/>
                <a:ea typeface="+mn-ea"/>
                <a:cs typeface="+mn-cs"/>
              </a:rPr>
              <a:t>Headquarters </a:t>
            </a: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B3C"/>
                </a:solidFill>
                <a:effectLst/>
                <a:uLnTx/>
                <a:uFillTx/>
                <a:latin typeface="Arial"/>
                <a:ea typeface="+mn-ea"/>
                <a:cs typeface="+mn-cs"/>
              </a:rPr>
              <a:t>2500 Green Road, Suite 400 | Ann Arbor, MI 48105 </a:t>
            </a: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22B3C"/>
                </a:solidFill>
                <a:effectLst/>
                <a:uLnTx/>
                <a:uFillTx/>
                <a:latin typeface="Arial"/>
                <a:ea typeface="+mn-ea"/>
                <a:cs typeface="+mn-cs"/>
              </a:rPr>
              <a:t>Tel</a:t>
            </a:r>
            <a:r>
              <a:rPr kumimoji="0" lang="en-US" sz="1400" b="0" i="0" u="none" strike="noStrike" kern="1200" cap="none" spc="0" normalizeH="0" baseline="0" noProof="0">
                <a:ln>
                  <a:noFill/>
                </a:ln>
                <a:solidFill>
                  <a:srgbClr val="222B3C"/>
                </a:solidFill>
                <a:effectLst/>
                <a:uLnTx/>
                <a:uFillTx/>
                <a:latin typeface="Arial"/>
                <a:ea typeface="+mn-ea"/>
                <a:cs typeface="+mn-cs"/>
              </a:rPr>
              <a:t>: (800) 621-2850 | </a:t>
            </a:r>
            <a:r>
              <a:rPr kumimoji="0" lang="en-US" sz="1400" b="1" i="0" u="none" strike="noStrike" kern="1200" cap="none" spc="0" normalizeH="0" baseline="0" noProof="0">
                <a:ln>
                  <a:noFill/>
                </a:ln>
                <a:solidFill>
                  <a:srgbClr val="222B3C"/>
                </a:solidFill>
                <a:effectLst/>
                <a:uLnTx/>
                <a:uFillTx/>
                <a:latin typeface="Arial"/>
                <a:ea typeface="+mn-ea"/>
                <a:cs typeface="+mn-cs"/>
              </a:rPr>
              <a:t>Fax</a:t>
            </a:r>
            <a:r>
              <a:rPr kumimoji="0" lang="en-US" sz="1400" b="0" i="0" u="none" strike="noStrike" kern="1200" cap="none" spc="0" normalizeH="0" baseline="0" noProof="0">
                <a:ln>
                  <a:noFill/>
                </a:ln>
                <a:solidFill>
                  <a:srgbClr val="222B3C"/>
                </a:solidFill>
                <a:effectLst/>
                <a:uLnTx/>
                <a:uFillTx/>
                <a:latin typeface="Arial"/>
                <a:ea typeface="+mn-ea"/>
                <a:cs typeface="+mn-cs"/>
              </a:rPr>
              <a:t>: (734) 205-2601</a:t>
            </a:r>
          </a:p>
        </p:txBody>
      </p:sp>
      <p:sp>
        <p:nvSpPr>
          <p:cNvPr id="4" name="Rectangle 3"/>
          <p:cNvSpPr/>
          <p:nvPr/>
        </p:nvSpPr>
        <p:spPr>
          <a:xfrm>
            <a:off x="2005009" y="4565792"/>
            <a:ext cx="2299706" cy="1169551"/>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9FEA"/>
                </a:solidFill>
                <a:effectLst/>
                <a:uLnTx/>
                <a:uFillTx/>
                <a:latin typeface="Arial"/>
                <a:ea typeface="+mn-ea"/>
                <a:cs typeface="+mn-cs"/>
              </a:rPr>
              <a:t>Cleveland Office</a:t>
            </a:r>
            <a:br>
              <a:rPr kumimoji="0" lang="en-US" sz="1400" b="0" i="0" u="none" strike="noStrike" kern="1200" cap="none" spc="0" normalizeH="0" baseline="0" noProof="0">
                <a:ln>
                  <a:noFill/>
                </a:ln>
                <a:solidFill>
                  <a:srgbClr val="222B3C"/>
                </a:solidFill>
                <a:effectLst/>
                <a:uLnTx/>
                <a:uFillTx/>
                <a:latin typeface="Arial"/>
                <a:ea typeface="+mn-ea"/>
                <a:cs typeface="+mn-cs"/>
              </a:rPr>
            </a:br>
            <a:r>
              <a:rPr kumimoji="0" lang="en-US" sz="1400" b="0" i="0" u="none" strike="noStrike" kern="1200" cap="none" spc="0" normalizeH="0" baseline="0" noProof="0">
                <a:ln>
                  <a:noFill/>
                </a:ln>
                <a:solidFill>
                  <a:srgbClr val="222B3C"/>
                </a:solidFill>
                <a:effectLst/>
                <a:uLnTx/>
                <a:uFillTx/>
                <a:latin typeface="Arial"/>
                <a:ea typeface="+mn-ea"/>
                <a:cs typeface="+mn-cs"/>
              </a:rPr>
              <a:t>1111 Chester Avenue, Suite 101</a:t>
            </a:r>
            <a:br>
              <a:rPr kumimoji="0" lang="en-US" sz="1400" b="0" i="0" u="none" strike="noStrike" kern="1200" cap="none" spc="0" normalizeH="0" baseline="0" noProof="0">
                <a:ln>
                  <a:noFill/>
                </a:ln>
                <a:solidFill>
                  <a:srgbClr val="222B3C"/>
                </a:solidFill>
                <a:effectLst/>
                <a:uLnTx/>
                <a:uFillTx/>
                <a:latin typeface="Arial"/>
                <a:ea typeface="+mn-ea"/>
                <a:cs typeface="+mn-cs"/>
              </a:rPr>
            </a:br>
            <a:r>
              <a:rPr kumimoji="0" lang="en-US" sz="1400" b="0" i="0" u="none" strike="noStrike" kern="1200" cap="none" spc="0" normalizeH="0" baseline="0" noProof="0">
                <a:ln>
                  <a:noFill/>
                </a:ln>
                <a:solidFill>
                  <a:srgbClr val="222B3C"/>
                </a:solidFill>
                <a:effectLst/>
                <a:uLnTx/>
                <a:uFillTx/>
                <a:latin typeface="Arial"/>
                <a:ea typeface="+mn-ea"/>
                <a:cs typeface="+mn-cs"/>
              </a:rPr>
              <a:t>Cleveland, OH 44114</a:t>
            </a:r>
            <a:br>
              <a:rPr kumimoji="0" lang="en-US" sz="1400" b="0" i="0" u="none" strike="noStrike" kern="1200" cap="none" spc="0" normalizeH="0" baseline="0" noProof="0">
                <a:ln>
                  <a:noFill/>
                </a:ln>
                <a:solidFill>
                  <a:srgbClr val="222B3C"/>
                </a:solidFill>
                <a:effectLst/>
                <a:uLnTx/>
                <a:uFillTx/>
                <a:latin typeface="Arial"/>
                <a:ea typeface="+mn-ea"/>
                <a:cs typeface="+mn-cs"/>
              </a:rPr>
            </a:br>
            <a:r>
              <a:rPr kumimoji="0" lang="en-US" sz="1400" b="0" i="0" u="none" strike="noStrike" kern="1200" cap="none" spc="0" normalizeH="0" baseline="0" noProof="0">
                <a:ln>
                  <a:noFill/>
                </a:ln>
                <a:solidFill>
                  <a:srgbClr val="222B3C"/>
                </a:solidFill>
                <a:effectLst/>
                <a:uLnTx/>
                <a:uFillTx/>
                <a:latin typeface="Arial"/>
                <a:ea typeface="+mn-ea"/>
                <a:cs typeface="+mn-cs"/>
              </a:rPr>
              <a:t>(216) 812-3200</a:t>
            </a:r>
          </a:p>
        </p:txBody>
      </p:sp>
      <p:sp>
        <p:nvSpPr>
          <p:cNvPr id="15" name="Rectangle 14"/>
          <p:cNvSpPr/>
          <p:nvPr/>
        </p:nvSpPr>
        <p:spPr>
          <a:xfrm>
            <a:off x="8314733" y="4565792"/>
            <a:ext cx="2345614" cy="1169551"/>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FEA"/>
                </a:solidFill>
                <a:effectLst/>
                <a:uLnTx/>
                <a:uFillTx/>
                <a:latin typeface="Arial"/>
                <a:ea typeface="+mn-ea"/>
                <a:cs typeface="+mn-cs"/>
              </a:rPr>
              <a:t>U.K. Office</a:t>
            </a:r>
            <a:br>
              <a:rPr kumimoji="0" lang="en-US" sz="1400" b="0" i="0" u="none" strike="noStrike" kern="1200" cap="none" spc="0" normalizeH="0" baseline="0" noProof="0" dirty="0">
                <a:ln>
                  <a:noFill/>
                </a:ln>
                <a:solidFill>
                  <a:srgbClr val="222B3C"/>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49 Southwark Bridge Road</a:t>
            </a:r>
            <a:br>
              <a:rPr kumimoji="0" lang="en-US" sz="1400" b="0" i="0" u="none" strike="noStrike" kern="1200" cap="none" spc="0" normalizeH="0" baseline="0" noProof="0" dirty="0">
                <a:ln>
                  <a:noFill/>
                </a:ln>
                <a:solidFill>
                  <a:srgbClr val="222B3C"/>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London, SE1 9HH</a:t>
            </a:r>
            <a:br>
              <a:rPr kumimoji="0" lang="en-US" sz="1400" b="0" i="0" u="none" strike="noStrike" kern="1200" cap="none" spc="0" normalizeH="0" baseline="0" noProof="0" dirty="0">
                <a:ln>
                  <a:noFill/>
                </a:ln>
                <a:solidFill>
                  <a:srgbClr val="222B3C"/>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United Kingdom</a:t>
            </a:r>
            <a:br>
              <a:rPr kumimoji="0" lang="en-US" sz="1400" b="0" i="0" u="none" strike="noStrike" kern="1200" cap="none" spc="0" normalizeH="0" baseline="0" noProof="0" dirty="0">
                <a:ln>
                  <a:noFill/>
                </a:ln>
                <a:solidFill>
                  <a:srgbClr val="222B3C"/>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+44 (0) 20 3697 2361</a:t>
            </a:r>
          </a:p>
        </p:txBody>
      </p:sp>
      <p:sp>
        <p:nvSpPr>
          <p:cNvPr id="18" name="TextBox 17">
            <a:extLst>
              <a:ext uri="{FF2B5EF4-FFF2-40B4-BE49-F238E27FC236}">
                <a16:creationId xmlns:a16="http://schemas.microsoft.com/office/drawing/2014/main" id="{94F6489A-C13E-4E05-84B9-DC0352A55BB4}"/>
              </a:ext>
            </a:extLst>
          </p:cNvPr>
          <p:cNvSpPr txBox="1"/>
          <p:nvPr/>
        </p:nvSpPr>
        <p:spPr>
          <a:xfrm>
            <a:off x="4729429" y="1140865"/>
            <a:ext cx="2794355" cy="1421799"/>
          </a:xfrm>
          <a:prstGeom prst="rect">
            <a:avLst/>
          </a:prstGeom>
          <a:noFill/>
        </p:spPr>
        <p:txBody>
          <a:bodyPr wrap="none" rtlCol="0">
            <a:spAutoFit/>
          </a:bodyPr>
          <a:lstStyle/>
          <a:p>
            <a:pPr marL="0" marR="0" lvl="0" indent="0" algn="l" defTabSz="4569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FEA"/>
                </a:solidFill>
                <a:effectLst/>
                <a:uLnTx/>
                <a:uFillTx/>
                <a:latin typeface="Arial"/>
                <a:ea typeface="+mn-ea"/>
                <a:cs typeface="+mn-cs"/>
              </a:rPr>
              <a:t>Customer Success</a:t>
            </a:r>
          </a:p>
          <a:p>
            <a:pPr marL="0" marR="0" lvl="0" indent="0" algn="l" defTabSz="45692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srgbClr val="3A475B"/>
                </a:solidFill>
                <a:effectLst/>
                <a:uLnTx/>
                <a:uFillTx/>
                <a:latin typeface="Arial"/>
                <a:ea typeface="+mn-ea"/>
                <a:cs typeface="+mn-cs"/>
              </a:rPr>
              <a:t>Andrea Rodriguez</a:t>
            </a: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Customer Success Manager</a:t>
            </a: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Andrea.Rodriguez@foresee.com</a:t>
            </a:r>
          </a:p>
          <a:p>
            <a:pPr marL="0" marR="0" lvl="0" indent="-260165" algn="l" defTabSz="609493" rtl="0" eaLnBrk="0" fontAlgn="auto" latinLnBrk="0" hangingPunct="0">
              <a:lnSpc>
                <a:spcPct val="100000"/>
              </a:lnSpc>
              <a:spcBef>
                <a:spcPct val="20000"/>
              </a:spcBef>
              <a:spcAft>
                <a:spcPts val="0"/>
              </a:spcAft>
              <a:buClr>
                <a:srgbClr val="FF0000"/>
              </a:buClr>
              <a:buSzTx/>
              <a:buFontTx/>
              <a:buNone/>
              <a:tabLst/>
              <a:defRPr/>
            </a:pPr>
            <a:r>
              <a:rPr kumimoji="0" lang="en-US" sz="1400" b="0" i="0" u="none" strike="noStrike" kern="1200" cap="none" spc="0" normalizeH="0" baseline="0" noProof="0" dirty="0">
                <a:ln>
                  <a:noFill/>
                </a:ln>
                <a:solidFill>
                  <a:srgbClr val="3A475B"/>
                </a:solidFill>
                <a:effectLst/>
                <a:uLnTx/>
                <a:uFillTx/>
                <a:latin typeface="Arial"/>
                <a:ea typeface="+mn-ea"/>
                <a:cs typeface="Arial" pitchFamily="34" charset="0"/>
              </a:rPr>
              <a:t>(734) 352-6213</a:t>
            </a:r>
          </a:p>
        </p:txBody>
      </p:sp>
      <p:sp>
        <p:nvSpPr>
          <p:cNvPr id="12" name="Rectangle 11">
            <a:extLst>
              <a:ext uri="{FF2B5EF4-FFF2-40B4-BE49-F238E27FC236}">
                <a16:creationId xmlns:a16="http://schemas.microsoft.com/office/drawing/2014/main" id="{AF7DCFCC-0A68-4CAA-B5BB-C13AF1F64733}"/>
              </a:ext>
            </a:extLst>
          </p:cNvPr>
          <p:cNvSpPr/>
          <p:nvPr/>
        </p:nvSpPr>
        <p:spPr>
          <a:xfrm>
            <a:off x="5136917" y="4612147"/>
            <a:ext cx="2345614" cy="954107"/>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FEA"/>
                </a:solidFill>
                <a:effectLst/>
                <a:uLnTx/>
                <a:uFillTx/>
                <a:latin typeface="Arial"/>
                <a:ea typeface="+mn-ea"/>
                <a:cs typeface="+mn-cs"/>
              </a:rPr>
              <a:t>St. Louis Office</a:t>
            </a:r>
            <a:br>
              <a:rPr kumimoji="0" lang="en-US" sz="1400" b="0" i="0" u="none" strike="noStrike" kern="1200" cap="none" spc="0" normalizeH="0" baseline="0" noProof="0" dirty="0">
                <a:ln>
                  <a:noFill/>
                </a:ln>
                <a:solidFill>
                  <a:srgbClr val="009FEA"/>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6665 Delmar Boulevard, Suite 3000</a:t>
            </a:r>
            <a:br>
              <a:rPr kumimoji="0" lang="en-US" sz="1400" b="0" i="0" u="none" strike="noStrike" kern="1200" cap="none" spc="0" normalizeH="0" baseline="0" noProof="0" dirty="0">
                <a:ln>
                  <a:noFill/>
                </a:ln>
                <a:solidFill>
                  <a:srgbClr val="222B3C"/>
                </a:solidFill>
                <a:effectLst/>
                <a:uLnTx/>
                <a:uFillTx/>
                <a:latin typeface="Arial"/>
                <a:ea typeface="+mn-ea"/>
                <a:cs typeface="+mn-cs"/>
              </a:rPr>
            </a:br>
            <a:r>
              <a:rPr kumimoji="0" lang="en-US" sz="1400" b="0" i="0" u="none" strike="noStrike" kern="1200" cap="none" spc="0" normalizeH="0" baseline="0" noProof="0" dirty="0">
                <a:ln>
                  <a:noFill/>
                </a:ln>
                <a:solidFill>
                  <a:srgbClr val="222B3C"/>
                </a:solidFill>
                <a:effectLst/>
                <a:uLnTx/>
                <a:uFillTx/>
                <a:latin typeface="Arial"/>
                <a:ea typeface="+mn-ea"/>
                <a:cs typeface="+mn-cs"/>
              </a:rPr>
              <a:t>St. Louis, MO 63130</a:t>
            </a:r>
          </a:p>
        </p:txBody>
      </p:sp>
    </p:spTree>
    <p:extLst>
      <p:ext uri="{BB962C8B-B14F-4D97-AF65-F5344CB8AC3E}">
        <p14:creationId xmlns:p14="http://schemas.microsoft.com/office/powerpoint/2010/main" val="185762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2748-2FED-4EBF-A445-28810C37E8D5}"/>
              </a:ext>
            </a:extLst>
          </p:cNvPr>
          <p:cNvSpPr>
            <a:spLocks noGrp="1"/>
          </p:cNvSpPr>
          <p:nvPr>
            <p:ph type="title"/>
          </p:nvPr>
        </p:nvSpPr>
        <p:spPr/>
        <p:txBody>
          <a:bodyPr>
            <a:normAutofit fontScale="90000"/>
          </a:bodyPr>
          <a:lstStyle/>
          <a:p>
            <a:pPr algn="l"/>
            <a:r>
              <a:rPr lang="en-US" sz="2400" dirty="0"/>
              <a:t>Of the most viewed topics on the site, nuclear power issues and regulations had the highest percentage of visitors stating they could not find information on these topics.</a:t>
            </a:r>
          </a:p>
        </p:txBody>
      </p:sp>
      <p:sp>
        <p:nvSpPr>
          <p:cNvPr id="3" name="Slide Number Placeholder 2">
            <a:extLst>
              <a:ext uri="{FF2B5EF4-FFF2-40B4-BE49-F238E27FC236}">
                <a16:creationId xmlns:a16="http://schemas.microsoft.com/office/drawing/2014/main" id="{72CDA2BB-2D5E-475E-A35E-315BC030EF52}"/>
              </a:ext>
            </a:extLst>
          </p:cNvPr>
          <p:cNvSpPr>
            <a:spLocks noGrp="1"/>
          </p:cNvSpPr>
          <p:nvPr>
            <p:ph type="sldNum" sz="quarter" idx="12"/>
          </p:nvPr>
        </p:nvSpPr>
        <p:spPr/>
        <p:txBody>
          <a:bodyPr/>
          <a:lstStyle/>
          <a:p>
            <a:fld id="{C932CDCB-4B29-F641-AE31-D4360F16EBC3}" type="slidenum">
              <a:rPr lang="en-US" smtClean="0"/>
              <a:t>20</a:t>
            </a:fld>
            <a:endParaRPr lang="en-US"/>
          </a:p>
        </p:txBody>
      </p:sp>
      <p:sp>
        <p:nvSpPr>
          <p:cNvPr id="5" name="Footer Placeholder 2">
            <a:extLst>
              <a:ext uri="{FF2B5EF4-FFF2-40B4-BE49-F238E27FC236}">
                <a16:creationId xmlns:a16="http://schemas.microsoft.com/office/drawing/2014/main" id="{E3C01ED9-5A77-4932-B2B6-45809E3A02CC}"/>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6" name="Rectangle 5">
            <a:extLst>
              <a:ext uri="{FF2B5EF4-FFF2-40B4-BE49-F238E27FC236}">
                <a16:creationId xmlns:a16="http://schemas.microsoft.com/office/drawing/2014/main" id="{128851B7-8E9B-434E-B179-FCA4DC08971C}"/>
              </a:ext>
            </a:extLst>
          </p:cNvPr>
          <p:cNvSpPr/>
          <p:nvPr/>
        </p:nvSpPr>
        <p:spPr>
          <a:xfrm>
            <a:off x="2324205" y="1370352"/>
            <a:ext cx="7540413" cy="1246495"/>
          </a:xfrm>
          <a:prstGeom prst="rect">
            <a:avLst/>
          </a:prstGeom>
          <a:noFill/>
        </p:spPr>
        <p:txBody>
          <a:bodyPr wrap="square" rtlCol="0">
            <a:spAutoFit/>
          </a:bodyPr>
          <a:lstStyle/>
          <a:p>
            <a:pPr algn="ctr"/>
            <a:r>
              <a:rPr lang="en-US" sz="1600" dirty="0">
                <a:solidFill>
                  <a:schemeClr val="tx1">
                    <a:lumMod val="50000"/>
                    <a:lumOff val="50000"/>
                  </a:schemeClr>
                </a:solidFill>
              </a:rPr>
              <a:t>Which of the following radiation information topics did you view during your site visit today? (Please check all that apply)</a:t>
            </a:r>
          </a:p>
          <a:p>
            <a:pPr algn="ctr"/>
            <a:r>
              <a:rPr lang="en-US" sz="1600" dirty="0">
                <a:solidFill>
                  <a:schemeClr val="tx1">
                    <a:lumMod val="50000"/>
                    <a:lumOff val="50000"/>
                  </a:schemeClr>
                </a:solidFill>
              </a:rPr>
              <a:t>X</a:t>
            </a:r>
          </a:p>
          <a:p>
            <a:pPr algn="ctr"/>
            <a:r>
              <a:rPr lang="en-US" sz="1600" dirty="0">
                <a:solidFill>
                  <a:schemeClr val="tx1">
                    <a:lumMod val="50000"/>
                    <a:lumOff val="50000"/>
                  </a:schemeClr>
                </a:solidFill>
              </a:rPr>
              <a:t>Did you find the information you were looking for today?</a:t>
            </a:r>
          </a:p>
          <a:p>
            <a:pPr algn="ctr"/>
            <a:r>
              <a:rPr lang="en-US" sz="1100" i="1" dirty="0">
                <a:solidFill>
                  <a:srgbClr val="7F7F7F"/>
                </a:solidFill>
              </a:rPr>
              <a:t>n</a:t>
            </a:r>
            <a:r>
              <a:rPr lang="en-US" sz="1100" dirty="0">
                <a:solidFill>
                  <a:srgbClr val="7F7F7F"/>
                </a:solidFill>
              </a:rPr>
              <a:t>=320</a:t>
            </a:r>
          </a:p>
        </p:txBody>
      </p:sp>
      <p:sp>
        <p:nvSpPr>
          <p:cNvPr id="8" name="Text Box 3">
            <a:extLst>
              <a:ext uri="{FF2B5EF4-FFF2-40B4-BE49-F238E27FC236}">
                <a16:creationId xmlns:a16="http://schemas.microsoft.com/office/drawing/2014/main" id="{5EB1F818-57E6-4406-AE95-FC7C8CB5FB17}"/>
              </a:ext>
            </a:extLst>
          </p:cNvPr>
          <p:cNvSpPr txBox="1">
            <a:spLocks noChangeArrowheads="1"/>
          </p:cNvSpPr>
          <p:nvPr/>
        </p:nvSpPr>
        <p:spPr bwMode="auto">
          <a:xfrm>
            <a:off x="3142286" y="3720266"/>
            <a:ext cx="1722793" cy="1677382"/>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Basic radiation science</a:t>
            </a:r>
          </a:p>
          <a:p>
            <a:pPr algn="ctr">
              <a:spcBef>
                <a:spcPct val="50000"/>
              </a:spcBef>
            </a:pPr>
            <a:r>
              <a:rPr lang="en-US" sz="1400" dirty="0">
                <a:cs typeface="Arial" pitchFamily="34" charset="0"/>
              </a:rPr>
              <a:t>Yes: 64%</a:t>
            </a:r>
          </a:p>
          <a:p>
            <a:pPr algn="ctr">
              <a:spcBef>
                <a:spcPct val="50000"/>
              </a:spcBef>
            </a:pPr>
            <a:r>
              <a:rPr lang="en-US" sz="1400" dirty="0">
                <a:cs typeface="Arial" pitchFamily="34" charset="0"/>
              </a:rPr>
              <a:t>No: 13%</a:t>
            </a:r>
          </a:p>
          <a:p>
            <a:pPr algn="ctr">
              <a:spcBef>
                <a:spcPct val="50000"/>
              </a:spcBef>
            </a:pPr>
            <a:r>
              <a:rPr lang="en-US" sz="1400" dirty="0">
                <a:cs typeface="Arial" pitchFamily="34" charset="0"/>
              </a:rPr>
              <a:t>Partially: 23%</a:t>
            </a:r>
            <a:br>
              <a:rPr lang="en-US" sz="1400" b="1" dirty="0">
                <a:cs typeface="Arial" pitchFamily="34" charset="0"/>
              </a:rPr>
            </a:br>
            <a:endParaRPr lang="en-US" sz="1200" dirty="0">
              <a:cs typeface="Arial" pitchFamily="34" charset="0"/>
            </a:endParaRPr>
          </a:p>
        </p:txBody>
      </p:sp>
      <p:sp>
        <p:nvSpPr>
          <p:cNvPr id="10" name="Text Box 3">
            <a:extLst>
              <a:ext uri="{FF2B5EF4-FFF2-40B4-BE49-F238E27FC236}">
                <a16:creationId xmlns:a16="http://schemas.microsoft.com/office/drawing/2014/main" id="{34E06340-A3D8-4A48-A0B6-02A0C2F8292B}"/>
              </a:ext>
            </a:extLst>
          </p:cNvPr>
          <p:cNvSpPr txBox="1">
            <a:spLocks noChangeArrowheads="1"/>
          </p:cNvSpPr>
          <p:nvPr/>
        </p:nvSpPr>
        <p:spPr bwMode="auto">
          <a:xfrm>
            <a:off x="1074459" y="3720583"/>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Health Effects</a:t>
            </a:r>
          </a:p>
          <a:p>
            <a:pPr algn="ctr">
              <a:spcBef>
                <a:spcPct val="50000"/>
              </a:spcBef>
            </a:pPr>
            <a:r>
              <a:rPr lang="en-US" sz="1400" dirty="0">
                <a:cs typeface="Arial" pitchFamily="34" charset="0"/>
              </a:rPr>
              <a:t>Yes: 60%</a:t>
            </a:r>
          </a:p>
          <a:p>
            <a:pPr algn="ctr">
              <a:spcBef>
                <a:spcPct val="50000"/>
              </a:spcBef>
            </a:pPr>
            <a:r>
              <a:rPr lang="en-US" sz="1400" dirty="0">
                <a:cs typeface="Arial" pitchFamily="34" charset="0"/>
              </a:rPr>
              <a:t>No: 15%</a:t>
            </a:r>
          </a:p>
          <a:p>
            <a:pPr algn="ctr">
              <a:spcBef>
                <a:spcPct val="50000"/>
              </a:spcBef>
            </a:pPr>
            <a:r>
              <a:rPr lang="en-US" sz="1400" dirty="0">
                <a:cs typeface="Arial" pitchFamily="34" charset="0"/>
              </a:rPr>
              <a:t>Partially: 25%</a:t>
            </a:r>
            <a:br>
              <a:rPr lang="en-US" sz="1400" b="1" dirty="0">
                <a:cs typeface="Arial" pitchFamily="34" charset="0"/>
              </a:rPr>
            </a:br>
            <a:endParaRPr lang="en-US" sz="1200" dirty="0">
              <a:cs typeface="Arial" pitchFamily="34" charset="0"/>
            </a:endParaRPr>
          </a:p>
        </p:txBody>
      </p:sp>
      <p:sp>
        <p:nvSpPr>
          <p:cNvPr id="12" name="Text Box 3">
            <a:extLst>
              <a:ext uri="{FF2B5EF4-FFF2-40B4-BE49-F238E27FC236}">
                <a16:creationId xmlns:a16="http://schemas.microsoft.com/office/drawing/2014/main" id="{AB7E5CE9-BBBB-4FA6-BE63-F7251E7D4C04}"/>
              </a:ext>
            </a:extLst>
          </p:cNvPr>
          <p:cNvSpPr txBox="1">
            <a:spLocks noChangeArrowheads="1"/>
          </p:cNvSpPr>
          <p:nvPr/>
        </p:nvSpPr>
        <p:spPr bwMode="auto">
          <a:xfrm>
            <a:off x="5242972" y="3720266"/>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Other</a:t>
            </a:r>
          </a:p>
          <a:p>
            <a:pPr algn="ctr">
              <a:spcBef>
                <a:spcPct val="50000"/>
              </a:spcBef>
            </a:pPr>
            <a:r>
              <a:rPr lang="en-US" sz="1400" dirty="0">
                <a:cs typeface="Arial" pitchFamily="34" charset="0"/>
              </a:rPr>
              <a:t>Yes: 43%</a:t>
            </a:r>
          </a:p>
          <a:p>
            <a:pPr algn="ctr">
              <a:spcBef>
                <a:spcPct val="50000"/>
              </a:spcBef>
            </a:pPr>
            <a:r>
              <a:rPr lang="en-US" sz="1400" dirty="0">
                <a:cs typeface="Arial" pitchFamily="34" charset="0"/>
              </a:rPr>
              <a:t>No: 29%</a:t>
            </a:r>
          </a:p>
          <a:p>
            <a:pPr algn="ctr">
              <a:spcBef>
                <a:spcPct val="50000"/>
              </a:spcBef>
            </a:pPr>
            <a:r>
              <a:rPr lang="en-US" sz="1400" dirty="0">
                <a:cs typeface="Arial" pitchFamily="34" charset="0"/>
              </a:rPr>
              <a:t>Partially: 28%</a:t>
            </a:r>
            <a:br>
              <a:rPr lang="en-US" sz="1400" b="1" dirty="0">
                <a:cs typeface="Arial" pitchFamily="34" charset="0"/>
              </a:rPr>
            </a:br>
            <a:endParaRPr lang="en-US" sz="1200" dirty="0">
              <a:cs typeface="Arial" pitchFamily="34" charset="0"/>
            </a:endParaRPr>
          </a:p>
        </p:txBody>
      </p:sp>
      <p:sp>
        <p:nvSpPr>
          <p:cNvPr id="14" name="Text Box 3">
            <a:extLst>
              <a:ext uri="{FF2B5EF4-FFF2-40B4-BE49-F238E27FC236}">
                <a16:creationId xmlns:a16="http://schemas.microsoft.com/office/drawing/2014/main" id="{69F6DE7C-A76C-43E8-B67B-ECF11100E36E}"/>
              </a:ext>
            </a:extLst>
          </p:cNvPr>
          <p:cNvSpPr txBox="1">
            <a:spLocks noChangeArrowheads="1"/>
          </p:cNvSpPr>
          <p:nvPr/>
        </p:nvSpPr>
        <p:spPr bwMode="auto">
          <a:xfrm>
            <a:off x="7277940" y="3720266"/>
            <a:ext cx="1722793" cy="1677382"/>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Nuclear Power Issues</a:t>
            </a:r>
          </a:p>
          <a:p>
            <a:pPr algn="ctr">
              <a:spcBef>
                <a:spcPct val="50000"/>
              </a:spcBef>
            </a:pPr>
            <a:r>
              <a:rPr lang="en-US" sz="1400" dirty="0">
                <a:cs typeface="Arial" pitchFamily="34" charset="0"/>
              </a:rPr>
              <a:t>Yes: 59%</a:t>
            </a:r>
          </a:p>
          <a:p>
            <a:pPr algn="ctr">
              <a:spcBef>
                <a:spcPct val="50000"/>
              </a:spcBef>
            </a:pPr>
            <a:r>
              <a:rPr lang="en-US" sz="1400" b="1" dirty="0">
                <a:solidFill>
                  <a:schemeClr val="accent1"/>
                </a:solidFill>
                <a:cs typeface="Arial" pitchFamily="34" charset="0"/>
              </a:rPr>
              <a:t>No: 24%</a:t>
            </a:r>
          </a:p>
          <a:p>
            <a:pPr algn="ctr">
              <a:spcBef>
                <a:spcPct val="50000"/>
              </a:spcBef>
            </a:pPr>
            <a:r>
              <a:rPr lang="en-US" sz="1400" dirty="0">
                <a:cs typeface="Arial" pitchFamily="34" charset="0"/>
              </a:rPr>
              <a:t>Partially: 17%</a:t>
            </a:r>
            <a:br>
              <a:rPr lang="en-US" sz="1400" b="1" dirty="0">
                <a:cs typeface="Arial" pitchFamily="34" charset="0"/>
              </a:rPr>
            </a:br>
            <a:endParaRPr lang="en-US" sz="1200" dirty="0">
              <a:cs typeface="Arial" pitchFamily="34" charset="0"/>
            </a:endParaRPr>
          </a:p>
        </p:txBody>
      </p:sp>
      <p:sp>
        <p:nvSpPr>
          <p:cNvPr id="16" name="Text Box 3">
            <a:extLst>
              <a:ext uri="{FF2B5EF4-FFF2-40B4-BE49-F238E27FC236}">
                <a16:creationId xmlns:a16="http://schemas.microsoft.com/office/drawing/2014/main" id="{6788035F-73F3-4607-9CAB-7546088662F0}"/>
              </a:ext>
            </a:extLst>
          </p:cNvPr>
          <p:cNvSpPr txBox="1">
            <a:spLocks noChangeArrowheads="1"/>
          </p:cNvSpPr>
          <p:nvPr/>
        </p:nvSpPr>
        <p:spPr bwMode="auto">
          <a:xfrm>
            <a:off x="9407116" y="3720266"/>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Regulations</a:t>
            </a:r>
          </a:p>
          <a:p>
            <a:pPr algn="ctr">
              <a:spcBef>
                <a:spcPct val="50000"/>
              </a:spcBef>
            </a:pPr>
            <a:r>
              <a:rPr lang="en-US" sz="1400" dirty="0">
                <a:cs typeface="Arial" pitchFamily="34" charset="0"/>
              </a:rPr>
              <a:t>Yes: 57%</a:t>
            </a:r>
          </a:p>
          <a:p>
            <a:pPr algn="ctr">
              <a:spcBef>
                <a:spcPct val="50000"/>
              </a:spcBef>
            </a:pPr>
            <a:r>
              <a:rPr lang="en-US" sz="1400" b="1" dirty="0">
                <a:solidFill>
                  <a:schemeClr val="accent1"/>
                </a:solidFill>
                <a:cs typeface="Arial" pitchFamily="34" charset="0"/>
              </a:rPr>
              <a:t>No: 17%</a:t>
            </a:r>
          </a:p>
          <a:p>
            <a:pPr algn="ctr">
              <a:spcBef>
                <a:spcPct val="50000"/>
              </a:spcBef>
            </a:pPr>
            <a:r>
              <a:rPr lang="en-US" sz="1400" dirty="0">
                <a:cs typeface="Arial" pitchFamily="34" charset="0"/>
              </a:rPr>
              <a:t>Partially: 26%</a:t>
            </a:r>
            <a:br>
              <a:rPr lang="en-US" sz="1400" b="1" dirty="0">
                <a:cs typeface="Arial" pitchFamily="34" charset="0"/>
              </a:rPr>
            </a:br>
            <a:endParaRPr lang="en-US" sz="1200" dirty="0">
              <a:cs typeface="Arial" pitchFamily="34" charset="0"/>
            </a:endParaRPr>
          </a:p>
        </p:txBody>
      </p:sp>
      <p:sp>
        <p:nvSpPr>
          <p:cNvPr id="17" name="Rectangle 16">
            <a:extLst>
              <a:ext uri="{FF2B5EF4-FFF2-40B4-BE49-F238E27FC236}">
                <a16:creationId xmlns:a16="http://schemas.microsoft.com/office/drawing/2014/main" id="{AFA2CD6D-CED8-414D-8735-50A7FA887815}"/>
              </a:ext>
            </a:extLst>
          </p:cNvPr>
          <p:cNvSpPr/>
          <p:nvPr/>
        </p:nvSpPr>
        <p:spPr>
          <a:xfrm>
            <a:off x="5008191" y="6483355"/>
            <a:ext cx="1941557" cy="261610"/>
          </a:xfrm>
          <a:prstGeom prst="rect">
            <a:avLst/>
          </a:prstGeom>
        </p:spPr>
        <p:txBody>
          <a:bodyPr wrap="none">
            <a:spAutoFit/>
          </a:bodyPr>
          <a:lstStyle/>
          <a:p>
            <a:pPr lvl="0" algn="ctr"/>
            <a:r>
              <a:rPr lang="en-US" sz="1100" dirty="0">
                <a:solidFill>
                  <a:srgbClr val="E9ECF2">
                    <a:lumMod val="75000"/>
                  </a:srgbClr>
                </a:solidFill>
              </a:rPr>
              <a:t>Top answer choices shown</a:t>
            </a:r>
          </a:p>
        </p:txBody>
      </p:sp>
      <p:pic>
        <p:nvPicPr>
          <p:cNvPr id="4098" name="Picture 2" descr="Image result for blue health icon">
            <a:extLst>
              <a:ext uri="{FF2B5EF4-FFF2-40B4-BE49-F238E27FC236}">
                <a16:creationId xmlns:a16="http://schemas.microsoft.com/office/drawing/2014/main" id="{82BFDE03-B8E1-46B4-B6EC-65FF6E2E217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5941" y="2709966"/>
            <a:ext cx="1125935" cy="11259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4F711E32-8837-4765-83ED-BF4355770D38}"/>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588572" y="2833501"/>
            <a:ext cx="875036" cy="8750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hought bubble icon blue">
            <a:extLst>
              <a:ext uri="{FF2B5EF4-FFF2-40B4-BE49-F238E27FC236}">
                <a16:creationId xmlns:a16="http://schemas.microsoft.com/office/drawing/2014/main" id="{2E8EFCE9-959C-46AA-9A56-5DA27116B5DE}"/>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8899" y="2971937"/>
            <a:ext cx="889525" cy="736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uclear atom icon blue">
            <a:extLst>
              <a:ext uri="{FF2B5EF4-FFF2-40B4-BE49-F238E27FC236}">
                <a16:creationId xmlns:a16="http://schemas.microsoft.com/office/drawing/2014/main" id="{CCBF9F04-A754-4C65-A26D-E7B2698E5C42}"/>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5435" y="2875139"/>
            <a:ext cx="845127" cy="84512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regulations icon blue">
            <a:extLst>
              <a:ext uri="{FF2B5EF4-FFF2-40B4-BE49-F238E27FC236}">
                <a16:creationId xmlns:a16="http://schemas.microsoft.com/office/drawing/2014/main" id="{0BCE1B48-40AD-47F1-8866-87ED2833F20B}"/>
              </a:ext>
            </a:extLst>
          </p:cNvPr>
          <p:cNvPicPr>
            <a:picLocks noChangeAspect="1" noChangeArrowheads="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706341" y="2912147"/>
            <a:ext cx="1148389" cy="71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60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C932CDCB-4B29-F641-AE31-D4360F16EBC3}"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50BEE80B-BE6B-40E8-B52E-9E594010F942}"/>
              </a:ext>
            </a:extLst>
          </p:cNvPr>
          <p:cNvSpPr/>
          <p:nvPr/>
        </p:nvSpPr>
        <p:spPr>
          <a:xfrm>
            <a:off x="5008191" y="6483355"/>
            <a:ext cx="1941557" cy="261610"/>
          </a:xfrm>
          <a:prstGeom prst="rect">
            <a:avLst/>
          </a:prstGeom>
        </p:spPr>
        <p:txBody>
          <a:bodyPr wrap="none">
            <a:spAutoFit/>
          </a:bodyPr>
          <a:lstStyle/>
          <a:p>
            <a:pPr lvl="0" algn="ctr"/>
            <a:r>
              <a:rPr lang="en-US" sz="1100" dirty="0">
                <a:solidFill>
                  <a:srgbClr val="E9ECF2">
                    <a:lumMod val="75000"/>
                  </a:srgbClr>
                </a:solidFill>
              </a:rPr>
              <a:t>Top answer choices shown</a:t>
            </a:r>
          </a:p>
        </p:txBody>
      </p:sp>
      <p:sp>
        <p:nvSpPr>
          <p:cNvPr id="6" name="Title 5">
            <a:extLst>
              <a:ext uri="{FF2B5EF4-FFF2-40B4-BE49-F238E27FC236}">
                <a16:creationId xmlns:a16="http://schemas.microsoft.com/office/drawing/2014/main" id="{58039963-43F7-4BCF-B7AF-2FB45F07E7D0}"/>
              </a:ext>
            </a:extLst>
          </p:cNvPr>
          <p:cNvSpPr>
            <a:spLocks noGrp="1"/>
          </p:cNvSpPr>
          <p:nvPr>
            <p:ph type="title"/>
          </p:nvPr>
        </p:nvSpPr>
        <p:spPr>
          <a:xfrm>
            <a:off x="609442" y="83227"/>
            <a:ext cx="11201558" cy="888608"/>
          </a:xfrm>
        </p:spPr>
        <p:txBody>
          <a:bodyPr/>
          <a:lstStyle/>
          <a:p>
            <a:r>
              <a:rPr lang="en-US" sz="2400" dirty="0"/>
              <a:t>Over half of visitors clicked on links within the page to look for information. The majority of visitors who used the search box stated it worked well.</a:t>
            </a:r>
          </a:p>
        </p:txBody>
      </p:sp>
      <p:sp>
        <p:nvSpPr>
          <p:cNvPr id="9" name="Footer Placeholder 2">
            <a:extLst>
              <a:ext uri="{FF2B5EF4-FFF2-40B4-BE49-F238E27FC236}">
                <a16:creationId xmlns:a16="http://schemas.microsoft.com/office/drawing/2014/main" id="{6DA706FD-53F7-4963-B151-5A2937018A1A}"/>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10" name="TextBox 9">
            <a:extLst>
              <a:ext uri="{FF2B5EF4-FFF2-40B4-BE49-F238E27FC236}">
                <a16:creationId xmlns:a16="http://schemas.microsoft.com/office/drawing/2014/main" id="{3434D979-FF5A-49A2-A6BA-D12EE3CC3A1B}"/>
              </a:ext>
            </a:extLst>
          </p:cNvPr>
          <p:cNvSpPr txBox="1"/>
          <p:nvPr/>
        </p:nvSpPr>
        <p:spPr>
          <a:xfrm>
            <a:off x="-78167" y="1527600"/>
            <a:ext cx="5660197"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22B3C">
                    <a:lumMod val="50000"/>
                    <a:lumOff val="50000"/>
                  </a:srgbClr>
                </a:solidFill>
                <a:latin typeface="Arial"/>
              </a:rPr>
              <a:t>Once you arrived on the site today, how did you look for information?</a:t>
            </a:r>
            <a:endPar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Arial"/>
                <a:ea typeface="+mn-ea"/>
                <a:cs typeface="+mn-cs"/>
              </a:rPr>
              <a:t>n</a:t>
            </a:r>
            <a:r>
              <a:rPr kumimoji="0" lang="en-US" sz="1100" b="0" i="0" u="none" strike="noStrike" kern="1200" cap="none" spc="0" normalizeH="0" baseline="0" noProof="0" dirty="0">
                <a:ln>
                  <a:noFill/>
                </a:ln>
                <a:solidFill>
                  <a:srgbClr val="7F7F7F"/>
                </a:solidFill>
                <a:effectLst/>
                <a:uLnTx/>
                <a:uFillTx/>
                <a:latin typeface="Arial"/>
                <a:ea typeface="+mn-ea"/>
                <a:cs typeface="+mn-cs"/>
              </a:rPr>
              <a:t>=320</a:t>
            </a:r>
          </a:p>
        </p:txBody>
      </p:sp>
      <p:sp>
        <p:nvSpPr>
          <p:cNvPr id="2" name="Rectangle: Rounded Corners 1">
            <a:extLst>
              <a:ext uri="{FF2B5EF4-FFF2-40B4-BE49-F238E27FC236}">
                <a16:creationId xmlns:a16="http://schemas.microsoft.com/office/drawing/2014/main" id="{33117BA2-1BD1-454C-AB36-DA6AE6B232CF}"/>
              </a:ext>
            </a:extLst>
          </p:cNvPr>
          <p:cNvSpPr/>
          <p:nvPr/>
        </p:nvSpPr>
        <p:spPr>
          <a:xfrm>
            <a:off x="1176878" y="2414121"/>
            <a:ext cx="3150106" cy="2575191"/>
          </a:xfrm>
          <a:prstGeom prst="roundRect">
            <a:avLst>
              <a:gd name="adj" fmla="val 3355"/>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5"/>
                </a:solidFill>
              </a:rPr>
              <a:t>Clicked on links within the page (55%, Sat 74)</a:t>
            </a:r>
          </a:p>
          <a:p>
            <a:pPr algn="ctr"/>
            <a:endParaRPr lang="en-US" sz="1400" dirty="0">
              <a:solidFill>
                <a:schemeClr val="tx1"/>
              </a:solidFill>
            </a:endParaRPr>
          </a:p>
          <a:p>
            <a:pPr algn="ctr"/>
            <a:r>
              <a:rPr lang="en-US" sz="1400" b="1" dirty="0">
                <a:solidFill>
                  <a:schemeClr val="accent5"/>
                </a:solidFill>
              </a:rPr>
              <a:t>Search box (34%, Sat 65)</a:t>
            </a:r>
          </a:p>
          <a:p>
            <a:pPr algn="ctr"/>
            <a:endParaRPr lang="en-US" sz="1400" dirty="0">
              <a:solidFill>
                <a:schemeClr val="tx1"/>
              </a:solidFill>
            </a:endParaRPr>
          </a:p>
          <a:p>
            <a:pPr algn="ctr"/>
            <a:r>
              <a:rPr lang="en-US" sz="1400" dirty="0">
                <a:solidFill>
                  <a:schemeClr val="tx1"/>
                </a:solidFill>
              </a:rPr>
              <a:t>Other (12%, Sat 57)</a:t>
            </a:r>
          </a:p>
          <a:p>
            <a:pPr algn="ctr"/>
            <a:endParaRPr lang="en-US" sz="1400" dirty="0">
              <a:solidFill>
                <a:schemeClr val="tx1"/>
              </a:solidFill>
            </a:endParaRPr>
          </a:p>
          <a:p>
            <a:pPr algn="ctr"/>
            <a:r>
              <a:rPr lang="en-US" sz="1400" dirty="0">
                <a:solidFill>
                  <a:schemeClr val="tx1"/>
                </a:solidFill>
              </a:rPr>
              <a:t>A-Z Index (8%, Sat 60)</a:t>
            </a:r>
          </a:p>
        </p:txBody>
      </p:sp>
      <p:sp>
        <p:nvSpPr>
          <p:cNvPr id="15" name="TextBox 14">
            <a:extLst>
              <a:ext uri="{FF2B5EF4-FFF2-40B4-BE49-F238E27FC236}">
                <a16:creationId xmlns:a16="http://schemas.microsoft.com/office/drawing/2014/main" id="{C1CDD8AD-021F-4620-A060-ED24FF56642F}"/>
              </a:ext>
            </a:extLst>
          </p:cNvPr>
          <p:cNvSpPr txBox="1"/>
          <p:nvPr/>
        </p:nvSpPr>
        <p:spPr>
          <a:xfrm>
            <a:off x="5790462" y="1527600"/>
            <a:ext cx="5660197"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22B3C">
                    <a:lumMod val="50000"/>
                    <a:lumOff val="50000"/>
                  </a:srgbClr>
                </a:solidFill>
                <a:latin typeface="Arial"/>
              </a:rPr>
              <a:t>Which of the following best describes your experience with the search tools?</a:t>
            </a:r>
            <a:endParaRPr kumimoji="0" lang="en-US" sz="1600" b="0" i="0" u="none" strike="noStrike" kern="1200" cap="none" spc="0" normalizeH="0" baseline="0" noProof="0" dirty="0">
              <a:ln>
                <a:noFill/>
              </a:ln>
              <a:solidFill>
                <a:srgbClr val="222B3C">
                  <a:lumMod val="50000"/>
                  <a:lumOff val="5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Arial"/>
                <a:ea typeface="+mn-ea"/>
                <a:cs typeface="+mn-cs"/>
              </a:rPr>
              <a:t>n</a:t>
            </a:r>
            <a:r>
              <a:rPr kumimoji="0" lang="en-US" sz="1100" b="0" i="0" u="none" strike="noStrike" kern="1200" cap="none" spc="0" normalizeH="0" baseline="0" noProof="0" dirty="0">
                <a:ln>
                  <a:noFill/>
                </a:ln>
                <a:solidFill>
                  <a:srgbClr val="7F7F7F"/>
                </a:solidFill>
                <a:effectLst/>
                <a:uLnTx/>
                <a:uFillTx/>
                <a:latin typeface="Arial"/>
                <a:ea typeface="+mn-ea"/>
                <a:cs typeface="+mn-cs"/>
              </a:rPr>
              <a:t>=</a:t>
            </a:r>
            <a:r>
              <a:rPr lang="en-US" sz="1100" dirty="0">
                <a:solidFill>
                  <a:srgbClr val="7F7F7F"/>
                </a:solidFill>
                <a:latin typeface="Arial"/>
              </a:rPr>
              <a:t>105</a:t>
            </a:r>
            <a:endParaRPr kumimoji="0" lang="en-US" sz="1100" b="0" i="0" u="none" strike="noStrike" kern="1200" cap="none" spc="0" normalizeH="0" baseline="0" noProof="0" dirty="0">
              <a:ln>
                <a:noFill/>
              </a:ln>
              <a:solidFill>
                <a:srgbClr val="7F7F7F"/>
              </a:solidFill>
              <a:effectLst/>
              <a:uLnTx/>
              <a:uFillTx/>
              <a:latin typeface="Arial"/>
              <a:ea typeface="+mn-ea"/>
              <a:cs typeface="+mn-cs"/>
            </a:endParaRPr>
          </a:p>
        </p:txBody>
      </p:sp>
      <p:graphicFrame>
        <p:nvGraphicFramePr>
          <p:cNvPr id="16" name="Content Placeholder 6">
            <a:extLst>
              <a:ext uri="{FF2B5EF4-FFF2-40B4-BE49-F238E27FC236}">
                <a16:creationId xmlns:a16="http://schemas.microsoft.com/office/drawing/2014/main" id="{179A953E-F8B7-4F44-B2E8-6112B191D9C6}"/>
              </a:ext>
            </a:extLst>
          </p:cNvPr>
          <p:cNvGraphicFramePr>
            <a:graphicFrameLocks noGrp="1"/>
          </p:cNvGraphicFramePr>
          <p:nvPr>
            <p:ph idx="1"/>
            <p:extLst>
              <p:ext uri="{D42A27DB-BD31-4B8C-83A1-F6EECF244321}">
                <p14:modId xmlns:p14="http://schemas.microsoft.com/office/powerpoint/2010/main" val="1267014367"/>
              </p:ext>
            </p:extLst>
          </p:nvPr>
        </p:nvGraphicFramePr>
        <p:xfrm>
          <a:off x="5669467" y="1724037"/>
          <a:ext cx="5342480" cy="360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288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2748-2FED-4EBF-A445-28810C37E8D5}"/>
              </a:ext>
            </a:extLst>
          </p:cNvPr>
          <p:cNvSpPr>
            <a:spLocks noGrp="1"/>
          </p:cNvSpPr>
          <p:nvPr>
            <p:ph type="title"/>
          </p:nvPr>
        </p:nvSpPr>
        <p:spPr>
          <a:xfrm>
            <a:off x="609441" y="83227"/>
            <a:ext cx="11258709" cy="888608"/>
          </a:xfrm>
        </p:spPr>
        <p:txBody>
          <a:bodyPr>
            <a:normAutofit/>
          </a:bodyPr>
          <a:lstStyle/>
          <a:p>
            <a:pPr algn="l"/>
            <a:r>
              <a:rPr lang="en-US" sz="2400" dirty="0"/>
              <a:t>Visitors that use the A-Z index to search for information on the site report not finding what they were looking for more often than other search routes.</a:t>
            </a:r>
          </a:p>
        </p:txBody>
      </p:sp>
      <p:sp>
        <p:nvSpPr>
          <p:cNvPr id="3" name="Slide Number Placeholder 2">
            <a:extLst>
              <a:ext uri="{FF2B5EF4-FFF2-40B4-BE49-F238E27FC236}">
                <a16:creationId xmlns:a16="http://schemas.microsoft.com/office/drawing/2014/main" id="{72CDA2BB-2D5E-475E-A35E-315BC030EF52}"/>
              </a:ext>
            </a:extLst>
          </p:cNvPr>
          <p:cNvSpPr>
            <a:spLocks noGrp="1"/>
          </p:cNvSpPr>
          <p:nvPr>
            <p:ph type="sldNum" sz="quarter" idx="12"/>
          </p:nvPr>
        </p:nvSpPr>
        <p:spPr/>
        <p:txBody>
          <a:bodyPr/>
          <a:lstStyle/>
          <a:p>
            <a:fld id="{C932CDCB-4B29-F641-AE31-D4360F16EBC3}" type="slidenum">
              <a:rPr lang="en-US" smtClean="0"/>
              <a:t>22</a:t>
            </a:fld>
            <a:endParaRPr lang="en-US"/>
          </a:p>
        </p:txBody>
      </p:sp>
      <p:sp>
        <p:nvSpPr>
          <p:cNvPr id="5" name="Footer Placeholder 2">
            <a:extLst>
              <a:ext uri="{FF2B5EF4-FFF2-40B4-BE49-F238E27FC236}">
                <a16:creationId xmlns:a16="http://schemas.microsoft.com/office/drawing/2014/main" id="{E3C01ED9-5A77-4932-B2B6-45809E3A02CC}"/>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6" name="Rectangle 5">
            <a:extLst>
              <a:ext uri="{FF2B5EF4-FFF2-40B4-BE49-F238E27FC236}">
                <a16:creationId xmlns:a16="http://schemas.microsoft.com/office/drawing/2014/main" id="{128851B7-8E9B-434E-B179-FCA4DC08971C}"/>
              </a:ext>
            </a:extLst>
          </p:cNvPr>
          <p:cNvSpPr/>
          <p:nvPr/>
        </p:nvSpPr>
        <p:spPr>
          <a:xfrm>
            <a:off x="2324205" y="1370352"/>
            <a:ext cx="7540413" cy="1246495"/>
          </a:xfrm>
          <a:prstGeom prst="rect">
            <a:avLst/>
          </a:prstGeom>
          <a:noFill/>
        </p:spPr>
        <p:txBody>
          <a:bodyPr wrap="square" rtlCol="0">
            <a:spAutoFit/>
          </a:bodyPr>
          <a:lstStyle/>
          <a:p>
            <a:pPr algn="ctr"/>
            <a:r>
              <a:rPr lang="en-US" sz="1600" dirty="0">
                <a:solidFill>
                  <a:schemeClr val="tx1">
                    <a:lumMod val="50000"/>
                    <a:lumOff val="50000"/>
                  </a:schemeClr>
                </a:solidFill>
              </a:rPr>
              <a:t>Once you arrived on the site today, how did you look for information? (Please check all that apply)</a:t>
            </a:r>
          </a:p>
          <a:p>
            <a:pPr algn="ctr"/>
            <a:r>
              <a:rPr lang="en-US" sz="1600" dirty="0">
                <a:solidFill>
                  <a:schemeClr val="tx1">
                    <a:lumMod val="50000"/>
                    <a:lumOff val="50000"/>
                  </a:schemeClr>
                </a:solidFill>
              </a:rPr>
              <a:t>X</a:t>
            </a:r>
          </a:p>
          <a:p>
            <a:pPr algn="ctr"/>
            <a:r>
              <a:rPr lang="en-US" sz="1600" dirty="0">
                <a:solidFill>
                  <a:schemeClr val="tx1">
                    <a:lumMod val="50000"/>
                    <a:lumOff val="50000"/>
                  </a:schemeClr>
                </a:solidFill>
              </a:rPr>
              <a:t>Did you find the information you were looking for today?</a:t>
            </a:r>
          </a:p>
          <a:p>
            <a:pPr algn="ctr"/>
            <a:r>
              <a:rPr lang="en-US" sz="1100" i="1" dirty="0">
                <a:solidFill>
                  <a:srgbClr val="7F7F7F"/>
                </a:solidFill>
              </a:rPr>
              <a:t>n</a:t>
            </a:r>
            <a:r>
              <a:rPr lang="en-US" sz="1100" dirty="0">
                <a:solidFill>
                  <a:srgbClr val="7F7F7F"/>
                </a:solidFill>
              </a:rPr>
              <a:t>=320</a:t>
            </a:r>
          </a:p>
        </p:txBody>
      </p:sp>
      <p:sp>
        <p:nvSpPr>
          <p:cNvPr id="8" name="Text Box 3">
            <a:extLst>
              <a:ext uri="{FF2B5EF4-FFF2-40B4-BE49-F238E27FC236}">
                <a16:creationId xmlns:a16="http://schemas.microsoft.com/office/drawing/2014/main" id="{5EB1F818-57E6-4406-AE95-FC7C8CB5FB17}"/>
              </a:ext>
            </a:extLst>
          </p:cNvPr>
          <p:cNvSpPr txBox="1">
            <a:spLocks noChangeArrowheads="1"/>
          </p:cNvSpPr>
          <p:nvPr/>
        </p:nvSpPr>
        <p:spPr bwMode="auto">
          <a:xfrm>
            <a:off x="3979027" y="3578578"/>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Search box</a:t>
            </a:r>
          </a:p>
          <a:p>
            <a:pPr algn="ctr">
              <a:spcBef>
                <a:spcPct val="50000"/>
              </a:spcBef>
            </a:pPr>
            <a:r>
              <a:rPr lang="en-US" sz="1400" dirty="0">
                <a:cs typeface="Arial" pitchFamily="34" charset="0"/>
              </a:rPr>
              <a:t>Yes: 45%</a:t>
            </a:r>
          </a:p>
          <a:p>
            <a:pPr algn="ctr">
              <a:spcBef>
                <a:spcPct val="50000"/>
              </a:spcBef>
            </a:pPr>
            <a:r>
              <a:rPr lang="en-US" sz="1400" dirty="0">
                <a:cs typeface="Arial" pitchFamily="34" charset="0"/>
              </a:rPr>
              <a:t>No: </a:t>
            </a:r>
            <a:r>
              <a:rPr lang="en-US" sz="1400" b="1" dirty="0">
                <a:solidFill>
                  <a:srgbClr val="FF0000"/>
                </a:solidFill>
                <a:cs typeface="Arial" pitchFamily="34" charset="0"/>
              </a:rPr>
              <a:t>30%</a:t>
            </a:r>
          </a:p>
          <a:p>
            <a:pPr algn="ctr">
              <a:spcBef>
                <a:spcPct val="50000"/>
              </a:spcBef>
            </a:pPr>
            <a:r>
              <a:rPr lang="en-US" sz="1400" dirty="0">
                <a:cs typeface="Arial" pitchFamily="34" charset="0"/>
              </a:rPr>
              <a:t>Partially: 25%</a:t>
            </a:r>
            <a:br>
              <a:rPr lang="en-US" sz="1400" b="1" dirty="0">
                <a:cs typeface="Arial" pitchFamily="34" charset="0"/>
              </a:rPr>
            </a:br>
            <a:endParaRPr lang="en-US" sz="1200" dirty="0">
              <a:cs typeface="Arial" pitchFamily="34" charset="0"/>
            </a:endParaRPr>
          </a:p>
        </p:txBody>
      </p:sp>
      <p:sp>
        <p:nvSpPr>
          <p:cNvPr id="10" name="Text Box 3">
            <a:extLst>
              <a:ext uri="{FF2B5EF4-FFF2-40B4-BE49-F238E27FC236}">
                <a16:creationId xmlns:a16="http://schemas.microsoft.com/office/drawing/2014/main" id="{34E06340-A3D8-4A48-A0B6-02A0C2F8292B}"/>
              </a:ext>
            </a:extLst>
          </p:cNvPr>
          <p:cNvSpPr txBox="1">
            <a:spLocks noChangeArrowheads="1"/>
          </p:cNvSpPr>
          <p:nvPr/>
        </p:nvSpPr>
        <p:spPr bwMode="auto">
          <a:xfrm>
            <a:off x="1890548" y="3578578"/>
            <a:ext cx="1722793" cy="1677382"/>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Clicked on links within the page</a:t>
            </a:r>
          </a:p>
          <a:p>
            <a:pPr algn="ctr">
              <a:spcBef>
                <a:spcPct val="50000"/>
              </a:spcBef>
            </a:pPr>
            <a:r>
              <a:rPr lang="en-US" sz="1400" dirty="0">
                <a:cs typeface="Arial" pitchFamily="34" charset="0"/>
              </a:rPr>
              <a:t>Yes: 59%</a:t>
            </a:r>
          </a:p>
          <a:p>
            <a:pPr algn="ctr">
              <a:spcBef>
                <a:spcPct val="50000"/>
              </a:spcBef>
            </a:pPr>
            <a:r>
              <a:rPr lang="en-US" sz="1400" dirty="0">
                <a:cs typeface="Arial" pitchFamily="34" charset="0"/>
              </a:rPr>
              <a:t>No: 13%</a:t>
            </a:r>
          </a:p>
          <a:p>
            <a:pPr algn="ctr">
              <a:spcBef>
                <a:spcPct val="50000"/>
              </a:spcBef>
            </a:pPr>
            <a:r>
              <a:rPr lang="en-US" sz="1400" dirty="0">
                <a:cs typeface="Arial" pitchFamily="34" charset="0"/>
              </a:rPr>
              <a:t>Partially: 28%</a:t>
            </a:r>
            <a:br>
              <a:rPr lang="en-US" sz="1400" b="1" dirty="0">
                <a:cs typeface="Arial" pitchFamily="34" charset="0"/>
              </a:rPr>
            </a:br>
            <a:endParaRPr lang="en-US" sz="1200" dirty="0">
              <a:cs typeface="Arial" pitchFamily="34" charset="0"/>
            </a:endParaRPr>
          </a:p>
        </p:txBody>
      </p:sp>
      <p:sp>
        <p:nvSpPr>
          <p:cNvPr id="12" name="Text Box 3">
            <a:extLst>
              <a:ext uri="{FF2B5EF4-FFF2-40B4-BE49-F238E27FC236}">
                <a16:creationId xmlns:a16="http://schemas.microsoft.com/office/drawing/2014/main" id="{AB7E5CE9-BBBB-4FA6-BE63-F7251E7D4C04}"/>
              </a:ext>
            </a:extLst>
          </p:cNvPr>
          <p:cNvSpPr txBox="1">
            <a:spLocks noChangeArrowheads="1"/>
          </p:cNvSpPr>
          <p:nvPr/>
        </p:nvSpPr>
        <p:spPr bwMode="auto">
          <a:xfrm>
            <a:off x="6210374" y="3578578"/>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Other</a:t>
            </a:r>
          </a:p>
          <a:p>
            <a:pPr algn="ctr">
              <a:spcBef>
                <a:spcPct val="50000"/>
              </a:spcBef>
            </a:pPr>
            <a:r>
              <a:rPr lang="en-US" sz="1400" dirty="0">
                <a:cs typeface="Arial" pitchFamily="34" charset="0"/>
              </a:rPr>
              <a:t>Yes: 56%</a:t>
            </a:r>
          </a:p>
          <a:p>
            <a:pPr algn="ctr">
              <a:spcBef>
                <a:spcPct val="50000"/>
              </a:spcBef>
            </a:pPr>
            <a:r>
              <a:rPr lang="en-US" sz="1400" dirty="0">
                <a:cs typeface="Arial" pitchFamily="34" charset="0"/>
              </a:rPr>
              <a:t>No: 23%</a:t>
            </a:r>
          </a:p>
          <a:p>
            <a:pPr algn="ctr">
              <a:spcBef>
                <a:spcPct val="50000"/>
              </a:spcBef>
            </a:pPr>
            <a:r>
              <a:rPr lang="en-US" sz="1400" dirty="0">
                <a:cs typeface="Arial" pitchFamily="34" charset="0"/>
              </a:rPr>
              <a:t>Partially: 21%</a:t>
            </a:r>
            <a:br>
              <a:rPr lang="en-US" sz="1400" b="1" dirty="0">
                <a:cs typeface="Arial" pitchFamily="34" charset="0"/>
              </a:rPr>
            </a:br>
            <a:endParaRPr lang="en-US" sz="1200" dirty="0">
              <a:cs typeface="Arial" pitchFamily="34" charset="0"/>
            </a:endParaRPr>
          </a:p>
        </p:txBody>
      </p:sp>
      <p:sp>
        <p:nvSpPr>
          <p:cNvPr id="14" name="Text Box 3">
            <a:extLst>
              <a:ext uri="{FF2B5EF4-FFF2-40B4-BE49-F238E27FC236}">
                <a16:creationId xmlns:a16="http://schemas.microsoft.com/office/drawing/2014/main" id="{69F6DE7C-A76C-43E8-B67B-ECF11100E36E}"/>
              </a:ext>
            </a:extLst>
          </p:cNvPr>
          <p:cNvSpPr txBox="1">
            <a:spLocks noChangeArrowheads="1"/>
          </p:cNvSpPr>
          <p:nvPr/>
        </p:nvSpPr>
        <p:spPr bwMode="auto">
          <a:xfrm>
            <a:off x="8441721" y="3578578"/>
            <a:ext cx="1722793" cy="1461939"/>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A-Z Index</a:t>
            </a:r>
          </a:p>
          <a:p>
            <a:pPr algn="ctr">
              <a:spcBef>
                <a:spcPct val="50000"/>
              </a:spcBef>
            </a:pPr>
            <a:r>
              <a:rPr lang="en-US" sz="1400" dirty="0">
                <a:cs typeface="Arial" pitchFamily="34" charset="0"/>
              </a:rPr>
              <a:t>Yes: 33%</a:t>
            </a:r>
          </a:p>
          <a:p>
            <a:pPr algn="ctr">
              <a:spcBef>
                <a:spcPct val="50000"/>
              </a:spcBef>
            </a:pPr>
            <a:r>
              <a:rPr lang="en-US" sz="1400" b="1" dirty="0">
                <a:solidFill>
                  <a:schemeClr val="accent1"/>
                </a:solidFill>
                <a:cs typeface="Arial" pitchFamily="34" charset="0"/>
              </a:rPr>
              <a:t>No: 38%</a:t>
            </a:r>
          </a:p>
          <a:p>
            <a:pPr algn="ctr">
              <a:spcBef>
                <a:spcPct val="50000"/>
              </a:spcBef>
            </a:pPr>
            <a:r>
              <a:rPr lang="en-US" sz="1400" dirty="0">
                <a:cs typeface="Arial" pitchFamily="34" charset="0"/>
              </a:rPr>
              <a:t>Partially: 29%</a:t>
            </a:r>
            <a:br>
              <a:rPr lang="en-US" sz="1400" b="1" dirty="0">
                <a:cs typeface="Arial" pitchFamily="34" charset="0"/>
              </a:rPr>
            </a:br>
            <a:endParaRPr lang="en-US" sz="1200" dirty="0">
              <a:cs typeface="Arial" pitchFamily="34" charset="0"/>
            </a:endParaRPr>
          </a:p>
        </p:txBody>
      </p:sp>
      <p:sp>
        <p:nvSpPr>
          <p:cNvPr id="17" name="Rectangle 16">
            <a:extLst>
              <a:ext uri="{FF2B5EF4-FFF2-40B4-BE49-F238E27FC236}">
                <a16:creationId xmlns:a16="http://schemas.microsoft.com/office/drawing/2014/main" id="{AFA2CD6D-CED8-414D-8735-50A7FA887815}"/>
              </a:ext>
            </a:extLst>
          </p:cNvPr>
          <p:cNvSpPr/>
          <p:nvPr/>
        </p:nvSpPr>
        <p:spPr>
          <a:xfrm>
            <a:off x="5008191" y="6483355"/>
            <a:ext cx="1941557" cy="261610"/>
          </a:xfrm>
          <a:prstGeom prst="rect">
            <a:avLst/>
          </a:prstGeom>
        </p:spPr>
        <p:txBody>
          <a:bodyPr wrap="none">
            <a:spAutoFit/>
          </a:bodyPr>
          <a:lstStyle/>
          <a:p>
            <a:pPr lvl="0" algn="ctr"/>
            <a:r>
              <a:rPr lang="en-US" sz="1100" dirty="0">
                <a:solidFill>
                  <a:srgbClr val="E9ECF2">
                    <a:lumMod val="75000"/>
                  </a:srgbClr>
                </a:solidFill>
              </a:rPr>
              <a:t>Top answer choices shown</a:t>
            </a:r>
          </a:p>
        </p:txBody>
      </p:sp>
      <p:pic>
        <p:nvPicPr>
          <p:cNvPr id="10242" name="Picture 2" descr="Image result for link icon blue">
            <a:extLst>
              <a:ext uri="{FF2B5EF4-FFF2-40B4-BE49-F238E27FC236}">
                <a16:creationId xmlns:a16="http://schemas.microsoft.com/office/drawing/2014/main" id="{6B648026-BD79-40BB-AC67-843391F53431}"/>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3126" y="2508895"/>
            <a:ext cx="1177636" cy="11776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1CB34BFB-667F-4D67-B17D-775F8F4AF18C}"/>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161" y="2623546"/>
            <a:ext cx="1080814" cy="10808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thought bubble icon blue">
            <a:extLst>
              <a:ext uri="{FF2B5EF4-FFF2-40B4-BE49-F238E27FC236}">
                <a16:creationId xmlns:a16="http://schemas.microsoft.com/office/drawing/2014/main" id="{379889A9-6383-485D-98BF-060CD89FC428}"/>
              </a:ext>
            </a:extLst>
          </p:cNvPr>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04985" y="2841978"/>
            <a:ext cx="889525"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Related image">
            <a:extLst>
              <a:ext uri="{FF2B5EF4-FFF2-40B4-BE49-F238E27FC236}">
                <a16:creationId xmlns:a16="http://schemas.microsoft.com/office/drawing/2014/main" id="{E728DC60-05EC-491C-ACC3-D41A0DE1BBC9}"/>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7278" y="2789172"/>
            <a:ext cx="752876" cy="752876"/>
          </a:xfrm>
          <a:prstGeom prst="rect">
            <a:avLst/>
          </a:prstGeom>
          <a:noFill/>
          <a:extLst>
            <a:ext uri="{909E8E84-426E-40DD-AFC4-6F175D3DCCD1}">
              <a14:hiddenFill xmlns:a14="http://schemas.microsoft.com/office/drawing/2010/main">
                <a:solidFill>
                  <a:srgbClr val="FFFFFF"/>
                </a:solidFill>
              </a14:hiddenFill>
            </a:ext>
          </a:extLst>
        </p:spPr>
      </p:pic>
      <p:sp>
        <p:nvSpPr>
          <p:cNvPr id="25" name="Speech Bubble: Rectangle with Corners Rounded 24">
            <a:extLst>
              <a:ext uri="{FF2B5EF4-FFF2-40B4-BE49-F238E27FC236}">
                <a16:creationId xmlns:a16="http://schemas.microsoft.com/office/drawing/2014/main" id="{3FD0A614-5D17-43F7-B28C-5C43EDA30D1E}"/>
              </a:ext>
            </a:extLst>
          </p:cNvPr>
          <p:cNvSpPr/>
          <p:nvPr/>
        </p:nvSpPr>
        <p:spPr>
          <a:xfrm>
            <a:off x="7347459" y="5503764"/>
            <a:ext cx="973635" cy="365125"/>
          </a:xfrm>
          <a:prstGeom prst="wedgeRoundRectCallout">
            <a:avLst>
              <a:gd name="adj1" fmla="val -39015"/>
              <a:gd name="adj2" fmla="val -117232"/>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Googled it</a:t>
            </a:r>
          </a:p>
        </p:txBody>
      </p:sp>
      <p:sp>
        <p:nvSpPr>
          <p:cNvPr id="26" name="Speech Bubble: Rectangle with Corners Rounded 25">
            <a:extLst>
              <a:ext uri="{FF2B5EF4-FFF2-40B4-BE49-F238E27FC236}">
                <a16:creationId xmlns:a16="http://schemas.microsoft.com/office/drawing/2014/main" id="{B9E3334A-507C-4EBD-B37B-9AF0B4502579}"/>
              </a:ext>
            </a:extLst>
          </p:cNvPr>
          <p:cNvSpPr/>
          <p:nvPr/>
        </p:nvSpPr>
        <p:spPr>
          <a:xfrm>
            <a:off x="5731759" y="5148161"/>
            <a:ext cx="1340011" cy="547688"/>
          </a:xfrm>
          <a:prstGeom prst="wedgeRoundRectCallout">
            <a:avLst>
              <a:gd name="adj1" fmla="val 34031"/>
              <a:gd name="adj2" fmla="val -89406"/>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Went directly to the page needed</a:t>
            </a:r>
          </a:p>
        </p:txBody>
      </p:sp>
    </p:spTree>
    <p:extLst>
      <p:ext uri="{BB962C8B-B14F-4D97-AF65-F5344CB8AC3E}">
        <p14:creationId xmlns:p14="http://schemas.microsoft.com/office/powerpoint/2010/main" val="385771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2F96-DAA2-4524-9A2C-3F47EC0FAC8C}"/>
              </a:ext>
            </a:extLst>
          </p:cNvPr>
          <p:cNvSpPr>
            <a:spLocks noGrp="1"/>
          </p:cNvSpPr>
          <p:nvPr>
            <p:ph type="title"/>
          </p:nvPr>
        </p:nvSpPr>
        <p:spPr/>
        <p:txBody>
          <a:bodyPr/>
          <a:lstStyle/>
          <a:p>
            <a:r>
              <a:rPr lang="en-US" sz="2400" dirty="0"/>
              <a:t>One in four visitors encountered navigation difficulties. Visitors who had navigation difficulties were most likely to encounter technical difficulties. </a:t>
            </a:r>
          </a:p>
        </p:txBody>
      </p:sp>
      <p:sp>
        <p:nvSpPr>
          <p:cNvPr id="12" name="Slide Number Placeholder 11">
            <a:extLst>
              <a:ext uri="{FF2B5EF4-FFF2-40B4-BE49-F238E27FC236}">
                <a16:creationId xmlns:a16="http://schemas.microsoft.com/office/drawing/2014/main" id="{90196D11-B88B-4630-9529-7FA71CC30630}"/>
              </a:ext>
            </a:extLst>
          </p:cNvPr>
          <p:cNvSpPr>
            <a:spLocks noGrp="1"/>
          </p:cNvSpPr>
          <p:nvPr>
            <p:ph type="sldNum" sz="quarter" idx="12"/>
          </p:nvPr>
        </p:nvSpPr>
        <p:spPr/>
        <p:txBody>
          <a:bodyPr/>
          <a:lstStyle/>
          <a:p>
            <a:fld id="{C932CDCB-4B29-F641-AE31-D4360F16EBC3}" type="slidenum">
              <a:rPr lang="en-US" smtClean="0"/>
              <a:pPr/>
              <a:t>23</a:t>
            </a:fld>
            <a:endParaRPr lang="en-US"/>
          </a:p>
        </p:txBody>
      </p:sp>
      <p:sp>
        <p:nvSpPr>
          <p:cNvPr id="4" name="Rectangle 3">
            <a:extLst>
              <a:ext uri="{FF2B5EF4-FFF2-40B4-BE49-F238E27FC236}">
                <a16:creationId xmlns:a16="http://schemas.microsoft.com/office/drawing/2014/main" id="{7BD9238C-D547-41E3-BB0C-49640D931E3B}"/>
              </a:ext>
            </a:extLst>
          </p:cNvPr>
          <p:cNvSpPr/>
          <p:nvPr/>
        </p:nvSpPr>
        <p:spPr>
          <a:xfrm>
            <a:off x="5007508" y="1363007"/>
            <a:ext cx="5929832" cy="1246495"/>
          </a:xfrm>
          <a:prstGeom prst="rect">
            <a:avLst/>
          </a:prstGeom>
          <a:noFill/>
        </p:spPr>
        <p:txBody>
          <a:bodyPr wrap="square" rtlCol="0">
            <a:spAutoFit/>
          </a:bodyPr>
          <a:lstStyle/>
          <a:p>
            <a:pPr algn="ctr"/>
            <a:r>
              <a:rPr lang="en-US" sz="1600" dirty="0">
                <a:solidFill>
                  <a:schemeClr val="tx1">
                    <a:lumMod val="50000"/>
                    <a:lumOff val="50000"/>
                  </a:schemeClr>
                </a:solidFill>
              </a:rPr>
              <a:t>Which of the following best describes your navigation experience during your visit to the site today? (Please check all that apply)*</a:t>
            </a:r>
          </a:p>
          <a:p>
            <a:pPr algn="ctr"/>
            <a:r>
              <a:rPr lang="en-US" sz="1100" i="1" dirty="0">
                <a:solidFill>
                  <a:srgbClr val="7F7F7F"/>
                </a:solidFill>
              </a:rPr>
              <a:t>n</a:t>
            </a:r>
            <a:r>
              <a:rPr lang="en-US" sz="1100" dirty="0">
                <a:solidFill>
                  <a:srgbClr val="7F7F7F"/>
                </a:solidFill>
              </a:rPr>
              <a:t>=82</a:t>
            </a:r>
          </a:p>
          <a:p>
            <a:pPr algn="ctr"/>
            <a:endParaRPr lang="en-US" sz="1600" dirty="0">
              <a:solidFill>
                <a:schemeClr val="tx1">
                  <a:lumMod val="50000"/>
                  <a:lumOff val="50000"/>
                </a:schemeClr>
              </a:solidFill>
            </a:endParaRPr>
          </a:p>
        </p:txBody>
      </p:sp>
      <p:sp>
        <p:nvSpPr>
          <p:cNvPr id="19" name="Footer Placeholder 2">
            <a:extLst>
              <a:ext uri="{FF2B5EF4-FFF2-40B4-BE49-F238E27FC236}">
                <a16:creationId xmlns:a16="http://schemas.microsoft.com/office/drawing/2014/main" id="{5AB860A8-E9E0-41D1-921E-3F8EA9E02C96}"/>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graphicFrame>
        <p:nvGraphicFramePr>
          <p:cNvPr id="16" name="Content Placeholder 6">
            <a:extLst>
              <a:ext uri="{FF2B5EF4-FFF2-40B4-BE49-F238E27FC236}">
                <a16:creationId xmlns:a16="http://schemas.microsoft.com/office/drawing/2014/main" id="{4AF7F002-F53F-434B-A074-C83FFC319B2B}"/>
              </a:ext>
            </a:extLst>
          </p:cNvPr>
          <p:cNvGraphicFramePr>
            <a:graphicFrameLocks noGrp="1"/>
          </p:cNvGraphicFramePr>
          <p:nvPr>
            <p:ph idx="1"/>
            <p:extLst>
              <p:ext uri="{D42A27DB-BD31-4B8C-83A1-F6EECF244321}">
                <p14:modId xmlns:p14="http://schemas.microsoft.com/office/powerpoint/2010/main" val="2467250806"/>
              </p:ext>
            </p:extLst>
          </p:nvPr>
        </p:nvGraphicFramePr>
        <p:xfrm>
          <a:off x="4686138" y="1483384"/>
          <a:ext cx="6572573" cy="3374563"/>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2">
            <a:extLst>
              <a:ext uri="{FF2B5EF4-FFF2-40B4-BE49-F238E27FC236}">
                <a16:creationId xmlns:a16="http://schemas.microsoft.com/office/drawing/2014/main" id="{39B4C633-FE92-40C1-9D01-92CCF18E134E}"/>
              </a:ext>
            </a:extLst>
          </p:cNvPr>
          <p:cNvSpPr txBox="1">
            <a:spLocks/>
          </p:cNvSpPr>
          <p:nvPr/>
        </p:nvSpPr>
        <p:spPr>
          <a:xfrm>
            <a:off x="7081288" y="6431597"/>
            <a:ext cx="3648793" cy="36512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ctr"/>
            <a:r>
              <a:rPr lang="en-US" dirty="0"/>
              <a:t>*Asked only of those that had difficulty and who clicked on links within the page, A-Z index or Other</a:t>
            </a:r>
          </a:p>
        </p:txBody>
      </p:sp>
      <p:sp>
        <p:nvSpPr>
          <p:cNvPr id="18" name="Footer Placeholder 2">
            <a:extLst>
              <a:ext uri="{FF2B5EF4-FFF2-40B4-BE49-F238E27FC236}">
                <a16:creationId xmlns:a16="http://schemas.microsoft.com/office/drawing/2014/main" id="{7E832BED-846C-431D-B535-782740D35D20}"/>
              </a:ext>
            </a:extLst>
          </p:cNvPr>
          <p:cNvSpPr txBox="1">
            <a:spLocks/>
          </p:cNvSpPr>
          <p:nvPr/>
        </p:nvSpPr>
        <p:spPr>
          <a:xfrm>
            <a:off x="4142748" y="6431597"/>
            <a:ext cx="3295428" cy="36512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ctr"/>
            <a:r>
              <a:rPr lang="en-US" dirty="0"/>
              <a:t>Top answer choices shown</a:t>
            </a:r>
          </a:p>
        </p:txBody>
      </p:sp>
      <p:sp>
        <p:nvSpPr>
          <p:cNvPr id="21" name="TextBox 20">
            <a:extLst>
              <a:ext uri="{FF2B5EF4-FFF2-40B4-BE49-F238E27FC236}">
                <a16:creationId xmlns:a16="http://schemas.microsoft.com/office/drawing/2014/main" id="{5C7ED7E8-DCE8-4151-B6D0-79C00DD6AEA6}"/>
              </a:ext>
            </a:extLst>
          </p:cNvPr>
          <p:cNvSpPr txBox="1"/>
          <p:nvPr/>
        </p:nvSpPr>
        <p:spPr>
          <a:xfrm>
            <a:off x="4142748" y="5062929"/>
            <a:ext cx="4510278" cy="966098"/>
          </a:xfrm>
          <a:prstGeom prst="rect">
            <a:avLst/>
          </a:prstGeom>
          <a:noFill/>
        </p:spPr>
        <p:txBody>
          <a:bodyPr wrap="square" rtlCol="0">
            <a:spAutoFit/>
          </a:bodyPr>
          <a:lstStyle/>
          <a:p>
            <a:pPr>
              <a:lnSpc>
                <a:spcPct val="110000"/>
              </a:lnSpc>
              <a:spcAft>
                <a:spcPts val="600"/>
              </a:spcAft>
            </a:pPr>
            <a:r>
              <a:rPr lang="en-US" sz="1200" dirty="0"/>
              <a:t>“Please </a:t>
            </a:r>
            <a:r>
              <a:rPr lang="en-US" sz="1200" b="1" dirty="0"/>
              <a:t>add download links for books</a:t>
            </a:r>
            <a:r>
              <a:rPr lang="en-US" sz="1200" dirty="0"/>
              <a:t>, thank you.” </a:t>
            </a:r>
            <a:br>
              <a:rPr lang="en-US" sz="1200" dirty="0"/>
            </a:br>
            <a:r>
              <a:rPr lang="en-US" sz="1200" dirty="0">
                <a:solidFill>
                  <a:schemeClr val="tx1">
                    <a:lumMod val="50000"/>
                    <a:lumOff val="50000"/>
                  </a:schemeClr>
                </a:solidFill>
              </a:rPr>
              <a:t>SAT 96, 1/05/18 </a:t>
            </a:r>
            <a:endParaRPr lang="en-US" sz="1200" b="1" dirty="0">
              <a:solidFill>
                <a:schemeClr val="tx1">
                  <a:lumMod val="50000"/>
                  <a:lumOff val="50000"/>
                </a:schemeClr>
              </a:solidFill>
            </a:endParaRPr>
          </a:p>
          <a:p>
            <a:pPr>
              <a:lnSpc>
                <a:spcPct val="110000"/>
              </a:lnSpc>
              <a:spcAft>
                <a:spcPts val="600"/>
              </a:spcAft>
            </a:pPr>
            <a:r>
              <a:rPr lang="en-US" sz="1200" dirty="0"/>
              <a:t>“Easier links to </a:t>
            </a:r>
            <a:r>
              <a:rPr lang="en-US" sz="1200" b="1" dirty="0"/>
              <a:t>scientific studies and/or reports</a:t>
            </a:r>
            <a:r>
              <a:rPr lang="en-US" sz="1200" dirty="0"/>
              <a:t>.” </a:t>
            </a:r>
            <a:br>
              <a:rPr lang="en-US" sz="1200" dirty="0"/>
            </a:br>
            <a:r>
              <a:rPr lang="en-US" sz="1200" dirty="0">
                <a:solidFill>
                  <a:schemeClr val="tx1">
                    <a:lumMod val="50000"/>
                    <a:lumOff val="50000"/>
                  </a:schemeClr>
                </a:solidFill>
              </a:rPr>
              <a:t>SAT 85, 5/16/18</a:t>
            </a:r>
          </a:p>
        </p:txBody>
      </p:sp>
      <p:graphicFrame>
        <p:nvGraphicFramePr>
          <p:cNvPr id="29" name="Chart 28">
            <a:extLst>
              <a:ext uri="{FF2B5EF4-FFF2-40B4-BE49-F238E27FC236}">
                <a16:creationId xmlns:a16="http://schemas.microsoft.com/office/drawing/2014/main" id="{18436D9D-73BA-4F47-B4F6-F633070FAAEC}"/>
              </a:ext>
            </a:extLst>
          </p:cNvPr>
          <p:cNvGraphicFramePr/>
          <p:nvPr>
            <p:extLst>
              <p:ext uri="{D42A27DB-BD31-4B8C-83A1-F6EECF244321}">
                <p14:modId xmlns:p14="http://schemas.microsoft.com/office/powerpoint/2010/main" val="1462146721"/>
              </p:ext>
            </p:extLst>
          </p:nvPr>
        </p:nvGraphicFramePr>
        <p:xfrm>
          <a:off x="217231" y="2016913"/>
          <a:ext cx="3804248" cy="3038673"/>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a:extLst>
              <a:ext uri="{FF2B5EF4-FFF2-40B4-BE49-F238E27FC236}">
                <a16:creationId xmlns:a16="http://schemas.microsoft.com/office/drawing/2014/main" id="{74BD0351-87F4-425F-89A7-4CA6BF1EFBC0}"/>
              </a:ext>
            </a:extLst>
          </p:cNvPr>
          <p:cNvSpPr/>
          <p:nvPr/>
        </p:nvSpPr>
        <p:spPr>
          <a:xfrm>
            <a:off x="377227" y="1363007"/>
            <a:ext cx="3484257" cy="754053"/>
          </a:xfrm>
          <a:prstGeom prst="rect">
            <a:avLst/>
          </a:prstGeom>
          <a:noFill/>
        </p:spPr>
        <p:txBody>
          <a:bodyPr wrap="square" rtlCol="0">
            <a:spAutoFit/>
          </a:bodyPr>
          <a:lstStyle/>
          <a:p>
            <a:pPr algn="ctr"/>
            <a:r>
              <a:rPr lang="en-US" sz="1600" dirty="0">
                <a:solidFill>
                  <a:schemeClr val="tx1">
                    <a:lumMod val="50000"/>
                    <a:lumOff val="50000"/>
                  </a:schemeClr>
                </a:solidFill>
              </a:rPr>
              <a:t>Navigation Difficulties?</a:t>
            </a:r>
          </a:p>
          <a:p>
            <a:pPr algn="ctr"/>
            <a:r>
              <a:rPr lang="en-US" sz="1100" i="1" dirty="0">
                <a:solidFill>
                  <a:srgbClr val="7F7F7F"/>
                </a:solidFill>
              </a:rPr>
              <a:t>n</a:t>
            </a:r>
            <a:r>
              <a:rPr lang="en-US" sz="1100" dirty="0">
                <a:solidFill>
                  <a:srgbClr val="7F7F7F"/>
                </a:solidFill>
              </a:rPr>
              <a:t>=261</a:t>
            </a:r>
          </a:p>
          <a:p>
            <a:pPr algn="ctr"/>
            <a:endParaRPr lang="en-US" sz="1600" dirty="0">
              <a:solidFill>
                <a:schemeClr val="tx1">
                  <a:lumMod val="50000"/>
                  <a:lumOff val="50000"/>
                </a:schemeClr>
              </a:solidFill>
            </a:endParaRPr>
          </a:p>
        </p:txBody>
      </p:sp>
      <p:sp>
        <p:nvSpPr>
          <p:cNvPr id="31" name="TextBox 30">
            <a:extLst>
              <a:ext uri="{FF2B5EF4-FFF2-40B4-BE49-F238E27FC236}">
                <a16:creationId xmlns:a16="http://schemas.microsoft.com/office/drawing/2014/main" id="{4B648086-B74E-4B4C-9BA4-E359AD925D45}"/>
              </a:ext>
            </a:extLst>
          </p:cNvPr>
          <p:cNvSpPr txBox="1"/>
          <p:nvPr/>
        </p:nvSpPr>
        <p:spPr>
          <a:xfrm>
            <a:off x="2213630" y="2662644"/>
            <a:ext cx="1034473" cy="523220"/>
          </a:xfrm>
          <a:prstGeom prst="rect">
            <a:avLst/>
          </a:prstGeom>
          <a:noFill/>
        </p:spPr>
        <p:txBody>
          <a:bodyPr wrap="square" rtlCol="0">
            <a:spAutoFit/>
          </a:bodyPr>
          <a:lstStyle/>
          <a:p>
            <a:pPr algn="ctr"/>
            <a:r>
              <a:rPr lang="en-US" sz="1400" dirty="0"/>
              <a:t>Yes</a:t>
            </a:r>
          </a:p>
          <a:p>
            <a:pPr algn="ctr"/>
            <a:r>
              <a:rPr lang="en-US" sz="1400" dirty="0"/>
              <a:t>25%</a:t>
            </a:r>
          </a:p>
        </p:txBody>
      </p:sp>
      <p:sp>
        <p:nvSpPr>
          <p:cNvPr id="32" name="TextBox 31">
            <a:extLst>
              <a:ext uri="{FF2B5EF4-FFF2-40B4-BE49-F238E27FC236}">
                <a16:creationId xmlns:a16="http://schemas.microsoft.com/office/drawing/2014/main" id="{F2BFEBA1-10D9-4A7D-AD22-1C57AB699767}"/>
              </a:ext>
            </a:extLst>
          </p:cNvPr>
          <p:cNvSpPr txBox="1"/>
          <p:nvPr/>
        </p:nvSpPr>
        <p:spPr>
          <a:xfrm>
            <a:off x="1109272" y="3669599"/>
            <a:ext cx="1034473" cy="523220"/>
          </a:xfrm>
          <a:prstGeom prst="rect">
            <a:avLst/>
          </a:prstGeom>
          <a:noFill/>
        </p:spPr>
        <p:txBody>
          <a:bodyPr wrap="square" rtlCol="0">
            <a:spAutoFit/>
          </a:bodyPr>
          <a:lstStyle/>
          <a:p>
            <a:pPr algn="ctr"/>
            <a:r>
              <a:rPr lang="en-US" sz="1400" dirty="0"/>
              <a:t>No</a:t>
            </a:r>
          </a:p>
          <a:p>
            <a:pPr algn="ctr"/>
            <a:r>
              <a:rPr lang="en-US" sz="1400" dirty="0"/>
              <a:t>75%</a:t>
            </a:r>
          </a:p>
        </p:txBody>
      </p:sp>
      <p:sp>
        <p:nvSpPr>
          <p:cNvPr id="34" name="TextBox 33">
            <a:extLst>
              <a:ext uri="{FF2B5EF4-FFF2-40B4-BE49-F238E27FC236}">
                <a16:creationId xmlns:a16="http://schemas.microsoft.com/office/drawing/2014/main" id="{D12C9898-B103-48B0-AAFB-777DE4DB3F66}"/>
              </a:ext>
            </a:extLst>
          </p:cNvPr>
          <p:cNvSpPr txBox="1"/>
          <p:nvPr/>
        </p:nvSpPr>
        <p:spPr>
          <a:xfrm>
            <a:off x="7972425" y="4857948"/>
            <a:ext cx="4430839" cy="1372363"/>
          </a:xfrm>
          <a:prstGeom prst="rect">
            <a:avLst/>
          </a:prstGeom>
          <a:noFill/>
        </p:spPr>
        <p:txBody>
          <a:bodyPr wrap="square" rtlCol="0">
            <a:spAutoFit/>
          </a:bodyPr>
          <a:lstStyle/>
          <a:p>
            <a:pPr>
              <a:lnSpc>
                <a:spcPct val="110000"/>
              </a:lnSpc>
              <a:spcAft>
                <a:spcPts val="600"/>
              </a:spcAft>
            </a:pPr>
            <a:r>
              <a:rPr lang="en-US" sz="1200" dirty="0"/>
              <a:t>“The current EPA site </a:t>
            </a:r>
            <a:r>
              <a:rPr lang="en-US" sz="1200" b="1" dirty="0"/>
              <a:t>doesn't accept "Input", or, "Submit/Submission(s)</a:t>
            </a:r>
            <a:r>
              <a:rPr lang="en-US" sz="1200" dirty="0"/>
              <a:t>. "Contact" links are broken.” </a:t>
            </a:r>
            <a:br>
              <a:rPr lang="en-US" sz="1200" dirty="0"/>
            </a:br>
            <a:r>
              <a:rPr lang="en-US" sz="1200" dirty="0">
                <a:solidFill>
                  <a:schemeClr val="tx1">
                    <a:lumMod val="50000"/>
                    <a:lumOff val="50000"/>
                  </a:schemeClr>
                </a:solidFill>
              </a:rPr>
              <a:t>SAT 0, 8/16/18 </a:t>
            </a:r>
            <a:endParaRPr lang="en-US" sz="1200" b="1" dirty="0">
              <a:solidFill>
                <a:schemeClr val="tx1">
                  <a:lumMod val="50000"/>
                  <a:lumOff val="50000"/>
                </a:schemeClr>
              </a:solidFill>
            </a:endParaRPr>
          </a:p>
          <a:p>
            <a:pPr>
              <a:lnSpc>
                <a:spcPct val="110000"/>
              </a:lnSpc>
              <a:spcAft>
                <a:spcPts val="600"/>
              </a:spcAft>
            </a:pPr>
            <a:r>
              <a:rPr lang="en-US" sz="1200" dirty="0"/>
              <a:t>“Accurate links. I clicked on a </a:t>
            </a:r>
            <a:r>
              <a:rPr lang="en-US" sz="1200" b="1" dirty="0"/>
              <a:t>link to WIPP compliance application</a:t>
            </a:r>
            <a:r>
              <a:rPr lang="en-US" sz="1200" dirty="0"/>
              <a:t>, and it didn't go there.” </a:t>
            </a:r>
            <a:br>
              <a:rPr lang="en-US" sz="1200" dirty="0"/>
            </a:br>
            <a:r>
              <a:rPr lang="en-US" sz="1200" dirty="0">
                <a:solidFill>
                  <a:schemeClr val="tx1">
                    <a:lumMod val="50000"/>
                    <a:lumOff val="50000"/>
                  </a:schemeClr>
                </a:solidFill>
              </a:rPr>
              <a:t>SAT 81, 9/25/18</a:t>
            </a:r>
          </a:p>
        </p:txBody>
      </p:sp>
    </p:spTree>
    <p:extLst>
      <p:ext uri="{BB962C8B-B14F-4D97-AF65-F5344CB8AC3E}">
        <p14:creationId xmlns:p14="http://schemas.microsoft.com/office/powerpoint/2010/main" val="89449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2748-2FED-4EBF-A445-28810C37E8D5}"/>
              </a:ext>
            </a:extLst>
          </p:cNvPr>
          <p:cNvSpPr>
            <a:spLocks noGrp="1"/>
          </p:cNvSpPr>
          <p:nvPr>
            <p:ph type="title"/>
          </p:nvPr>
        </p:nvSpPr>
        <p:spPr/>
        <p:txBody>
          <a:bodyPr>
            <a:noAutofit/>
          </a:bodyPr>
          <a:lstStyle/>
          <a:p>
            <a:pPr algn="l"/>
            <a:r>
              <a:rPr lang="en-US" sz="2400" dirty="0"/>
              <a:t>The top radiation information topics that had the highest rates of link issues are the document library, reporting an environmental problem, and EPA emergency response.</a:t>
            </a:r>
          </a:p>
        </p:txBody>
      </p:sp>
      <p:sp>
        <p:nvSpPr>
          <p:cNvPr id="3" name="Slide Number Placeholder 2">
            <a:extLst>
              <a:ext uri="{FF2B5EF4-FFF2-40B4-BE49-F238E27FC236}">
                <a16:creationId xmlns:a16="http://schemas.microsoft.com/office/drawing/2014/main" id="{72CDA2BB-2D5E-475E-A35E-315BC030EF52}"/>
              </a:ext>
            </a:extLst>
          </p:cNvPr>
          <p:cNvSpPr>
            <a:spLocks noGrp="1"/>
          </p:cNvSpPr>
          <p:nvPr>
            <p:ph type="sldNum" sz="quarter" idx="12"/>
          </p:nvPr>
        </p:nvSpPr>
        <p:spPr/>
        <p:txBody>
          <a:bodyPr/>
          <a:lstStyle/>
          <a:p>
            <a:fld id="{C932CDCB-4B29-F641-AE31-D4360F16EBC3}" type="slidenum">
              <a:rPr lang="en-US" smtClean="0"/>
              <a:t>24</a:t>
            </a:fld>
            <a:endParaRPr lang="en-US"/>
          </a:p>
        </p:txBody>
      </p:sp>
      <p:sp>
        <p:nvSpPr>
          <p:cNvPr id="5" name="Footer Placeholder 2">
            <a:extLst>
              <a:ext uri="{FF2B5EF4-FFF2-40B4-BE49-F238E27FC236}">
                <a16:creationId xmlns:a16="http://schemas.microsoft.com/office/drawing/2014/main" id="{E3C01ED9-5A77-4932-B2B6-45809E3A02CC}"/>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sp>
        <p:nvSpPr>
          <p:cNvPr id="6" name="Rectangle 5">
            <a:extLst>
              <a:ext uri="{FF2B5EF4-FFF2-40B4-BE49-F238E27FC236}">
                <a16:creationId xmlns:a16="http://schemas.microsoft.com/office/drawing/2014/main" id="{128851B7-8E9B-434E-B179-FCA4DC08971C}"/>
              </a:ext>
            </a:extLst>
          </p:cNvPr>
          <p:cNvSpPr/>
          <p:nvPr/>
        </p:nvSpPr>
        <p:spPr>
          <a:xfrm>
            <a:off x="2324205" y="1261805"/>
            <a:ext cx="7540413" cy="1492716"/>
          </a:xfrm>
          <a:prstGeom prst="rect">
            <a:avLst/>
          </a:prstGeom>
          <a:noFill/>
        </p:spPr>
        <p:txBody>
          <a:bodyPr wrap="square" rtlCol="0">
            <a:spAutoFit/>
          </a:bodyPr>
          <a:lstStyle/>
          <a:p>
            <a:pPr algn="ctr"/>
            <a:r>
              <a:rPr lang="en-US" sz="1600" dirty="0">
                <a:solidFill>
                  <a:schemeClr val="tx1">
                    <a:lumMod val="50000"/>
                    <a:lumOff val="50000"/>
                  </a:schemeClr>
                </a:solidFill>
              </a:rPr>
              <a:t>Which of the following radiation information topics did you view during your site visit today? (Please check all that apply)</a:t>
            </a:r>
          </a:p>
          <a:p>
            <a:pPr algn="ctr"/>
            <a:r>
              <a:rPr lang="en-US" sz="1600" dirty="0">
                <a:solidFill>
                  <a:schemeClr val="tx1">
                    <a:lumMod val="50000"/>
                    <a:lumOff val="50000"/>
                  </a:schemeClr>
                </a:solidFill>
              </a:rPr>
              <a:t>X</a:t>
            </a:r>
          </a:p>
          <a:p>
            <a:pPr algn="ctr"/>
            <a:r>
              <a:rPr lang="en-US" sz="1600" dirty="0">
                <a:solidFill>
                  <a:schemeClr val="tx1">
                    <a:lumMod val="50000"/>
                    <a:lumOff val="50000"/>
                  </a:schemeClr>
                </a:solidFill>
              </a:rPr>
              <a:t>Which of the following best describes your navigation experience during your visit to the site today? (Please check all that apply)</a:t>
            </a:r>
          </a:p>
          <a:p>
            <a:pPr algn="ctr"/>
            <a:r>
              <a:rPr lang="en-US" sz="1100" i="1" dirty="0">
                <a:solidFill>
                  <a:srgbClr val="7F7F7F"/>
                </a:solidFill>
              </a:rPr>
              <a:t>n</a:t>
            </a:r>
            <a:r>
              <a:rPr lang="en-US" sz="1100" dirty="0">
                <a:solidFill>
                  <a:srgbClr val="7F7F7F"/>
                </a:solidFill>
              </a:rPr>
              <a:t>=158</a:t>
            </a:r>
          </a:p>
        </p:txBody>
      </p:sp>
      <p:sp>
        <p:nvSpPr>
          <p:cNvPr id="8" name="Text Box 3">
            <a:extLst>
              <a:ext uri="{FF2B5EF4-FFF2-40B4-BE49-F238E27FC236}">
                <a16:creationId xmlns:a16="http://schemas.microsoft.com/office/drawing/2014/main" id="{5EB1F818-57E6-4406-AE95-FC7C8CB5FB17}"/>
              </a:ext>
            </a:extLst>
          </p:cNvPr>
          <p:cNvSpPr txBox="1">
            <a:spLocks noChangeArrowheads="1"/>
          </p:cNvSpPr>
          <p:nvPr/>
        </p:nvSpPr>
        <p:spPr bwMode="auto">
          <a:xfrm>
            <a:off x="4547726" y="3709312"/>
            <a:ext cx="3204724" cy="307777"/>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Report an environmental problem</a:t>
            </a:r>
            <a:endParaRPr lang="en-US" sz="1200" dirty="0">
              <a:cs typeface="Arial" pitchFamily="34" charset="0"/>
            </a:endParaRPr>
          </a:p>
        </p:txBody>
      </p:sp>
      <p:sp>
        <p:nvSpPr>
          <p:cNvPr id="10" name="Text Box 3">
            <a:extLst>
              <a:ext uri="{FF2B5EF4-FFF2-40B4-BE49-F238E27FC236}">
                <a16:creationId xmlns:a16="http://schemas.microsoft.com/office/drawing/2014/main" id="{34E06340-A3D8-4A48-A0B6-02A0C2F8292B}"/>
              </a:ext>
            </a:extLst>
          </p:cNvPr>
          <p:cNvSpPr txBox="1">
            <a:spLocks noChangeArrowheads="1"/>
          </p:cNvSpPr>
          <p:nvPr/>
        </p:nvSpPr>
        <p:spPr bwMode="auto">
          <a:xfrm>
            <a:off x="1176013" y="3710451"/>
            <a:ext cx="1983066" cy="307777"/>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Document library</a:t>
            </a:r>
            <a:endParaRPr lang="en-US" sz="1200" dirty="0">
              <a:cs typeface="Arial" pitchFamily="34" charset="0"/>
            </a:endParaRPr>
          </a:p>
        </p:txBody>
      </p:sp>
      <p:sp>
        <p:nvSpPr>
          <p:cNvPr id="14" name="Text Box 3">
            <a:extLst>
              <a:ext uri="{FF2B5EF4-FFF2-40B4-BE49-F238E27FC236}">
                <a16:creationId xmlns:a16="http://schemas.microsoft.com/office/drawing/2014/main" id="{69F6DE7C-A76C-43E8-B67B-ECF11100E36E}"/>
              </a:ext>
            </a:extLst>
          </p:cNvPr>
          <p:cNvSpPr txBox="1">
            <a:spLocks noChangeArrowheads="1"/>
          </p:cNvSpPr>
          <p:nvPr/>
        </p:nvSpPr>
        <p:spPr bwMode="auto">
          <a:xfrm>
            <a:off x="8332367" y="3709312"/>
            <a:ext cx="3569020" cy="307777"/>
          </a:xfrm>
          <a:prstGeom prst="rect">
            <a:avLst/>
          </a:prstGeom>
          <a:noFill/>
          <a:ln w="12700">
            <a:noFill/>
            <a:miter lim="800000"/>
            <a:headEnd/>
            <a:tailEnd/>
          </a:ln>
        </p:spPr>
        <p:txBody>
          <a:bodyPr wrap="square" lIns="82296" rIns="82296">
            <a:spAutoFit/>
          </a:bodyPr>
          <a:lstStyle/>
          <a:p>
            <a:pPr algn="ctr">
              <a:spcBef>
                <a:spcPct val="50000"/>
              </a:spcBef>
            </a:pPr>
            <a:r>
              <a:rPr lang="en-US" sz="1400" b="1" dirty="0">
                <a:cs typeface="Arial" pitchFamily="34" charset="0"/>
              </a:rPr>
              <a:t>EPA emergency response capabilities</a:t>
            </a:r>
            <a:endParaRPr lang="en-US" sz="1200" dirty="0">
              <a:cs typeface="Arial" pitchFamily="34" charset="0"/>
            </a:endParaRPr>
          </a:p>
        </p:txBody>
      </p:sp>
      <p:sp>
        <p:nvSpPr>
          <p:cNvPr id="17" name="Rectangle 16">
            <a:extLst>
              <a:ext uri="{FF2B5EF4-FFF2-40B4-BE49-F238E27FC236}">
                <a16:creationId xmlns:a16="http://schemas.microsoft.com/office/drawing/2014/main" id="{AFA2CD6D-CED8-414D-8735-50A7FA887815}"/>
              </a:ext>
            </a:extLst>
          </p:cNvPr>
          <p:cNvSpPr/>
          <p:nvPr/>
        </p:nvSpPr>
        <p:spPr>
          <a:xfrm>
            <a:off x="3996855" y="6398716"/>
            <a:ext cx="4142481" cy="430887"/>
          </a:xfrm>
          <a:prstGeom prst="rect">
            <a:avLst/>
          </a:prstGeom>
        </p:spPr>
        <p:txBody>
          <a:bodyPr wrap="none">
            <a:spAutoFit/>
          </a:bodyPr>
          <a:lstStyle/>
          <a:p>
            <a:pPr lvl="0" algn="ctr"/>
            <a:r>
              <a:rPr lang="en-US" sz="1100" dirty="0">
                <a:solidFill>
                  <a:srgbClr val="E9ECF2">
                    <a:lumMod val="75000"/>
                  </a:srgbClr>
                </a:solidFill>
              </a:rPr>
              <a:t>Top answer choices shown</a:t>
            </a:r>
          </a:p>
          <a:p>
            <a:pPr lvl="0" algn="ctr"/>
            <a:r>
              <a:rPr lang="en-US" sz="1100" dirty="0">
                <a:solidFill>
                  <a:srgbClr val="E9ECF2">
                    <a:lumMod val="75000"/>
                  </a:srgbClr>
                </a:solidFill>
              </a:rPr>
              <a:t>Results based on navigational issues related to links on the site</a:t>
            </a:r>
          </a:p>
        </p:txBody>
      </p:sp>
      <p:sp>
        <p:nvSpPr>
          <p:cNvPr id="7" name="Rectangle 6">
            <a:extLst>
              <a:ext uri="{FF2B5EF4-FFF2-40B4-BE49-F238E27FC236}">
                <a16:creationId xmlns:a16="http://schemas.microsoft.com/office/drawing/2014/main" id="{483A905E-F782-4783-8081-5F7146B9878D}"/>
              </a:ext>
            </a:extLst>
          </p:cNvPr>
          <p:cNvSpPr/>
          <p:nvPr/>
        </p:nvSpPr>
        <p:spPr>
          <a:xfrm>
            <a:off x="9013677" y="4040831"/>
            <a:ext cx="2393543" cy="1415772"/>
          </a:xfrm>
          <a:prstGeom prst="rect">
            <a:avLst/>
          </a:prstGeom>
        </p:spPr>
        <p:txBody>
          <a:bodyPr wrap="square">
            <a:spAutoFit/>
          </a:bodyPr>
          <a:lstStyle/>
          <a:p>
            <a:pPr lvl="0">
              <a:spcBef>
                <a:spcPct val="50000"/>
              </a:spcBef>
            </a:pPr>
            <a:r>
              <a:rPr lang="en-US" sz="1200" dirty="0">
                <a:solidFill>
                  <a:srgbClr val="222B3C"/>
                </a:solidFill>
                <a:cs typeface="Arial" pitchFamily="34" charset="0"/>
              </a:rPr>
              <a:t>Links did not take me where I expected: 17%</a:t>
            </a:r>
          </a:p>
          <a:p>
            <a:pPr lvl="0">
              <a:spcBef>
                <a:spcPct val="50000"/>
              </a:spcBef>
            </a:pPr>
            <a:r>
              <a:rPr lang="en-US" sz="1200" dirty="0">
                <a:solidFill>
                  <a:srgbClr val="222B3C"/>
                </a:solidFill>
                <a:cs typeface="Arial" pitchFamily="34" charset="0"/>
              </a:rPr>
              <a:t>Links/labels are difficult to understand: 17%</a:t>
            </a:r>
          </a:p>
          <a:p>
            <a:pPr lvl="0">
              <a:spcBef>
                <a:spcPct val="50000"/>
              </a:spcBef>
            </a:pPr>
            <a:r>
              <a:rPr lang="en-US" sz="1200" dirty="0">
                <a:solidFill>
                  <a:srgbClr val="222B3C"/>
                </a:solidFill>
                <a:cs typeface="Arial" pitchFamily="34" charset="0"/>
              </a:rPr>
              <a:t>Too many links or navigational choices: </a:t>
            </a:r>
            <a:r>
              <a:rPr lang="en-US" sz="1400" b="1" dirty="0">
                <a:solidFill>
                  <a:srgbClr val="FF0000"/>
                </a:solidFill>
                <a:cs typeface="Arial" pitchFamily="34" charset="0"/>
              </a:rPr>
              <a:t>33%</a:t>
            </a:r>
            <a:endParaRPr lang="en-US" b="1" dirty="0">
              <a:solidFill>
                <a:srgbClr val="FF0000"/>
              </a:solidFill>
            </a:endParaRPr>
          </a:p>
        </p:txBody>
      </p:sp>
      <p:sp>
        <p:nvSpPr>
          <p:cNvPr id="19" name="Rectangle 18">
            <a:extLst>
              <a:ext uri="{FF2B5EF4-FFF2-40B4-BE49-F238E27FC236}">
                <a16:creationId xmlns:a16="http://schemas.microsoft.com/office/drawing/2014/main" id="{07DF648D-68E0-414C-8445-3D887D113493}"/>
              </a:ext>
            </a:extLst>
          </p:cNvPr>
          <p:cNvSpPr/>
          <p:nvPr/>
        </p:nvSpPr>
        <p:spPr>
          <a:xfrm>
            <a:off x="5121371" y="4017089"/>
            <a:ext cx="2476537" cy="1446550"/>
          </a:xfrm>
          <a:prstGeom prst="rect">
            <a:avLst/>
          </a:prstGeom>
        </p:spPr>
        <p:txBody>
          <a:bodyPr wrap="square">
            <a:spAutoFit/>
          </a:bodyPr>
          <a:lstStyle/>
          <a:p>
            <a:pPr lvl="0">
              <a:spcBef>
                <a:spcPct val="50000"/>
              </a:spcBef>
            </a:pPr>
            <a:r>
              <a:rPr lang="en-US" sz="1200" dirty="0">
                <a:solidFill>
                  <a:srgbClr val="222B3C"/>
                </a:solidFill>
                <a:cs typeface="Arial" pitchFamily="34" charset="0"/>
              </a:rPr>
              <a:t>Links did not take me where I expected: </a:t>
            </a:r>
            <a:r>
              <a:rPr lang="en-US" sz="1400" b="1" dirty="0">
                <a:solidFill>
                  <a:srgbClr val="FF0000"/>
                </a:solidFill>
                <a:cs typeface="Arial" pitchFamily="34" charset="0"/>
              </a:rPr>
              <a:t>33%</a:t>
            </a:r>
          </a:p>
          <a:p>
            <a:pPr lvl="0">
              <a:spcBef>
                <a:spcPct val="50000"/>
              </a:spcBef>
            </a:pPr>
            <a:r>
              <a:rPr lang="en-US" sz="1200" dirty="0">
                <a:solidFill>
                  <a:srgbClr val="222B3C"/>
                </a:solidFill>
                <a:cs typeface="Arial" pitchFamily="34" charset="0"/>
              </a:rPr>
              <a:t>Links/labels are difficult to understand: </a:t>
            </a:r>
            <a:r>
              <a:rPr lang="en-US" sz="1400" b="1" dirty="0">
                <a:solidFill>
                  <a:srgbClr val="FF0000"/>
                </a:solidFill>
                <a:cs typeface="Arial" pitchFamily="34" charset="0"/>
              </a:rPr>
              <a:t>33%</a:t>
            </a:r>
          </a:p>
          <a:p>
            <a:pPr lvl="0">
              <a:spcBef>
                <a:spcPct val="50000"/>
              </a:spcBef>
            </a:pPr>
            <a:r>
              <a:rPr lang="en-US" sz="1200" dirty="0">
                <a:solidFill>
                  <a:srgbClr val="222B3C"/>
                </a:solidFill>
                <a:cs typeface="Arial" pitchFamily="34" charset="0"/>
              </a:rPr>
              <a:t>Too many links or navigational choices: 17%</a:t>
            </a:r>
            <a:endParaRPr lang="en-US" dirty="0"/>
          </a:p>
        </p:txBody>
      </p:sp>
      <p:sp>
        <p:nvSpPr>
          <p:cNvPr id="20" name="Rectangle 19">
            <a:extLst>
              <a:ext uri="{FF2B5EF4-FFF2-40B4-BE49-F238E27FC236}">
                <a16:creationId xmlns:a16="http://schemas.microsoft.com/office/drawing/2014/main" id="{C0C1FF62-BD04-4014-A27A-FF54D7EFA44F}"/>
              </a:ext>
            </a:extLst>
          </p:cNvPr>
          <p:cNvSpPr/>
          <p:nvPr/>
        </p:nvSpPr>
        <p:spPr>
          <a:xfrm>
            <a:off x="1048589" y="4041970"/>
            <a:ext cx="2237913" cy="1415772"/>
          </a:xfrm>
          <a:prstGeom prst="rect">
            <a:avLst/>
          </a:prstGeom>
        </p:spPr>
        <p:txBody>
          <a:bodyPr wrap="square">
            <a:spAutoFit/>
          </a:bodyPr>
          <a:lstStyle/>
          <a:p>
            <a:pPr lvl="0">
              <a:spcBef>
                <a:spcPct val="50000"/>
              </a:spcBef>
            </a:pPr>
            <a:r>
              <a:rPr lang="en-US" sz="1200" dirty="0">
                <a:solidFill>
                  <a:srgbClr val="222B3C"/>
                </a:solidFill>
                <a:cs typeface="Arial" pitchFamily="34" charset="0"/>
              </a:rPr>
              <a:t>Links did not take me where I expected: </a:t>
            </a:r>
            <a:r>
              <a:rPr lang="en-US" sz="1400" b="1" dirty="0">
                <a:solidFill>
                  <a:srgbClr val="FF0000"/>
                </a:solidFill>
                <a:cs typeface="Arial" pitchFamily="34" charset="0"/>
              </a:rPr>
              <a:t>33%</a:t>
            </a:r>
          </a:p>
          <a:p>
            <a:pPr lvl="0">
              <a:spcBef>
                <a:spcPct val="50000"/>
              </a:spcBef>
            </a:pPr>
            <a:r>
              <a:rPr lang="en-US" sz="1200" dirty="0">
                <a:solidFill>
                  <a:srgbClr val="222B3C"/>
                </a:solidFill>
                <a:cs typeface="Arial" pitchFamily="34" charset="0"/>
              </a:rPr>
              <a:t>Links/labels are difficult to understand: 0%</a:t>
            </a:r>
          </a:p>
          <a:p>
            <a:pPr lvl="0">
              <a:spcBef>
                <a:spcPct val="50000"/>
              </a:spcBef>
            </a:pPr>
            <a:r>
              <a:rPr lang="en-US" sz="1200" dirty="0">
                <a:solidFill>
                  <a:srgbClr val="222B3C"/>
                </a:solidFill>
                <a:cs typeface="Arial" pitchFamily="34" charset="0"/>
              </a:rPr>
              <a:t>Too many links or navigational choices: 22%</a:t>
            </a:r>
            <a:endParaRPr lang="en-US" dirty="0"/>
          </a:p>
        </p:txBody>
      </p:sp>
      <p:pic>
        <p:nvPicPr>
          <p:cNvPr id="21" name="Picture 20">
            <a:extLst>
              <a:ext uri="{FF2B5EF4-FFF2-40B4-BE49-F238E27FC236}">
                <a16:creationId xmlns:a16="http://schemas.microsoft.com/office/drawing/2014/main" id="{144A8800-E51D-4E80-9127-C440F4E6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725" y="3037337"/>
            <a:ext cx="757639" cy="567771"/>
          </a:xfrm>
          <a:prstGeom prst="rect">
            <a:avLst/>
          </a:prstGeom>
        </p:spPr>
      </p:pic>
      <p:pic>
        <p:nvPicPr>
          <p:cNvPr id="13318" name="Picture 6" descr="Image result for blue environment icon">
            <a:extLst>
              <a:ext uri="{FF2B5EF4-FFF2-40B4-BE49-F238E27FC236}">
                <a16:creationId xmlns:a16="http://schemas.microsoft.com/office/drawing/2014/main" id="{3974873E-E48C-40E5-8570-E8425F6C2E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71269" y="2910221"/>
            <a:ext cx="757639" cy="75763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blue ambulance icon">
            <a:extLst>
              <a:ext uri="{FF2B5EF4-FFF2-40B4-BE49-F238E27FC236}">
                <a16:creationId xmlns:a16="http://schemas.microsoft.com/office/drawing/2014/main" id="{E4AC04D8-C74E-4D04-B508-6660DCDEBD39}"/>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717377" y="3044491"/>
            <a:ext cx="986142"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7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&amp; </a:t>
            </a:r>
            <a:br>
              <a:rPr lang="en-US" dirty="0"/>
            </a:br>
            <a:r>
              <a:rPr lang="en-US" dirty="0"/>
              <a:t>Next Steps</a:t>
            </a:r>
          </a:p>
        </p:txBody>
      </p:sp>
      <p:sp>
        <p:nvSpPr>
          <p:cNvPr id="5" name="Slide Number Placeholder 4"/>
          <p:cNvSpPr>
            <a:spLocks noGrp="1"/>
          </p:cNvSpPr>
          <p:nvPr>
            <p:ph type="sldNum" sz="quarter" idx="12"/>
          </p:nvPr>
        </p:nvSpPr>
        <p:spPr/>
        <p:txBody>
          <a:bodyPr/>
          <a:lstStyle/>
          <a:p>
            <a:fld id="{C932CDCB-4B29-F641-AE31-D4360F16EBC3}" type="slidenum">
              <a:rPr lang="en-US" smtClean="0"/>
              <a:t>25</a:t>
            </a:fld>
            <a:endParaRPr lang="en-US"/>
          </a:p>
        </p:txBody>
      </p:sp>
    </p:spTree>
    <p:extLst>
      <p:ext uri="{BB962C8B-B14F-4D97-AF65-F5344CB8AC3E}">
        <p14:creationId xmlns:p14="http://schemas.microsoft.com/office/powerpoint/2010/main" val="73879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&amp; Recommendations</a:t>
            </a:r>
          </a:p>
        </p:txBody>
      </p:sp>
      <p:sp>
        <p:nvSpPr>
          <p:cNvPr id="3" name="Slide Number Placeholder 2"/>
          <p:cNvSpPr>
            <a:spLocks noGrp="1"/>
          </p:cNvSpPr>
          <p:nvPr>
            <p:ph type="sldNum" sz="quarter" idx="12"/>
          </p:nvPr>
        </p:nvSpPr>
        <p:spPr/>
        <p:txBody>
          <a:bodyPr/>
          <a:lstStyle/>
          <a:p>
            <a:fld id="{EB5131EF-D618-5347-8462-43F33F2C84D1}" type="slidenum">
              <a:rPr lang="en-US" smtClean="0"/>
              <a:pPr/>
              <a:t>26</a:t>
            </a:fld>
            <a:endParaRPr lang="en-US"/>
          </a:p>
        </p:txBody>
      </p:sp>
      <p:sp>
        <p:nvSpPr>
          <p:cNvPr id="12" name="TextBox 11"/>
          <p:cNvSpPr txBox="1"/>
          <p:nvPr/>
        </p:nvSpPr>
        <p:spPr>
          <a:xfrm>
            <a:off x="3011586" y="746415"/>
            <a:ext cx="7232794" cy="1454244"/>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solidFill>
                  <a:schemeClr val="tx1"/>
                </a:solidFill>
              </a:rPr>
              <a:t>44% of visitors were unable to find the information they were looking for in its entirety. 50% of visitors that had navigation issues encountered some type of link issue. </a:t>
            </a:r>
          </a:p>
          <a:p>
            <a:pPr marL="285750" indent="-285750">
              <a:spcAft>
                <a:spcPts val="0"/>
              </a:spcAft>
              <a:buFont typeface="Arial" panose="020B0604020202020204" pitchFamily="34" charset="0"/>
              <a:buChar char="•"/>
            </a:pPr>
            <a:r>
              <a:rPr lang="en-US" sz="1400" b="0" dirty="0">
                <a:solidFill>
                  <a:schemeClr val="tx1"/>
                </a:solidFill>
              </a:rPr>
              <a:t>Audit</a:t>
            </a:r>
            <a:r>
              <a:rPr lang="en-US" sz="1400" dirty="0">
                <a:solidFill>
                  <a:schemeClr val="tx1"/>
                </a:solidFill>
              </a:rPr>
              <a:t> </a:t>
            </a:r>
            <a:r>
              <a:rPr lang="en-US" sz="1400" dirty="0">
                <a:solidFill>
                  <a:schemeClr val="accent5"/>
                </a:solidFill>
              </a:rPr>
              <a:t>links/labels </a:t>
            </a:r>
            <a:r>
              <a:rPr lang="en-US" sz="1400" b="0" dirty="0">
                <a:solidFill>
                  <a:schemeClr val="tx1"/>
                </a:solidFill>
              </a:rPr>
              <a:t>to ensure they properly direct visitors to the information they need.</a:t>
            </a:r>
          </a:p>
          <a:p>
            <a:pPr marL="285750" indent="-285750">
              <a:spcAft>
                <a:spcPts val="0"/>
              </a:spcAft>
              <a:buFont typeface="Arial" panose="020B0604020202020204" pitchFamily="34" charset="0"/>
              <a:buChar char="•"/>
            </a:pPr>
            <a:r>
              <a:rPr lang="en-US" sz="1400" b="0" dirty="0">
                <a:solidFill>
                  <a:schemeClr val="tx1"/>
                </a:solidFill>
              </a:rPr>
              <a:t>Identify </a:t>
            </a:r>
            <a:r>
              <a:rPr lang="en-US" sz="1400" dirty="0">
                <a:solidFill>
                  <a:schemeClr val="accent5"/>
                </a:solidFill>
              </a:rPr>
              <a:t>unresponsive links and remove</a:t>
            </a:r>
            <a:r>
              <a:rPr lang="en-US" sz="1400" b="0" dirty="0">
                <a:solidFill>
                  <a:schemeClr val="tx1"/>
                </a:solidFill>
              </a:rPr>
              <a:t>. Add in proper links to subjects on the page. </a:t>
            </a:r>
          </a:p>
        </p:txBody>
      </p:sp>
      <p:sp>
        <p:nvSpPr>
          <p:cNvPr id="14" name="TextBox 13"/>
          <p:cNvSpPr txBox="1"/>
          <p:nvPr/>
        </p:nvSpPr>
        <p:spPr>
          <a:xfrm>
            <a:off x="3011586" y="2456739"/>
            <a:ext cx="7232794" cy="2023631"/>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solidFill>
                  <a:schemeClr val="tx1"/>
                </a:solidFill>
              </a:rPr>
              <a:t>18% of visitors felt the information on the site was unclear. Nearly half are unclear who to contact for additional information or to report an incident. </a:t>
            </a:r>
          </a:p>
          <a:p>
            <a:pPr marL="285750" indent="-285750">
              <a:spcBef>
                <a:spcPts val="0"/>
              </a:spcBef>
              <a:spcAft>
                <a:spcPts val="0"/>
              </a:spcAft>
              <a:buFont typeface="Arial" charset="0"/>
              <a:buChar char="•"/>
            </a:pPr>
            <a:r>
              <a:rPr lang="en-US" sz="1400" b="0" dirty="0">
                <a:solidFill>
                  <a:schemeClr val="tx1"/>
                </a:solidFill>
              </a:rPr>
              <a:t>Review page content to </a:t>
            </a:r>
            <a:r>
              <a:rPr lang="en-US" sz="1400" dirty="0">
                <a:solidFill>
                  <a:schemeClr val="accent5"/>
                </a:solidFill>
              </a:rPr>
              <a:t>ensure information is up to date on radiation levels/standards</a:t>
            </a:r>
            <a:r>
              <a:rPr lang="en-US" sz="1400" b="0" dirty="0">
                <a:solidFill>
                  <a:schemeClr val="tx1"/>
                </a:solidFill>
              </a:rPr>
              <a:t> so visitors can find the answers to their questions when visiting the site.</a:t>
            </a:r>
          </a:p>
          <a:p>
            <a:pPr marL="285750" indent="-285750">
              <a:spcBef>
                <a:spcPts val="0"/>
              </a:spcBef>
              <a:spcAft>
                <a:spcPts val="0"/>
              </a:spcAft>
              <a:buFont typeface="Arial" charset="0"/>
              <a:buChar char="•"/>
            </a:pPr>
            <a:r>
              <a:rPr lang="en-US" sz="1400" b="0" dirty="0">
                <a:solidFill>
                  <a:schemeClr val="tx1"/>
                </a:solidFill>
              </a:rPr>
              <a:t> Provide </a:t>
            </a:r>
            <a:r>
              <a:rPr lang="en-US" sz="1400" dirty="0">
                <a:solidFill>
                  <a:schemeClr val="accent5"/>
                </a:solidFill>
              </a:rPr>
              <a:t>direct contact information </a:t>
            </a:r>
            <a:r>
              <a:rPr lang="en-US" sz="1400" b="0" dirty="0">
                <a:solidFill>
                  <a:schemeClr val="tx1"/>
                </a:solidFill>
              </a:rPr>
              <a:t>(potentially a customer support phone number) so customers can directly talk with someone when needed. </a:t>
            </a:r>
          </a:p>
        </p:txBody>
      </p:sp>
      <p:sp>
        <p:nvSpPr>
          <p:cNvPr id="16" name="TextBox 15"/>
          <p:cNvSpPr txBox="1"/>
          <p:nvPr/>
        </p:nvSpPr>
        <p:spPr>
          <a:xfrm>
            <a:off x="3011586" y="4736450"/>
            <a:ext cx="6932943" cy="1908215"/>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solidFill>
                  <a:schemeClr val="tx1"/>
                </a:solidFill>
              </a:rPr>
              <a:t>One-quarter of visitors encountered some sort of navigation difficulty during their visit.</a:t>
            </a:r>
          </a:p>
          <a:p>
            <a:pPr marL="285750" indent="-285750">
              <a:buFont typeface="Arial" panose="020B0604020202020204" pitchFamily="34" charset="0"/>
              <a:buChar char="•"/>
            </a:pPr>
            <a:r>
              <a:rPr lang="en-US" sz="1400" b="0" dirty="0">
                <a:solidFill>
                  <a:schemeClr val="tx1"/>
                </a:solidFill>
              </a:rPr>
              <a:t>Reduce the </a:t>
            </a:r>
            <a:r>
              <a:rPr lang="en-US" sz="1400" dirty="0">
                <a:solidFill>
                  <a:schemeClr val="accent5"/>
                </a:solidFill>
              </a:rPr>
              <a:t>number of links available to navigate</a:t>
            </a:r>
            <a:r>
              <a:rPr lang="en-US" sz="1400" b="0" dirty="0">
                <a:solidFill>
                  <a:schemeClr val="tx1"/>
                </a:solidFill>
              </a:rPr>
              <a:t>- condense topics.</a:t>
            </a:r>
          </a:p>
          <a:p>
            <a:pPr marL="285750" indent="-285750">
              <a:buFont typeface="Arial" panose="020B0604020202020204" pitchFamily="34" charset="0"/>
              <a:buChar char="•"/>
            </a:pPr>
            <a:r>
              <a:rPr lang="en-US" sz="1400" b="0" dirty="0">
                <a:solidFill>
                  <a:schemeClr val="tx1"/>
                </a:solidFill>
              </a:rPr>
              <a:t>Audit the document library, problem report page, and EPA emergency page for link issues. </a:t>
            </a:r>
          </a:p>
          <a:p>
            <a:pPr marL="285750" indent="-285750">
              <a:buFont typeface="Arial" panose="020B0604020202020204" pitchFamily="34" charset="0"/>
              <a:buChar char="•"/>
            </a:pPr>
            <a:endParaRPr lang="en-US" sz="1400" b="0" dirty="0">
              <a:solidFill>
                <a:schemeClr val="tx1"/>
              </a:solidFill>
            </a:endParaRPr>
          </a:p>
        </p:txBody>
      </p:sp>
      <p:sp>
        <p:nvSpPr>
          <p:cNvPr id="11" name="Freeform 10"/>
          <p:cNvSpPr/>
          <p:nvPr/>
        </p:nvSpPr>
        <p:spPr>
          <a:xfrm>
            <a:off x="1387443" y="2697480"/>
            <a:ext cx="1463040" cy="146304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0512" tIns="180512" rIns="180512" bIns="180512" numCol="1" spcCol="1270" anchor="ctr" anchorCtr="0">
            <a:noAutofit/>
          </a:bodyPr>
          <a:lstStyle/>
          <a:p>
            <a:pPr algn="ctr" defTabSz="622113">
              <a:lnSpc>
                <a:spcPct val="90000"/>
              </a:lnSpc>
              <a:spcBef>
                <a:spcPct val="0"/>
              </a:spcBef>
            </a:pPr>
            <a:r>
              <a:rPr lang="en-US" sz="1500" b="1" dirty="0">
                <a:solidFill>
                  <a:prstClr val="white"/>
                </a:solidFill>
              </a:rPr>
              <a:t>Site Information</a:t>
            </a:r>
          </a:p>
        </p:txBody>
      </p:sp>
      <p:sp>
        <p:nvSpPr>
          <p:cNvPr id="13" name="Freeform 12"/>
          <p:cNvSpPr/>
          <p:nvPr/>
        </p:nvSpPr>
        <p:spPr>
          <a:xfrm>
            <a:off x="1387443" y="4702957"/>
            <a:ext cx="1463040" cy="146304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spcAft>
                <a:spcPct val="35000"/>
              </a:spcAft>
            </a:pPr>
            <a:r>
              <a:rPr lang="en-US" sz="1500" b="1" dirty="0">
                <a:solidFill>
                  <a:prstClr val="white"/>
                </a:solidFill>
              </a:rPr>
              <a:t>Navigation</a:t>
            </a:r>
          </a:p>
        </p:txBody>
      </p:sp>
      <p:sp>
        <p:nvSpPr>
          <p:cNvPr id="18" name="Freeform 17"/>
          <p:cNvSpPr/>
          <p:nvPr/>
        </p:nvSpPr>
        <p:spPr>
          <a:xfrm>
            <a:off x="1387443" y="799725"/>
            <a:ext cx="1463040" cy="146304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0512" tIns="180512" rIns="180512" bIns="180512" numCol="1" spcCol="1270" anchor="ctr" anchorCtr="0">
            <a:normAutofit/>
          </a:bodyPr>
          <a:lstStyle/>
          <a:p>
            <a:pPr algn="ctr" defTabSz="622113">
              <a:lnSpc>
                <a:spcPct val="90000"/>
              </a:lnSpc>
              <a:spcBef>
                <a:spcPct val="0"/>
              </a:spcBef>
            </a:pPr>
            <a:r>
              <a:rPr lang="en-US" sz="1500" b="1" dirty="0"/>
              <a:t>Information Browsing</a:t>
            </a:r>
          </a:p>
        </p:txBody>
      </p:sp>
    </p:spTree>
    <p:extLst>
      <p:ext uri="{BB962C8B-B14F-4D97-AF65-F5344CB8AC3E}">
        <p14:creationId xmlns:p14="http://schemas.microsoft.com/office/powerpoint/2010/main" val="105258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Next Steps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0916187"/>
              </p:ext>
            </p:extLst>
          </p:nvPr>
        </p:nvGraphicFramePr>
        <p:xfrm>
          <a:off x="611030" y="1089634"/>
          <a:ext cx="10966768" cy="5035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C932CDCB-4B29-F641-AE31-D4360F16EBC3}" type="slidenum">
              <a:rPr lang="en-US">
                <a:solidFill>
                  <a:srgbClr val="E9ECF2">
                    <a:lumMod val="75000"/>
                  </a:srgbClr>
                </a:solidFill>
                <a:latin typeface="Arial"/>
              </a:rPr>
              <a:pPr/>
              <a:t>27</a:t>
            </a:fld>
            <a:endParaRPr lang="en-US">
              <a:solidFill>
                <a:srgbClr val="E9ECF2">
                  <a:lumMod val="75000"/>
                </a:srgbClr>
              </a:solidFill>
              <a:latin typeface="Arial"/>
            </a:endParaRPr>
          </a:p>
        </p:txBody>
      </p:sp>
    </p:spTree>
    <p:extLst>
      <p:ext uri="{BB962C8B-B14F-4D97-AF65-F5344CB8AC3E}">
        <p14:creationId xmlns:p14="http://schemas.microsoft.com/office/powerpoint/2010/main" val="107471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Appendix</a:t>
            </a:r>
          </a:p>
        </p:txBody>
      </p:sp>
      <p:sp>
        <p:nvSpPr>
          <p:cNvPr id="5" name="Slide Number Placeholder 4"/>
          <p:cNvSpPr>
            <a:spLocks noGrp="1"/>
          </p:cNvSpPr>
          <p:nvPr>
            <p:ph type="sldNum" sz="quarter" idx="12"/>
          </p:nvPr>
        </p:nvSpPr>
        <p:spPr/>
        <p:txBody>
          <a:bodyPr/>
          <a:lstStyle/>
          <a:p>
            <a:fld id="{C932CDCB-4B29-F641-AE31-D4360F16EBC3}" type="slidenum">
              <a:rPr lang="en-US" smtClean="0"/>
              <a:t>28</a:t>
            </a:fld>
            <a:endParaRPr lang="en-US"/>
          </a:p>
        </p:txBody>
      </p:sp>
    </p:spTree>
    <p:extLst>
      <p:ext uri="{BB962C8B-B14F-4D97-AF65-F5344CB8AC3E}">
        <p14:creationId xmlns:p14="http://schemas.microsoft.com/office/powerpoint/2010/main" val="111533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2F96-DAA2-4524-9A2C-3F47EC0FAC8C}"/>
              </a:ext>
            </a:extLst>
          </p:cNvPr>
          <p:cNvSpPr>
            <a:spLocks noGrp="1"/>
          </p:cNvSpPr>
          <p:nvPr>
            <p:ph type="title"/>
          </p:nvPr>
        </p:nvSpPr>
        <p:spPr/>
        <p:txBody>
          <a:bodyPr/>
          <a:lstStyle/>
          <a:p>
            <a:r>
              <a:rPr lang="en-US" sz="2400" dirty="0"/>
              <a:t>Majority of EPA radiation visitors came to look for data, statistics, scientific methods and models, as well as research environmental issues.</a:t>
            </a:r>
          </a:p>
        </p:txBody>
      </p:sp>
      <p:sp>
        <p:nvSpPr>
          <p:cNvPr id="12" name="Slide Number Placeholder 11">
            <a:extLst>
              <a:ext uri="{FF2B5EF4-FFF2-40B4-BE49-F238E27FC236}">
                <a16:creationId xmlns:a16="http://schemas.microsoft.com/office/drawing/2014/main" id="{90196D11-B88B-4630-9529-7FA71CC30630}"/>
              </a:ext>
            </a:extLst>
          </p:cNvPr>
          <p:cNvSpPr>
            <a:spLocks noGrp="1"/>
          </p:cNvSpPr>
          <p:nvPr>
            <p:ph type="sldNum" sz="quarter" idx="12"/>
          </p:nvPr>
        </p:nvSpPr>
        <p:spPr/>
        <p:txBody>
          <a:bodyPr/>
          <a:lstStyle/>
          <a:p>
            <a:fld id="{C932CDCB-4B29-F641-AE31-D4360F16EBC3}" type="slidenum">
              <a:rPr lang="en-US" smtClean="0"/>
              <a:pPr/>
              <a:t>29</a:t>
            </a:fld>
            <a:endParaRPr lang="en-US"/>
          </a:p>
        </p:txBody>
      </p:sp>
      <p:sp>
        <p:nvSpPr>
          <p:cNvPr id="4" name="Rectangle 3">
            <a:extLst>
              <a:ext uri="{FF2B5EF4-FFF2-40B4-BE49-F238E27FC236}">
                <a16:creationId xmlns:a16="http://schemas.microsoft.com/office/drawing/2014/main" id="{7BD9238C-D547-41E3-BB0C-49640D931E3B}"/>
              </a:ext>
            </a:extLst>
          </p:cNvPr>
          <p:cNvSpPr/>
          <p:nvPr/>
        </p:nvSpPr>
        <p:spPr>
          <a:xfrm>
            <a:off x="219359" y="1436575"/>
            <a:ext cx="5657284" cy="723275"/>
          </a:xfrm>
          <a:prstGeom prst="rect">
            <a:avLst/>
          </a:prstGeom>
          <a:noFill/>
        </p:spPr>
        <p:txBody>
          <a:bodyPr wrap="square" rtlCol="0">
            <a:spAutoFit/>
          </a:bodyPr>
          <a:lstStyle/>
          <a:p>
            <a:pPr algn="ctr"/>
            <a:r>
              <a:rPr lang="en-US" sz="1400" dirty="0">
                <a:solidFill>
                  <a:schemeClr val="tx1">
                    <a:lumMod val="50000"/>
                    <a:lumOff val="50000"/>
                  </a:schemeClr>
                </a:solidFill>
              </a:rPr>
              <a:t>Why did you visit the EPA site today?</a:t>
            </a:r>
          </a:p>
          <a:p>
            <a:pPr algn="ctr"/>
            <a:r>
              <a:rPr lang="en-US" sz="1100" i="1" dirty="0">
                <a:solidFill>
                  <a:srgbClr val="7F7F7F"/>
                </a:solidFill>
              </a:rPr>
              <a:t>n</a:t>
            </a:r>
            <a:r>
              <a:rPr lang="en-US" sz="1100" dirty="0">
                <a:solidFill>
                  <a:srgbClr val="7F7F7F"/>
                </a:solidFill>
              </a:rPr>
              <a:t>=320</a:t>
            </a:r>
          </a:p>
          <a:p>
            <a:pPr algn="ctr"/>
            <a:endParaRPr lang="en-US" sz="1600" dirty="0">
              <a:solidFill>
                <a:schemeClr val="tx1">
                  <a:lumMod val="50000"/>
                  <a:lumOff val="50000"/>
                </a:schemeClr>
              </a:solidFill>
            </a:endParaRPr>
          </a:p>
        </p:txBody>
      </p:sp>
      <p:sp>
        <p:nvSpPr>
          <p:cNvPr id="13" name="TextBox 12">
            <a:extLst>
              <a:ext uri="{FF2B5EF4-FFF2-40B4-BE49-F238E27FC236}">
                <a16:creationId xmlns:a16="http://schemas.microsoft.com/office/drawing/2014/main" id="{7351E96E-5D61-4B1E-8E53-26DFE9A68BF7}"/>
              </a:ext>
            </a:extLst>
          </p:cNvPr>
          <p:cNvSpPr txBox="1"/>
          <p:nvPr/>
        </p:nvSpPr>
        <p:spPr>
          <a:xfrm>
            <a:off x="5876643" y="1432045"/>
            <a:ext cx="5422144" cy="938719"/>
          </a:xfrm>
          <a:prstGeom prst="rect">
            <a:avLst/>
          </a:prstGeom>
          <a:noFill/>
        </p:spPr>
        <p:txBody>
          <a:bodyPr wrap="square" rtlCol="0">
            <a:spAutoFit/>
          </a:bodyPr>
          <a:lstStyle>
            <a:defPPr>
              <a:defRPr lang="en-US"/>
            </a:defPPr>
            <a:lvl1pPr algn="ctr">
              <a:defRPr sz="1800">
                <a:solidFill>
                  <a:schemeClr val="tx1">
                    <a:lumMod val="50000"/>
                    <a:lumOff val="50000"/>
                  </a:schemeClr>
                </a:solidFill>
              </a:defRPr>
            </a:lvl1pPr>
          </a:lstStyle>
          <a:p>
            <a:r>
              <a:rPr lang="en-US" sz="1400" dirty="0"/>
              <a:t>What kind of information were you looking for today? (Please check all that apply)</a:t>
            </a:r>
          </a:p>
          <a:p>
            <a:r>
              <a:rPr lang="en-US" sz="1100" i="1" dirty="0">
                <a:solidFill>
                  <a:srgbClr val="7F7F7F"/>
                </a:solidFill>
              </a:rPr>
              <a:t>n</a:t>
            </a:r>
            <a:r>
              <a:rPr lang="en-US" sz="1100" dirty="0">
                <a:solidFill>
                  <a:srgbClr val="7F7F7F"/>
                </a:solidFill>
              </a:rPr>
              <a:t>=272</a:t>
            </a:r>
          </a:p>
          <a:p>
            <a:endParaRPr lang="en-US" sz="1600" dirty="0"/>
          </a:p>
        </p:txBody>
      </p:sp>
      <p:sp>
        <p:nvSpPr>
          <p:cNvPr id="19" name="Footer Placeholder 2">
            <a:extLst>
              <a:ext uri="{FF2B5EF4-FFF2-40B4-BE49-F238E27FC236}">
                <a16:creationId xmlns:a16="http://schemas.microsoft.com/office/drawing/2014/main" id="{5AB860A8-E9E0-41D1-921E-3F8EA9E02C96}"/>
              </a:ext>
            </a:extLst>
          </p:cNvPr>
          <p:cNvSpPr>
            <a:spLocks noGrp="1"/>
          </p:cNvSpPr>
          <p:nvPr>
            <p:ph type="ftr" sz="quarter" idx="13"/>
          </p:nvPr>
        </p:nvSpPr>
        <p:spPr>
          <a:xfrm>
            <a:off x="1207732" y="6431598"/>
            <a:ext cx="9165461" cy="365125"/>
          </a:xfrm>
        </p:spPr>
        <p:txBody>
          <a:bodyPr/>
          <a:lstStyle/>
          <a:p>
            <a:r>
              <a:rPr lang="en-US" dirty="0"/>
              <a:t>March 1, 2017 – February 19, 2019</a:t>
            </a:r>
          </a:p>
        </p:txBody>
      </p:sp>
      <p:graphicFrame>
        <p:nvGraphicFramePr>
          <p:cNvPr id="10" name="Chart 9">
            <a:extLst>
              <a:ext uri="{FF2B5EF4-FFF2-40B4-BE49-F238E27FC236}">
                <a16:creationId xmlns:a16="http://schemas.microsoft.com/office/drawing/2014/main" id="{F4183807-D23C-45AF-9BC0-195113BABC06}"/>
              </a:ext>
            </a:extLst>
          </p:cNvPr>
          <p:cNvGraphicFramePr/>
          <p:nvPr>
            <p:extLst>
              <p:ext uri="{D42A27DB-BD31-4B8C-83A1-F6EECF244321}">
                <p14:modId xmlns:p14="http://schemas.microsoft.com/office/powerpoint/2010/main" val="4010536918"/>
              </p:ext>
            </p:extLst>
          </p:nvPr>
        </p:nvGraphicFramePr>
        <p:xfrm>
          <a:off x="391886" y="2029097"/>
          <a:ext cx="4097249" cy="3509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6">
            <a:extLst>
              <a:ext uri="{FF2B5EF4-FFF2-40B4-BE49-F238E27FC236}">
                <a16:creationId xmlns:a16="http://schemas.microsoft.com/office/drawing/2014/main" id="{8AF1541A-DDA5-42F9-806F-05CE8134D611}"/>
              </a:ext>
            </a:extLst>
          </p:cNvPr>
          <p:cNvGraphicFramePr>
            <a:graphicFrameLocks noGrp="1"/>
          </p:cNvGraphicFramePr>
          <p:nvPr>
            <p:ph idx="1"/>
            <p:extLst>
              <p:ext uri="{D42A27DB-BD31-4B8C-83A1-F6EECF244321}">
                <p14:modId xmlns:p14="http://schemas.microsoft.com/office/powerpoint/2010/main" val="2207394963"/>
              </p:ext>
            </p:extLst>
          </p:nvPr>
        </p:nvGraphicFramePr>
        <p:xfrm>
          <a:off x="5746069" y="2029097"/>
          <a:ext cx="5439515" cy="174287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F7254BA-4B12-456D-94A6-7B532B7DA746}"/>
              </a:ext>
            </a:extLst>
          </p:cNvPr>
          <p:cNvSpPr txBox="1"/>
          <p:nvPr/>
        </p:nvSpPr>
        <p:spPr>
          <a:xfrm>
            <a:off x="5942255" y="3783865"/>
            <a:ext cx="5422144" cy="938719"/>
          </a:xfrm>
          <a:prstGeom prst="rect">
            <a:avLst/>
          </a:prstGeom>
          <a:noFill/>
        </p:spPr>
        <p:txBody>
          <a:bodyPr wrap="square" rtlCol="0">
            <a:spAutoFit/>
          </a:bodyPr>
          <a:lstStyle>
            <a:defPPr>
              <a:defRPr lang="en-US"/>
            </a:defPPr>
            <a:lvl1pPr algn="ctr">
              <a:defRPr sz="1800">
                <a:solidFill>
                  <a:schemeClr val="tx1">
                    <a:lumMod val="50000"/>
                    <a:lumOff val="50000"/>
                  </a:schemeClr>
                </a:solidFill>
              </a:defRPr>
            </a:lvl1pPr>
          </a:lstStyle>
          <a:p>
            <a:r>
              <a:rPr lang="en-US" sz="1400" dirty="0"/>
              <a:t>What did you come to learn about or research? (Please check all that apply)</a:t>
            </a:r>
          </a:p>
          <a:p>
            <a:r>
              <a:rPr lang="en-US" sz="1100" i="1" dirty="0">
                <a:solidFill>
                  <a:srgbClr val="7F7F7F"/>
                </a:solidFill>
              </a:rPr>
              <a:t>n</a:t>
            </a:r>
            <a:r>
              <a:rPr lang="en-US" sz="1100" dirty="0">
                <a:solidFill>
                  <a:srgbClr val="7F7F7F"/>
                </a:solidFill>
              </a:rPr>
              <a:t>=205</a:t>
            </a:r>
          </a:p>
          <a:p>
            <a:endParaRPr lang="en-US" sz="1600" dirty="0"/>
          </a:p>
        </p:txBody>
      </p:sp>
      <p:graphicFrame>
        <p:nvGraphicFramePr>
          <p:cNvPr id="21" name="Content Placeholder 6">
            <a:extLst>
              <a:ext uri="{FF2B5EF4-FFF2-40B4-BE49-F238E27FC236}">
                <a16:creationId xmlns:a16="http://schemas.microsoft.com/office/drawing/2014/main" id="{41C75435-EF5D-411B-99E7-584F4350FE18}"/>
              </a:ext>
            </a:extLst>
          </p:cNvPr>
          <p:cNvGraphicFramePr>
            <a:graphicFrameLocks/>
          </p:cNvGraphicFramePr>
          <p:nvPr>
            <p:extLst>
              <p:ext uri="{D42A27DB-BD31-4B8C-83A1-F6EECF244321}">
                <p14:modId xmlns:p14="http://schemas.microsoft.com/office/powerpoint/2010/main" val="3061790519"/>
              </p:ext>
            </p:extLst>
          </p:nvPr>
        </p:nvGraphicFramePr>
        <p:xfrm>
          <a:off x="5790462" y="4253224"/>
          <a:ext cx="5439515" cy="1742878"/>
        </p:xfrm>
        <a:graphic>
          <a:graphicData uri="http://schemas.openxmlformats.org/drawingml/2006/chart">
            <c:chart xmlns:c="http://schemas.openxmlformats.org/drawingml/2006/chart" xmlns:r="http://schemas.openxmlformats.org/officeDocument/2006/relationships" r:id="rId5"/>
          </a:graphicData>
        </a:graphic>
      </p:graphicFrame>
      <p:sp>
        <p:nvSpPr>
          <p:cNvPr id="5" name="Arrow: Chevron 4">
            <a:extLst>
              <a:ext uri="{FF2B5EF4-FFF2-40B4-BE49-F238E27FC236}">
                <a16:creationId xmlns:a16="http://schemas.microsoft.com/office/drawing/2014/main" id="{2106DB17-2D64-4651-88A1-EFF525438CC2}"/>
              </a:ext>
            </a:extLst>
          </p:cNvPr>
          <p:cNvSpPr/>
          <p:nvPr/>
        </p:nvSpPr>
        <p:spPr>
          <a:xfrm rot="19965951">
            <a:off x="4647491" y="2505384"/>
            <a:ext cx="374468" cy="790303"/>
          </a:xfrm>
          <a:prstGeom prst="chevron">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869DE08-47EF-453B-9AD1-5A529BA467C2}"/>
              </a:ext>
            </a:extLst>
          </p:cNvPr>
          <p:cNvSpPr/>
          <p:nvPr/>
        </p:nvSpPr>
        <p:spPr>
          <a:xfrm rot="1677395">
            <a:off x="4644169" y="4327432"/>
            <a:ext cx="374468" cy="790303"/>
          </a:xfrm>
          <a:prstGeom prst="chevron">
            <a:avLst/>
          </a:prstGeom>
          <a:solidFill>
            <a:schemeClr val="accent5">
              <a:lumMod val="20000"/>
              <a:lumOff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EE4FFDF1-4622-488D-80BC-CF5C85A6F89B}"/>
              </a:ext>
            </a:extLst>
          </p:cNvPr>
          <p:cNvSpPr/>
          <p:nvPr/>
        </p:nvSpPr>
        <p:spPr>
          <a:xfrm>
            <a:off x="5008191" y="6483355"/>
            <a:ext cx="1941557" cy="261610"/>
          </a:xfrm>
          <a:prstGeom prst="rect">
            <a:avLst/>
          </a:prstGeom>
        </p:spPr>
        <p:txBody>
          <a:bodyPr wrap="none">
            <a:spAutoFit/>
          </a:bodyPr>
          <a:lstStyle/>
          <a:p>
            <a:pPr lvl="0" algn="ctr"/>
            <a:r>
              <a:rPr lang="en-US" sz="1100" dirty="0">
                <a:solidFill>
                  <a:srgbClr val="E9ECF2">
                    <a:lumMod val="75000"/>
                  </a:srgbClr>
                </a:solidFill>
              </a:rPr>
              <a:t>Top answer choices shown</a:t>
            </a:r>
          </a:p>
        </p:txBody>
      </p:sp>
    </p:spTree>
    <p:extLst>
      <p:ext uri="{BB962C8B-B14F-4D97-AF65-F5344CB8AC3E}">
        <p14:creationId xmlns:p14="http://schemas.microsoft.com/office/powerpoint/2010/main" val="169716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pPr algn="l"/>
            <a:r>
              <a:rPr lang="en-US" sz="2600" dirty="0">
                <a:ln w="0">
                  <a:noFill/>
                </a:ln>
                <a:solidFill>
                  <a:schemeClr val="tx1"/>
                </a:solidFill>
                <a:effectLst/>
              </a:rPr>
              <a:t>Agenda</a:t>
            </a:r>
            <a:endParaRPr lang="en-US" sz="2600" dirty="0">
              <a:solidFill>
                <a:schemeClr val="tx1"/>
              </a:solidFill>
              <a:effectLst/>
            </a:endParaRPr>
          </a:p>
        </p:txBody>
      </p:sp>
      <p:sp>
        <p:nvSpPr>
          <p:cNvPr id="2" name="Slide Number Placeholder 1"/>
          <p:cNvSpPr>
            <a:spLocks noGrp="1"/>
          </p:cNvSpPr>
          <p:nvPr>
            <p:ph type="sldNum" sz="quarter" idx="12"/>
          </p:nvPr>
        </p:nvSpPr>
        <p:spPr/>
        <p:txBody>
          <a:bodyPr/>
          <a:lstStyle/>
          <a:p>
            <a:pPr defTabSz="609310"/>
            <a:fld id="{C932CDCB-4B29-F641-AE31-D4360F16EBC3}" type="slidenum">
              <a:rPr lang="en-US">
                <a:solidFill>
                  <a:srgbClr val="E9ECF2">
                    <a:lumMod val="75000"/>
                  </a:srgbClr>
                </a:solidFill>
                <a:latin typeface="Arial"/>
              </a:rPr>
              <a:pPr defTabSz="609310"/>
              <a:t>3</a:t>
            </a:fld>
            <a:endParaRPr lang="en-US">
              <a:solidFill>
                <a:srgbClr val="E9ECF2">
                  <a:lumMod val="75000"/>
                </a:srgbClr>
              </a:solidFill>
              <a:latin typeface="Arial"/>
            </a:endParaRPr>
          </a:p>
        </p:txBody>
      </p:sp>
      <p:graphicFrame>
        <p:nvGraphicFramePr>
          <p:cNvPr id="6" name="Diagram 5"/>
          <p:cNvGraphicFramePr/>
          <p:nvPr>
            <p:extLst>
              <p:ext uri="{D42A27DB-BD31-4B8C-83A1-F6EECF244321}">
                <p14:modId xmlns:p14="http://schemas.microsoft.com/office/powerpoint/2010/main" val="3129746403"/>
              </p:ext>
            </p:extLst>
          </p:nvPr>
        </p:nvGraphicFramePr>
        <p:xfrm>
          <a:off x="2247159" y="991924"/>
          <a:ext cx="9018494" cy="5051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FF2A923-3D85-43D0-95CE-4615C729BC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44278" y="2669693"/>
            <a:ext cx="660138" cy="567486"/>
          </a:xfrm>
          <a:prstGeom prst="rect">
            <a:avLst/>
          </a:prstGeom>
        </p:spPr>
      </p:pic>
      <p:pic>
        <p:nvPicPr>
          <p:cNvPr id="8" name="Picture 7">
            <a:extLst>
              <a:ext uri="{FF2B5EF4-FFF2-40B4-BE49-F238E27FC236}">
                <a16:creationId xmlns:a16="http://schemas.microsoft.com/office/drawing/2014/main" id="{780A3842-D9C1-4123-B58E-FE440AD871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4139" y="1487779"/>
            <a:ext cx="541865" cy="566310"/>
          </a:xfrm>
          <a:prstGeom prst="rect">
            <a:avLst/>
          </a:prstGeom>
        </p:spPr>
      </p:pic>
      <p:pic>
        <p:nvPicPr>
          <p:cNvPr id="9" name="Picture 8">
            <a:extLst>
              <a:ext uri="{FF2B5EF4-FFF2-40B4-BE49-F238E27FC236}">
                <a16:creationId xmlns:a16="http://schemas.microsoft.com/office/drawing/2014/main" id="{A4025800-A2CD-4B9E-BBEA-5A557840127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55877" y="3825432"/>
            <a:ext cx="620424" cy="567568"/>
          </a:xfrm>
          <a:prstGeom prst="rect">
            <a:avLst/>
          </a:prstGeom>
        </p:spPr>
      </p:pic>
      <p:pic>
        <p:nvPicPr>
          <p:cNvPr id="10" name="Picture 9">
            <a:extLst>
              <a:ext uri="{FF2B5EF4-FFF2-40B4-BE49-F238E27FC236}">
                <a16:creationId xmlns:a16="http://schemas.microsoft.com/office/drawing/2014/main" id="{85C3BD2D-39CE-425E-89A8-426DFF94150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83184" y="4981254"/>
            <a:ext cx="479809" cy="567541"/>
          </a:xfrm>
          <a:prstGeom prst="rect">
            <a:avLst/>
          </a:prstGeom>
        </p:spPr>
      </p:pic>
    </p:spTree>
    <p:extLst>
      <p:ext uri="{BB962C8B-B14F-4D97-AF65-F5344CB8AC3E}">
        <p14:creationId xmlns:p14="http://schemas.microsoft.com/office/powerpoint/2010/main" val="1423326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Appendix - Glossary of ForeSee Terminology</a:t>
            </a:r>
          </a:p>
        </p:txBody>
      </p:sp>
      <p:sp>
        <p:nvSpPr>
          <p:cNvPr id="3" name="Slide Number Placeholder 2"/>
          <p:cNvSpPr>
            <a:spLocks noGrp="1"/>
          </p:cNvSpPr>
          <p:nvPr>
            <p:ph type="sldNum" sz="quarter" idx="12"/>
          </p:nvPr>
        </p:nvSpPr>
        <p:spPr/>
        <p:txBody>
          <a:bodyPr/>
          <a:lstStyle/>
          <a:p>
            <a:fld id="{C932CDCB-4B29-F641-AE31-D4360F16EBC3}" type="slidenum">
              <a:rPr lang="en-US" smtClean="0"/>
              <a:t>30</a:t>
            </a:fld>
            <a:endParaRPr lang="en-US"/>
          </a:p>
        </p:txBody>
      </p:sp>
      <p:sp>
        <p:nvSpPr>
          <p:cNvPr id="10" name="Rectangle 5"/>
          <p:cNvSpPr>
            <a:spLocks noChangeArrowheads="1"/>
          </p:cNvSpPr>
          <p:nvPr/>
        </p:nvSpPr>
        <p:spPr bwMode="auto">
          <a:xfrm>
            <a:off x="609441" y="1057275"/>
            <a:ext cx="5561555" cy="5157350"/>
          </a:xfrm>
          <a:prstGeom prst="rect">
            <a:avLst/>
          </a:prstGeom>
          <a:noFill/>
          <a:ln w="9525">
            <a:noFill/>
            <a:miter lim="800000"/>
            <a:headEnd/>
            <a:tailEnd/>
          </a:ln>
        </p:spPr>
        <p:txBody>
          <a:bodyPr/>
          <a:lstStyle/>
          <a:p>
            <a:pPr>
              <a:lnSpc>
                <a:spcPct val="110000"/>
              </a:lnSpc>
              <a:spcBef>
                <a:spcPts val="1200"/>
              </a:spcBef>
            </a:pPr>
            <a:r>
              <a:rPr lang="en-US" sz="1100" b="1">
                <a:solidFill>
                  <a:schemeClr val="accent5"/>
                </a:solidFill>
                <a:ea typeface="ＭＳ Ｐゴシック" pitchFamily="-108" charset="-128"/>
                <a:cs typeface="Arial" pitchFamily="34" charset="0"/>
              </a:rPr>
              <a:t>The ForeSee </a:t>
            </a:r>
            <a:r>
              <a:rPr lang="en-US" sz="1100" b="1">
                <a:solidFill>
                  <a:schemeClr val="accent5"/>
                </a:solidFill>
              </a:rPr>
              <a:t>® CXA</a:t>
            </a:r>
            <a:r>
              <a:rPr lang="en-US" sz="1100" b="1" baseline="30000">
                <a:solidFill>
                  <a:schemeClr val="accent5"/>
                </a:solidFill>
              </a:rPr>
              <a:t>SM</a:t>
            </a:r>
            <a:r>
              <a:rPr lang="en-US" sz="1100" b="1">
                <a:solidFill>
                  <a:schemeClr val="accent5"/>
                </a:solidFill>
              </a:rPr>
              <a:t> </a:t>
            </a:r>
            <a:r>
              <a:rPr lang="en-US" sz="1100" b="1">
                <a:solidFill>
                  <a:schemeClr val="accent5"/>
                </a:solidFill>
                <a:ea typeface="ＭＳ Ｐゴシック" pitchFamily="-108" charset="-128"/>
                <a:cs typeface="Arial" pitchFamily="34" charset="0"/>
              </a:rPr>
              <a:t>Methodology: </a:t>
            </a:r>
            <a:r>
              <a:rPr lang="en-US" sz="1100"/>
              <a:t>The ForeSee CXA methodology is an advanced statistical engine proven by years of research that measures the customer experience and utilizes cause-and-effect modeling to radically change the way that organizations make strategic investments and decisions for better bottom-line results. Backed by three decades of rigorous scientific research, ForeSee CXA methodology has a rich heritage of highly diagnostic performance measurements coupled with sensitive improvement prescriptions and powerful prognostic capabilities.</a:t>
            </a:r>
            <a:endParaRPr lang="en-US" sz="1100">
              <a:ea typeface="ＭＳ Ｐゴシック" pitchFamily="-108" charset="-128"/>
              <a:cs typeface="Arial" pitchFamily="34" charset="0"/>
            </a:endParaRP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Custom Questions</a:t>
            </a:r>
            <a:r>
              <a:rPr lang="en-US" sz="1100">
                <a:solidFill>
                  <a:srgbClr val="136AD5"/>
                </a:solidFill>
                <a:ea typeface="ＭＳ Ｐゴシック" pitchFamily="-108" charset="-128"/>
                <a:cs typeface="Arial" pitchFamily="34" charset="0"/>
              </a:rPr>
              <a:t>: </a:t>
            </a:r>
            <a:r>
              <a:rPr lang="en-US" sz="1100">
                <a:ea typeface="ＭＳ Ｐゴシック" pitchFamily="-108" charset="-128"/>
                <a:cs typeface="Arial" pitchFamily="34" charset="0"/>
              </a:rPr>
              <a:t>Each Customer Satisfaction Survey includes two different types of questions: model questions and custom questions. Custom questions are unique to each survey and can take a variety of different forms, including radio buttons, drop-down menus, check boxes, and open-ended text. The custom question responses are </a:t>
            </a:r>
            <a:r>
              <a:rPr lang="en-US" sz="1100" u="sng">
                <a:ea typeface="ＭＳ Ｐゴシック" pitchFamily="-108" charset="-128"/>
                <a:cs typeface="Arial" pitchFamily="34" charset="0"/>
              </a:rPr>
              <a:t>not</a:t>
            </a:r>
            <a:r>
              <a:rPr lang="en-US" sz="1100">
                <a:ea typeface="ＭＳ Ｐゴシック" pitchFamily="-108" charset="-128"/>
                <a:cs typeface="Arial" pitchFamily="34" charset="0"/>
              </a:rPr>
              <a:t> used to derive the results using the ForeSee CXA methodology; so custom question results are reported separately in the Online Reporting Facility. Custom questions provide an excellent opportunity for data segment analysis.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Elements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An element is a measure of the customer's experience with a defined and manageable property of a website (e.g., Look and Feel, Navigation, etc.). It is composed of several survey items that provide performance ratings about various aspects of the customer's experience with the website property being measured. The separate ratings are combined as part of the modeling process into a summary score reflecting the overall experience of the customer with the website property.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Random Sampling</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We use a Sampling Percentage to determine the proportion of site visitors that will receive a survey invitation on your site.  We try to attain a good balance between collecting enough information to provide you with in-depth analysis, while remaining unobtrusive to your site visitors.</a:t>
            </a:r>
          </a:p>
          <a:p>
            <a:pPr eaLnBrk="0" hangingPunct="0">
              <a:lnSpc>
                <a:spcPct val="110000"/>
              </a:lnSpc>
              <a:spcBef>
                <a:spcPts val="1200"/>
              </a:spcBef>
              <a:buClr>
                <a:srgbClr val="FF0000"/>
              </a:buClr>
            </a:pPr>
            <a:r>
              <a:rPr lang="en-US" sz="1100">
                <a:ea typeface="ＭＳ Ｐゴシック" pitchFamily="-108" charset="-128"/>
                <a:cs typeface="Arial" pitchFamily="34" charset="0"/>
              </a:rPr>
              <a:t> </a:t>
            </a:r>
          </a:p>
        </p:txBody>
      </p:sp>
      <p:sp>
        <p:nvSpPr>
          <p:cNvPr id="11" name="Rectangle 5"/>
          <p:cNvSpPr>
            <a:spLocks noChangeArrowheads="1"/>
          </p:cNvSpPr>
          <p:nvPr/>
        </p:nvSpPr>
        <p:spPr bwMode="auto">
          <a:xfrm>
            <a:off x="6312609" y="1057275"/>
            <a:ext cx="5266775" cy="5157350"/>
          </a:xfrm>
          <a:prstGeom prst="rect">
            <a:avLst/>
          </a:prstGeom>
          <a:noFill/>
          <a:ln w="9525">
            <a:noFill/>
            <a:miter lim="800000"/>
            <a:headEnd/>
            <a:tailEnd/>
          </a:ln>
        </p:spPr>
        <p:txBody>
          <a:bodyPr/>
          <a:lstStyle/>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Impact</a:t>
            </a:r>
            <a:r>
              <a:rPr lang="en-US" sz="1100">
                <a:solidFill>
                  <a:srgbClr val="136AD5"/>
                </a:solidFill>
                <a:ea typeface="ＭＳ Ｐゴシック" pitchFamily="-108" charset="-128"/>
                <a:cs typeface="Arial" pitchFamily="34" charset="0"/>
              </a:rPr>
              <a:t>: </a:t>
            </a:r>
            <a:r>
              <a:rPr lang="en-US" sz="1100">
                <a:ea typeface="ＭＳ Ｐゴシック" pitchFamily="-108" charset="-128"/>
                <a:cs typeface="Arial" pitchFamily="34" charset="0"/>
              </a:rPr>
              <a:t>Impact is the numeric representation of the cause-and-effect relationship between an element (e.g., Site Navigation) and customer satisfaction or customer satisfaction and a future behavior (e.g., Likelihood to Purchase). An </a:t>
            </a:r>
            <a:r>
              <a:rPr lang="en-US" sz="1100" i="1">
                <a:ea typeface="ＭＳ Ｐゴシック" pitchFamily="-108" charset="-128"/>
                <a:cs typeface="Arial" pitchFamily="34" charset="0"/>
              </a:rPr>
              <a:t>impact</a:t>
            </a:r>
            <a:r>
              <a:rPr lang="en-US" sz="1100">
                <a:ea typeface="ＭＳ Ｐゴシック" pitchFamily="-108" charset="-128"/>
                <a:cs typeface="Arial" pitchFamily="34" charset="0"/>
              </a:rPr>
              <a:t> represents the increase in customer satisfaction resulting from a 5-point increase in an element score. For example, if the impact of Site Navigation is 1.2, then a 5-point increase in Site Navigation’s score would lead to an increase in customer satisfaction by 1.2 points.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Loyalty Factor</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The Loyalty Factor is a number that establishes how many pages with survey code a site visitor must visit before they are eligible to receive a survey.  Loyalty Factors are utilized to ensure that respondents have experienced enough of a site before completing the Customer Satisfaction Survey.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Model Questions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In order to utilize the ForeSee CXA methodology to calculate Satisfaction and Future Behavior scores and impacts, ForeSee asks standard model questions. These model questions are targeted toward the key Elements (i.e., “main areas”) of the site that drive customer satisfaction (e.g., Functionality, Navigation, Product Browsing, etc.), Overall Satisfaction, and Future Behaviors such as Likelihood to Recommend or Likelihood to Purchase.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Future Behaviors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Future Behaviors are the things you want your customers to do more of as a result of visiting your website, such as recommend your site to others or complete a purchase. The cause-and-effect ForeSee CXA  methodology enables us to quantify the impact that improving satisfaction with your site would have on increasing future behaviors such as site visitors’ likelihood to recommend your site. </a:t>
            </a:r>
          </a:p>
          <a:p>
            <a:pPr eaLnBrk="0" hangingPunct="0">
              <a:lnSpc>
                <a:spcPct val="110000"/>
              </a:lnSpc>
              <a:spcBef>
                <a:spcPts val="1200"/>
              </a:spcBef>
              <a:buClr>
                <a:srgbClr val="FF0000"/>
              </a:buClr>
            </a:pPr>
            <a:endParaRPr lang="en-US" sz="1100">
              <a:ea typeface="ＭＳ Ｐゴシック" pitchFamily="-108" charset="-128"/>
              <a:cs typeface="Arial" pitchFamily="34" charset="0"/>
            </a:endParaRPr>
          </a:p>
        </p:txBody>
      </p:sp>
    </p:spTree>
    <p:extLst>
      <p:ext uri="{BB962C8B-B14F-4D97-AF65-F5344CB8AC3E}">
        <p14:creationId xmlns:p14="http://schemas.microsoft.com/office/powerpoint/2010/main" val="1361637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Understanding Impacts</a:t>
            </a:r>
          </a:p>
        </p:txBody>
      </p:sp>
      <p:sp>
        <p:nvSpPr>
          <p:cNvPr id="57" name="Text Box 53"/>
          <p:cNvSpPr txBox="1">
            <a:spLocks noChangeArrowheads="1"/>
          </p:cNvSpPr>
          <p:nvPr/>
        </p:nvSpPr>
        <p:spPr bwMode="auto">
          <a:xfrm>
            <a:off x="8462075" y="3549174"/>
            <a:ext cx="3161654" cy="1877437"/>
          </a:xfrm>
          <a:prstGeom prst="rect">
            <a:avLst/>
          </a:prstGeom>
          <a:solidFill>
            <a:schemeClr val="bg1">
              <a:lumMod val="95000"/>
            </a:schemeClr>
          </a:solidFill>
          <a:ln w="28575">
            <a:noFill/>
            <a:miter lim="800000"/>
            <a:headEnd/>
            <a:tailEnd/>
          </a:ln>
        </p:spPr>
        <p:txBody>
          <a:bodyPr wrap="square" lIns="182880" tIns="182880" rIns="182880" bIns="182880">
            <a:spAutoFit/>
          </a:bodyPr>
          <a:lstStyle/>
          <a:p>
            <a:pPr>
              <a:defRPr/>
            </a:pPr>
            <a:r>
              <a:rPr lang="en-US" sz="1400">
                <a:latin typeface="Arial" pitchFamily="34" charset="0"/>
                <a:ea typeface="ＭＳ Ｐゴシック" pitchFamily="1" charset="-128"/>
                <a:cs typeface="Arial" pitchFamily="34" charset="0"/>
              </a:rPr>
              <a:t>The rate of change between an element and satisfaction is represented by an </a:t>
            </a:r>
            <a:r>
              <a:rPr lang="en-US" sz="1400" u="sng">
                <a:latin typeface="Arial" pitchFamily="34" charset="0"/>
                <a:ea typeface="ＭＳ Ｐゴシック" pitchFamily="1" charset="-128"/>
                <a:cs typeface="Arial" pitchFamily="34" charset="0"/>
              </a:rPr>
              <a:t>Impact</a:t>
            </a:r>
            <a:r>
              <a:rPr lang="en-US" sz="1400">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pic>
        <p:nvPicPr>
          <p:cNvPr id="2" name="Picture 1"/>
          <p:cNvPicPr>
            <a:picLocks noChangeAspect="1"/>
          </p:cNvPicPr>
          <p:nvPr/>
        </p:nvPicPr>
        <p:blipFill>
          <a:blip r:embed="rId3"/>
          <a:stretch>
            <a:fillRect/>
          </a:stretch>
        </p:blipFill>
        <p:spPr>
          <a:xfrm>
            <a:off x="1548469" y="1100974"/>
            <a:ext cx="6519169" cy="5113377"/>
          </a:xfrm>
          <a:prstGeom prst="rect">
            <a:avLst/>
          </a:prstGeom>
        </p:spPr>
      </p:pic>
      <p:sp>
        <p:nvSpPr>
          <p:cNvPr id="4" name="Slide Number Placeholder 3"/>
          <p:cNvSpPr>
            <a:spLocks noGrp="1"/>
          </p:cNvSpPr>
          <p:nvPr>
            <p:ph type="sldNum" sz="quarter" idx="12"/>
          </p:nvPr>
        </p:nvSpPr>
        <p:spPr/>
        <p:txBody>
          <a:bodyPr/>
          <a:lstStyle/>
          <a:p>
            <a:fld id="{CB98E7DF-C46C-4A8F-BC68-9A250228FCD5}" type="slidenum">
              <a:rPr lang="en-US" smtClean="0"/>
              <a:t>31</a:t>
            </a:fld>
            <a:endParaRPr lang="en-US"/>
          </a:p>
        </p:txBody>
      </p:sp>
    </p:spTree>
    <p:extLst>
      <p:ext uri="{BB962C8B-B14F-4D97-AF65-F5344CB8AC3E}">
        <p14:creationId xmlns:p14="http://schemas.microsoft.com/office/powerpoint/2010/main" val="190015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Methodology &amp; Objective</a:t>
            </a:r>
          </a:p>
        </p:txBody>
      </p:sp>
      <p:sp>
        <p:nvSpPr>
          <p:cNvPr id="5" name="Slide Number Placeholder 4"/>
          <p:cNvSpPr>
            <a:spLocks noGrp="1"/>
          </p:cNvSpPr>
          <p:nvPr>
            <p:ph type="sldNum" sz="quarter" idx="12"/>
          </p:nvPr>
        </p:nvSpPr>
        <p:spPr/>
        <p:txBody>
          <a:bodyPr/>
          <a:lstStyle/>
          <a:p>
            <a:fld id="{C932CDCB-4B29-F641-AE31-D4360F16EBC3}" type="slidenum">
              <a:rPr lang="en-US" smtClean="0"/>
              <a:t>4</a:t>
            </a:fld>
            <a:endParaRPr lang="en-US"/>
          </a:p>
        </p:txBody>
      </p:sp>
    </p:spTree>
    <p:extLst>
      <p:ext uri="{BB962C8B-B14F-4D97-AF65-F5344CB8AC3E}">
        <p14:creationId xmlns:p14="http://schemas.microsoft.com/office/powerpoint/2010/main" val="96613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40792" y="2438658"/>
            <a:ext cx="5083245" cy="1904504"/>
            <a:chOff x="988685" y="4227246"/>
            <a:chExt cx="5084569" cy="1905000"/>
          </a:xfrm>
        </p:grpSpPr>
        <p:pic>
          <p:nvPicPr>
            <p:cNvPr id="8" name="Picture 2" descr="C:\Users\kathleen.porter\Documents\foresee-satisfaction-multichannel-print-final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841"/>
            <a:stretch/>
          </p:blipFill>
          <p:spPr bwMode="auto">
            <a:xfrm>
              <a:off x="988685" y="4227246"/>
              <a:ext cx="5084569"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4250709" y="5187707"/>
              <a:ext cx="381000" cy="382854"/>
            </a:xfrm>
            <a:prstGeom prst="rect">
              <a:avLst/>
            </a:prstGeom>
            <a:solidFill>
              <a:schemeClr val="bg1"/>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344385" indent="-230119" fontAlgn="base">
                <a:lnSpc>
                  <a:spcPct val="90000"/>
                </a:lnSpc>
                <a:spcBef>
                  <a:spcPct val="20000"/>
                </a:spcBef>
                <a:spcAft>
                  <a:spcPct val="0"/>
                </a:spcAft>
                <a:buFontTx/>
                <a:buChar char="–"/>
              </a:pPr>
              <a:endParaRPr lang="en-US" sz="1600">
                <a:solidFill>
                  <a:srgbClr val="151515"/>
                </a:solidFill>
              </a:endParaRPr>
            </a:p>
          </p:txBody>
        </p:sp>
        <p:sp>
          <p:nvSpPr>
            <p:cNvPr id="15" name="Rectangle 14"/>
            <p:cNvSpPr/>
            <p:nvPr/>
          </p:nvSpPr>
          <p:spPr bwMode="auto">
            <a:xfrm>
              <a:off x="2424804" y="5179746"/>
              <a:ext cx="411480" cy="382854"/>
            </a:xfrm>
            <a:prstGeom prst="rect">
              <a:avLst/>
            </a:prstGeom>
            <a:solidFill>
              <a:schemeClr val="bg1"/>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344385" indent="-230119" fontAlgn="base">
                <a:lnSpc>
                  <a:spcPct val="90000"/>
                </a:lnSpc>
                <a:spcBef>
                  <a:spcPct val="20000"/>
                </a:spcBef>
                <a:spcAft>
                  <a:spcPct val="0"/>
                </a:spcAft>
                <a:buFontTx/>
                <a:buChar char="–"/>
              </a:pPr>
              <a:endParaRPr lang="en-US" sz="1600">
                <a:solidFill>
                  <a:srgbClr val="151515"/>
                </a:solidFill>
              </a:endParaRPr>
            </a:p>
          </p:txBody>
        </p:sp>
        <p:cxnSp>
          <p:nvCxnSpPr>
            <p:cNvPr id="12" name="Straight Arrow Connector 11"/>
            <p:cNvCxnSpPr/>
            <p:nvPr/>
          </p:nvCxnSpPr>
          <p:spPr bwMode="auto">
            <a:xfrm>
              <a:off x="2452048" y="5410200"/>
              <a:ext cx="381000" cy="0"/>
            </a:xfrm>
            <a:prstGeom prst="straightConnector1">
              <a:avLst/>
            </a:prstGeom>
            <a:solidFill>
              <a:schemeClr val="accent1"/>
            </a:solidFill>
            <a:ln w="76200" cap="flat" cmpd="sng" algn="ctr">
              <a:solidFill>
                <a:srgbClr val="E1523D"/>
              </a:solidFill>
              <a:prstDash val="solid"/>
              <a:round/>
              <a:headEnd type="none" w="med" len="med"/>
              <a:tailEnd type="triangle" w="med" len="med"/>
            </a:ln>
            <a:effectLst/>
          </p:spPr>
        </p:cxnSp>
        <p:cxnSp>
          <p:nvCxnSpPr>
            <p:cNvPr id="14" name="Straight Arrow Connector 13"/>
            <p:cNvCxnSpPr/>
            <p:nvPr/>
          </p:nvCxnSpPr>
          <p:spPr bwMode="auto">
            <a:xfrm>
              <a:off x="4267200" y="5410200"/>
              <a:ext cx="381000" cy="0"/>
            </a:xfrm>
            <a:prstGeom prst="straightConnector1">
              <a:avLst/>
            </a:prstGeom>
            <a:solidFill>
              <a:schemeClr val="accent1"/>
            </a:solidFill>
            <a:ln w="76200" cap="flat" cmpd="sng" algn="ctr">
              <a:solidFill>
                <a:srgbClr val="E1523D"/>
              </a:solidFill>
              <a:prstDash val="solid"/>
              <a:round/>
              <a:headEnd type="none" w="med" len="med"/>
              <a:tailEnd type="triangle" w="med" len="med"/>
            </a:ln>
            <a:effectLst/>
          </p:spPr>
        </p:cxnSp>
      </p:grpSp>
      <p:sp>
        <p:nvSpPr>
          <p:cNvPr id="18" name="Text Box 5">
            <a:extLst>
              <a:ext uri="{FF2B5EF4-FFF2-40B4-BE49-F238E27FC236}">
                <a16:creationId xmlns:a16="http://schemas.microsoft.com/office/drawing/2014/main" id="{41F82594-B326-4FD9-8027-025208DB89C8}"/>
              </a:ext>
            </a:extLst>
          </p:cNvPr>
          <p:cNvSpPr txBox="1">
            <a:spLocks noChangeArrowheads="1"/>
          </p:cNvSpPr>
          <p:nvPr/>
        </p:nvSpPr>
        <p:spPr bwMode="auto">
          <a:xfrm>
            <a:off x="1302334" y="1191008"/>
            <a:ext cx="9584156" cy="584775"/>
          </a:xfrm>
          <a:prstGeom prst="rect">
            <a:avLst/>
          </a:prstGeom>
          <a:noFill/>
          <a:ln w="9525">
            <a:noFill/>
            <a:miter lim="800000"/>
            <a:headEnd/>
            <a:tailEnd/>
          </a:ln>
        </p:spPr>
        <p:txBody>
          <a:bodyPr wrap="square">
            <a:spAutoFit/>
          </a:bodyPr>
          <a:lstStyle/>
          <a:p>
            <a:pPr marL="0" lvl="1" indent="-119063"/>
            <a:r>
              <a:rPr lang="en-US" sz="1600" b="1">
                <a:solidFill>
                  <a:schemeClr val="tx2"/>
                </a:solidFill>
              </a:rPr>
              <a:t>ForeSee applies proven science and technology to the measurement and analysis of the customer experience through the lens of customer satisfaction.</a:t>
            </a:r>
            <a:endParaRPr lang="en-US" sz="1600">
              <a:solidFill>
                <a:schemeClr val="tx2"/>
              </a:solidFill>
              <a:cs typeface="Arial" pitchFamily="34" charset="0"/>
            </a:endParaRPr>
          </a:p>
        </p:txBody>
      </p:sp>
      <p:sp>
        <p:nvSpPr>
          <p:cNvPr id="19" name="Text Box 5">
            <a:extLst>
              <a:ext uri="{FF2B5EF4-FFF2-40B4-BE49-F238E27FC236}">
                <a16:creationId xmlns:a16="http://schemas.microsoft.com/office/drawing/2014/main" id="{1E1B5941-4603-4926-91D5-AF5AD72B2854}"/>
              </a:ext>
            </a:extLst>
          </p:cNvPr>
          <p:cNvSpPr txBox="1">
            <a:spLocks noChangeArrowheads="1"/>
          </p:cNvSpPr>
          <p:nvPr/>
        </p:nvSpPr>
        <p:spPr bwMode="auto">
          <a:xfrm>
            <a:off x="1414732" y="4920645"/>
            <a:ext cx="8980098" cy="784830"/>
          </a:xfrm>
          <a:prstGeom prst="rect">
            <a:avLst/>
          </a:prstGeom>
          <a:noFill/>
          <a:ln w="9525">
            <a:noFill/>
            <a:miter lim="800000"/>
            <a:headEnd/>
            <a:tailEnd/>
          </a:ln>
        </p:spPr>
        <p:txBody>
          <a:bodyPr wrap="square">
            <a:spAutoFit/>
          </a:bodyPr>
          <a:lstStyle/>
          <a:p>
            <a:pPr marL="119063" indent="-119063">
              <a:lnSpc>
                <a:spcPct val="150000"/>
              </a:lnSpc>
            </a:pPr>
            <a:r>
              <a:rPr lang="en-US" sz="1500" b="1">
                <a:solidFill>
                  <a:srgbClr val="151515"/>
                </a:solidFill>
                <a:cs typeface="Arial" pitchFamily="34" charset="0"/>
              </a:rPr>
              <a:t>Analysis of the customer experience will enable your organization to understand…</a:t>
            </a:r>
          </a:p>
          <a:p>
            <a:pPr>
              <a:lnSpc>
                <a:spcPct val="150000"/>
              </a:lnSpc>
              <a:buClr>
                <a:srgbClr val="FF0000"/>
              </a:buClr>
            </a:pPr>
            <a:r>
              <a:rPr lang="en-US" sz="1500" b="1">
                <a:solidFill>
                  <a:schemeClr val="accent1"/>
                </a:solidFill>
                <a:cs typeface="Arial" pitchFamily="34" charset="0"/>
              </a:rPr>
              <a:t>How are you doing? </a:t>
            </a:r>
          </a:p>
        </p:txBody>
      </p:sp>
      <p:sp>
        <p:nvSpPr>
          <p:cNvPr id="20" name="Text Box 5">
            <a:extLst>
              <a:ext uri="{FF2B5EF4-FFF2-40B4-BE49-F238E27FC236}">
                <a16:creationId xmlns:a16="http://schemas.microsoft.com/office/drawing/2014/main" id="{11FDB117-FDD1-4D1D-8D21-345FC5ADA6E1}"/>
              </a:ext>
            </a:extLst>
          </p:cNvPr>
          <p:cNvSpPr txBox="1">
            <a:spLocks noChangeArrowheads="1"/>
          </p:cNvSpPr>
          <p:nvPr/>
        </p:nvSpPr>
        <p:spPr bwMode="auto">
          <a:xfrm>
            <a:off x="4873506" y="5266893"/>
            <a:ext cx="2441812" cy="395814"/>
          </a:xfrm>
          <a:prstGeom prst="rect">
            <a:avLst/>
          </a:prstGeom>
          <a:noFill/>
          <a:ln w="9525">
            <a:noFill/>
            <a:miter lim="800000"/>
            <a:headEnd/>
            <a:tailEnd/>
          </a:ln>
        </p:spPr>
        <p:txBody>
          <a:bodyPr wrap="square">
            <a:spAutoFit/>
          </a:bodyPr>
          <a:lstStyle/>
          <a:p>
            <a:pPr>
              <a:lnSpc>
                <a:spcPct val="150000"/>
              </a:lnSpc>
              <a:buClr>
                <a:srgbClr val="FF0000"/>
              </a:buClr>
            </a:pPr>
            <a:r>
              <a:rPr lang="en-US" sz="1500" b="1">
                <a:solidFill>
                  <a:schemeClr val="accent1"/>
                </a:solidFill>
                <a:cs typeface="Arial" pitchFamily="34" charset="0"/>
              </a:rPr>
              <a:t>What should you do?</a:t>
            </a:r>
          </a:p>
        </p:txBody>
      </p:sp>
      <p:sp>
        <p:nvSpPr>
          <p:cNvPr id="21" name="Text Box 5">
            <a:extLst>
              <a:ext uri="{FF2B5EF4-FFF2-40B4-BE49-F238E27FC236}">
                <a16:creationId xmlns:a16="http://schemas.microsoft.com/office/drawing/2014/main" id="{3648A326-CA60-432F-B6F2-AF4C1E944932}"/>
              </a:ext>
            </a:extLst>
          </p:cNvPr>
          <p:cNvSpPr txBox="1">
            <a:spLocks noChangeArrowheads="1"/>
          </p:cNvSpPr>
          <p:nvPr/>
        </p:nvSpPr>
        <p:spPr bwMode="auto">
          <a:xfrm>
            <a:off x="8147565" y="5313060"/>
            <a:ext cx="2310219" cy="395814"/>
          </a:xfrm>
          <a:prstGeom prst="rect">
            <a:avLst/>
          </a:prstGeom>
          <a:noFill/>
          <a:ln w="9525">
            <a:noFill/>
            <a:miter lim="800000"/>
            <a:headEnd/>
            <a:tailEnd/>
          </a:ln>
        </p:spPr>
        <p:txBody>
          <a:bodyPr wrap="square">
            <a:spAutoFit/>
          </a:bodyPr>
          <a:lstStyle/>
          <a:p>
            <a:pPr marL="119063" indent="-119063">
              <a:lnSpc>
                <a:spcPct val="150000"/>
              </a:lnSpc>
            </a:pPr>
            <a:r>
              <a:rPr lang="en-US" sz="1500" b="1">
                <a:solidFill>
                  <a:schemeClr val="accent1"/>
                </a:solidFill>
                <a:cs typeface="Arial" pitchFamily="34" charset="0"/>
              </a:rPr>
              <a:t>Why should you do it?</a:t>
            </a:r>
          </a:p>
        </p:txBody>
      </p:sp>
      <p:cxnSp>
        <p:nvCxnSpPr>
          <p:cNvPr id="30" name="Straight Connector 29">
            <a:extLst>
              <a:ext uri="{FF2B5EF4-FFF2-40B4-BE49-F238E27FC236}">
                <a16:creationId xmlns:a16="http://schemas.microsoft.com/office/drawing/2014/main" id="{D4BA355D-583A-452B-B481-6F554D242124}"/>
              </a:ext>
            </a:extLst>
          </p:cNvPr>
          <p:cNvCxnSpPr>
            <a:cxnSpLocks/>
          </p:cNvCxnSpPr>
          <p:nvPr/>
        </p:nvCxnSpPr>
        <p:spPr bwMode="auto">
          <a:xfrm>
            <a:off x="1414732" y="4714875"/>
            <a:ext cx="8843479" cy="0"/>
          </a:xfrm>
          <a:prstGeom prst="line">
            <a:avLst/>
          </a:prstGeom>
          <a:solidFill>
            <a:schemeClr val="accent1"/>
          </a:solidFill>
          <a:ln w="19050" cap="rnd" cmpd="sng" algn="ctr">
            <a:solidFill>
              <a:schemeClr val="bg1">
                <a:lumMod val="75000"/>
              </a:schemeClr>
            </a:solidFill>
            <a:prstDash val="solid"/>
            <a:round/>
            <a:headEnd type="none" w="med" len="med"/>
            <a:tailEnd type="none" w="med" len="med"/>
          </a:ln>
          <a:effectLst/>
        </p:spPr>
      </p:cxnSp>
      <p:sp>
        <p:nvSpPr>
          <p:cNvPr id="4" name="Slide Number Placeholder 3">
            <a:extLst>
              <a:ext uri="{FF2B5EF4-FFF2-40B4-BE49-F238E27FC236}">
                <a16:creationId xmlns:a16="http://schemas.microsoft.com/office/drawing/2014/main" id="{3EE00143-1ACF-4D26-B4AB-E24F019F3FF8}"/>
              </a:ext>
            </a:extLst>
          </p:cNvPr>
          <p:cNvSpPr>
            <a:spLocks noGrp="1"/>
          </p:cNvSpPr>
          <p:nvPr>
            <p:ph type="sldNum" sz="quarter" idx="12"/>
          </p:nvPr>
        </p:nvSpPr>
        <p:spPr/>
        <p:txBody>
          <a:bodyPr/>
          <a:lstStyle/>
          <a:p>
            <a:fld id="{C932CDCB-4B29-F641-AE31-D4360F16EBC3}" type="slidenum">
              <a:rPr lang="en-US" smtClean="0"/>
              <a:t>5</a:t>
            </a:fld>
            <a:endParaRPr lang="en-US"/>
          </a:p>
        </p:txBody>
      </p:sp>
      <p:sp>
        <p:nvSpPr>
          <p:cNvPr id="22" name="Title 1">
            <a:extLst>
              <a:ext uri="{FF2B5EF4-FFF2-40B4-BE49-F238E27FC236}">
                <a16:creationId xmlns:a16="http://schemas.microsoft.com/office/drawing/2014/main" id="{182B2F04-3516-4928-AC6B-5FE82F1E0129}"/>
              </a:ext>
            </a:extLst>
          </p:cNvPr>
          <p:cNvSpPr txBox="1">
            <a:spLocks/>
          </p:cNvSpPr>
          <p:nvPr/>
        </p:nvSpPr>
        <p:spPr>
          <a:xfrm>
            <a:off x="685641" y="79828"/>
            <a:ext cx="10969943" cy="888608"/>
          </a:xfrm>
          <a:prstGeom prst="rect">
            <a:avLst/>
          </a:prstGeom>
        </p:spPr>
        <p:txBody>
          <a:bodyPr anchor="t"/>
          <a:lst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a:lstStyle>
          <a:p>
            <a:pPr algn="l"/>
            <a:r>
              <a:rPr lang="en-US" sz="2400" dirty="0"/>
              <a:t>ForeSee Methodology</a:t>
            </a:r>
          </a:p>
        </p:txBody>
      </p:sp>
    </p:spTree>
    <p:extLst>
      <p:ext uri="{BB962C8B-B14F-4D97-AF65-F5344CB8AC3E}">
        <p14:creationId xmlns:p14="http://schemas.microsoft.com/office/powerpoint/2010/main" val="159692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sz="2400" dirty="0"/>
              <a:t>Capturing the Voice of the Visitor</a:t>
            </a:r>
          </a:p>
        </p:txBody>
      </p:sp>
      <p:sp>
        <p:nvSpPr>
          <p:cNvPr id="7" name="Slide Number Placeholder 6"/>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EB5131EF-D618-5347-8462-43F33F2C84D1}"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sp>
        <p:nvSpPr>
          <p:cNvPr id="11" name="TextBox 10"/>
          <p:cNvSpPr txBox="1"/>
          <p:nvPr/>
        </p:nvSpPr>
        <p:spPr>
          <a:xfrm>
            <a:off x="9105500" y="1545081"/>
            <a:ext cx="2079703" cy="338554"/>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solidFill>
                <a:effectLst/>
                <a:uLnTx/>
                <a:uFillTx/>
                <a:latin typeface="Arial"/>
                <a:ea typeface="+mn-ea"/>
                <a:cs typeface="+mn-cs"/>
              </a:rPr>
              <a:t>Visitor is on EPA.gov</a:t>
            </a:r>
          </a:p>
        </p:txBody>
      </p:sp>
      <p:sp>
        <p:nvSpPr>
          <p:cNvPr id="12" name="TextBox 11"/>
          <p:cNvSpPr txBox="1"/>
          <p:nvPr/>
        </p:nvSpPr>
        <p:spPr>
          <a:xfrm>
            <a:off x="9135751" y="2466614"/>
            <a:ext cx="2743200" cy="83099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solidFill>
                <a:effectLst/>
                <a:uLnTx/>
                <a:uFillTx/>
                <a:latin typeface="Arial"/>
                <a:ea typeface="+mn-ea"/>
                <a:cs typeface="+mn-cs"/>
              </a:rPr>
              <a:t>Visitor is shown an invite </a:t>
            </a:r>
          </a:p>
          <a:p>
            <a:pPr marL="288925"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solidFill>
                <a:effectLst/>
                <a:uLnTx/>
                <a:uFillTx/>
                <a:latin typeface="Arial"/>
                <a:ea typeface="+mn-ea"/>
                <a:cs typeface="+mn-cs"/>
              </a:rPr>
              <a:t>4 pages</a:t>
            </a:r>
          </a:p>
          <a:p>
            <a:pPr marL="288925"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B3C"/>
                </a:solidFill>
                <a:effectLst/>
                <a:uLnTx/>
                <a:uFillTx/>
                <a:latin typeface="Arial"/>
                <a:ea typeface="+mn-ea"/>
                <a:cs typeface="+mn-cs"/>
              </a:rPr>
              <a:t>100% sample</a:t>
            </a:r>
          </a:p>
        </p:txBody>
      </p:sp>
      <p:sp>
        <p:nvSpPr>
          <p:cNvPr id="13" name="TextBox 12"/>
          <p:cNvSpPr txBox="1"/>
          <p:nvPr/>
        </p:nvSpPr>
        <p:spPr>
          <a:xfrm>
            <a:off x="9170497" y="3754930"/>
            <a:ext cx="2743200" cy="584775"/>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22B3C"/>
                </a:solidFill>
                <a:effectLst/>
                <a:uLnTx/>
                <a:uFillTx/>
                <a:latin typeface="Arial"/>
                <a:ea typeface="+mn-ea"/>
                <a:cs typeface="+mn-cs"/>
              </a:rPr>
              <a:t>Accepting the invite loads hidden tracker window</a:t>
            </a:r>
          </a:p>
        </p:txBody>
      </p:sp>
      <p:sp>
        <p:nvSpPr>
          <p:cNvPr id="14" name="TextBox 13"/>
          <p:cNvSpPr txBox="1"/>
          <p:nvPr/>
        </p:nvSpPr>
        <p:spPr>
          <a:xfrm>
            <a:off x="9170497" y="4821449"/>
            <a:ext cx="2408887" cy="584775"/>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22B3C"/>
                </a:solidFill>
                <a:effectLst/>
                <a:uLnTx/>
                <a:uFillTx/>
                <a:latin typeface="Arial"/>
                <a:ea typeface="+mn-ea"/>
                <a:cs typeface="+mn-cs"/>
              </a:rPr>
              <a:t>Survey goes to front when the site is exited</a:t>
            </a:r>
          </a:p>
        </p:txBody>
      </p:sp>
      <p:sp>
        <p:nvSpPr>
          <p:cNvPr id="15" name="Oval 14"/>
          <p:cNvSpPr/>
          <p:nvPr/>
        </p:nvSpPr>
        <p:spPr>
          <a:xfrm>
            <a:off x="8421447" y="1480214"/>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Box 15"/>
          <p:cNvSpPr txBox="1"/>
          <p:nvPr/>
        </p:nvSpPr>
        <p:spPr>
          <a:xfrm>
            <a:off x="8530735" y="1545081"/>
            <a:ext cx="356188" cy="461665"/>
          </a:xfrm>
          <a:prstGeom prst="rect">
            <a:avLst/>
          </a:prstGeom>
          <a:noFill/>
          <a:ln>
            <a:noFill/>
          </a:ln>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1</a:t>
            </a:r>
          </a:p>
        </p:txBody>
      </p:sp>
      <p:sp>
        <p:nvSpPr>
          <p:cNvPr id="17" name="Oval 16"/>
          <p:cNvSpPr/>
          <p:nvPr/>
        </p:nvSpPr>
        <p:spPr>
          <a:xfrm>
            <a:off x="8460168" y="2481479"/>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extBox 17"/>
          <p:cNvSpPr txBox="1"/>
          <p:nvPr/>
        </p:nvSpPr>
        <p:spPr>
          <a:xfrm>
            <a:off x="8572116" y="2533760"/>
            <a:ext cx="356188" cy="461665"/>
          </a:xfrm>
          <a:prstGeom prst="rect">
            <a:avLst/>
          </a:prstGeom>
          <a:noFill/>
          <a:ln>
            <a:noFill/>
          </a:ln>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2</a:t>
            </a:r>
          </a:p>
        </p:txBody>
      </p:sp>
      <p:sp>
        <p:nvSpPr>
          <p:cNvPr id="19" name="Oval 18"/>
          <p:cNvSpPr/>
          <p:nvPr/>
        </p:nvSpPr>
        <p:spPr>
          <a:xfrm>
            <a:off x="8431678" y="3732752"/>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0" name="TextBox 19"/>
          <p:cNvSpPr txBox="1"/>
          <p:nvPr/>
        </p:nvSpPr>
        <p:spPr>
          <a:xfrm>
            <a:off x="8550087" y="3806085"/>
            <a:ext cx="356188" cy="461665"/>
          </a:xfrm>
          <a:prstGeom prst="rect">
            <a:avLst/>
          </a:prstGeom>
          <a:noFill/>
          <a:ln>
            <a:noFill/>
          </a:ln>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3</a:t>
            </a:r>
          </a:p>
        </p:txBody>
      </p:sp>
      <p:sp>
        <p:nvSpPr>
          <p:cNvPr id="21" name="Oval 20"/>
          <p:cNvSpPr/>
          <p:nvPr/>
        </p:nvSpPr>
        <p:spPr>
          <a:xfrm>
            <a:off x="8431678" y="4831459"/>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2" name="TextBox 21"/>
          <p:cNvSpPr txBox="1"/>
          <p:nvPr/>
        </p:nvSpPr>
        <p:spPr>
          <a:xfrm>
            <a:off x="8530735" y="4889955"/>
            <a:ext cx="356188" cy="461665"/>
          </a:xfrm>
          <a:prstGeom prst="rect">
            <a:avLst/>
          </a:prstGeom>
          <a:noFill/>
          <a:ln>
            <a:noFill/>
          </a:ln>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4</a:t>
            </a:r>
          </a:p>
        </p:txBody>
      </p:sp>
      <p:graphicFrame>
        <p:nvGraphicFramePr>
          <p:cNvPr id="31" name="Diagram 30"/>
          <p:cNvGraphicFramePr/>
          <p:nvPr>
            <p:extLst>
              <p:ext uri="{D42A27DB-BD31-4B8C-83A1-F6EECF244321}">
                <p14:modId xmlns:p14="http://schemas.microsoft.com/office/powerpoint/2010/main" val="3600274071"/>
              </p:ext>
            </p:extLst>
          </p:nvPr>
        </p:nvGraphicFramePr>
        <p:xfrm>
          <a:off x="644187" y="930436"/>
          <a:ext cx="3997481" cy="496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526366695"/>
              </p:ext>
            </p:extLst>
          </p:nvPr>
        </p:nvGraphicFramePr>
        <p:xfrm>
          <a:off x="2513690" y="4185559"/>
          <a:ext cx="1052643" cy="274320"/>
        </p:xfrm>
        <a:graphic>
          <a:graphicData uri="http://schemas.openxmlformats.org/drawingml/2006/table">
            <a:tbl>
              <a:tblPr firstRow="1" bandRow="1">
                <a:tableStyleId>{5C22544A-7EE6-4342-B048-85BDC9FD1C3A}</a:tableStyleId>
              </a:tblPr>
              <a:tblGrid>
                <a:gridCol w="1052643">
                  <a:extLst>
                    <a:ext uri="{9D8B030D-6E8A-4147-A177-3AD203B41FA5}">
                      <a16:colId xmlns:a16="http://schemas.microsoft.com/office/drawing/2014/main" val="3453765628"/>
                    </a:ext>
                  </a:extLst>
                </a:gridCol>
              </a:tblGrid>
              <a:tr h="162346">
                <a:tc>
                  <a:txBody>
                    <a:bodyPr/>
                    <a:lstStyle/>
                    <a:p>
                      <a:pPr algn="ctr"/>
                      <a:r>
                        <a:rPr lang="en-US" sz="1200" b="0" i="1" dirty="0">
                          <a:solidFill>
                            <a:schemeClr val="tx2"/>
                          </a:solidFill>
                        </a:rPr>
                        <a:t>n</a:t>
                      </a:r>
                      <a:r>
                        <a:rPr lang="en-US" sz="1200" b="0" dirty="0">
                          <a:solidFill>
                            <a:schemeClr val="tx2"/>
                          </a:solidFill>
                        </a:rPr>
                        <a:t>=320*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691948527"/>
              </p:ext>
            </p:extLst>
          </p:nvPr>
        </p:nvGraphicFramePr>
        <p:xfrm>
          <a:off x="2582596" y="4475161"/>
          <a:ext cx="1003081" cy="304800"/>
        </p:xfrm>
        <a:graphic>
          <a:graphicData uri="http://schemas.openxmlformats.org/drawingml/2006/table">
            <a:tbl>
              <a:tblPr firstRow="1" bandRow="1">
                <a:tableStyleId>{5C22544A-7EE6-4342-B048-85BDC9FD1C3A}</a:tableStyleId>
              </a:tblPr>
              <a:tblGrid>
                <a:gridCol w="1003081">
                  <a:extLst>
                    <a:ext uri="{9D8B030D-6E8A-4147-A177-3AD203B41FA5}">
                      <a16:colId xmlns:a16="http://schemas.microsoft.com/office/drawing/2014/main" val="1003795364"/>
                    </a:ext>
                  </a:extLst>
                </a:gridCol>
              </a:tblGrid>
              <a:tr h="0">
                <a:tc>
                  <a:txBody>
                    <a:bodyPr/>
                    <a:lstStyle/>
                    <a:p>
                      <a:pPr algn="ctr"/>
                      <a:r>
                        <a:rPr lang="en-US" sz="1400" b="0" dirty="0">
                          <a:solidFill>
                            <a:schemeClr val="tx2"/>
                          </a:solidFill>
                        </a:rPr>
                        <a:t>Desktop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984909"/>
                  </a:ext>
                </a:extLst>
              </a:tr>
            </a:tbl>
          </a:graphicData>
        </a:graphic>
      </p:graphicFrame>
      <p:pic>
        <p:nvPicPr>
          <p:cNvPr id="25" name="Picture 24">
            <a:extLst>
              <a:ext uri="{FF2B5EF4-FFF2-40B4-BE49-F238E27FC236}">
                <a16:creationId xmlns:a16="http://schemas.microsoft.com/office/drawing/2014/main" id="{C8F607FD-6A6E-4619-AC81-DD4005FC3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10359" y="3806085"/>
            <a:ext cx="376769" cy="414028"/>
          </a:xfrm>
          <a:prstGeom prst="rect">
            <a:avLst/>
          </a:prstGeom>
        </p:spPr>
      </p:pic>
      <p:graphicFrame>
        <p:nvGraphicFramePr>
          <p:cNvPr id="28" name="Table 27">
            <a:extLst>
              <a:ext uri="{FF2B5EF4-FFF2-40B4-BE49-F238E27FC236}">
                <a16:creationId xmlns:a16="http://schemas.microsoft.com/office/drawing/2014/main" id="{9F421B39-0615-47BE-94EB-06FCEA3C433B}"/>
              </a:ext>
            </a:extLst>
          </p:cNvPr>
          <p:cNvGraphicFramePr>
            <a:graphicFrameLocks noGrp="1"/>
          </p:cNvGraphicFramePr>
          <p:nvPr>
            <p:extLst>
              <p:ext uri="{D42A27DB-BD31-4B8C-83A1-F6EECF244321}">
                <p14:modId xmlns:p14="http://schemas.microsoft.com/office/powerpoint/2010/main" val="2308884321"/>
              </p:ext>
            </p:extLst>
          </p:nvPr>
        </p:nvGraphicFramePr>
        <p:xfrm>
          <a:off x="2489824" y="5192917"/>
          <a:ext cx="1140629" cy="361604"/>
        </p:xfrm>
        <a:graphic>
          <a:graphicData uri="http://schemas.openxmlformats.org/drawingml/2006/table">
            <a:tbl>
              <a:tblPr firstRow="1" bandRow="1">
                <a:tableStyleId>{5C22544A-7EE6-4342-B048-85BDC9FD1C3A}</a:tableStyleId>
              </a:tblPr>
              <a:tblGrid>
                <a:gridCol w="1140629">
                  <a:extLst>
                    <a:ext uri="{9D8B030D-6E8A-4147-A177-3AD203B41FA5}">
                      <a16:colId xmlns:a16="http://schemas.microsoft.com/office/drawing/2014/main" val="3453765628"/>
                    </a:ext>
                  </a:extLst>
                </a:gridCol>
              </a:tblGrid>
              <a:tr h="361604">
                <a:tc>
                  <a:txBody>
                    <a:bodyPr/>
                    <a:lstStyle/>
                    <a:p>
                      <a:pPr algn="ctr"/>
                      <a:r>
                        <a:rPr lang="en-US" sz="1200" b="0" dirty="0">
                          <a:solidFill>
                            <a:schemeClr val="tx2"/>
                          </a:solidFill>
                        </a:rPr>
                        <a:t>Desktop=47%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38" name="Table 37">
            <a:extLst>
              <a:ext uri="{FF2B5EF4-FFF2-40B4-BE49-F238E27FC236}">
                <a16:creationId xmlns:a16="http://schemas.microsoft.com/office/drawing/2014/main" id="{979AA43A-26A0-4BB4-A593-6CC0C9FED630}"/>
              </a:ext>
            </a:extLst>
          </p:cNvPr>
          <p:cNvGraphicFramePr>
            <a:graphicFrameLocks noGrp="1"/>
          </p:cNvGraphicFramePr>
          <p:nvPr>
            <p:extLst>
              <p:ext uri="{D42A27DB-BD31-4B8C-83A1-F6EECF244321}">
                <p14:modId xmlns:p14="http://schemas.microsoft.com/office/powerpoint/2010/main" val="2414493085"/>
              </p:ext>
            </p:extLst>
          </p:nvPr>
        </p:nvGraphicFramePr>
        <p:xfrm>
          <a:off x="2455990" y="5449742"/>
          <a:ext cx="1030268" cy="274320"/>
        </p:xfrm>
        <a:graphic>
          <a:graphicData uri="http://schemas.openxmlformats.org/drawingml/2006/table">
            <a:tbl>
              <a:tblPr firstRow="1" bandRow="1">
                <a:tableStyleId>{5C22544A-7EE6-4342-B048-85BDC9FD1C3A}</a:tableStyleId>
              </a:tblPr>
              <a:tblGrid>
                <a:gridCol w="1030268">
                  <a:extLst>
                    <a:ext uri="{9D8B030D-6E8A-4147-A177-3AD203B41FA5}">
                      <a16:colId xmlns:a16="http://schemas.microsoft.com/office/drawing/2014/main" val="1003795364"/>
                    </a:ext>
                  </a:extLst>
                </a:gridCol>
              </a:tblGrid>
              <a:tr h="0">
                <a:tc>
                  <a:txBody>
                    <a:bodyPr/>
                    <a:lstStyle/>
                    <a:p>
                      <a:pPr algn="ctr"/>
                      <a:r>
                        <a:rPr lang="en-US" sz="1200" b="0" dirty="0">
                          <a:solidFill>
                            <a:schemeClr val="accent6"/>
                          </a:solidFill>
                        </a:rPr>
                        <a:t>*42%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984909"/>
                  </a:ext>
                </a:extLst>
              </a:tr>
            </a:tbl>
          </a:graphicData>
        </a:graphic>
      </p:graphicFrame>
      <p:sp>
        <p:nvSpPr>
          <p:cNvPr id="39" name="TextBox 38">
            <a:extLst>
              <a:ext uri="{FF2B5EF4-FFF2-40B4-BE49-F238E27FC236}">
                <a16:creationId xmlns:a16="http://schemas.microsoft.com/office/drawing/2014/main" id="{8D0E379E-B04F-4A64-BD17-313E6AE941D7}"/>
              </a:ext>
            </a:extLst>
          </p:cNvPr>
          <p:cNvSpPr txBox="1"/>
          <p:nvPr/>
        </p:nvSpPr>
        <p:spPr>
          <a:xfrm>
            <a:off x="1300580" y="6032534"/>
            <a:ext cx="3341088" cy="253916"/>
          </a:xfrm>
          <a:prstGeom prst="rect">
            <a:avLst/>
          </a:prstGeom>
          <a:noFill/>
        </p:spPr>
        <p:txBody>
          <a:bodyPr wrap="square"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965CC5"/>
                </a:solidFill>
                <a:effectLst/>
                <a:uLnTx/>
                <a:uFillTx/>
                <a:latin typeface="Arial"/>
                <a:ea typeface="+mn-ea"/>
                <a:cs typeface="+mn-cs"/>
              </a:rPr>
              <a:t>*</a:t>
            </a:r>
            <a:r>
              <a:rPr kumimoji="0" lang="en-US" sz="1050" b="0" i="0" u="none" strike="noStrike" kern="1200" cap="none" spc="0" normalizeH="0" baseline="0" noProof="0" dirty="0">
                <a:ln>
                  <a:noFill/>
                </a:ln>
                <a:solidFill>
                  <a:srgbClr val="965CC5"/>
                </a:solidFill>
                <a:effectLst/>
                <a:uLnTx/>
                <a:uFillTx/>
                <a:latin typeface="Arial"/>
                <a:ea typeface="+mn-ea"/>
                <a:cs typeface="+mn-cs"/>
              </a:rPr>
              <a:t>Regulatory Completion Percentage Benchmark</a:t>
            </a:r>
          </a:p>
        </p:txBody>
      </p:sp>
      <p:pic>
        <p:nvPicPr>
          <p:cNvPr id="3" name="Picture 2">
            <a:extLst>
              <a:ext uri="{FF2B5EF4-FFF2-40B4-BE49-F238E27FC236}">
                <a16:creationId xmlns:a16="http://schemas.microsoft.com/office/drawing/2014/main" id="{77C6E7FC-4D6C-4B97-952F-56154A435DE7}"/>
              </a:ext>
            </a:extLst>
          </p:cNvPr>
          <p:cNvPicPr>
            <a:picLocks noChangeAspect="1"/>
          </p:cNvPicPr>
          <p:nvPr/>
        </p:nvPicPr>
        <p:blipFill>
          <a:blip r:embed="rId9"/>
          <a:stretch>
            <a:fillRect/>
          </a:stretch>
        </p:blipFill>
        <p:spPr>
          <a:xfrm>
            <a:off x="4945133" y="1135808"/>
            <a:ext cx="3214149" cy="4868490"/>
          </a:xfrm>
          <a:prstGeom prst="rect">
            <a:avLst/>
          </a:prstGeom>
        </p:spPr>
      </p:pic>
      <p:sp>
        <p:nvSpPr>
          <p:cNvPr id="24" name="Footer Placeholder 2">
            <a:extLst>
              <a:ext uri="{FF2B5EF4-FFF2-40B4-BE49-F238E27FC236}">
                <a16:creationId xmlns:a16="http://schemas.microsoft.com/office/drawing/2014/main" id="{5B003F3E-86EC-4E45-B16E-639353AF4DF4}"/>
              </a:ext>
            </a:extLst>
          </p:cNvPr>
          <p:cNvSpPr txBox="1">
            <a:spLocks/>
          </p:cNvSpPr>
          <p:nvPr/>
        </p:nvSpPr>
        <p:spPr>
          <a:xfrm>
            <a:off x="4487338" y="6431598"/>
            <a:ext cx="3214148" cy="36512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lgn="ctr"/>
            <a:r>
              <a:rPr lang="en-US" dirty="0"/>
              <a:t>*Analysis uses the Radiation subset of the entire EPA desktop population</a:t>
            </a:r>
          </a:p>
        </p:txBody>
      </p:sp>
    </p:spTree>
    <p:extLst>
      <p:ext uri="{BB962C8B-B14F-4D97-AF65-F5344CB8AC3E}">
        <p14:creationId xmlns:p14="http://schemas.microsoft.com/office/powerpoint/2010/main" val="189791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a:solidFill>
                  <a:schemeClr val="tx1"/>
                </a:solidFill>
                <a:effectLst/>
              </a:rPr>
              <a:t>CX Strategic Analysis Objective</a:t>
            </a:r>
          </a:p>
        </p:txBody>
      </p:sp>
      <p:graphicFrame>
        <p:nvGraphicFramePr>
          <p:cNvPr id="5" name="Diagram 4"/>
          <p:cNvGraphicFramePr/>
          <p:nvPr>
            <p:extLst>
              <p:ext uri="{D42A27DB-BD31-4B8C-83A1-F6EECF244321}">
                <p14:modId xmlns:p14="http://schemas.microsoft.com/office/powerpoint/2010/main" val="2870324168"/>
              </p:ext>
            </p:extLst>
          </p:nvPr>
        </p:nvGraphicFramePr>
        <p:xfrm>
          <a:off x="609440" y="1658319"/>
          <a:ext cx="10969944" cy="354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932CDCB-4B29-F641-AE31-D4360F16EBC3}" type="slidenum">
              <a:rPr lang="en-US" smtClean="0"/>
              <a:t>7</a:t>
            </a:fld>
            <a:endParaRPr lang="en-US"/>
          </a:p>
        </p:txBody>
      </p:sp>
    </p:spTree>
    <p:extLst>
      <p:ext uri="{BB962C8B-B14F-4D97-AF65-F5344CB8AC3E}">
        <p14:creationId xmlns:p14="http://schemas.microsoft.com/office/powerpoint/2010/main" val="39884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5" name="Slide Number Placeholder 4"/>
          <p:cNvSpPr>
            <a:spLocks noGrp="1"/>
          </p:cNvSpPr>
          <p:nvPr>
            <p:ph type="sldNum" sz="quarter" idx="12"/>
          </p:nvPr>
        </p:nvSpPr>
        <p:spPr/>
        <p:txBody>
          <a:bodyPr/>
          <a:lstStyle/>
          <a:p>
            <a:fld id="{C932CDCB-4B29-F641-AE31-D4360F16EBC3}" type="slidenum">
              <a:rPr lang="en-US" smtClean="0"/>
              <a:t>8</a:t>
            </a:fld>
            <a:endParaRPr lang="en-US"/>
          </a:p>
        </p:txBody>
      </p:sp>
    </p:spTree>
    <p:extLst>
      <p:ext uri="{BB962C8B-B14F-4D97-AF65-F5344CB8AC3E}">
        <p14:creationId xmlns:p14="http://schemas.microsoft.com/office/powerpoint/2010/main" val="143294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C8787C-CEDB-4AE6-BA78-9243BDA3459A}"/>
              </a:ext>
            </a:extLst>
          </p:cNvPr>
          <p:cNvSpPr>
            <a:spLocks noGrp="1"/>
          </p:cNvSpPr>
          <p:nvPr>
            <p:ph type="sldNum" sz="quarter" idx="12"/>
          </p:nvPr>
        </p:nvSpPr>
        <p:spPr/>
        <p:txBody>
          <a:bodyPr/>
          <a:lstStyle/>
          <a:p>
            <a:fld id="{C932CDCB-4B29-F641-AE31-D4360F16EBC3}" type="slidenum">
              <a:rPr lang="en-US" smtClean="0"/>
              <a:t>9</a:t>
            </a:fld>
            <a:endParaRPr lang="en-US"/>
          </a:p>
        </p:txBody>
      </p:sp>
      <p:sp>
        <p:nvSpPr>
          <p:cNvPr id="4" name="Rectangle 3">
            <a:extLst>
              <a:ext uri="{FF2B5EF4-FFF2-40B4-BE49-F238E27FC236}">
                <a16:creationId xmlns:a16="http://schemas.microsoft.com/office/drawing/2014/main" id="{95EAF140-615C-4A13-94D4-1CFA990E94DB}"/>
              </a:ext>
            </a:extLst>
          </p:cNvPr>
          <p:cNvSpPr/>
          <p:nvPr/>
        </p:nvSpPr>
        <p:spPr>
          <a:xfrm>
            <a:off x="1631931" y="831700"/>
            <a:ext cx="9852206" cy="5401479"/>
          </a:xfrm>
          <a:prstGeom prst="rect">
            <a:avLst/>
          </a:prstGeom>
          <a:noFill/>
        </p:spPr>
        <p:txBody>
          <a:bodyPr wrap="square">
            <a:spAutoFit/>
          </a:bodyPr>
          <a:lstStyle/>
          <a:p>
            <a:pPr lvl="0"/>
            <a:r>
              <a:rPr lang="en-US" sz="1600" b="1" dirty="0">
                <a:solidFill>
                  <a:schemeClr val="accent5"/>
                </a:solidFill>
              </a:rPr>
              <a:t>Satisfaction Performance</a:t>
            </a:r>
          </a:p>
          <a:p>
            <a:pPr lvl="0"/>
            <a:r>
              <a:rPr lang="en-US" sz="1400" dirty="0">
                <a:solidFill>
                  <a:srgbClr val="222B3C"/>
                </a:solidFill>
              </a:rPr>
              <a:t>Satisfaction has improved across Q1 2019 compared to Q4 2018. Aggregate visitor satisfaction (70) is in line with relevant benchmark averages. </a:t>
            </a:r>
          </a:p>
          <a:p>
            <a:pPr lvl="0"/>
            <a:endParaRPr lang="en-US" sz="1600" dirty="0">
              <a:solidFill>
                <a:srgbClr val="222B3C"/>
              </a:solidFill>
            </a:endParaRPr>
          </a:p>
          <a:p>
            <a:pPr lvl="0"/>
            <a:r>
              <a:rPr lang="en-US" sz="1600" b="1" dirty="0">
                <a:solidFill>
                  <a:schemeClr val="accent5"/>
                </a:solidFill>
              </a:rPr>
              <a:t>Drivers of Satisfaction and Key Outcomes</a:t>
            </a:r>
          </a:p>
          <a:p>
            <a:pPr lvl="0"/>
            <a:r>
              <a:rPr lang="en-US" sz="1400" dirty="0">
                <a:solidFill>
                  <a:srgbClr val="222B3C"/>
                </a:solidFill>
              </a:rPr>
              <a:t>Navigation, site information and information browsing offer the most opportunity for improvement among visitors satisfaction with their online experience. Improvements to satisfaction will ultimately lead to a higher likelihood for visitors to recommend the EPA site to their friends or family members. </a:t>
            </a:r>
          </a:p>
          <a:p>
            <a:pPr lvl="0"/>
            <a:endParaRPr lang="en-US" sz="1600" dirty="0">
              <a:solidFill>
                <a:srgbClr val="222B3C"/>
              </a:solidFill>
            </a:endParaRPr>
          </a:p>
          <a:p>
            <a:pPr lvl="0"/>
            <a:r>
              <a:rPr lang="en-US" sz="1600" b="1" dirty="0">
                <a:solidFill>
                  <a:schemeClr val="accent5"/>
                </a:solidFill>
              </a:rPr>
              <a:t>Key findings- Information Browsing</a:t>
            </a:r>
          </a:p>
          <a:p>
            <a:pPr lvl="0"/>
            <a:r>
              <a:rPr lang="en-US" sz="1400" dirty="0">
                <a:solidFill>
                  <a:srgbClr val="222B3C"/>
                </a:solidFill>
              </a:rPr>
              <a:t>44% of visitors were not able to find the information they were looking for, a common theme being radiation exposure and health risks. Nuclear power issues and regulations are topics visited frequently on the site, yet they have the highest rate of visitors not finding the information they were looking for. </a:t>
            </a:r>
          </a:p>
          <a:p>
            <a:pPr lvl="0"/>
            <a:endParaRPr lang="en-US" sz="1600" dirty="0">
              <a:solidFill>
                <a:srgbClr val="222B3C"/>
              </a:solidFill>
            </a:endParaRPr>
          </a:p>
          <a:p>
            <a:pPr lvl="0"/>
            <a:r>
              <a:rPr lang="en-US" sz="1600" b="1" dirty="0">
                <a:solidFill>
                  <a:schemeClr val="accent5"/>
                </a:solidFill>
              </a:rPr>
              <a:t>Key findings- Site Information</a:t>
            </a:r>
          </a:p>
          <a:p>
            <a:pPr lvl="0"/>
            <a:r>
              <a:rPr lang="en-US" sz="1400" dirty="0">
                <a:solidFill>
                  <a:srgbClr val="222B3C"/>
                </a:solidFill>
              </a:rPr>
              <a:t>18% of visitors on the site felt the information was unclear. One third of visitors state that they still do not have a good understanding of what EPA’s role in radiation protection is after leaving the site, and nearly half state they do not know who to go to for more information after they visit the site. </a:t>
            </a:r>
          </a:p>
          <a:p>
            <a:pPr lvl="0"/>
            <a:endParaRPr lang="en-US" sz="1600" dirty="0">
              <a:solidFill>
                <a:srgbClr val="222B3C"/>
              </a:solidFill>
            </a:endParaRPr>
          </a:p>
          <a:p>
            <a:pPr lvl="0"/>
            <a:r>
              <a:rPr lang="en-US" sz="1600" b="1" dirty="0">
                <a:solidFill>
                  <a:schemeClr val="accent5"/>
                </a:solidFill>
              </a:rPr>
              <a:t>Key findings- Navigation</a:t>
            </a:r>
          </a:p>
          <a:p>
            <a:pPr lvl="0">
              <a:spcAft>
                <a:spcPts val="600"/>
              </a:spcAft>
            </a:pPr>
            <a:r>
              <a:rPr lang="en-US" sz="1400" dirty="0">
                <a:solidFill>
                  <a:srgbClr val="222B3C"/>
                </a:solidFill>
              </a:rPr>
              <a:t>One quarter of visitors report having navigation difficulties while on the site. Of those having navigation difficulties, 50% experience issues with links on the site. </a:t>
            </a:r>
          </a:p>
          <a:p>
            <a:pPr lvl="0"/>
            <a:endParaRPr lang="en-US" sz="1400" dirty="0">
              <a:solidFill>
                <a:srgbClr val="222B3C"/>
              </a:solidFill>
            </a:endParaRPr>
          </a:p>
        </p:txBody>
      </p:sp>
      <p:pic>
        <p:nvPicPr>
          <p:cNvPr id="14" name="Picture 13">
            <a:extLst>
              <a:ext uri="{FF2B5EF4-FFF2-40B4-BE49-F238E27FC236}">
                <a16:creationId xmlns:a16="http://schemas.microsoft.com/office/drawing/2014/main" id="{127E985D-A49D-4997-8AA9-AB2EE54D5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107" y="956144"/>
            <a:ext cx="705533" cy="567771"/>
          </a:xfrm>
          <a:prstGeom prst="rect">
            <a:avLst/>
          </a:prstGeom>
        </p:spPr>
      </p:pic>
      <p:pic>
        <p:nvPicPr>
          <p:cNvPr id="15" name="Picture 14">
            <a:extLst>
              <a:ext uri="{FF2B5EF4-FFF2-40B4-BE49-F238E27FC236}">
                <a16:creationId xmlns:a16="http://schemas.microsoft.com/office/drawing/2014/main" id="{3A2A7504-C753-4FE8-98E5-D8572518B7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487" y="4361373"/>
            <a:ext cx="584769" cy="567771"/>
          </a:xfrm>
          <a:prstGeom prst="rect">
            <a:avLst/>
          </a:prstGeom>
        </p:spPr>
      </p:pic>
      <p:pic>
        <p:nvPicPr>
          <p:cNvPr id="16" name="Picture 15">
            <a:extLst>
              <a:ext uri="{FF2B5EF4-FFF2-40B4-BE49-F238E27FC236}">
                <a16:creationId xmlns:a16="http://schemas.microsoft.com/office/drawing/2014/main" id="{4C1A6477-7954-4A2C-8031-2959150664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883" y="3213106"/>
            <a:ext cx="547979" cy="567771"/>
          </a:xfrm>
          <a:prstGeom prst="rect">
            <a:avLst/>
          </a:prstGeom>
        </p:spPr>
      </p:pic>
      <p:pic>
        <p:nvPicPr>
          <p:cNvPr id="17" name="Picture 16">
            <a:extLst>
              <a:ext uri="{FF2B5EF4-FFF2-40B4-BE49-F238E27FC236}">
                <a16:creationId xmlns:a16="http://schemas.microsoft.com/office/drawing/2014/main" id="{95EF2632-89EA-4B7B-9AD3-35CC6B8559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853" y="2092515"/>
            <a:ext cx="660468" cy="567771"/>
          </a:xfrm>
          <a:prstGeom prst="rect">
            <a:avLst/>
          </a:prstGeom>
        </p:spPr>
      </p:pic>
      <p:sp>
        <p:nvSpPr>
          <p:cNvPr id="19" name="Title 1">
            <a:extLst>
              <a:ext uri="{FF2B5EF4-FFF2-40B4-BE49-F238E27FC236}">
                <a16:creationId xmlns:a16="http://schemas.microsoft.com/office/drawing/2014/main" id="{E5F0B21D-ADDA-4286-81B8-4E25F9FF5C2D}"/>
              </a:ext>
            </a:extLst>
          </p:cNvPr>
          <p:cNvSpPr>
            <a:spLocks noGrp="1"/>
          </p:cNvSpPr>
          <p:nvPr>
            <p:ph type="title"/>
          </p:nvPr>
        </p:nvSpPr>
        <p:spPr>
          <a:xfrm>
            <a:off x="609441" y="83227"/>
            <a:ext cx="10969943" cy="888608"/>
          </a:xfrm>
        </p:spPr>
        <p:txBody>
          <a:bodyPr anchor="t">
            <a:normAutofit/>
          </a:bodyPr>
          <a:lstStyle/>
          <a:p>
            <a:pPr algn="l"/>
            <a:r>
              <a:rPr lang="en-US" sz="2600" dirty="0"/>
              <a:t>Executive Summary</a:t>
            </a:r>
          </a:p>
        </p:txBody>
      </p:sp>
      <p:pic>
        <p:nvPicPr>
          <p:cNvPr id="11" name="Picture 10">
            <a:extLst>
              <a:ext uri="{FF2B5EF4-FFF2-40B4-BE49-F238E27FC236}">
                <a16:creationId xmlns:a16="http://schemas.microsoft.com/office/drawing/2014/main" id="{7ADA8E76-23C0-4331-ADBA-D9F35B01DE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9622" y="5373245"/>
            <a:ext cx="480003" cy="567771"/>
          </a:xfrm>
          <a:prstGeom prst="rect">
            <a:avLst/>
          </a:prstGeom>
        </p:spPr>
      </p:pic>
    </p:spTree>
    <p:extLst>
      <p:ext uri="{BB962C8B-B14F-4D97-AF65-F5344CB8AC3E}">
        <p14:creationId xmlns:p14="http://schemas.microsoft.com/office/powerpoint/2010/main" val="77394527"/>
      </p:ext>
    </p:extLst>
  </p:cSld>
  <p:clrMapOvr>
    <a:masterClrMapping/>
  </p:clrMapOvr>
</p:sld>
</file>

<file path=ppt/theme/theme1.xml><?xml version="1.0" encoding="utf-8"?>
<a:theme xmlns:a="http://schemas.openxmlformats.org/drawingml/2006/main" name="ForeSee_2017_11_theme">
  <a:themeElements>
    <a:clrScheme name="ForeSee 2017">
      <a:dk1>
        <a:srgbClr val="222B3C"/>
      </a:dk1>
      <a:lt1>
        <a:srgbClr val="FFFFFF"/>
      </a:lt1>
      <a:dk2>
        <a:srgbClr val="3A475B"/>
      </a:dk2>
      <a:lt2>
        <a:srgbClr val="E9ECF2"/>
      </a:lt2>
      <a:accent1>
        <a:srgbClr val="EE2737"/>
      </a:accent1>
      <a:accent2>
        <a:srgbClr val="2AD2C9"/>
      </a:accent2>
      <a:accent3>
        <a:srgbClr val="F43D58"/>
      </a:accent3>
      <a:accent4>
        <a:srgbClr val="83D634"/>
      </a:accent4>
      <a:accent5>
        <a:srgbClr val="009FEA"/>
      </a:accent5>
      <a:accent6>
        <a:srgbClr val="965CC5"/>
      </a:accent6>
      <a:hlink>
        <a:srgbClr val="009FEA"/>
      </a:hlink>
      <a:folHlink>
        <a:srgbClr val="0093E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eSee_2017_11_theme" id="{ACEDDA78-9983-3B4B-80C0-515190C30AEF}" vid="{D62178B0-706D-7F48-A766-311D9D8FF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0680233-3df0-4251-a3db-37602fb73afe">
      <UserInfo>
        <DisplayName>ForeSeeBaseline Members</DisplayName>
        <AccountId>17</AccountId>
        <AccountType/>
      </UserInfo>
      <UserInfo>
        <DisplayName>HorizonOne Visitors</DisplayName>
        <AccountId>24</AccountId>
        <AccountType/>
      </UserInfo>
      <UserInfo>
        <DisplayName>Brian Martin</DisplayName>
        <AccountId>37</AccountId>
        <AccountType/>
      </UserInfo>
      <UserInfo>
        <DisplayName>Michelle Lam</DisplayName>
        <AccountId>281</AccountId>
        <AccountType/>
      </UserInfo>
    </SharedWithUsers>
    <Description0 xmlns="069370f7-248c-438a-8fd8-913a3fe69e2a">Truncated version of Style Guide with starter slides</Description0>
    <Owner xmlns="069370f7-248c-438a-8fd8-913a3fe69e2a">
      <UserInfo>
        <DisplayName>Wendy Cerimele</DisplayName>
        <AccountId>236</AccountId>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FE6F7BDA2A3B4FAA4F0FF14460AC5F" ma:contentTypeVersion="6" ma:contentTypeDescription="Create a new document." ma:contentTypeScope="" ma:versionID="6c7529c338757fb158c75f8bf417317a">
  <xsd:schema xmlns:xsd="http://www.w3.org/2001/XMLSchema" xmlns:xs="http://www.w3.org/2001/XMLSchema" xmlns:p="http://schemas.microsoft.com/office/2006/metadata/properties" xmlns:ns2="069370f7-248c-438a-8fd8-913a3fe69e2a" xmlns:ns3="00680233-3df0-4251-a3db-37602fb73afe" targetNamespace="http://schemas.microsoft.com/office/2006/metadata/properties" ma:root="true" ma:fieldsID="580bc0e745ee874e80277fd9bb925d8a" ns2:_="" ns3:_="">
    <xsd:import namespace="069370f7-248c-438a-8fd8-913a3fe69e2a"/>
    <xsd:import namespace="00680233-3df0-4251-a3db-37602fb73afe"/>
    <xsd:element name="properties">
      <xsd:complexType>
        <xsd:sequence>
          <xsd:element name="documentManagement">
            <xsd:complexType>
              <xsd:all>
                <xsd:element ref="ns2:MediaServiceMetadata" minOccurs="0"/>
                <xsd:element ref="ns2:MediaServiceFastMetadata" minOccurs="0"/>
                <xsd:element ref="ns2:Description0" minOccurs="0"/>
                <xsd:element ref="ns2:Owner"/>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370f7-248c-438a-8fd8-913a3fe69e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escription0" ma:index="10" nillable="true" ma:displayName="Description" ma:description="What the file is used for, what it contains, etc." ma:internalName="Description0">
      <xsd:simpleType>
        <xsd:restriction base="dms:Note">
          <xsd:maxLength value="255"/>
        </xsd:restriction>
      </xsd:simpleType>
    </xsd:element>
    <xsd:element name="Owner" ma:index="11" ma:displayName="Owner" ma:description="Person responsible for ensuring the file is accurate and up to date."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680233-3df0-4251-a3db-37602fb73af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BB433-F5BF-4871-B0BD-48C71A9792E6}">
  <ds:schemaRefs>
    <ds:schemaRef ds:uri="http://schemas.microsoft.com/sharepoint/v3/contenttype/forms"/>
  </ds:schemaRefs>
</ds:datastoreItem>
</file>

<file path=customXml/itemProps2.xml><?xml version="1.0" encoding="utf-8"?>
<ds:datastoreItem xmlns:ds="http://schemas.openxmlformats.org/officeDocument/2006/customXml" ds:itemID="{ED48184E-C96F-4121-8577-E08824B26BC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00680233-3df0-4251-a3db-37602fb73afe"/>
    <ds:schemaRef ds:uri="http://purl.org/dc/terms/"/>
    <ds:schemaRef ds:uri="http://schemas.openxmlformats.org/package/2006/metadata/core-properties"/>
    <ds:schemaRef ds:uri="http://purl.org/dc/dcmitype/"/>
    <ds:schemaRef ds:uri="069370f7-248c-438a-8fd8-913a3fe69e2a"/>
    <ds:schemaRef ds:uri="http://www.w3.org/XML/1998/namespace"/>
  </ds:schemaRefs>
</ds:datastoreItem>
</file>

<file path=customXml/itemProps3.xml><?xml version="1.0" encoding="utf-8"?>
<ds:datastoreItem xmlns:ds="http://schemas.openxmlformats.org/officeDocument/2006/customXml" ds:itemID="{FE807598-CF75-4E9D-BEED-0F7A69CE6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370f7-248c-438a-8fd8-913a3fe69e2a"/>
    <ds:schemaRef ds:uri="00680233-3df0-4251-a3db-37602fb73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15784</TotalTime>
  <Words>3177</Words>
  <Application>Microsoft Office PowerPoint</Application>
  <PresentationFormat>Custom</PresentationFormat>
  <Paragraphs>458</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Lucida Grande</vt:lpstr>
      <vt:lpstr>Wingdings</vt:lpstr>
      <vt:lpstr>ForeSee_2017_11_theme</vt:lpstr>
      <vt:lpstr>Environmental Protection Agency</vt:lpstr>
      <vt:lpstr>Your ForeSee Team </vt:lpstr>
      <vt:lpstr>Agenda</vt:lpstr>
      <vt:lpstr>Methodology &amp; Objective</vt:lpstr>
      <vt:lpstr>PowerPoint Presentation</vt:lpstr>
      <vt:lpstr>Capturing the Voice of the Visitor</vt:lpstr>
      <vt:lpstr>CX Strategic Analysis Objective</vt:lpstr>
      <vt:lpstr>Executive Summary</vt:lpstr>
      <vt:lpstr>Executive Summary</vt:lpstr>
      <vt:lpstr>Radiation Segment Overview</vt:lpstr>
      <vt:lpstr>Overall satisfaction for the radiation segment is 70; however, scores have shifted over each quarter. </vt:lpstr>
      <vt:lpstr>Increasing customer satisfaction has the greatest impact on radiation visitors likelihood to recommend the agency to their friends and family. </vt:lpstr>
      <vt:lpstr>Information browsing, site information and navigation offer the greatest opportunity to improve visitors’ overall satisfaction.</vt:lpstr>
      <vt:lpstr>Making up the majority of EPA’s radiation visitors, consumers and citizens are the least satisfied group behind business representatives. </vt:lpstr>
      <vt:lpstr>Over a third of EPA radiation visitors came to the site to find radiation information because they are a trusted source of information in their community; health effects is the main topic visited.</vt:lpstr>
      <vt:lpstr>One in five EPA radiation visitors reported that they did not understand site information. Visitors are most likely to note that radiation safety and standards are unclear.</vt:lpstr>
      <vt:lpstr>Following their site visit, one-third of visitors did not have a better idea of EPA’s role in radiation protection and nearly half did not know who to contact for additional information.</vt:lpstr>
      <vt:lpstr>Nearly half of EPA’s radiation visitors are coming to the site for the first time, yet are one of the least satisfied groups. Three quarters of visitors are coming to the site a few times per year or less.</vt:lpstr>
      <vt:lpstr>Nearly half of EPA’s radiation visitors could not find the information they were looking for in totality. The main topic that could not be found on the site had to do with radiation exposure. </vt:lpstr>
      <vt:lpstr>Of the most viewed topics on the site, nuclear power issues and regulations had the highest percentage of visitors stating they could not find information on these topics.</vt:lpstr>
      <vt:lpstr>Over half of visitors clicked on links within the page to look for information. The majority of visitors who used the search box stated it worked well.</vt:lpstr>
      <vt:lpstr>Visitors that use the A-Z index to search for information on the site report not finding what they were looking for more often than other search routes.</vt:lpstr>
      <vt:lpstr>One in four visitors encountered navigation difficulties. Visitors who had navigation difficulties were most likely to encounter technical difficulties. </vt:lpstr>
      <vt:lpstr>The top radiation information topics that had the highest rates of link issues are the document library, reporting an environmental problem, and EPA emergency response.</vt:lpstr>
      <vt:lpstr>Recommendations &amp;  Next Steps</vt:lpstr>
      <vt:lpstr>Key Findings &amp; Recommendations</vt:lpstr>
      <vt:lpstr>Next Steps</vt:lpstr>
      <vt:lpstr>Appendix</vt:lpstr>
      <vt:lpstr>Majority of EPA radiation visitors came to look for data, statistics, scientific methods and models, as well as research environmental issues.</vt:lpstr>
      <vt:lpstr>Appendix - Glossary of ForeSee Terminology</vt:lpstr>
      <vt:lpstr>Understanding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Checklist for CXSA</dc:title>
  <dc:creator>Kelly Savage</dc:creator>
  <cp:lastModifiedBy>Suzuki, Judy</cp:lastModifiedBy>
  <cp:revision>18</cp:revision>
  <dcterms:modified xsi:type="dcterms:W3CDTF">2019-05-03T18:37:37Z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0x010100B1FE6F7BDA2A3B4FAA4F0FF14460AC5F</vt:lpwstr>
  </property>
</Properties>
</file>