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4" r:id="rId5"/>
  </p:sldMasterIdLst>
  <p:notesMasterIdLst>
    <p:notesMasterId r:id="rId69"/>
  </p:notesMasterIdLst>
  <p:handoutMasterIdLst>
    <p:handoutMasterId r:id="rId70"/>
  </p:handoutMasterIdLst>
  <p:sldIdLst>
    <p:sldId id="256" r:id="rId6"/>
    <p:sldId id="257" r:id="rId7"/>
    <p:sldId id="347" r:id="rId8"/>
    <p:sldId id="348" r:id="rId9"/>
    <p:sldId id="261" r:id="rId10"/>
    <p:sldId id="349" r:id="rId11"/>
    <p:sldId id="265" r:id="rId12"/>
    <p:sldId id="266" r:id="rId13"/>
    <p:sldId id="269" r:id="rId14"/>
    <p:sldId id="323" r:id="rId15"/>
    <p:sldId id="2493" r:id="rId16"/>
    <p:sldId id="2495" r:id="rId17"/>
    <p:sldId id="267" r:id="rId18"/>
    <p:sldId id="2491" r:id="rId19"/>
    <p:sldId id="270" r:id="rId20"/>
    <p:sldId id="273" r:id="rId21"/>
    <p:sldId id="275" r:id="rId22"/>
    <p:sldId id="2488" r:id="rId23"/>
    <p:sldId id="2487" r:id="rId24"/>
    <p:sldId id="2486" r:id="rId25"/>
    <p:sldId id="278" r:id="rId26"/>
    <p:sldId id="280" r:id="rId27"/>
    <p:sldId id="2489" r:id="rId28"/>
    <p:sldId id="282" r:id="rId29"/>
    <p:sldId id="283" r:id="rId30"/>
    <p:sldId id="285" r:id="rId31"/>
    <p:sldId id="837" r:id="rId32"/>
    <p:sldId id="287" r:id="rId33"/>
    <p:sldId id="288" r:id="rId34"/>
    <p:sldId id="290" r:id="rId35"/>
    <p:sldId id="2483" r:id="rId36"/>
    <p:sldId id="2490" r:id="rId37"/>
    <p:sldId id="292" r:id="rId38"/>
    <p:sldId id="293" r:id="rId39"/>
    <p:sldId id="295" r:id="rId40"/>
    <p:sldId id="2496" r:id="rId41"/>
    <p:sldId id="297" r:id="rId42"/>
    <p:sldId id="298" r:id="rId43"/>
    <p:sldId id="305" r:id="rId44"/>
    <p:sldId id="2497" r:id="rId45"/>
    <p:sldId id="2498" r:id="rId46"/>
    <p:sldId id="302" r:id="rId47"/>
    <p:sldId id="303" r:id="rId48"/>
    <p:sldId id="2494" r:id="rId49"/>
    <p:sldId id="2499" r:id="rId50"/>
    <p:sldId id="2492" r:id="rId51"/>
    <p:sldId id="307" r:id="rId52"/>
    <p:sldId id="308" r:id="rId53"/>
    <p:sldId id="300" r:id="rId54"/>
    <p:sldId id="310" r:id="rId55"/>
    <p:sldId id="2485" r:id="rId56"/>
    <p:sldId id="312" r:id="rId57"/>
    <p:sldId id="313" r:id="rId58"/>
    <p:sldId id="315" r:id="rId59"/>
    <p:sldId id="2484" r:id="rId60"/>
    <p:sldId id="2500" r:id="rId61"/>
    <p:sldId id="2501" r:id="rId62"/>
    <p:sldId id="317" r:id="rId63"/>
    <p:sldId id="350" r:id="rId64"/>
    <p:sldId id="271" r:id="rId65"/>
    <p:sldId id="2481" r:id="rId66"/>
    <p:sldId id="2482" r:id="rId67"/>
    <p:sldId id="320" r:id="rId68"/>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7" userDrawn="1">
          <p15:clr>
            <a:srgbClr val="A4A3A4"/>
          </p15:clr>
        </p15:guide>
        <p15:guide id="4" orient="horz" pos="4200" userDrawn="1">
          <p15:clr>
            <a:srgbClr val="A4A3A4"/>
          </p15:clr>
        </p15:guide>
        <p15:guide id="5" pos="7295" userDrawn="1">
          <p15:clr>
            <a:srgbClr val="A4A3A4"/>
          </p15:clr>
        </p15:guide>
        <p15:guide id="6" pos="383" userDrawn="1">
          <p15:clr>
            <a:srgbClr val="A4A3A4"/>
          </p15:clr>
        </p15:guide>
        <p15:guide id="7" orient="horz" pos="391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O'Reilly" initials="RO" lastIdx="47" clrIdx="0">
    <p:extLst>
      <p:ext uri="{19B8F6BF-5375-455C-9EA6-DF929625EA0E}">
        <p15:presenceInfo xmlns:p15="http://schemas.microsoft.com/office/powerpoint/2012/main" userId="S::Ryan.OReilly@foresee.com::5ecd42d5-323f-469d-9b21-253f3b70335b" providerId="AD"/>
      </p:ext>
    </p:extLst>
  </p:cmAuthor>
  <p:cmAuthor id="2" name="Susan Lindstrom" initials="SL" lastIdx="9" clrIdx="1">
    <p:extLst>
      <p:ext uri="{19B8F6BF-5375-455C-9EA6-DF929625EA0E}">
        <p15:presenceInfo xmlns:p15="http://schemas.microsoft.com/office/powerpoint/2012/main" userId="S::Susan.Lindstrom@foresee.com::321f4d9e-89ce-4ab4-8e67-7906032de0f1" providerId="AD"/>
      </p:ext>
    </p:extLst>
  </p:cmAuthor>
  <p:cmAuthor id="3" name="Carolyn Texley" initials="CT" lastIdx="37" clrIdx="2">
    <p:extLst>
      <p:ext uri="{19B8F6BF-5375-455C-9EA6-DF929625EA0E}">
        <p15:presenceInfo xmlns:p15="http://schemas.microsoft.com/office/powerpoint/2012/main" userId="S::Carolyn.Texley@foresee.com::6dacb29d-1fea-4342-8239-8f05f4110a13" providerId="AD"/>
      </p:ext>
    </p:extLst>
  </p:cmAuthor>
  <p:cmAuthor id="4" name="Laura Messina" initials="LM" lastIdx="18" clrIdx="3">
    <p:extLst>
      <p:ext uri="{19B8F6BF-5375-455C-9EA6-DF929625EA0E}">
        <p15:presenceInfo xmlns:p15="http://schemas.microsoft.com/office/powerpoint/2012/main" userId="S::Laura.Messina@foresee.com::30716d69-3d92-496d-84d8-f60e20aa46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737"/>
    <a:srgbClr val="2AD2C9"/>
    <a:srgbClr val="3A475B"/>
    <a:srgbClr val="A7B3C7"/>
    <a:srgbClr val="4255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DBEAEE-4ED7-4B61-9B82-D498F5E990F2}" v="331" dt="2019-03-13T18:14:33.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snapToObjects="1" showGuides="1">
      <p:cViewPr varScale="1">
        <p:scale>
          <a:sx n="71" d="100"/>
          <a:sy n="71" d="100"/>
        </p:scale>
        <p:origin x="612" y="60"/>
      </p:cViewPr>
      <p:guideLst>
        <p:guide orient="horz" pos="677"/>
        <p:guide orient="horz" pos="4200"/>
        <p:guide pos="7295"/>
        <p:guide pos="383"/>
        <p:guide orient="horz" pos="3912"/>
      </p:guideLst>
    </p:cSldViewPr>
  </p:slideViewPr>
  <p:notesTextViewPr>
    <p:cViewPr>
      <p:scale>
        <a:sx n="100" d="100"/>
        <a:sy n="100" d="100"/>
      </p:scale>
      <p:origin x="0" y="0"/>
    </p:cViewPr>
  </p:notesTextViewPr>
  <p:sorterViewPr>
    <p:cViewPr>
      <p:scale>
        <a:sx n="125" d="100"/>
        <a:sy n="125" d="100"/>
      </p:scale>
      <p:origin x="0" y="-29886"/>
    </p:cViewPr>
  </p:sorterViewPr>
  <p:notesViewPr>
    <p:cSldViewPr snapToGrid="0" snapToObjects="1" showGuides="1">
      <p:cViewPr varScale="1">
        <p:scale>
          <a:sx n="63" d="100"/>
          <a:sy n="63" d="100"/>
        </p:scale>
        <p:origin x="270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D18F80-FAAA-D847-92D9-EF6B47674F6B}" type="datetimeFigureOut">
              <a:rPr lang="en-US" smtClean="0"/>
              <a:t>3/14/2019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26C175-777A-A740-B094-318DB0A48D93}" type="slidenum">
              <a:rPr lang="en-US" smtClean="0"/>
              <a:t>‹#›</a:t>
            </a:fld>
            <a:endParaRPr lang="en-US"/>
          </a:p>
        </p:txBody>
      </p:sp>
    </p:spTree>
    <p:extLst>
      <p:ext uri="{BB962C8B-B14F-4D97-AF65-F5344CB8AC3E}">
        <p14:creationId xmlns:p14="http://schemas.microsoft.com/office/powerpoint/2010/main" val="1013899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A0E0BB-0142-B348-9853-27ADBED97CAE}" type="datetimeFigureOut">
              <a:rPr lang="en-US" smtClean="0"/>
              <a:t>3/14/2019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711622-BE9D-1049-AE18-A29823FC9BA9}" type="slidenum">
              <a:rPr lang="en-US" smtClean="0"/>
              <a:t>‹#›</a:t>
            </a:fld>
            <a:endParaRPr lang="en-US"/>
          </a:p>
        </p:txBody>
      </p:sp>
    </p:spTree>
    <p:extLst>
      <p:ext uri="{BB962C8B-B14F-4D97-AF65-F5344CB8AC3E}">
        <p14:creationId xmlns:p14="http://schemas.microsoft.com/office/powerpoint/2010/main" val="3205727089"/>
      </p:ext>
    </p:extLst>
  </p:cSld>
  <p:clrMap bg1="lt1" tx1="dk1" bg2="lt2" tx2="dk2" accent1="accent1" accent2="accent2" accent3="accent3" accent4="accent4" accent5="accent5" accent6="accent6" hlink="hlink" folHlink="folHlink"/>
  <p:notesStyle>
    <a:lvl1pPr marL="0" algn="l" defTabSz="609493" rtl="0" eaLnBrk="1" latinLnBrk="0" hangingPunct="1">
      <a:defRPr sz="1200" kern="1200">
        <a:solidFill>
          <a:schemeClr val="tx1"/>
        </a:solidFill>
        <a:latin typeface="+mn-lt"/>
        <a:ea typeface="+mn-ea"/>
        <a:cs typeface="+mn-cs"/>
      </a:defRPr>
    </a:lvl1pPr>
    <a:lvl2pPr marL="609493" algn="l" defTabSz="609493" rtl="0" eaLnBrk="1" latinLnBrk="0" hangingPunct="1">
      <a:defRPr sz="1200" kern="1200">
        <a:solidFill>
          <a:schemeClr val="tx1"/>
        </a:solidFill>
        <a:latin typeface="+mn-lt"/>
        <a:ea typeface="+mn-ea"/>
        <a:cs typeface="+mn-cs"/>
      </a:defRPr>
    </a:lvl2pPr>
    <a:lvl3pPr marL="1218987" algn="l" defTabSz="609493" rtl="0" eaLnBrk="1" latinLnBrk="0" hangingPunct="1">
      <a:defRPr sz="1200" kern="1200">
        <a:solidFill>
          <a:schemeClr val="tx1"/>
        </a:solidFill>
        <a:latin typeface="+mn-lt"/>
        <a:ea typeface="+mn-ea"/>
        <a:cs typeface="+mn-cs"/>
      </a:defRPr>
    </a:lvl3pPr>
    <a:lvl4pPr marL="1828480" algn="l" defTabSz="609493" rtl="0" eaLnBrk="1" latinLnBrk="0" hangingPunct="1">
      <a:defRPr sz="1200" kern="1200">
        <a:solidFill>
          <a:schemeClr val="tx1"/>
        </a:solidFill>
        <a:latin typeface="+mn-lt"/>
        <a:ea typeface="+mn-ea"/>
        <a:cs typeface="+mn-cs"/>
      </a:defRPr>
    </a:lvl4pPr>
    <a:lvl5pPr marL="2437973" algn="l" defTabSz="609493" rtl="0" eaLnBrk="1" latinLnBrk="0" hangingPunct="1">
      <a:defRPr sz="1200" kern="1200">
        <a:solidFill>
          <a:schemeClr val="tx1"/>
        </a:solidFill>
        <a:latin typeface="+mn-lt"/>
        <a:ea typeface="+mn-ea"/>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71711622-BE9D-1049-AE18-A29823FC9BA9}"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82981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11622-BE9D-1049-AE18-A29823FC9BA9}" type="slidenum">
              <a:rPr lang="en-US" smtClean="0"/>
              <a:t>27</a:t>
            </a:fld>
            <a:endParaRPr lang="en-US"/>
          </a:p>
        </p:txBody>
      </p:sp>
    </p:spTree>
    <p:extLst>
      <p:ext uri="{BB962C8B-B14F-4D97-AF65-F5344CB8AC3E}">
        <p14:creationId xmlns:p14="http://schemas.microsoft.com/office/powerpoint/2010/main" val="80063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ForeSee</a:t>
            </a:r>
            <a:r>
              <a:rPr lang="en-US" dirty="0"/>
              <a:t> Summit has found a new home at Engage!</a:t>
            </a:r>
          </a:p>
          <a:p>
            <a:pPr lvl="0"/>
            <a:r>
              <a:rPr lang="en-US" sz="1200" kern="1200" dirty="0">
                <a:solidFill>
                  <a:schemeClr val="tx1"/>
                </a:solidFill>
                <a:effectLst/>
                <a:latin typeface="+mn-lt"/>
                <a:ea typeface="+mn-ea"/>
                <a:cs typeface="+mn-cs"/>
              </a:rPr>
              <a:t>Verint is eager to welcome </a:t>
            </a:r>
            <a:r>
              <a:rPr lang="en-US" sz="1200" kern="1200" dirty="0" err="1">
                <a:solidFill>
                  <a:schemeClr val="tx1"/>
                </a:solidFill>
                <a:effectLst/>
                <a:latin typeface="+mn-lt"/>
                <a:ea typeface="+mn-ea"/>
                <a:cs typeface="+mn-cs"/>
              </a:rPr>
              <a:t>ForeSee</a:t>
            </a:r>
            <a:r>
              <a:rPr lang="en-US" sz="1200" kern="1200" dirty="0">
                <a:solidFill>
                  <a:schemeClr val="tx1"/>
                </a:solidFill>
                <a:effectLst/>
                <a:latin typeface="+mn-lt"/>
                <a:ea typeface="+mn-ea"/>
                <a:cs typeface="+mn-cs"/>
              </a:rPr>
              <a:t> clients into the fold.</a:t>
            </a:r>
          </a:p>
          <a:p>
            <a:pPr lvl="0"/>
            <a:r>
              <a:rPr lang="en-US" sz="1200" kern="1200" dirty="0">
                <a:effectLst/>
                <a:latin typeface="+mn-lt"/>
                <a:ea typeface="+mn-ea"/>
                <a:cs typeface="+mn-cs"/>
              </a:rPr>
              <a:t>There will be a track specific to </a:t>
            </a:r>
            <a:r>
              <a:rPr lang="en-US" sz="1200" kern="1200" dirty="0" err="1">
                <a:effectLst/>
                <a:latin typeface="+mn-lt"/>
                <a:ea typeface="+mn-ea"/>
                <a:cs typeface="+mn-cs"/>
              </a:rPr>
              <a:t>ForeSee</a:t>
            </a:r>
            <a:r>
              <a:rPr lang="en-US" sz="1200" kern="1200" dirty="0">
                <a:effectLst/>
                <a:latin typeface="+mn-lt"/>
                <a:ea typeface="+mn-ea"/>
                <a:cs typeface="+mn-cs"/>
              </a:rPr>
              <a:t> clients, which will include case studies, product insights and CX Suite training</a:t>
            </a:r>
            <a:r>
              <a:rPr lang="en-US" dirty="0"/>
              <a:t>.</a:t>
            </a:r>
            <a:endParaRPr lang="en-US" sz="1200" kern="1200" dirty="0">
              <a:latin typeface="+mn-lt"/>
              <a:cs typeface="Calibri"/>
            </a:endParaRPr>
          </a:p>
          <a:p>
            <a:pPr lvl="0"/>
            <a:r>
              <a:rPr lang="en-US" sz="1200" kern="1200" dirty="0">
                <a:effectLst/>
                <a:latin typeface="+mn-lt"/>
                <a:ea typeface="+mn-ea"/>
                <a:cs typeface="+mn-cs"/>
              </a:rPr>
              <a:t>The larger number of attendees (1400+) means even more networking opportunities</a:t>
            </a:r>
            <a:r>
              <a:rPr lang="en-US" dirty="0"/>
              <a:t>.</a:t>
            </a:r>
            <a:endParaRPr lang="en-US" sz="1200" kern="1200" dirty="0">
              <a:latin typeface="+mn-lt"/>
              <a:cs typeface="Calibri"/>
            </a:endParaRPr>
          </a:p>
          <a:p>
            <a:pPr lvl="0"/>
            <a:r>
              <a:rPr lang="en-US" sz="1200" kern="1200" dirty="0">
                <a:solidFill>
                  <a:schemeClr val="tx1"/>
                </a:solidFill>
                <a:effectLst/>
                <a:latin typeface="+mn-lt"/>
                <a:ea typeface="+mn-ea"/>
                <a:cs typeface="+mn-cs"/>
              </a:rPr>
              <a:t>The Engage and Summit teams are working to integrate systems and programming to deliver the best possible experience for </a:t>
            </a:r>
            <a:r>
              <a:rPr lang="en-US" sz="1200" kern="1200" dirty="0" err="1">
                <a:solidFill>
                  <a:schemeClr val="tx1"/>
                </a:solidFill>
                <a:effectLst/>
                <a:latin typeface="+mn-lt"/>
                <a:ea typeface="+mn-ea"/>
                <a:cs typeface="+mn-cs"/>
              </a:rPr>
              <a:t>ForeSee</a:t>
            </a:r>
            <a:r>
              <a:rPr lang="en-US" sz="1200" kern="1200" dirty="0">
                <a:solidFill>
                  <a:schemeClr val="tx1"/>
                </a:solidFill>
                <a:effectLst/>
                <a:latin typeface="+mn-lt"/>
                <a:ea typeface="+mn-ea"/>
                <a:cs typeface="+mn-cs"/>
              </a:rPr>
              <a:t> attendees. Stay tuned for additional updates.</a:t>
            </a:r>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333E0406-297A-8548-A1BB-4536FA1B9E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595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owerPoint_Background_v1-1_cove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ctrTitle"/>
          </p:nvPr>
        </p:nvSpPr>
        <p:spPr>
          <a:xfrm>
            <a:off x="609444" y="618439"/>
            <a:ext cx="6530147" cy="2222131"/>
          </a:xfrm>
        </p:spPr>
        <p:txBody>
          <a:bodyPr wrap="square" anchor="b">
            <a:normAutofit/>
          </a:bodyPr>
          <a:lstStyle>
            <a:lvl1pPr algn="l">
              <a:lnSpc>
                <a:spcPct val="90000"/>
              </a:lnSpc>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444" y="3009903"/>
            <a:ext cx="6530147" cy="1127723"/>
          </a:xfrm>
        </p:spPr>
        <p:txBody>
          <a:bodyPr>
            <a:normAutofit/>
          </a:bodyPr>
          <a:lstStyle>
            <a:lvl1pPr marL="0" indent="0" algn="l">
              <a:lnSpc>
                <a:spcPct val="90000"/>
              </a:lnSpc>
              <a:buNone/>
              <a:defRPr sz="2701">
                <a:solidFill>
                  <a:srgbClr val="FFFFFF"/>
                </a:solidFill>
              </a:defRPr>
            </a:lvl1pPr>
            <a:lvl2pPr marL="609500" indent="0" algn="ctr">
              <a:buNone/>
              <a:defRPr>
                <a:solidFill>
                  <a:schemeClr val="tx1">
                    <a:tint val="75000"/>
                  </a:schemeClr>
                </a:solidFill>
              </a:defRPr>
            </a:lvl2pPr>
            <a:lvl3pPr marL="1218999" indent="0" algn="ctr">
              <a:buNone/>
              <a:defRPr>
                <a:solidFill>
                  <a:schemeClr val="tx1">
                    <a:tint val="75000"/>
                  </a:schemeClr>
                </a:solidFill>
              </a:defRPr>
            </a:lvl3pPr>
            <a:lvl4pPr marL="1828500" indent="0" algn="ctr">
              <a:buNone/>
              <a:defRPr>
                <a:solidFill>
                  <a:schemeClr val="tx1">
                    <a:tint val="75000"/>
                  </a:schemeClr>
                </a:solidFill>
              </a:defRPr>
            </a:lvl4pPr>
            <a:lvl5pPr marL="2437997" indent="0" algn="ctr">
              <a:buNone/>
              <a:defRPr>
                <a:solidFill>
                  <a:schemeClr val="tx1">
                    <a:tint val="75000"/>
                  </a:schemeClr>
                </a:solidFill>
              </a:defRPr>
            </a:lvl5pPr>
            <a:lvl6pPr marL="3047500" indent="0" algn="ctr">
              <a:buNone/>
              <a:defRPr>
                <a:solidFill>
                  <a:schemeClr val="tx1">
                    <a:tint val="75000"/>
                  </a:schemeClr>
                </a:solidFill>
              </a:defRPr>
            </a:lvl6pPr>
            <a:lvl7pPr marL="3656997" indent="0" algn="ctr">
              <a:buNone/>
              <a:defRPr>
                <a:solidFill>
                  <a:schemeClr val="tx1">
                    <a:tint val="75000"/>
                  </a:schemeClr>
                </a:solidFill>
              </a:defRPr>
            </a:lvl7pPr>
            <a:lvl8pPr marL="4266497" indent="0" algn="ctr">
              <a:buNone/>
              <a:defRPr>
                <a:solidFill>
                  <a:schemeClr val="tx1">
                    <a:tint val="75000"/>
                  </a:schemeClr>
                </a:solidFill>
              </a:defRPr>
            </a:lvl8pPr>
            <a:lvl9pPr marL="487599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442" y="5914602"/>
            <a:ext cx="3262130" cy="441748"/>
          </a:xfrm>
          <a:prstGeom prst="rect">
            <a:avLst/>
          </a:prstGeom>
        </p:spPr>
        <p:txBody>
          <a:bodyPr lIns="121899" tIns="60949" rIns="121899" bIns="60949"/>
          <a:lstStyle>
            <a:lvl1pPr>
              <a:defRPr sz="2099" b="1"/>
            </a:lvl1pPr>
          </a:lstStyle>
          <a:p>
            <a:fld id="{69E1A3CB-3B27-2B47-BA34-65E5A40E2ED2}" type="datetimeFigureOut">
              <a:rPr lang="en-US" smtClean="0"/>
              <a:pPr/>
              <a:t>3/14/2019</a:t>
            </a:fld>
            <a:endParaRPr lang="en-US" dirty="0"/>
          </a:p>
        </p:txBody>
      </p:sp>
      <p:sp>
        <p:nvSpPr>
          <p:cNvPr id="5" name="Footer Placeholder 4"/>
          <p:cNvSpPr>
            <a:spLocks noGrp="1"/>
          </p:cNvSpPr>
          <p:nvPr>
            <p:ph type="ftr" sz="quarter" idx="11"/>
          </p:nvPr>
        </p:nvSpPr>
        <p:spPr>
          <a:xfrm>
            <a:off x="609443" y="6356360"/>
            <a:ext cx="3262128" cy="365125"/>
          </a:xfrm>
          <a:prstGeom prst="rect">
            <a:avLst/>
          </a:prstGeom>
        </p:spPr>
        <p:txBody>
          <a:bodyPr lIns="121899" tIns="60949" rIns="121899" bIns="60949"/>
          <a:lstStyle>
            <a:lvl1pPr marL="0" marR="0" indent="0" algn="l" defTabSz="609500" rtl="0" eaLnBrk="1" fontAlgn="auto" latinLnBrk="0" hangingPunct="1">
              <a:lnSpc>
                <a:spcPct val="100000"/>
              </a:lnSpc>
              <a:spcBef>
                <a:spcPts val="0"/>
              </a:spcBef>
              <a:spcAft>
                <a:spcPts val="0"/>
              </a:spcAft>
              <a:buClrTx/>
              <a:buSzTx/>
              <a:buFontTx/>
              <a:buNone/>
              <a:tabLst/>
              <a:defRPr sz="900"/>
            </a:lvl1pPr>
          </a:lstStyle>
          <a:p>
            <a:r>
              <a:rPr lang="en-US" dirty="0">
                <a:solidFill>
                  <a:schemeClr val="bg1">
                    <a:lumMod val="85000"/>
                  </a:schemeClr>
                </a:solidFill>
              </a:rPr>
              <a:t>Property of </a:t>
            </a:r>
            <a:r>
              <a:rPr lang="en-US" dirty="0" err="1">
                <a:solidFill>
                  <a:schemeClr val="bg1">
                    <a:lumMod val="85000"/>
                  </a:schemeClr>
                </a:solidFill>
              </a:rPr>
              <a:t>ForeSee</a:t>
            </a:r>
            <a:r>
              <a:rPr lang="en-US" dirty="0">
                <a:solidFill>
                  <a:schemeClr val="bg1">
                    <a:lumMod val="85000"/>
                  </a:schemeClr>
                </a:solidFill>
              </a:rPr>
              <a:t> – Proprietary &amp; Confidential</a:t>
            </a:r>
          </a:p>
        </p:txBody>
      </p:sp>
      <p:pic>
        <p:nvPicPr>
          <p:cNvPr id="6" name="Picture 5" descr="ForeSee_logo_1-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5801" y="4919856"/>
            <a:ext cx="3198503" cy="1436501"/>
          </a:xfrm>
          <a:prstGeom prst="rect">
            <a:avLst/>
          </a:prstGeom>
        </p:spPr>
      </p:pic>
      <p:sp>
        <p:nvSpPr>
          <p:cNvPr id="9" name="Picture Placeholder 8"/>
          <p:cNvSpPr>
            <a:spLocks noGrp="1"/>
          </p:cNvSpPr>
          <p:nvPr>
            <p:ph type="pic" sz="quarter" idx="12" hasCustomPrompt="1"/>
          </p:nvPr>
        </p:nvSpPr>
        <p:spPr>
          <a:xfrm>
            <a:off x="9361599" y="193678"/>
            <a:ext cx="2346216" cy="1560513"/>
          </a:xfrm>
        </p:spPr>
        <p:txBody>
          <a:bodyPr/>
          <a:lstStyle>
            <a:lvl1pPr marL="82536" indent="0">
              <a:buNone/>
              <a:defRPr/>
            </a:lvl1pPr>
          </a:lstStyle>
          <a:p>
            <a:r>
              <a:rPr lang="en-US" dirty="0"/>
              <a:t>Client logo</a:t>
            </a:r>
          </a:p>
        </p:txBody>
      </p:sp>
    </p:spTree>
    <p:extLst>
      <p:ext uri="{BB962C8B-B14F-4D97-AF65-F5344CB8AC3E}">
        <p14:creationId xmlns:p14="http://schemas.microsoft.com/office/powerpoint/2010/main" val="29569046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2144452" y="4679576"/>
            <a:ext cx="7899920" cy="1537901"/>
          </a:xfrm>
        </p:spPr>
        <p:txBody>
          <a:bodyPr lIns="0" numCol="1">
            <a:normAutofit/>
          </a:bodyPr>
          <a:lstStyle>
            <a:lvl1pPr marL="0" marR="0" indent="0" algn="l" defTabSz="609500" rtl="0" eaLnBrk="1" fontAlgn="auto" latinLnBrk="0" hangingPunct="1">
              <a:lnSpc>
                <a:spcPct val="100000"/>
              </a:lnSpc>
              <a:spcBef>
                <a:spcPts val="0"/>
              </a:spcBef>
              <a:spcAft>
                <a:spcPts val="1200"/>
              </a:spcAft>
              <a:buClrTx/>
              <a:buSzPct val="100000"/>
              <a:buFont typeface="Arial"/>
              <a:buNone/>
              <a:tabLst/>
              <a:defRPr sz="1300"/>
            </a:lvl1pPr>
            <a:lvl2pPr>
              <a:defRPr sz="1400"/>
            </a:lvl2pPr>
            <a:lvl3pPr>
              <a:defRPr sz="1400"/>
            </a:lvl3pPr>
            <a:lvl4pPr>
              <a:defRPr sz="1400"/>
            </a:lvl4pPr>
            <a:lvl5pPr>
              <a:defRPr sz="1400"/>
            </a:lvl5pPr>
          </a:lstStyle>
          <a:p>
            <a:pPr marL="82537" marR="0" lvl="0" indent="0" algn="l" defTabSz="609500" rtl="0" eaLnBrk="1" fontAlgn="auto" latinLnBrk="0" hangingPunct="1">
              <a:lnSpc>
                <a:spcPct val="90000"/>
              </a:lnSpc>
              <a:spcBef>
                <a:spcPts val="900"/>
              </a:spcBef>
              <a:spcAft>
                <a:spcPts val="600"/>
              </a:spcAft>
              <a:buClrTx/>
              <a:buSzPct val="100000"/>
              <a:buFont typeface="Arial"/>
              <a:buNone/>
              <a:tabLst/>
              <a:defRPr/>
            </a:pPr>
            <a:r>
              <a:rPr lang="en-US" dirty="0"/>
              <a:t>Edit Master text styles    </a:t>
            </a:r>
          </a:p>
        </p:txBody>
      </p:sp>
    </p:spTree>
    <p:extLst>
      <p:ext uri="{BB962C8B-B14F-4D97-AF65-F5344CB8AC3E}">
        <p14:creationId xmlns:p14="http://schemas.microsoft.com/office/powerpoint/2010/main" val="41469577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609440" y="4956313"/>
            <a:ext cx="10969943" cy="1261163"/>
          </a:xfrm>
        </p:spPr>
        <p:txBody>
          <a:bodyPr lIns="0" numCol="2">
            <a:normAutofit/>
          </a:bodyPr>
          <a:lstStyle>
            <a:lvl1pPr marL="0" marR="0" indent="0" algn="l" defTabSz="609500" rtl="0" eaLnBrk="1" fontAlgn="auto" latinLnBrk="0" hangingPunct="1">
              <a:lnSpc>
                <a:spcPct val="100000"/>
              </a:lnSpc>
              <a:spcBef>
                <a:spcPts val="0"/>
              </a:spcBef>
              <a:spcAft>
                <a:spcPts val="1200"/>
              </a:spcAft>
              <a:buClrTx/>
              <a:buSzPct val="100000"/>
              <a:buFont typeface="Arial"/>
              <a:buNone/>
              <a:tabLst/>
              <a:defRPr sz="1300"/>
            </a:lvl1pPr>
            <a:lvl2pPr>
              <a:defRPr sz="1400"/>
            </a:lvl2pPr>
            <a:lvl3pPr>
              <a:defRPr sz="1400"/>
            </a:lvl3pPr>
            <a:lvl4pPr>
              <a:defRPr sz="1400"/>
            </a:lvl4pPr>
            <a:lvl5pPr>
              <a:defRPr sz="1400"/>
            </a:lvl5pPr>
          </a:lstStyle>
          <a:p>
            <a:pPr marL="82537" marR="0" lvl="0" indent="0" algn="l" defTabSz="609500" rtl="0" eaLnBrk="1" fontAlgn="auto" latinLnBrk="0" hangingPunct="1">
              <a:lnSpc>
                <a:spcPct val="90000"/>
              </a:lnSpc>
              <a:spcBef>
                <a:spcPts val="900"/>
              </a:spcBef>
              <a:spcAft>
                <a:spcPts val="600"/>
              </a:spcAft>
              <a:buClrTx/>
              <a:buSzPct val="100000"/>
              <a:buFont typeface="Arial"/>
              <a:buNone/>
              <a:tabLst/>
              <a:defRPr/>
            </a:pPr>
            <a:r>
              <a:rPr lang="en-US" dirty="0"/>
              <a:t>Edit Master text styles    </a:t>
            </a:r>
          </a:p>
        </p:txBody>
      </p:sp>
    </p:spTree>
    <p:extLst>
      <p:ext uri="{BB962C8B-B14F-4D97-AF65-F5344CB8AC3E}">
        <p14:creationId xmlns:p14="http://schemas.microsoft.com/office/powerpoint/2010/main" val="367808964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8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PowerPoint_Background_v1-1_cover.png"/>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ctrTitle"/>
          </p:nvPr>
        </p:nvSpPr>
        <p:spPr>
          <a:xfrm>
            <a:off x="609442" y="618436"/>
            <a:ext cx="6530148" cy="2222131"/>
          </a:xfrm>
        </p:spPr>
        <p:txBody>
          <a:bodyPr wrap="square" anchor="b">
            <a:normAutofit/>
          </a:bodyPr>
          <a:lstStyle>
            <a:lvl1pPr algn="l">
              <a:lnSpc>
                <a:spcPct val="90000"/>
              </a:lnSpc>
              <a:defRPr sz="48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609442" y="3009900"/>
            <a:ext cx="6530148" cy="1127723"/>
          </a:xfrm>
        </p:spPr>
        <p:txBody>
          <a:bodyPr>
            <a:normAutofit/>
          </a:bodyPr>
          <a:lstStyle>
            <a:lvl1pPr marL="0" indent="0" algn="l">
              <a:lnSpc>
                <a:spcPct val="90000"/>
              </a:lnSpc>
              <a:buNone/>
              <a:defRPr sz="2700">
                <a:solidFill>
                  <a:srgbClr val="FFFFFF"/>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441" y="5914602"/>
            <a:ext cx="3262130" cy="441748"/>
          </a:xfrm>
          <a:prstGeom prst="rect">
            <a:avLst/>
          </a:prstGeom>
        </p:spPr>
        <p:txBody>
          <a:bodyPr lIns="121899" tIns="60949" rIns="121899" bIns="60949"/>
          <a:lstStyle>
            <a:lvl1pPr>
              <a:defRPr sz="2100" b="1"/>
            </a:lvl1pPr>
          </a:lstStyle>
          <a:p>
            <a:endParaRPr lang="en-US"/>
          </a:p>
        </p:txBody>
      </p:sp>
      <p:sp>
        <p:nvSpPr>
          <p:cNvPr id="5" name="Footer Placeholder 4"/>
          <p:cNvSpPr>
            <a:spLocks noGrp="1"/>
          </p:cNvSpPr>
          <p:nvPr>
            <p:ph type="ftr" sz="quarter" idx="11"/>
          </p:nvPr>
        </p:nvSpPr>
        <p:spPr>
          <a:xfrm>
            <a:off x="609441" y="6356351"/>
            <a:ext cx="3262129" cy="365125"/>
          </a:xfrm>
          <a:prstGeom prst="rect">
            <a:avLst/>
          </a:prstGeom>
        </p:spPr>
        <p:txBody>
          <a:bodyPr lIns="121899" tIns="60949" rIns="121899" bIns="60949"/>
          <a:lstStyle>
            <a:lvl1pPr marL="0" marR="0" indent="0" algn="l" defTabSz="609493" rtl="0" eaLnBrk="1" fontAlgn="auto" latinLnBrk="0" hangingPunct="1">
              <a:lnSpc>
                <a:spcPct val="100000"/>
              </a:lnSpc>
              <a:spcBef>
                <a:spcPts val="0"/>
              </a:spcBef>
              <a:spcAft>
                <a:spcPts val="0"/>
              </a:spcAft>
              <a:buClrTx/>
              <a:buSzTx/>
              <a:buFontTx/>
              <a:buNone/>
              <a:tabLst/>
              <a:defRPr sz="900"/>
            </a:lvl1pPr>
          </a:lstStyle>
          <a:p>
            <a:r>
              <a:rPr lang="en-US">
                <a:solidFill>
                  <a:schemeClr val="bg1">
                    <a:lumMod val="85000"/>
                  </a:schemeClr>
                </a:solidFill>
              </a:rPr>
              <a:t>Footer </a:t>
            </a:r>
          </a:p>
        </p:txBody>
      </p:sp>
      <p:pic>
        <p:nvPicPr>
          <p:cNvPr id="6" name="Picture 5" descr="ForeSee_logo_1-col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799" y="4919848"/>
            <a:ext cx="3198503" cy="1436501"/>
          </a:xfrm>
          <a:prstGeom prst="rect">
            <a:avLst/>
          </a:prstGeom>
        </p:spPr>
      </p:pic>
      <p:sp>
        <p:nvSpPr>
          <p:cNvPr id="9" name="Picture Placeholder 8"/>
          <p:cNvSpPr>
            <a:spLocks noGrp="1"/>
          </p:cNvSpPr>
          <p:nvPr>
            <p:ph type="pic" sz="quarter" idx="12" hasCustomPrompt="1"/>
          </p:nvPr>
        </p:nvSpPr>
        <p:spPr>
          <a:xfrm>
            <a:off x="9361598" y="193675"/>
            <a:ext cx="2346215" cy="1560513"/>
          </a:xfrm>
        </p:spPr>
        <p:txBody>
          <a:bodyPr/>
          <a:lstStyle>
            <a:lvl1pPr marL="82535" indent="0">
              <a:buNone/>
              <a:defRPr/>
            </a:lvl1pPr>
          </a:lstStyle>
          <a:p>
            <a:r>
              <a:rPr lang="en-US"/>
              <a:t>Client logo</a:t>
            </a:r>
          </a:p>
        </p:txBody>
      </p:sp>
    </p:spTree>
    <p:extLst>
      <p:ext uri="{BB962C8B-B14F-4D97-AF65-F5344CB8AC3E}">
        <p14:creationId xmlns:p14="http://schemas.microsoft.com/office/powerpoint/2010/main" val="4192892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descr="PowerPoint_Background_v1-1_light_blue_angle.jpg"/>
          <p:cNvPicPr>
            <a:picLocks/>
          </p:cNvPicPr>
          <p:nvPr/>
        </p:nvPicPr>
        <p:blipFill>
          <a:blip r:embed="rId2">
            <a:extLst>
              <a:ext uri="{28A0092B-C50C-407E-A947-70E740481C1C}">
                <a14:useLocalDpi xmlns:a14="http://schemas.microsoft.com/office/drawing/2010/main" val="0"/>
              </a:ext>
            </a:extLst>
          </a:blip>
          <a:stretch>
            <a:fillRect/>
          </a:stretch>
        </p:blipFill>
        <p:spPr>
          <a:xfrm>
            <a:off x="-64" y="0"/>
            <a:ext cx="12188952" cy="6858000"/>
          </a:xfrm>
          <a:prstGeom prst="rect">
            <a:avLst/>
          </a:prstGeom>
        </p:spPr>
      </p:pic>
      <p:pic>
        <p:nvPicPr>
          <p:cNvPr id="8" name="Picture 7" descr="LogoB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0320"/>
            <a:ext cx="12188825" cy="487680"/>
          </a:xfrm>
          <a:prstGeom prst="rect">
            <a:avLst/>
          </a:prstGeom>
        </p:spPr>
      </p:pic>
      <p:pic>
        <p:nvPicPr>
          <p:cNvPr id="12" name="Picture 11" descr="ForeSee_logo_1-colo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4985" y="6431280"/>
            <a:ext cx="814399" cy="365760"/>
          </a:xfrm>
          <a:prstGeom prst="rect">
            <a:avLst/>
          </a:prstGeom>
        </p:spPr>
      </p:pic>
      <p:sp>
        <p:nvSpPr>
          <p:cNvPr id="2" name="Title 1"/>
          <p:cNvSpPr>
            <a:spLocks noGrp="1"/>
          </p:cNvSpPr>
          <p:nvPr>
            <p:ph type="title" hasCustomPrompt="1"/>
          </p:nvPr>
        </p:nvSpPr>
        <p:spPr>
          <a:xfrm>
            <a:off x="1521183" y="2213435"/>
            <a:ext cx="9243802" cy="1485364"/>
          </a:xfrm>
        </p:spPr>
        <p:txBody>
          <a:bodyPr anchor="b"/>
          <a:lstStyle>
            <a:lvl1pPr algn="ctr">
              <a:lnSpc>
                <a:spcPct val="80000"/>
              </a:lnSpc>
              <a:defRPr sz="5300" b="1" cap="none">
                <a:solidFill>
                  <a:srgbClr val="3A475B"/>
                </a:solidFill>
              </a:defRPr>
            </a:lvl1pPr>
          </a:lstStyle>
          <a:p>
            <a:r>
              <a:rPr lang="en-US"/>
              <a:t>Click To Edit Master Title Style</a:t>
            </a:r>
          </a:p>
        </p:txBody>
      </p:sp>
      <p:sp>
        <p:nvSpPr>
          <p:cNvPr id="3" name="Text Placeholder 2"/>
          <p:cNvSpPr>
            <a:spLocks noGrp="1"/>
          </p:cNvSpPr>
          <p:nvPr>
            <p:ph type="body" idx="1"/>
          </p:nvPr>
        </p:nvSpPr>
        <p:spPr>
          <a:xfrm>
            <a:off x="1521183" y="3843938"/>
            <a:ext cx="9243802" cy="873205"/>
          </a:xfrm>
        </p:spPr>
        <p:txBody>
          <a:bodyPr anchor="t"/>
          <a:lstStyle>
            <a:lvl1pPr marL="0" indent="0" algn="ctr">
              <a:buNone/>
              <a:defRPr sz="2700">
                <a:solidFill>
                  <a:schemeClr val="tx1">
                    <a:lumMod val="50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686583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23561950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932CDCB-4B29-F641-AE31-D4360F16EBC3}"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5" name="Content Placeholder 2"/>
          <p:cNvSpPr>
            <a:spLocks noGrp="1"/>
          </p:cNvSpPr>
          <p:nvPr>
            <p:ph idx="1"/>
          </p:nvPr>
        </p:nvSpPr>
        <p:spPr>
          <a:xfrm>
            <a:off x="609441" y="1089623"/>
            <a:ext cx="10969943" cy="5036541"/>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099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5" name="Footer Placeholder 4"/>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414551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075267"/>
            <a:ext cx="5385514" cy="639763"/>
          </a:xfrm>
        </p:spPr>
        <p:txBody>
          <a:bodyPr anchor="b">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609441" y="1715030"/>
            <a:ext cx="5385514"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075267"/>
            <a:ext cx="5387630" cy="639763"/>
          </a:xfrm>
        </p:spPr>
        <p:txBody>
          <a:bodyPr anchor="b">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191756" y="1715030"/>
            <a:ext cx="5387630"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240427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and Photo">
    <p:spTree>
      <p:nvGrpSpPr>
        <p:cNvPr id="1" name=""/>
        <p:cNvGrpSpPr/>
        <p:nvPr/>
      </p:nvGrpSpPr>
      <p:grpSpPr>
        <a:xfrm>
          <a:off x="0" y="0"/>
          <a:ext cx="0" cy="0"/>
          <a:chOff x="0" y="0"/>
          <a:chExt cx="0" cy="0"/>
        </a:xfrm>
      </p:grpSpPr>
      <p:sp>
        <p:nvSpPr>
          <p:cNvPr id="2" name="Title 1"/>
          <p:cNvSpPr>
            <a:spLocks noGrp="1"/>
          </p:cNvSpPr>
          <p:nvPr>
            <p:ph type="title"/>
          </p:nvPr>
        </p:nvSpPr>
        <p:spPr>
          <a:xfrm>
            <a:off x="609443" y="71967"/>
            <a:ext cx="4010039" cy="895351"/>
          </a:xfrm>
        </p:spPr>
        <p:txBody>
          <a:bodyPr anchor="ctr">
            <a:normAutofit/>
          </a:bodyPr>
          <a:lstStyle>
            <a:lvl1pPr algn="ctr">
              <a:defRPr sz="2700" b="1"/>
            </a:lvl1pPr>
          </a:lstStyle>
          <a:p>
            <a:r>
              <a:rPr lang="en-US"/>
              <a:t>Click to edit Master title style</a:t>
            </a:r>
          </a:p>
        </p:txBody>
      </p:sp>
      <p:sp>
        <p:nvSpPr>
          <p:cNvPr id="4" name="Text Placeholder 3"/>
          <p:cNvSpPr>
            <a:spLocks noGrp="1"/>
          </p:cNvSpPr>
          <p:nvPr>
            <p:ph type="body" sz="half" idx="2"/>
          </p:nvPr>
        </p:nvSpPr>
        <p:spPr>
          <a:xfrm>
            <a:off x="609443" y="1075268"/>
            <a:ext cx="4010039"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19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16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3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2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marL="385166" marR="0" lvl="0"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Edit Master text styles</a:t>
            </a:r>
          </a:p>
          <a:p>
            <a:pPr marL="385166" marR="0" lvl="1"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Second level</a:t>
            </a:r>
          </a:p>
          <a:p>
            <a:pPr marL="385166" marR="0" lvl="2"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Third level</a:t>
            </a:r>
          </a:p>
          <a:p>
            <a:pPr marL="385166" marR="0" lvl="3"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Fourth level</a:t>
            </a:r>
          </a:p>
          <a:p>
            <a:pPr marL="385166" marR="0" lvl="4"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Fifth level</a:t>
            </a:r>
            <a:endParaRPr kumimoji="0" lang="en-US" sz="1600" b="0" i="0" u="none" strike="noStrike" kern="1200" cap="none" spc="0" normalizeH="0" baseline="0" noProof="0">
              <a:ln>
                <a:noFill/>
              </a:ln>
              <a:solidFill>
                <a:srgbClr val="3A475B"/>
              </a:solidFill>
              <a:effectLst/>
              <a:uLnTx/>
              <a:uFillTx/>
              <a:latin typeface="+mn-lt"/>
              <a:ea typeface="+mn-ea"/>
              <a:cs typeface="+mn-cs"/>
            </a:endParaRPr>
          </a:p>
        </p:txBody>
      </p:sp>
      <p:sp>
        <p:nvSpPr>
          <p:cNvPr id="7" name="Slide Number Placeholder 6"/>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10" name="Content Placeholder 9"/>
          <p:cNvSpPr>
            <a:spLocks noGrp="1"/>
          </p:cNvSpPr>
          <p:nvPr>
            <p:ph sz="quarter" idx="13"/>
          </p:nvPr>
        </p:nvSpPr>
        <p:spPr>
          <a:xfrm>
            <a:off x="4776073" y="0"/>
            <a:ext cx="7412752" cy="6370320"/>
          </a:xfrm>
        </p:spPr>
        <p:txBody>
          <a:bodyPr/>
          <a:lstStyle>
            <a:lvl1pPr marL="82535" indent="0">
              <a:buNone/>
              <a:defRPr/>
            </a:lvl1pPr>
          </a:lstStyle>
          <a:p>
            <a:pPr lvl="0"/>
            <a:r>
              <a:rPr lang="en-US"/>
              <a:t>Edit Master text styles</a:t>
            </a:r>
          </a:p>
        </p:txBody>
      </p:sp>
      <p:sp>
        <p:nvSpPr>
          <p:cNvPr id="3" name="Footer Placeholder 2"/>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17985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0492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3" name="Footer Placeholder 2"/>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060648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932CDCB-4B29-F641-AE31-D4360F16EBC3}"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20843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2" name="Footer Placeholder 1"/>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411120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 No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2" name="Footer Placeholder 1"/>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256674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ackground Phot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88825" cy="6858000"/>
          </a:xfrm>
        </p:spPr>
        <p:txBody>
          <a:bodyPr/>
          <a:lstStyle>
            <a:lvl1pPr marL="82535" indent="0">
              <a:buNone/>
              <a:defRPr/>
            </a:lvl1pPr>
          </a:lstStyle>
          <a:p>
            <a:r>
              <a:rPr lang="en-US"/>
              <a:t>Click icon to add picture</a:t>
            </a:r>
          </a:p>
        </p:txBody>
      </p:sp>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p>
        </p:txBody>
      </p:sp>
      <p:pic>
        <p:nvPicPr>
          <p:cNvPr id="6" name="Picture 5" descr="LogoBa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320"/>
            <a:ext cx="12188825" cy="487680"/>
          </a:xfrm>
          <a:prstGeom prst="rect">
            <a:avLst/>
          </a:prstGeom>
        </p:spPr>
      </p:pic>
      <p:pic>
        <p:nvPicPr>
          <p:cNvPr id="7" name="Picture 6" descr="ForeSee_logo_1-col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4985" y="6431280"/>
            <a:ext cx="814399" cy="365760"/>
          </a:xfrm>
          <a:prstGeom prst="rect">
            <a:avLst/>
          </a:prstGeom>
        </p:spPr>
      </p:pic>
      <p:sp>
        <p:nvSpPr>
          <p:cNvPr id="9" name="Content Placeholder 8"/>
          <p:cNvSpPr>
            <a:spLocks noGrp="1"/>
          </p:cNvSpPr>
          <p:nvPr>
            <p:ph sz="quarter" idx="12"/>
          </p:nvPr>
        </p:nvSpPr>
        <p:spPr>
          <a:xfrm>
            <a:off x="609440" y="1074738"/>
            <a:ext cx="10969943" cy="49970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609441" y="6431598"/>
            <a:ext cx="499831" cy="365125"/>
          </a:xfrm>
          <a:prstGeom prst="rect">
            <a:avLst/>
          </a:prstGeom>
        </p:spPr>
        <p:txBody>
          <a:bodyPr/>
          <a:lstStyle/>
          <a:p>
            <a:fld id="{C932CDCB-4B29-F641-AE31-D4360F16EBC3}" type="slidenum">
              <a:rPr lang="en-US" smtClean="0"/>
              <a:pPr/>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691061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ackground Photo - no log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88825" cy="6858000"/>
          </a:xfrm>
        </p:spPr>
        <p:txBody>
          <a:bodyPr/>
          <a:lstStyle>
            <a:lvl1pPr marL="82535" indent="0">
              <a:buNone/>
              <a:defRPr/>
            </a:lvl1pPr>
          </a:lstStyle>
          <a:p>
            <a:r>
              <a:rPr lang="en-US"/>
              <a:t>Click icon to add picture</a:t>
            </a:r>
          </a:p>
        </p:txBody>
      </p:sp>
      <p:sp>
        <p:nvSpPr>
          <p:cNvPr id="6" name="Title 1"/>
          <p:cNvSpPr>
            <a:spLocks noGrp="1"/>
          </p:cNvSpPr>
          <p:nvPr>
            <p:ph type="title"/>
          </p:nvPr>
        </p:nvSpPr>
        <p:spPr>
          <a:xfrm>
            <a:off x="609441" y="83227"/>
            <a:ext cx="10969943" cy="888608"/>
          </a:xfrm>
        </p:spPr>
        <p:txBody>
          <a:bodyPr/>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9" name="Content Placeholder 8"/>
          <p:cNvSpPr>
            <a:spLocks noGrp="1"/>
          </p:cNvSpPr>
          <p:nvPr>
            <p:ph sz="quarter" idx="12"/>
          </p:nvPr>
        </p:nvSpPr>
        <p:spPr>
          <a:xfrm>
            <a:off x="609440" y="1074738"/>
            <a:ext cx="10969943" cy="49970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2"/>
          <p:cNvSpPr>
            <a:spLocks noGrp="1"/>
          </p:cNvSpPr>
          <p:nvPr>
            <p:ph type="sldNum" sz="quarter" idx="10"/>
          </p:nvPr>
        </p:nvSpPr>
        <p:spPr>
          <a:xfrm>
            <a:off x="609441" y="6431598"/>
            <a:ext cx="499831" cy="365125"/>
          </a:xfrm>
          <a:prstGeom prst="rect">
            <a:avLst/>
          </a:prstGeom>
        </p:spPr>
        <p:txBody>
          <a:bodyPr/>
          <a:lstStyle/>
          <a:p>
            <a:fld id="{C932CDCB-4B29-F641-AE31-D4360F16EBC3}" type="slidenum">
              <a:rPr lang="en-US" smtClean="0"/>
              <a:pPr/>
              <a:t>‹#›</a:t>
            </a:fld>
            <a:endParaRPr lang="en-US"/>
          </a:p>
        </p:txBody>
      </p:sp>
      <p:sp>
        <p:nvSpPr>
          <p:cNvPr id="11" name="Footer Placeholder 3"/>
          <p:cNvSpPr>
            <a:spLocks noGrp="1"/>
          </p:cNvSpPr>
          <p:nvPr>
            <p:ph type="ftr" sz="quarter" idx="13"/>
          </p:nvPr>
        </p:nvSpPr>
        <p:spPr>
          <a:xfrm>
            <a:off x="1207732" y="6431598"/>
            <a:ext cx="9165461" cy="365125"/>
          </a:xfrm>
        </p:spPr>
        <p:txBody>
          <a:bodyPr/>
          <a:lstStyle/>
          <a:p>
            <a:endParaRPr lang="en-US"/>
          </a:p>
        </p:txBody>
      </p:sp>
    </p:spTree>
    <p:extLst>
      <p:ext uri="{BB962C8B-B14F-4D97-AF65-F5344CB8AC3E}">
        <p14:creationId xmlns:p14="http://schemas.microsoft.com/office/powerpoint/2010/main" val="3161047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Hero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88825" cy="6858000"/>
          </a:xfrm>
        </p:spPr>
        <p:txBody>
          <a:bodyPr/>
          <a:lstStyle>
            <a:lvl1pPr marL="82535" indent="0">
              <a:buNone/>
              <a:defRPr/>
            </a:lvl1pPr>
          </a:lstStyle>
          <a:p>
            <a:r>
              <a:rPr lang="en-US"/>
              <a:t>Click icon to add picture</a:t>
            </a:r>
          </a:p>
        </p:txBody>
      </p:sp>
      <p:sp>
        <p:nvSpPr>
          <p:cNvPr id="2" name="Title 1"/>
          <p:cNvSpPr>
            <a:spLocks noGrp="1"/>
          </p:cNvSpPr>
          <p:nvPr>
            <p:ph type="title"/>
          </p:nvPr>
        </p:nvSpPr>
        <p:spPr>
          <a:xfrm>
            <a:off x="1378841" y="2984696"/>
            <a:ext cx="9431144" cy="888608"/>
          </a:xfrm>
        </p:spPr>
        <p:txBody>
          <a:bodyPr>
            <a:noAutofit/>
          </a:bodyPr>
          <a:lstStyle>
            <a:lvl1pPr>
              <a:defRPr sz="6000">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2CDCB-4B29-F641-AE31-D4360F16EBC3}" type="slidenum">
              <a:rPr lang="en-US" smtClean="0"/>
              <a:pPr/>
              <a:t>‹#›</a:t>
            </a:fld>
            <a:endParaRPr lang="en-US"/>
          </a:p>
        </p:txBody>
      </p:sp>
    </p:spTree>
    <p:extLst>
      <p:ext uri="{BB962C8B-B14F-4D97-AF65-F5344CB8AC3E}">
        <p14:creationId xmlns:p14="http://schemas.microsoft.com/office/powerpoint/2010/main" val="1536767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76200" dir="2700000" algn="tl" rotWithShape="0">
                    <a:prstClr val="black">
                      <a:alpha val="40000"/>
                    </a:prstClr>
                  </a:outerShdw>
                </a:effectLst>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92545382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 dark photo -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76200" dir="2700000" algn="tl" rotWithShape="0">
                    <a:prstClr val="black">
                      <a:alpha val="40000"/>
                    </a:prstClr>
                  </a:outerShdw>
                </a:effectLst>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19227490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ctr">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a:t>Click to edit Master title style</a:t>
            </a:r>
          </a:p>
        </p:txBody>
      </p:sp>
      <p:sp>
        <p:nvSpPr>
          <p:cNvPr id="3" name="Content Placeholder 2"/>
          <p:cNvSpPr>
            <a:spLocks noGrp="1"/>
          </p:cNvSpPr>
          <p:nvPr>
            <p:ph sz="half" idx="1"/>
          </p:nvPr>
        </p:nvSpPr>
        <p:spPr>
          <a:xfrm>
            <a:off x="609441"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5" name="Footer Placeholder 4"/>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41077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descr="PowerPoint_Background_v1-1_light_blue_angle.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4" y="0"/>
            <a:ext cx="12188952"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70392"/>
            <a:ext cx="12188825" cy="487553"/>
          </a:xfrm>
          <a:prstGeom prst="rect">
            <a:avLst/>
          </a:prstGeom>
          <a:solidFill>
            <a:schemeClr val="accent1"/>
          </a:solidFill>
        </p:spPr>
      </p:pic>
      <p:pic>
        <p:nvPicPr>
          <p:cNvPr id="12" name="Picture 11" descr="ForeSee_logo_1-color.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64986" y="6431280"/>
            <a:ext cx="814399" cy="365760"/>
          </a:xfrm>
          <a:prstGeom prst="rect">
            <a:avLst/>
          </a:prstGeom>
        </p:spPr>
      </p:pic>
      <p:sp>
        <p:nvSpPr>
          <p:cNvPr id="2" name="Title 1"/>
          <p:cNvSpPr>
            <a:spLocks noGrp="1"/>
          </p:cNvSpPr>
          <p:nvPr>
            <p:ph type="title" hasCustomPrompt="1"/>
          </p:nvPr>
        </p:nvSpPr>
        <p:spPr>
          <a:xfrm>
            <a:off x="1521189" y="2213435"/>
            <a:ext cx="9243801" cy="1485364"/>
          </a:xfrm>
        </p:spPr>
        <p:txBody>
          <a:bodyPr anchor="b"/>
          <a:lstStyle>
            <a:lvl1pPr algn="ctr">
              <a:lnSpc>
                <a:spcPct val="80000"/>
              </a:lnSpc>
              <a:defRPr sz="5300" b="1" cap="none">
                <a:solidFill>
                  <a:srgbClr val="3A475B"/>
                </a:solidFill>
              </a:defRPr>
            </a:lvl1pPr>
          </a:lstStyle>
          <a:p>
            <a:r>
              <a:rPr lang="en-US" dirty="0"/>
              <a:t>Click To Edit Master Title Style</a:t>
            </a:r>
          </a:p>
        </p:txBody>
      </p:sp>
      <p:sp>
        <p:nvSpPr>
          <p:cNvPr id="3" name="Text Placeholder 2"/>
          <p:cNvSpPr>
            <a:spLocks noGrp="1"/>
          </p:cNvSpPr>
          <p:nvPr>
            <p:ph type="body" idx="1"/>
          </p:nvPr>
        </p:nvSpPr>
        <p:spPr>
          <a:xfrm>
            <a:off x="1521189" y="3843947"/>
            <a:ext cx="9243801" cy="873205"/>
          </a:xfrm>
        </p:spPr>
        <p:txBody>
          <a:bodyPr anchor="t"/>
          <a:lstStyle>
            <a:lvl1pPr marL="0" indent="0" algn="ctr">
              <a:buNone/>
              <a:defRPr sz="2701">
                <a:solidFill>
                  <a:schemeClr val="tx1">
                    <a:lumMod val="50000"/>
                  </a:schemeClr>
                </a:solidFill>
              </a:defRPr>
            </a:lvl1pPr>
            <a:lvl2pPr marL="609500" indent="0">
              <a:buNone/>
              <a:defRPr sz="2399">
                <a:solidFill>
                  <a:schemeClr val="tx1">
                    <a:tint val="75000"/>
                  </a:schemeClr>
                </a:solidFill>
              </a:defRPr>
            </a:lvl2pPr>
            <a:lvl3pPr marL="1218999" indent="0">
              <a:buNone/>
              <a:defRPr sz="2099">
                <a:solidFill>
                  <a:schemeClr val="tx1">
                    <a:tint val="75000"/>
                  </a:schemeClr>
                </a:solidFill>
              </a:defRPr>
            </a:lvl3pPr>
            <a:lvl4pPr marL="1828500" indent="0">
              <a:buNone/>
              <a:defRPr sz="1900">
                <a:solidFill>
                  <a:schemeClr val="tx1">
                    <a:tint val="75000"/>
                  </a:schemeClr>
                </a:solidFill>
              </a:defRPr>
            </a:lvl4pPr>
            <a:lvl5pPr marL="2437997" indent="0">
              <a:buNone/>
              <a:defRPr sz="1900">
                <a:solidFill>
                  <a:schemeClr val="tx1">
                    <a:tint val="75000"/>
                  </a:schemeClr>
                </a:solidFill>
              </a:defRPr>
            </a:lvl5pPr>
            <a:lvl6pPr marL="3047500" indent="0">
              <a:buNone/>
              <a:defRPr sz="1900">
                <a:solidFill>
                  <a:schemeClr val="tx1">
                    <a:tint val="75000"/>
                  </a:schemeClr>
                </a:solidFill>
              </a:defRPr>
            </a:lvl6pPr>
            <a:lvl7pPr marL="3656997" indent="0">
              <a:buNone/>
              <a:defRPr sz="1900">
                <a:solidFill>
                  <a:schemeClr val="tx1">
                    <a:tint val="75000"/>
                  </a:schemeClr>
                </a:solidFill>
              </a:defRPr>
            </a:lvl7pPr>
            <a:lvl8pPr marL="4266497" indent="0">
              <a:buNone/>
              <a:defRPr sz="1900">
                <a:solidFill>
                  <a:schemeClr val="tx1">
                    <a:tint val="75000"/>
                  </a:schemeClr>
                </a:solidFill>
              </a:defRPr>
            </a:lvl8pPr>
            <a:lvl9pPr marL="4875996" indent="0">
              <a:buNone/>
              <a:defRPr sz="19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609441" y="6431607"/>
            <a:ext cx="2844059" cy="365125"/>
          </a:xfrm>
          <a:prstGeom prst="rect">
            <a:avLst/>
          </a:prstGeom>
        </p:spPr>
        <p:txBody>
          <a:bodyPr/>
          <a:lstStyle/>
          <a:p>
            <a:fld id="{C932CDCB-4B29-F641-AE31-D4360F16EBC3}" type="slidenum">
              <a:rPr lang="en-US" smtClean="0"/>
              <a:t>‹#›</a:t>
            </a:fld>
            <a:endParaRPr lang="en-US" dirty="0"/>
          </a:p>
        </p:txBody>
      </p:sp>
    </p:spTree>
    <p:extLst>
      <p:ext uri="{BB962C8B-B14F-4D97-AF65-F5344CB8AC3E}">
        <p14:creationId xmlns:p14="http://schemas.microsoft.com/office/powerpoint/2010/main" val="4234000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ctr">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a:t>Click to edit Master title style</a:t>
            </a:r>
          </a:p>
        </p:txBody>
      </p:sp>
      <p:sp>
        <p:nvSpPr>
          <p:cNvPr id="3" name="Text Placeholder 2"/>
          <p:cNvSpPr>
            <a:spLocks noGrp="1"/>
          </p:cNvSpPr>
          <p:nvPr>
            <p:ph type="body" idx="1"/>
          </p:nvPr>
        </p:nvSpPr>
        <p:spPr>
          <a:xfrm>
            <a:off x="609441" y="1075267"/>
            <a:ext cx="5385514" cy="639763"/>
          </a:xfrm>
        </p:spPr>
        <p:txBody>
          <a:bodyPr anchor="b">
            <a:normAutofit/>
          </a:bodyPr>
          <a:lstStyle>
            <a:lvl1pPr marL="0" indent="0">
              <a:buNone/>
              <a:defRPr sz="24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609441" y="1715030"/>
            <a:ext cx="5385514"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075267"/>
            <a:ext cx="5387630" cy="639763"/>
          </a:xfrm>
        </p:spPr>
        <p:txBody>
          <a:bodyPr anchor="b">
            <a:normAutofit/>
          </a:bodyPr>
          <a:lstStyle>
            <a:lvl1pPr marL="0" indent="0">
              <a:buNone/>
              <a:defRPr sz="24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191756" y="1715030"/>
            <a:ext cx="5387630"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155025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ctr">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a:t>Click to edit Master title style</a:t>
            </a:r>
          </a:p>
        </p:txBody>
      </p:sp>
      <p:sp>
        <p:nvSpPr>
          <p:cNvPr id="5" name="Slide Number Placeholder 4"/>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3" name="Footer Placeholder 2"/>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013384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1_Title Only - dark photo -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ctr">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a:t>Click to edit Master title style</a:t>
            </a:r>
          </a:p>
        </p:txBody>
      </p:sp>
      <p:sp>
        <p:nvSpPr>
          <p:cNvPr id="5" name="Slide Number Placeholder 4"/>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3" name="Footer Placeholder 2"/>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50974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2" name="Footer Placeholder 1"/>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154882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 No logo -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C932CDCB-4B29-F641-AE31-D4360F16EBC3}" type="slidenum">
              <a:rPr lang="en-US" smtClean="0"/>
              <a:pPr/>
              <a:t>‹#›</a:t>
            </a:fld>
            <a:endParaRPr lang="en-US"/>
          </a:p>
        </p:txBody>
      </p:sp>
    </p:spTree>
    <p:extLst>
      <p:ext uri="{BB962C8B-B14F-4D97-AF65-F5344CB8AC3E}">
        <p14:creationId xmlns:p14="http://schemas.microsoft.com/office/powerpoint/2010/main" val="4277602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 dark bkg">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76200" dir="2700000" algn="tl" rotWithShape="0">
                    <a:prstClr val="black">
                      <a:alpha val="40000"/>
                    </a:prstClr>
                  </a:outerShdw>
                </a:effectLst>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614207223"/>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 dark bkg - no logo">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76200" dir="2700000" algn="tl" rotWithShape="0">
                    <a:prstClr val="black">
                      <a:alpha val="40000"/>
                    </a:prstClr>
                  </a:outerShdw>
                </a:effectLst>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413356596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 dark bkg">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ctr">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a:t>Click to edit Master title style</a:t>
            </a:r>
          </a:p>
        </p:txBody>
      </p:sp>
      <p:sp>
        <p:nvSpPr>
          <p:cNvPr id="3" name="Content Placeholder 2"/>
          <p:cNvSpPr>
            <a:spLocks noGrp="1"/>
          </p:cNvSpPr>
          <p:nvPr>
            <p:ph sz="half" idx="1"/>
          </p:nvPr>
        </p:nvSpPr>
        <p:spPr>
          <a:xfrm>
            <a:off x="609441"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5" name="Footer Placeholder 4"/>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169643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 dark bkg">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ctr">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a:t>Click to edit Master title style</a:t>
            </a:r>
          </a:p>
        </p:txBody>
      </p:sp>
      <p:sp>
        <p:nvSpPr>
          <p:cNvPr id="3" name="Text Placeholder 2"/>
          <p:cNvSpPr>
            <a:spLocks noGrp="1"/>
          </p:cNvSpPr>
          <p:nvPr>
            <p:ph type="body" idx="1"/>
          </p:nvPr>
        </p:nvSpPr>
        <p:spPr>
          <a:xfrm>
            <a:off x="609441" y="1075267"/>
            <a:ext cx="5385514" cy="639763"/>
          </a:xfrm>
        </p:spPr>
        <p:txBody>
          <a:bodyPr anchor="b">
            <a:normAutofit/>
          </a:bodyPr>
          <a:lstStyle>
            <a:lvl1pPr marL="0" indent="0">
              <a:buNone/>
              <a:defRPr sz="24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609441" y="1715030"/>
            <a:ext cx="5385514"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075267"/>
            <a:ext cx="5387630" cy="639763"/>
          </a:xfrm>
        </p:spPr>
        <p:txBody>
          <a:bodyPr anchor="b">
            <a:normAutofit/>
          </a:bodyPr>
          <a:lstStyle>
            <a:lvl1pPr marL="0" indent="0">
              <a:buNone/>
              <a:defRPr sz="24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191756" y="1715030"/>
            <a:ext cx="5387630"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792731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 dark bkg">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ctr">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a:t>Click to edit Master title style</a:t>
            </a:r>
          </a:p>
        </p:txBody>
      </p:sp>
      <p:sp>
        <p:nvSpPr>
          <p:cNvPr id="5" name="Slide Number Placeholder 4"/>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3" name="Footer Placeholder 2"/>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80643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609441" y="1075272"/>
            <a:ext cx="5383398" cy="5050897"/>
          </a:xfrm>
        </p:spPr>
        <p:txBody>
          <a:bodyPr/>
          <a:lstStyle>
            <a:lvl1pPr marL="385172" marR="0" indent="-302635" algn="l" defTabSz="609500" rtl="0" eaLnBrk="1" fontAlgn="auto" latinLnBrk="0" hangingPunct="1">
              <a:lnSpc>
                <a:spcPct val="90000"/>
              </a:lnSpc>
              <a:spcBef>
                <a:spcPts val="900"/>
              </a:spcBef>
              <a:spcAft>
                <a:spcPts val="600"/>
              </a:spcAft>
              <a:buClrTx/>
              <a:buSzPct val="100000"/>
              <a:buFont typeface="Arial"/>
              <a:buChar char="•"/>
              <a:tabLst/>
              <a:defRPr sz="2099"/>
            </a:lvl1pPr>
            <a:lvl2pPr marL="757643" marR="0" indent="-302635" algn="l" defTabSz="759757" rtl="0" eaLnBrk="1" fontAlgn="auto" latinLnBrk="0" hangingPunct="1">
              <a:lnSpc>
                <a:spcPct val="90000"/>
              </a:lnSpc>
              <a:spcBef>
                <a:spcPts val="600"/>
              </a:spcBef>
              <a:spcAft>
                <a:spcPts val="600"/>
              </a:spcAft>
              <a:buClrTx/>
              <a:buSzPct val="90000"/>
              <a:buFont typeface="Lucida Grande"/>
              <a:buChar char="-"/>
              <a:tabLst/>
              <a:defRPr sz="2099"/>
            </a:lvl2pPr>
            <a:lvl3pPr marL="1149163" marR="0" indent="-304750" algn="l" defTabSz="609500" rtl="0" eaLnBrk="1" fontAlgn="auto" latinLnBrk="0" hangingPunct="1">
              <a:lnSpc>
                <a:spcPct val="90000"/>
              </a:lnSpc>
              <a:spcBef>
                <a:spcPts val="600"/>
              </a:spcBef>
              <a:spcAft>
                <a:spcPts val="600"/>
              </a:spcAft>
              <a:buClrTx/>
              <a:buSzPct val="90000"/>
              <a:buFont typeface="Wingdings" charset="2"/>
              <a:buChar char="§"/>
              <a:tabLst/>
              <a:defRPr sz="1600"/>
            </a:lvl3pPr>
            <a:lvl4pPr marL="1525867" marR="0" indent="-304750" algn="l" defTabSz="609500" rtl="0" eaLnBrk="1" fontAlgn="auto" latinLnBrk="0" hangingPunct="1">
              <a:lnSpc>
                <a:spcPct val="90000"/>
              </a:lnSpc>
              <a:spcBef>
                <a:spcPts val="600"/>
              </a:spcBef>
              <a:spcAft>
                <a:spcPts val="600"/>
              </a:spcAft>
              <a:buClrTx/>
              <a:buSzPct val="90000"/>
              <a:buFont typeface="Lucida Grande"/>
              <a:buChar char="»"/>
              <a:tabLst/>
              <a:defRPr sz="1600"/>
            </a:lvl4pPr>
            <a:lvl5pPr marL="1900455" marR="0" indent="-304750" algn="l" defTabSz="609500" rtl="0" eaLnBrk="1" fontAlgn="auto" latinLnBrk="0" hangingPunct="1">
              <a:lnSpc>
                <a:spcPct val="90000"/>
              </a:lnSpc>
              <a:spcBef>
                <a:spcPts val="600"/>
              </a:spcBef>
              <a:spcAft>
                <a:spcPts val="600"/>
              </a:spcAft>
              <a:buClrTx/>
              <a:buSzPct val="90000"/>
              <a:buFont typeface="Lucida Grande"/>
              <a:buChar char="-"/>
              <a:tabLst/>
              <a:defRPr sz="1600"/>
            </a:lvl5pPr>
            <a:lvl6pPr>
              <a:defRPr sz="2399"/>
            </a:lvl6pPr>
            <a:lvl7pPr>
              <a:defRPr sz="2399"/>
            </a:lvl7pPr>
            <a:lvl8pPr>
              <a:defRPr sz="2399"/>
            </a:lvl8pPr>
            <a:lvl9pPr>
              <a:defRPr sz="23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075272"/>
            <a:ext cx="5383398" cy="5050897"/>
          </a:xfrm>
        </p:spPr>
        <p:txBody>
          <a:bodyPr/>
          <a:lstStyle>
            <a:lvl1pPr marL="385172" marR="0" indent="-302635" algn="l" defTabSz="609500" rtl="0" eaLnBrk="1" fontAlgn="auto" latinLnBrk="0" hangingPunct="1">
              <a:lnSpc>
                <a:spcPct val="90000"/>
              </a:lnSpc>
              <a:spcBef>
                <a:spcPts val="900"/>
              </a:spcBef>
              <a:spcAft>
                <a:spcPts val="600"/>
              </a:spcAft>
              <a:buClrTx/>
              <a:buSzPct val="100000"/>
              <a:buFont typeface="Arial"/>
              <a:buChar char="•"/>
              <a:tabLst/>
              <a:defRPr sz="2099"/>
            </a:lvl1pPr>
            <a:lvl2pPr marL="757643" marR="0" indent="-302635" algn="l" defTabSz="759757" rtl="0" eaLnBrk="1" fontAlgn="auto" latinLnBrk="0" hangingPunct="1">
              <a:lnSpc>
                <a:spcPct val="90000"/>
              </a:lnSpc>
              <a:spcBef>
                <a:spcPts val="600"/>
              </a:spcBef>
              <a:spcAft>
                <a:spcPts val="600"/>
              </a:spcAft>
              <a:buClrTx/>
              <a:buSzPct val="90000"/>
              <a:buFont typeface="Lucida Grande"/>
              <a:buChar char="-"/>
              <a:tabLst/>
              <a:defRPr sz="2099"/>
            </a:lvl2pPr>
            <a:lvl3pPr marL="1149163" marR="0" indent="-304750" algn="l" defTabSz="609500" rtl="0" eaLnBrk="1" fontAlgn="auto" latinLnBrk="0" hangingPunct="1">
              <a:lnSpc>
                <a:spcPct val="90000"/>
              </a:lnSpc>
              <a:spcBef>
                <a:spcPts val="600"/>
              </a:spcBef>
              <a:spcAft>
                <a:spcPts val="600"/>
              </a:spcAft>
              <a:buClrTx/>
              <a:buSzPct val="90000"/>
              <a:buFont typeface="Wingdings" charset="2"/>
              <a:buChar char="§"/>
              <a:tabLst/>
              <a:defRPr sz="1600"/>
            </a:lvl3pPr>
            <a:lvl4pPr marL="1525867" marR="0" indent="-304750" algn="l" defTabSz="609500" rtl="0" eaLnBrk="1" fontAlgn="auto" latinLnBrk="0" hangingPunct="1">
              <a:lnSpc>
                <a:spcPct val="90000"/>
              </a:lnSpc>
              <a:spcBef>
                <a:spcPts val="600"/>
              </a:spcBef>
              <a:spcAft>
                <a:spcPts val="600"/>
              </a:spcAft>
              <a:buClrTx/>
              <a:buSzPct val="90000"/>
              <a:buFont typeface="Lucida Grande"/>
              <a:buChar char="»"/>
              <a:tabLst/>
              <a:defRPr sz="1600"/>
            </a:lvl4pPr>
            <a:lvl5pPr marL="1900455" marR="0" indent="-304750" algn="l" defTabSz="609500" rtl="0" eaLnBrk="1" fontAlgn="auto" latinLnBrk="0" hangingPunct="1">
              <a:lnSpc>
                <a:spcPct val="90000"/>
              </a:lnSpc>
              <a:spcBef>
                <a:spcPts val="600"/>
              </a:spcBef>
              <a:spcAft>
                <a:spcPts val="600"/>
              </a:spcAft>
              <a:buClrTx/>
              <a:buSzPct val="90000"/>
              <a:buFont typeface="Lucida Grande"/>
              <a:buChar char="-"/>
              <a:tabLst/>
              <a:defRPr sz="1600"/>
            </a:lvl5pPr>
            <a:lvl6pPr>
              <a:defRPr sz="2399"/>
            </a:lvl6pPr>
            <a:lvl7pPr>
              <a:defRPr sz="2399"/>
            </a:lvl7pPr>
            <a:lvl8pPr>
              <a:defRPr sz="2399"/>
            </a:lvl8pPr>
            <a:lvl9pPr>
              <a:defRPr sz="23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6117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 dark bkg">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2" name="Footer Placeholder 1"/>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29534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 No logo - dark bkg">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C932CDCB-4B29-F641-AE31-D4360F16EBC3}" type="slidenum">
              <a:rPr lang="en-US" smtClean="0"/>
              <a:pPr/>
              <a:t>‹#›</a:t>
            </a:fld>
            <a:endParaRPr lang="en-US"/>
          </a:p>
        </p:txBody>
      </p:sp>
    </p:spTree>
    <p:extLst>
      <p:ext uri="{BB962C8B-B14F-4D97-AF65-F5344CB8AC3E}">
        <p14:creationId xmlns:p14="http://schemas.microsoft.com/office/powerpoint/2010/main" val="600952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 left allign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Autofit/>
          </a:bodyPr>
          <a:lstStyle>
            <a:lvl1pPr algn="l">
              <a:defRPr sz="2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92443841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 left alligned - no log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Autofit/>
          </a:bodyPr>
          <a:lstStyle>
            <a:lvl1pPr algn="l">
              <a:defRPr sz="2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4014605078"/>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eft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b">
            <a:noAutofit/>
          </a:bodyPr>
          <a:lstStyle>
            <a:lvl1pPr>
              <a:defRPr lang="en-US" sz="2600" dirty="0"/>
            </a:lvl1pPr>
          </a:lstStyle>
          <a:p>
            <a:pPr lvl="0" algn="l"/>
            <a:r>
              <a:rPr lang="en-US"/>
              <a:t>Click to edit Master title style</a:t>
            </a:r>
          </a:p>
        </p:txBody>
      </p:sp>
      <p:sp>
        <p:nvSpPr>
          <p:cNvPr id="3" name="Content Placeholder 2"/>
          <p:cNvSpPr>
            <a:spLocks noGrp="1"/>
          </p:cNvSpPr>
          <p:nvPr>
            <p:ph idx="1"/>
          </p:nvPr>
        </p:nvSpPr>
        <p:spPr>
          <a:xfrm>
            <a:off x="609441" y="1595438"/>
            <a:ext cx="10969943" cy="45307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7" name="Text Placeholder 6"/>
          <p:cNvSpPr>
            <a:spLocks noGrp="1"/>
          </p:cNvSpPr>
          <p:nvPr>
            <p:ph type="body" sz="quarter" idx="13" hasCustomPrompt="1"/>
          </p:nvPr>
        </p:nvSpPr>
        <p:spPr>
          <a:xfrm>
            <a:off x="609600" y="971551"/>
            <a:ext cx="10969625" cy="623888"/>
          </a:xfrm>
        </p:spPr>
        <p:txBody>
          <a:bodyPr>
            <a:normAutofit/>
          </a:bodyPr>
          <a:lstStyle>
            <a:lvl1pPr marL="0" indent="0">
              <a:spcBef>
                <a:spcPts val="300"/>
              </a:spcBef>
              <a:spcAft>
                <a:spcPts val="0"/>
              </a:spcAft>
              <a:buNone/>
              <a:defRPr sz="1800">
                <a:solidFill>
                  <a:schemeClr val="tx1">
                    <a:lumMod val="60000"/>
                    <a:lumOff val="40000"/>
                  </a:schemeClr>
                </a:solidFill>
              </a:defRPr>
            </a:lvl1pPr>
            <a:lvl2pPr marL="455003" indent="0">
              <a:buNone/>
              <a:defRPr/>
            </a:lvl2pPr>
            <a:lvl3pPr marL="844403" indent="0">
              <a:buNone/>
              <a:defRPr/>
            </a:lvl3pPr>
            <a:lvl4pPr marL="1221103" indent="0">
              <a:buNone/>
              <a:defRPr/>
            </a:lvl4pPr>
            <a:lvl5pPr marL="1595687" indent="0">
              <a:buNone/>
              <a:defRPr/>
            </a:lvl5pPr>
          </a:lstStyle>
          <a:p>
            <a:pPr lvl="0"/>
            <a:r>
              <a:rPr lang="en-US"/>
              <a:t>Click to edit Master subtitle styles</a:t>
            </a:r>
          </a:p>
        </p:txBody>
      </p:sp>
      <p:sp>
        <p:nvSpPr>
          <p:cNvPr id="4" name="Footer Placeholder 3"/>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1846832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Left Title, Subtitle and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b">
            <a:noAutofit/>
          </a:bodyPr>
          <a:lstStyle>
            <a:lvl1pPr>
              <a:defRPr lang="en-US" sz="2600" dirty="0"/>
            </a:lvl1pPr>
          </a:lstStyle>
          <a:p>
            <a:pPr lvl="0" algn="l"/>
            <a:r>
              <a:rPr lang="en-US"/>
              <a:t>Click to edit Master title style</a:t>
            </a:r>
          </a:p>
        </p:txBody>
      </p:sp>
      <p:sp>
        <p:nvSpPr>
          <p:cNvPr id="3" name="Content Placeholder 2"/>
          <p:cNvSpPr>
            <a:spLocks noGrp="1"/>
          </p:cNvSpPr>
          <p:nvPr>
            <p:ph idx="1"/>
          </p:nvPr>
        </p:nvSpPr>
        <p:spPr>
          <a:xfrm>
            <a:off x="609441" y="1595438"/>
            <a:ext cx="10969943" cy="45307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7" name="Text Placeholder 6"/>
          <p:cNvSpPr>
            <a:spLocks noGrp="1"/>
          </p:cNvSpPr>
          <p:nvPr>
            <p:ph type="body" sz="quarter" idx="13" hasCustomPrompt="1"/>
          </p:nvPr>
        </p:nvSpPr>
        <p:spPr>
          <a:xfrm>
            <a:off x="609600" y="971551"/>
            <a:ext cx="10969625" cy="623888"/>
          </a:xfrm>
        </p:spPr>
        <p:txBody>
          <a:bodyPr>
            <a:normAutofit/>
          </a:bodyPr>
          <a:lstStyle>
            <a:lvl1pPr marL="0" indent="0">
              <a:spcBef>
                <a:spcPts val="300"/>
              </a:spcBef>
              <a:spcAft>
                <a:spcPts val="0"/>
              </a:spcAft>
              <a:buNone/>
              <a:defRPr sz="1800">
                <a:solidFill>
                  <a:schemeClr val="tx1">
                    <a:lumMod val="60000"/>
                    <a:lumOff val="40000"/>
                  </a:schemeClr>
                </a:solidFill>
              </a:defRPr>
            </a:lvl1pPr>
            <a:lvl2pPr marL="455003" indent="0">
              <a:buNone/>
              <a:defRPr/>
            </a:lvl2pPr>
            <a:lvl3pPr marL="844403" indent="0">
              <a:buNone/>
              <a:defRPr/>
            </a:lvl3pPr>
            <a:lvl4pPr marL="1221103" indent="0">
              <a:buNone/>
              <a:defRPr/>
            </a:lvl4pPr>
            <a:lvl5pPr marL="1595687" indent="0">
              <a:buNone/>
              <a:defRPr/>
            </a:lvl5pPr>
          </a:lstStyle>
          <a:p>
            <a:pPr lvl="0"/>
            <a:r>
              <a:rPr lang="en-US"/>
              <a:t>Click to edit Master subtitle styles</a:t>
            </a:r>
          </a:p>
        </p:txBody>
      </p:sp>
      <p:sp>
        <p:nvSpPr>
          <p:cNvPr id="4" name="Footer Placeholder 3"/>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828766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b">
            <a:noAutofit/>
          </a:bodyPr>
          <a:lstStyle>
            <a:lvl1pPr>
              <a:defRPr lang="en-US" sz="2600" dirty="0"/>
            </a:lvl1pPr>
          </a:lstStyle>
          <a:p>
            <a:pPr lvl="0" algn="l"/>
            <a:r>
              <a:rPr lang="en-US"/>
              <a:t>Click to edit Master title style</a:t>
            </a:r>
          </a:p>
        </p:txBody>
      </p:sp>
      <p:sp>
        <p:nvSpPr>
          <p:cNvPr id="6" name="Slide Number Placeholder 5"/>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7" name="Text Placeholder 6"/>
          <p:cNvSpPr>
            <a:spLocks noGrp="1"/>
          </p:cNvSpPr>
          <p:nvPr>
            <p:ph type="body" sz="quarter" idx="13" hasCustomPrompt="1"/>
          </p:nvPr>
        </p:nvSpPr>
        <p:spPr>
          <a:xfrm>
            <a:off x="609600" y="971551"/>
            <a:ext cx="10969625" cy="623888"/>
          </a:xfrm>
        </p:spPr>
        <p:txBody>
          <a:bodyPr>
            <a:normAutofit/>
          </a:bodyPr>
          <a:lstStyle>
            <a:lvl1pPr marL="0" indent="0">
              <a:spcBef>
                <a:spcPts val="300"/>
              </a:spcBef>
              <a:spcAft>
                <a:spcPts val="0"/>
              </a:spcAft>
              <a:buNone/>
              <a:defRPr sz="1800">
                <a:solidFill>
                  <a:schemeClr val="tx1">
                    <a:lumMod val="60000"/>
                    <a:lumOff val="40000"/>
                  </a:schemeClr>
                </a:solidFill>
              </a:defRPr>
            </a:lvl1pPr>
            <a:lvl2pPr marL="455003" indent="0">
              <a:buNone/>
              <a:defRPr/>
            </a:lvl2pPr>
            <a:lvl3pPr marL="844403" indent="0">
              <a:buNone/>
              <a:defRPr/>
            </a:lvl3pPr>
            <a:lvl4pPr marL="1221103" indent="0">
              <a:buNone/>
              <a:defRPr/>
            </a:lvl4pPr>
            <a:lvl5pPr marL="1595687" indent="0">
              <a:buNone/>
              <a:defRPr/>
            </a:lvl5pPr>
          </a:lstStyle>
          <a:p>
            <a:pPr lvl="0"/>
            <a:r>
              <a:rPr lang="en-US"/>
              <a:t>Click to edit Master subtitle styles</a:t>
            </a:r>
          </a:p>
        </p:txBody>
      </p:sp>
      <p:sp>
        <p:nvSpPr>
          <p:cNvPr id="8" name="Content Placeholder 2"/>
          <p:cNvSpPr>
            <a:spLocks noGrp="1"/>
          </p:cNvSpPr>
          <p:nvPr>
            <p:ph sz="half" idx="1"/>
          </p:nvPr>
        </p:nvSpPr>
        <p:spPr>
          <a:xfrm>
            <a:off x="609441" y="1595439"/>
            <a:ext cx="5383398" cy="4530726"/>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2"/>
          </p:nvPr>
        </p:nvSpPr>
        <p:spPr>
          <a:xfrm>
            <a:off x="6195986" y="1595439"/>
            <a:ext cx="5383398" cy="4530726"/>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6329262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 left aligne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b">
            <a:noAutofit/>
          </a:bodyPr>
          <a:lstStyle>
            <a:lvl1pPr>
              <a:defRPr lang="en-US" sz="2600" dirty="0"/>
            </a:lvl1pPr>
          </a:lstStyle>
          <a:p>
            <a:pPr lvl="0" algn="l"/>
            <a:r>
              <a:rPr lang="en-US"/>
              <a:t>Click to edit Master title style</a:t>
            </a:r>
          </a:p>
        </p:txBody>
      </p:sp>
      <p:sp>
        <p:nvSpPr>
          <p:cNvPr id="3" name="Text Placeholder 2"/>
          <p:cNvSpPr>
            <a:spLocks noGrp="1"/>
          </p:cNvSpPr>
          <p:nvPr>
            <p:ph type="body" idx="1"/>
          </p:nvPr>
        </p:nvSpPr>
        <p:spPr>
          <a:xfrm>
            <a:off x="609441" y="1075267"/>
            <a:ext cx="5385514" cy="639763"/>
          </a:xfrm>
        </p:spPr>
        <p:txBody>
          <a:bodyPr anchor="b">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609441" y="1715030"/>
            <a:ext cx="5385514"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075267"/>
            <a:ext cx="5387630" cy="639763"/>
          </a:xfrm>
        </p:spPr>
        <p:txBody>
          <a:bodyPr anchor="b">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191756" y="1715030"/>
            <a:ext cx="5387630"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3966685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Left Title, Content and Photo">
    <p:spTree>
      <p:nvGrpSpPr>
        <p:cNvPr id="1" name=""/>
        <p:cNvGrpSpPr/>
        <p:nvPr/>
      </p:nvGrpSpPr>
      <p:grpSpPr>
        <a:xfrm>
          <a:off x="0" y="0"/>
          <a:ext cx="0" cy="0"/>
          <a:chOff x="0" y="0"/>
          <a:chExt cx="0" cy="0"/>
        </a:xfrm>
      </p:grpSpPr>
      <p:sp>
        <p:nvSpPr>
          <p:cNvPr id="2" name="Title 1"/>
          <p:cNvSpPr>
            <a:spLocks noGrp="1"/>
          </p:cNvSpPr>
          <p:nvPr>
            <p:ph type="title"/>
          </p:nvPr>
        </p:nvSpPr>
        <p:spPr>
          <a:xfrm>
            <a:off x="609443" y="71967"/>
            <a:ext cx="4010039" cy="895351"/>
          </a:xfrm>
        </p:spPr>
        <p:txBody>
          <a:bodyPr vert="horz" lIns="121899" tIns="60949" rIns="121899" bIns="60949" rtlCol="0" anchor="b">
            <a:noAutofit/>
          </a:bodyPr>
          <a:lstStyle>
            <a:lvl1pPr>
              <a:defRPr lang="en-US" sz="2600" dirty="0"/>
            </a:lvl1pPr>
          </a:lstStyle>
          <a:p>
            <a:pPr lvl="0" algn="l"/>
            <a:r>
              <a:rPr lang="en-US"/>
              <a:t>Click to edit Master title style</a:t>
            </a:r>
          </a:p>
        </p:txBody>
      </p:sp>
      <p:sp>
        <p:nvSpPr>
          <p:cNvPr id="4" name="Text Placeholder 3"/>
          <p:cNvSpPr>
            <a:spLocks noGrp="1"/>
          </p:cNvSpPr>
          <p:nvPr>
            <p:ph type="body" sz="half" idx="2"/>
          </p:nvPr>
        </p:nvSpPr>
        <p:spPr>
          <a:xfrm>
            <a:off x="609443" y="1075268"/>
            <a:ext cx="4010039"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19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16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3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2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marL="385166" marR="0" lvl="0"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Edit Master text styles</a:t>
            </a:r>
          </a:p>
          <a:p>
            <a:pPr marL="385166" marR="0" lvl="1"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Second level</a:t>
            </a:r>
          </a:p>
          <a:p>
            <a:pPr marL="385166" marR="0" lvl="2"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Third level</a:t>
            </a:r>
          </a:p>
          <a:p>
            <a:pPr marL="385166" marR="0" lvl="3"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Fourth level</a:t>
            </a:r>
          </a:p>
          <a:p>
            <a:pPr marL="385166" marR="0" lvl="4"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Fifth level</a:t>
            </a:r>
            <a:endParaRPr kumimoji="0" lang="en-US" sz="1600" b="0" i="0" u="none" strike="noStrike" kern="1200" cap="none" spc="0" normalizeH="0" baseline="0" noProof="0">
              <a:ln>
                <a:noFill/>
              </a:ln>
              <a:solidFill>
                <a:srgbClr val="3A475B"/>
              </a:solidFill>
              <a:effectLst/>
              <a:uLnTx/>
              <a:uFillTx/>
              <a:latin typeface="+mn-lt"/>
              <a:ea typeface="+mn-ea"/>
              <a:cs typeface="+mn-cs"/>
            </a:endParaRPr>
          </a:p>
        </p:txBody>
      </p:sp>
      <p:sp>
        <p:nvSpPr>
          <p:cNvPr id="7" name="Slide Number Placeholder 6"/>
          <p:cNvSpPr>
            <a:spLocks noGrp="1"/>
          </p:cNvSpPr>
          <p:nvPr>
            <p:ph type="sldNum" sz="quarter" idx="12"/>
          </p:nvPr>
        </p:nvSpPr>
        <p:spPr>
          <a:xfrm>
            <a:off x="609441" y="6431598"/>
            <a:ext cx="499831" cy="365125"/>
          </a:xfrm>
          <a:prstGeom prst="rect">
            <a:avLst/>
          </a:prstGeom>
        </p:spPr>
        <p:txBody>
          <a:bodyPr/>
          <a:lstStyle/>
          <a:p>
            <a:fld id="{C932CDCB-4B29-F641-AE31-D4360F16EBC3}" type="slidenum">
              <a:rPr lang="en-US" smtClean="0"/>
              <a:t>‹#›</a:t>
            </a:fld>
            <a:endParaRPr lang="en-US"/>
          </a:p>
        </p:txBody>
      </p:sp>
      <p:sp>
        <p:nvSpPr>
          <p:cNvPr id="10" name="Content Placeholder 9"/>
          <p:cNvSpPr>
            <a:spLocks noGrp="1"/>
          </p:cNvSpPr>
          <p:nvPr>
            <p:ph sz="quarter" idx="13"/>
          </p:nvPr>
        </p:nvSpPr>
        <p:spPr>
          <a:xfrm>
            <a:off x="4776073" y="0"/>
            <a:ext cx="7412752" cy="6370320"/>
          </a:xfrm>
        </p:spPr>
        <p:txBody>
          <a:bodyPr/>
          <a:lstStyle>
            <a:lvl1pPr marL="82535" indent="0">
              <a:buNone/>
              <a:defRPr/>
            </a:lvl1pPr>
          </a:lstStyle>
          <a:p>
            <a:pPr lvl="0"/>
            <a:r>
              <a:rPr lang="en-US"/>
              <a:t>Edit Master text styles</a:t>
            </a:r>
          </a:p>
        </p:txBody>
      </p:sp>
      <p:sp>
        <p:nvSpPr>
          <p:cNvPr id="3" name="Footer Placeholder 2"/>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94926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609441" y="1075276"/>
            <a:ext cx="5385514" cy="639763"/>
          </a:xfrm>
        </p:spPr>
        <p:txBody>
          <a:bodyPr anchor="b">
            <a:normAutofit/>
          </a:bodyPr>
          <a:lstStyle>
            <a:lvl1pPr marL="0" indent="0">
              <a:buNone/>
              <a:defRPr sz="2399" b="1"/>
            </a:lvl1pPr>
            <a:lvl2pPr marL="609500" indent="0">
              <a:buNone/>
              <a:defRPr sz="2701" b="1"/>
            </a:lvl2pPr>
            <a:lvl3pPr marL="1218999" indent="0">
              <a:buNone/>
              <a:defRPr sz="2399" b="1"/>
            </a:lvl3pPr>
            <a:lvl4pPr marL="1828500" indent="0">
              <a:buNone/>
              <a:defRPr sz="2099" b="1"/>
            </a:lvl4pPr>
            <a:lvl5pPr marL="2437997" indent="0">
              <a:buNone/>
              <a:defRPr sz="2099" b="1"/>
            </a:lvl5pPr>
            <a:lvl6pPr marL="3047500" indent="0">
              <a:buNone/>
              <a:defRPr sz="2099" b="1"/>
            </a:lvl6pPr>
            <a:lvl7pPr marL="3656997" indent="0">
              <a:buNone/>
              <a:defRPr sz="2099" b="1"/>
            </a:lvl7pPr>
            <a:lvl8pPr marL="4266497" indent="0">
              <a:buNone/>
              <a:defRPr sz="2099" b="1"/>
            </a:lvl8pPr>
            <a:lvl9pPr marL="4875996" indent="0">
              <a:buNone/>
              <a:defRPr sz="2099" b="1"/>
            </a:lvl9pPr>
          </a:lstStyle>
          <a:p>
            <a:pPr lvl="0"/>
            <a:r>
              <a:rPr lang="en-US"/>
              <a:t>Edit Master text styles</a:t>
            </a:r>
          </a:p>
        </p:txBody>
      </p:sp>
      <p:sp>
        <p:nvSpPr>
          <p:cNvPr id="4" name="Content Placeholder 3"/>
          <p:cNvSpPr>
            <a:spLocks noGrp="1"/>
          </p:cNvSpPr>
          <p:nvPr>
            <p:ph sz="half" idx="2"/>
          </p:nvPr>
        </p:nvSpPr>
        <p:spPr>
          <a:xfrm>
            <a:off x="609441" y="1715035"/>
            <a:ext cx="5385514" cy="4411133"/>
          </a:xfrm>
        </p:spPr>
        <p:txBody>
          <a:bodyPr/>
          <a:lstStyle>
            <a:lvl1pPr marL="385172" marR="0" indent="-302635" algn="l" defTabSz="609500" rtl="0" eaLnBrk="1" fontAlgn="auto" latinLnBrk="0" hangingPunct="1">
              <a:lnSpc>
                <a:spcPct val="90000"/>
              </a:lnSpc>
              <a:spcBef>
                <a:spcPts val="800"/>
              </a:spcBef>
              <a:spcAft>
                <a:spcPts val="533"/>
              </a:spcAft>
              <a:buClrTx/>
              <a:buSzPct val="100000"/>
              <a:buFont typeface="Arial"/>
              <a:buChar char="•"/>
              <a:tabLst/>
              <a:defRPr sz="2099"/>
            </a:lvl1pPr>
            <a:lvl2pPr marL="757643" marR="0" indent="-302635" algn="l" defTabSz="759757" rtl="0" eaLnBrk="1" fontAlgn="auto" latinLnBrk="0" hangingPunct="1">
              <a:lnSpc>
                <a:spcPct val="90000"/>
              </a:lnSpc>
              <a:spcBef>
                <a:spcPts val="800"/>
              </a:spcBef>
              <a:spcAft>
                <a:spcPts val="533"/>
              </a:spcAft>
              <a:buClrTx/>
              <a:buSzPct val="90000"/>
              <a:buFont typeface="Lucida Grande"/>
              <a:buChar char="-"/>
              <a:tabLst/>
              <a:defRPr sz="2099"/>
            </a:lvl2pPr>
            <a:lvl3pPr marL="1149163" marR="0" indent="-304750" algn="l" defTabSz="609500" rtl="0" eaLnBrk="1" fontAlgn="auto" latinLnBrk="0" hangingPunct="1">
              <a:lnSpc>
                <a:spcPct val="90000"/>
              </a:lnSpc>
              <a:spcBef>
                <a:spcPts val="800"/>
              </a:spcBef>
              <a:spcAft>
                <a:spcPts val="533"/>
              </a:spcAft>
              <a:buClrTx/>
              <a:buSzPct val="90000"/>
              <a:buFont typeface="Wingdings" charset="2"/>
              <a:buChar char="§"/>
              <a:tabLst/>
              <a:defRPr sz="1600"/>
            </a:lvl3pPr>
            <a:lvl4pPr marL="1525867" marR="0" indent="-304750" algn="l" defTabSz="609500" rtl="0" eaLnBrk="1" fontAlgn="auto" latinLnBrk="0" hangingPunct="1">
              <a:lnSpc>
                <a:spcPct val="90000"/>
              </a:lnSpc>
              <a:spcBef>
                <a:spcPts val="800"/>
              </a:spcBef>
              <a:spcAft>
                <a:spcPts val="533"/>
              </a:spcAft>
              <a:buClrTx/>
              <a:buSzPct val="90000"/>
              <a:buFont typeface="Lucida Grande"/>
              <a:buChar char="»"/>
              <a:tabLst/>
              <a:defRPr sz="1600"/>
            </a:lvl4pPr>
            <a:lvl5pPr marL="1900455" marR="0" indent="-304750" algn="l" defTabSz="609500" rtl="0" eaLnBrk="1" fontAlgn="auto" latinLnBrk="0" hangingPunct="1">
              <a:lnSpc>
                <a:spcPct val="90000"/>
              </a:lnSpc>
              <a:spcBef>
                <a:spcPts val="800"/>
              </a:spcBef>
              <a:spcAft>
                <a:spcPts val="533"/>
              </a:spcAft>
              <a:buClrTx/>
              <a:buSzPct val="90000"/>
              <a:buFont typeface="Lucida Grande"/>
              <a:buChar char="-"/>
              <a:tabLst/>
              <a:defRPr sz="1600"/>
            </a:lvl5pPr>
            <a:lvl6pPr>
              <a:defRPr sz="2099"/>
            </a:lvl6pPr>
            <a:lvl7pPr>
              <a:defRPr sz="2099"/>
            </a:lvl7pPr>
            <a:lvl8pPr>
              <a:defRPr sz="2099"/>
            </a:lvl8pPr>
            <a:lvl9pPr>
              <a:defRPr sz="20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8" y="1075276"/>
            <a:ext cx="5387631" cy="639763"/>
          </a:xfrm>
        </p:spPr>
        <p:txBody>
          <a:bodyPr anchor="b">
            <a:normAutofit/>
          </a:bodyPr>
          <a:lstStyle>
            <a:lvl1pPr marL="0" indent="0">
              <a:buNone/>
              <a:defRPr sz="2399" b="1"/>
            </a:lvl1pPr>
            <a:lvl2pPr marL="609500" indent="0">
              <a:buNone/>
              <a:defRPr sz="2701" b="1"/>
            </a:lvl2pPr>
            <a:lvl3pPr marL="1218999" indent="0">
              <a:buNone/>
              <a:defRPr sz="2399" b="1"/>
            </a:lvl3pPr>
            <a:lvl4pPr marL="1828500" indent="0">
              <a:buNone/>
              <a:defRPr sz="2099" b="1"/>
            </a:lvl4pPr>
            <a:lvl5pPr marL="2437997" indent="0">
              <a:buNone/>
              <a:defRPr sz="2099" b="1"/>
            </a:lvl5pPr>
            <a:lvl6pPr marL="3047500" indent="0">
              <a:buNone/>
              <a:defRPr sz="2099" b="1"/>
            </a:lvl6pPr>
            <a:lvl7pPr marL="3656997" indent="0">
              <a:buNone/>
              <a:defRPr sz="2099" b="1"/>
            </a:lvl7pPr>
            <a:lvl8pPr marL="4266497" indent="0">
              <a:buNone/>
              <a:defRPr sz="2099" b="1"/>
            </a:lvl8pPr>
            <a:lvl9pPr marL="4875996" indent="0">
              <a:buNone/>
              <a:defRPr sz="2099" b="1"/>
            </a:lvl9pPr>
          </a:lstStyle>
          <a:p>
            <a:pPr lvl="0"/>
            <a:r>
              <a:rPr lang="en-US"/>
              <a:t>Edit Master text styles</a:t>
            </a:r>
          </a:p>
        </p:txBody>
      </p:sp>
      <p:sp>
        <p:nvSpPr>
          <p:cNvPr id="6" name="Content Placeholder 5"/>
          <p:cNvSpPr>
            <a:spLocks noGrp="1"/>
          </p:cNvSpPr>
          <p:nvPr>
            <p:ph sz="quarter" idx="4"/>
          </p:nvPr>
        </p:nvSpPr>
        <p:spPr>
          <a:xfrm>
            <a:off x="6191758" y="1715035"/>
            <a:ext cx="5387631" cy="4411133"/>
          </a:xfrm>
        </p:spPr>
        <p:txBody>
          <a:bodyPr/>
          <a:lstStyle>
            <a:lvl1pPr marL="385172" marR="0" indent="-302635" algn="l" defTabSz="609500" rtl="0" eaLnBrk="1" fontAlgn="auto" latinLnBrk="0" hangingPunct="1">
              <a:lnSpc>
                <a:spcPct val="90000"/>
              </a:lnSpc>
              <a:spcBef>
                <a:spcPts val="800"/>
              </a:spcBef>
              <a:spcAft>
                <a:spcPts val="533"/>
              </a:spcAft>
              <a:buClrTx/>
              <a:buSzPct val="100000"/>
              <a:buFont typeface="Arial"/>
              <a:buChar char="•"/>
              <a:tabLst/>
              <a:defRPr sz="2099"/>
            </a:lvl1pPr>
            <a:lvl2pPr marL="757643" marR="0" indent="-302635" algn="l" defTabSz="759757" rtl="0" eaLnBrk="1" fontAlgn="auto" latinLnBrk="0" hangingPunct="1">
              <a:lnSpc>
                <a:spcPct val="90000"/>
              </a:lnSpc>
              <a:spcBef>
                <a:spcPts val="800"/>
              </a:spcBef>
              <a:spcAft>
                <a:spcPts val="533"/>
              </a:spcAft>
              <a:buClrTx/>
              <a:buSzPct val="90000"/>
              <a:buFont typeface="Lucida Grande"/>
              <a:buChar char="-"/>
              <a:tabLst/>
              <a:defRPr sz="2099"/>
            </a:lvl2pPr>
            <a:lvl3pPr marL="1149163" marR="0" indent="-304750" algn="l" defTabSz="609500" rtl="0" eaLnBrk="1" fontAlgn="auto" latinLnBrk="0" hangingPunct="1">
              <a:lnSpc>
                <a:spcPct val="90000"/>
              </a:lnSpc>
              <a:spcBef>
                <a:spcPts val="800"/>
              </a:spcBef>
              <a:spcAft>
                <a:spcPts val="533"/>
              </a:spcAft>
              <a:buClrTx/>
              <a:buSzPct val="90000"/>
              <a:buFont typeface="Wingdings" charset="2"/>
              <a:buChar char="§"/>
              <a:tabLst/>
              <a:defRPr sz="1600"/>
            </a:lvl3pPr>
            <a:lvl4pPr marL="1525867" marR="0" indent="-304750" algn="l" defTabSz="609500" rtl="0" eaLnBrk="1" fontAlgn="auto" latinLnBrk="0" hangingPunct="1">
              <a:lnSpc>
                <a:spcPct val="90000"/>
              </a:lnSpc>
              <a:spcBef>
                <a:spcPts val="800"/>
              </a:spcBef>
              <a:spcAft>
                <a:spcPts val="533"/>
              </a:spcAft>
              <a:buClrTx/>
              <a:buSzPct val="90000"/>
              <a:buFont typeface="Lucida Grande"/>
              <a:buChar char="»"/>
              <a:tabLst/>
              <a:defRPr sz="1600"/>
            </a:lvl4pPr>
            <a:lvl5pPr marL="1900455" marR="0" indent="-304750" algn="l" defTabSz="609500" rtl="0" eaLnBrk="1" fontAlgn="auto" latinLnBrk="0" hangingPunct="1">
              <a:lnSpc>
                <a:spcPct val="90000"/>
              </a:lnSpc>
              <a:spcBef>
                <a:spcPts val="800"/>
              </a:spcBef>
              <a:spcAft>
                <a:spcPts val="533"/>
              </a:spcAft>
              <a:buClrTx/>
              <a:buSzPct val="90000"/>
              <a:buFont typeface="Lucida Grande"/>
              <a:buChar char="-"/>
              <a:tabLst/>
              <a:defRPr sz="1600"/>
            </a:lvl5pPr>
            <a:lvl6pPr>
              <a:defRPr sz="2099"/>
            </a:lvl6pPr>
            <a:lvl7pPr>
              <a:defRPr sz="2099"/>
            </a:lvl7pPr>
            <a:lvl8pPr>
              <a:defRPr sz="2099"/>
            </a:lvl8pPr>
            <a:lvl9pPr>
              <a:defRPr sz="20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15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536124" y="1088653"/>
            <a:ext cx="4210047" cy="5051425"/>
          </a:xfrm>
        </p:spPr>
        <p:txBody>
          <a:bodyPr>
            <a:normAutofit/>
          </a:bodyPr>
          <a:lstStyle>
            <a:lvl1pPr marL="0" indent="0">
              <a:lnSpc>
                <a:spcPct val="100000"/>
              </a:lnSpc>
              <a:spcBef>
                <a:spcPts val="0"/>
              </a:spcBef>
              <a:spcAft>
                <a:spcPts val="1200"/>
              </a:spcAft>
              <a:buNone/>
              <a:defRPr sz="1300"/>
            </a:lvl1pPr>
            <a:lvl2pPr marL="455008" indent="0">
              <a:buNone/>
              <a:defRPr/>
            </a:lvl2pPr>
            <a:lvl3pPr marL="844413" indent="0">
              <a:buNone/>
              <a:defRPr/>
            </a:lvl3pPr>
            <a:lvl4pPr marL="1221117" indent="0">
              <a:buNone/>
              <a:defRPr/>
            </a:lvl4pPr>
            <a:lvl5pPr marL="1595705" indent="0">
              <a:buNone/>
              <a:defRPr/>
            </a:lvl5pPr>
          </a:lstStyle>
          <a:p>
            <a:pPr lvl="0"/>
            <a:r>
              <a:rPr lang="en-US" dirty="0"/>
              <a:t>Edit Master text styles</a:t>
            </a:r>
          </a:p>
        </p:txBody>
      </p:sp>
      <p:sp>
        <p:nvSpPr>
          <p:cNvPr id="2" name="Title 1"/>
          <p:cNvSpPr>
            <a:spLocks noGrp="1"/>
          </p:cNvSpPr>
          <p:nvPr>
            <p:ph type="title"/>
          </p:nvPr>
        </p:nvSpPr>
        <p:spPr>
          <a:xfrm>
            <a:off x="609449" y="71972"/>
            <a:ext cx="10469487" cy="895351"/>
          </a:xfrm>
        </p:spPr>
        <p:txBody>
          <a:bodyPr anchor="ctr">
            <a:normAutofit/>
          </a:bodyPr>
          <a:lstStyle>
            <a:lvl1pPr algn="l">
              <a:defRPr sz="2900" b="1"/>
            </a:lvl1pPr>
          </a:lstStyle>
          <a:p>
            <a:r>
              <a:rPr lang="en-US"/>
              <a:t>Click to edit Master title style</a:t>
            </a:r>
            <a:endParaRPr lang="en-US" dirty="0"/>
          </a:p>
        </p:txBody>
      </p:sp>
    </p:spTree>
    <p:extLst>
      <p:ext uri="{BB962C8B-B14F-4D97-AF65-F5344CB8AC3E}">
        <p14:creationId xmlns:p14="http://schemas.microsoft.com/office/powerpoint/2010/main" val="333418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Content and Photo">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536124" y="1088654"/>
            <a:ext cx="5124447" cy="2362117"/>
          </a:xfrm>
        </p:spPr>
        <p:txBody>
          <a:bodyPr>
            <a:normAutofit/>
          </a:bodyPr>
          <a:lstStyle>
            <a:lvl1pPr marL="0" indent="0">
              <a:lnSpc>
                <a:spcPct val="100000"/>
              </a:lnSpc>
              <a:spcBef>
                <a:spcPts val="0"/>
              </a:spcBef>
              <a:spcAft>
                <a:spcPts val="1200"/>
              </a:spcAft>
              <a:buNone/>
              <a:defRPr sz="1300"/>
            </a:lvl1pPr>
            <a:lvl2pPr marL="455008" indent="0">
              <a:buNone/>
              <a:defRPr/>
            </a:lvl2pPr>
            <a:lvl3pPr marL="844413" indent="0">
              <a:buNone/>
              <a:defRPr/>
            </a:lvl3pPr>
            <a:lvl4pPr marL="1221117" indent="0">
              <a:buNone/>
              <a:defRPr/>
            </a:lvl4pPr>
            <a:lvl5pPr marL="1595705" indent="0">
              <a:buNone/>
              <a:defRPr/>
            </a:lvl5pPr>
          </a:lstStyle>
          <a:p>
            <a:pPr lvl="0"/>
            <a:r>
              <a:rPr lang="en-US" dirty="0"/>
              <a:t>Edit Master text styles</a:t>
            </a:r>
          </a:p>
        </p:txBody>
      </p:sp>
      <p:sp>
        <p:nvSpPr>
          <p:cNvPr id="2" name="Title 1"/>
          <p:cNvSpPr>
            <a:spLocks noGrp="1"/>
          </p:cNvSpPr>
          <p:nvPr>
            <p:ph type="title"/>
          </p:nvPr>
        </p:nvSpPr>
        <p:spPr>
          <a:xfrm>
            <a:off x="609449" y="71972"/>
            <a:ext cx="10983837" cy="895351"/>
          </a:xfrm>
        </p:spPr>
        <p:txBody>
          <a:bodyPr anchor="ctr">
            <a:normAutofit/>
          </a:bodyPr>
          <a:lstStyle>
            <a:lvl1pPr algn="l">
              <a:defRPr sz="2900" b="1"/>
            </a:lvl1pPr>
          </a:lstStyle>
          <a:p>
            <a:r>
              <a:rPr lang="en-US"/>
              <a:t>Click to edit Master title style</a:t>
            </a:r>
            <a:endParaRPr lang="en-US" dirty="0"/>
          </a:p>
        </p:txBody>
      </p:sp>
      <p:sp>
        <p:nvSpPr>
          <p:cNvPr id="4" name="Text Placeholder 4"/>
          <p:cNvSpPr>
            <a:spLocks noGrp="1"/>
          </p:cNvSpPr>
          <p:nvPr>
            <p:ph type="body" sz="quarter" idx="15"/>
          </p:nvPr>
        </p:nvSpPr>
        <p:spPr>
          <a:xfrm>
            <a:off x="6564086" y="3875314"/>
            <a:ext cx="5029200" cy="2264846"/>
          </a:xfrm>
        </p:spPr>
        <p:txBody>
          <a:bodyPr>
            <a:normAutofit/>
          </a:bodyPr>
          <a:lstStyle>
            <a:lvl1pPr marL="0" indent="0">
              <a:lnSpc>
                <a:spcPct val="100000"/>
              </a:lnSpc>
              <a:spcBef>
                <a:spcPts val="0"/>
              </a:spcBef>
              <a:spcAft>
                <a:spcPts val="1200"/>
              </a:spcAft>
              <a:buNone/>
              <a:defRPr sz="1300"/>
            </a:lvl1pPr>
            <a:lvl2pPr marL="455008" indent="0">
              <a:buNone/>
              <a:defRPr/>
            </a:lvl2pPr>
            <a:lvl3pPr marL="844413" indent="0">
              <a:buNone/>
              <a:defRPr/>
            </a:lvl3pPr>
            <a:lvl4pPr marL="1221117" indent="0">
              <a:buNone/>
              <a:defRPr/>
            </a:lvl4pPr>
            <a:lvl5pPr marL="1595705" indent="0">
              <a:buNone/>
              <a:defRPr/>
            </a:lvl5pPr>
          </a:lstStyle>
          <a:p>
            <a:pPr lvl="0"/>
            <a:r>
              <a:rPr lang="en-US" dirty="0"/>
              <a:t>Edit Master text styles</a:t>
            </a:r>
          </a:p>
        </p:txBody>
      </p:sp>
    </p:spTree>
    <p:extLst>
      <p:ext uri="{BB962C8B-B14F-4D97-AF65-F5344CB8AC3E}">
        <p14:creationId xmlns:p14="http://schemas.microsoft.com/office/powerpoint/2010/main" val="170034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7478487" y="1088653"/>
            <a:ext cx="4122964" cy="5051425"/>
          </a:xfrm>
        </p:spPr>
        <p:txBody>
          <a:bodyPr>
            <a:normAutofit/>
          </a:bodyPr>
          <a:lstStyle>
            <a:lvl1pPr marL="0" indent="0">
              <a:lnSpc>
                <a:spcPct val="100000"/>
              </a:lnSpc>
              <a:spcBef>
                <a:spcPts val="0"/>
              </a:spcBef>
              <a:spcAft>
                <a:spcPts val="1200"/>
              </a:spcAft>
              <a:buNone/>
              <a:defRPr sz="1300"/>
            </a:lvl1pPr>
            <a:lvl2pPr marL="455008" indent="0">
              <a:buNone/>
              <a:defRPr/>
            </a:lvl2pPr>
            <a:lvl3pPr marL="844413" indent="0">
              <a:buNone/>
              <a:defRPr/>
            </a:lvl3pPr>
            <a:lvl4pPr marL="1221117" indent="0">
              <a:buNone/>
              <a:defRPr/>
            </a:lvl4pPr>
            <a:lvl5pPr marL="1595705" indent="0">
              <a:buNone/>
              <a:defRPr/>
            </a:lvl5pPr>
          </a:lstStyle>
          <a:p>
            <a:pPr lvl="0"/>
            <a:r>
              <a:rPr lang="en-US"/>
              <a:t>Edit Master text styles</a:t>
            </a:r>
          </a:p>
        </p:txBody>
      </p:sp>
      <p:sp>
        <p:nvSpPr>
          <p:cNvPr id="2" name="Title 1"/>
          <p:cNvSpPr>
            <a:spLocks noGrp="1"/>
          </p:cNvSpPr>
          <p:nvPr>
            <p:ph type="title"/>
          </p:nvPr>
        </p:nvSpPr>
        <p:spPr>
          <a:xfrm>
            <a:off x="609449" y="71972"/>
            <a:ext cx="10469487" cy="895351"/>
          </a:xfrm>
        </p:spPr>
        <p:txBody>
          <a:bodyPr anchor="ctr">
            <a:normAutofit/>
          </a:bodyPr>
          <a:lstStyle>
            <a:lvl1pPr algn="l">
              <a:defRPr sz="2900" b="1"/>
            </a:lvl1pPr>
          </a:lstStyle>
          <a:p>
            <a:r>
              <a:rPr lang="en-US"/>
              <a:t>Click to edit Master title style</a:t>
            </a:r>
            <a:endParaRPr lang="en-US" dirty="0"/>
          </a:p>
        </p:txBody>
      </p:sp>
    </p:spTree>
    <p:extLst>
      <p:ext uri="{BB962C8B-B14F-4D97-AF65-F5344CB8AC3E}">
        <p14:creationId xmlns:p14="http://schemas.microsoft.com/office/powerpoint/2010/main" val="312142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5157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image" Target="../media/image2.png"/><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LogoBar.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370320"/>
            <a:ext cx="12188825" cy="487680"/>
          </a:xfrm>
          <a:prstGeom prst="rect">
            <a:avLst/>
          </a:prstGeom>
        </p:spPr>
      </p:pic>
      <p:sp>
        <p:nvSpPr>
          <p:cNvPr id="2" name="Title Placeholder 1"/>
          <p:cNvSpPr>
            <a:spLocks noGrp="1"/>
          </p:cNvSpPr>
          <p:nvPr>
            <p:ph type="title"/>
          </p:nvPr>
        </p:nvSpPr>
        <p:spPr>
          <a:xfrm>
            <a:off x="609441" y="83227"/>
            <a:ext cx="10969943" cy="888608"/>
          </a:xfrm>
          <a:prstGeom prst="rect">
            <a:avLst/>
          </a:prstGeom>
        </p:spPr>
        <p:txBody>
          <a:bodyPr vert="horz" lIns="121899" tIns="60949" rIns="121899" bIns="6094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441" y="1089624"/>
            <a:ext cx="10969943" cy="5036541"/>
          </a:xfrm>
          <a:prstGeom prst="rect">
            <a:avLst/>
          </a:prstGeom>
        </p:spPr>
        <p:txBody>
          <a:bodyPr vert="horz" lIns="121899" tIns="60949" rIns="121899"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ForeSee_logo_1-color.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64986" y="6431280"/>
            <a:ext cx="814399" cy="365760"/>
          </a:xfrm>
          <a:prstGeom prst="rect">
            <a:avLst/>
          </a:prstGeom>
        </p:spPr>
      </p:pic>
      <p:sp>
        <p:nvSpPr>
          <p:cNvPr id="8" name="Rectangle 7"/>
          <p:cNvSpPr/>
          <p:nvPr userDrawn="1"/>
        </p:nvSpPr>
        <p:spPr>
          <a:xfrm>
            <a:off x="509909" y="6462694"/>
            <a:ext cx="410938" cy="302932"/>
          </a:xfrm>
          <a:prstGeom prst="rect">
            <a:avLst/>
          </a:prstGeom>
        </p:spPr>
        <p:txBody>
          <a:bodyPr wrap="none" lIns="101882" tIns="50941" rIns="101882" bIns="50941">
            <a:spAutoFit/>
          </a:bodyPr>
          <a:lstStyle/>
          <a:p>
            <a:pPr>
              <a:defRPr/>
            </a:pPr>
            <a:fld id="{F1EFAA8B-75AF-431B-9B5F-D609062E2A0C}" type="slidenum">
              <a:rPr lang="en-US" sz="1300">
                <a:solidFill>
                  <a:srgbClr val="A7B3C7"/>
                </a:solidFill>
                <a:cs typeface="+mn-cs"/>
              </a:rPr>
              <a:pPr>
                <a:defRPr/>
              </a:pPr>
              <a:t>‹#›</a:t>
            </a:fld>
            <a:endParaRPr lang="en-US" sz="1300" dirty="0">
              <a:solidFill>
                <a:srgbClr val="A7B3C7"/>
              </a:solidFill>
              <a:cs typeface="+mn-cs"/>
            </a:endParaRPr>
          </a:p>
        </p:txBody>
      </p:sp>
    </p:spTree>
    <p:extLst>
      <p:ext uri="{BB962C8B-B14F-4D97-AF65-F5344CB8AC3E}">
        <p14:creationId xmlns:p14="http://schemas.microsoft.com/office/powerpoint/2010/main" val="99224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65" r:id="rId7"/>
    <p:sldLayoutId id="2147483663" r:id="rId8"/>
    <p:sldLayoutId id="2147483654" r:id="rId9"/>
    <p:sldLayoutId id="2147483662" r:id="rId10"/>
    <p:sldLayoutId id="2147483692" r:id="rId11"/>
    <p:sldLayoutId id="2147483655" r:id="rId12"/>
  </p:sldLayoutIdLst>
  <p:txStyles>
    <p:titleStyle>
      <a:lvl1pPr algn="l" defTabSz="609500" rtl="0" eaLnBrk="1" latinLnBrk="0" hangingPunct="1">
        <a:lnSpc>
          <a:spcPct val="90000"/>
        </a:lnSpc>
        <a:spcBef>
          <a:spcPct val="0"/>
        </a:spcBef>
        <a:buNone/>
        <a:defRPr sz="2901" b="1" kern="1200">
          <a:solidFill>
            <a:schemeClr val="tx1"/>
          </a:solidFill>
          <a:latin typeface="+mj-lt"/>
          <a:ea typeface="+mj-ea"/>
          <a:cs typeface="+mj-cs"/>
        </a:defRPr>
      </a:lvl1pPr>
    </p:titleStyle>
    <p:bodyStyle>
      <a:lvl1pPr marL="385172" indent="-302635" algn="l" defTabSz="609500" rtl="0" eaLnBrk="1" latinLnBrk="0" hangingPunct="1">
        <a:lnSpc>
          <a:spcPct val="90000"/>
        </a:lnSpc>
        <a:spcBef>
          <a:spcPts val="0"/>
        </a:spcBef>
        <a:spcAft>
          <a:spcPts val="1200"/>
        </a:spcAft>
        <a:buSzPct val="100000"/>
        <a:buFont typeface="Arial"/>
        <a:buChar char="•"/>
        <a:tabLst/>
        <a:defRPr sz="2099" b="0" kern="1200">
          <a:solidFill>
            <a:schemeClr val="tx1"/>
          </a:solidFill>
          <a:latin typeface="+mn-lt"/>
          <a:ea typeface="+mn-ea"/>
          <a:cs typeface="+mn-cs"/>
        </a:defRPr>
      </a:lvl1pPr>
      <a:lvl2pPr marL="757643" indent="-302635" algn="l" defTabSz="759757" rtl="0" eaLnBrk="1" latinLnBrk="0" hangingPunct="1">
        <a:lnSpc>
          <a:spcPct val="90000"/>
        </a:lnSpc>
        <a:spcBef>
          <a:spcPts val="0"/>
        </a:spcBef>
        <a:spcAft>
          <a:spcPts val="1200"/>
        </a:spcAft>
        <a:buSzPct val="90000"/>
        <a:buFont typeface="Lucida Grande"/>
        <a:buChar char="-"/>
        <a:tabLst/>
        <a:defRPr sz="2099" kern="1200">
          <a:solidFill>
            <a:schemeClr val="tx1"/>
          </a:solidFill>
          <a:latin typeface="+mn-lt"/>
          <a:ea typeface="+mn-ea"/>
          <a:cs typeface="+mn-cs"/>
        </a:defRPr>
      </a:lvl2pPr>
      <a:lvl3pPr marL="1149163" indent="-304750" algn="l" defTabSz="609500" rtl="0" eaLnBrk="1" latinLnBrk="0" hangingPunct="1">
        <a:lnSpc>
          <a:spcPct val="90000"/>
        </a:lnSpc>
        <a:spcBef>
          <a:spcPts val="0"/>
        </a:spcBef>
        <a:spcAft>
          <a:spcPts val="1200"/>
        </a:spcAft>
        <a:buSzPct val="90000"/>
        <a:buFont typeface="Wingdings" charset="2"/>
        <a:buChar char="§"/>
        <a:defRPr sz="1600" kern="1200">
          <a:solidFill>
            <a:schemeClr val="tx1"/>
          </a:solidFill>
          <a:latin typeface="+mn-lt"/>
          <a:ea typeface="+mn-ea"/>
          <a:cs typeface="+mn-cs"/>
        </a:defRPr>
      </a:lvl3pPr>
      <a:lvl4pPr marL="1525867" indent="-304750" algn="l" defTabSz="609500" rtl="0" eaLnBrk="1" latinLnBrk="0" hangingPunct="1">
        <a:lnSpc>
          <a:spcPct val="90000"/>
        </a:lnSpc>
        <a:spcBef>
          <a:spcPts val="0"/>
        </a:spcBef>
        <a:spcAft>
          <a:spcPts val="1200"/>
        </a:spcAft>
        <a:buSzPct val="90000"/>
        <a:buFont typeface="Lucida Grande"/>
        <a:buChar char="»"/>
        <a:defRPr sz="1600" kern="1200">
          <a:solidFill>
            <a:schemeClr val="tx1"/>
          </a:solidFill>
          <a:latin typeface="+mn-lt"/>
          <a:ea typeface="+mn-ea"/>
          <a:cs typeface="+mn-cs"/>
        </a:defRPr>
      </a:lvl4pPr>
      <a:lvl5pPr marL="1900455" indent="-304750" algn="l" defTabSz="609500" rtl="0" eaLnBrk="1" latinLnBrk="0" hangingPunct="1">
        <a:lnSpc>
          <a:spcPct val="90000"/>
        </a:lnSpc>
        <a:spcBef>
          <a:spcPts val="0"/>
        </a:spcBef>
        <a:spcAft>
          <a:spcPts val="1200"/>
        </a:spcAft>
        <a:buSzPct val="90000"/>
        <a:buFont typeface="Lucida Grande"/>
        <a:buChar char="-"/>
        <a:defRPr sz="1600" kern="1200">
          <a:solidFill>
            <a:schemeClr val="tx1"/>
          </a:solidFill>
          <a:latin typeface="+mn-lt"/>
          <a:ea typeface="+mn-ea"/>
          <a:cs typeface="+mn-cs"/>
        </a:defRPr>
      </a:lvl5pPr>
      <a:lvl6pPr marL="3352247" indent="-304750" algn="l" defTabSz="609500" rtl="0" eaLnBrk="1" latinLnBrk="0" hangingPunct="1">
        <a:spcBef>
          <a:spcPct val="20000"/>
        </a:spcBef>
        <a:buFont typeface="Arial"/>
        <a:buChar char="•"/>
        <a:defRPr sz="2701" kern="1200">
          <a:solidFill>
            <a:schemeClr val="tx1"/>
          </a:solidFill>
          <a:latin typeface="+mn-lt"/>
          <a:ea typeface="+mn-ea"/>
          <a:cs typeface="+mn-cs"/>
        </a:defRPr>
      </a:lvl6pPr>
      <a:lvl7pPr marL="3961750" indent="-304750" algn="l" defTabSz="609500" rtl="0" eaLnBrk="1" latinLnBrk="0" hangingPunct="1">
        <a:spcBef>
          <a:spcPct val="20000"/>
        </a:spcBef>
        <a:buFont typeface="Arial"/>
        <a:buChar char="•"/>
        <a:defRPr sz="2701" kern="1200">
          <a:solidFill>
            <a:schemeClr val="tx1"/>
          </a:solidFill>
          <a:latin typeface="+mn-lt"/>
          <a:ea typeface="+mn-ea"/>
          <a:cs typeface="+mn-cs"/>
        </a:defRPr>
      </a:lvl7pPr>
      <a:lvl8pPr marL="4571249" indent="-304750" algn="l" defTabSz="609500" rtl="0" eaLnBrk="1" latinLnBrk="0" hangingPunct="1">
        <a:spcBef>
          <a:spcPct val="20000"/>
        </a:spcBef>
        <a:buFont typeface="Arial"/>
        <a:buChar char="•"/>
        <a:defRPr sz="2701" kern="1200">
          <a:solidFill>
            <a:schemeClr val="tx1"/>
          </a:solidFill>
          <a:latin typeface="+mn-lt"/>
          <a:ea typeface="+mn-ea"/>
          <a:cs typeface="+mn-cs"/>
        </a:defRPr>
      </a:lvl8pPr>
      <a:lvl9pPr marL="5180747" indent="-304750" algn="l" defTabSz="609500" rtl="0" eaLnBrk="1" latinLnBrk="0" hangingPunct="1">
        <a:spcBef>
          <a:spcPct val="20000"/>
        </a:spcBef>
        <a:buFont typeface="Arial"/>
        <a:buChar char="•"/>
        <a:defRPr sz="2701" kern="1200">
          <a:solidFill>
            <a:schemeClr val="tx1"/>
          </a:solidFill>
          <a:latin typeface="+mn-lt"/>
          <a:ea typeface="+mn-ea"/>
          <a:cs typeface="+mn-cs"/>
        </a:defRPr>
      </a:lvl9pPr>
    </p:bodyStyle>
    <p:otherStyle>
      <a:defPPr>
        <a:defRPr lang="en-US"/>
      </a:defPPr>
      <a:lvl1pPr marL="0" algn="l" defTabSz="609500" rtl="0" eaLnBrk="1" latinLnBrk="0" hangingPunct="1">
        <a:defRPr sz="2399" kern="1200">
          <a:solidFill>
            <a:schemeClr val="tx1"/>
          </a:solidFill>
          <a:latin typeface="+mn-lt"/>
          <a:ea typeface="+mn-ea"/>
          <a:cs typeface="+mn-cs"/>
        </a:defRPr>
      </a:lvl1pPr>
      <a:lvl2pPr marL="609500" algn="l" defTabSz="609500" rtl="0" eaLnBrk="1" latinLnBrk="0" hangingPunct="1">
        <a:defRPr sz="2399" kern="1200">
          <a:solidFill>
            <a:schemeClr val="tx1"/>
          </a:solidFill>
          <a:latin typeface="+mn-lt"/>
          <a:ea typeface="+mn-ea"/>
          <a:cs typeface="+mn-cs"/>
        </a:defRPr>
      </a:lvl2pPr>
      <a:lvl3pPr marL="1218999" algn="l" defTabSz="609500" rtl="0" eaLnBrk="1" latinLnBrk="0" hangingPunct="1">
        <a:defRPr sz="2399" kern="1200">
          <a:solidFill>
            <a:schemeClr val="tx1"/>
          </a:solidFill>
          <a:latin typeface="+mn-lt"/>
          <a:ea typeface="+mn-ea"/>
          <a:cs typeface="+mn-cs"/>
        </a:defRPr>
      </a:lvl3pPr>
      <a:lvl4pPr marL="1828500" algn="l" defTabSz="609500" rtl="0" eaLnBrk="1" latinLnBrk="0" hangingPunct="1">
        <a:defRPr sz="2399" kern="1200">
          <a:solidFill>
            <a:schemeClr val="tx1"/>
          </a:solidFill>
          <a:latin typeface="+mn-lt"/>
          <a:ea typeface="+mn-ea"/>
          <a:cs typeface="+mn-cs"/>
        </a:defRPr>
      </a:lvl4pPr>
      <a:lvl5pPr marL="2437997" algn="l" defTabSz="609500" rtl="0" eaLnBrk="1" latinLnBrk="0" hangingPunct="1">
        <a:defRPr sz="2399" kern="1200">
          <a:solidFill>
            <a:schemeClr val="tx1"/>
          </a:solidFill>
          <a:latin typeface="+mn-lt"/>
          <a:ea typeface="+mn-ea"/>
          <a:cs typeface="+mn-cs"/>
        </a:defRPr>
      </a:lvl5pPr>
      <a:lvl6pPr marL="3047500" algn="l" defTabSz="609500" rtl="0" eaLnBrk="1" latinLnBrk="0" hangingPunct="1">
        <a:defRPr sz="2399" kern="1200">
          <a:solidFill>
            <a:schemeClr val="tx1"/>
          </a:solidFill>
          <a:latin typeface="+mn-lt"/>
          <a:ea typeface="+mn-ea"/>
          <a:cs typeface="+mn-cs"/>
        </a:defRPr>
      </a:lvl6pPr>
      <a:lvl7pPr marL="3656997" algn="l" defTabSz="609500" rtl="0" eaLnBrk="1" latinLnBrk="0" hangingPunct="1">
        <a:defRPr sz="2399" kern="1200">
          <a:solidFill>
            <a:schemeClr val="tx1"/>
          </a:solidFill>
          <a:latin typeface="+mn-lt"/>
          <a:ea typeface="+mn-ea"/>
          <a:cs typeface="+mn-cs"/>
        </a:defRPr>
      </a:lvl7pPr>
      <a:lvl8pPr marL="4266497" algn="l" defTabSz="609500" rtl="0" eaLnBrk="1" latinLnBrk="0" hangingPunct="1">
        <a:defRPr sz="2399" kern="1200">
          <a:solidFill>
            <a:schemeClr val="tx1"/>
          </a:solidFill>
          <a:latin typeface="+mn-lt"/>
          <a:ea typeface="+mn-ea"/>
          <a:cs typeface="+mn-cs"/>
        </a:defRPr>
      </a:lvl8pPr>
      <a:lvl9pPr marL="4875996" algn="l" defTabSz="609500"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LogoBar.pn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0" y="6370320"/>
            <a:ext cx="12188825" cy="487680"/>
          </a:xfrm>
          <a:prstGeom prst="rect">
            <a:avLst/>
          </a:prstGeom>
        </p:spPr>
      </p:pic>
      <p:sp>
        <p:nvSpPr>
          <p:cNvPr id="2" name="Title Placeholder 1"/>
          <p:cNvSpPr>
            <a:spLocks noGrp="1"/>
          </p:cNvSpPr>
          <p:nvPr>
            <p:ph type="title"/>
          </p:nvPr>
        </p:nvSpPr>
        <p:spPr>
          <a:xfrm>
            <a:off x="609441" y="83227"/>
            <a:ext cx="10969943" cy="888608"/>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089623"/>
            <a:ext cx="10969943" cy="5036541"/>
          </a:xfrm>
          <a:prstGeom prst="rect">
            <a:avLst/>
          </a:prstGeom>
        </p:spPr>
        <p:txBody>
          <a:bodyPr vert="horz" lIns="121899" tIns="60949" rIns="121899"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ForeSee_logo_1-color.png"/>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0764985" y="6431280"/>
            <a:ext cx="814399" cy="365760"/>
          </a:xfrm>
          <a:prstGeom prst="rect">
            <a:avLst/>
          </a:prstGeom>
        </p:spPr>
      </p:pic>
      <p:sp>
        <p:nvSpPr>
          <p:cNvPr id="10" name="Slide Number Placeholder 5"/>
          <p:cNvSpPr>
            <a:spLocks noGrp="1"/>
          </p:cNvSpPr>
          <p:nvPr>
            <p:ph type="sldNum" sz="quarter" idx="4"/>
          </p:nvPr>
        </p:nvSpPr>
        <p:spPr>
          <a:xfrm>
            <a:off x="609441" y="6431598"/>
            <a:ext cx="499831" cy="365125"/>
          </a:xfrm>
          <a:prstGeom prst="rect">
            <a:avLst/>
          </a:prstGeom>
        </p:spPr>
        <p:txBody>
          <a:bodyPr vert="horz" lIns="121899" tIns="60949" rIns="0" bIns="60949" rtlCol="0" anchor="ctr"/>
          <a:lstStyle>
            <a:lvl1pPr algn="l">
              <a:defRPr sz="1300">
                <a:solidFill>
                  <a:schemeClr val="bg2">
                    <a:lumMod val="75000"/>
                  </a:schemeClr>
                </a:solidFill>
              </a:defRPr>
            </a:lvl1pPr>
          </a:lstStyle>
          <a:p>
            <a:fld id="{C932CDCB-4B29-F641-AE31-D4360F16EBC3}" type="slidenum">
              <a:rPr lang="en-US" smtClean="0"/>
              <a:pPr/>
              <a:t>‹#›</a:t>
            </a:fld>
            <a:endParaRPr lang="en-US"/>
          </a:p>
        </p:txBody>
      </p:sp>
      <p:sp>
        <p:nvSpPr>
          <p:cNvPr id="12" name="Footer Placeholder 11"/>
          <p:cNvSpPr>
            <a:spLocks noGrp="1"/>
          </p:cNvSpPr>
          <p:nvPr>
            <p:ph type="ftr" sz="quarter" idx="3"/>
          </p:nvPr>
        </p:nvSpPr>
        <p:spPr>
          <a:xfrm>
            <a:off x="1207732" y="6431598"/>
            <a:ext cx="9165461" cy="365125"/>
          </a:xfrm>
          <a:prstGeom prst="rect">
            <a:avLst/>
          </a:prstGeom>
        </p:spPr>
        <p:txBody>
          <a:bodyPr vert="horz" lIns="91440" tIns="0" rIns="91440" bIns="0" rtlCol="0" anchor="ctr"/>
          <a:lstStyle>
            <a:lvl1pPr algn="l">
              <a:defRPr sz="1100">
                <a:solidFill>
                  <a:schemeClr val="bg2">
                    <a:lumMod val="75000"/>
                  </a:schemeClr>
                </a:solidFill>
              </a:defRPr>
            </a:lvl1pPr>
          </a:lstStyle>
          <a:p>
            <a:endParaRPr lang="en-US"/>
          </a:p>
        </p:txBody>
      </p:sp>
    </p:spTree>
    <p:extLst>
      <p:ext uri="{BB962C8B-B14F-4D97-AF65-F5344CB8AC3E}">
        <p14:creationId xmlns:p14="http://schemas.microsoft.com/office/powerpoint/2010/main" val="255925662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 id="2147483729" r:id="rId35"/>
    <p:sldLayoutId id="2147483730" r:id="rId36"/>
  </p:sldLayoutIdLst>
  <p:hf hdr="0"/>
  <p:txStyles>
    <p:titleStyle>
      <a:lvl1pPr algn="ctr" defTabSz="609493" rtl="0" eaLnBrk="1" latinLnBrk="0" hangingPunct="1">
        <a:lnSpc>
          <a:spcPct val="90000"/>
        </a:lnSpc>
        <a:spcBef>
          <a:spcPct val="0"/>
        </a:spcBef>
        <a:buNone/>
        <a:defRPr sz="2900" b="1" kern="1200">
          <a:solidFill>
            <a:schemeClr val="tx1"/>
          </a:solidFill>
          <a:latin typeface="+mj-lt"/>
          <a:ea typeface="+mj-ea"/>
          <a:cs typeface="+mj-cs"/>
        </a:defRPr>
      </a:lvl1pPr>
    </p:titleStyle>
    <p:bodyStyle>
      <a:lvl1pPr marL="301625" indent="-301625" algn="l" defTabSz="609493" rtl="0" eaLnBrk="1" latinLnBrk="0" hangingPunct="1">
        <a:lnSpc>
          <a:spcPct val="90000"/>
        </a:lnSpc>
        <a:spcBef>
          <a:spcPts val="900"/>
        </a:spcBef>
        <a:spcAft>
          <a:spcPts val="600"/>
        </a:spcAft>
        <a:buSzPct val="100000"/>
        <a:buFont typeface="Arial"/>
        <a:buChar char="•"/>
        <a:tabLst/>
        <a:defRPr sz="2100" b="0" kern="1200">
          <a:solidFill>
            <a:schemeClr val="tx1"/>
          </a:solidFill>
          <a:latin typeface="+mn-lt"/>
          <a:ea typeface="+mn-ea"/>
          <a:cs typeface="+mn-cs"/>
        </a:defRPr>
      </a:lvl1pPr>
      <a:lvl2pPr marL="757634" indent="-302631" algn="l" defTabSz="759751" rtl="0" eaLnBrk="1" latinLnBrk="0" hangingPunct="1">
        <a:lnSpc>
          <a:spcPct val="90000"/>
        </a:lnSpc>
        <a:spcBef>
          <a:spcPts val="600"/>
        </a:spcBef>
        <a:spcAft>
          <a:spcPts val="600"/>
        </a:spcAft>
        <a:buSzPct val="90000"/>
        <a:buFont typeface="Lucida Grande"/>
        <a:buChar char="-"/>
        <a:tabLst/>
        <a:defRPr sz="2100" kern="1200">
          <a:solidFill>
            <a:schemeClr val="tx1"/>
          </a:solidFill>
          <a:latin typeface="+mn-lt"/>
          <a:ea typeface="+mn-ea"/>
          <a:cs typeface="+mn-cs"/>
        </a:defRPr>
      </a:lvl2pPr>
      <a:lvl3pPr marL="1149150" indent="-304747" algn="l" defTabSz="609493" rtl="0" eaLnBrk="1" latinLnBrk="0" hangingPunct="1">
        <a:lnSpc>
          <a:spcPct val="90000"/>
        </a:lnSpc>
        <a:spcBef>
          <a:spcPts val="600"/>
        </a:spcBef>
        <a:spcAft>
          <a:spcPts val="600"/>
        </a:spcAft>
        <a:buSzPct val="90000"/>
        <a:buFont typeface="Wingdings" charset="2"/>
        <a:buChar char="§"/>
        <a:defRPr sz="1600" kern="1200">
          <a:solidFill>
            <a:schemeClr val="tx1"/>
          </a:solidFill>
          <a:latin typeface="+mn-lt"/>
          <a:ea typeface="+mn-ea"/>
          <a:cs typeface="+mn-cs"/>
        </a:defRPr>
      </a:lvl3pPr>
      <a:lvl4pPr marL="1525850" indent="-304747" algn="l" defTabSz="609493" rtl="0" eaLnBrk="1" latinLnBrk="0" hangingPunct="1">
        <a:lnSpc>
          <a:spcPct val="90000"/>
        </a:lnSpc>
        <a:spcBef>
          <a:spcPts val="600"/>
        </a:spcBef>
        <a:spcAft>
          <a:spcPts val="600"/>
        </a:spcAft>
        <a:buSzPct val="90000"/>
        <a:buFont typeface="Lucida Grande"/>
        <a:buChar char="»"/>
        <a:defRPr sz="1600" kern="1200">
          <a:solidFill>
            <a:schemeClr val="tx1"/>
          </a:solidFill>
          <a:latin typeface="+mn-lt"/>
          <a:ea typeface="+mn-ea"/>
          <a:cs typeface="+mn-cs"/>
        </a:defRPr>
      </a:lvl4pPr>
      <a:lvl5pPr marL="1900434" indent="-304747" algn="l" defTabSz="609493" rtl="0" eaLnBrk="1" latinLnBrk="0" hangingPunct="1">
        <a:lnSpc>
          <a:spcPct val="90000"/>
        </a:lnSpc>
        <a:spcBef>
          <a:spcPts val="600"/>
        </a:spcBef>
        <a:spcAft>
          <a:spcPts val="600"/>
        </a:spcAft>
        <a:buSzPct val="90000"/>
        <a:buFont typeface="Lucida Grande"/>
        <a:buChar char="-"/>
        <a:defRPr sz="16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47.png"/><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Environmental Protection Agency</a:t>
            </a:r>
          </a:p>
        </p:txBody>
      </p:sp>
      <p:sp>
        <p:nvSpPr>
          <p:cNvPr id="3" name="Subtitle 2"/>
          <p:cNvSpPr>
            <a:spLocks noGrp="1"/>
          </p:cNvSpPr>
          <p:nvPr>
            <p:ph type="subTitle" idx="1"/>
          </p:nvPr>
        </p:nvSpPr>
        <p:spPr/>
        <p:txBody>
          <a:bodyPr>
            <a:normAutofit fontScale="92500"/>
          </a:bodyPr>
          <a:lstStyle/>
          <a:p>
            <a:r>
              <a:rPr lang="en-US" dirty="0"/>
              <a:t>Usability Audit Review</a:t>
            </a:r>
          </a:p>
          <a:p>
            <a:r>
              <a:rPr lang="en-US" dirty="0"/>
              <a:t>Homepage and Landing Pages: Superfund</a:t>
            </a:r>
          </a:p>
        </p:txBody>
      </p:sp>
      <p:sp>
        <p:nvSpPr>
          <p:cNvPr id="8" name="Date Placeholder 3"/>
          <p:cNvSpPr>
            <a:spLocks noGrp="1"/>
          </p:cNvSpPr>
          <p:nvPr>
            <p:ph type="dt" sz="half" idx="10"/>
          </p:nvPr>
        </p:nvSpPr>
        <p:spPr>
          <a:xfrm>
            <a:off x="609442" y="5391509"/>
            <a:ext cx="3262130" cy="964841"/>
          </a:xfrm>
          <a:prstGeom prst="rect">
            <a:avLst/>
          </a:prstGeom>
        </p:spPr>
        <p:txBody>
          <a:bodyPr lIns="121899" tIns="60949" rIns="121899" bIns="60949"/>
          <a:lstStyle>
            <a:lvl1pPr>
              <a:defRPr sz="2099" b="1"/>
            </a:lvl1pPr>
          </a:lstStyle>
          <a:p>
            <a:r>
              <a:rPr lang="en-US" dirty="0"/>
              <a:t>Ryan O’Reilly</a:t>
            </a:r>
          </a:p>
          <a:p>
            <a:r>
              <a:rPr lang="en-US" sz="1800" dirty="0"/>
              <a:t>Senior Usability Analyst</a:t>
            </a:r>
          </a:p>
          <a:p>
            <a:r>
              <a:rPr lang="en-US" sz="1600" dirty="0"/>
              <a:t>March 2019</a:t>
            </a:r>
          </a:p>
        </p:txBody>
      </p:sp>
      <p:sp>
        <p:nvSpPr>
          <p:cNvPr id="9" name="Footer Placeholder 4"/>
          <p:cNvSpPr>
            <a:spLocks noGrp="1"/>
          </p:cNvSpPr>
          <p:nvPr>
            <p:ph type="ftr" sz="quarter" idx="11"/>
          </p:nvPr>
        </p:nvSpPr>
        <p:spPr>
          <a:xfrm>
            <a:off x="609443" y="6356360"/>
            <a:ext cx="3262128" cy="365125"/>
          </a:xfrm>
          <a:prstGeom prst="rect">
            <a:avLst/>
          </a:prstGeom>
        </p:spPr>
        <p:txBody>
          <a:bodyPr lIns="121899" tIns="60949" rIns="121899" bIns="60949"/>
          <a:lstStyle>
            <a:lvl1pPr marL="0" marR="0" indent="0" algn="l" defTabSz="609500" rtl="0" eaLnBrk="1" fontAlgn="auto" latinLnBrk="0" hangingPunct="1">
              <a:lnSpc>
                <a:spcPct val="100000"/>
              </a:lnSpc>
              <a:spcBef>
                <a:spcPts val="0"/>
              </a:spcBef>
              <a:spcAft>
                <a:spcPts val="0"/>
              </a:spcAft>
              <a:buClrTx/>
              <a:buSzTx/>
              <a:buFontTx/>
              <a:buNone/>
              <a:tabLst/>
              <a:defRPr sz="900"/>
            </a:lvl1pPr>
          </a:lstStyle>
          <a:p>
            <a:r>
              <a:rPr lang="en-US" dirty="0">
                <a:solidFill>
                  <a:schemeClr val="bg1">
                    <a:lumMod val="85000"/>
                  </a:schemeClr>
                </a:solidFill>
              </a:rPr>
              <a:t>Property of </a:t>
            </a:r>
            <a:r>
              <a:rPr lang="en-US" dirty="0" err="1">
                <a:solidFill>
                  <a:schemeClr val="bg1">
                    <a:lumMod val="85000"/>
                  </a:schemeClr>
                </a:solidFill>
              </a:rPr>
              <a:t>ForeSee</a:t>
            </a:r>
            <a:r>
              <a:rPr lang="en-US" dirty="0">
                <a:solidFill>
                  <a:schemeClr val="bg1">
                    <a:lumMod val="85000"/>
                  </a:schemeClr>
                </a:solidFill>
              </a:rPr>
              <a:t> – Proprietary &amp; Confidential</a:t>
            </a:r>
          </a:p>
        </p:txBody>
      </p:sp>
      <p:pic>
        <p:nvPicPr>
          <p:cNvPr id="1026" name="Picture 2">
            <a:extLst>
              <a:ext uri="{FF2B5EF4-FFF2-40B4-BE49-F238E27FC236}">
                <a16:creationId xmlns:a16="http://schemas.microsoft.com/office/drawing/2014/main" id="{15A884DB-2344-4300-B4B3-406A5B633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5664" y="362631"/>
            <a:ext cx="1414709" cy="155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0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411938" y="2944980"/>
            <a:ext cx="4811062" cy="976940"/>
          </a:xfrm>
        </p:spPr>
        <p:txBody>
          <a:bodyPr>
            <a:normAutofit/>
          </a:bodyPr>
          <a:lstStyle/>
          <a:p>
            <a:r>
              <a:rPr lang="en-US" dirty="0"/>
              <a:t>This mockup demonstrates how the content in a section can be summarized to aid visitors with identifying which section to visit based upon their information goals.</a:t>
            </a:r>
          </a:p>
        </p:txBody>
      </p:sp>
      <p:sp>
        <p:nvSpPr>
          <p:cNvPr id="2" name="Title 1"/>
          <p:cNvSpPr>
            <a:spLocks noGrp="1"/>
          </p:cNvSpPr>
          <p:nvPr>
            <p:ph type="title"/>
          </p:nvPr>
        </p:nvSpPr>
        <p:spPr/>
        <p:txBody>
          <a:bodyPr/>
          <a:lstStyle/>
          <a:p>
            <a:r>
              <a:rPr lang="en-US" dirty="0"/>
              <a:t>Example: Summary of subcategory on homepage</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Content Introduction</a:t>
            </a:r>
          </a:p>
        </p:txBody>
      </p:sp>
      <p:grpSp>
        <p:nvGrpSpPr>
          <p:cNvPr id="4" name="Group 3">
            <a:extLst>
              <a:ext uri="{FF2B5EF4-FFF2-40B4-BE49-F238E27FC236}">
                <a16:creationId xmlns:a16="http://schemas.microsoft.com/office/drawing/2014/main" id="{FE25FB09-303E-4100-B87D-3FF42A4E2109}"/>
              </a:ext>
            </a:extLst>
          </p:cNvPr>
          <p:cNvGrpSpPr/>
          <p:nvPr/>
        </p:nvGrpSpPr>
        <p:grpSpPr>
          <a:xfrm>
            <a:off x="6804511" y="1231825"/>
            <a:ext cx="3306739" cy="4478985"/>
            <a:chOff x="5955846" y="1265169"/>
            <a:chExt cx="3306739" cy="4478985"/>
          </a:xfrm>
        </p:grpSpPr>
        <p:pic>
          <p:nvPicPr>
            <p:cNvPr id="3" name="Picture 2">
              <a:extLst>
                <a:ext uri="{FF2B5EF4-FFF2-40B4-BE49-F238E27FC236}">
                  <a16:creationId xmlns:a16="http://schemas.microsoft.com/office/drawing/2014/main" id="{BA060C3F-0CA4-4CE3-BC26-728C67285A74}"/>
                </a:ext>
              </a:extLst>
            </p:cNvPr>
            <p:cNvPicPr>
              <a:picLocks noChangeAspect="1"/>
            </p:cNvPicPr>
            <p:nvPr/>
          </p:nvPicPr>
          <p:blipFill>
            <a:blip r:embed="rId2"/>
            <a:stretch>
              <a:fillRect/>
            </a:stretch>
          </p:blipFill>
          <p:spPr>
            <a:xfrm>
              <a:off x="6094412" y="1528326"/>
              <a:ext cx="3029609" cy="4094409"/>
            </a:xfrm>
            <a:prstGeom prst="rect">
              <a:avLst/>
            </a:prstGeom>
            <a:ln>
              <a:solidFill>
                <a:schemeClr val="bg1">
                  <a:lumMod val="50000"/>
                </a:schemeClr>
              </a:solidFill>
            </a:ln>
          </p:spPr>
        </p:pic>
        <p:sp>
          <p:nvSpPr>
            <p:cNvPr id="37" name="Rectangle 36">
              <a:extLst>
                <a:ext uri="{FF2B5EF4-FFF2-40B4-BE49-F238E27FC236}">
                  <a16:creationId xmlns:a16="http://schemas.microsoft.com/office/drawing/2014/main" id="{19AB4E1C-1FF5-4FC1-8C0E-7037131D713A}"/>
                </a:ext>
              </a:extLst>
            </p:cNvPr>
            <p:cNvSpPr/>
            <p:nvPr/>
          </p:nvSpPr>
          <p:spPr>
            <a:xfrm>
              <a:off x="5955846" y="1414948"/>
              <a:ext cx="3306739" cy="4329206"/>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a:extLst>
                <a:ext uri="{FF2B5EF4-FFF2-40B4-BE49-F238E27FC236}">
                  <a16:creationId xmlns:a16="http://schemas.microsoft.com/office/drawing/2014/main" id="{85129698-95E8-4FA7-BB1E-FDC714732C33}"/>
                </a:ext>
              </a:extLst>
            </p:cNvPr>
            <p:cNvSpPr/>
            <p:nvPr/>
          </p:nvSpPr>
          <p:spPr>
            <a:xfrm>
              <a:off x="6931292" y="1265169"/>
              <a:ext cx="1252279" cy="248757"/>
            </a:xfrm>
            <a:prstGeom prst="rect">
              <a:avLst/>
            </a:prstGeom>
            <a:solidFill>
              <a:srgbClr val="7EE5E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Mockup</a:t>
              </a:r>
            </a:p>
          </p:txBody>
        </p:sp>
      </p:grpSp>
    </p:spTree>
    <p:extLst>
      <p:ext uri="{BB962C8B-B14F-4D97-AF65-F5344CB8AC3E}">
        <p14:creationId xmlns:p14="http://schemas.microsoft.com/office/powerpoint/2010/main" val="43692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825500" y="4870761"/>
            <a:ext cx="10775951" cy="1237446"/>
          </a:xfrm>
        </p:spPr>
        <p:txBody>
          <a:bodyPr/>
          <a:lstStyle/>
          <a:p>
            <a:r>
              <a:rPr lang="en-US" b="1" dirty="0"/>
              <a:t>Problem</a:t>
            </a:r>
            <a:r>
              <a:rPr lang="en-US" dirty="0"/>
              <a:t>: Subcategory pages such as these provide no summary of what these pages contain or link to. The absence of an overview forces visitors to glean what they can from the descriptiveness of the jump links or scroll the page before they can determine if they have reached the best location for their needs. This is inefficient.</a:t>
            </a:r>
          </a:p>
          <a:p>
            <a:r>
              <a:rPr lang="en-US" b="1" dirty="0"/>
              <a:t>Recommendation</a:t>
            </a:r>
            <a:r>
              <a:rPr lang="en-US" dirty="0"/>
              <a:t>: Provide a succinct overview of the information and resources offered in the subcategory on each subcategory’s landing page.</a:t>
            </a:r>
          </a:p>
        </p:txBody>
      </p:sp>
      <p:sp>
        <p:nvSpPr>
          <p:cNvPr id="2" name="Title 1"/>
          <p:cNvSpPr>
            <a:spLocks noGrp="1"/>
          </p:cNvSpPr>
          <p:nvPr>
            <p:ph type="title"/>
          </p:nvPr>
        </p:nvSpPr>
        <p:spPr/>
        <p:txBody>
          <a:bodyPr/>
          <a:lstStyle/>
          <a:p>
            <a:r>
              <a:rPr lang="en-US" dirty="0"/>
              <a:t>Some subcategory pages omit overviews</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Content Introduction</a:t>
            </a:r>
          </a:p>
        </p:txBody>
      </p:sp>
      <p:pic>
        <p:nvPicPr>
          <p:cNvPr id="3" name="Picture 2">
            <a:extLst>
              <a:ext uri="{FF2B5EF4-FFF2-40B4-BE49-F238E27FC236}">
                <a16:creationId xmlns:a16="http://schemas.microsoft.com/office/drawing/2014/main" id="{FFFE70A0-34A3-4A03-BA06-54A866BD07E6}"/>
              </a:ext>
            </a:extLst>
          </p:cNvPr>
          <p:cNvPicPr>
            <a:picLocks noChangeAspect="1"/>
          </p:cNvPicPr>
          <p:nvPr/>
        </p:nvPicPr>
        <p:blipFill rotWithShape="1">
          <a:blip r:embed="rId2"/>
          <a:srcRect b="19884"/>
          <a:stretch/>
        </p:blipFill>
        <p:spPr>
          <a:xfrm>
            <a:off x="825500" y="1465353"/>
            <a:ext cx="5060805" cy="2699531"/>
          </a:xfrm>
          <a:prstGeom prst="rect">
            <a:avLst/>
          </a:prstGeom>
          <a:ln>
            <a:solidFill>
              <a:schemeClr val="bg1">
                <a:lumMod val="50000"/>
              </a:schemeClr>
            </a:solidFill>
          </a:ln>
        </p:spPr>
      </p:pic>
      <p:pic>
        <p:nvPicPr>
          <p:cNvPr id="4" name="Picture 3">
            <a:extLst>
              <a:ext uri="{FF2B5EF4-FFF2-40B4-BE49-F238E27FC236}">
                <a16:creationId xmlns:a16="http://schemas.microsoft.com/office/drawing/2014/main" id="{419F46BF-FE5C-4440-99E7-0F707CFF1683}"/>
              </a:ext>
            </a:extLst>
          </p:cNvPr>
          <p:cNvPicPr>
            <a:picLocks noChangeAspect="1"/>
          </p:cNvPicPr>
          <p:nvPr/>
        </p:nvPicPr>
        <p:blipFill>
          <a:blip r:embed="rId3"/>
          <a:stretch>
            <a:fillRect/>
          </a:stretch>
        </p:blipFill>
        <p:spPr>
          <a:xfrm>
            <a:off x="6387526" y="1465353"/>
            <a:ext cx="4917697" cy="2699530"/>
          </a:xfrm>
          <a:prstGeom prst="rect">
            <a:avLst/>
          </a:prstGeom>
          <a:ln>
            <a:solidFill>
              <a:schemeClr val="bg1">
                <a:lumMod val="50000"/>
              </a:schemeClr>
            </a:solidFill>
          </a:ln>
        </p:spPr>
      </p:pic>
    </p:spTree>
    <p:extLst>
      <p:ext uri="{BB962C8B-B14F-4D97-AF65-F5344CB8AC3E}">
        <p14:creationId xmlns:p14="http://schemas.microsoft.com/office/powerpoint/2010/main" val="1353417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536124" y="5141311"/>
            <a:ext cx="11033576" cy="1197809"/>
          </a:xfrm>
        </p:spPr>
        <p:txBody>
          <a:bodyPr/>
          <a:lstStyle/>
          <a:p>
            <a:r>
              <a:rPr lang="en-US" dirty="0"/>
              <a:t>These category pages in the Superfund section contain succinct overviews which help set visitors’ expectations about what information and resources are available in this area, thus helping them more quickly confirm whether they have reached the best page to accomplish their goals.</a:t>
            </a:r>
          </a:p>
        </p:txBody>
      </p:sp>
      <p:sp>
        <p:nvSpPr>
          <p:cNvPr id="2" name="Title 1"/>
          <p:cNvSpPr>
            <a:spLocks noGrp="1"/>
          </p:cNvSpPr>
          <p:nvPr>
            <p:ph type="title"/>
          </p:nvPr>
        </p:nvSpPr>
        <p:spPr/>
        <p:txBody>
          <a:bodyPr/>
          <a:lstStyle/>
          <a:p>
            <a:r>
              <a:rPr lang="en-US" dirty="0"/>
              <a:t>Example: Category overview </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Content Introduction</a:t>
            </a:r>
          </a:p>
        </p:txBody>
      </p:sp>
      <p:pic>
        <p:nvPicPr>
          <p:cNvPr id="3" name="Picture 2">
            <a:extLst>
              <a:ext uri="{FF2B5EF4-FFF2-40B4-BE49-F238E27FC236}">
                <a16:creationId xmlns:a16="http://schemas.microsoft.com/office/drawing/2014/main" id="{31BC50C5-A4F2-445C-9166-6159DD683039}"/>
              </a:ext>
            </a:extLst>
          </p:cNvPr>
          <p:cNvPicPr>
            <a:picLocks noChangeAspect="1"/>
          </p:cNvPicPr>
          <p:nvPr/>
        </p:nvPicPr>
        <p:blipFill>
          <a:blip r:embed="rId2"/>
          <a:stretch>
            <a:fillRect/>
          </a:stretch>
        </p:blipFill>
        <p:spPr>
          <a:xfrm>
            <a:off x="609449" y="1281247"/>
            <a:ext cx="6485714" cy="2495238"/>
          </a:xfrm>
          <a:prstGeom prst="rect">
            <a:avLst/>
          </a:prstGeom>
          <a:ln>
            <a:solidFill>
              <a:schemeClr val="bg1">
                <a:lumMod val="50000"/>
              </a:schemeClr>
            </a:solidFill>
          </a:ln>
        </p:spPr>
      </p:pic>
      <p:sp>
        <p:nvSpPr>
          <p:cNvPr id="7" name="Rectangle: Rounded Corners 6">
            <a:extLst>
              <a:ext uri="{FF2B5EF4-FFF2-40B4-BE49-F238E27FC236}">
                <a16:creationId xmlns:a16="http://schemas.microsoft.com/office/drawing/2014/main" id="{C79D00C7-E1F2-44ED-8301-75201EE810F1}"/>
              </a:ext>
            </a:extLst>
          </p:cNvPr>
          <p:cNvSpPr/>
          <p:nvPr/>
        </p:nvSpPr>
        <p:spPr>
          <a:xfrm>
            <a:off x="716994" y="1965885"/>
            <a:ext cx="6184900" cy="476250"/>
          </a:xfrm>
          <a:prstGeom prst="roundRect">
            <a:avLst/>
          </a:prstGeom>
          <a:noFill/>
          <a:ln w="28575">
            <a:solidFill>
              <a:srgbClr val="EE273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a:extLst>
              <a:ext uri="{FF2B5EF4-FFF2-40B4-BE49-F238E27FC236}">
                <a16:creationId xmlns:a16="http://schemas.microsoft.com/office/drawing/2014/main" id="{36E856EC-A1BD-4A01-BEA8-AEC4A5C2309D}"/>
              </a:ext>
            </a:extLst>
          </p:cNvPr>
          <p:cNvPicPr>
            <a:picLocks noChangeAspect="1"/>
          </p:cNvPicPr>
          <p:nvPr/>
        </p:nvPicPr>
        <p:blipFill>
          <a:blip r:embed="rId3"/>
          <a:stretch>
            <a:fillRect/>
          </a:stretch>
        </p:blipFill>
        <p:spPr>
          <a:xfrm>
            <a:off x="5440410" y="2316563"/>
            <a:ext cx="5982684" cy="2510823"/>
          </a:xfrm>
          <a:prstGeom prst="rect">
            <a:avLst/>
          </a:prstGeom>
          <a:ln>
            <a:solidFill>
              <a:schemeClr val="bg1">
                <a:lumMod val="50000"/>
              </a:schemeClr>
            </a:solidFill>
          </a:ln>
        </p:spPr>
      </p:pic>
      <p:sp>
        <p:nvSpPr>
          <p:cNvPr id="40" name="Rectangle: Rounded Corners 39">
            <a:extLst>
              <a:ext uri="{FF2B5EF4-FFF2-40B4-BE49-F238E27FC236}">
                <a16:creationId xmlns:a16="http://schemas.microsoft.com/office/drawing/2014/main" id="{23E82165-F797-4C3A-9982-E133FBD8766F}"/>
              </a:ext>
            </a:extLst>
          </p:cNvPr>
          <p:cNvSpPr/>
          <p:nvPr/>
        </p:nvSpPr>
        <p:spPr>
          <a:xfrm>
            <a:off x="5433686" y="3349045"/>
            <a:ext cx="4014933" cy="698031"/>
          </a:xfrm>
          <a:prstGeom prst="roundRect">
            <a:avLst/>
          </a:prstGeom>
          <a:noFill/>
          <a:ln w="28575">
            <a:solidFill>
              <a:srgbClr val="EE273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37779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536124" y="5067040"/>
            <a:ext cx="11185976" cy="1308360"/>
          </a:xfrm>
        </p:spPr>
        <p:txBody>
          <a:bodyPr/>
          <a:lstStyle/>
          <a:p>
            <a:r>
              <a:rPr lang="en-US" b="1" dirty="0"/>
              <a:t>Problem</a:t>
            </a:r>
            <a:r>
              <a:rPr lang="en-US" dirty="0"/>
              <a:t>: Subsequent category landing pages </a:t>
            </a:r>
            <a:r>
              <a:rPr lang="en-US" dirty="0">
                <a:solidFill>
                  <a:srgbClr val="EE2737"/>
                </a:solidFill>
                <a:sym typeface="Wingdings" pitchFamily="2" charset="2"/>
              </a:rPr>
              <a:t> </a:t>
            </a:r>
            <a:r>
              <a:rPr lang="en-US" dirty="0"/>
              <a:t>sometimes fail to explicitly introduce each of the subtopics in the area, thus forcing visitors to review the local navigation submenu in order to avoid overlooking the information</a:t>
            </a:r>
            <a:r>
              <a:rPr lang="en-US" dirty="0">
                <a:solidFill>
                  <a:srgbClr val="EE2737"/>
                </a:solidFill>
                <a:sym typeface="Wingdings" pitchFamily="2" charset="2"/>
              </a:rPr>
              <a:t> </a:t>
            </a:r>
            <a:r>
              <a:rPr lang="en-US" dirty="0"/>
              <a:t> they are seeking. While identifying a needed subtopic in the local navigation may be minimally viable, visitors would benefit from a more complete introduction of each subtopic in the page </a:t>
            </a:r>
            <a:r>
              <a:rPr lang="en-US" dirty="0" err="1"/>
              <a:t>centerwell</a:t>
            </a:r>
            <a:r>
              <a:rPr lang="en-US" dirty="0"/>
              <a:t>. This would provide an opportunity for additional expectation-setting description, direct linkage to top resources, and supporting imagery.</a:t>
            </a:r>
          </a:p>
          <a:p>
            <a:r>
              <a:rPr lang="en-US" b="1" dirty="0"/>
              <a:t>Recommendation</a:t>
            </a:r>
            <a:r>
              <a:rPr lang="en-US" dirty="0"/>
              <a:t>: Ensure subsequent category pages introduce in the centerwell each of the subtopic pages linked in the local navigation.</a:t>
            </a:r>
          </a:p>
        </p:txBody>
      </p:sp>
      <p:sp>
        <p:nvSpPr>
          <p:cNvPr id="2" name="Title 1"/>
          <p:cNvSpPr>
            <a:spLocks noGrp="1"/>
          </p:cNvSpPr>
          <p:nvPr>
            <p:ph type="title"/>
          </p:nvPr>
        </p:nvSpPr>
        <p:spPr>
          <a:xfrm>
            <a:off x="536124" y="71972"/>
            <a:ext cx="11389176" cy="895351"/>
          </a:xfrm>
        </p:spPr>
        <p:txBody>
          <a:bodyPr>
            <a:normAutofit/>
          </a:bodyPr>
          <a:lstStyle/>
          <a:p>
            <a:r>
              <a:rPr lang="en-US" dirty="0"/>
              <a:t>Subtopics are not introduced on landing pages</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Content Introduction</a:t>
            </a:r>
          </a:p>
        </p:txBody>
      </p:sp>
      <p:pic>
        <p:nvPicPr>
          <p:cNvPr id="3" name="Picture 2">
            <a:extLst>
              <a:ext uri="{FF2B5EF4-FFF2-40B4-BE49-F238E27FC236}">
                <a16:creationId xmlns:a16="http://schemas.microsoft.com/office/drawing/2014/main" id="{8B4E5CEC-D36A-4A92-BB6B-EE0198810B32}"/>
              </a:ext>
            </a:extLst>
          </p:cNvPr>
          <p:cNvPicPr>
            <a:picLocks noChangeAspect="1"/>
          </p:cNvPicPr>
          <p:nvPr/>
        </p:nvPicPr>
        <p:blipFill rotWithShape="1">
          <a:blip r:embed="rId2"/>
          <a:srcRect l="29883" t="42748" r="8703" b="18643"/>
          <a:stretch/>
        </p:blipFill>
        <p:spPr>
          <a:xfrm>
            <a:off x="7799752" y="851702"/>
            <a:ext cx="3279184" cy="4109249"/>
          </a:xfrm>
          <a:prstGeom prst="rect">
            <a:avLst/>
          </a:prstGeom>
          <a:ln>
            <a:solidFill>
              <a:schemeClr val="bg1">
                <a:lumMod val="50000"/>
              </a:schemeClr>
            </a:solidFill>
          </a:ln>
        </p:spPr>
      </p:pic>
      <p:pic>
        <p:nvPicPr>
          <p:cNvPr id="37" name="Picture 36">
            <a:extLst>
              <a:ext uri="{FF2B5EF4-FFF2-40B4-BE49-F238E27FC236}">
                <a16:creationId xmlns:a16="http://schemas.microsoft.com/office/drawing/2014/main" id="{E15611C4-4A1C-406E-848C-D3753B0397A6}"/>
              </a:ext>
            </a:extLst>
          </p:cNvPr>
          <p:cNvPicPr>
            <a:picLocks noChangeAspect="1"/>
          </p:cNvPicPr>
          <p:nvPr/>
        </p:nvPicPr>
        <p:blipFill rotWithShape="1">
          <a:blip r:embed="rId2"/>
          <a:srcRect l="29883" t="8071" r="8703" b="53320"/>
          <a:stretch/>
        </p:blipFill>
        <p:spPr>
          <a:xfrm>
            <a:off x="4330700" y="851702"/>
            <a:ext cx="3279184" cy="4109249"/>
          </a:xfrm>
          <a:prstGeom prst="rect">
            <a:avLst/>
          </a:prstGeom>
          <a:ln>
            <a:solidFill>
              <a:schemeClr val="bg1">
                <a:lumMod val="50000"/>
              </a:schemeClr>
            </a:solidFill>
          </a:ln>
        </p:spPr>
      </p:pic>
      <p:pic>
        <p:nvPicPr>
          <p:cNvPr id="4" name="Picture 3">
            <a:extLst>
              <a:ext uri="{FF2B5EF4-FFF2-40B4-BE49-F238E27FC236}">
                <a16:creationId xmlns:a16="http://schemas.microsoft.com/office/drawing/2014/main" id="{17B75DDF-03F9-405D-AC49-D0AF61B763EA}"/>
              </a:ext>
            </a:extLst>
          </p:cNvPr>
          <p:cNvPicPr>
            <a:picLocks noChangeAspect="1"/>
          </p:cNvPicPr>
          <p:nvPr/>
        </p:nvPicPr>
        <p:blipFill>
          <a:blip r:embed="rId3"/>
          <a:stretch>
            <a:fillRect/>
          </a:stretch>
        </p:blipFill>
        <p:spPr>
          <a:xfrm>
            <a:off x="1085870" y="1189519"/>
            <a:ext cx="3054962" cy="3359190"/>
          </a:xfrm>
          <a:prstGeom prst="rect">
            <a:avLst/>
          </a:prstGeom>
          <a:ln>
            <a:solidFill>
              <a:schemeClr val="bg1">
                <a:lumMod val="50000"/>
              </a:schemeClr>
            </a:solidFill>
          </a:ln>
        </p:spPr>
      </p:pic>
      <p:sp>
        <p:nvSpPr>
          <p:cNvPr id="7" name="Rectangle 6">
            <a:extLst>
              <a:ext uri="{FF2B5EF4-FFF2-40B4-BE49-F238E27FC236}">
                <a16:creationId xmlns:a16="http://schemas.microsoft.com/office/drawing/2014/main" id="{77517D08-E071-452C-9601-9729E5C96C16}"/>
              </a:ext>
            </a:extLst>
          </p:cNvPr>
          <p:cNvSpPr/>
          <p:nvPr/>
        </p:nvSpPr>
        <p:spPr>
          <a:xfrm>
            <a:off x="4615482" y="3046089"/>
            <a:ext cx="2957861" cy="461665"/>
          </a:xfrm>
          <a:prstGeom prst="rect">
            <a:avLst/>
          </a:prstGeom>
        </p:spPr>
        <p:txBody>
          <a:bodyPr wrap="none">
            <a:spAutoFit/>
          </a:bodyPr>
          <a:lstStyle/>
          <a:p>
            <a:pPr algn="ctr"/>
            <a:r>
              <a:rPr lang="en-US" dirty="0">
                <a:solidFill>
                  <a:schemeClr val="bg1"/>
                </a:solidFill>
              </a:rPr>
              <a:t>Content Introduction</a:t>
            </a:r>
          </a:p>
        </p:txBody>
      </p:sp>
      <p:sp>
        <p:nvSpPr>
          <p:cNvPr id="40" name="Left Brace 39">
            <a:extLst>
              <a:ext uri="{FF2B5EF4-FFF2-40B4-BE49-F238E27FC236}">
                <a16:creationId xmlns:a16="http://schemas.microsoft.com/office/drawing/2014/main" id="{619772B0-95A2-4086-B89D-4FB3B7E39C43}"/>
              </a:ext>
            </a:extLst>
          </p:cNvPr>
          <p:cNvSpPr/>
          <p:nvPr/>
        </p:nvSpPr>
        <p:spPr>
          <a:xfrm>
            <a:off x="857995" y="1803400"/>
            <a:ext cx="468411" cy="2675418"/>
          </a:xfrm>
          <a:prstGeom prst="leftBrace">
            <a:avLst/>
          </a:prstGeom>
          <a:ln w="28575">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1" name="Group 42">
            <a:extLst>
              <a:ext uri="{FF2B5EF4-FFF2-40B4-BE49-F238E27FC236}">
                <a16:creationId xmlns:a16="http://schemas.microsoft.com/office/drawing/2014/main" id="{09788F07-7DA5-4D70-99D0-6A10160A2368}"/>
              </a:ext>
            </a:extLst>
          </p:cNvPr>
          <p:cNvGrpSpPr>
            <a:grpSpLocks/>
          </p:cNvGrpSpPr>
          <p:nvPr/>
        </p:nvGrpSpPr>
        <p:grpSpPr bwMode="auto">
          <a:xfrm>
            <a:off x="7563531" y="1013788"/>
            <a:ext cx="282575" cy="381000"/>
            <a:chOff x="810" y="1833"/>
            <a:chExt cx="178" cy="240"/>
          </a:xfrm>
        </p:grpSpPr>
        <p:sp>
          <p:nvSpPr>
            <p:cNvPr id="42" name="Oval 43">
              <a:extLst>
                <a:ext uri="{FF2B5EF4-FFF2-40B4-BE49-F238E27FC236}">
                  <a16:creationId xmlns:a16="http://schemas.microsoft.com/office/drawing/2014/main" id="{C8B37DCC-4609-47AA-B3A4-4B47460445EC}"/>
                </a:ext>
              </a:extLst>
            </p:cNvPr>
            <p:cNvSpPr>
              <a:spLocks noChangeArrowheads="1"/>
            </p:cNvSpPr>
            <p:nvPr/>
          </p:nvSpPr>
          <p:spPr bwMode="auto">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3524"/>
                </a:solidFill>
              </a:endParaRPr>
            </a:p>
          </p:txBody>
        </p:sp>
        <p:sp>
          <p:nvSpPr>
            <p:cNvPr id="43" name="Text Box 44">
              <a:extLst>
                <a:ext uri="{FF2B5EF4-FFF2-40B4-BE49-F238E27FC236}">
                  <a16:creationId xmlns:a16="http://schemas.microsoft.com/office/drawing/2014/main" id="{3037900A-1A74-49FB-A422-12948EC9B34A}"/>
                </a:ext>
              </a:extLst>
            </p:cNvPr>
            <p:cNvSpPr txBox="1">
              <a:spLocks noChangeArrowheads="1"/>
            </p:cNvSpPr>
            <p:nvPr/>
          </p:nvSpPr>
          <p:spPr bwMode="auto">
            <a:xfrm>
              <a:off x="810" y="1833"/>
              <a:ext cx="178" cy="2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E2737"/>
                  </a:solidFill>
                  <a:latin typeface="Times New Roman" pitchFamily="18" charset="0"/>
                  <a:sym typeface="Wingdings" pitchFamily="2" charset="2"/>
                </a:rPr>
                <a:t></a:t>
              </a:r>
              <a:endParaRPr lang="en-US" sz="2500" dirty="0">
                <a:solidFill>
                  <a:srgbClr val="EE2737"/>
                </a:solidFill>
              </a:endParaRPr>
            </a:p>
          </p:txBody>
        </p:sp>
      </p:grpSp>
      <p:grpSp>
        <p:nvGrpSpPr>
          <p:cNvPr id="44" name="Group 39">
            <a:extLst>
              <a:ext uri="{FF2B5EF4-FFF2-40B4-BE49-F238E27FC236}">
                <a16:creationId xmlns:a16="http://schemas.microsoft.com/office/drawing/2014/main" id="{9F0CFE3E-36F7-4AA5-84D7-105020100C02}"/>
              </a:ext>
            </a:extLst>
          </p:cNvPr>
          <p:cNvGrpSpPr>
            <a:grpSpLocks/>
          </p:cNvGrpSpPr>
          <p:nvPr/>
        </p:nvGrpSpPr>
        <p:grpSpPr bwMode="auto">
          <a:xfrm>
            <a:off x="708361" y="2950609"/>
            <a:ext cx="282575" cy="381000"/>
            <a:chOff x="1019" y="1833"/>
            <a:chExt cx="178" cy="240"/>
          </a:xfrm>
        </p:grpSpPr>
        <p:sp>
          <p:nvSpPr>
            <p:cNvPr id="45" name="Oval 40">
              <a:extLst>
                <a:ext uri="{FF2B5EF4-FFF2-40B4-BE49-F238E27FC236}">
                  <a16:creationId xmlns:a16="http://schemas.microsoft.com/office/drawing/2014/main" id="{E233E51F-72B4-41B5-B179-E344510E2461}"/>
                </a:ext>
              </a:extLst>
            </p:cNvPr>
            <p:cNvSpPr>
              <a:spLocks noChangeArrowheads="1"/>
            </p:cNvSpPr>
            <p:nvPr/>
          </p:nvSpPr>
          <p:spPr bwMode="auto">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2737"/>
                </a:solidFill>
              </a:endParaRPr>
            </a:p>
          </p:txBody>
        </p:sp>
        <p:sp>
          <p:nvSpPr>
            <p:cNvPr id="46" name="Text Box 41">
              <a:extLst>
                <a:ext uri="{FF2B5EF4-FFF2-40B4-BE49-F238E27FC236}">
                  <a16:creationId xmlns:a16="http://schemas.microsoft.com/office/drawing/2014/main" id="{197DDC86-5499-43E3-B0D0-3908208A53F4}"/>
                </a:ext>
              </a:extLst>
            </p:cNvPr>
            <p:cNvSpPr txBox="1">
              <a:spLocks noChangeArrowheads="1"/>
            </p:cNvSpPr>
            <p:nvPr/>
          </p:nvSpPr>
          <p:spPr bwMode="auto">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E2737"/>
                  </a:solidFill>
                  <a:latin typeface="Times New Roman" pitchFamily="18" charset="0"/>
                  <a:sym typeface="Wingdings" pitchFamily="2" charset="2"/>
                </a:rPr>
                <a:t></a:t>
              </a:r>
              <a:endParaRPr lang="en-US" sz="2500" dirty="0">
                <a:solidFill>
                  <a:srgbClr val="EE2737"/>
                </a:solidFill>
              </a:endParaRPr>
            </a:p>
          </p:txBody>
        </p:sp>
      </p:grpSp>
    </p:spTree>
    <p:extLst>
      <p:ext uri="{BB962C8B-B14F-4D97-AF65-F5344CB8AC3E}">
        <p14:creationId xmlns:p14="http://schemas.microsoft.com/office/powerpoint/2010/main" val="1442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771162" y="2815119"/>
            <a:ext cx="2708637" cy="2887181"/>
          </a:xfrm>
        </p:spPr>
        <p:txBody>
          <a:bodyPr/>
          <a:lstStyle/>
          <a:p>
            <a:r>
              <a:rPr lang="en-US" dirty="0"/>
              <a:t>This other site’s category landing page introduces and links to all subcategories in the section, which are also linked in the local navigation menu.</a:t>
            </a:r>
            <a:br>
              <a:rPr lang="en-US" dirty="0"/>
            </a:br>
            <a:endParaRPr lang="en-US" dirty="0"/>
          </a:p>
          <a:p>
            <a:endParaRPr lang="en-US" dirty="0"/>
          </a:p>
        </p:txBody>
      </p:sp>
      <p:sp>
        <p:nvSpPr>
          <p:cNvPr id="2" name="Title 1"/>
          <p:cNvSpPr>
            <a:spLocks noGrp="1"/>
          </p:cNvSpPr>
          <p:nvPr>
            <p:ph type="title"/>
          </p:nvPr>
        </p:nvSpPr>
        <p:spPr/>
        <p:txBody>
          <a:bodyPr/>
          <a:lstStyle/>
          <a:p>
            <a:r>
              <a:rPr lang="en-US" dirty="0"/>
              <a:t>Example: Subsequent category introduction</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Content Introduction</a:t>
            </a:r>
          </a:p>
        </p:txBody>
      </p:sp>
      <p:pic>
        <p:nvPicPr>
          <p:cNvPr id="37" name="Picture 36" descr="A screenshot of a social media post&#10;&#10;Description automatically generated">
            <a:extLst>
              <a:ext uri="{FF2B5EF4-FFF2-40B4-BE49-F238E27FC236}">
                <a16:creationId xmlns:a16="http://schemas.microsoft.com/office/drawing/2014/main" id="{20ECDBB0-C504-4329-B796-72BC8A8E4243}"/>
              </a:ext>
            </a:extLst>
          </p:cNvPr>
          <p:cNvPicPr>
            <a:picLocks noChangeAspect="1"/>
          </p:cNvPicPr>
          <p:nvPr/>
        </p:nvPicPr>
        <p:blipFill rotWithShape="1">
          <a:blip r:embed="rId2"/>
          <a:srcRect t="22314" r="2980" b="6512"/>
          <a:stretch/>
        </p:blipFill>
        <p:spPr>
          <a:xfrm>
            <a:off x="3834896" y="921942"/>
            <a:ext cx="7246188" cy="5014116"/>
          </a:xfrm>
          <a:prstGeom prst="rect">
            <a:avLst/>
          </a:prstGeom>
          <a:ln>
            <a:solidFill>
              <a:schemeClr val="bg1">
                <a:lumMod val="50000"/>
              </a:schemeClr>
            </a:solidFill>
          </a:ln>
        </p:spPr>
      </p:pic>
      <p:sp>
        <p:nvSpPr>
          <p:cNvPr id="3" name="Right Brace 2">
            <a:extLst>
              <a:ext uri="{FF2B5EF4-FFF2-40B4-BE49-F238E27FC236}">
                <a16:creationId xmlns:a16="http://schemas.microsoft.com/office/drawing/2014/main" id="{2133991A-9631-43CC-92D8-24987C2F0CC8}"/>
              </a:ext>
            </a:extLst>
          </p:cNvPr>
          <p:cNvSpPr/>
          <p:nvPr/>
        </p:nvSpPr>
        <p:spPr>
          <a:xfrm>
            <a:off x="10896600" y="1861031"/>
            <a:ext cx="392476" cy="3904769"/>
          </a:xfrm>
          <a:prstGeom prst="rightBrace">
            <a:avLst/>
          </a:prstGeom>
          <a:ln w="28575">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0" name="Group 42">
            <a:extLst>
              <a:ext uri="{FF2B5EF4-FFF2-40B4-BE49-F238E27FC236}">
                <a16:creationId xmlns:a16="http://schemas.microsoft.com/office/drawing/2014/main" id="{942D83B6-2AED-4987-82FC-163142E3CB3B}"/>
              </a:ext>
            </a:extLst>
          </p:cNvPr>
          <p:cNvGrpSpPr>
            <a:grpSpLocks/>
          </p:cNvGrpSpPr>
          <p:nvPr/>
        </p:nvGrpSpPr>
        <p:grpSpPr bwMode="auto">
          <a:xfrm>
            <a:off x="11135088" y="3628400"/>
            <a:ext cx="282575" cy="381000"/>
            <a:chOff x="810" y="1833"/>
            <a:chExt cx="178" cy="240"/>
          </a:xfrm>
        </p:grpSpPr>
        <p:sp>
          <p:nvSpPr>
            <p:cNvPr id="41" name="Oval 43">
              <a:extLst>
                <a:ext uri="{FF2B5EF4-FFF2-40B4-BE49-F238E27FC236}">
                  <a16:creationId xmlns:a16="http://schemas.microsoft.com/office/drawing/2014/main" id="{1EFC61A7-DF71-4C8B-8690-C06E84D39DE8}"/>
                </a:ext>
              </a:extLst>
            </p:cNvPr>
            <p:cNvSpPr>
              <a:spLocks noChangeArrowheads="1"/>
            </p:cNvSpPr>
            <p:nvPr/>
          </p:nvSpPr>
          <p:spPr bwMode="auto">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3524"/>
                </a:solidFill>
              </a:endParaRPr>
            </a:p>
          </p:txBody>
        </p:sp>
        <p:sp>
          <p:nvSpPr>
            <p:cNvPr id="42" name="Text Box 44">
              <a:extLst>
                <a:ext uri="{FF2B5EF4-FFF2-40B4-BE49-F238E27FC236}">
                  <a16:creationId xmlns:a16="http://schemas.microsoft.com/office/drawing/2014/main" id="{B842BF0F-D07F-453B-A6DE-A652A7B205CA}"/>
                </a:ext>
              </a:extLst>
            </p:cNvPr>
            <p:cNvSpPr txBox="1">
              <a:spLocks noChangeArrowheads="1"/>
            </p:cNvSpPr>
            <p:nvPr/>
          </p:nvSpPr>
          <p:spPr bwMode="auto">
            <a:xfrm>
              <a:off x="810" y="1833"/>
              <a:ext cx="178" cy="2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E2737"/>
                  </a:solidFill>
                  <a:latin typeface="Times New Roman" pitchFamily="18" charset="0"/>
                  <a:sym typeface="Wingdings" pitchFamily="2" charset="2"/>
                </a:rPr>
                <a:t></a:t>
              </a:r>
              <a:endParaRPr lang="en-US" sz="2500" dirty="0">
                <a:solidFill>
                  <a:srgbClr val="EE2737"/>
                </a:solidFill>
              </a:endParaRPr>
            </a:p>
          </p:txBody>
        </p:sp>
      </p:grpSp>
      <p:sp>
        <p:nvSpPr>
          <p:cNvPr id="4" name="Left Brace 3">
            <a:extLst>
              <a:ext uri="{FF2B5EF4-FFF2-40B4-BE49-F238E27FC236}">
                <a16:creationId xmlns:a16="http://schemas.microsoft.com/office/drawing/2014/main" id="{BEA32A45-0B02-4C93-986A-6745BEF0E421}"/>
              </a:ext>
            </a:extLst>
          </p:cNvPr>
          <p:cNvSpPr/>
          <p:nvPr/>
        </p:nvSpPr>
        <p:spPr>
          <a:xfrm>
            <a:off x="3639604" y="1326693"/>
            <a:ext cx="353526" cy="1822739"/>
          </a:xfrm>
          <a:prstGeom prst="leftBrace">
            <a:avLst/>
          </a:prstGeom>
          <a:ln w="28575">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3" name="Group 39">
            <a:extLst>
              <a:ext uri="{FF2B5EF4-FFF2-40B4-BE49-F238E27FC236}">
                <a16:creationId xmlns:a16="http://schemas.microsoft.com/office/drawing/2014/main" id="{073D1073-ED79-4541-89C5-8C58F778EEAA}"/>
              </a:ext>
            </a:extLst>
          </p:cNvPr>
          <p:cNvGrpSpPr>
            <a:grpSpLocks/>
          </p:cNvGrpSpPr>
          <p:nvPr/>
        </p:nvGrpSpPr>
        <p:grpSpPr bwMode="auto">
          <a:xfrm>
            <a:off x="3476885" y="2047562"/>
            <a:ext cx="282575" cy="381000"/>
            <a:chOff x="1019" y="1833"/>
            <a:chExt cx="178" cy="240"/>
          </a:xfrm>
        </p:grpSpPr>
        <p:sp>
          <p:nvSpPr>
            <p:cNvPr id="44" name="Oval 40">
              <a:extLst>
                <a:ext uri="{FF2B5EF4-FFF2-40B4-BE49-F238E27FC236}">
                  <a16:creationId xmlns:a16="http://schemas.microsoft.com/office/drawing/2014/main" id="{255D794A-AC76-42FE-971C-2F295C64C9E3}"/>
                </a:ext>
              </a:extLst>
            </p:cNvPr>
            <p:cNvSpPr>
              <a:spLocks noChangeArrowheads="1"/>
            </p:cNvSpPr>
            <p:nvPr/>
          </p:nvSpPr>
          <p:spPr bwMode="auto">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2737"/>
                </a:solidFill>
              </a:endParaRPr>
            </a:p>
          </p:txBody>
        </p:sp>
        <p:sp>
          <p:nvSpPr>
            <p:cNvPr id="45" name="Text Box 41">
              <a:extLst>
                <a:ext uri="{FF2B5EF4-FFF2-40B4-BE49-F238E27FC236}">
                  <a16:creationId xmlns:a16="http://schemas.microsoft.com/office/drawing/2014/main" id="{8D52A561-949B-4ECF-B8E0-D2F5345EC893}"/>
                </a:ext>
              </a:extLst>
            </p:cNvPr>
            <p:cNvSpPr txBox="1">
              <a:spLocks noChangeArrowheads="1"/>
            </p:cNvSpPr>
            <p:nvPr/>
          </p:nvSpPr>
          <p:spPr bwMode="auto">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E2737"/>
                  </a:solidFill>
                  <a:latin typeface="Times New Roman" pitchFamily="18" charset="0"/>
                  <a:sym typeface="Wingdings" pitchFamily="2" charset="2"/>
                </a:rPr>
                <a:t></a:t>
              </a:r>
              <a:endParaRPr lang="en-US" sz="2500" dirty="0">
                <a:solidFill>
                  <a:srgbClr val="EE2737"/>
                </a:solidFill>
              </a:endParaRPr>
            </a:p>
          </p:txBody>
        </p:sp>
      </p:grpSp>
    </p:spTree>
    <p:extLst>
      <p:ext uri="{BB962C8B-B14F-4D97-AF65-F5344CB8AC3E}">
        <p14:creationId xmlns:p14="http://schemas.microsoft.com/office/powerpoint/2010/main" val="1598875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Content Introduction</a:t>
            </a:r>
          </a:p>
        </p:txBody>
      </p:sp>
      <p:sp>
        <p:nvSpPr>
          <p:cNvPr id="3" name="Content Placeholder 2"/>
          <p:cNvSpPr>
            <a:spLocks noGrp="1"/>
          </p:cNvSpPr>
          <p:nvPr>
            <p:ph idx="1"/>
          </p:nvPr>
        </p:nvSpPr>
        <p:spPr>
          <a:xfrm>
            <a:off x="609442" y="1674421"/>
            <a:ext cx="10969943" cy="4451744"/>
          </a:xfrm>
        </p:spPr>
        <p:txBody>
          <a:bodyPr/>
          <a:lstStyle/>
          <a:p>
            <a:r>
              <a:rPr lang="en-US" dirty="0"/>
              <a:t>Provide a one or two sentence summary of each subcategory directly below the headings.</a:t>
            </a:r>
          </a:p>
          <a:p>
            <a:r>
              <a:rPr lang="en-US" dirty="0"/>
              <a:t>Provide a succinct overview of the information and resources offered in the subcategory on each subcategory’s landing page. </a:t>
            </a:r>
          </a:p>
          <a:p>
            <a:r>
              <a:rPr lang="en-US" dirty="0"/>
              <a:t>Ensure subsequent category pages introduce in the centerwell each of the subtopic pages linked in the local navigation.</a:t>
            </a:r>
          </a:p>
        </p:txBody>
      </p:sp>
      <p:sp>
        <p:nvSpPr>
          <p:cNvPr id="5" name="Title 2"/>
          <p:cNvSpPr txBox="1">
            <a:spLocks/>
          </p:cNvSpPr>
          <p:nvPr/>
        </p:nvSpPr>
        <p:spPr>
          <a:xfrm>
            <a:off x="618070" y="1061792"/>
            <a:ext cx="6700425" cy="41202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3A475B"/>
                </a:solidFill>
              </a:rPr>
              <a:t>Recommendations</a:t>
            </a:r>
          </a:p>
        </p:txBody>
      </p:sp>
      <p:sp>
        <p:nvSpPr>
          <p:cNvPr id="6" name="TextBox 5"/>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Content Introduction</a:t>
            </a:r>
          </a:p>
        </p:txBody>
      </p:sp>
    </p:spTree>
    <p:extLst>
      <p:ext uri="{BB962C8B-B14F-4D97-AF65-F5344CB8AC3E}">
        <p14:creationId xmlns:p14="http://schemas.microsoft.com/office/powerpoint/2010/main" val="3007885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Category Consistency</a:t>
            </a:r>
          </a:p>
        </p:txBody>
      </p:sp>
    </p:spTree>
    <p:extLst>
      <p:ext uri="{BB962C8B-B14F-4D97-AF65-F5344CB8AC3E}">
        <p14:creationId xmlns:p14="http://schemas.microsoft.com/office/powerpoint/2010/main" val="4110417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EDCFAD-353C-4F08-A94A-D95D4B7CF247}"/>
              </a:ext>
            </a:extLst>
          </p:cNvPr>
          <p:cNvPicPr>
            <a:picLocks noChangeAspect="1"/>
          </p:cNvPicPr>
          <p:nvPr/>
        </p:nvPicPr>
        <p:blipFill>
          <a:blip r:embed="rId2"/>
          <a:stretch>
            <a:fillRect/>
          </a:stretch>
        </p:blipFill>
        <p:spPr>
          <a:xfrm>
            <a:off x="6423172" y="833259"/>
            <a:ext cx="4234553" cy="5155450"/>
          </a:xfrm>
          <a:prstGeom prst="rect">
            <a:avLst/>
          </a:prstGeom>
          <a:ln>
            <a:solidFill>
              <a:schemeClr val="bg1">
                <a:lumMod val="50000"/>
              </a:schemeClr>
            </a:solidFill>
          </a:ln>
        </p:spPr>
      </p:pic>
      <p:sp>
        <p:nvSpPr>
          <p:cNvPr id="6" name="Text Placeholder 5"/>
          <p:cNvSpPr>
            <a:spLocks noGrp="1"/>
          </p:cNvSpPr>
          <p:nvPr>
            <p:ph type="body" sz="quarter" idx="14"/>
          </p:nvPr>
        </p:nvSpPr>
        <p:spPr>
          <a:xfrm>
            <a:off x="851781" y="3026256"/>
            <a:ext cx="3224918" cy="1909762"/>
          </a:xfrm>
        </p:spPr>
        <p:txBody>
          <a:bodyPr/>
          <a:lstStyle/>
          <a:p>
            <a:r>
              <a:rPr lang="en-US" dirty="0"/>
              <a:t>Shown here, linkage to the Superfund Climate Resilience page </a:t>
            </a:r>
            <a:r>
              <a:rPr lang="en-US" dirty="0">
                <a:solidFill>
                  <a:srgbClr val="EE2737"/>
                </a:solidFill>
                <a:sym typeface="Wingdings" pitchFamily="2" charset="2"/>
              </a:rPr>
              <a:t> </a:t>
            </a:r>
            <a:r>
              <a:rPr lang="en-US" dirty="0"/>
              <a:t>reveals discrepancies in the name used for this category: Superfund Climate Resilience </a:t>
            </a:r>
            <a:r>
              <a:rPr lang="en-US" dirty="0">
                <a:solidFill>
                  <a:srgbClr val="EE2737"/>
                </a:solidFill>
                <a:sym typeface="Wingdings" pitchFamily="2" charset="2"/>
              </a:rPr>
              <a:t></a:t>
            </a:r>
            <a:r>
              <a:rPr lang="en-US" dirty="0"/>
              <a:t> vs. Climate Change Adaptation </a:t>
            </a:r>
            <a:r>
              <a:rPr lang="en-US" sz="1400" dirty="0">
                <a:solidFill>
                  <a:srgbClr val="EE2737"/>
                </a:solidFill>
                <a:sym typeface="Wingdings" pitchFamily="2" charset="2"/>
              </a:rPr>
              <a:t></a:t>
            </a:r>
            <a:r>
              <a:rPr lang="en-US" dirty="0"/>
              <a:t>.</a:t>
            </a:r>
            <a:br>
              <a:rPr lang="en-US" dirty="0"/>
            </a:br>
            <a:br>
              <a:rPr lang="en-US" dirty="0"/>
            </a:br>
            <a:r>
              <a:rPr lang="en-US" dirty="0"/>
              <a:t>Inconsistent naming of categories makes it difficult for visitors to understand what content is available in</a:t>
            </a:r>
          </a:p>
        </p:txBody>
      </p:sp>
      <p:sp>
        <p:nvSpPr>
          <p:cNvPr id="2" name="Title 1"/>
          <p:cNvSpPr>
            <a:spLocks noGrp="1"/>
          </p:cNvSpPr>
          <p:nvPr>
            <p:ph type="title"/>
          </p:nvPr>
        </p:nvSpPr>
        <p:spPr/>
        <p:txBody>
          <a:bodyPr/>
          <a:lstStyle/>
          <a:p>
            <a:r>
              <a:rPr lang="en-US" dirty="0"/>
              <a:t>Inconsistent naming of categories is confusing</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Category Consistency</a:t>
            </a:r>
          </a:p>
        </p:txBody>
      </p:sp>
      <p:sp>
        <p:nvSpPr>
          <p:cNvPr id="37" name="Rectangle 36">
            <a:extLst>
              <a:ext uri="{FF2B5EF4-FFF2-40B4-BE49-F238E27FC236}">
                <a16:creationId xmlns:a16="http://schemas.microsoft.com/office/drawing/2014/main" id="{5A9CBDAA-9AB2-4811-A3C6-B08BDCB802AF}"/>
              </a:ext>
            </a:extLst>
          </p:cNvPr>
          <p:cNvSpPr/>
          <p:nvPr/>
        </p:nvSpPr>
        <p:spPr>
          <a:xfrm>
            <a:off x="6423172" y="1480031"/>
            <a:ext cx="1078096" cy="1335088"/>
          </a:xfrm>
          <a:prstGeom prst="rect">
            <a:avLst/>
          </a:prstGeom>
          <a:solidFill>
            <a:srgbClr val="EE2737">
              <a:alpha val="20000"/>
            </a:srgbClr>
          </a:solidFill>
          <a:ln w="28575">
            <a:solidFill>
              <a:srgbClr val="EE273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Arc 40">
            <a:extLst>
              <a:ext uri="{FF2B5EF4-FFF2-40B4-BE49-F238E27FC236}">
                <a16:creationId xmlns:a16="http://schemas.microsoft.com/office/drawing/2014/main" id="{5C71FBB8-D944-4E02-AC70-6C50CD29DE74}"/>
              </a:ext>
            </a:extLst>
          </p:cNvPr>
          <p:cNvSpPr/>
          <p:nvPr/>
        </p:nvSpPr>
        <p:spPr>
          <a:xfrm rot="5400000">
            <a:off x="6143955" y="2376969"/>
            <a:ext cx="914400" cy="914400"/>
          </a:xfrm>
          <a:prstGeom prst="arc">
            <a:avLst/>
          </a:prstGeom>
          <a:ln w="28575">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3E5916D7-DF89-4334-B160-A8211EEA1237}"/>
              </a:ext>
            </a:extLst>
          </p:cNvPr>
          <p:cNvPicPr>
            <a:picLocks noChangeAspect="1"/>
          </p:cNvPicPr>
          <p:nvPr/>
        </p:nvPicPr>
        <p:blipFill>
          <a:blip r:embed="rId3"/>
          <a:stretch>
            <a:fillRect/>
          </a:stretch>
        </p:blipFill>
        <p:spPr>
          <a:xfrm>
            <a:off x="4385445" y="964627"/>
            <a:ext cx="2342857" cy="3380952"/>
          </a:xfrm>
          <a:prstGeom prst="rect">
            <a:avLst/>
          </a:prstGeom>
          <a:ln w="38100">
            <a:solidFill>
              <a:schemeClr val="bg1">
                <a:lumMod val="50000"/>
              </a:schemeClr>
            </a:solidFill>
          </a:ln>
        </p:spPr>
      </p:pic>
      <p:sp>
        <p:nvSpPr>
          <p:cNvPr id="42" name="Rectangle: Rounded Corners 41">
            <a:extLst>
              <a:ext uri="{FF2B5EF4-FFF2-40B4-BE49-F238E27FC236}">
                <a16:creationId xmlns:a16="http://schemas.microsoft.com/office/drawing/2014/main" id="{25C1996B-C3C2-4BEB-A159-C109E2074682}"/>
              </a:ext>
            </a:extLst>
          </p:cNvPr>
          <p:cNvSpPr/>
          <p:nvPr/>
        </p:nvSpPr>
        <p:spPr>
          <a:xfrm>
            <a:off x="4610100" y="1698275"/>
            <a:ext cx="2044700" cy="363432"/>
          </a:xfrm>
          <a:prstGeom prst="roundRect">
            <a:avLst/>
          </a:prstGeom>
          <a:noFill/>
          <a:ln w="28575">
            <a:solidFill>
              <a:srgbClr val="EE273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Rounded Corners 42">
            <a:extLst>
              <a:ext uri="{FF2B5EF4-FFF2-40B4-BE49-F238E27FC236}">
                <a16:creationId xmlns:a16="http://schemas.microsoft.com/office/drawing/2014/main" id="{68EDE26F-C60C-436F-9E87-42D581263310}"/>
              </a:ext>
            </a:extLst>
          </p:cNvPr>
          <p:cNvSpPr/>
          <p:nvPr/>
        </p:nvSpPr>
        <p:spPr>
          <a:xfrm>
            <a:off x="7518097" y="3551327"/>
            <a:ext cx="3139627" cy="797917"/>
          </a:xfrm>
          <a:prstGeom prst="roundRect">
            <a:avLst/>
          </a:prstGeom>
          <a:noFill/>
          <a:ln w="28575">
            <a:solidFill>
              <a:srgbClr val="EE273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4" name="Picture 43">
            <a:extLst>
              <a:ext uri="{FF2B5EF4-FFF2-40B4-BE49-F238E27FC236}">
                <a16:creationId xmlns:a16="http://schemas.microsoft.com/office/drawing/2014/main" id="{467AFACF-F2CE-4A49-B9D7-7DFBC6811813}"/>
              </a:ext>
            </a:extLst>
          </p:cNvPr>
          <p:cNvPicPr>
            <a:picLocks noChangeAspect="1"/>
          </p:cNvPicPr>
          <p:nvPr/>
        </p:nvPicPr>
        <p:blipFill rotWithShape="1">
          <a:blip r:embed="rId4"/>
          <a:srcRect r="15959" b="19860"/>
          <a:stretch/>
        </p:blipFill>
        <p:spPr>
          <a:xfrm>
            <a:off x="819709" y="1631260"/>
            <a:ext cx="3144525" cy="943509"/>
          </a:xfrm>
          <a:prstGeom prst="rect">
            <a:avLst/>
          </a:prstGeom>
          <a:ln>
            <a:solidFill>
              <a:schemeClr val="bg1">
                <a:lumMod val="50000"/>
              </a:schemeClr>
            </a:solidFill>
          </a:ln>
        </p:spPr>
      </p:pic>
      <p:cxnSp>
        <p:nvCxnSpPr>
          <p:cNvPr id="46" name="Straight Arrow Connector 45">
            <a:extLst>
              <a:ext uri="{FF2B5EF4-FFF2-40B4-BE49-F238E27FC236}">
                <a16:creationId xmlns:a16="http://schemas.microsoft.com/office/drawing/2014/main" id="{76EB1494-AE9D-4DD4-AB46-0056A34652D4}"/>
              </a:ext>
            </a:extLst>
          </p:cNvPr>
          <p:cNvCxnSpPr>
            <a:cxnSpLocks/>
          </p:cNvCxnSpPr>
          <p:nvPr/>
        </p:nvCxnSpPr>
        <p:spPr>
          <a:xfrm flipH="1">
            <a:off x="3964234" y="1861031"/>
            <a:ext cx="645866" cy="0"/>
          </a:xfrm>
          <a:prstGeom prst="straightConnector1">
            <a:avLst/>
          </a:prstGeom>
          <a:ln w="28575">
            <a:headEnd type="none" w="med" len="med"/>
            <a:tailEnd type="triangle"/>
          </a:ln>
          <a:effectLst/>
        </p:spPr>
        <p:style>
          <a:lnRef idx="2">
            <a:schemeClr val="accent1"/>
          </a:lnRef>
          <a:fillRef idx="0">
            <a:schemeClr val="accent1"/>
          </a:fillRef>
          <a:effectRef idx="1">
            <a:schemeClr val="accent1"/>
          </a:effectRef>
          <a:fontRef idx="minor">
            <a:schemeClr val="tx1"/>
          </a:fontRef>
        </p:style>
      </p:cxnSp>
      <p:grpSp>
        <p:nvGrpSpPr>
          <p:cNvPr id="58" name="Group 57">
            <a:extLst>
              <a:ext uri="{FF2B5EF4-FFF2-40B4-BE49-F238E27FC236}">
                <a16:creationId xmlns:a16="http://schemas.microsoft.com/office/drawing/2014/main" id="{E42FA597-3DE5-422B-B0FD-DAA9458B3576}"/>
              </a:ext>
            </a:extLst>
          </p:cNvPr>
          <p:cNvGrpSpPr/>
          <p:nvPr/>
        </p:nvGrpSpPr>
        <p:grpSpPr>
          <a:xfrm>
            <a:off x="3967419" y="2007784"/>
            <a:ext cx="3533849" cy="2708400"/>
            <a:chOff x="3967419" y="2007784"/>
            <a:chExt cx="3533849" cy="2708400"/>
          </a:xfrm>
        </p:grpSpPr>
        <p:cxnSp>
          <p:nvCxnSpPr>
            <p:cNvPr id="48" name="Straight Arrow Connector 47">
              <a:extLst>
                <a:ext uri="{FF2B5EF4-FFF2-40B4-BE49-F238E27FC236}">
                  <a16:creationId xmlns:a16="http://schemas.microsoft.com/office/drawing/2014/main" id="{9ED5BF5D-4430-403D-B01E-CAD3F81194C1}"/>
                </a:ext>
              </a:extLst>
            </p:cNvPr>
            <p:cNvCxnSpPr>
              <a:cxnSpLocks/>
            </p:cNvCxnSpPr>
            <p:nvPr/>
          </p:nvCxnSpPr>
          <p:spPr>
            <a:xfrm flipH="1">
              <a:off x="7184571" y="4018802"/>
              <a:ext cx="316697" cy="0"/>
            </a:xfrm>
            <a:prstGeom prst="straightConnector1">
              <a:avLst/>
            </a:prstGeom>
            <a:ln w="28575">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C2B1EBF2-E55B-4C85-B1F3-1376FB835C56}"/>
                </a:ext>
              </a:extLst>
            </p:cNvPr>
            <p:cNvCxnSpPr>
              <a:cxnSpLocks/>
            </p:cNvCxnSpPr>
            <p:nvPr/>
          </p:nvCxnSpPr>
          <p:spPr>
            <a:xfrm>
              <a:off x="7197274" y="4011493"/>
              <a:ext cx="0" cy="694536"/>
            </a:xfrm>
            <a:prstGeom prst="straightConnector1">
              <a:avLst/>
            </a:prstGeom>
            <a:ln w="28575">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8403405C-C8F5-45BC-B11B-57322EF4EFD2}"/>
                </a:ext>
              </a:extLst>
            </p:cNvPr>
            <p:cNvCxnSpPr>
              <a:cxnSpLocks/>
            </p:cNvCxnSpPr>
            <p:nvPr/>
          </p:nvCxnSpPr>
          <p:spPr>
            <a:xfrm flipH="1">
              <a:off x="4199450" y="4703247"/>
              <a:ext cx="3009503" cy="0"/>
            </a:xfrm>
            <a:prstGeom prst="straightConnector1">
              <a:avLst/>
            </a:prstGeom>
            <a:ln w="28575">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3AB3960A-9EC1-4A6F-B35A-284C90808392}"/>
                </a:ext>
              </a:extLst>
            </p:cNvPr>
            <p:cNvCxnSpPr>
              <a:cxnSpLocks/>
            </p:cNvCxnSpPr>
            <p:nvPr/>
          </p:nvCxnSpPr>
          <p:spPr>
            <a:xfrm flipV="1">
              <a:off x="4205800" y="2007784"/>
              <a:ext cx="0" cy="2708400"/>
            </a:xfrm>
            <a:prstGeom prst="straightConnector1">
              <a:avLst/>
            </a:prstGeom>
            <a:ln w="28575">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3168E393-BF7E-4BC4-B412-1B22F59AD8B6}"/>
                </a:ext>
              </a:extLst>
            </p:cNvPr>
            <p:cNvCxnSpPr>
              <a:cxnSpLocks/>
            </p:cNvCxnSpPr>
            <p:nvPr/>
          </p:nvCxnSpPr>
          <p:spPr>
            <a:xfrm flipH="1">
              <a:off x="3967419" y="2017790"/>
              <a:ext cx="246931" cy="0"/>
            </a:xfrm>
            <a:prstGeom prst="straightConnector1">
              <a:avLst/>
            </a:prstGeom>
            <a:ln w="28575">
              <a:headEnd type="none" w="med" len="med"/>
              <a:tailEnd type="triangle"/>
            </a:ln>
            <a:effectLst/>
          </p:spPr>
          <p:style>
            <a:lnRef idx="2">
              <a:schemeClr val="accent1"/>
            </a:lnRef>
            <a:fillRef idx="0">
              <a:schemeClr val="accent1"/>
            </a:fillRef>
            <a:effectRef idx="1">
              <a:schemeClr val="accent1"/>
            </a:effectRef>
            <a:fontRef idx="minor">
              <a:schemeClr val="tx1"/>
            </a:fontRef>
          </p:style>
        </p:cxnSp>
      </p:grpSp>
      <p:sp>
        <p:nvSpPr>
          <p:cNvPr id="59" name="Text Placeholder 5">
            <a:extLst>
              <a:ext uri="{FF2B5EF4-FFF2-40B4-BE49-F238E27FC236}">
                <a16:creationId xmlns:a16="http://schemas.microsoft.com/office/drawing/2014/main" id="{49E2B01F-8413-41E7-9D98-2A865377BDE7}"/>
              </a:ext>
            </a:extLst>
          </p:cNvPr>
          <p:cNvSpPr txBox="1">
            <a:spLocks/>
          </p:cNvSpPr>
          <p:nvPr/>
        </p:nvSpPr>
        <p:spPr>
          <a:xfrm>
            <a:off x="851781" y="4811431"/>
            <a:ext cx="5292174" cy="1422269"/>
          </a:xfrm>
          <a:prstGeom prst="rect">
            <a:avLst/>
          </a:prstGeom>
        </p:spPr>
        <p:txBody>
          <a:bodyPr vert="horz" lIns="121899" tIns="60949" rIns="121899" bIns="0" rtlCol="0">
            <a:normAutofit/>
          </a:bodyPr>
          <a:lstStyle>
            <a:lvl1pPr marL="0" indent="0" algn="l" defTabSz="609500" rtl="0" eaLnBrk="1" latinLnBrk="0" hangingPunct="1">
              <a:lnSpc>
                <a:spcPct val="100000"/>
              </a:lnSpc>
              <a:spcBef>
                <a:spcPts val="0"/>
              </a:spcBef>
              <a:spcAft>
                <a:spcPts val="1200"/>
              </a:spcAft>
              <a:buSzPct val="100000"/>
              <a:buFont typeface="Arial"/>
              <a:buNone/>
              <a:tabLst/>
              <a:defRPr sz="1300" b="0" kern="1200">
                <a:solidFill>
                  <a:schemeClr val="tx1"/>
                </a:solidFill>
                <a:latin typeface="+mn-lt"/>
                <a:ea typeface="+mn-ea"/>
                <a:cs typeface="+mn-cs"/>
              </a:defRPr>
            </a:lvl1pPr>
            <a:lvl2pPr marL="455008" indent="0" algn="l" defTabSz="759757" rtl="0" eaLnBrk="1" latinLnBrk="0" hangingPunct="1">
              <a:lnSpc>
                <a:spcPct val="90000"/>
              </a:lnSpc>
              <a:spcBef>
                <a:spcPts val="0"/>
              </a:spcBef>
              <a:spcAft>
                <a:spcPts val="1200"/>
              </a:spcAft>
              <a:buSzPct val="90000"/>
              <a:buFont typeface="Lucida Grande"/>
              <a:buNone/>
              <a:tabLst/>
              <a:defRPr sz="2099" kern="1200">
                <a:solidFill>
                  <a:schemeClr val="tx1"/>
                </a:solidFill>
                <a:latin typeface="+mn-lt"/>
                <a:ea typeface="+mn-ea"/>
                <a:cs typeface="+mn-cs"/>
              </a:defRPr>
            </a:lvl2pPr>
            <a:lvl3pPr marL="844413" indent="0" algn="l" defTabSz="609500" rtl="0" eaLnBrk="1" latinLnBrk="0" hangingPunct="1">
              <a:lnSpc>
                <a:spcPct val="90000"/>
              </a:lnSpc>
              <a:spcBef>
                <a:spcPts val="0"/>
              </a:spcBef>
              <a:spcAft>
                <a:spcPts val="1200"/>
              </a:spcAft>
              <a:buSzPct val="90000"/>
              <a:buFont typeface="Wingdings" charset="2"/>
              <a:buNone/>
              <a:defRPr sz="1600" kern="1200">
                <a:solidFill>
                  <a:schemeClr val="tx1"/>
                </a:solidFill>
                <a:latin typeface="+mn-lt"/>
                <a:ea typeface="+mn-ea"/>
                <a:cs typeface="+mn-cs"/>
              </a:defRPr>
            </a:lvl3pPr>
            <a:lvl4pPr marL="1221117" indent="0" algn="l" defTabSz="609500" rtl="0" eaLnBrk="1" latinLnBrk="0" hangingPunct="1">
              <a:lnSpc>
                <a:spcPct val="90000"/>
              </a:lnSpc>
              <a:spcBef>
                <a:spcPts val="0"/>
              </a:spcBef>
              <a:spcAft>
                <a:spcPts val="1200"/>
              </a:spcAft>
              <a:buSzPct val="90000"/>
              <a:buFont typeface="Lucida Grande"/>
              <a:buNone/>
              <a:defRPr sz="1600" kern="1200">
                <a:solidFill>
                  <a:schemeClr val="tx1"/>
                </a:solidFill>
                <a:latin typeface="+mn-lt"/>
                <a:ea typeface="+mn-ea"/>
                <a:cs typeface="+mn-cs"/>
              </a:defRPr>
            </a:lvl4pPr>
            <a:lvl5pPr marL="1595705" indent="0" algn="l" defTabSz="609500" rtl="0" eaLnBrk="1" latinLnBrk="0" hangingPunct="1">
              <a:lnSpc>
                <a:spcPct val="90000"/>
              </a:lnSpc>
              <a:spcBef>
                <a:spcPts val="0"/>
              </a:spcBef>
              <a:spcAft>
                <a:spcPts val="1200"/>
              </a:spcAft>
              <a:buSzPct val="90000"/>
              <a:buFont typeface="Lucida Grande"/>
              <a:buNone/>
              <a:defRPr sz="1600" kern="1200">
                <a:solidFill>
                  <a:schemeClr val="tx1"/>
                </a:solidFill>
                <a:latin typeface="+mn-lt"/>
                <a:ea typeface="+mn-ea"/>
                <a:cs typeface="+mn-cs"/>
              </a:defRPr>
            </a:lvl5pPr>
            <a:lvl6pPr marL="3352247" indent="-304750" algn="l" defTabSz="609500" rtl="0" eaLnBrk="1" latinLnBrk="0" hangingPunct="1">
              <a:spcBef>
                <a:spcPct val="20000"/>
              </a:spcBef>
              <a:buFont typeface="Arial"/>
              <a:buChar char="•"/>
              <a:defRPr sz="2701" kern="1200">
                <a:solidFill>
                  <a:schemeClr val="tx1"/>
                </a:solidFill>
                <a:latin typeface="+mn-lt"/>
                <a:ea typeface="+mn-ea"/>
                <a:cs typeface="+mn-cs"/>
              </a:defRPr>
            </a:lvl6pPr>
            <a:lvl7pPr marL="3961750" indent="-304750" algn="l" defTabSz="609500" rtl="0" eaLnBrk="1" latinLnBrk="0" hangingPunct="1">
              <a:spcBef>
                <a:spcPct val="20000"/>
              </a:spcBef>
              <a:buFont typeface="Arial"/>
              <a:buChar char="•"/>
              <a:defRPr sz="2701" kern="1200">
                <a:solidFill>
                  <a:schemeClr val="tx1"/>
                </a:solidFill>
                <a:latin typeface="+mn-lt"/>
                <a:ea typeface="+mn-ea"/>
                <a:cs typeface="+mn-cs"/>
              </a:defRPr>
            </a:lvl7pPr>
            <a:lvl8pPr marL="4571249" indent="-304750" algn="l" defTabSz="609500" rtl="0" eaLnBrk="1" latinLnBrk="0" hangingPunct="1">
              <a:spcBef>
                <a:spcPct val="20000"/>
              </a:spcBef>
              <a:buFont typeface="Arial"/>
              <a:buChar char="•"/>
              <a:defRPr sz="2701" kern="1200">
                <a:solidFill>
                  <a:schemeClr val="tx1"/>
                </a:solidFill>
                <a:latin typeface="+mn-lt"/>
                <a:ea typeface="+mn-ea"/>
                <a:cs typeface="+mn-cs"/>
              </a:defRPr>
            </a:lvl8pPr>
            <a:lvl9pPr marL="5180747" indent="-304750" algn="l" defTabSz="609500" rtl="0" eaLnBrk="1" latinLnBrk="0" hangingPunct="1">
              <a:spcBef>
                <a:spcPct val="20000"/>
              </a:spcBef>
              <a:buFont typeface="Arial"/>
              <a:buChar char="•"/>
              <a:defRPr sz="2701" kern="1200">
                <a:solidFill>
                  <a:schemeClr val="tx1"/>
                </a:solidFill>
                <a:latin typeface="+mn-lt"/>
                <a:ea typeface="+mn-ea"/>
                <a:cs typeface="+mn-cs"/>
              </a:defRPr>
            </a:lvl9pPr>
          </a:lstStyle>
          <a:p>
            <a:r>
              <a:rPr lang="en-US" dirty="0"/>
              <a:t>the section and also impedes their ability to reach it with a minimum of navigational errors.</a:t>
            </a:r>
            <a:br>
              <a:rPr lang="en-US" dirty="0"/>
            </a:br>
            <a:br>
              <a:rPr lang="en-US" dirty="0"/>
            </a:br>
            <a:r>
              <a:rPr lang="en-US" b="1" dirty="0"/>
              <a:t>Recommendation</a:t>
            </a:r>
            <a:r>
              <a:rPr lang="en-US" dirty="0"/>
              <a:t>: Ensure categories are named consistently regardless of where they are mentioned or linked.</a:t>
            </a:r>
          </a:p>
        </p:txBody>
      </p:sp>
      <p:grpSp>
        <p:nvGrpSpPr>
          <p:cNvPr id="60" name="Group 42">
            <a:extLst>
              <a:ext uri="{FF2B5EF4-FFF2-40B4-BE49-F238E27FC236}">
                <a16:creationId xmlns:a16="http://schemas.microsoft.com/office/drawing/2014/main" id="{DE8392CE-F90C-4FE5-B430-672A984A6201}"/>
              </a:ext>
            </a:extLst>
          </p:cNvPr>
          <p:cNvGrpSpPr>
            <a:grpSpLocks/>
          </p:cNvGrpSpPr>
          <p:nvPr/>
        </p:nvGrpSpPr>
        <p:grpSpPr bwMode="auto">
          <a:xfrm>
            <a:off x="2250683" y="1417431"/>
            <a:ext cx="282575" cy="381000"/>
            <a:chOff x="810" y="1833"/>
            <a:chExt cx="178" cy="240"/>
          </a:xfrm>
        </p:grpSpPr>
        <p:sp>
          <p:nvSpPr>
            <p:cNvPr id="61" name="Oval 43">
              <a:extLst>
                <a:ext uri="{FF2B5EF4-FFF2-40B4-BE49-F238E27FC236}">
                  <a16:creationId xmlns:a16="http://schemas.microsoft.com/office/drawing/2014/main" id="{8F3E3C2F-AEF5-40B5-AA64-522860FECEE4}"/>
                </a:ext>
              </a:extLst>
            </p:cNvPr>
            <p:cNvSpPr>
              <a:spLocks noChangeArrowheads="1"/>
            </p:cNvSpPr>
            <p:nvPr/>
          </p:nvSpPr>
          <p:spPr bwMode="auto">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3524"/>
                </a:solidFill>
              </a:endParaRPr>
            </a:p>
          </p:txBody>
        </p:sp>
        <p:sp>
          <p:nvSpPr>
            <p:cNvPr id="62" name="Text Box 44">
              <a:extLst>
                <a:ext uri="{FF2B5EF4-FFF2-40B4-BE49-F238E27FC236}">
                  <a16:creationId xmlns:a16="http://schemas.microsoft.com/office/drawing/2014/main" id="{39435A5A-3AF8-43DB-9057-6DCC4593EFF2}"/>
                </a:ext>
              </a:extLst>
            </p:cNvPr>
            <p:cNvSpPr txBox="1">
              <a:spLocks noChangeArrowheads="1"/>
            </p:cNvSpPr>
            <p:nvPr/>
          </p:nvSpPr>
          <p:spPr bwMode="auto">
            <a:xfrm>
              <a:off x="810" y="1833"/>
              <a:ext cx="178" cy="2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E2737"/>
                  </a:solidFill>
                  <a:latin typeface="Times New Roman" pitchFamily="18" charset="0"/>
                  <a:sym typeface="Wingdings" pitchFamily="2" charset="2"/>
                </a:rPr>
                <a:t></a:t>
              </a:r>
              <a:endParaRPr lang="en-US" sz="2500" dirty="0">
                <a:solidFill>
                  <a:srgbClr val="EE2737"/>
                </a:solidFill>
              </a:endParaRPr>
            </a:p>
          </p:txBody>
        </p:sp>
      </p:grpSp>
      <p:grpSp>
        <p:nvGrpSpPr>
          <p:cNvPr id="63" name="Group 36">
            <a:extLst>
              <a:ext uri="{FF2B5EF4-FFF2-40B4-BE49-F238E27FC236}">
                <a16:creationId xmlns:a16="http://schemas.microsoft.com/office/drawing/2014/main" id="{8F0D6E77-CEB9-4E9E-8017-D0E2BEA3EC18}"/>
              </a:ext>
            </a:extLst>
          </p:cNvPr>
          <p:cNvGrpSpPr>
            <a:grpSpLocks/>
          </p:cNvGrpSpPr>
          <p:nvPr/>
        </p:nvGrpSpPr>
        <p:grpSpPr bwMode="auto">
          <a:xfrm>
            <a:off x="7359980" y="3821593"/>
            <a:ext cx="282575" cy="381000"/>
            <a:chOff x="1235" y="1833"/>
            <a:chExt cx="178" cy="240"/>
          </a:xfrm>
        </p:grpSpPr>
        <p:sp>
          <p:nvSpPr>
            <p:cNvPr id="64" name="Oval 37">
              <a:extLst>
                <a:ext uri="{FF2B5EF4-FFF2-40B4-BE49-F238E27FC236}">
                  <a16:creationId xmlns:a16="http://schemas.microsoft.com/office/drawing/2014/main" id="{987F481D-7BBB-40AD-A30D-EAB104802FBD}"/>
                </a:ext>
              </a:extLst>
            </p:cNvPr>
            <p:cNvSpPr>
              <a:spLocks noChangeArrowheads="1"/>
            </p:cNvSpPr>
            <p:nvPr/>
          </p:nvSpPr>
          <p:spPr bwMode="auto">
            <a:xfrm>
              <a:off x="1262"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2737"/>
                </a:solidFill>
              </a:endParaRPr>
            </a:p>
          </p:txBody>
        </p:sp>
        <p:sp>
          <p:nvSpPr>
            <p:cNvPr id="65" name="Text Box 38">
              <a:extLst>
                <a:ext uri="{FF2B5EF4-FFF2-40B4-BE49-F238E27FC236}">
                  <a16:creationId xmlns:a16="http://schemas.microsoft.com/office/drawing/2014/main" id="{3B6BB579-1F00-48D5-A1A4-E3F244C9A2CC}"/>
                </a:ext>
              </a:extLst>
            </p:cNvPr>
            <p:cNvSpPr txBox="1">
              <a:spLocks noChangeArrowheads="1"/>
            </p:cNvSpPr>
            <p:nvPr/>
          </p:nvSpPr>
          <p:spPr bwMode="auto">
            <a:xfrm>
              <a:off x="1235"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a:solidFill>
                    <a:srgbClr val="EE2737"/>
                  </a:solidFill>
                  <a:latin typeface="Times New Roman" pitchFamily="18" charset="0"/>
                  <a:sym typeface="Wingdings" pitchFamily="2" charset="2"/>
                </a:rPr>
                <a:t></a:t>
              </a:r>
              <a:endParaRPr lang="en-US" sz="2500">
                <a:solidFill>
                  <a:srgbClr val="EE2737"/>
                </a:solidFill>
              </a:endParaRPr>
            </a:p>
          </p:txBody>
        </p:sp>
      </p:grpSp>
      <p:grpSp>
        <p:nvGrpSpPr>
          <p:cNvPr id="66" name="Group 39">
            <a:extLst>
              <a:ext uri="{FF2B5EF4-FFF2-40B4-BE49-F238E27FC236}">
                <a16:creationId xmlns:a16="http://schemas.microsoft.com/office/drawing/2014/main" id="{E06C06CF-952F-46F1-AA8C-188D8CA735F5}"/>
              </a:ext>
            </a:extLst>
          </p:cNvPr>
          <p:cNvGrpSpPr>
            <a:grpSpLocks/>
          </p:cNvGrpSpPr>
          <p:nvPr/>
        </p:nvGrpSpPr>
        <p:grpSpPr bwMode="auto">
          <a:xfrm>
            <a:off x="4452938" y="1678725"/>
            <a:ext cx="282575" cy="381000"/>
            <a:chOff x="1019" y="1833"/>
            <a:chExt cx="178" cy="240"/>
          </a:xfrm>
        </p:grpSpPr>
        <p:sp>
          <p:nvSpPr>
            <p:cNvPr id="67" name="Oval 40">
              <a:extLst>
                <a:ext uri="{FF2B5EF4-FFF2-40B4-BE49-F238E27FC236}">
                  <a16:creationId xmlns:a16="http://schemas.microsoft.com/office/drawing/2014/main" id="{1402F013-FC5E-4B82-A209-0936CCFDE2E2}"/>
                </a:ext>
              </a:extLst>
            </p:cNvPr>
            <p:cNvSpPr>
              <a:spLocks noChangeArrowheads="1"/>
            </p:cNvSpPr>
            <p:nvPr/>
          </p:nvSpPr>
          <p:spPr bwMode="auto">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2737"/>
                </a:solidFill>
              </a:endParaRPr>
            </a:p>
          </p:txBody>
        </p:sp>
        <p:sp>
          <p:nvSpPr>
            <p:cNvPr id="68" name="Text Box 41">
              <a:extLst>
                <a:ext uri="{FF2B5EF4-FFF2-40B4-BE49-F238E27FC236}">
                  <a16:creationId xmlns:a16="http://schemas.microsoft.com/office/drawing/2014/main" id="{2619D968-D3BE-4C16-A798-22E6CA4DE7FA}"/>
                </a:ext>
              </a:extLst>
            </p:cNvPr>
            <p:cNvSpPr txBox="1">
              <a:spLocks noChangeArrowheads="1"/>
            </p:cNvSpPr>
            <p:nvPr/>
          </p:nvSpPr>
          <p:spPr bwMode="auto">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E2737"/>
                  </a:solidFill>
                  <a:latin typeface="Times New Roman" pitchFamily="18" charset="0"/>
                  <a:sym typeface="Wingdings" pitchFamily="2" charset="2"/>
                </a:rPr>
                <a:t></a:t>
              </a:r>
              <a:endParaRPr lang="en-US" sz="2500" dirty="0">
                <a:solidFill>
                  <a:srgbClr val="EE2737"/>
                </a:solidFill>
              </a:endParaRPr>
            </a:p>
          </p:txBody>
        </p:sp>
      </p:grpSp>
    </p:spTree>
    <p:extLst>
      <p:ext uri="{BB962C8B-B14F-4D97-AF65-F5344CB8AC3E}">
        <p14:creationId xmlns:p14="http://schemas.microsoft.com/office/powerpoint/2010/main" val="94344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851782" y="1457791"/>
            <a:ext cx="3656718" cy="4428644"/>
          </a:xfrm>
        </p:spPr>
        <p:txBody>
          <a:bodyPr>
            <a:normAutofit/>
          </a:bodyPr>
          <a:lstStyle/>
          <a:p>
            <a:pPr>
              <a:spcAft>
                <a:spcPts val="400"/>
              </a:spcAft>
            </a:pPr>
            <a:r>
              <a:rPr lang="en-US" dirty="0"/>
              <a:t>In this example, the subsequent categories listed under Community Involvement </a:t>
            </a:r>
            <a:r>
              <a:rPr lang="en-US" dirty="0">
                <a:solidFill>
                  <a:srgbClr val="EE2737"/>
                </a:solidFill>
                <a:sym typeface="Wingdings" pitchFamily="2" charset="2"/>
              </a:rPr>
              <a:t> </a:t>
            </a:r>
            <a:r>
              <a:rPr lang="en-US" dirty="0"/>
              <a:t>on the homepage are different from those listed under Community Involvement in this section’s local navigation menu</a:t>
            </a:r>
            <a:r>
              <a:rPr lang="en-US" dirty="0">
                <a:solidFill>
                  <a:srgbClr val="EE2737"/>
                </a:solidFill>
                <a:sym typeface="Wingdings" pitchFamily="2" charset="2"/>
              </a:rPr>
              <a:t> </a:t>
            </a:r>
            <a:r>
              <a:rPr lang="en-US" dirty="0"/>
              <a:t>. </a:t>
            </a:r>
            <a:br>
              <a:rPr lang="en-US" dirty="0"/>
            </a:br>
            <a:br>
              <a:rPr lang="en-US" dirty="0"/>
            </a:br>
            <a:r>
              <a:rPr lang="en-US" dirty="0"/>
              <a:t>The inconsistency in options may confuse visitors who review these menus in order to form their mental model of what topics are covered in each section, as well as how they are organized.</a:t>
            </a:r>
            <a:br>
              <a:rPr lang="en-US" dirty="0"/>
            </a:br>
            <a:br>
              <a:rPr lang="en-US" dirty="0"/>
            </a:br>
            <a:r>
              <a:rPr lang="en-US" b="1" dirty="0"/>
              <a:t>Recommendations</a:t>
            </a:r>
            <a:r>
              <a:rPr lang="en-US" dirty="0"/>
              <a:t>: </a:t>
            </a:r>
          </a:p>
          <a:p>
            <a:pPr marL="285750" indent="-285750">
              <a:buFont typeface="Arial" panose="020B0604020202020204" pitchFamily="34" charset="0"/>
              <a:buChar char="•"/>
            </a:pPr>
            <a:r>
              <a:rPr lang="en-US" dirty="0"/>
              <a:t>Add a ‘View All’ link where all subsequent categories are not listed under a category on the homepage.</a:t>
            </a:r>
          </a:p>
          <a:p>
            <a:pPr marL="285750" indent="-285750">
              <a:buFont typeface="Arial" panose="020B0604020202020204" pitchFamily="34" charset="0"/>
              <a:buChar char="•"/>
            </a:pPr>
            <a:r>
              <a:rPr lang="en-US" dirty="0"/>
              <a:t>For each category or section, strive to list the same subsequent topics in a consistent order.</a:t>
            </a:r>
          </a:p>
        </p:txBody>
      </p:sp>
      <p:sp>
        <p:nvSpPr>
          <p:cNvPr id="2" name="Title 1"/>
          <p:cNvSpPr>
            <a:spLocks noGrp="1"/>
          </p:cNvSpPr>
          <p:nvPr>
            <p:ph type="title"/>
          </p:nvPr>
        </p:nvSpPr>
        <p:spPr>
          <a:xfrm>
            <a:off x="609449" y="71972"/>
            <a:ext cx="10795151" cy="895351"/>
          </a:xfrm>
        </p:spPr>
        <p:txBody>
          <a:bodyPr>
            <a:normAutofit/>
          </a:bodyPr>
          <a:lstStyle/>
          <a:p>
            <a:r>
              <a:rPr lang="en-US" dirty="0"/>
              <a:t>Discrepancies exist between lists of subsequent categories</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Category Consistency</a:t>
            </a:r>
          </a:p>
        </p:txBody>
      </p:sp>
      <p:pic>
        <p:nvPicPr>
          <p:cNvPr id="3" name="Picture 2">
            <a:extLst>
              <a:ext uri="{FF2B5EF4-FFF2-40B4-BE49-F238E27FC236}">
                <a16:creationId xmlns:a16="http://schemas.microsoft.com/office/drawing/2014/main" id="{20541351-7CA1-4695-ADC3-9C3751A2C0A8}"/>
              </a:ext>
            </a:extLst>
          </p:cNvPr>
          <p:cNvPicPr>
            <a:picLocks noChangeAspect="1"/>
          </p:cNvPicPr>
          <p:nvPr/>
        </p:nvPicPr>
        <p:blipFill>
          <a:blip r:embed="rId2"/>
          <a:stretch>
            <a:fillRect/>
          </a:stretch>
        </p:blipFill>
        <p:spPr>
          <a:xfrm>
            <a:off x="4775722" y="1957868"/>
            <a:ext cx="3105666" cy="3397219"/>
          </a:xfrm>
          <a:prstGeom prst="rect">
            <a:avLst/>
          </a:prstGeom>
          <a:ln>
            <a:solidFill>
              <a:schemeClr val="bg1">
                <a:lumMod val="50000"/>
              </a:schemeClr>
            </a:solidFill>
          </a:ln>
        </p:spPr>
      </p:pic>
      <p:pic>
        <p:nvPicPr>
          <p:cNvPr id="40" name="Picture 39">
            <a:extLst>
              <a:ext uri="{FF2B5EF4-FFF2-40B4-BE49-F238E27FC236}">
                <a16:creationId xmlns:a16="http://schemas.microsoft.com/office/drawing/2014/main" id="{F9CF59AD-E76A-47FF-8AE6-BB307E73FAA8}"/>
              </a:ext>
            </a:extLst>
          </p:cNvPr>
          <p:cNvPicPr>
            <a:picLocks noChangeAspect="1"/>
          </p:cNvPicPr>
          <p:nvPr/>
        </p:nvPicPr>
        <p:blipFill rotWithShape="1">
          <a:blip r:embed="rId3"/>
          <a:srcRect t="836" r="5556" b="7896"/>
          <a:stretch/>
        </p:blipFill>
        <p:spPr>
          <a:xfrm>
            <a:off x="8366126" y="1003781"/>
            <a:ext cx="2757964" cy="5092219"/>
          </a:xfrm>
          <a:prstGeom prst="rect">
            <a:avLst/>
          </a:prstGeom>
          <a:ln>
            <a:solidFill>
              <a:schemeClr val="bg1">
                <a:lumMod val="50000"/>
              </a:schemeClr>
            </a:solidFill>
          </a:ln>
        </p:spPr>
      </p:pic>
      <p:grpSp>
        <p:nvGrpSpPr>
          <p:cNvPr id="41" name="Group 42">
            <a:extLst>
              <a:ext uri="{FF2B5EF4-FFF2-40B4-BE49-F238E27FC236}">
                <a16:creationId xmlns:a16="http://schemas.microsoft.com/office/drawing/2014/main" id="{E49C77A9-BE06-4102-AC36-940452285849}"/>
              </a:ext>
            </a:extLst>
          </p:cNvPr>
          <p:cNvGrpSpPr>
            <a:grpSpLocks/>
          </p:cNvGrpSpPr>
          <p:nvPr/>
        </p:nvGrpSpPr>
        <p:grpSpPr bwMode="auto">
          <a:xfrm>
            <a:off x="4601097" y="3887496"/>
            <a:ext cx="282575" cy="381000"/>
            <a:chOff x="810" y="1833"/>
            <a:chExt cx="178" cy="240"/>
          </a:xfrm>
        </p:grpSpPr>
        <p:sp>
          <p:nvSpPr>
            <p:cNvPr id="42" name="Oval 43">
              <a:extLst>
                <a:ext uri="{FF2B5EF4-FFF2-40B4-BE49-F238E27FC236}">
                  <a16:creationId xmlns:a16="http://schemas.microsoft.com/office/drawing/2014/main" id="{73D0251F-ABC6-4DC0-87CE-017D2BBA030D}"/>
                </a:ext>
              </a:extLst>
            </p:cNvPr>
            <p:cNvSpPr>
              <a:spLocks noChangeArrowheads="1"/>
            </p:cNvSpPr>
            <p:nvPr/>
          </p:nvSpPr>
          <p:spPr bwMode="auto">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3524"/>
                </a:solidFill>
              </a:endParaRPr>
            </a:p>
          </p:txBody>
        </p:sp>
        <p:sp>
          <p:nvSpPr>
            <p:cNvPr id="43" name="Text Box 44">
              <a:extLst>
                <a:ext uri="{FF2B5EF4-FFF2-40B4-BE49-F238E27FC236}">
                  <a16:creationId xmlns:a16="http://schemas.microsoft.com/office/drawing/2014/main" id="{8C6BCEDB-FE6F-470C-ABBE-31CD11347E96}"/>
                </a:ext>
              </a:extLst>
            </p:cNvPr>
            <p:cNvSpPr txBox="1">
              <a:spLocks noChangeArrowheads="1"/>
            </p:cNvSpPr>
            <p:nvPr/>
          </p:nvSpPr>
          <p:spPr bwMode="auto">
            <a:xfrm>
              <a:off x="810" y="1833"/>
              <a:ext cx="178" cy="2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E2737"/>
                  </a:solidFill>
                  <a:latin typeface="Times New Roman" pitchFamily="18" charset="0"/>
                  <a:sym typeface="Wingdings" pitchFamily="2" charset="2"/>
                </a:rPr>
                <a:t></a:t>
              </a:r>
              <a:endParaRPr lang="en-US" sz="2500" dirty="0">
                <a:solidFill>
                  <a:srgbClr val="EE2737"/>
                </a:solidFill>
              </a:endParaRPr>
            </a:p>
          </p:txBody>
        </p:sp>
      </p:grpSp>
      <p:grpSp>
        <p:nvGrpSpPr>
          <p:cNvPr id="44" name="Group 39">
            <a:extLst>
              <a:ext uri="{FF2B5EF4-FFF2-40B4-BE49-F238E27FC236}">
                <a16:creationId xmlns:a16="http://schemas.microsoft.com/office/drawing/2014/main" id="{44317347-6C96-4C66-980C-10B85EB9AF7A}"/>
              </a:ext>
            </a:extLst>
          </p:cNvPr>
          <p:cNvGrpSpPr>
            <a:grpSpLocks/>
          </p:cNvGrpSpPr>
          <p:nvPr/>
        </p:nvGrpSpPr>
        <p:grpSpPr bwMode="auto">
          <a:xfrm>
            <a:off x="8198530" y="3506496"/>
            <a:ext cx="282575" cy="381000"/>
            <a:chOff x="1019" y="1833"/>
            <a:chExt cx="178" cy="240"/>
          </a:xfrm>
        </p:grpSpPr>
        <p:sp>
          <p:nvSpPr>
            <p:cNvPr id="45" name="Oval 40">
              <a:extLst>
                <a:ext uri="{FF2B5EF4-FFF2-40B4-BE49-F238E27FC236}">
                  <a16:creationId xmlns:a16="http://schemas.microsoft.com/office/drawing/2014/main" id="{2E698638-E4F8-4695-8E2A-6522E645AA2B}"/>
                </a:ext>
              </a:extLst>
            </p:cNvPr>
            <p:cNvSpPr>
              <a:spLocks noChangeArrowheads="1"/>
            </p:cNvSpPr>
            <p:nvPr/>
          </p:nvSpPr>
          <p:spPr bwMode="auto">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2737"/>
                </a:solidFill>
              </a:endParaRPr>
            </a:p>
          </p:txBody>
        </p:sp>
        <p:sp>
          <p:nvSpPr>
            <p:cNvPr id="46" name="Text Box 41">
              <a:extLst>
                <a:ext uri="{FF2B5EF4-FFF2-40B4-BE49-F238E27FC236}">
                  <a16:creationId xmlns:a16="http://schemas.microsoft.com/office/drawing/2014/main" id="{8503D4D1-843B-4BAC-95F9-9E13AF2A638B}"/>
                </a:ext>
              </a:extLst>
            </p:cNvPr>
            <p:cNvSpPr txBox="1">
              <a:spLocks noChangeArrowheads="1"/>
            </p:cNvSpPr>
            <p:nvPr/>
          </p:nvSpPr>
          <p:spPr bwMode="auto">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E2737"/>
                  </a:solidFill>
                  <a:latin typeface="Times New Roman" pitchFamily="18" charset="0"/>
                  <a:sym typeface="Wingdings" pitchFamily="2" charset="2"/>
                </a:rPr>
                <a:t></a:t>
              </a:r>
              <a:endParaRPr lang="en-US" sz="2500" dirty="0">
                <a:solidFill>
                  <a:srgbClr val="EE2737"/>
                </a:solidFill>
              </a:endParaRPr>
            </a:p>
          </p:txBody>
        </p:sp>
      </p:grpSp>
    </p:spTree>
    <p:extLst>
      <p:ext uri="{BB962C8B-B14F-4D97-AF65-F5344CB8AC3E}">
        <p14:creationId xmlns:p14="http://schemas.microsoft.com/office/powerpoint/2010/main" val="4157021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5412508" y="2621444"/>
            <a:ext cx="5353605" cy="1222858"/>
          </a:xfrm>
        </p:spPr>
        <p:txBody>
          <a:bodyPr/>
          <a:lstStyle/>
          <a:p>
            <a:r>
              <a:rPr lang="en-US" dirty="0"/>
              <a:t>This mockup demonstrates how the simple provision of a ‘View All’ link informs visitors that additional subsequent categories are contained in this section, and that they should follow this link if they want to view them.</a:t>
            </a:r>
          </a:p>
        </p:txBody>
      </p:sp>
      <p:sp>
        <p:nvSpPr>
          <p:cNvPr id="2" name="Title 1"/>
          <p:cNvSpPr>
            <a:spLocks noGrp="1"/>
          </p:cNvSpPr>
          <p:nvPr>
            <p:ph type="title"/>
          </p:nvPr>
        </p:nvSpPr>
        <p:spPr/>
        <p:txBody>
          <a:bodyPr/>
          <a:lstStyle/>
          <a:p>
            <a:r>
              <a:rPr lang="en-US" dirty="0"/>
              <a:t>Example: Link to view all subsequent categories</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Category Consistency</a:t>
            </a:r>
          </a:p>
        </p:txBody>
      </p:sp>
      <p:pic>
        <p:nvPicPr>
          <p:cNvPr id="53" name="Picture 52">
            <a:extLst>
              <a:ext uri="{FF2B5EF4-FFF2-40B4-BE49-F238E27FC236}">
                <a16:creationId xmlns:a16="http://schemas.microsoft.com/office/drawing/2014/main" id="{20FFE980-2F48-470A-BA5D-B670D8098782}"/>
              </a:ext>
            </a:extLst>
          </p:cNvPr>
          <p:cNvPicPr>
            <a:picLocks noChangeAspect="1"/>
          </p:cNvPicPr>
          <p:nvPr/>
        </p:nvPicPr>
        <p:blipFill rotWithShape="1">
          <a:blip r:embed="rId2"/>
          <a:srcRect l="15491" t="7496" r="14214"/>
          <a:stretch/>
        </p:blipFill>
        <p:spPr>
          <a:xfrm>
            <a:off x="1422712" y="1573786"/>
            <a:ext cx="3105666" cy="3806684"/>
          </a:xfrm>
          <a:prstGeom prst="rect">
            <a:avLst/>
          </a:prstGeom>
          <a:ln>
            <a:solidFill>
              <a:schemeClr val="bg1">
                <a:lumMod val="50000"/>
              </a:schemeClr>
            </a:solidFill>
          </a:ln>
        </p:spPr>
      </p:pic>
      <p:sp>
        <p:nvSpPr>
          <p:cNvPr id="45" name="Rectangle: Rounded Corners 44">
            <a:extLst>
              <a:ext uri="{FF2B5EF4-FFF2-40B4-BE49-F238E27FC236}">
                <a16:creationId xmlns:a16="http://schemas.microsoft.com/office/drawing/2014/main" id="{24F085DD-7CBC-4BFA-9823-EA0109EE9CF4}"/>
              </a:ext>
            </a:extLst>
          </p:cNvPr>
          <p:cNvSpPr/>
          <p:nvPr/>
        </p:nvSpPr>
        <p:spPr>
          <a:xfrm>
            <a:off x="1684421" y="4668254"/>
            <a:ext cx="1275347" cy="457200"/>
          </a:xfrm>
          <a:prstGeom prst="roundRect">
            <a:avLst/>
          </a:prstGeom>
          <a:noFill/>
          <a:ln w="28575">
            <a:solidFill>
              <a:srgbClr val="EE273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5" name="Picture 54">
            <a:extLst>
              <a:ext uri="{FF2B5EF4-FFF2-40B4-BE49-F238E27FC236}">
                <a16:creationId xmlns:a16="http://schemas.microsoft.com/office/drawing/2014/main" id="{55968580-176E-4B3D-BD48-AC686F946297}"/>
              </a:ext>
            </a:extLst>
          </p:cNvPr>
          <p:cNvPicPr>
            <a:picLocks noChangeAspect="1"/>
          </p:cNvPicPr>
          <p:nvPr/>
        </p:nvPicPr>
        <p:blipFill rotWithShape="1">
          <a:blip r:embed="rId3"/>
          <a:srcRect r="15959" b="19860"/>
          <a:stretch/>
        </p:blipFill>
        <p:spPr>
          <a:xfrm>
            <a:off x="5401387" y="4063340"/>
            <a:ext cx="5375845" cy="1613012"/>
          </a:xfrm>
          <a:prstGeom prst="rect">
            <a:avLst/>
          </a:prstGeom>
          <a:ln>
            <a:solidFill>
              <a:schemeClr val="bg1">
                <a:lumMod val="50000"/>
              </a:schemeClr>
            </a:solidFill>
          </a:ln>
        </p:spPr>
      </p:pic>
      <p:cxnSp>
        <p:nvCxnSpPr>
          <p:cNvPr id="56" name="Straight Arrow Connector 55">
            <a:extLst>
              <a:ext uri="{FF2B5EF4-FFF2-40B4-BE49-F238E27FC236}">
                <a16:creationId xmlns:a16="http://schemas.microsoft.com/office/drawing/2014/main" id="{F2864283-3367-45E3-97B1-4FC849C3A12B}"/>
              </a:ext>
            </a:extLst>
          </p:cNvPr>
          <p:cNvCxnSpPr>
            <a:cxnSpLocks/>
          </p:cNvCxnSpPr>
          <p:nvPr/>
        </p:nvCxnSpPr>
        <p:spPr>
          <a:xfrm>
            <a:off x="2959768" y="4869846"/>
            <a:ext cx="2441619" cy="0"/>
          </a:xfrm>
          <a:prstGeom prst="straightConnector1">
            <a:avLst/>
          </a:prstGeom>
          <a:ln w="28575">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C339E489-1D78-4518-B5DC-57A4CE8768D6}"/>
              </a:ext>
            </a:extLst>
          </p:cNvPr>
          <p:cNvSpPr/>
          <p:nvPr/>
        </p:nvSpPr>
        <p:spPr>
          <a:xfrm>
            <a:off x="1306254" y="1475612"/>
            <a:ext cx="3333301" cy="4022750"/>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a:extLst>
              <a:ext uri="{FF2B5EF4-FFF2-40B4-BE49-F238E27FC236}">
                <a16:creationId xmlns:a16="http://schemas.microsoft.com/office/drawing/2014/main" id="{88E5EBC5-DA06-426A-95DD-944872810DC5}"/>
              </a:ext>
            </a:extLst>
          </p:cNvPr>
          <p:cNvSpPr/>
          <p:nvPr/>
        </p:nvSpPr>
        <p:spPr>
          <a:xfrm>
            <a:off x="2346764" y="1327492"/>
            <a:ext cx="1252279" cy="248757"/>
          </a:xfrm>
          <a:prstGeom prst="rect">
            <a:avLst/>
          </a:prstGeom>
          <a:solidFill>
            <a:srgbClr val="7EE5E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Mockup</a:t>
            </a:r>
          </a:p>
        </p:txBody>
      </p:sp>
    </p:spTree>
    <p:extLst>
      <p:ext uri="{BB962C8B-B14F-4D97-AF65-F5344CB8AC3E}">
        <p14:creationId xmlns:p14="http://schemas.microsoft.com/office/powerpoint/2010/main" val="261291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ForeSee Usability Methodology</a:t>
            </a:r>
          </a:p>
          <a:p>
            <a:r>
              <a:rPr lang="en-US" dirty="0"/>
              <a:t>Scope and Specifications</a:t>
            </a:r>
          </a:p>
          <a:p>
            <a:r>
              <a:rPr lang="en-US" dirty="0"/>
              <a:t>Top Usability Issues</a:t>
            </a:r>
          </a:p>
          <a:p>
            <a:r>
              <a:rPr lang="en-US" dirty="0"/>
              <a:t>Key Points</a:t>
            </a:r>
          </a:p>
          <a:p>
            <a:pPr marL="82537" indent="0">
              <a:buNone/>
            </a:pPr>
            <a:endParaRPr lang="en-US" dirty="0"/>
          </a:p>
          <a:p>
            <a:endParaRPr lang="en-US" dirty="0"/>
          </a:p>
        </p:txBody>
      </p:sp>
    </p:spTree>
    <p:extLst>
      <p:ext uri="{BB962C8B-B14F-4D97-AF65-F5344CB8AC3E}">
        <p14:creationId xmlns:p14="http://schemas.microsoft.com/office/powerpoint/2010/main" val="1240584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Category Consistency</a:t>
            </a:r>
          </a:p>
        </p:txBody>
      </p:sp>
      <p:sp>
        <p:nvSpPr>
          <p:cNvPr id="3" name="Content Placeholder 2"/>
          <p:cNvSpPr>
            <a:spLocks noGrp="1"/>
          </p:cNvSpPr>
          <p:nvPr>
            <p:ph idx="1"/>
          </p:nvPr>
        </p:nvSpPr>
        <p:spPr>
          <a:xfrm>
            <a:off x="609442" y="1674421"/>
            <a:ext cx="10969943" cy="4451744"/>
          </a:xfrm>
        </p:spPr>
        <p:txBody>
          <a:bodyPr/>
          <a:lstStyle/>
          <a:p>
            <a:r>
              <a:rPr lang="en-US" dirty="0"/>
              <a:t>Ensure categories are named consistently regardless of where they are mentioned or linked.</a:t>
            </a:r>
          </a:p>
          <a:p>
            <a:r>
              <a:rPr lang="en-US" dirty="0"/>
              <a:t>Add a ‘View All’ link where all subsequent categories are not listed under a category on the homepage.</a:t>
            </a:r>
          </a:p>
          <a:p>
            <a:r>
              <a:rPr lang="en-US" dirty="0"/>
              <a:t>For each category or section, strive to list the same subsequent topics in a consistent order.</a:t>
            </a:r>
          </a:p>
          <a:p>
            <a:endParaRPr lang="en-US" dirty="0"/>
          </a:p>
        </p:txBody>
      </p:sp>
      <p:sp>
        <p:nvSpPr>
          <p:cNvPr id="5" name="Title 2"/>
          <p:cNvSpPr txBox="1">
            <a:spLocks/>
          </p:cNvSpPr>
          <p:nvPr/>
        </p:nvSpPr>
        <p:spPr>
          <a:xfrm>
            <a:off x="618070" y="1061792"/>
            <a:ext cx="6700425" cy="41202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3A475B"/>
                </a:solidFill>
              </a:rPr>
              <a:t>Recommendations</a:t>
            </a:r>
          </a:p>
        </p:txBody>
      </p:sp>
      <p:sp>
        <p:nvSpPr>
          <p:cNvPr id="6" name="TextBox 5"/>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Category Consistency</a:t>
            </a:r>
          </a:p>
        </p:txBody>
      </p:sp>
    </p:spTree>
    <p:extLst>
      <p:ext uri="{BB962C8B-B14F-4D97-AF65-F5344CB8AC3E}">
        <p14:creationId xmlns:p14="http://schemas.microsoft.com/office/powerpoint/2010/main" val="2267465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Uncategorized Content</a:t>
            </a:r>
          </a:p>
        </p:txBody>
      </p:sp>
    </p:spTree>
    <p:extLst>
      <p:ext uri="{BB962C8B-B14F-4D97-AF65-F5344CB8AC3E}">
        <p14:creationId xmlns:p14="http://schemas.microsoft.com/office/powerpoint/2010/main" val="2580457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A5701DC1-8063-4C9C-8143-C2BC3B914B1A}"/>
              </a:ext>
            </a:extLst>
          </p:cNvPr>
          <p:cNvPicPr>
            <a:picLocks noChangeAspect="1"/>
          </p:cNvPicPr>
          <p:nvPr/>
        </p:nvPicPr>
        <p:blipFill rotWithShape="1">
          <a:blip r:embed="rId2"/>
          <a:srcRect l="67693" t="2734" r="3833" b="45629"/>
          <a:stretch/>
        </p:blipFill>
        <p:spPr>
          <a:xfrm>
            <a:off x="7750561" y="1383194"/>
            <a:ext cx="3462871" cy="4134956"/>
          </a:xfrm>
          <a:prstGeom prst="rect">
            <a:avLst/>
          </a:prstGeom>
          <a:ln>
            <a:solidFill>
              <a:schemeClr val="bg1">
                <a:lumMod val="50000"/>
              </a:schemeClr>
            </a:solidFill>
          </a:ln>
        </p:spPr>
      </p:pic>
      <p:sp>
        <p:nvSpPr>
          <p:cNvPr id="6" name="Text Placeholder 5"/>
          <p:cNvSpPr>
            <a:spLocks noGrp="1"/>
          </p:cNvSpPr>
          <p:nvPr>
            <p:ph type="body" sz="quarter" idx="14"/>
          </p:nvPr>
        </p:nvSpPr>
        <p:spPr>
          <a:xfrm>
            <a:off x="559365" y="1976051"/>
            <a:ext cx="3462871" cy="3207130"/>
          </a:xfrm>
        </p:spPr>
        <p:txBody>
          <a:bodyPr>
            <a:normAutofit/>
          </a:bodyPr>
          <a:lstStyle/>
          <a:p>
            <a:r>
              <a:rPr lang="en-US" b="1" dirty="0"/>
              <a:t>Problem</a:t>
            </a:r>
            <a:r>
              <a:rPr lang="en-US" dirty="0"/>
              <a:t>: The presence of two groups of resources— ‘Additional’ </a:t>
            </a:r>
            <a:r>
              <a:rPr lang="en-US" dirty="0">
                <a:solidFill>
                  <a:srgbClr val="EE2737"/>
                </a:solidFill>
                <a:sym typeface="Wingdings" pitchFamily="2" charset="2"/>
              </a:rPr>
              <a:t> </a:t>
            </a:r>
            <a:r>
              <a:rPr lang="en-US" dirty="0"/>
              <a:t>and ‘Related’ </a:t>
            </a:r>
            <a:r>
              <a:rPr lang="en-US" dirty="0">
                <a:solidFill>
                  <a:srgbClr val="EE2737"/>
                </a:solidFill>
                <a:sym typeface="Wingdings" pitchFamily="2" charset="2"/>
              </a:rPr>
              <a:t> </a:t>
            </a:r>
            <a:r>
              <a:rPr lang="en-US" dirty="0"/>
              <a:t>is likely to confuse visitors, as the distinction between the two is unclear.</a:t>
            </a:r>
            <a:br>
              <a:rPr lang="en-US" dirty="0"/>
            </a:br>
            <a:br>
              <a:rPr lang="en-US" dirty="0"/>
            </a:br>
            <a:r>
              <a:rPr lang="en-US" dirty="0"/>
              <a:t>Furthermore, as these lists lack any obvious internal categorization scheme or organizing principle, visitors may feel compelled to read all of the links, in two disparate locations, simply to avoid overlooking something important.</a:t>
            </a:r>
          </a:p>
        </p:txBody>
      </p:sp>
      <p:sp>
        <p:nvSpPr>
          <p:cNvPr id="2" name="Title 1"/>
          <p:cNvSpPr>
            <a:spLocks noGrp="1"/>
          </p:cNvSpPr>
          <p:nvPr>
            <p:ph type="title"/>
          </p:nvPr>
        </p:nvSpPr>
        <p:spPr>
          <a:xfrm>
            <a:off x="609449" y="71972"/>
            <a:ext cx="10769751" cy="895351"/>
          </a:xfrm>
        </p:spPr>
        <p:txBody>
          <a:bodyPr>
            <a:normAutofit/>
          </a:bodyPr>
          <a:lstStyle/>
          <a:p>
            <a:r>
              <a:rPr lang="en-US" dirty="0"/>
              <a:t>Supplementary linkage is confusing</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Uncategorized Content</a:t>
            </a:r>
          </a:p>
        </p:txBody>
      </p:sp>
      <p:grpSp>
        <p:nvGrpSpPr>
          <p:cNvPr id="53" name="Group 52">
            <a:extLst>
              <a:ext uri="{FF2B5EF4-FFF2-40B4-BE49-F238E27FC236}">
                <a16:creationId xmlns:a16="http://schemas.microsoft.com/office/drawing/2014/main" id="{FF430303-C5C1-45B2-9628-A51206A4C7E3}"/>
              </a:ext>
            </a:extLst>
          </p:cNvPr>
          <p:cNvGrpSpPr/>
          <p:nvPr/>
        </p:nvGrpSpPr>
        <p:grpSpPr>
          <a:xfrm>
            <a:off x="4255492" y="1442411"/>
            <a:ext cx="2961055" cy="2899882"/>
            <a:chOff x="4255492" y="1151899"/>
            <a:chExt cx="2961055" cy="2899882"/>
          </a:xfrm>
        </p:grpSpPr>
        <p:pic>
          <p:nvPicPr>
            <p:cNvPr id="3" name="Picture 2">
              <a:extLst>
                <a:ext uri="{FF2B5EF4-FFF2-40B4-BE49-F238E27FC236}">
                  <a16:creationId xmlns:a16="http://schemas.microsoft.com/office/drawing/2014/main" id="{549F391F-CEF4-4576-97F0-1AF03966B126}"/>
                </a:ext>
              </a:extLst>
            </p:cNvPr>
            <p:cNvPicPr>
              <a:picLocks noChangeAspect="1"/>
            </p:cNvPicPr>
            <p:nvPr/>
          </p:nvPicPr>
          <p:blipFill rotWithShape="1">
            <a:blip r:embed="rId2"/>
            <a:srcRect t="53218" r="74031" b="8154"/>
            <a:stretch/>
          </p:blipFill>
          <p:spPr>
            <a:xfrm>
              <a:off x="4255492" y="1151899"/>
              <a:ext cx="2961055" cy="2899882"/>
            </a:xfrm>
            <a:prstGeom prst="rect">
              <a:avLst/>
            </a:prstGeom>
            <a:ln>
              <a:solidFill>
                <a:schemeClr val="bg1">
                  <a:lumMod val="50000"/>
                </a:schemeClr>
              </a:solidFill>
            </a:ln>
          </p:spPr>
        </p:pic>
        <p:grpSp>
          <p:nvGrpSpPr>
            <p:cNvPr id="45" name="Group 42">
              <a:extLst>
                <a:ext uri="{FF2B5EF4-FFF2-40B4-BE49-F238E27FC236}">
                  <a16:creationId xmlns:a16="http://schemas.microsoft.com/office/drawing/2014/main" id="{07BDB670-6833-4190-9D3E-62099C0D1E54}"/>
                </a:ext>
              </a:extLst>
            </p:cNvPr>
            <p:cNvGrpSpPr>
              <a:grpSpLocks/>
            </p:cNvGrpSpPr>
            <p:nvPr/>
          </p:nvGrpSpPr>
          <p:grpSpPr bwMode="auto">
            <a:xfrm>
              <a:off x="5555343" y="1182590"/>
              <a:ext cx="282575" cy="381000"/>
              <a:chOff x="810" y="1833"/>
              <a:chExt cx="178" cy="240"/>
            </a:xfrm>
          </p:grpSpPr>
          <p:sp>
            <p:nvSpPr>
              <p:cNvPr id="46" name="Oval 43">
                <a:extLst>
                  <a:ext uri="{FF2B5EF4-FFF2-40B4-BE49-F238E27FC236}">
                    <a16:creationId xmlns:a16="http://schemas.microsoft.com/office/drawing/2014/main" id="{214A69F2-99B1-43B5-A611-D52ECE1BAC7C}"/>
                  </a:ext>
                </a:extLst>
              </p:cNvPr>
              <p:cNvSpPr>
                <a:spLocks noChangeArrowheads="1"/>
              </p:cNvSpPr>
              <p:nvPr/>
            </p:nvSpPr>
            <p:spPr bwMode="auto">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3524"/>
                  </a:solidFill>
                </a:endParaRPr>
              </a:p>
            </p:txBody>
          </p:sp>
          <p:sp>
            <p:nvSpPr>
              <p:cNvPr id="47" name="Text Box 44">
                <a:extLst>
                  <a:ext uri="{FF2B5EF4-FFF2-40B4-BE49-F238E27FC236}">
                    <a16:creationId xmlns:a16="http://schemas.microsoft.com/office/drawing/2014/main" id="{FB9AC428-4EB3-4338-A7A6-D0D573437267}"/>
                  </a:ext>
                </a:extLst>
              </p:cNvPr>
              <p:cNvSpPr txBox="1">
                <a:spLocks noChangeArrowheads="1"/>
              </p:cNvSpPr>
              <p:nvPr/>
            </p:nvSpPr>
            <p:spPr bwMode="auto">
              <a:xfrm>
                <a:off x="810" y="1833"/>
                <a:ext cx="178" cy="2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E2737"/>
                    </a:solidFill>
                    <a:latin typeface="Times New Roman" pitchFamily="18" charset="0"/>
                    <a:sym typeface="Wingdings" pitchFamily="2" charset="2"/>
                  </a:rPr>
                  <a:t></a:t>
                </a:r>
                <a:endParaRPr lang="en-US" sz="2500" dirty="0">
                  <a:solidFill>
                    <a:srgbClr val="EE2737"/>
                  </a:solidFill>
                </a:endParaRPr>
              </a:p>
            </p:txBody>
          </p:sp>
        </p:grpSp>
      </p:grpSp>
      <p:sp>
        <p:nvSpPr>
          <p:cNvPr id="52" name="Text Placeholder 5">
            <a:extLst>
              <a:ext uri="{FF2B5EF4-FFF2-40B4-BE49-F238E27FC236}">
                <a16:creationId xmlns:a16="http://schemas.microsoft.com/office/drawing/2014/main" id="{9A2F5FA5-262C-4179-AD7F-3B870B8A3886}"/>
              </a:ext>
            </a:extLst>
          </p:cNvPr>
          <p:cNvSpPr txBox="1">
            <a:spLocks/>
          </p:cNvSpPr>
          <p:nvPr/>
        </p:nvSpPr>
        <p:spPr>
          <a:xfrm>
            <a:off x="559365" y="4389833"/>
            <a:ext cx="6777222" cy="1684401"/>
          </a:xfrm>
          <a:prstGeom prst="rect">
            <a:avLst/>
          </a:prstGeom>
        </p:spPr>
        <p:txBody>
          <a:bodyPr vert="horz" lIns="121899" tIns="60949" rIns="121899" bIns="0" rtlCol="0">
            <a:normAutofit/>
          </a:bodyPr>
          <a:lstStyle>
            <a:lvl1pPr marL="0" indent="0" algn="l" defTabSz="609500" rtl="0" eaLnBrk="1" latinLnBrk="0" hangingPunct="1">
              <a:lnSpc>
                <a:spcPct val="100000"/>
              </a:lnSpc>
              <a:spcBef>
                <a:spcPts val="0"/>
              </a:spcBef>
              <a:spcAft>
                <a:spcPts val="1200"/>
              </a:spcAft>
              <a:buSzPct val="100000"/>
              <a:buFont typeface="Arial"/>
              <a:buNone/>
              <a:tabLst/>
              <a:defRPr sz="1300" b="0" kern="1200">
                <a:solidFill>
                  <a:schemeClr val="tx1"/>
                </a:solidFill>
                <a:latin typeface="+mn-lt"/>
                <a:ea typeface="+mn-ea"/>
                <a:cs typeface="+mn-cs"/>
              </a:defRPr>
            </a:lvl1pPr>
            <a:lvl2pPr marL="455008" indent="0" algn="l" defTabSz="759757" rtl="0" eaLnBrk="1" latinLnBrk="0" hangingPunct="1">
              <a:lnSpc>
                <a:spcPct val="90000"/>
              </a:lnSpc>
              <a:spcBef>
                <a:spcPts val="0"/>
              </a:spcBef>
              <a:spcAft>
                <a:spcPts val="1200"/>
              </a:spcAft>
              <a:buSzPct val="90000"/>
              <a:buFont typeface="Lucida Grande"/>
              <a:buNone/>
              <a:tabLst/>
              <a:defRPr sz="2099" kern="1200">
                <a:solidFill>
                  <a:schemeClr val="tx1"/>
                </a:solidFill>
                <a:latin typeface="+mn-lt"/>
                <a:ea typeface="+mn-ea"/>
                <a:cs typeface="+mn-cs"/>
              </a:defRPr>
            </a:lvl2pPr>
            <a:lvl3pPr marL="844413" indent="0" algn="l" defTabSz="609500" rtl="0" eaLnBrk="1" latinLnBrk="0" hangingPunct="1">
              <a:lnSpc>
                <a:spcPct val="90000"/>
              </a:lnSpc>
              <a:spcBef>
                <a:spcPts val="0"/>
              </a:spcBef>
              <a:spcAft>
                <a:spcPts val="1200"/>
              </a:spcAft>
              <a:buSzPct val="90000"/>
              <a:buFont typeface="Wingdings" charset="2"/>
              <a:buNone/>
              <a:defRPr sz="1600" kern="1200">
                <a:solidFill>
                  <a:schemeClr val="tx1"/>
                </a:solidFill>
                <a:latin typeface="+mn-lt"/>
                <a:ea typeface="+mn-ea"/>
                <a:cs typeface="+mn-cs"/>
              </a:defRPr>
            </a:lvl3pPr>
            <a:lvl4pPr marL="1221117" indent="0" algn="l" defTabSz="609500" rtl="0" eaLnBrk="1" latinLnBrk="0" hangingPunct="1">
              <a:lnSpc>
                <a:spcPct val="90000"/>
              </a:lnSpc>
              <a:spcBef>
                <a:spcPts val="0"/>
              </a:spcBef>
              <a:spcAft>
                <a:spcPts val="1200"/>
              </a:spcAft>
              <a:buSzPct val="90000"/>
              <a:buFont typeface="Lucida Grande"/>
              <a:buNone/>
              <a:defRPr sz="1600" kern="1200">
                <a:solidFill>
                  <a:schemeClr val="tx1"/>
                </a:solidFill>
                <a:latin typeface="+mn-lt"/>
                <a:ea typeface="+mn-ea"/>
                <a:cs typeface="+mn-cs"/>
              </a:defRPr>
            </a:lvl4pPr>
            <a:lvl5pPr marL="1595705" indent="0" algn="l" defTabSz="609500" rtl="0" eaLnBrk="1" latinLnBrk="0" hangingPunct="1">
              <a:lnSpc>
                <a:spcPct val="90000"/>
              </a:lnSpc>
              <a:spcBef>
                <a:spcPts val="0"/>
              </a:spcBef>
              <a:spcAft>
                <a:spcPts val="1200"/>
              </a:spcAft>
              <a:buSzPct val="90000"/>
              <a:buFont typeface="Lucida Grande"/>
              <a:buNone/>
              <a:defRPr sz="1600" kern="1200">
                <a:solidFill>
                  <a:schemeClr val="tx1"/>
                </a:solidFill>
                <a:latin typeface="+mn-lt"/>
                <a:ea typeface="+mn-ea"/>
                <a:cs typeface="+mn-cs"/>
              </a:defRPr>
            </a:lvl5pPr>
            <a:lvl6pPr marL="3352247" indent="-304750" algn="l" defTabSz="609500" rtl="0" eaLnBrk="1" latinLnBrk="0" hangingPunct="1">
              <a:spcBef>
                <a:spcPct val="20000"/>
              </a:spcBef>
              <a:buFont typeface="Arial"/>
              <a:buChar char="•"/>
              <a:defRPr sz="2701" kern="1200">
                <a:solidFill>
                  <a:schemeClr val="tx1"/>
                </a:solidFill>
                <a:latin typeface="+mn-lt"/>
                <a:ea typeface="+mn-ea"/>
                <a:cs typeface="+mn-cs"/>
              </a:defRPr>
            </a:lvl6pPr>
            <a:lvl7pPr marL="3961750" indent="-304750" algn="l" defTabSz="609500" rtl="0" eaLnBrk="1" latinLnBrk="0" hangingPunct="1">
              <a:spcBef>
                <a:spcPct val="20000"/>
              </a:spcBef>
              <a:buFont typeface="Arial"/>
              <a:buChar char="•"/>
              <a:defRPr sz="2701" kern="1200">
                <a:solidFill>
                  <a:schemeClr val="tx1"/>
                </a:solidFill>
                <a:latin typeface="+mn-lt"/>
                <a:ea typeface="+mn-ea"/>
                <a:cs typeface="+mn-cs"/>
              </a:defRPr>
            </a:lvl7pPr>
            <a:lvl8pPr marL="4571249" indent="-304750" algn="l" defTabSz="609500" rtl="0" eaLnBrk="1" latinLnBrk="0" hangingPunct="1">
              <a:spcBef>
                <a:spcPct val="20000"/>
              </a:spcBef>
              <a:buFont typeface="Arial"/>
              <a:buChar char="•"/>
              <a:defRPr sz="2701" kern="1200">
                <a:solidFill>
                  <a:schemeClr val="tx1"/>
                </a:solidFill>
                <a:latin typeface="+mn-lt"/>
                <a:ea typeface="+mn-ea"/>
                <a:cs typeface="+mn-cs"/>
              </a:defRPr>
            </a:lvl8pPr>
            <a:lvl9pPr marL="5180747" indent="-304750" algn="l" defTabSz="609500" rtl="0" eaLnBrk="1" latinLnBrk="0" hangingPunct="1">
              <a:spcBef>
                <a:spcPct val="20000"/>
              </a:spcBef>
              <a:buFont typeface="Arial"/>
              <a:buChar char="•"/>
              <a:defRPr sz="2701" kern="1200">
                <a:solidFill>
                  <a:schemeClr val="tx1"/>
                </a:solidFill>
                <a:latin typeface="+mn-lt"/>
                <a:ea typeface="+mn-ea"/>
                <a:cs typeface="+mn-cs"/>
              </a:defRPr>
            </a:lvl9pPr>
          </a:lstStyle>
          <a:p>
            <a:pPr>
              <a:spcAft>
                <a:spcPts val="400"/>
              </a:spcAft>
            </a:pPr>
            <a:r>
              <a:rPr lang="en-US" b="1" dirty="0"/>
              <a:t>Recommendations</a:t>
            </a:r>
            <a:r>
              <a:rPr lang="en-US" dirty="0"/>
              <a:t>:</a:t>
            </a:r>
          </a:p>
          <a:p>
            <a:pPr marL="285750" indent="-285750">
              <a:spcAft>
                <a:spcPts val="400"/>
              </a:spcAft>
              <a:buFont typeface="Arial" panose="020B0604020202020204" pitchFamily="34" charset="0"/>
              <a:buChar char="•"/>
            </a:pPr>
            <a:r>
              <a:rPr lang="en-US" dirty="0"/>
              <a:t>Present only one group of ‘Additional’ or ‘Related’ links on a single page.</a:t>
            </a:r>
          </a:p>
          <a:p>
            <a:pPr marL="285750" indent="-285750">
              <a:spcAft>
                <a:spcPts val="400"/>
              </a:spcAft>
              <a:buFont typeface="Arial" panose="020B0604020202020204" pitchFamily="34" charset="0"/>
              <a:buChar char="•"/>
            </a:pPr>
            <a:r>
              <a:rPr lang="en-US" dirty="0"/>
              <a:t>Where feasible, strive to organize lists of supplementary links into interrelated sub-groups.</a:t>
            </a:r>
          </a:p>
        </p:txBody>
      </p:sp>
      <p:grpSp>
        <p:nvGrpSpPr>
          <p:cNvPr id="42" name="Group 39">
            <a:extLst>
              <a:ext uri="{FF2B5EF4-FFF2-40B4-BE49-F238E27FC236}">
                <a16:creationId xmlns:a16="http://schemas.microsoft.com/office/drawing/2014/main" id="{589A4F3A-B0E1-4CE5-BD97-A8CF1B842964}"/>
              </a:ext>
            </a:extLst>
          </p:cNvPr>
          <p:cNvGrpSpPr>
            <a:grpSpLocks/>
          </p:cNvGrpSpPr>
          <p:nvPr/>
        </p:nvGrpSpPr>
        <p:grpSpPr bwMode="auto">
          <a:xfrm>
            <a:off x="7914424" y="1518302"/>
            <a:ext cx="282575" cy="381000"/>
            <a:chOff x="1019" y="1833"/>
            <a:chExt cx="178" cy="240"/>
          </a:xfrm>
        </p:grpSpPr>
        <p:sp>
          <p:nvSpPr>
            <p:cNvPr id="43" name="Oval 40">
              <a:extLst>
                <a:ext uri="{FF2B5EF4-FFF2-40B4-BE49-F238E27FC236}">
                  <a16:creationId xmlns:a16="http://schemas.microsoft.com/office/drawing/2014/main" id="{5E4A589E-8D2D-43F7-B8C1-ED478C704FDB}"/>
                </a:ext>
              </a:extLst>
            </p:cNvPr>
            <p:cNvSpPr>
              <a:spLocks noChangeArrowheads="1"/>
            </p:cNvSpPr>
            <p:nvPr/>
          </p:nvSpPr>
          <p:spPr bwMode="auto">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2737"/>
                </a:solidFill>
              </a:endParaRPr>
            </a:p>
          </p:txBody>
        </p:sp>
        <p:sp>
          <p:nvSpPr>
            <p:cNvPr id="44" name="Text Box 41">
              <a:extLst>
                <a:ext uri="{FF2B5EF4-FFF2-40B4-BE49-F238E27FC236}">
                  <a16:creationId xmlns:a16="http://schemas.microsoft.com/office/drawing/2014/main" id="{1BA9A3AD-6B14-4B0F-8C6F-B98DF5BF3713}"/>
                </a:ext>
              </a:extLst>
            </p:cNvPr>
            <p:cNvSpPr txBox="1">
              <a:spLocks noChangeArrowheads="1"/>
            </p:cNvSpPr>
            <p:nvPr/>
          </p:nvSpPr>
          <p:spPr bwMode="auto">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E2737"/>
                  </a:solidFill>
                  <a:latin typeface="Times New Roman" pitchFamily="18" charset="0"/>
                  <a:sym typeface="Wingdings" pitchFamily="2" charset="2"/>
                </a:rPr>
                <a:t></a:t>
              </a:r>
              <a:endParaRPr lang="en-US" sz="2500" dirty="0">
                <a:solidFill>
                  <a:srgbClr val="EE2737"/>
                </a:solidFill>
              </a:endParaRPr>
            </a:p>
          </p:txBody>
        </p:sp>
      </p:grpSp>
    </p:spTree>
    <p:extLst>
      <p:ext uri="{BB962C8B-B14F-4D97-AF65-F5344CB8AC3E}">
        <p14:creationId xmlns:p14="http://schemas.microsoft.com/office/powerpoint/2010/main" val="2458699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756668" y="2594205"/>
            <a:ext cx="5783832" cy="2032290"/>
          </a:xfrm>
        </p:spPr>
        <p:txBody>
          <a:bodyPr>
            <a:normAutofit/>
          </a:bodyPr>
          <a:lstStyle/>
          <a:p>
            <a:r>
              <a:rPr lang="en-US" b="1" dirty="0"/>
              <a:t>Problem</a:t>
            </a:r>
            <a:r>
              <a:rPr lang="en-US" dirty="0"/>
              <a:t>: While pages outside Superfund should never be misrepresented as existing in the section, visitors may overlook ‘Superfund Redevelopment Initiative’ </a:t>
            </a:r>
            <a:r>
              <a:rPr lang="en-US" dirty="0">
                <a:solidFill>
                  <a:srgbClr val="EE2737"/>
                </a:solidFill>
                <a:sym typeface="Wingdings" pitchFamily="2" charset="2"/>
              </a:rPr>
              <a:t> </a:t>
            </a:r>
            <a:r>
              <a:rPr lang="en-US" dirty="0"/>
              <a:t>and ‘Financial Responsibility’ </a:t>
            </a:r>
            <a:r>
              <a:rPr lang="en-US" dirty="0">
                <a:solidFill>
                  <a:srgbClr val="EE2737"/>
                </a:solidFill>
                <a:sym typeface="Wingdings" pitchFamily="2" charset="2"/>
              </a:rPr>
              <a:t> </a:t>
            </a:r>
            <a:r>
              <a:rPr lang="en-US" dirty="0"/>
              <a:t>as they more likely expect to find them in an existing Superfund category.</a:t>
            </a:r>
          </a:p>
          <a:p>
            <a:r>
              <a:rPr lang="en-US" b="1" dirty="0"/>
              <a:t>Recommendation</a:t>
            </a:r>
            <a:r>
              <a:rPr lang="en-US" dirty="0"/>
              <a:t>: Relocate ‘Superfund Redevelopment Initiative’ and ‘Financial Responsibility’ from ‘Related Superfund Links’ into existing Superfund subcategories.</a:t>
            </a:r>
          </a:p>
          <a:p>
            <a:endParaRPr lang="en-US" dirty="0"/>
          </a:p>
          <a:p>
            <a:endParaRPr lang="en-US" dirty="0"/>
          </a:p>
        </p:txBody>
      </p:sp>
      <p:sp>
        <p:nvSpPr>
          <p:cNvPr id="2" name="Title 1"/>
          <p:cNvSpPr>
            <a:spLocks noGrp="1"/>
          </p:cNvSpPr>
          <p:nvPr>
            <p:ph type="title"/>
          </p:nvPr>
        </p:nvSpPr>
        <p:spPr>
          <a:xfrm>
            <a:off x="609449" y="71972"/>
            <a:ext cx="10769751" cy="895351"/>
          </a:xfrm>
        </p:spPr>
        <p:txBody>
          <a:bodyPr>
            <a:normAutofit/>
          </a:bodyPr>
          <a:lstStyle/>
          <a:p>
            <a:r>
              <a:rPr lang="en-US" dirty="0"/>
              <a:t>Pages outside existing categories may be difficult to locate</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Uncategorized Content</a:t>
            </a:r>
          </a:p>
        </p:txBody>
      </p:sp>
      <p:sp>
        <p:nvSpPr>
          <p:cNvPr id="46" name="Text Placeholder 5">
            <a:extLst>
              <a:ext uri="{FF2B5EF4-FFF2-40B4-BE49-F238E27FC236}">
                <a16:creationId xmlns:a16="http://schemas.microsoft.com/office/drawing/2014/main" id="{80EA67A1-E6B3-4D67-A72E-AB81FA5D6E52}"/>
              </a:ext>
            </a:extLst>
          </p:cNvPr>
          <p:cNvSpPr txBox="1">
            <a:spLocks/>
          </p:cNvSpPr>
          <p:nvPr/>
        </p:nvSpPr>
        <p:spPr>
          <a:xfrm>
            <a:off x="647415" y="3575531"/>
            <a:ext cx="2351137" cy="2343544"/>
          </a:xfrm>
          <a:prstGeom prst="rect">
            <a:avLst/>
          </a:prstGeom>
        </p:spPr>
        <p:txBody>
          <a:bodyPr vert="horz" lIns="121899" tIns="60949" rIns="121899" bIns="0" rtlCol="0">
            <a:normAutofit/>
          </a:bodyPr>
          <a:lstStyle>
            <a:lvl1pPr marL="0" indent="0" algn="l" defTabSz="609500" rtl="0" eaLnBrk="1" latinLnBrk="0" hangingPunct="1">
              <a:lnSpc>
                <a:spcPct val="100000"/>
              </a:lnSpc>
              <a:spcBef>
                <a:spcPts val="0"/>
              </a:spcBef>
              <a:spcAft>
                <a:spcPts val="1200"/>
              </a:spcAft>
              <a:buSzPct val="100000"/>
              <a:buFont typeface="Arial"/>
              <a:buNone/>
              <a:tabLst/>
              <a:defRPr sz="1300" b="0" kern="1200">
                <a:solidFill>
                  <a:schemeClr val="tx1"/>
                </a:solidFill>
                <a:latin typeface="+mn-lt"/>
                <a:ea typeface="+mn-ea"/>
                <a:cs typeface="+mn-cs"/>
              </a:defRPr>
            </a:lvl1pPr>
            <a:lvl2pPr marL="455008" indent="0" algn="l" defTabSz="759757" rtl="0" eaLnBrk="1" latinLnBrk="0" hangingPunct="1">
              <a:lnSpc>
                <a:spcPct val="90000"/>
              </a:lnSpc>
              <a:spcBef>
                <a:spcPts val="0"/>
              </a:spcBef>
              <a:spcAft>
                <a:spcPts val="1200"/>
              </a:spcAft>
              <a:buSzPct val="90000"/>
              <a:buFont typeface="Lucida Grande"/>
              <a:buNone/>
              <a:tabLst/>
              <a:defRPr sz="2099" kern="1200">
                <a:solidFill>
                  <a:schemeClr val="tx1"/>
                </a:solidFill>
                <a:latin typeface="+mn-lt"/>
                <a:ea typeface="+mn-ea"/>
                <a:cs typeface="+mn-cs"/>
              </a:defRPr>
            </a:lvl2pPr>
            <a:lvl3pPr marL="844413" indent="0" algn="l" defTabSz="609500" rtl="0" eaLnBrk="1" latinLnBrk="0" hangingPunct="1">
              <a:lnSpc>
                <a:spcPct val="90000"/>
              </a:lnSpc>
              <a:spcBef>
                <a:spcPts val="0"/>
              </a:spcBef>
              <a:spcAft>
                <a:spcPts val="1200"/>
              </a:spcAft>
              <a:buSzPct val="90000"/>
              <a:buFont typeface="Wingdings" charset="2"/>
              <a:buNone/>
              <a:defRPr sz="1600" kern="1200">
                <a:solidFill>
                  <a:schemeClr val="tx1"/>
                </a:solidFill>
                <a:latin typeface="+mn-lt"/>
                <a:ea typeface="+mn-ea"/>
                <a:cs typeface="+mn-cs"/>
              </a:defRPr>
            </a:lvl3pPr>
            <a:lvl4pPr marL="1221117" indent="0" algn="l" defTabSz="609500" rtl="0" eaLnBrk="1" latinLnBrk="0" hangingPunct="1">
              <a:lnSpc>
                <a:spcPct val="90000"/>
              </a:lnSpc>
              <a:spcBef>
                <a:spcPts val="0"/>
              </a:spcBef>
              <a:spcAft>
                <a:spcPts val="1200"/>
              </a:spcAft>
              <a:buSzPct val="90000"/>
              <a:buFont typeface="Lucida Grande"/>
              <a:buNone/>
              <a:defRPr sz="1600" kern="1200">
                <a:solidFill>
                  <a:schemeClr val="tx1"/>
                </a:solidFill>
                <a:latin typeface="+mn-lt"/>
                <a:ea typeface="+mn-ea"/>
                <a:cs typeface="+mn-cs"/>
              </a:defRPr>
            </a:lvl4pPr>
            <a:lvl5pPr marL="1595705" indent="0" algn="l" defTabSz="609500" rtl="0" eaLnBrk="1" latinLnBrk="0" hangingPunct="1">
              <a:lnSpc>
                <a:spcPct val="90000"/>
              </a:lnSpc>
              <a:spcBef>
                <a:spcPts val="0"/>
              </a:spcBef>
              <a:spcAft>
                <a:spcPts val="1200"/>
              </a:spcAft>
              <a:buSzPct val="90000"/>
              <a:buFont typeface="Lucida Grande"/>
              <a:buNone/>
              <a:defRPr sz="1600" kern="1200">
                <a:solidFill>
                  <a:schemeClr val="tx1"/>
                </a:solidFill>
                <a:latin typeface="+mn-lt"/>
                <a:ea typeface="+mn-ea"/>
                <a:cs typeface="+mn-cs"/>
              </a:defRPr>
            </a:lvl5pPr>
            <a:lvl6pPr marL="3352247" indent="-304750" algn="l" defTabSz="609500" rtl="0" eaLnBrk="1" latinLnBrk="0" hangingPunct="1">
              <a:spcBef>
                <a:spcPct val="20000"/>
              </a:spcBef>
              <a:buFont typeface="Arial"/>
              <a:buChar char="•"/>
              <a:defRPr sz="2701" kern="1200">
                <a:solidFill>
                  <a:schemeClr val="tx1"/>
                </a:solidFill>
                <a:latin typeface="+mn-lt"/>
                <a:ea typeface="+mn-ea"/>
                <a:cs typeface="+mn-cs"/>
              </a:defRPr>
            </a:lvl6pPr>
            <a:lvl7pPr marL="3961750" indent="-304750" algn="l" defTabSz="609500" rtl="0" eaLnBrk="1" latinLnBrk="0" hangingPunct="1">
              <a:spcBef>
                <a:spcPct val="20000"/>
              </a:spcBef>
              <a:buFont typeface="Arial"/>
              <a:buChar char="•"/>
              <a:defRPr sz="2701" kern="1200">
                <a:solidFill>
                  <a:schemeClr val="tx1"/>
                </a:solidFill>
                <a:latin typeface="+mn-lt"/>
                <a:ea typeface="+mn-ea"/>
                <a:cs typeface="+mn-cs"/>
              </a:defRPr>
            </a:lvl7pPr>
            <a:lvl8pPr marL="4571249" indent="-304750" algn="l" defTabSz="609500" rtl="0" eaLnBrk="1" latinLnBrk="0" hangingPunct="1">
              <a:spcBef>
                <a:spcPct val="20000"/>
              </a:spcBef>
              <a:buFont typeface="Arial"/>
              <a:buChar char="•"/>
              <a:defRPr sz="2701" kern="1200">
                <a:solidFill>
                  <a:schemeClr val="tx1"/>
                </a:solidFill>
                <a:latin typeface="+mn-lt"/>
                <a:ea typeface="+mn-ea"/>
                <a:cs typeface="+mn-cs"/>
              </a:defRPr>
            </a:lvl8pPr>
            <a:lvl9pPr marL="5180747" indent="-304750" algn="l" defTabSz="609500" rtl="0" eaLnBrk="1" latinLnBrk="0" hangingPunct="1">
              <a:spcBef>
                <a:spcPct val="20000"/>
              </a:spcBef>
              <a:buFont typeface="Arial"/>
              <a:buChar char="•"/>
              <a:defRPr sz="2701" kern="1200">
                <a:solidFill>
                  <a:schemeClr val="tx1"/>
                </a:solidFill>
                <a:latin typeface="+mn-lt"/>
                <a:ea typeface="+mn-ea"/>
                <a:cs typeface="+mn-cs"/>
              </a:defRPr>
            </a:lvl9pPr>
          </a:lstStyle>
          <a:p>
            <a:endParaRPr lang="en-US" dirty="0"/>
          </a:p>
        </p:txBody>
      </p:sp>
      <p:pic>
        <p:nvPicPr>
          <p:cNvPr id="56" name="Picture 55">
            <a:extLst>
              <a:ext uri="{FF2B5EF4-FFF2-40B4-BE49-F238E27FC236}">
                <a16:creationId xmlns:a16="http://schemas.microsoft.com/office/drawing/2014/main" id="{86E9962E-A3BC-4E99-BA25-44E9BC8A8968}"/>
              </a:ext>
            </a:extLst>
          </p:cNvPr>
          <p:cNvPicPr>
            <a:picLocks noChangeAspect="1"/>
          </p:cNvPicPr>
          <p:nvPr/>
        </p:nvPicPr>
        <p:blipFill rotWithShape="1">
          <a:blip r:embed="rId2"/>
          <a:srcRect l="67693" t="2734" r="3833" b="45629"/>
          <a:stretch/>
        </p:blipFill>
        <p:spPr>
          <a:xfrm>
            <a:off x="7046139" y="1443592"/>
            <a:ext cx="3462871" cy="4134956"/>
          </a:xfrm>
          <a:prstGeom prst="rect">
            <a:avLst/>
          </a:prstGeom>
          <a:ln>
            <a:solidFill>
              <a:schemeClr val="bg1">
                <a:lumMod val="50000"/>
              </a:schemeClr>
            </a:solidFill>
          </a:ln>
        </p:spPr>
      </p:pic>
      <p:sp>
        <p:nvSpPr>
          <p:cNvPr id="57" name="Rectangle: Rounded Corners 56">
            <a:extLst>
              <a:ext uri="{FF2B5EF4-FFF2-40B4-BE49-F238E27FC236}">
                <a16:creationId xmlns:a16="http://schemas.microsoft.com/office/drawing/2014/main" id="{BC0D0FCC-90DB-4B69-A8F0-A3C52F4ECC8E}"/>
              </a:ext>
            </a:extLst>
          </p:cNvPr>
          <p:cNvSpPr/>
          <p:nvPr/>
        </p:nvSpPr>
        <p:spPr>
          <a:xfrm>
            <a:off x="7203381" y="5069993"/>
            <a:ext cx="2220686" cy="386586"/>
          </a:xfrm>
          <a:prstGeom prst="roundRect">
            <a:avLst/>
          </a:prstGeom>
          <a:noFill/>
          <a:ln w="28575">
            <a:solidFill>
              <a:srgbClr val="EE273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Rounded Corners 58">
            <a:extLst>
              <a:ext uri="{FF2B5EF4-FFF2-40B4-BE49-F238E27FC236}">
                <a16:creationId xmlns:a16="http://schemas.microsoft.com/office/drawing/2014/main" id="{8AAA0B68-376E-4BAD-9BC3-BAB741276096}"/>
              </a:ext>
            </a:extLst>
          </p:cNvPr>
          <p:cNvSpPr/>
          <p:nvPr/>
        </p:nvSpPr>
        <p:spPr>
          <a:xfrm>
            <a:off x="7264896" y="2144276"/>
            <a:ext cx="2850413" cy="386586"/>
          </a:xfrm>
          <a:prstGeom prst="roundRect">
            <a:avLst/>
          </a:prstGeom>
          <a:noFill/>
          <a:ln w="28575">
            <a:solidFill>
              <a:srgbClr val="EE273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Arc 69">
            <a:extLst>
              <a:ext uri="{FF2B5EF4-FFF2-40B4-BE49-F238E27FC236}">
                <a16:creationId xmlns:a16="http://schemas.microsoft.com/office/drawing/2014/main" id="{B6663B16-C68A-49F8-A3B9-80F0BBF30175}"/>
              </a:ext>
            </a:extLst>
          </p:cNvPr>
          <p:cNvSpPr/>
          <p:nvPr/>
        </p:nvSpPr>
        <p:spPr>
          <a:xfrm rot="5400000">
            <a:off x="8809289" y="793204"/>
            <a:ext cx="2274433" cy="399267"/>
          </a:xfrm>
          <a:prstGeom prst="arc">
            <a:avLst/>
          </a:prstGeom>
          <a:ln w="28575">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Arc 70">
            <a:extLst>
              <a:ext uri="{FF2B5EF4-FFF2-40B4-BE49-F238E27FC236}">
                <a16:creationId xmlns:a16="http://schemas.microsoft.com/office/drawing/2014/main" id="{1D66CD37-CA18-4B37-8F0C-F7780ECAD801}"/>
              </a:ext>
            </a:extLst>
          </p:cNvPr>
          <p:cNvSpPr/>
          <p:nvPr/>
        </p:nvSpPr>
        <p:spPr>
          <a:xfrm rot="5400000" flipH="1">
            <a:off x="8683626" y="5472666"/>
            <a:ext cx="1453956" cy="914400"/>
          </a:xfrm>
          <a:prstGeom prst="arc">
            <a:avLst/>
          </a:prstGeom>
          <a:ln w="28575">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Rectangle 59">
            <a:extLst>
              <a:ext uri="{FF2B5EF4-FFF2-40B4-BE49-F238E27FC236}">
                <a16:creationId xmlns:a16="http://schemas.microsoft.com/office/drawing/2014/main" id="{FAADAA49-3EB8-4ABC-9571-531849A34755}"/>
              </a:ext>
            </a:extLst>
          </p:cNvPr>
          <p:cNvSpPr/>
          <p:nvPr/>
        </p:nvSpPr>
        <p:spPr>
          <a:xfrm>
            <a:off x="6781780" y="906944"/>
            <a:ext cx="3903901" cy="307777"/>
          </a:xfrm>
          <a:prstGeom prst="rect">
            <a:avLst/>
          </a:prstGeom>
          <a:solidFill>
            <a:schemeClr val="bg1"/>
          </a:solidFill>
          <a:ln w="22225">
            <a:solidFill>
              <a:srgbClr val="EE2737"/>
            </a:solidFill>
          </a:ln>
        </p:spPr>
        <p:txBody>
          <a:bodyPr>
            <a:spAutoFit/>
          </a:bodyPr>
          <a:lstStyle/>
          <a:p>
            <a:pPr algn="ctr"/>
            <a:r>
              <a:rPr lang="en-US" sz="1400" dirty="0"/>
              <a:t>epa.gov/</a:t>
            </a:r>
            <a:r>
              <a:rPr lang="en-US" sz="1400" b="1" dirty="0"/>
              <a:t>superfund-redevelopment-initiative</a:t>
            </a:r>
          </a:p>
        </p:txBody>
      </p:sp>
      <p:sp>
        <p:nvSpPr>
          <p:cNvPr id="61" name="Rectangle 60">
            <a:extLst>
              <a:ext uri="{FF2B5EF4-FFF2-40B4-BE49-F238E27FC236}">
                <a16:creationId xmlns:a16="http://schemas.microsoft.com/office/drawing/2014/main" id="{11819FD2-444B-45D5-BA1F-82A97A94341A}"/>
              </a:ext>
            </a:extLst>
          </p:cNvPr>
          <p:cNvSpPr/>
          <p:nvPr/>
        </p:nvSpPr>
        <p:spPr>
          <a:xfrm>
            <a:off x="6332772" y="5825449"/>
            <a:ext cx="4696603" cy="355872"/>
          </a:xfrm>
          <a:prstGeom prst="rect">
            <a:avLst/>
          </a:prstGeom>
          <a:solidFill>
            <a:schemeClr val="bg1"/>
          </a:solidFill>
          <a:ln w="22225">
            <a:solidFill>
              <a:srgbClr val="EE2737"/>
            </a:solidFill>
          </a:ln>
        </p:spPr>
        <p:txBody>
          <a:bodyPr>
            <a:spAutoFit/>
          </a:bodyPr>
          <a:lstStyle/>
          <a:p>
            <a:pPr algn="ctr"/>
            <a:r>
              <a:rPr lang="en-US" sz="1400" dirty="0"/>
              <a:t>epa.gov/</a:t>
            </a:r>
            <a:r>
              <a:rPr lang="en-US" sz="1400" b="1" dirty="0"/>
              <a:t>superfund/superfund-financial-responsibility</a:t>
            </a:r>
          </a:p>
        </p:txBody>
      </p:sp>
      <p:grpSp>
        <p:nvGrpSpPr>
          <p:cNvPr id="58" name="Group 39">
            <a:extLst>
              <a:ext uri="{FF2B5EF4-FFF2-40B4-BE49-F238E27FC236}">
                <a16:creationId xmlns:a16="http://schemas.microsoft.com/office/drawing/2014/main" id="{2C2D30EC-38B0-4E74-A2F6-07AF76F3C1E3}"/>
              </a:ext>
            </a:extLst>
          </p:cNvPr>
          <p:cNvGrpSpPr>
            <a:grpSpLocks/>
          </p:cNvGrpSpPr>
          <p:nvPr/>
        </p:nvGrpSpPr>
        <p:grpSpPr bwMode="auto">
          <a:xfrm>
            <a:off x="9726516" y="5622385"/>
            <a:ext cx="282575" cy="381000"/>
            <a:chOff x="1019" y="1833"/>
            <a:chExt cx="178" cy="240"/>
          </a:xfrm>
        </p:grpSpPr>
        <p:sp>
          <p:nvSpPr>
            <p:cNvPr id="68" name="Oval 40">
              <a:extLst>
                <a:ext uri="{FF2B5EF4-FFF2-40B4-BE49-F238E27FC236}">
                  <a16:creationId xmlns:a16="http://schemas.microsoft.com/office/drawing/2014/main" id="{76B7D3A1-2EE1-400D-BB74-6BF6337AAF3F}"/>
                </a:ext>
              </a:extLst>
            </p:cNvPr>
            <p:cNvSpPr>
              <a:spLocks noChangeArrowheads="1"/>
            </p:cNvSpPr>
            <p:nvPr/>
          </p:nvSpPr>
          <p:spPr bwMode="auto">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2737"/>
                </a:solidFill>
              </a:endParaRPr>
            </a:p>
          </p:txBody>
        </p:sp>
        <p:sp>
          <p:nvSpPr>
            <p:cNvPr id="69" name="Text Box 41">
              <a:extLst>
                <a:ext uri="{FF2B5EF4-FFF2-40B4-BE49-F238E27FC236}">
                  <a16:creationId xmlns:a16="http://schemas.microsoft.com/office/drawing/2014/main" id="{1D8705F1-5E82-429B-9666-0F1D4AE55431}"/>
                </a:ext>
              </a:extLst>
            </p:cNvPr>
            <p:cNvSpPr txBox="1">
              <a:spLocks noChangeArrowheads="1"/>
            </p:cNvSpPr>
            <p:nvPr/>
          </p:nvSpPr>
          <p:spPr bwMode="auto">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E2737"/>
                  </a:solidFill>
                  <a:latin typeface="Times New Roman" pitchFamily="18" charset="0"/>
                  <a:sym typeface="Wingdings" pitchFamily="2" charset="2"/>
                </a:rPr>
                <a:t></a:t>
              </a:r>
              <a:endParaRPr lang="en-US" sz="2500" dirty="0">
                <a:solidFill>
                  <a:srgbClr val="EE2737"/>
                </a:solidFill>
              </a:endParaRPr>
            </a:p>
          </p:txBody>
        </p:sp>
      </p:grpSp>
      <p:grpSp>
        <p:nvGrpSpPr>
          <p:cNvPr id="72" name="Group 42">
            <a:extLst>
              <a:ext uri="{FF2B5EF4-FFF2-40B4-BE49-F238E27FC236}">
                <a16:creationId xmlns:a16="http://schemas.microsoft.com/office/drawing/2014/main" id="{91198753-403F-4CF4-9769-030EABA9D947}"/>
              </a:ext>
            </a:extLst>
          </p:cNvPr>
          <p:cNvGrpSpPr>
            <a:grpSpLocks/>
          </p:cNvGrpSpPr>
          <p:nvPr/>
        </p:nvGrpSpPr>
        <p:grpSpPr bwMode="auto">
          <a:xfrm>
            <a:off x="9980517" y="1046140"/>
            <a:ext cx="282575" cy="381000"/>
            <a:chOff x="810" y="1833"/>
            <a:chExt cx="178" cy="240"/>
          </a:xfrm>
        </p:grpSpPr>
        <p:sp>
          <p:nvSpPr>
            <p:cNvPr id="73" name="Oval 43">
              <a:extLst>
                <a:ext uri="{FF2B5EF4-FFF2-40B4-BE49-F238E27FC236}">
                  <a16:creationId xmlns:a16="http://schemas.microsoft.com/office/drawing/2014/main" id="{219C8774-6285-40F7-98D2-DA6085804F74}"/>
                </a:ext>
              </a:extLst>
            </p:cNvPr>
            <p:cNvSpPr>
              <a:spLocks noChangeArrowheads="1"/>
            </p:cNvSpPr>
            <p:nvPr/>
          </p:nvSpPr>
          <p:spPr bwMode="auto">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3524"/>
                </a:solidFill>
              </a:endParaRPr>
            </a:p>
          </p:txBody>
        </p:sp>
        <p:sp>
          <p:nvSpPr>
            <p:cNvPr id="74" name="Text Box 44">
              <a:extLst>
                <a:ext uri="{FF2B5EF4-FFF2-40B4-BE49-F238E27FC236}">
                  <a16:creationId xmlns:a16="http://schemas.microsoft.com/office/drawing/2014/main" id="{DCB41F13-97A4-49DD-B089-1236EE1F1F6C}"/>
                </a:ext>
              </a:extLst>
            </p:cNvPr>
            <p:cNvSpPr txBox="1">
              <a:spLocks noChangeArrowheads="1"/>
            </p:cNvSpPr>
            <p:nvPr/>
          </p:nvSpPr>
          <p:spPr bwMode="auto">
            <a:xfrm>
              <a:off x="810" y="1833"/>
              <a:ext cx="178" cy="2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E2737"/>
                  </a:solidFill>
                  <a:latin typeface="Times New Roman" pitchFamily="18" charset="0"/>
                  <a:sym typeface="Wingdings" pitchFamily="2" charset="2"/>
                </a:rPr>
                <a:t></a:t>
              </a:r>
              <a:endParaRPr lang="en-US" sz="2500" dirty="0">
                <a:solidFill>
                  <a:srgbClr val="EE2737"/>
                </a:solidFill>
              </a:endParaRPr>
            </a:p>
          </p:txBody>
        </p:sp>
      </p:grpSp>
    </p:spTree>
    <p:extLst>
      <p:ext uri="{BB962C8B-B14F-4D97-AF65-F5344CB8AC3E}">
        <p14:creationId xmlns:p14="http://schemas.microsoft.com/office/powerpoint/2010/main" val="3406823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Uncategorized content</a:t>
            </a:r>
          </a:p>
        </p:txBody>
      </p:sp>
      <p:sp>
        <p:nvSpPr>
          <p:cNvPr id="3" name="Content Placeholder 2"/>
          <p:cNvSpPr>
            <a:spLocks noGrp="1"/>
          </p:cNvSpPr>
          <p:nvPr>
            <p:ph idx="1"/>
          </p:nvPr>
        </p:nvSpPr>
        <p:spPr>
          <a:xfrm>
            <a:off x="609442" y="1674421"/>
            <a:ext cx="10969943" cy="4451744"/>
          </a:xfrm>
        </p:spPr>
        <p:txBody>
          <a:bodyPr/>
          <a:lstStyle/>
          <a:p>
            <a:pPr marL="285750" indent="-285750">
              <a:spcAft>
                <a:spcPts val="400"/>
              </a:spcAft>
              <a:buFont typeface="Arial" panose="020B0604020202020204" pitchFamily="34" charset="0"/>
              <a:buChar char="•"/>
            </a:pPr>
            <a:r>
              <a:rPr lang="en-US" dirty="0"/>
              <a:t>Present only one group of ‘Additional’ or ‘Related’ links on a single page.</a:t>
            </a:r>
          </a:p>
          <a:p>
            <a:pPr marL="285750" indent="-285750">
              <a:spcAft>
                <a:spcPts val="400"/>
              </a:spcAft>
              <a:buFont typeface="Arial" panose="020B0604020202020204" pitchFamily="34" charset="0"/>
              <a:buChar char="•"/>
            </a:pPr>
            <a:r>
              <a:rPr lang="en-US" dirty="0"/>
              <a:t>Where feasible, strive to organize lists of supplementary links into interrelated sub-groups.</a:t>
            </a:r>
          </a:p>
          <a:p>
            <a:pPr marL="285750" indent="-285750">
              <a:spcAft>
                <a:spcPts val="400"/>
              </a:spcAft>
              <a:buFont typeface="Arial" panose="020B0604020202020204" pitchFamily="34" charset="0"/>
              <a:buChar char="•"/>
            </a:pPr>
            <a:r>
              <a:rPr lang="en-US" dirty="0"/>
              <a:t>Relocate ‘Superfund Redevelopment Initiative’ and ‘Financial Responsibility’ </a:t>
            </a:r>
            <a:br>
              <a:rPr lang="en-US" dirty="0"/>
            </a:br>
            <a:r>
              <a:rPr lang="en-US" dirty="0"/>
              <a:t>from ‘Related Superfund Links’ into existing Superfund subcategories.</a:t>
            </a:r>
          </a:p>
          <a:p>
            <a:pPr marL="285750" indent="-285750">
              <a:spcAft>
                <a:spcPts val="400"/>
              </a:spcAft>
              <a:buFont typeface="Arial" panose="020B0604020202020204" pitchFamily="34" charset="0"/>
              <a:buChar char="•"/>
            </a:pPr>
            <a:endParaRPr lang="en-US" dirty="0"/>
          </a:p>
          <a:p>
            <a:endParaRPr lang="en-US" dirty="0"/>
          </a:p>
        </p:txBody>
      </p:sp>
      <p:sp>
        <p:nvSpPr>
          <p:cNvPr id="5" name="Title 2"/>
          <p:cNvSpPr txBox="1">
            <a:spLocks/>
          </p:cNvSpPr>
          <p:nvPr/>
        </p:nvSpPr>
        <p:spPr>
          <a:xfrm>
            <a:off x="618070" y="1061792"/>
            <a:ext cx="6700425" cy="41202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3A475B"/>
                </a:solidFill>
              </a:rPr>
              <a:t>Recommendations</a:t>
            </a:r>
          </a:p>
        </p:txBody>
      </p:sp>
      <p:sp>
        <p:nvSpPr>
          <p:cNvPr id="6" name="TextBox 5"/>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Uncategorized Content</a:t>
            </a:r>
          </a:p>
        </p:txBody>
      </p:sp>
    </p:spTree>
    <p:extLst>
      <p:ext uri="{BB962C8B-B14F-4D97-AF65-F5344CB8AC3E}">
        <p14:creationId xmlns:p14="http://schemas.microsoft.com/office/powerpoint/2010/main" val="37496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Linkage to Landing Pages</a:t>
            </a:r>
          </a:p>
        </p:txBody>
      </p:sp>
    </p:spTree>
    <p:extLst>
      <p:ext uri="{BB962C8B-B14F-4D97-AF65-F5344CB8AC3E}">
        <p14:creationId xmlns:p14="http://schemas.microsoft.com/office/powerpoint/2010/main" val="3654025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075044" y="4361854"/>
            <a:ext cx="10003892" cy="1648214"/>
          </a:xfrm>
        </p:spPr>
        <p:txBody>
          <a:bodyPr/>
          <a:lstStyle/>
          <a:p>
            <a:r>
              <a:rPr lang="en-US" b="1" dirty="0"/>
              <a:t>Problem</a:t>
            </a:r>
            <a:r>
              <a:rPr lang="en-US" dirty="0"/>
              <a:t>: Although the Superfund subcategories are listed as subheadings on the Superfund homepage, these headings are not linked to their corresponding subcategory landing pages. As a result, visitors may be unaware of the existence of such landing pages until they gain access to the local navigation menu. This means visitors may miss out on their opportunity to better acquaint themselves with the content in each subsection before navigating deeper in the site. </a:t>
            </a:r>
          </a:p>
          <a:p>
            <a:r>
              <a:rPr lang="en-US" b="1" dirty="0"/>
              <a:t>Recommendation</a:t>
            </a:r>
            <a:r>
              <a:rPr lang="en-US" dirty="0"/>
              <a:t>: Link the Superfund subcategory headings on the homepage to their corresponding landing pages.</a:t>
            </a:r>
          </a:p>
        </p:txBody>
      </p:sp>
      <p:sp>
        <p:nvSpPr>
          <p:cNvPr id="2" name="Title 1"/>
          <p:cNvSpPr>
            <a:spLocks noGrp="1"/>
          </p:cNvSpPr>
          <p:nvPr>
            <p:ph type="title"/>
          </p:nvPr>
        </p:nvSpPr>
        <p:spPr/>
        <p:txBody>
          <a:bodyPr/>
          <a:lstStyle/>
          <a:p>
            <a:r>
              <a:rPr lang="en-US" dirty="0"/>
              <a:t>The homepage omits linkage to landing pages</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Linkage to Landing Pages</a:t>
            </a:r>
          </a:p>
        </p:txBody>
      </p:sp>
      <p:grpSp>
        <p:nvGrpSpPr>
          <p:cNvPr id="47" name="Group 46">
            <a:extLst>
              <a:ext uri="{FF2B5EF4-FFF2-40B4-BE49-F238E27FC236}">
                <a16:creationId xmlns:a16="http://schemas.microsoft.com/office/drawing/2014/main" id="{B26D208D-DDDA-44D6-8757-D344177727CE}"/>
              </a:ext>
            </a:extLst>
          </p:cNvPr>
          <p:cNvGrpSpPr/>
          <p:nvPr/>
        </p:nvGrpSpPr>
        <p:grpSpPr>
          <a:xfrm>
            <a:off x="1146569" y="1202789"/>
            <a:ext cx="9953768" cy="2802046"/>
            <a:chOff x="1030455" y="928063"/>
            <a:chExt cx="9953768" cy="2802046"/>
          </a:xfrm>
        </p:grpSpPr>
        <p:pic>
          <p:nvPicPr>
            <p:cNvPr id="3" name="Picture 2">
              <a:extLst>
                <a:ext uri="{FF2B5EF4-FFF2-40B4-BE49-F238E27FC236}">
                  <a16:creationId xmlns:a16="http://schemas.microsoft.com/office/drawing/2014/main" id="{B421FE5C-1D45-4741-B44E-D0D1E9E9DB6C}"/>
                </a:ext>
              </a:extLst>
            </p:cNvPr>
            <p:cNvPicPr>
              <a:picLocks noChangeAspect="1"/>
            </p:cNvPicPr>
            <p:nvPr/>
          </p:nvPicPr>
          <p:blipFill rotWithShape="1">
            <a:blip r:embed="rId2"/>
            <a:srcRect r="77267"/>
            <a:stretch/>
          </p:blipFill>
          <p:spPr>
            <a:xfrm>
              <a:off x="1030455" y="928063"/>
              <a:ext cx="1957480" cy="2802046"/>
            </a:xfrm>
            <a:prstGeom prst="rect">
              <a:avLst/>
            </a:prstGeom>
            <a:ln>
              <a:solidFill>
                <a:schemeClr val="bg1">
                  <a:lumMod val="50000"/>
                </a:schemeClr>
              </a:solidFill>
            </a:ln>
          </p:spPr>
        </p:pic>
        <p:pic>
          <p:nvPicPr>
            <p:cNvPr id="4" name="Picture 3">
              <a:extLst>
                <a:ext uri="{FF2B5EF4-FFF2-40B4-BE49-F238E27FC236}">
                  <a16:creationId xmlns:a16="http://schemas.microsoft.com/office/drawing/2014/main" id="{1B80FC93-D73C-4F57-964C-3F048BF5F383}"/>
                </a:ext>
              </a:extLst>
            </p:cNvPr>
            <p:cNvPicPr>
              <a:picLocks noChangeAspect="1"/>
            </p:cNvPicPr>
            <p:nvPr/>
          </p:nvPicPr>
          <p:blipFill>
            <a:blip r:embed="rId3"/>
            <a:stretch>
              <a:fillRect/>
            </a:stretch>
          </p:blipFill>
          <p:spPr>
            <a:xfrm>
              <a:off x="3327582" y="928063"/>
              <a:ext cx="5002707" cy="2295524"/>
            </a:xfrm>
            <a:prstGeom prst="rect">
              <a:avLst/>
            </a:prstGeom>
            <a:ln>
              <a:solidFill>
                <a:schemeClr val="bg1">
                  <a:lumMod val="50000"/>
                </a:schemeClr>
              </a:solidFill>
            </a:ln>
          </p:spPr>
        </p:pic>
        <p:pic>
          <p:nvPicPr>
            <p:cNvPr id="7" name="Picture 6">
              <a:extLst>
                <a:ext uri="{FF2B5EF4-FFF2-40B4-BE49-F238E27FC236}">
                  <a16:creationId xmlns:a16="http://schemas.microsoft.com/office/drawing/2014/main" id="{8E39C9DB-C7F1-447E-ABDA-EB68FDF77734}"/>
                </a:ext>
              </a:extLst>
            </p:cNvPr>
            <p:cNvPicPr>
              <a:picLocks noChangeAspect="1"/>
            </p:cNvPicPr>
            <p:nvPr/>
          </p:nvPicPr>
          <p:blipFill>
            <a:blip r:embed="rId4"/>
            <a:stretch>
              <a:fillRect/>
            </a:stretch>
          </p:blipFill>
          <p:spPr>
            <a:xfrm>
              <a:off x="8669937" y="928063"/>
              <a:ext cx="2314286" cy="2580952"/>
            </a:xfrm>
            <a:prstGeom prst="rect">
              <a:avLst/>
            </a:prstGeom>
            <a:ln>
              <a:solidFill>
                <a:schemeClr val="bg1">
                  <a:lumMod val="50000"/>
                </a:schemeClr>
              </a:solidFill>
            </a:ln>
          </p:spPr>
        </p:pic>
        <p:sp>
          <p:nvSpPr>
            <p:cNvPr id="40" name="Rectangle: Rounded Corners 39">
              <a:extLst>
                <a:ext uri="{FF2B5EF4-FFF2-40B4-BE49-F238E27FC236}">
                  <a16:creationId xmlns:a16="http://schemas.microsoft.com/office/drawing/2014/main" id="{0F25EF84-A423-4E01-8688-3D0E4A8C21D9}"/>
                </a:ext>
              </a:extLst>
            </p:cNvPr>
            <p:cNvSpPr/>
            <p:nvPr/>
          </p:nvSpPr>
          <p:spPr>
            <a:xfrm>
              <a:off x="1030455" y="1039356"/>
              <a:ext cx="1957479" cy="687674"/>
            </a:xfrm>
            <a:prstGeom prst="roundRect">
              <a:avLst/>
            </a:prstGeom>
            <a:noFill/>
            <a:ln w="28575">
              <a:solidFill>
                <a:srgbClr val="EE2737"/>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Line 181">
              <a:extLst>
                <a:ext uri="{FF2B5EF4-FFF2-40B4-BE49-F238E27FC236}">
                  <a16:creationId xmlns:a16="http://schemas.microsoft.com/office/drawing/2014/main" id="{7D429EE0-650C-433D-BBAD-F42E2C2EBF44}"/>
                </a:ext>
              </a:extLst>
            </p:cNvPr>
            <p:cNvSpPr>
              <a:spLocks noChangeShapeType="1"/>
            </p:cNvSpPr>
            <p:nvPr/>
          </p:nvSpPr>
          <p:spPr bwMode="auto">
            <a:xfrm>
              <a:off x="2987935" y="1383194"/>
              <a:ext cx="339647" cy="0"/>
            </a:xfrm>
            <a:prstGeom prst="line">
              <a:avLst/>
            </a:prstGeom>
            <a:noFill/>
            <a:ln w="28575">
              <a:solidFill>
                <a:srgbClr val="EE2737"/>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118"/>
            </a:p>
          </p:txBody>
        </p:sp>
        <p:sp>
          <p:nvSpPr>
            <p:cNvPr id="44" name="Line 181">
              <a:extLst>
                <a:ext uri="{FF2B5EF4-FFF2-40B4-BE49-F238E27FC236}">
                  <a16:creationId xmlns:a16="http://schemas.microsoft.com/office/drawing/2014/main" id="{231D8711-8CF0-4AEA-A7F3-96FA0C39C25D}"/>
                </a:ext>
              </a:extLst>
            </p:cNvPr>
            <p:cNvSpPr>
              <a:spLocks noChangeShapeType="1"/>
            </p:cNvSpPr>
            <p:nvPr/>
          </p:nvSpPr>
          <p:spPr bwMode="auto">
            <a:xfrm rot="10800000">
              <a:off x="8330288" y="2145675"/>
              <a:ext cx="509471" cy="0"/>
            </a:xfrm>
            <a:prstGeom prst="line">
              <a:avLst/>
            </a:prstGeom>
            <a:noFill/>
            <a:ln w="28575">
              <a:solidFill>
                <a:srgbClr val="EE273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118"/>
            </a:p>
          </p:txBody>
        </p:sp>
        <p:sp>
          <p:nvSpPr>
            <p:cNvPr id="45" name="Rectangle: Rounded Corners 44">
              <a:extLst>
                <a:ext uri="{FF2B5EF4-FFF2-40B4-BE49-F238E27FC236}">
                  <a16:creationId xmlns:a16="http://schemas.microsoft.com/office/drawing/2014/main" id="{7176F273-F252-49CD-9998-403090CB834E}"/>
                </a:ext>
              </a:extLst>
            </p:cNvPr>
            <p:cNvSpPr/>
            <p:nvPr/>
          </p:nvSpPr>
          <p:spPr>
            <a:xfrm>
              <a:off x="8830925" y="2000580"/>
              <a:ext cx="2153298" cy="469690"/>
            </a:xfrm>
            <a:prstGeom prst="roundRect">
              <a:avLst/>
            </a:prstGeom>
            <a:noFill/>
            <a:ln w="28575">
              <a:solidFill>
                <a:srgbClr val="EE2737"/>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391472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609449" y="2073509"/>
            <a:ext cx="3408460" cy="3005948"/>
          </a:xfrm>
        </p:spPr>
        <p:txBody>
          <a:bodyPr>
            <a:normAutofit/>
          </a:bodyPr>
          <a:lstStyle/>
          <a:p>
            <a:r>
              <a:rPr lang="en-US" dirty="0"/>
              <a:t>Actively directing visitors to a series of landing pages</a:t>
            </a:r>
            <a:r>
              <a:rPr lang="en-US" dirty="0">
                <a:solidFill>
                  <a:srgbClr val="EE3524"/>
                </a:solidFill>
                <a:sym typeface="Wingdings" pitchFamily="2" charset="2"/>
              </a:rPr>
              <a:t>   </a:t>
            </a:r>
            <a:r>
              <a:rPr lang="en-US" dirty="0"/>
              <a:t> that effectively introduce subsequent pages can help visitors reach very specific information located deeper in the site</a:t>
            </a:r>
            <a:r>
              <a:rPr lang="en-US" dirty="0">
                <a:solidFill>
                  <a:srgbClr val="EE3524"/>
                </a:solidFill>
                <a:sym typeface="Wingdings" pitchFamily="2" charset="2"/>
              </a:rPr>
              <a:t> </a:t>
            </a:r>
            <a:r>
              <a:rPr lang="en-US" dirty="0"/>
              <a:t>.</a:t>
            </a:r>
          </a:p>
          <a:p>
            <a:r>
              <a:rPr lang="en-US" dirty="0"/>
              <a:t>Although this approach may in some cases require slightly more clicks or page loads over direct quick links from the homepage, it better supports visitors’ understanding of  how information is organized should they need to read about several topics during their site visit.</a:t>
            </a:r>
          </a:p>
        </p:txBody>
      </p:sp>
      <p:sp>
        <p:nvSpPr>
          <p:cNvPr id="2" name="Title 1"/>
          <p:cNvSpPr>
            <a:spLocks noGrp="1"/>
          </p:cNvSpPr>
          <p:nvPr>
            <p:ph type="title"/>
          </p:nvPr>
        </p:nvSpPr>
        <p:spPr/>
        <p:txBody>
          <a:bodyPr/>
          <a:lstStyle/>
          <a:p>
            <a:r>
              <a:rPr lang="en-US" dirty="0"/>
              <a:t>Example: Navigation through landing pages</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Linkage to Landing Pages</a:t>
            </a:r>
          </a:p>
        </p:txBody>
      </p:sp>
      <p:cxnSp>
        <p:nvCxnSpPr>
          <p:cNvPr id="63" name="Straight Connector 62">
            <a:extLst>
              <a:ext uri="{FF2B5EF4-FFF2-40B4-BE49-F238E27FC236}">
                <a16:creationId xmlns:a16="http://schemas.microsoft.com/office/drawing/2014/main" id="{CF81580E-5B97-4502-8C19-D22382D656DB}"/>
              </a:ext>
            </a:extLst>
          </p:cNvPr>
          <p:cNvCxnSpPr/>
          <p:nvPr/>
        </p:nvCxnSpPr>
        <p:spPr bwMode="auto">
          <a:xfrm>
            <a:off x="8092395" y="3272963"/>
            <a:ext cx="1" cy="2379094"/>
          </a:xfrm>
          <a:prstGeom prst="line">
            <a:avLst/>
          </a:prstGeom>
          <a:noFill/>
          <a:ln w="28575" cap="flat" cmpd="sng" algn="ctr">
            <a:solidFill>
              <a:srgbClr val="37A9FF"/>
            </a:solidFill>
            <a:prstDash val="solid"/>
            <a:round/>
            <a:headEnd type="none" w="med" len="med"/>
            <a:tailEnd type="none"/>
          </a:ln>
          <a:effectLst/>
        </p:spPr>
      </p:cxnSp>
      <p:cxnSp>
        <p:nvCxnSpPr>
          <p:cNvPr id="64" name="Straight Connector 63">
            <a:extLst>
              <a:ext uri="{FF2B5EF4-FFF2-40B4-BE49-F238E27FC236}">
                <a16:creationId xmlns:a16="http://schemas.microsoft.com/office/drawing/2014/main" id="{9C243BD8-3D0B-401B-81E6-F0C117AF7A96}"/>
              </a:ext>
            </a:extLst>
          </p:cNvPr>
          <p:cNvCxnSpPr/>
          <p:nvPr/>
        </p:nvCxnSpPr>
        <p:spPr bwMode="auto">
          <a:xfrm>
            <a:off x="8095908" y="4674719"/>
            <a:ext cx="525138" cy="0"/>
          </a:xfrm>
          <a:prstGeom prst="line">
            <a:avLst/>
          </a:prstGeom>
          <a:noFill/>
          <a:ln w="28575" cap="flat" cmpd="sng" algn="ctr">
            <a:solidFill>
              <a:srgbClr val="37A9FF"/>
            </a:solidFill>
            <a:prstDash val="sysDot"/>
            <a:round/>
            <a:headEnd type="none" w="med" len="med"/>
            <a:tailEnd type="none"/>
          </a:ln>
          <a:effectLst/>
        </p:spPr>
      </p:cxnSp>
      <p:cxnSp>
        <p:nvCxnSpPr>
          <p:cNvPr id="65" name="Straight Connector 64">
            <a:extLst>
              <a:ext uri="{FF2B5EF4-FFF2-40B4-BE49-F238E27FC236}">
                <a16:creationId xmlns:a16="http://schemas.microsoft.com/office/drawing/2014/main" id="{0410B452-9DBB-4C06-B0E1-8A0A876115BB}"/>
              </a:ext>
            </a:extLst>
          </p:cNvPr>
          <p:cNvCxnSpPr/>
          <p:nvPr/>
        </p:nvCxnSpPr>
        <p:spPr bwMode="auto">
          <a:xfrm>
            <a:off x="8095908" y="5160395"/>
            <a:ext cx="525138" cy="0"/>
          </a:xfrm>
          <a:prstGeom prst="line">
            <a:avLst/>
          </a:prstGeom>
          <a:noFill/>
          <a:ln w="28575" cap="flat" cmpd="sng" algn="ctr">
            <a:solidFill>
              <a:srgbClr val="37A9FF"/>
            </a:solidFill>
            <a:prstDash val="sysDot"/>
            <a:round/>
            <a:headEnd type="none" w="med" len="med"/>
            <a:tailEnd type="none"/>
          </a:ln>
          <a:effectLst/>
        </p:spPr>
      </p:cxnSp>
      <p:cxnSp>
        <p:nvCxnSpPr>
          <p:cNvPr id="66" name="Straight Connector 65">
            <a:extLst>
              <a:ext uri="{FF2B5EF4-FFF2-40B4-BE49-F238E27FC236}">
                <a16:creationId xmlns:a16="http://schemas.microsoft.com/office/drawing/2014/main" id="{07E6AA5F-6740-49D4-9498-903B851CF830}"/>
              </a:ext>
            </a:extLst>
          </p:cNvPr>
          <p:cNvCxnSpPr/>
          <p:nvPr/>
        </p:nvCxnSpPr>
        <p:spPr bwMode="auto">
          <a:xfrm>
            <a:off x="8092395" y="5641277"/>
            <a:ext cx="525138" cy="0"/>
          </a:xfrm>
          <a:prstGeom prst="line">
            <a:avLst/>
          </a:prstGeom>
          <a:noFill/>
          <a:ln w="28575" cap="flat" cmpd="sng" algn="ctr">
            <a:solidFill>
              <a:srgbClr val="37A9FF"/>
            </a:solidFill>
            <a:prstDash val="solid"/>
            <a:round/>
            <a:headEnd type="none" w="med" len="med"/>
            <a:tailEnd type="none"/>
          </a:ln>
          <a:effectLst/>
        </p:spPr>
      </p:cxnSp>
      <p:sp>
        <p:nvSpPr>
          <p:cNvPr id="67" name="TextBox 66">
            <a:extLst>
              <a:ext uri="{FF2B5EF4-FFF2-40B4-BE49-F238E27FC236}">
                <a16:creationId xmlns:a16="http://schemas.microsoft.com/office/drawing/2014/main" id="{F18EB216-F7E1-45D0-BFA6-4B4117B9EBB3}"/>
              </a:ext>
            </a:extLst>
          </p:cNvPr>
          <p:cNvSpPr txBox="1"/>
          <p:nvPr/>
        </p:nvSpPr>
        <p:spPr>
          <a:xfrm>
            <a:off x="8316531" y="4520830"/>
            <a:ext cx="766971" cy="307777"/>
          </a:xfrm>
          <a:prstGeom prst="rect">
            <a:avLst/>
          </a:prstGeom>
          <a:solidFill>
            <a:schemeClr val="bg1"/>
          </a:solidFill>
          <a:ln>
            <a:solidFill>
              <a:schemeClr val="tx1"/>
            </a:solidFill>
          </a:ln>
        </p:spPr>
        <p:txBody>
          <a:bodyPr wrap="square" rtlCol="0">
            <a:spAutoFit/>
          </a:bodyPr>
          <a:lstStyle/>
          <a:p>
            <a:pPr algn="l"/>
            <a:endParaRPr lang="en-US" sz="1400" dirty="0">
              <a:solidFill>
                <a:schemeClr val="tx1"/>
              </a:solidFill>
            </a:endParaRPr>
          </a:p>
        </p:txBody>
      </p:sp>
      <p:sp>
        <p:nvSpPr>
          <p:cNvPr id="68" name="TextBox 67">
            <a:extLst>
              <a:ext uri="{FF2B5EF4-FFF2-40B4-BE49-F238E27FC236}">
                <a16:creationId xmlns:a16="http://schemas.microsoft.com/office/drawing/2014/main" id="{369CD6ED-1E74-40C5-B901-EE4470EA5E86}"/>
              </a:ext>
            </a:extLst>
          </p:cNvPr>
          <p:cNvSpPr txBox="1"/>
          <p:nvPr/>
        </p:nvSpPr>
        <p:spPr>
          <a:xfrm>
            <a:off x="8316531" y="5006507"/>
            <a:ext cx="766971" cy="307777"/>
          </a:xfrm>
          <a:prstGeom prst="rect">
            <a:avLst/>
          </a:prstGeom>
          <a:solidFill>
            <a:schemeClr val="bg1"/>
          </a:solidFill>
          <a:ln>
            <a:solidFill>
              <a:schemeClr val="tx1"/>
            </a:solidFill>
          </a:ln>
        </p:spPr>
        <p:txBody>
          <a:bodyPr wrap="square" rtlCol="0">
            <a:spAutoFit/>
          </a:bodyPr>
          <a:lstStyle/>
          <a:p>
            <a:pPr algn="l"/>
            <a:endParaRPr lang="en-US" sz="1400" dirty="0">
              <a:solidFill>
                <a:schemeClr val="tx1"/>
              </a:solidFill>
            </a:endParaRPr>
          </a:p>
        </p:txBody>
      </p:sp>
      <p:sp>
        <p:nvSpPr>
          <p:cNvPr id="69" name="TextBox 68">
            <a:extLst>
              <a:ext uri="{FF2B5EF4-FFF2-40B4-BE49-F238E27FC236}">
                <a16:creationId xmlns:a16="http://schemas.microsoft.com/office/drawing/2014/main" id="{E8FF67A7-17A2-42EE-841A-3BFC52910801}"/>
              </a:ext>
            </a:extLst>
          </p:cNvPr>
          <p:cNvSpPr txBox="1"/>
          <p:nvPr/>
        </p:nvSpPr>
        <p:spPr>
          <a:xfrm>
            <a:off x="8316530" y="5474917"/>
            <a:ext cx="766971" cy="276999"/>
          </a:xfrm>
          <a:prstGeom prst="rect">
            <a:avLst/>
          </a:prstGeom>
          <a:solidFill>
            <a:schemeClr val="bg1"/>
          </a:solidFill>
          <a:ln w="25400">
            <a:solidFill>
              <a:schemeClr val="tx1"/>
            </a:solidFill>
          </a:ln>
        </p:spPr>
        <p:txBody>
          <a:bodyPr wrap="square" rtlCol="0" anchor="ctr">
            <a:spAutoFit/>
          </a:bodyPr>
          <a:lstStyle/>
          <a:p>
            <a:pPr algn="ctr"/>
            <a:endParaRPr lang="en-US" sz="1200" dirty="0">
              <a:solidFill>
                <a:schemeClr val="tx1"/>
              </a:solidFill>
            </a:endParaRPr>
          </a:p>
        </p:txBody>
      </p:sp>
      <p:cxnSp>
        <p:nvCxnSpPr>
          <p:cNvPr id="70" name="Straight Connector 69">
            <a:extLst>
              <a:ext uri="{FF2B5EF4-FFF2-40B4-BE49-F238E27FC236}">
                <a16:creationId xmlns:a16="http://schemas.microsoft.com/office/drawing/2014/main" id="{578EEF42-8D72-4843-B4FA-932647C35583}"/>
              </a:ext>
            </a:extLst>
          </p:cNvPr>
          <p:cNvCxnSpPr/>
          <p:nvPr/>
        </p:nvCxnSpPr>
        <p:spPr bwMode="auto">
          <a:xfrm rot="16200000">
            <a:off x="8358477" y="3437349"/>
            <a:ext cx="0" cy="525138"/>
          </a:xfrm>
          <a:prstGeom prst="line">
            <a:avLst/>
          </a:prstGeom>
          <a:noFill/>
          <a:ln w="28575" cap="flat" cmpd="sng" algn="ctr">
            <a:solidFill>
              <a:srgbClr val="37A9FF"/>
            </a:solidFill>
            <a:prstDash val="sysDot"/>
            <a:round/>
            <a:headEnd type="none" w="med" len="med"/>
            <a:tailEnd type="none"/>
          </a:ln>
          <a:effectLst/>
        </p:spPr>
      </p:cxnSp>
      <p:cxnSp>
        <p:nvCxnSpPr>
          <p:cNvPr id="71" name="Straight Connector 70">
            <a:extLst>
              <a:ext uri="{FF2B5EF4-FFF2-40B4-BE49-F238E27FC236}">
                <a16:creationId xmlns:a16="http://schemas.microsoft.com/office/drawing/2014/main" id="{80DB0885-25AA-4858-987E-1AC117F54385}"/>
              </a:ext>
            </a:extLst>
          </p:cNvPr>
          <p:cNvCxnSpPr/>
          <p:nvPr/>
        </p:nvCxnSpPr>
        <p:spPr bwMode="auto">
          <a:xfrm rot="16200000">
            <a:off x="8358477" y="3923025"/>
            <a:ext cx="0" cy="525138"/>
          </a:xfrm>
          <a:prstGeom prst="line">
            <a:avLst/>
          </a:prstGeom>
          <a:noFill/>
          <a:ln w="28575" cap="flat" cmpd="sng" algn="ctr">
            <a:solidFill>
              <a:srgbClr val="37A9FF"/>
            </a:solidFill>
            <a:prstDash val="sysDot"/>
            <a:round/>
            <a:headEnd type="none" w="med" len="med"/>
            <a:tailEnd type="none"/>
          </a:ln>
          <a:effectLst/>
        </p:spPr>
      </p:cxnSp>
      <p:sp>
        <p:nvSpPr>
          <p:cNvPr id="72" name="TextBox 71">
            <a:extLst>
              <a:ext uri="{FF2B5EF4-FFF2-40B4-BE49-F238E27FC236}">
                <a16:creationId xmlns:a16="http://schemas.microsoft.com/office/drawing/2014/main" id="{D9CC605D-EE7C-4995-BCAA-6066E7E7FA43}"/>
              </a:ext>
            </a:extLst>
          </p:cNvPr>
          <p:cNvSpPr txBox="1"/>
          <p:nvPr/>
        </p:nvSpPr>
        <p:spPr>
          <a:xfrm>
            <a:off x="8316531" y="3546029"/>
            <a:ext cx="766971" cy="307777"/>
          </a:xfrm>
          <a:prstGeom prst="rect">
            <a:avLst/>
          </a:prstGeom>
          <a:solidFill>
            <a:schemeClr val="bg1"/>
          </a:solidFill>
          <a:ln>
            <a:solidFill>
              <a:schemeClr val="tx1"/>
            </a:solidFill>
          </a:ln>
        </p:spPr>
        <p:txBody>
          <a:bodyPr wrap="square" rtlCol="0">
            <a:spAutoFit/>
          </a:bodyPr>
          <a:lstStyle/>
          <a:p>
            <a:pPr algn="l"/>
            <a:endParaRPr lang="en-US" sz="1400" dirty="0">
              <a:solidFill>
                <a:schemeClr val="tx1"/>
              </a:solidFill>
            </a:endParaRPr>
          </a:p>
        </p:txBody>
      </p:sp>
      <p:sp>
        <p:nvSpPr>
          <p:cNvPr id="73" name="TextBox 72">
            <a:extLst>
              <a:ext uri="{FF2B5EF4-FFF2-40B4-BE49-F238E27FC236}">
                <a16:creationId xmlns:a16="http://schemas.microsoft.com/office/drawing/2014/main" id="{1E5DA30B-2A4E-4B7F-94CB-944EB5D365B2}"/>
              </a:ext>
            </a:extLst>
          </p:cNvPr>
          <p:cNvSpPr txBox="1"/>
          <p:nvPr/>
        </p:nvSpPr>
        <p:spPr>
          <a:xfrm>
            <a:off x="8316531" y="4031706"/>
            <a:ext cx="766971" cy="307777"/>
          </a:xfrm>
          <a:prstGeom prst="rect">
            <a:avLst/>
          </a:prstGeom>
          <a:solidFill>
            <a:schemeClr val="bg1"/>
          </a:solidFill>
          <a:ln>
            <a:solidFill>
              <a:schemeClr val="tx1"/>
            </a:solidFill>
          </a:ln>
        </p:spPr>
        <p:txBody>
          <a:bodyPr wrap="square" rtlCol="0">
            <a:spAutoFit/>
          </a:bodyPr>
          <a:lstStyle/>
          <a:p>
            <a:pPr algn="l"/>
            <a:endParaRPr lang="en-US" sz="1400" dirty="0">
              <a:solidFill>
                <a:schemeClr val="tx1"/>
              </a:solidFill>
            </a:endParaRPr>
          </a:p>
        </p:txBody>
      </p:sp>
      <p:grpSp>
        <p:nvGrpSpPr>
          <p:cNvPr id="74" name="Group 73">
            <a:extLst>
              <a:ext uri="{FF2B5EF4-FFF2-40B4-BE49-F238E27FC236}">
                <a16:creationId xmlns:a16="http://schemas.microsoft.com/office/drawing/2014/main" id="{995308C1-649F-49E8-85EC-F0067BAEA4DE}"/>
              </a:ext>
            </a:extLst>
          </p:cNvPr>
          <p:cNvGrpSpPr/>
          <p:nvPr/>
        </p:nvGrpSpPr>
        <p:grpSpPr>
          <a:xfrm>
            <a:off x="9548285" y="3293567"/>
            <a:ext cx="991107" cy="2478953"/>
            <a:chOff x="4612066" y="3126770"/>
            <a:chExt cx="991107" cy="2478953"/>
          </a:xfrm>
        </p:grpSpPr>
        <p:cxnSp>
          <p:nvCxnSpPr>
            <p:cNvPr id="75" name="Straight Connector 74">
              <a:extLst>
                <a:ext uri="{FF2B5EF4-FFF2-40B4-BE49-F238E27FC236}">
                  <a16:creationId xmlns:a16="http://schemas.microsoft.com/office/drawing/2014/main" id="{F5D7DB4F-62F7-4F77-B225-C2DA68568648}"/>
                </a:ext>
              </a:extLst>
            </p:cNvPr>
            <p:cNvCxnSpPr/>
            <p:nvPr/>
          </p:nvCxnSpPr>
          <p:spPr bwMode="auto">
            <a:xfrm>
              <a:off x="4612066" y="3126770"/>
              <a:ext cx="1" cy="2379094"/>
            </a:xfrm>
            <a:prstGeom prst="line">
              <a:avLst/>
            </a:prstGeom>
            <a:noFill/>
            <a:ln w="28575" cap="flat" cmpd="sng" algn="ctr">
              <a:solidFill>
                <a:srgbClr val="37A9FF"/>
              </a:solidFill>
              <a:prstDash val="sysDot"/>
              <a:round/>
              <a:headEnd type="none" w="med" len="med"/>
              <a:tailEnd type="none"/>
            </a:ln>
            <a:effectLst/>
          </p:spPr>
        </p:cxnSp>
        <p:cxnSp>
          <p:nvCxnSpPr>
            <p:cNvPr id="76" name="Straight Connector 75">
              <a:extLst>
                <a:ext uri="{FF2B5EF4-FFF2-40B4-BE49-F238E27FC236}">
                  <a16:creationId xmlns:a16="http://schemas.microsoft.com/office/drawing/2014/main" id="{B23CA814-C790-4255-BF22-E24ABCD6B539}"/>
                </a:ext>
              </a:extLst>
            </p:cNvPr>
            <p:cNvCxnSpPr/>
            <p:nvPr/>
          </p:nvCxnSpPr>
          <p:spPr bwMode="auto">
            <a:xfrm>
              <a:off x="4615579" y="4528526"/>
              <a:ext cx="525138" cy="0"/>
            </a:xfrm>
            <a:prstGeom prst="line">
              <a:avLst/>
            </a:prstGeom>
            <a:noFill/>
            <a:ln w="28575" cap="flat" cmpd="sng" algn="ctr">
              <a:solidFill>
                <a:srgbClr val="37A9FF"/>
              </a:solidFill>
              <a:prstDash val="sysDot"/>
              <a:round/>
              <a:headEnd type="none" w="med" len="med"/>
              <a:tailEnd type="none"/>
            </a:ln>
            <a:effectLst/>
          </p:spPr>
        </p:cxnSp>
        <p:cxnSp>
          <p:nvCxnSpPr>
            <p:cNvPr id="77" name="Straight Connector 76">
              <a:extLst>
                <a:ext uri="{FF2B5EF4-FFF2-40B4-BE49-F238E27FC236}">
                  <a16:creationId xmlns:a16="http://schemas.microsoft.com/office/drawing/2014/main" id="{4A444FD9-6A50-4260-8EED-782819A11E08}"/>
                </a:ext>
              </a:extLst>
            </p:cNvPr>
            <p:cNvCxnSpPr/>
            <p:nvPr/>
          </p:nvCxnSpPr>
          <p:spPr bwMode="auto">
            <a:xfrm>
              <a:off x="4615579" y="5014202"/>
              <a:ext cx="525138" cy="0"/>
            </a:xfrm>
            <a:prstGeom prst="line">
              <a:avLst/>
            </a:prstGeom>
            <a:noFill/>
            <a:ln w="28575" cap="flat" cmpd="sng" algn="ctr">
              <a:solidFill>
                <a:srgbClr val="37A9FF"/>
              </a:solidFill>
              <a:prstDash val="sysDot"/>
              <a:round/>
              <a:headEnd type="none" w="med" len="med"/>
              <a:tailEnd type="none"/>
            </a:ln>
            <a:effectLst/>
          </p:spPr>
        </p:cxnSp>
        <p:cxnSp>
          <p:nvCxnSpPr>
            <p:cNvPr id="78" name="Straight Connector 77">
              <a:extLst>
                <a:ext uri="{FF2B5EF4-FFF2-40B4-BE49-F238E27FC236}">
                  <a16:creationId xmlns:a16="http://schemas.microsoft.com/office/drawing/2014/main" id="{3288A54B-C720-425A-B143-7BAFEF1DFA3D}"/>
                </a:ext>
              </a:extLst>
            </p:cNvPr>
            <p:cNvCxnSpPr/>
            <p:nvPr/>
          </p:nvCxnSpPr>
          <p:spPr bwMode="auto">
            <a:xfrm>
              <a:off x="4612066" y="5495084"/>
              <a:ext cx="525138" cy="0"/>
            </a:xfrm>
            <a:prstGeom prst="line">
              <a:avLst/>
            </a:prstGeom>
            <a:noFill/>
            <a:ln w="28575" cap="flat" cmpd="sng" algn="ctr">
              <a:solidFill>
                <a:srgbClr val="37A9FF"/>
              </a:solidFill>
              <a:prstDash val="sysDot"/>
              <a:round/>
              <a:headEnd type="none" w="med" len="med"/>
              <a:tailEnd type="none"/>
            </a:ln>
            <a:effectLst/>
          </p:spPr>
        </p:cxnSp>
        <p:sp>
          <p:nvSpPr>
            <p:cNvPr id="79" name="TextBox 78">
              <a:extLst>
                <a:ext uri="{FF2B5EF4-FFF2-40B4-BE49-F238E27FC236}">
                  <a16:creationId xmlns:a16="http://schemas.microsoft.com/office/drawing/2014/main" id="{7672D265-1654-4A3D-8D70-BC9574DF4B85}"/>
                </a:ext>
              </a:extLst>
            </p:cNvPr>
            <p:cNvSpPr txBox="1"/>
            <p:nvPr/>
          </p:nvSpPr>
          <p:spPr>
            <a:xfrm>
              <a:off x="4836202" y="4374637"/>
              <a:ext cx="766971" cy="307777"/>
            </a:xfrm>
            <a:prstGeom prst="rect">
              <a:avLst/>
            </a:prstGeom>
            <a:solidFill>
              <a:schemeClr val="bg1"/>
            </a:solidFill>
            <a:ln>
              <a:solidFill>
                <a:schemeClr val="tx1"/>
              </a:solidFill>
            </a:ln>
          </p:spPr>
          <p:txBody>
            <a:bodyPr wrap="square" rtlCol="0">
              <a:spAutoFit/>
            </a:bodyPr>
            <a:lstStyle/>
            <a:p>
              <a:pPr algn="l"/>
              <a:endParaRPr lang="en-US" sz="1400" dirty="0">
                <a:solidFill>
                  <a:schemeClr val="tx1"/>
                </a:solidFill>
              </a:endParaRPr>
            </a:p>
          </p:txBody>
        </p:sp>
        <p:sp>
          <p:nvSpPr>
            <p:cNvPr id="80" name="TextBox 79">
              <a:extLst>
                <a:ext uri="{FF2B5EF4-FFF2-40B4-BE49-F238E27FC236}">
                  <a16:creationId xmlns:a16="http://schemas.microsoft.com/office/drawing/2014/main" id="{D3116BDA-878C-4EEB-AE0E-AFEA6C8CB04D}"/>
                </a:ext>
              </a:extLst>
            </p:cNvPr>
            <p:cNvSpPr txBox="1"/>
            <p:nvPr/>
          </p:nvSpPr>
          <p:spPr>
            <a:xfrm>
              <a:off x="4836202" y="4860314"/>
              <a:ext cx="766971" cy="307777"/>
            </a:xfrm>
            <a:prstGeom prst="rect">
              <a:avLst/>
            </a:prstGeom>
            <a:solidFill>
              <a:schemeClr val="bg1"/>
            </a:solidFill>
            <a:ln>
              <a:solidFill>
                <a:schemeClr val="tx1"/>
              </a:solidFill>
            </a:ln>
          </p:spPr>
          <p:txBody>
            <a:bodyPr wrap="square" rtlCol="0">
              <a:spAutoFit/>
            </a:bodyPr>
            <a:lstStyle/>
            <a:p>
              <a:pPr algn="l"/>
              <a:endParaRPr lang="en-US" sz="1400" dirty="0">
                <a:solidFill>
                  <a:schemeClr val="tx1"/>
                </a:solidFill>
              </a:endParaRPr>
            </a:p>
          </p:txBody>
        </p:sp>
        <p:sp>
          <p:nvSpPr>
            <p:cNvPr id="81" name="TextBox 80">
              <a:extLst>
                <a:ext uri="{FF2B5EF4-FFF2-40B4-BE49-F238E27FC236}">
                  <a16:creationId xmlns:a16="http://schemas.microsoft.com/office/drawing/2014/main" id="{723AFF4C-C9A4-49D7-8DC0-E3D9A5300957}"/>
                </a:ext>
              </a:extLst>
            </p:cNvPr>
            <p:cNvSpPr txBox="1"/>
            <p:nvPr/>
          </p:nvSpPr>
          <p:spPr>
            <a:xfrm>
              <a:off x="4836201" y="5328724"/>
              <a:ext cx="766971" cy="276999"/>
            </a:xfrm>
            <a:prstGeom prst="rect">
              <a:avLst/>
            </a:prstGeom>
            <a:solidFill>
              <a:schemeClr val="bg1"/>
            </a:solidFill>
            <a:ln w="9525">
              <a:solidFill>
                <a:schemeClr val="tx1"/>
              </a:solidFill>
            </a:ln>
          </p:spPr>
          <p:txBody>
            <a:bodyPr wrap="square" rtlCol="0" anchor="ctr">
              <a:spAutoFit/>
            </a:bodyPr>
            <a:lstStyle/>
            <a:p>
              <a:pPr algn="ctr"/>
              <a:endParaRPr lang="en-US" sz="1200" dirty="0">
                <a:solidFill>
                  <a:schemeClr val="tx1"/>
                </a:solidFill>
              </a:endParaRPr>
            </a:p>
          </p:txBody>
        </p:sp>
        <p:cxnSp>
          <p:nvCxnSpPr>
            <p:cNvPr id="82" name="Straight Connector 81">
              <a:extLst>
                <a:ext uri="{FF2B5EF4-FFF2-40B4-BE49-F238E27FC236}">
                  <a16:creationId xmlns:a16="http://schemas.microsoft.com/office/drawing/2014/main" id="{623BD648-AFB3-4DE5-888E-5B47298C6C53}"/>
                </a:ext>
              </a:extLst>
            </p:cNvPr>
            <p:cNvCxnSpPr/>
            <p:nvPr/>
          </p:nvCxnSpPr>
          <p:spPr bwMode="auto">
            <a:xfrm rot="16200000">
              <a:off x="4878148" y="3291156"/>
              <a:ext cx="0" cy="525138"/>
            </a:xfrm>
            <a:prstGeom prst="line">
              <a:avLst/>
            </a:prstGeom>
            <a:noFill/>
            <a:ln w="28575" cap="flat" cmpd="sng" algn="ctr">
              <a:solidFill>
                <a:srgbClr val="37A9FF"/>
              </a:solidFill>
              <a:prstDash val="sysDot"/>
              <a:round/>
              <a:headEnd type="none" w="med" len="med"/>
              <a:tailEnd type="none"/>
            </a:ln>
            <a:effectLst/>
          </p:spPr>
        </p:cxnSp>
        <p:cxnSp>
          <p:nvCxnSpPr>
            <p:cNvPr id="83" name="Straight Connector 82">
              <a:extLst>
                <a:ext uri="{FF2B5EF4-FFF2-40B4-BE49-F238E27FC236}">
                  <a16:creationId xmlns:a16="http://schemas.microsoft.com/office/drawing/2014/main" id="{6C94C554-8761-4C7D-94A0-A4C135FC6FF2}"/>
                </a:ext>
              </a:extLst>
            </p:cNvPr>
            <p:cNvCxnSpPr/>
            <p:nvPr/>
          </p:nvCxnSpPr>
          <p:spPr bwMode="auto">
            <a:xfrm rot="16200000">
              <a:off x="4878148" y="3776832"/>
              <a:ext cx="0" cy="525138"/>
            </a:xfrm>
            <a:prstGeom prst="line">
              <a:avLst/>
            </a:prstGeom>
            <a:noFill/>
            <a:ln w="28575" cap="flat" cmpd="sng" algn="ctr">
              <a:solidFill>
                <a:srgbClr val="37A9FF"/>
              </a:solidFill>
              <a:prstDash val="sysDot"/>
              <a:round/>
              <a:headEnd type="none" w="med" len="med"/>
              <a:tailEnd type="none"/>
            </a:ln>
            <a:effectLst/>
          </p:spPr>
        </p:cxnSp>
        <p:sp>
          <p:nvSpPr>
            <p:cNvPr id="84" name="TextBox 83">
              <a:extLst>
                <a:ext uri="{FF2B5EF4-FFF2-40B4-BE49-F238E27FC236}">
                  <a16:creationId xmlns:a16="http://schemas.microsoft.com/office/drawing/2014/main" id="{C02622BE-8652-4615-B7F8-3313190CF1D9}"/>
                </a:ext>
              </a:extLst>
            </p:cNvPr>
            <p:cNvSpPr txBox="1"/>
            <p:nvPr/>
          </p:nvSpPr>
          <p:spPr>
            <a:xfrm>
              <a:off x="4836202" y="3399836"/>
              <a:ext cx="766971" cy="307777"/>
            </a:xfrm>
            <a:prstGeom prst="rect">
              <a:avLst/>
            </a:prstGeom>
            <a:solidFill>
              <a:schemeClr val="bg1"/>
            </a:solidFill>
            <a:ln>
              <a:solidFill>
                <a:schemeClr val="tx1"/>
              </a:solidFill>
            </a:ln>
          </p:spPr>
          <p:txBody>
            <a:bodyPr wrap="square" rtlCol="0">
              <a:spAutoFit/>
            </a:bodyPr>
            <a:lstStyle/>
            <a:p>
              <a:pPr algn="l"/>
              <a:endParaRPr lang="en-US" sz="1400" dirty="0">
                <a:solidFill>
                  <a:schemeClr val="tx1"/>
                </a:solidFill>
              </a:endParaRPr>
            </a:p>
          </p:txBody>
        </p:sp>
        <p:sp>
          <p:nvSpPr>
            <p:cNvPr id="85" name="TextBox 84">
              <a:extLst>
                <a:ext uri="{FF2B5EF4-FFF2-40B4-BE49-F238E27FC236}">
                  <a16:creationId xmlns:a16="http://schemas.microsoft.com/office/drawing/2014/main" id="{5F7EBF9D-741D-4A73-8FA2-243F34A5BC50}"/>
                </a:ext>
              </a:extLst>
            </p:cNvPr>
            <p:cNvSpPr txBox="1"/>
            <p:nvPr/>
          </p:nvSpPr>
          <p:spPr>
            <a:xfrm>
              <a:off x="4836202" y="3885513"/>
              <a:ext cx="766971" cy="307777"/>
            </a:xfrm>
            <a:prstGeom prst="rect">
              <a:avLst/>
            </a:prstGeom>
            <a:solidFill>
              <a:schemeClr val="bg1"/>
            </a:solidFill>
            <a:ln>
              <a:solidFill>
                <a:schemeClr val="tx1"/>
              </a:solidFill>
            </a:ln>
          </p:spPr>
          <p:txBody>
            <a:bodyPr wrap="square" rtlCol="0">
              <a:spAutoFit/>
            </a:bodyPr>
            <a:lstStyle/>
            <a:p>
              <a:pPr algn="l"/>
              <a:endParaRPr lang="en-US" sz="1400" dirty="0">
                <a:solidFill>
                  <a:schemeClr val="tx1"/>
                </a:solidFill>
              </a:endParaRPr>
            </a:p>
          </p:txBody>
        </p:sp>
      </p:grpSp>
      <p:grpSp>
        <p:nvGrpSpPr>
          <p:cNvPr id="86" name="Group 85">
            <a:extLst>
              <a:ext uri="{FF2B5EF4-FFF2-40B4-BE49-F238E27FC236}">
                <a16:creationId xmlns:a16="http://schemas.microsoft.com/office/drawing/2014/main" id="{6AE2134C-68EC-40F5-AE7A-AE74ABE1D6E1}"/>
              </a:ext>
            </a:extLst>
          </p:cNvPr>
          <p:cNvGrpSpPr/>
          <p:nvPr/>
        </p:nvGrpSpPr>
        <p:grpSpPr>
          <a:xfrm>
            <a:off x="5173502" y="3264573"/>
            <a:ext cx="991107" cy="2478953"/>
            <a:chOff x="4612066" y="3126770"/>
            <a:chExt cx="991107" cy="2478953"/>
          </a:xfrm>
        </p:grpSpPr>
        <p:cxnSp>
          <p:nvCxnSpPr>
            <p:cNvPr id="87" name="Straight Connector 86">
              <a:extLst>
                <a:ext uri="{FF2B5EF4-FFF2-40B4-BE49-F238E27FC236}">
                  <a16:creationId xmlns:a16="http://schemas.microsoft.com/office/drawing/2014/main" id="{C2A0F771-930F-41CE-8ED8-6F19FBEBD3C1}"/>
                </a:ext>
              </a:extLst>
            </p:cNvPr>
            <p:cNvCxnSpPr/>
            <p:nvPr/>
          </p:nvCxnSpPr>
          <p:spPr bwMode="auto">
            <a:xfrm>
              <a:off x="4612066" y="3126770"/>
              <a:ext cx="1" cy="2379094"/>
            </a:xfrm>
            <a:prstGeom prst="line">
              <a:avLst/>
            </a:prstGeom>
            <a:noFill/>
            <a:ln w="28575" cap="flat" cmpd="sng" algn="ctr">
              <a:solidFill>
                <a:srgbClr val="37A9FF"/>
              </a:solidFill>
              <a:prstDash val="sysDot"/>
              <a:round/>
              <a:headEnd type="none" w="med" len="med"/>
              <a:tailEnd type="none"/>
            </a:ln>
            <a:effectLst/>
          </p:spPr>
        </p:cxnSp>
        <p:cxnSp>
          <p:nvCxnSpPr>
            <p:cNvPr id="88" name="Straight Connector 87">
              <a:extLst>
                <a:ext uri="{FF2B5EF4-FFF2-40B4-BE49-F238E27FC236}">
                  <a16:creationId xmlns:a16="http://schemas.microsoft.com/office/drawing/2014/main" id="{66124114-FFAA-4F98-A3D6-608AD52F0AE1}"/>
                </a:ext>
              </a:extLst>
            </p:cNvPr>
            <p:cNvCxnSpPr/>
            <p:nvPr/>
          </p:nvCxnSpPr>
          <p:spPr bwMode="auto">
            <a:xfrm>
              <a:off x="4615579" y="4528526"/>
              <a:ext cx="525138" cy="0"/>
            </a:xfrm>
            <a:prstGeom prst="line">
              <a:avLst/>
            </a:prstGeom>
            <a:noFill/>
            <a:ln w="28575" cap="flat" cmpd="sng" algn="ctr">
              <a:solidFill>
                <a:srgbClr val="37A9FF"/>
              </a:solidFill>
              <a:prstDash val="sysDot"/>
              <a:round/>
              <a:headEnd type="none" w="med" len="med"/>
              <a:tailEnd type="none"/>
            </a:ln>
            <a:effectLst/>
          </p:spPr>
        </p:cxnSp>
        <p:cxnSp>
          <p:nvCxnSpPr>
            <p:cNvPr id="89" name="Straight Connector 88">
              <a:extLst>
                <a:ext uri="{FF2B5EF4-FFF2-40B4-BE49-F238E27FC236}">
                  <a16:creationId xmlns:a16="http://schemas.microsoft.com/office/drawing/2014/main" id="{D3198800-0C79-46D9-8029-C5342168D136}"/>
                </a:ext>
              </a:extLst>
            </p:cNvPr>
            <p:cNvCxnSpPr/>
            <p:nvPr/>
          </p:nvCxnSpPr>
          <p:spPr bwMode="auto">
            <a:xfrm>
              <a:off x="4615579" y="5014202"/>
              <a:ext cx="525138" cy="0"/>
            </a:xfrm>
            <a:prstGeom prst="line">
              <a:avLst/>
            </a:prstGeom>
            <a:noFill/>
            <a:ln w="28575" cap="flat" cmpd="sng" algn="ctr">
              <a:solidFill>
                <a:srgbClr val="37A9FF"/>
              </a:solidFill>
              <a:prstDash val="sysDot"/>
              <a:round/>
              <a:headEnd type="none" w="med" len="med"/>
              <a:tailEnd type="none"/>
            </a:ln>
            <a:effectLst/>
          </p:spPr>
        </p:cxnSp>
        <p:cxnSp>
          <p:nvCxnSpPr>
            <p:cNvPr id="90" name="Straight Connector 89">
              <a:extLst>
                <a:ext uri="{FF2B5EF4-FFF2-40B4-BE49-F238E27FC236}">
                  <a16:creationId xmlns:a16="http://schemas.microsoft.com/office/drawing/2014/main" id="{5E6EA337-D0AE-4125-83AB-CCA264933462}"/>
                </a:ext>
              </a:extLst>
            </p:cNvPr>
            <p:cNvCxnSpPr/>
            <p:nvPr/>
          </p:nvCxnSpPr>
          <p:spPr bwMode="auto">
            <a:xfrm>
              <a:off x="4612066" y="5495084"/>
              <a:ext cx="525138" cy="0"/>
            </a:xfrm>
            <a:prstGeom prst="line">
              <a:avLst/>
            </a:prstGeom>
            <a:noFill/>
            <a:ln w="28575" cap="flat" cmpd="sng" algn="ctr">
              <a:solidFill>
                <a:srgbClr val="37A9FF"/>
              </a:solidFill>
              <a:prstDash val="sysDot"/>
              <a:round/>
              <a:headEnd type="none" w="med" len="med"/>
              <a:tailEnd type="none"/>
            </a:ln>
            <a:effectLst/>
          </p:spPr>
        </p:cxnSp>
        <p:sp>
          <p:nvSpPr>
            <p:cNvPr id="91" name="TextBox 90">
              <a:extLst>
                <a:ext uri="{FF2B5EF4-FFF2-40B4-BE49-F238E27FC236}">
                  <a16:creationId xmlns:a16="http://schemas.microsoft.com/office/drawing/2014/main" id="{2DDE46D3-E171-417A-84C3-E687066C3FC5}"/>
                </a:ext>
              </a:extLst>
            </p:cNvPr>
            <p:cNvSpPr txBox="1"/>
            <p:nvPr/>
          </p:nvSpPr>
          <p:spPr>
            <a:xfrm>
              <a:off x="4836202" y="4374637"/>
              <a:ext cx="766971" cy="307777"/>
            </a:xfrm>
            <a:prstGeom prst="rect">
              <a:avLst/>
            </a:prstGeom>
            <a:solidFill>
              <a:schemeClr val="bg1"/>
            </a:solidFill>
            <a:ln>
              <a:solidFill>
                <a:schemeClr val="tx1"/>
              </a:solidFill>
            </a:ln>
          </p:spPr>
          <p:txBody>
            <a:bodyPr wrap="square" rtlCol="0">
              <a:spAutoFit/>
            </a:bodyPr>
            <a:lstStyle/>
            <a:p>
              <a:pPr algn="l"/>
              <a:endParaRPr lang="en-US" sz="1400" dirty="0">
                <a:solidFill>
                  <a:schemeClr val="tx1"/>
                </a:solidFill>
              </a:endParaRPr>
            </a:p>
          </p:txBody>
        </p:sp>
        <p:sp>
          <p:nvSpPr>
            <p:cNvPr id="92" name="TextBox 91">
              <a:extLst>
                <a:ext uri="{FF2B5EF4-FFF2-40B4-BE49-F238E27FC236}">
                  <a16:creationId xmlns:a16="http://schemas.microsoft.com/office/drawing/2014/main" id="{32EB10EE-B714-4092-8728-77F5C542F913}"/>
                </a:ext>
              </a:extLst>
            </p:cNvPr>
            <p:cNvSpPr txBox="1"/>
            <p:nvPr/>
          </p:nvSpPr>
          <p:spPr>
            <a:xfrm>
              <a:off x="4836202" y="4860314"/>
              <a:ext cx="766971" cy="307777"/>
            </a:xfrm>
            <a:prstGeom prst="rect">
              <a:avLst/>
            </a:prstGeom>
            <a:solidFill>
              <a:schemeClr val="bg1"/>
            </a:solidFill>
            <a:ln>
              <a:solidFill>
                <a:schemeClr val="tx1"/>
              </a:solidFill>
            </a:ln>
          </p:spPr>
          <p:txBody>
            <a:bodyPr wrap="square" rtlCol="0">
              <a:spAutoFit/>
            </a:bodyPr>
            <a:lstStyle/>
            <a:p>
              <a:pPr algn="l"/>
              <a:endParaRPr lang="en-US" sz="1400" dirty="0">
                <a:solidFill>
                  <a:schemeClr val="tx1"/>
                </a:solidFill>
              </a:endParaRPr>
            </a:p>
          </p:txBody>
        </p:sp>
        <p:sp>
          <p:nvSpPr>
            <p:cNvPr id="93" name="TextBox 92">
              <a:extLst>
                <a:ext uri="{FF2B5EF4-FFF2-40B4-BE49-F238E27FC236}">
                  <a16:creationId xmlns:a16="http://schemas.microsoft.com/office/drawing/2014/main" id="{CC18B927-C780-4FBB-9529-D3F8066162B5}"/>
                </a:ext>
              </a:extLst>
            </p:cNvPr>
            <p:cNvSpPr txBox="1"/>
            <p:nvPr/>
          </p:nvSpPr>
          <p:spPr>
            <a:xfrm>
              <a:off x="4836201" y="5328724"/>
              <a:ext cx="766971" cy="276999"/>
            </a:xfrm>
            <a:prstGeom prst="rect">
              <a:avLst/>
            </a:prstGeom>
            <a:solidFill>
              <a:schemeClr val="bg1"/>
            </a:solidFill>
            <a:ln w="9525">
              <a:solidFill>
                <a:schemeClr val="tx1"/>
              </a:solidFill>
            </a:ln>
          </p:spPr>
          <p:txBody>
            <a:bodyPr wrap="square" rtlCol="0" anchor="ctr">
              <a:spAutoFit/>
            </a:bodyPr>
            <a:lstStyle/>
            <a:p>
              <a:pPr algn="ctr"/>
              <a:endParaRPr lang="en-US" sz="1200" dirty="0">
                <a:solidFill>
                  <a:schemeClr val="tx1"/>
                </a:solidFill>
              </a:endParaRPr>
            </a:p>
          </p:txBody>
        </p:sp>
        <p:cxnSp>
          <p:nvCxnSpPr>
            <p:cNvPr id="94" name="Straight Connector 93">
              <a:extLst>
                <a:ext uri="{FF2B5EF4-FFF2-40B4-BE49-F238E27FC236}">
                  <a16:creationId xmlns:a16="http://schemas.microsoft.com/office/drawing/2014/main" id="{EE48B1C4-DBE3-45C2-9AE7-73899C42D72D}"/>
                </a:ext>
              </a:extLst>
            </p:cNvPr>
            <p:cNvCxnSpPr/>
            <p:nvPr/>
          </p:nvCxnSpPr>
          <p:spPr bwMode="auto">
            <a:xfrm rot="16200000">
              <a:off x="4878148" y="3291156"/>
              <a:ext cx="0" cy="525138"/>
            </a:xfrm>
            <a:prstGeom prst="line">
              <a:avLst/>
            </a:prstGeom>
            <a:noFill/>
            <a:ln w="28575" cap="flat" cmpd="sng" algn="ctr">
              <a:solidFill>
                <a:srgbClr val="37A9FF"/>
              </a:solidFill>
              <a:prstDash val="sysDot"/>
              <a:round/>
              <a:headEnd type="none" w="med" len="med"/>
              <a:tailEnd type="none"/>
            </a:ln>
            <a:effectLst/>
          </p:spPr>
        </p:cxnSp>
        <p:cxnSp>
          <p:nvCxnSpPr>
            <p:cNvPr id="95" name="Straight Connector 94">
              <a:extLst>
                <a:ext uri="{FF2B5EF4-FFF2-40B4-BE49-F238E27FC236}">
                  <a16:creationId xmlns:a16="http://schemas.microsoft.com/office/drawing/2014/main" id="{4024108C-3BC0-495B-8FBD-EE93833ECBAA}"/>
                </a:ext>
              </a:extLst>
            </p:cNvPr>
            <p:cNvCxnSpPr/>
            <p:nvPr/>
          </p:nvCxnSpPr>
          <p:spPr bwMode="auto">
            <a:xfrm rot="16200000">
              <a:off x="4878148" y="3776832"/>
              <a:ext cx="0" cy="525138"/>
            </a:xfrm>
            <a:prstGeom prst="line">
              <a:avLst/>
            </a:prstGeom>
            <a:noFill/>
            <a:ln w="28575" cap="flat" cmpd="sng" algn="ctr">
              <a:solidFill>
                <a:srgbClr val="37A9FF"/>
              </a:solidFill>
              <a:prstDash val="sysDot"/>
              <a:round/>
              <a:headEnd type="none" w="med" len="med"/>
              <a:tailEnd type="none"/>
            </a:ln>
            <a:effectLst/>
          </p:spPr>
        </p:cxnSp>
        <p:sp>
          <p:nvSpPr>
            <p:cNvPr id="96" name="TextBox 95">
              <a:extLst>
                <a:ext uri="{FF2B5EF4-FFF2-40B4-BE49-F238E27FC236}">
                  <a16:creationId xmlns:a16="http://schemas.microsoft.com/office/drawing/2014/main" id="{487863B0-B172-438F-9472-AEA48A2025B2}"/>
                </a:ext>
              </a:extLst>
            </p:cNvPr>
            <p:cNvSpPr txBox="1"/>
            <p:nvPr/>
          </p:nvSpPr>
          <p:spPr>
            <a:xfrm>
              <a:off x="4836202" y="3399836"/>
              <a:ext cx="766971" cy="307777"/>
            </a:xfrm>
            <a:prstGeom prst="rect">
              <a:avLst/>
            </a:prstGeom>
            <a:solidFill>
              <a:schemeClr val="bg1"/>
            </a:solidFill>
            <a:ln>
              <a:solidFill>
                <a:schemeClr val="tx1"/>
              </a:solidFill>
            </a:ln>
          </p:spPr>
          <p:txBody>
            <a:bodyPr wrap="square" rtlCol="0">
              <a:spAutoFit/>
            </a:bodyPr>
            <a:lstStyle/>
            <a:p>
              <a:pPr algn="l"/>
              <a:endParaRPr lang="en-US" sz="1400" dirty="0">
                <a:solidFill>
                  <a:schemeClr val="tx1"/>
                </a:solidFill>
              </a:endParaRPr>
            </a:p>
          </p:txBody>
        </p:sp>
        <p:sp>
          <p:nvSpPr>
            <p:cNvPr id="97" name="TextBox 96">
              <a:extLst>
                <a:ext uri="{FF2B5EF4-FFF2-40B4-BE49-F238E27FC236}">
                  <a16:creationId xmlns:a16="http://schemas.microsoft.com/office/drawing/2014/main" id="{8A126C48-6D92-44AA-9C8C-B66A7B5AB47F}"/>
                </a:ext>
              </a:extLst>
            </p:cNvPr>
            <p:cNvSpPr txBox="1"/>
            <p:nvPr/>
          </p:nvSpPr>
          <p:spPr>
            <a:xfrm>
              <a:off x="4836202" y="3885513"/>
              <a:ext cx="766971" cy="307777"/>
            </a:xfrm>
            <a:prstGeom prst="rect">
              <a:avLst/>
            </a:prstGeom>
            <a:solidFill>
              <a:schemeClr val="bg1"/>
            </a:solidFill>
            <a:ln>
              <a:solidFill>
                <a:schemeClr val="tx1"/>
              </a:solidFill>
            </a:ln>
          </p:spPr>
          <p:txBody>
            <a:bodyPr wrap="square" rtlCol="0">
              <a:spAutoFit/>
            </a:bodyPr>
            <a:lstStyle/>
            <a:p>
              <a:pPr algn="l"/>
              <a:endParaRPr lang="en-US" sz="1400" dirty="0">
                <a:solidFill>
                  <a:schemeClr val="tx1"/>
                </a:solidFill>
              </a:endParaRPr>
            </a:p>
          </p:txBody>
        </p:sp>
      </p:grpSp>
      <p:cxnSp>
        <p:nvCxnSpPr>
          <p:cNvPr id="98" name="Straight Connector 97">
            <a:extLst>
              <a:ext uri="{FF2B5EF4-FFF2-40B4-BE49-F238E27FC236}">
                <a16:creationId xmlns:a16="http://schemas.microsoft.com/office/drawing/2014/main" id="{EF18E97C-47CF-4685-9BDA-1F9C14050AA3}"/>
              </a:ext>
            </a:extLst>
          </p:cNvPr>
          <p:cNvCxnSpPr/>
          <p:nvPr/>
        </p:nvCxnSpPr>
        <p:spPr bwMode="auto">
          <a:xfrm>
            <a:off x="7025465" y="1786172"/>
            <a:ext cx="0" cy="574674"/>
          </a:xfrm>
          <a:prstGeom prst="line">
            <a:avLst/>
          </a:prstGeom>
          <a:noFill/>
          <a:ln w="28575" cap="flat" cmpd="sng" algn="ctr">
            <a:solidFill>
              <a:srgbClr val="37A9FF"/>
            </a:solidFill>
            <a:prstDash val="solid"/>
            <a:round/>
            <a:headEnd type="none" w="med" len="med"/>
            <a:tailEnd type="triangle"/>
          </a:ln>
          <a:effectLst/>
        </p:spPr>
      </p:cxnSp>
      <p:cxnSp>
        <p:nvCxnSpPr>
          <p:cNvPr id="99" name="Straight Connector 98">
            <a:extLst>
              <a:ext uri="{FF2B5EF4-FFF2-40B4-BE49-F238E27FC236}">
                <a16:creationId xmlns:a16="http://schemas.microsoft.com/office/drawing/2014/main" id="{8350DFC5-7453-4643-B9FF-FFA05D98033B}"/>
              </a:ext>
            </a:extLst>
          </p:cNvPr>
          <p:cNvCxnSpPr/>
          <p:nvPr/>
        </p:nvCxnSpPr>
        <p:spPr bwMode="auto">
          <a:xfrm>
            <a:off x="7343562" y="2677959"/>
            <a:ext cx="0" cy="385088"/>
          </a:xfrm>
          <a:prstGeom prst="line">
            <a:avLst/>
          </a:prstGeom>
          <a:noFill/>
          <a:ln w="28575" cap="flat" cmpd="sng" algn="ctr">
            <a:solidFill>
              <a:srgbClr val="37A9FF"/>
            </a:solidFill>
            <a:prstDash val="sysDot"/>
            <a:round/>
            <a:headEnd type="none" w="med" len="med"/>
            <a:tailEnd type="triangle"/>
          </a:ln>
          <a:effectLst/>
        </p:spPr>
      </p:cxnSp>
      <p:cxnSp>
        <p:nvCxnSpPr>
          <p:cNvPr id="100" name="Straight Connector 99">
            <a:extLst>
              <a:ext uri="{FF2B5EF4-FFF2-40B4-BE49-F238E27FC236}">
                <a16:creationId xmlns:a16="http://schemas.microsoft.com/office/drawing/2014/main" id="{3A612A96-81B2-4E31-97CE-543918F8B899}"/>
              </a:ext>
            </a:extLst>
          </p:cNvPr>
          <p:cNvCxnSpPr/>
          <p:nvPr/>
        </p:nvCxnSpPr>
        <p:spPr bwMode="auto">
          <a:xfrm>
            <a:off x="7343562" y="1225324"/>
            <a:ext cx="0" cy="574674"/>
          </a:xfrm>
          <a:prstGeom prst="line">
            <a:avLst/>
          </a:prstGeom>
          <a:noFill/>
          <a:ln w="28575" cap="flat" cmpd="sng" algn="ctr">
            <a:solidFill>
              <a:srgbClr val="37A9FF"/>
            </a:solidFill>
            <a:prstDash val="solid"/>
            <a:round/>
            <a:headEnd type="none" w="med" len="med"/>
            <a:tailEnd type="none"/>
          </a:ln>
          <a:effectLst/>
        </p:spPr>
      </p:cxnSp>
      <p:cxnSp>
        <p:nvCxnSpPr>
          <p:cNvPr id="101" name="Straight Connector 100">
            <a:extLst>
              <a:ext uri="{FF2B5EF4-FFF2-40B4-BE49-F238E27FC236}">
                <a16:creationId xmlns:a16="http://schemas.microsoft.com/office/drawing/2014/main" id="{ABE5C2BD-A97C-4714-BE95-57C2A55855A0}"/>
              </a:ext>
            </a:extLst>
          </p:cNvPr>
          <p:cNvCxnSpPr/>
          <p:nvPr/>
        </p:nvCxnSpPr>
        <p:spPr bwMode="auto">
          <a:xfrm>
            <a:off x="5626247" y="1786172"/>
            <a:ext cx="3133296" cy="0"/>
          </a:xfrm>
          <a:prstGeom prst="line">
            <a:avLst/>
          </a:prstGeom>
          <a:noFill/>
          <a:ln w="28575" cap="flat" cmpd="sng" algn="ctr">
            <a:solidFill>
              <a:srgbClr val="37A9FF"/>
            </a:solidFill>
            <a:prstDash val="sysDot"/>
            <a:round/>
            <a:headEnd type="none" w="med" len="med"/>
            <a:tailEnd type="none"/>
          </a:ln>
          <a:effectLst/>
        </p:spPr>
      </p:cxnSp>
      <p:cxnSp>
        <p:nvCxnSpPr>
          <p:cNvPr id="102" name="Straight Connector 101">
            <a:extLst>
              <a:ext uri="{FF2B5EF4-FFF2-40B4-BE49-F238E27FC236}">
                <a16:creationId xmlns:a16="http://schemas.microsoft.com/office/drawing/2014/main" id="{FF9E7862-90DD-40A1-995F-FEE565F94199}"/>
              </a:ext>
            </a:extLst>
          </p:cNvPr>
          <p:cNvCxnSpPr/>
          <p:nvPr/>
        </p:nvCxnSpPr>
        <p:spPr bwMode="auto">
          <a:xfrm>
            <a:off x="7025465" y="2118508"/>
            <a:ext cx="0" cy="574674"/>
          </a:xfrm>
          <a:prstGeom prst="line">
            <a:avLst/>
          </a:prstGeom>
          <a:noFill/>
          <a:ln w="28575" cap="flat" cmpd="sng" algn="ctr">
            <a:solidFill>
              <a:srgbClr val="37A9FF"/>
            </a:solidFill>
            <a:prstDash val="solid"/>
            <a:round/>
            <a:headEnd type="none" w="med" len="med"/>
            <a:tailEnd type="none"/>
          </a:ln>
          <a:effectLst/>
        </p:spPr>
      </p:cxnSp>
      <p:cxnSp>
        <p:nvCxnSpPr>
          <p:cNvPr id="103" name="Straight Connector 102">
            <a:extLst>
              <a:ext uri="{FF2B5EF4-FFF2-40B4-BE49-F238E27FC236}">
                <a16:creationId xmlns:a16="http://schemas.microsoft.com/office/drawing/2014/main" id="{12B68CF4-74B9-4A0E-BACE-8A2BE2C3415C}"/>
              </a:ext>
            </a:extLst>
          </p:cNvPr>
          <p:cNvCxnSpPr/>
          <p:nvPr/>
        </p:nvCxnSpPr>
        <p:spPr bwMode="auto">
          <a:xfrm>
            <a:off x="5808275" y="2679356"/>
            <a:ext cx="4176758" cy="0"/>
          </a:xfrm>
          <a:prstGeom prst="line">
            <a:avLst/>
          </a:prstGeom>
          <a:noFill/>
          <a:ln w="28575" cap="flat" cmpd="sng" algn="ctr">
            <a:solidFill>
              <a:srgbClr val="37A9FF"/>
            </a:solidFill>
            <a:prstDash val="sysDot"/>
            <a:round/>
            <a:headEnd type="none" w="med" len="med"/>
            <a:tailEnd type="none"/>
          </a:ln>
          <a:effectLst/>
        </p:spPr>
      </p:cxnSp>
      <p:sp>
        <p:nvSpPr>
          <p:cNvPr id="104" name="TextBox 103">
            <a:extLst>
              <a:ext uri="{FF2B5EF4-FFF2-40B4-BE49-F238E27FC236}">
                <a16:creationId xmlns:a16="http://schemas.microsoft.com/office/drawing/2014/main" id="{458BF7F9-F179-4243-ABBA-F58599286576}"/>
              </a:ext>
            </a:extLst>
          </p:cNvPr>
          <p:cNvSpPr txBox="1"/>
          <p:nvPr/>
        </p:nvSpPr>
        <p:spPr>
          <a:xfrm>
            <a:off x="6629391" y="1978953"/>
            <a:ext cx="1217565" cy="400110"/>
          </a:xfrm>
          <a:prstGeom prst="rect">
            <a:avLst/>
          </a:prstGeom>
          <a:solidFill>
            <a:schemeClr val="bg1"/>
          </a:solidFill>
          <a:ln w="25400">
            <a:solidFill>
              <a:schemeClr val="tx1"/>
            </a:solidFill>
          </a:ln>
        </p:spPr>
        <p:txBody>
          <a:bodyPr wrap="square" rtlCol="0">
            <a:spAutoFit/>
          </a:bodyPr>
          <a:lstStyle/>
          <a:p>
            <a:endParaRPr lang="en-US" dirty="0">
              <a:solidFill>
                <a:schemeClr val="tx1"/>
              </a:solidFill>
            </a:endParaRPr>
          </a:p>
        </p:txBody>
      </p:sp>
      <p:sp>
        <p:nvSpPr>
          <p:cNvPr id="105" name="TextBox 104">
            <a:extLst>
              <a:ext uri="{FF2B5EF4-FFF2-40B4-BE49-F238E27FC236}">
                <a16:creationId xmlns:a16="http://schemas.microsoft.com/office/drawing/2014/main" id="{C8B14C68-19D5-4656-B42A-157784A49C52}"/>
              </a:ext>
            </a:extLst>
          </p:cNvPr>
          <p:cNvSpPr txBox="1"/>
          <p:nvPr/>
        </p:nvSpPr>
        <p:spPr>
          <a:xfrm>
            <a:off x="6468494" y="1136614"/>
            <a:ext cx="1630402" cy="400110"/>
          </a:xfrm>
          <a:prstGeom prst="rect">
            <a:avLst/>
          </a:prstGeom>
          <a:solidFill>
            <a:schemeClr val="bg1"/>
          </a:solidFill>
          <a:ln w="25400">
            <a:solidFill>
              <a:schemeClr val="tx1"/>
            </a:solidFill>
          </a:ln>
        </p:spPr>
        <p:txBody>
          <a:bodyPr wrap="square" rtlCol="0">
            <a:spAutoFit/>
          </a:bodyPr>
          <a:lstStyle/>
          <a:p>
            <a:pPr algn="ctr"/>
            <a:endParaRPr lang="en-US" dirty="0">
              <a:solidFill>
                <a:schemeClr val="tx1"/>
              </a:solidFill>
            </a:endParaRPr>
          </a:p>
        </p:txBody>
      </p:sp>
      <p:cxnSp>
        <p:nvCxnSpPr>
          <p:cNvPr id="106" name="Straight Connector 105">
            <a:extLst>
              <a:ext uri="{FF2B5EF4-FFF2-40B4-BE49-F238E27FC236}">
                <a16:creationId xmlns:a16="http://schemas.microsoft.com/office/drawing/2014/main" id="{2968DA28-642C-4DED-9A39-60D5E68151AC}"/>
              </a:ext>
            </a:extLst>
          </p:cNvPr>
          <p:cNvCxnSpPr/>
          <p:nvPr/>
        </p:nvCxnSpPr>
        <p:spPr bwMode="auto">
          <a:xfrm>
            <a:off x="8739440" y="1786172"/>
            <a:ext cx="0" cy="574674"/>
          </a:xfrm>
          <a:prstGeom prst="line">
            <a:avLst/>
          </a:prstGeom>
          <a:noFill/>
          <a:ln w="28575" cap="flat" cmpd="sng" algn="ctr">
            <a:solidFill>
              <a:srgbClr val="37A9FF"/>
            </a:solidFill>
            <a:prstDash val="sysDot"/>
            <a:round/>
            <a:headEnd type="none" w="med" len="med"/>
            <a:tailEnd type="triangle"/>
          </a:ln>
          <a:effectLst/>
        </p:spPr>
      </p:cxnSp>
      <p:cxnSp>
        <p:nvCxnSpPr>
          <p:cNvPr id="107" name="Straight Connector 106">
            <a:extLst>
              <a:ext uri="{FF2B5EF4-FFF2-40B4-BE49-F238E27FC236}">
                <a16:creationId xmlns:a16="http://schemas.microsoft.com/office/drawing/2014/main" id="{0BC8AC94-CD21-40AC-B6CC-B42734481659}"/>
              </a:ext>
            </a:extLst>
          </p:cNvPr>
          <p:cNvCxnSpPr/>
          <p:nvPr/>
        </p:nvCxnSpPr>
        <p:spPr bwMode="auto">
          <a:xfrm>
            <a:off x="5812975" y="2683657"/>
            <a:ext cx="0" cy="571391"/>
          </a:xfrm>
          <a:prstGeom prst="line">
            <a:avLst/>
          </a:prstGeom>
          <a:noFill/>
          <a:ln w="28575" cap="flat" cmpd="sng" algn="ctr">
            <a:solidFill>
              <a:srgbClr val="37A9FF"/>
            </a:solidFill>
            <a:prstDash val="sysDot"/>
            <a:round/>
            <a:headEnd type="none" w="med" len="med"/>
            <a:tailEnd type="triangle"/>
          </a:ln>
          <a:effectLst/>
        </p:spPr>
      </p:cxnSp>
      <p:cxnSp>
        <p:nvCxnSpPr>
          <p:cNvPr id="108" name="Straight Connector 107">
            <a:extLst>
              <a:ext uri="{FF2B5EF4-FFF2-40B4-BE49-F238E27FC236}">
                <a16:creationId xmlns:a16="http://schemas.microsoft.com/office/drawing/2014/main" id="{A262E662-6FE0-4950-8BD1-B2E291DF3A2E}"/>
              </a:ext>
            </a:extLst>
          </p:cNvPr>
          <p:cNvCxnSpPr/>
          <p:nvPr/>
        </p:nvCxnSpPr>
        <p:spPr bwMode="auto">
          <a:xfrm>
            <a:off x="8441446" y="2668038"/>
            <a:ext cx="0" cy="574674"/>
          </a:xfrm>
          <a:prstGeom prst="line">
            <a:avLst/>
          </a:prstGeom>
          <a:noFill/>
          <a:ln w="28575" cap="flat" cmpd="sng" algn="ctr">
            <a:solidFill>
              <a:srgbClr val="37A9FF"/>
            </a:solidFill>
            <a:prstDash val="solid"/>
            <a:round/>
            <a:headEnd type="none" w="med" len="med"/>
            <a:tailEnd type="triangle"/>
          </a:ln>
          <a:effectLst/>
        </p:spPr>
      </p:cxnSp>
      <p:cxnSp>
        <p:nvCxnSpPr>
          <p:cNvPr id="109" name="Straight Connector 108">
            <a:extLst>
              <a:ext uri="{FF2B5EF4-FFF2-40B4-BE49-F238E27FC236}">
                <a16:creationId xmlns:a16="http://schemas.microsoft.com/office/drawing/2014/main" id="{A368EFCE-9B5E-46EC-A6CA-EDA2C68B61C0}"/>
              </a:ext>
            </a:extLst>
          </p:cNvPr>
          <p:cNvCxnSpPr/>
          <p:nvPr/>
        </p:nvCxnSpPr>
        <p:spPr bwMode="auto">
          <a:xfrm>
            <a:off x="9985033" y="2668038"/>
            <a:ext cx="0" cy="574674"/>
          </a:xfrm>
          <a:prstGeom prst="line">
            <a:avLst/>
          </a:prstGeom>
          <a:noFill/>
          <a:ln w="28575" cap="flat" cmpd="sng" algn="ctr">
            <a:solidFill>
              <a:srgbClr val="37A9FF"/>
            </a:solidFill>
            <a:prstDash val="sysDot"/>
            <a:round/>
            <a:headEnd type="none" w="med" len="med"/>
            <a:tailEnd type="triangle"/>
          </a:ln>
          <a:effectLst/>
        </p:spPr>
      </p:cxnSp>
      <p:sp>
        <p:nvSpPr>
          <p:cNvPr id="110" name="TextBox 109">
            <a:extLst>
              <a:ext uri="{FF2B5EF4-FFF2-40B4-BE49-F238E27FC236}">
                <a16:creationId xmlns:a16="http://schemas.microsoft.com/office/drawing/2014/main" id="{6AC65A4E-4209-4D57-97DA-AA0F1EDB9C8B}"/>
              </a:ext>
            </a:extLst>
          </p:cNvPr>
          <p:cNvSpPr txBox="1"/>
          <p:nvPr/>
        </p:nvSpPr>
        <p:spPr>
          <a:xfrm>
            <a:off x="7904174" y="2944867"/>
            <a:ext cx="1217565" cy="400110"/>
          </a:xfrm>
          <a:prstGeom prst="rect">
            <a:avLst/>
          </a:prstGeom>
          <a:solidFill>
            <a:schemeClr val="bg1"/>
          </a:solidFill>
          <a:ln w="25400">
            <a:solidFill>
              <a:schemeClr val="tx1"/>
            </a:solidFill>
            <a:prstDash val="solid"/>
          </a:ln>
        </p:spPr>
        <p:txBody>
          <a:bodyPr wrap="square" rtlCol="0">
            <a:spAutoFit/>
          </a:bodyPr>
          <a:lstStyle/>
          <a:p>
            <a:endParaRPr lang="en-US" dirty="0">
              <a:solidFill>
                <a:schemeClr val="tx1"/>
              </a:solidFill>
            </a:endParaRPr>
          </a:p>
        </p:txBody>
      </p:sp>
      <p:sp>
        <p:nvSpPr>
          <p:cNvPr id="111" name="TextBox 110">
            <a:extLst>
              <a:ext uri="{FF2B5EF4-FFF2-40B4-BE49-F238E27FC236}">
                <a16:creationId xmlns:a16="http://schemas.microsoft.com/office/drawing/2014/main" id="{1B44BD48-47C8-47D9-A5C1-363D0F7FDB0D}"/>
              </a:ext>
            </a:extLst>
          </p:cNvPr>
          <p:cNvSpPr txBox="1"/>
          <p:nvPr/>
        </p:nvSpPr>
        <p:spPr>
          <a:xfrm>
            <a:off x="5017465" y="2923260"/>
            <a:ext cx="1217565" cy="400110"/>
          </a:xfrm>
          <a:prstGeom prst="rect">
            <a:avLst/>
          </a:prstGeom>
          <a:solidFill>
            <a:schemeClr val="bg1"/>
          </a:solidFill>
          <a:ln>
            <a:solidFill>
              <a:schemeClr val="tx1"/>
            </a:solidFill>
            <a:prstDash val="sysDot"/>
          </a:ln>
        </p:spPr>
        <p:txBody>
          <a:bodyPr wrap="square" rtlCol="0">
            <a:spAutoFit/>
          </a:bodyPr>
          <a:lstStyle/>
          <a:p>
            <a:endParaRPr lang="en-US" dirty="0">
              <a:solidFill>
                <a:schemeClr val="tx1"/>
              </a:solidFill>
            </a:endParaRPr>
          </a:p>
        </p:txBody>
      </p:sp>
      <p:sp>
        <p:nvSpPr>
          <p:cNvPr id="112" name="TextBox 111">
            <a:extLst>
              <a:ext uri="{FF2B5EF4-FFF2-40B4-BE49-F238E27FC236}">
                <a16:creationId xmlns:a16="http://schemas.microsoft.com/office/drawing/2014/main" id="{4EAF7233-39C7-496E-A5FA-31A75AFEC67B}"/>
              </a:ext>
            </a:extLst>
          </p:cNvPr>
          <p:cNvSpPr txBox="1"/>
          <p:nvPr/>
        </p:nvSpPr>
        <p:spPr>
          <a:xfrm>
            <a:off x="8150761" y="2005735"/>
            <a:ext cx="1217565" cy="400110"/>
          </a:xfrm>
          <a:prstGeom prst="rect">
            <a:avLst/>
          </a:prstGeom>
          <a:solidFill>
            <a:schemeClr val="bg1"/>
          </a:solidFill>
          <a:ln>
            <a:solidFill>
              <a:schemeClr val="tx1"/>
            </a:solidFill>
            <a:prstDash val="sysDot"/>
          </a:ln>
        </p:spPr>
        <p:txBody>
          <a:bodyPr wrap="square" rtlCol="0">
            <a:spAutoFit/>
          </a:bodyPr>
          <a:lstStyle/>
          <a:p>
            <a:endParaRPr lang="en-US" dirty="0">
              <a:solidFill>
                <a:schemeClr val="tx1"/>
              </a:solidFill>
            </a:endParaRPr>
          </a:p>
        </p:txBody>
      </p:sp>
      <p:sp>
        <p:nvSpPr>
          <p:cNvPr id="113" name="TextBox 112">
            <a:extLst>
              <a:ext uri="{FF2B5EF4-FFF2-40B4-BE49-F238E27FC236}">
                <a16:creationId xmlns:a16="http://schemas.microsoft.com/office/drawing/2014/main" id="{27A10E12-3550-4785-AA64-DED645E2C7C8}"/>
              </a:ext>
            </a:extLst>
          </p:cNvPr>
          <p:cNvSpPr txBox="1"/>
          <p:nvPr/>
        </p:nvSpPr>
        <p:spPr>
          <a:xfrm>
            <a:off x="9376251" y="2958972"/>
            <a:ext cx="1217565" cy="400110"/>
          </a:xfrm>
          <a:prstGeom prst="rect">
            <a:avLst/>
          </a:prstGeom>
          <a:solidFill>
            <a:schemeClr val="bg1"/>
          </a:solidFill>
          <a:ln>
            <a:solidFill>
              <a:schemeClr val="tx1"/>
            </a:solidFill>
            <a:prstDash val="sysDot"/>
          </a:ln>
        </p:spPr>
        <p:txBody>
          <a:bodyPr wrap="square" rtlCol="0">
            <a:spAutoFit/>
          </a:bodyPr>
          <a:lstStyle/>
          <a:p>
            <a:endParaRPr lang="en-US" dirty="0">
              <a:solidFill>
                <a:schemeClr val="tx1"/>
              </a:solidFill>
            </a:endParaRPr>
          </a:p>
        </p:txBody>
      </p:sp>
      <p:cxnSp>
        <p:nvCxnSpPr>
          <p:cNvPr id="114" name="Straight Connector 113">
            <a:extLst>
              <a:ext uri="{FF2B5EF4-FFF2-40B4-BE49-F238E27FC236}">
                <a16:creationId xmlns:a16="http://schemas.microsoft.com/office/drawing/2014/main" id="{B531B1D6-3025-4B85-9EA6-DDA50E75EA08}"/>
              </a:ext>
            </a:extLst>
          </p:cNvPr>
          <p:cNvCxnSpPr/>
          <p:nvPr/>
        </p:nvCxnSpPr>
        <p:spPr bwMode="auto">
          <a:xfrm rot="16200000">
            <a:off x="7180147" y="1636985"/>
            <a:ext cx="0" cy="299569"/>
          </a:xfrm>
          <a:prstGeom prst="line">
            <a:avLst/>
          </a:prstGeom>
          <a:noFill/>
          <a:ln w="28575" cap="flat" cmpd="sng" algn="ctr">
            <a:solidFill>
              <a:srgbClr val="37A9FF"/>
            </a:solidFill>
            <a:prstDash val="solid"/>
            <a:round/>
            <a:headEnd type="none" w="med" len="med"/>
            <a:tailEnd type="none"/>
          </a:ln>
          <a:effectLst/>
        </p:spPr>
      </p:cxnSp>
      <p:cxnSp>
        <p:nvCxnSpPr>
          <p:cNvPr id="115" name="Straight Connector 114">
            <a:extLst>
              <a:ext uri="{FF2B5EF4-FFF2-40B4-BE49-F238E27FC236}">
                <a16:creationId xmlns:a16="http://schemas.microsoft.com/office/drawing/2014/main" id="{0B0EAB96-B301-41B9-B671-49FC4EB16305}"/>
              </a:ext>
            </a:extLst>
          </p:cNvPr>
          <p:cNvCxnSpPr/>
          <p:nvPr/>
        </p:nvCxnSpPr>
        <p:spPr bwMode="auto">
          <a:xfrm>
            <a:off x="7025465" y="2680596"/>
            <a:ext cx="1415983" cy="0"/>
          </a:xfrm>
          <a:prstGeom prst="line">
            <a:avLst/>
          </a:prstGeom>
          <a:noFill/>
          <a:ln w="28575" cap="flat" cmpd="sng" algn="ctr">
            <a:solidFill>
              <a:srgbClr val="37A9FF"/>
            </a:solidFill>
            <a:prstDash val="solid"/>
            <a:round/>
            <a:headEnd type="none" w="med" len="med"/>
            <a:tailEnd type="none"/>
          </a:ln>
          <a:effectLst/>
        </p:spPr>
      </p:cxnSp>
      <p:cxnSp>
        <p:nvCxnSpPr>
          <p:cNvPr id="116" name="Straight Connector 115">
            <a:extLst>
              <a:ext uri="{FF2B5EF4-FFF2-40B4-BE49-F238E27FC236}">
                <a16:creationId xmlns:a16="http://schemas.microsoft.com/office/drawing/2014/main" id="{FF867101-5B8B-4E75-965B-AE45F289354F}"/>
              </a:ext>
            </a:extLst>
          </p:cNvPr>
          <p:cNvCxnSpPr/>
          <p:nvPr/>
        </p:nvCxnSpPr>
        <p:spPr bwMode="auto">
          <a:xfrm>
            <a:off x="5626247" y="1786172"/>
            <a:ext cx="0" cy="574674"/>
          </a:xfrm>
          <a:prstGeom prst="line">
            <a:avLst/>
          </a:prstGeom>
          <a:noFill/>
          <a:ln w="28575" cap="flat" cmpd="sng" algn="ctr">
            <a:solidFill>
              <a:srgbClr val="37A9FF"/>
            </a:solidFill>
            <a:prstDash val="sysDot"/>
            <a:round/>
            <a:headEnd type="none" w="med" len="med"/>
            <a:tailEnd type="triangle"/>
          </a:ln>
          <a:effectLst/>
        </p:spPr>
      </p:cxnSp>
      <p:sp>
        <p:nvSpPr>
          <p:cNvPr id="117" name="TextBox 116">
            <a:extLst>
              <a:ext uri="{FF2B5EF4-FFF2-40B4-BE49-F238E27FC236}">
                <a16:creationId xmlns:a16="http://schemas.microsoft.com/office/drawing/2014/main" id="{95F04BBB-122E-48B3-A476-10076F9D7F0E}"/>
              </a:ext>
            </a:extLst>
          </p:cNvPr>
          <p:cNvSpPr txBox="1"/>
          <p:nvPr/>
        </p:nvSpPr>
        <p:spPr>
          <a:xfrm>
            <a:off x="5055584" y="1978953"/>
            <a:ext cx="1217565" cy="400110"/>
          </a:xfrm>
          <a:prstGeom prst="rect">
            <a:avLst/>
          </a:prstGeom>
          <a:solidFill>
            <a:schemeClr val="bg1"/>
          </a:solidFill>
          <a:ln>
            <a:solidFill>
              <a:schemeClr val="tx1"/>
            </a:solidFill>
            <a:prstDash val="sysDot"/>
          </a:ln>
        </p:spPr>
        <p:txBody>
          <a:bodyPr wrap="square" rtlCol="0">
            <a:spAutoFit/>
          </a:bodyPr>
          <a:lstStyle/>
          <a:p>
            <a:endParaRPr lang="en-US" dirty="0">
              <a:solidFill>
                <a:schemeClr val="tx1"/>
              </a:solidFill>
            </a:endParaRPr>
          </a:p>
        </p:txBody>
      </p:sp>
      <p:sp>
        <p:nvSpPr>
          <p:cNvPr id="118" name="TextBox 117">
            <a:extLst>
              <a:ext uri="{FF2B5EF4-FFF2-40B4-BE49-F238E27FC236}">
                <a16:creationId xmlns:a16="http://schemas.microsoft.com/office/drawing/2014/main" id="{8BAF79FE-ECE6-4266-8FC8-11D2FF56C0FE}"/>
              </a:ext>
            </a:extLst>
          </p:cNvPr>
          <p:cNvSpPr txBox="1"/>
          <p:nvPr/>
        </p:nvSpPr>
        <p:spPr>
          <a:xfrm>
            <a:off x="3803386" y="1205672"/>
            <a:ext cx="1004955" cy="400110"/>
          </a:xfrm>
          <a:prstGeom prst="rect">
            <a:avLst/>
          </a:prstGeom>
          <a:noFill/>
        </p:spPr>
        <p:txBody>
          <a:bodyPr wrap="none" rtlCol="0">
            <a:spAutoFit/>
          </a:bodyPr>
          <a:lstStyle/>
          <a:p>
            <a:r>
              <a:rPr lang="en-US" dirty="0"/>
              <a:t>General</a:t>
            </a:r>
          </a:p>
        </p:txBody>
      </p:sp>
      <p:sp>
        <p:nvSpPr>
          <p:cNvPr id="119" name="TextBox 118">
            <a:extLst>
              <a:ext uri="{FF2B5EF4-FFF2-40B4-BE49-F238E27FC236}">
                <a16:creationId xmlns:a16="http://schemas.microsoft.com/office/drawing/2014/main" id="{AED0BFA3-B273-4750-B98D-8537CC3323B0}"/>
              </a:ext>
            </a:extLst>
          </p:cNvPr>
          <p:cNvSpPr txBox="1"/>
          <p:nvPr/>
        </p:nvSpPr>
        <p:spPr>
          <a:xfrm>
            <a:off x="3803386" y="5286530"/>
            <a:ext cx="981359" cy="400110"/>
          </a:xfrm>
          <a:prstGeom prst="rect">
            <a:avLst/>
          </a:prstGeom>
          <a:noFill/>
        </p:spPr>
        <p:txBody>
          <a:bodyPr wrap="none" rtlCol="0">
            <a:spAutoFit/>
          </a:bodyPr>
          <a:lstStyle/>
          <a:p>
            <a:r>
              <a:rPr lang="en-US" dirty="0"/>
              <a:t>Specific</a:t>
            </a:r>
          </a:p>
        </p:txBody>
      </p:sp>
      <p:cxnSp>
        <p:nvCxnSpPr>
          <p:cNvPr id="120" name="Straight Arrow Connector 119">
            <a:extLst>
              <a:ext uri="{FF2B5EF4-FFF2-40B4-BE49-F238E27FC236}">
                <a16:creationId xmlns:a16="http://schemas.microsoft.com/office/drawing/2014/main" id="{2093EFA5-2715-4F2D-AF40-8F034D3945F8}"/>
              </a:ext>
            </a:extLst>
          </p:cNvPr>
          <p:cNvCxnSpPr/>
          <p:nvPr/>
        </p:nvCxnSpPr>
        <p:spPr>
          <a:xfrm>
            <a:off x="4460044" y="1793930"/>
            <a:ext cx="0" cy="3400708"/>
          </a:xfrm>
          <a:prstGeom prst="straightConnector1">
            <a:avLst/>
          </a:prstGeom>
          <a:ln w="28575">
            <a:solidFill>
              <a:srgbClr val="EE3524"/>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1A2F827-20A0-4BF8-A991-AD1996A4E774}"/>
              </a:ext>
            </a:extLst>
          </p:cNvPr>
          <p:cNvCxnSpPr/>
          <p:nvPr/>
        </p:nvCxnSpPr>
        <p:spPr bwMode="auto">
          <a:xfrm>
            <a:off x="6629391" y="3264573"/>
            <a:ext cx="1" cy="2379094"/>
          </a:xfrm>
          <a:prstGeom prst="line">
            <a:avLst/>
          </a:prstGeom>
          <a:noFill/>
          <a:ln w="28575" cap="flat" cmpd="sng" algn="ctr">
            <a:solidFill>
              <a:srgbClr val="37A9FF"/>
            </a:solidFill>
            <a:prstDash val="sysDot"/>
            <a:round/>
            <a:headEnd type="none" w="med" len="med"/>
            <a:tailEnd type="none"/>
          </a:ln>
          <a:effectLst/>
        </p:spPr>
      </p:cxnSp>
      <p:cxnSp>
        <p:nvCxnSpPr>
          <p:cNvPr id="122" name="Straight Connector 121">
            <a:extLst>
              <a:ext uri="{FF2B5EF4-FFF2-40B4-BE49-F238E27FC236}">
                <a16:creationId xmlns:a16="http://schemas.microsoft.com/office/drawing/2014/main" id="{9E4FA7B2-DEA8-48B0-81BD-407499B5D571}"/>
              </a:ext>
            </a:extLst>
          </p:cNvPr>
          <p:cNvCxnSpPr/>
          <p:nvPr/>
        </p:nvCxnSpPr>
        <p:spPr bwMode="auto">
          <a:xfrm>
            <a:off x="6632904" y="4666329"/>
            <a:ext cx="525138" cy="0"/>
          </a:xfrm>
          <a:prstGeom prst="line">
            <a:avLst/>
          </a:prstGeom>
          <a:noFill/>
          <a:ln w="28575" cap="flat" cmpd="sng" algn="ctr">
            <a:solidFill>
              <a:srgbClr val="37A9FF"/>
            </a:solidFill>
            <a:prstDash val="sysDot"/>
            <a:round/>
            <a:headEnd type="none" w="med" len="med"/>
            <a:tailEnd type="none"/>
          </a:ln>
          <a:effectLst/>
        </p:spPr>
      </p:cxnSp>
      <p:cxnSp>
        <p:nvCxnSpPr>
          <p:cNvPr id="123" name="Straight Connector 122">
            <a:extLst>
              <a:ext uri="{FF2B5EF4-FFF2-40B4-BE49-F238E27FC236}">
                <a16:creationId xmlns:a16="http://schemas.microsoft.com/office/drawing/2014/main" id="{DD3924D1-D08A-41DC-874C-FD9545E945D5}"/>
              </a:ext>
            </a:extLst>
          </p:cNvPr>
          <p:cNvCxnSpPr/>
          <p:nvPr/>
        </p:nvCxnSpPr>
        <p:spPr bwMode="auto">
          <a:xfrm>
            <a:off x="6632904" y="5152005"/>
            <a:ext cx="525138" cy="0"/>
          </a:xfrm>
          <a:prstGeom prst="line">
            <a:avLst/>
          </a:prstGeom>
          <a:noFill/>
          <a:ln w="28575" cap="flat" cmpd="sng" algn="ctr">
            <a:solidFill>
              <a:srgbClr val="37A9FF"/>
            </a:solidFill>
            <a:prstDash val="sysDot"/>
            <a:round/>
            <a:headEnd type="none" w="med" len="med"/>
            <a:tailEnd type="none"/>
          </a:ln>
          <a:effectLst/>
        </p:spPr>
      </p:cxnSp>
      <p:cxnSp>
        <p:nvCxnSpPr>
          <p:cNvPr id="124" name="Straight Connector 123">
            <a:extLst>
              <a:ext uri="{FF2B5EF4-FFF2-40B4-BE49-F238E27FC236}">
                <a16:creationId xmlns:a16="http://schemas.microsoft.com/office/drawing/2014/main" id="{EDDBC5E9-F4A3-4232-BD96-D96941379504}"/>
              </a:ext>
            </a:extLst>
          </p:cNvPr>
          <p:cNvCxnSpPr/>
          <p:nvPr/>
        </p:nvCxnSpPr>
        <p:spPr bwMode="auto">
          <a:xfrm>
            <a:off x="6629391" y="5632887"/>
            <a:ext cx="525138" cy="0"/>
          </a:xfrm>
          <a:prstGeom prst="line">
            <a:avLst/>
          </a:prstGeom>
          <a:noFill/>
          <a:ln w="28575" cap="flat" cmpd="sng" algn="ctr">
            <a:solidFill>
              <a:srgbClr val="37A9FF"/>
            </a:solidFill>
            <a:prstDash val="sysDot"/>
            <a:round/>
            <a:headEnd type="none" w="med" len="med"/>
            <a:tailEnd type="none"/>
          </a:ln>
          <a:effectLst/>
        </p:spPr>
      </p:cxnSp>
      <p:sp>
        <p:nvSpPr>
          <p:cNvPr id="125" name="TextBox 124">
            <a:extLst>
              <a:ext uri="{FF2B5EF4-FFF2-40B4-BE49-F238E27FC236}">
                <a16:creationId xmlns:a16="http://schemas.microsoft.com/office/drawing/2014/main" id="{58B30DB0-A3AF-479B-8773-24AB6393B92B}"/>
              </a:ext>
            </a:extLst>
          </p:cNvPr>
          <p:cNvSpPr txBox="1"/>
          <p:nvPr/>
        </p:nvSpPr>
        <p:spPr>
          <a:xfrm>
            <a:off x="6853527" y="4512440"/>
            <a:ext cx="766971" cy="307777"/>
          </a:xfrm>
          <a:prstGeom prst="rect">
            <a:avLst/>
          </a:prstGeom>
          <a:solidFill>
            <a:schemeClr val="bg1"/>
          </a:solidFill>
          <a:ln>
            <a:solidFill>
              <a:schemeClr val="tx1"/>
            </a:solidFill>
          </a:ln>
        </p:spPr>
        <p:txBody>
          <a:bodyPr wrap="square" rtlCol="0">
            <a:spAutoFit/>
          </a:bodyPr>
          <a:lstStyle/>
          <a:p>
            <a:pPr algn="l"/>
            <a:endParaRPr lang="en-US" sz="1400" dirty="0">
              <a:solidFill>
                <a:schemeClr val="tx1"/>
              </a:solidFill>
            </a:endParaRPr>
          </a:p>
        </p:txBody>
      </p:sp>
      <p:sp>
        <p:nvSpPr>
          <p:cNvPr id="126" name="TextBox 125">
            <a:extLst>
              <a:ext uri="{FF2B5EF4-FFF2-40B4-BE49-F238E27FC236}">
                <a16:creationId xmlns:a16="http://schemas.microsoft.com/office/drawing/2014/main" id="{1005DB79-0B31-4F63-8655-70BC022BC953}"/>
              </a:ext>
            </a:extLst>
          </p:cNvPr>
          <p:cNvSpPr txBox="1"/>
          <p:nvPr/>
        </p:nvSpPr>
        <p:spPr>
          <a:xfrm>
            <a:off x="6853527" y="4998117"/>
            <a:ext cx="766971" cy="307777"/>
          </a:xfrm>
          <a:prstGeom prst="rect">
            <a:avLst/>
          </a:prstGeom>
          <a:solidFill>
            <a:schemeClr val="bg1"/>
          </a:solidFill>
          <a:ln>
            <a:solidFill>
              <a:schemeClr val="tx1"/>
            </a:solidFill>
          </a:ln>
        </p:spPr>
        <p:txBody>
          <a:bodyPr wrap="square" rtlCol="0">
            <a:spAutoFit/>
          </a:bodyPr>
          <a:lstStyle/>
          <a:p>
            <a:pPr algn="l"/>
            <a:endParaRPr lang="en-US" sz="1400" dirty="0">
              <a:solidFill>
                <a:schemeClr val="tx1"/>
              </a:solidFill>
            </a:endParaRPr>
          </a:p>
        </p:txBody>
      </p:sp>
      <p:cxnSp>
        <p:nvCxnSpPr>
          <p:cNvPr id="127" name="Straight Connector 126">
            <a:extLst>
              <a:ext uri="{FF2B5EF4-FFF2-40B4-BE49-F238E27FC236}">
                <a16:creationId xmlns:a16="http://schemas.microsoft.com/office/drawing/2014/main" id="{D5375D96-AA29-4C2B-8C07-5260721B5622}"/>
              </a:ext>
            </a:extLst>
          </p:cNvPr>
          <p:cNvCxnSpPr/>
          <p:nvPr/>
        </p:nvCxnSpPr>
        <p:spPr bwMode="auto">
          <a:xfrm rot="16200000">
            <a:off x="6895473" y="3428959"/>
            <a:ext cx="0" cy="525138"/>
          </a:xfrm>
          <a:prstGeom prst="line">
            <a:avLst/>
          </a:prstGeom>
          <a:noFill/>
          <a:ln w="28575" cap="flat" cmpd="sng" algn="ctr">
            <a:solidFill>
              <a:srgbClr val="37A9FF"/>
            </a:solidFill>
            <a:prstDash val="sysDot"/>
            <a:round/>
            <a:headEnd type="none" w="med" len="med"/>
            <a:tailEnd type="none"/>
          </a:ln>
          <a:effectLst/>
        </p:spPr>
      </p:cxnSp>
      <p:cxnSp>
        <p:nvCxnSpPr>
          <p:cNvPr id="128" name="Straight Connector 127">
            <a:extLst>
              <a:ext uri="{FF2B5EF4-FFF2-40B4-BE49-F238E27FC236}">
                <a16:creationId xmlns:a16="http://schemas.microsoft.com/office/drawing/2014/main" id="{31433450-49AB-43F9-BF6F-F1F4D2B9E105}"/>
              </a:ext>
            </a:extLst>
          </p:cNvPr>
          <p:cNvCxnSpPr/>
          <p:nvPr/>
        </p:nvCxnSpPr>
        <p:spPr bwMode="auto">
          <a:xfrm rot="16200000">
            <a:off x="6895473" y="3914635"/>
            <a:ext cx="0" cy="525138"/>
          </a:xfrm>
          <a:prstGeom prst="line">
            <a:avLst/>
          </a:prstGeom>
          <a:noFill/>
          <a:ln w="28575" cap="flat" cmpd="sng" algn="ctr">
            <a:solidFill>
              <a:srgbClr val="37A9FF"/>
            </a:solidFill>
            <a:prstDash val="sysDot"/>
            <a:round/>
            <a:headEnd type="none" w="med" len="med"/>
            <a:tailEnd type="none"/>
          </a:ln>
          <a:effectLst/>
        </p:spPr>
      </p:cxnSp>
      <p:sp>
        <p:nvSpPr>
          <p:cNvPr id="129" name="TextBox 128">
            <a:extLst>
              <a:ext uri="{FF2B5EF4-FFF2-40B4-BE49-F238E27FC236}">
                <a16:creationId xmlns:a16="http://schemas.microsoft.com/office/drawing/2014/main" id="{55A15D69-A86A-406C-935C-E08B7EFAAA21}"/>
              </a:ext>
            </a:extLst>
          </p:cNvPr>
          <p:cNvSpPr txBox="1"/>
          <p:nvPr/>
        </p:nvSpPr>
        <p:spPr>
          <a:xfrm>
            <a:off x="6853527" y="3537639"/>
            <a:ext cx="766971" cy="307777"/>
          </a:xfrm>
          <a:prstGeom prst="rect">
            <a:avLst/>
          </a:prstGeom>
          <a:solidFill>
            <a:schemeClr val="bg1"/>
          </a:solidFill>
          <a:ln>
            <a:solidFill>
              <a:schemeClr val="tx1"/>
            </a:solidFill>
          </a:ln>
        </p:spPr>
        <p:txBody>
          <a:bodyPr wrap="square" rtlCol="0">
            <a:spAutoFit/>
          </a:bodyPr>
          <a:lstStyle/>
          <a:p>
            <a:pPr algn="l"/>
            <a:endParaRPr lang="en-US" sz="1400" dirty="0">
              <a:solidFill>
                <a:schemeClr val="tx1"/>
              </a:solidFill>
            </a:endParaRPr>
          </a:p>
        </p:txBody>
      </p:sp>
      <p:sp>
        <p:nvSpPr>
          <p:cNvPr id="130" name="TextBox 129">
            <a:extLst>
              <a:ext uri="{FF2B5EF4-FFF2-40B4-BE49-F238E27FC236}">
                <a16:creationId xmlns:a16="http://schemas.microsoft.com/office/drawing/2014/main" id="{E1782DF9-30D0-4151-9AD9-55DF615611D6}"/>
              </a:ext>
            </a:extLst>
          </p:cNvPr>
          <p:cNvSpPr txBox="1"/>
          <p:nvPr/>
        </p:nvSpPr>
        <p:spPr>
          <a:xfrm>
            <a:off x="6853527" y="4023316"/>
            <a:ext cx="766971" cy="307777"/>
          </a:xfrm>
          <a:prstGeom prst="rect">
            <a:avLst/>
          </a:prstGeom>
          <a:solidFill>
            <a:schemeClr val="bg1"/>
          </a:solidFill>
          <a:ln>
            <a:solidFill>
              <a:schemeClr val="tx1"/>
            </a:solidFill>
          </a:ln>
        </p:spPr>
        <p:txBody>
          <a:bodyPr wrap="square" rtlCol="0">
            <a:spAutoFit/>
          </a:bodyPr>
          <a:lstStyle/>
          <a:p>
            <a:pPr algn="l"/>
            <a:endParaRPr lang="en-US" sz="1400" dirty="0">
              <a:solidFill>
                <a:schemeClr val="tx1"/>
              </a:solidFill>
            </a:endParaRPr>
          </a:p>
        </p:txBody>
      </p:sp>
      <p:sp>
        <p:nvSpPr>
          <p:cNvPr id="131" name="TextBox 130">
            <a:extLst>
              <a:ext uri="{FF2B5EF4-FFF2-40B4-BE49-F238E27FC236}">
                <a16:creationId xmlns:a16="http://schemas.microsoft.com/office/drawing/2014/main" id="{83F0534A-12B6-4402-8D3F-BFDB30301993}"/>
              </a:ext>
            </a:extLst>
          </p:cNvPr>
          <p:cNvSpPr txBox="1"/>
          <p:nvPr/>
        </p:nvSpPr>
        <p:spPr>
          <a:xfrm>
            <a:off x="6853526" y="5466527"/>
            <a:ext cx="766971" cy="276999"/>
          </a:xfrm>
          <a:prstGeom prst="rect">
            <a:avLst/>
          </a:prstGeom>
          <a:solidFill>
            <a:schemeClr val="bg1"/>
          </a:solidFill>
          <a:ln w="9525">
            <a:solidFill>
              <a:schemeClr val="tx1"/>
            </a:solidFill>
          </a:ln>
        </p:spPr>
        <p:txBody>
          <a:bodyPr wrap="square" rtlCol="0" anchor="ctr">
            <a:spAutoFit/>
          </a:bodyPr>
          <a:lstStyle/>
          <a:p>
            <a:pPr algn="ctr"/>
            <a:endParaRPr lang="en-US" sz="1200" dirty="0">
              <a:solidFill>
                <a:schemeClr val="tx1"/>
              </a:solidFill>
            </a:endParaRPr>
          </a:p>
        </p:txBody>
      </p:sp>
      <p:sp>
        <p:nvSpPr>
          <p:cNvPr id="132" name="TextBox 131">
            <a:extLst>
              <a:ext uri="{FF2B5EF4-FFF2-40B4-BE49-F238E27FC236}">
                <a16:creationId xmlns:a16="http://schemas.microsoft.com/office/drawing/2014/main" id="{48E9773E-EE00-4178-862F-91AB591A158F}"/>
              </a:ext>
            </a:extLst>
          </p:cNvPr>
          <p:cNvSpPr txBox="1"/>
          <p:nvPr/>
        </p:nvSpPr>
        <p:spPr>
          <a:xfrm>
            <a:off x="6460819" y="2935313"/>
            <a:ext cx="1217565" cy="400110"/>
          </a:xfrm>
          <a:prstGeom prst="rect">
            <a:avLst/>
          </a:prstGeom>
          <a:solidFill>
            <a:schemeClr val="bg1"/>
          </a:solidFill>
          <a:ln w="9525">
            <a:solidFill>
              <a:schemeClr val="tx1"/>
            </a:solidFill>
          </a:ln>
        </p:spPr>
        <p:txBody>
          <a:bodyPr wrap="square" rtlCol="0">
            <a:spAutoFit/>
          </a:bodyPr>
          <a:lstStyle/>
          <a:p>
            <a:endParaRPr lang="en-US" dirty="0">
              <a:solidFill>
                <a:schemeClr val="tx1"/>
              </a:solidFill>
            </a:endParaRPr>
          </a:p>
        </p:txBody>
      </p:sp>
      <p:grpSp>
        <p:nvGrpSpPr>
          <p:cNvPr id="133" name="Group 33">
            <a:extLst>
              <a:ext uri="{FF2B5EF4-FFF2-40B4-BE49-F238E27FC236}">
                <a16:creationId xmlns:a16="http://schemas.microsoft.com/office/drawing/2014/main" id="{C10691C3-C94A-4DA0-B1AF-810555EECFBB}"/>
              </a:ext>
            </a:extLst>
          </p:cNvPr>
          <p:cNvGrpSpPr>
            <a:grpSpLocks/>
          </p:cNvGrpSpPr>
          <p:nvPr/>
        </p:nvGrpSpPr>
        <p:grpSpPr bwMode="auto">
          <a:xfrm>
            <a:off x="8588313" y="5427245"/>
            <a:ext cx="282575" cy="381000"/>
            <a:chOff x="1451" y="1833"/>
            <a:chExt cx="178" cy="240"/>
          </a:xfrm>
        </p:grpSpPr>
        <p:sp>
          <p:nvSpPr>
            <p:cNvPr id="134" name="Oval 34">
              <a:extLst>
                <a:ext uri="{FF2B5EF4-FFF2-40B4-BE49-F238E27FC236}">
                  <a16:creationId xmlns:a16="http://schemas.microsoft.com/office/drawing/2014/main" id="{FAD6AFA2-080F-4134-9BC7-650740F18445}"/>
                </a:ext>
              </a:extLst>
            </p:cNvPr>
            <p:cNvSpPr>
              <a:spLocks noChangeArrowheads="1"/>
            </p:cNvSpPr>
            <p:nvPr/>
          </p:nvSpPr>
          <p:spPr bwMode="auto">
            <a:xfrm>
              <a:off x="1478"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3524"/>
                </a:solidFill>
              </a:endParaRPr>
            </a:p>
          </p:txBody>
        </p:sp>
        <p:sp>
          <p:nvSpPr>
            <p:cNvPr id="135" name="Text Box 35">
              <a:extLst>
                <a:ext uri="{FF2B5EF4-FFF2-40B4-BE49-F238E27FC236}">
                  <a16:creationId xmlns:a16="http://schemas.microsoft.com/office/drawing/2014/main" id="{46871B4D-BFBA-4E74-8BCA-6223D7217847}"/>
                </a:ext>
              </a:extLst>
            </p:cNvPr>
            <p:cNvSpPr txBox="1">
              <a:spLocks noChangeArrowheads="1"/>
            </p:cNvSpPr>
            <p:nvPr/>
          </p:nvSpPr>
          <p:spPr bwMode="auto">
            <a:xfrm>
              <a:off x="1451"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a:solidFill>
                    <a:srgbClr val="EE3524"/>
                  </a:solidFill>
                  <a:latin typeface="Times New Roman" pitchFamily="18" charset="0"/>
                  <a:sym typeface="Wingdings" pitchFamily="2" charset="2"/>
                </a:rPr>
                <a:t></a:t>
              </a:r>
              <a:endParaRPr lang="en-US" sz="2500">
                <a:solidFill>
                  <a:srgbClr val="EE3524"/>
                </a:solidFill>
              </a:endParaRPr>
            </a:p>
          </p:txBody>
        </p:sp>
      </p:grpSp>
      <p:grpSp>
        <p:nvGrpSpPr>
          <p:cNvPr id="136" name="Group 36">
            <a:extLst>
              <a:ext uri="{FF2B5EF4-FFF2-40B4-BE49-F238E27FC236}">
                <a16:creationId xmlns:a16="http://schemas.microsoft.com/office/drawing/2014/main" id="{7D12D0FB-AF84-45C6-B0D1-2B7C8774BED0}"/>
              </a:ext>
            </a:extLst>
          </p:cNvPr>
          <p:cNvGrpSpPr>
            <a:grpSpLocks/>
          </p:cNvGrpSpPr>
          <p:nvPr/>
        </p:nvGrpSpPr>
        <p:grpSpPr bwMode="auto">
          <a:xfrm>
            <a:off x="8352630" y="2969725"/>
            <a:ext cx="282575" cy="381000"/>
            <a:chOff x="1235" y="1833"/>
            <a:chExt cx="178" cy="240"/>
          </a:xfrm>
        </p:grpSpPr>
        <p:sp>
          <p:nvSpPr>
            <p:cNvPr id="137" name="Oval 37">
              <a:extLst>
                <a:ext uri="{FF2B5EF4-FFF2-40B4-BE49-F238E27FC236}">
                  <a16:creationId xmlns:a16="http://schemas.microsoft.com/office/drawing/2014/main" id="{E3FA7F90-1C9B-48CD-B592-5B3E8F73C25B}"/>
                </a:ext>
              </a:extLst>
            </p:cNvPr>
            <p:cNvSpPr>
              <a:spLocks noChangeArrowheads="1"/>
            </p:cNvSpPr>
            <p:nvPr/>
          </p:nvSpPr>
          <p:spPr bwMode="auto">
            <a:xfrm>
              <a:off x="1262"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3524"/>
                </a:solidFill>
              </a:endParaRPr>
            </a:p>
          </p:txBody>
        </p:sp>
        <p:sp>
          <p:nvSpPr>
            <p:cNvPr id="138" name="Text Box 38">
              <a:extLst>
                <a:ext uri="{FF2B5EF4-FFF2-40B4-BE49-F238E27FC236}">
                  <a16:creationId xmlns:a16="http://schemas.microsoft.com/office/drawing/2014/main" id="{31FE2B41-1546-40DF-BA6C-03F8CF7F8A04}"/>
                </a:ext>
              </a:extLst>
            </p:cNvPr>
            <p:cNvSpPr txBox="1">
              <a:spLocks noChangeArrowheads="1"/>
            </p:cNvSpPr>
            <p:nvPr/>
          </p:nvSpPr>
          <p:spPr bwMode="auto">
            <a:xfrm>
              <a:off x="1235"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a:solidFill>
                    <a:srgbClr val="EE3524"/>
                  </a:solidFill>
                  <a:latin typeface="Times New Roman" pitchFamily="18" charset="0"/>
                  <a:sym typeface="Wingdings" pitchFamily="2" charset="2"/>
                </a:rPr>
                <a:t></a:t>
              </a:r>
              <a:endParaRPr lang="en-US" sz="2500">
                <a:solidFill>
                  <a:srgbClr val="EE3524"/>
                </a:solidFill>
              </a:endParaRPr>
            </a:p>
          </p:txBody>
        </p:sp>
      </p:grpSp>
      <p:grpSp>
        <p:nvGrpSpPr>
          <p:cNvPr id="139" name="Group 39">
            <a:extLst>
              <a:ext uri="{FF2B5EF4-FFF2-40B4-BE49-F238E27FC236}">
                <a16:creationId xmlns:a16="http://schemas.microsoft.com/office/drawing/2014/main" id="{CAD11C24-5B5E-4CD5-813B-BF1A361E0A89}"/>
              </a:ext>
            </a:extLst>
          </p:cNvPr>
          <p:cNvGrpSpPr>
            <a:grpSpLocks/>
          </p:cNvGrpSpPr>
          <p:nvPr/>
        </p:nvGrpSpPr>
        <p:grpSpPr bwMode="auto">
          <a:xfrm>
            <a:off x="7113341" y="2007724"/>
            <a:ext cx="282575" cy="381000"/>
            <a:chOff x="1019" y="1833"/>
            <a:chExt cx="178" cy="240"/>
          </a:xfrm>
        </p:grpSpPr>
        <p:sp>
          <p:nvSpPr>
            <p:cNvPr id="140" name="Oval 40">
              <a:extLst>
                <a:ext uri="{FF2B5EF4-FFF2-40B4-BE49-F238E27FC236}">
                  <a16:creationId xmlns:a16="http://schemas.microsoft.com/office/drawing/2014/main" id="{C9917B35-A858-4FDE-AC30-04FA7F52F4C1}"/>
                </a:ext>
              </a:extLst>
            </p:cNvPr>
            <p:cNvSpPr>
              <a:spLocks noChangeArrowheads="1"/>
            </p:cNvSpPr>
            <p:nvPr/>
          </p:nvSpPr>
          <p:spPr bwMode="auto">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3524"/>
                </a:solidFill>
              </a:endParaRPr>
            </a:p>
          </p:txBody>
        </p:sp>
        <p:sp>
          <p:nvSpPr>
            <p:cNvPr id="141" name="Text Box 41">
              <a:extLst>
                <a:ext uri="{FF2B5EF4-FFF2-40B4-BE49-F238E27FC236}">
                  <a16:creationId xmlns:a16="http://schemas.microsoft.com/office/drawing/2014/main" id="{64B7CB48-2018-4213-9A59-F09ED34719C5}"/>
                </a:ext>
              </a:extLst>
            </p:cNvPr>
            <p:cNvSpPr txBox="1">
              <a:spLocks noChangeArrowheads="1"/>
            </p:cNvSpPr>
            <p:nvPr/>
          </p:nvSpPr>
          <p:spPr bwMode="auto">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E3524"/>
                  </a:solidFill>
                  <a:latin typeface="Times New Roman" pitchFamily="18" charset="0"/>
                  <a:sym typeface="Wingdings" pitchFamily="2" charset="2"/>
                </a:rPr>
                <a:t></a:t>
              </a:r>
              <a:endParaRPr lang="en-US" sz="2500" dirty="0">
                <a:solidFill>
                  <a:srgbClr val="EE3524"/>
                </a:solidFill>
              </a:endParaRPr>
            </a:p>
          </p:txBody>
        </p:sp>
      </p:grpSp>
      <p:grpSp>
        <p:nvGrpSpPr>
          <p:cNvPr id="142" name="Group 42">
            <a:extLst>
              <a:ext uri="{FF2B5EF4-FFF2-40B4-BE49-F238E27FC236}">
                <a16:creationId xmlns:a16="http://schemas.microsoft.com/office/drawing/2014/main" id="{2714175A-6855-4371-87F8-C527426CCD0E}"/>
              </a:ext>
            </a:extLst>
          </p:cNvPr>
          <p:cNvGrpSpPr>
            <a:grpSpLocks/>
          </p:cNvGrpSpPr>
          <p:nvPr/>
        </p:nvGrpSpPr>
        <p:grpSpPr bwMode="auto">
          <a:xfrm>
            <a:off x="7169645" y="1150474"/>
            <a:ext cx="282575" cy="381000"/>
            <a:chOff x="810" y="1833"/>
            <a:chExt cx="178" cy="240"/>
          </a:xfrm>
        </p:grpSpPr>
        <p:sp>
          <p:nvSpPr>
            <p:cNvPr id="143" name="Oval 43">
              <a:extLst>
                <a:ext uri="{FF2B5EF4-FFF2-40B4-BE49-F238E27FC236}">
                  <a16:creationId xmlns:a16="http://schemas.microsoft.com/office/drawing/2014/main" id="{4B3BA5F4-0286-42D3-99C4-455C0F7CD55F}"/>
                </a:ext>
              </a:extLst>
            </p:cNvPr>
            <p:cNvSpPr>
              <a:spLocks noChangeArrowheads="1"/>
            </p:cNvSpPr>
            <p:nvPr/>
          </p:nvSpPr>
          <p:spPr bwMode="auto">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3524"/>
                </a:solidFill>
              </a:endParaRPr>
            </a:p>
          </p:txBody>
        </p:sp>
        <p:sp>
          <p:nvSpPr>
            <p:cNvPr id="144" name="Text Box 44">
              <a:extLst>
                <a:ext uri="{FF2B5EF4-FFF2-40B4-BE49-F238E27FC236}">
                  <a16:creationId xmlns:a16="http://schemas.microsoft.com/office/drawing/2014/main" id="{69580F94-BD4F-4E8A-B032-5A565E884C62}"/>
                </a:ext>
              </a:extLst>
            </p:cNvPr>
            <p:cNvSpPr txBox="1">
              <a:spLocks noChangeArrowheads="1"/>
            </p:cNvSpPr>
            <p:nvPr/>
          </p:nvSpPr>
          <p:spPr bwMode="auto">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E3524"/>
                  </a:solidFill>
                  <a:latin typeface="Times New Roman" pitchFamily="18" charset="0"/>
                  <a:sym typeface="Wingdings" pitchFamily="2" charset="2"/>
                </a:rPr>
                <a:t></a:t>
              </a:r>
              <a:endParaRPr lang="en-US" sz="2500" dirty="0">
                <a:solidFill>
                  <a:srgbClr val="EE3524"/>
                </a:solidFill>
              </a:endParaRPr>
            </a:p>
          </p:txBody>
        </p:sp>
      </p:grpSp>
    </p:spTree>
    <p:extLst>
      <p:ext uri="{BB962C8B-B14F-4D97-AF65-F5344CB8AC3E}">
        <p14:creationId xmlns:p14="http://schemas.microsoft.com/office/powerpoint/2010/main" val="606267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Linkage to Landing Pages</a:t>
            </a:r>
          </a:p>
        </p:txBody>
      </p:sp>
      <p:sp>
        <p:nvSpPr>
          <p:cNvPr id="3" name="Content Placeholder 2"/>
          <p:cNvSpPr>
            <a:spLocks noGrp="1"/>
          </p:cNvSpPr>
          <p:nvPr>
            <p:ph idx="1"/>
          </p:nvPr>
        </p:nvSpPr>
        <p:spPr>
          <a:xfrm>
            <a:off x="609442" y="1674421"/>
            <a:ext cx="10969943" cy="4451744"/>
          </a:xfrm>
        </p:spPr>
        <p:txBody>
          <a:bodyPr/>
          <a:lstStyle/>
          <a:p>
            <a:r>
              <a:rPr lang="en-US" dirty="0"/>
              <a:t>Link the Superfund subcategory headings on the homepage to their corresponding landing pages.</a:t>
            </a:r>
          </a:p>
        </p:txBody>
      </p:sp>
      <p:sp>
        <p:nvSpPr>
          <p:cNvPr id="5" name="Title 2"/>
          <p:cNvSpPr txBox="1">
            <a:spLocks/>
          </p:cNvSpPr>
          <p:nvPr/>
        </p:nvSpPr>
        <p:spPr>
          <a:xfrm>
            <a:off x="618070" y="1061792"/>
            <a:ext cx="6700425" cy="41202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3A475B"/>
                </a:solidFill>
              </a:rPr>
              <a:t>Recommendation</a:t>
            </a:r>
          </a:p>
        </p:txBody>
      </p:sp>
      <p:sp>
        <p:nvSpPr>
          <p:cNvPr id="6" name="TextBox 5"/>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Linkage to Landing Pages</a:t>
            </a:r>
          </a:p>
        </p:txBody>
      </p:sp>
    </p:spTree>
    <p:extLst>
      <p:ext uri="{BB962C8B-B14F-4D97-AF65-F5344CB8AC3E}">
        <p14:creationId xmlns:p14="http://schemas.microsoft.com/office/powerpoint/2010/main" val="2972984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Labels and Messages</a:t>
            </a:r>
          </a:p>
        </p:txBody>
      </p:sp>
    </p:spTree>
    <p:extLst>
      <p:ext uri="{BB962C8B-B14F-4D97-AF65-F5344CB8AC3E}">
        <p14:creationId xmlns:p14="http://schemas.microsoft.com/office/powerpoint/2010/main" val="267160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61CD558-C559-427D-B715-CFD2DA951054}"/>
              </a:ext>
            </a:extLst>
          </p:cNvPr>
          <p:cNvGrpSpPr/>
          <p:nvPr/>
        </p:nvGrpSpPr>
        <p:grpSpPr>
          <a:xfrm>
            <a:off x="1735781" y="1356747"/>
            <a:ext cx="8516045" cy="1898868"/>
            <a:chOff x="1735781" y="1356747"/>
            <a:chExt cx="8516045" cy="1898868"/>
          </a:xfrm>
        </p:grpSpPr>
        <p:sp>
          <p:nvSpPr>
            <p:cNvPr id="4" name="Freeform: Shape 3">
              <a:extLst>
                <a:ext uri="{FF2B5EF4-FFF2-40B4-BE49-F238E27FC236}">
                  <a16:creationId xmlns:a16="http://schemas.microsoft.com/office/drawing/2014/main" id="{B313D097-B078-41A4-A1F7-7DE821E77E87}"/>
                </a:ext>
              </a:extLst>
            </p:cNvPr>
            <p:cNvSpPr/>
            <p:nvPr/>
          </p:nvSpPr>
          <p:spPr>
            <a:xfrm>
              <a:off x="1735781" y="1356747"/>
              <a:ext cx="1898868" cy="1898868"/>
            </a:xfrm>
            <a:custGeom>
              <a:avLst/>
              <a:gdLst>
                <a:gd name="connsiteX0" fmla="*/ 0 w 1898868"/>
                <a:gd name="connsiteY0" fmla="*/ 949434 h 1898868"/>
                <a:gd name="connsiteX1" fmla="*/ 949434 w 1898868"/>
                <a:gd name="connsiteY1" fmla="*/ 0 h 1898868"/>
                <a:gd name="connsiteX2" fmla="*/ 1898868 w 1898868"/>
                <a:gd name="connsiteY2" fmla="*/ 949434 h 1898868"/>
                <a:gd name="connsiteX3" fmla="*/ 949434 w 1898868"/>
                <a:gd name="connsiteY3" fmla="*/ 1898868 h 1898868"/>
                <a:gd name="connsiteX4" fmla="*/ 0 w 1898868"/>
                <a:gd name="connsiteY4" fmla="*/ 949434 h 189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8868" h="1898868">
                  <a:moveTo>
                    <a:pt x="0" y="949434"/>
                  </a:moveTo>
                  <a:cubicBezTo>
                    <a:pt x="0" y="425076"/>
                    <a:pt x="425076" y="0"/>
                    <a:pt x="949434" y="0"/>
                  </a:cubicBezTo>
                  <a:cubicBezTo>
                    <a:pt x="1473792" y="0"/>
                    <a:pt x="1898868" y="425076"/>
                    <a:pt x="1898868" y="949434"/>
                  </a:cubicBezTo>
                  <a:cubicBezTo>
                    <a:pt x="1898868" y="1473792"/>
                    <a:pt x="1473792" y="1898868"/>
                    <a:pt x="949434" y="1898868"/>
                  </a:cubicBezTo>
                  <a:cubicBezTo>
                    <a:pt x="425076" y="1898868"/>
                    <a:pt x="0" y="1473792"/>
                    <a:pt x="0" y="949434"/>
                  </a:cubicBezTo>
                  <a:close/>
                </a:path>
              </a:pathLst>
            </a:custGeom>
            <a:solidFill>
              <a:schemeClr val="accent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06023" tIns="306023" rIns="306023" bIns="306023" numCol="1" spcCol="1270" anchor="ctr" anchorCtr="0">
              <a:noAutofit/>
            </a:bodyPr>
            <a:lstStyle/>
            <a:p>
              <a:pPr marL="0" lvl="0" indent="0" algn="ctr" defTabSz="977900">
                <a:lnSpc>
                  <a:spcPct val="90000"/>
                </a:lnSpc>
                <a:spcBef>
                  <a:spcPct val="0"/>
                </a:spcBef>
                <a:spcAft>
                  <a:spcPct val="35000"/>
                </a:spcAft>
                <a:buNone/>
              </a:pPr>
              <a:r>
                <a:rPr lang="en-US" sz="2200" kern="1200" dirty="0"/>
                <a:t>Audit</a:t>
              </a:r>
            </a:p>
          </p:txBody>
        </p:sp>
        <p:sp>
          <p:nvSpPr>
            <p:cNvPr id="5" name="Freeform: Shape 4">
              <a:extLst>
                <a:ext uri="{FF2B5EF4-FFF2-40B4-BE49-F238E27FC236}">
                  <a16:creationId xmlns:a16="http://schemas.microsoft.com/office/drawing/2014/main" id="{E24E9F6F-5B83-43DD-BCFB-B4AD43D400B0}"/>
                </a:ext>
              </a:extLst>
            </p:cNvPr>
            <p:cNvSpPr/>
            <p:nvPr/>
          </p:nvSpPr>
          <p:spPr>
            <a:xfrm>
              <a:off x="3788838" y="1755509"/>
              <a:ext cx="1101343" cy="1101343"/>
            </a:xfrm>
            <a:custGeom>
              <a:avLst/>
              <a:gdLst>
                <a:gd name="connsiteX0" fmla="*/ 145983 w 1101343"/>
                <a:gd name="connsiteY0" fmla="*/ 421154 h 1101343"/>
                <a:gd name="connsiteX1" fmla="*/ 421154 w 1101343"/>
                <a:gd name="connsiteY1" fmla="*/ 421154 h 1101343"/>
                <a:gd name="connsiteX2" fmla="*/ 421154 w 1101343"/>
                <a:gd name="connsiteY2" fmla="*/ 145983 h 1101343"/>
                <a:gd name="connsiteX3" fmla="*/ 680189 w 1101343"/>
                <a:gd name="connsiteY3" fmla="*/ 145983 h 1101343"/>
                <a:gd name="connsiteX4" fmla="*/ 680189 w 1101343"/>
                <a:gd name="connsiteY4" fmla="*/ 421154 h 1101343"/>
                <a:gd name="connsiteX5" fmla="*/ 955360 w 1101343"/>
                <a:gd name="connsiteY5" fmla="*/ 421154 h 1101343"/>
                <a:gd name="connsiteX6" fmla="*/ 955360 w 1101343"/>
                <a:gd name="connsiteY6" fmla="*/ 680189 h 1101343"/>
                <a:gd name="connsiteX7" fmla="*/ 680189 w 1101343"/>
                <a:gd name="connsiteY7" fmla="*/ 680189 h 1101343"/>
                <a:gd name="connsiteX8" fmla="*/ 680189 w 1101343"/>
                <a:gd name="connsiteY8" fmla="*/ 955360 h 1101343"/>
                <a:gd name="connsiteX9" fmla="*/ 421154 w 1101343"/>
                <a:gd name="connsiteY9" fmla="*/ 955360 h 1101343"/>
                <a:gd name="connsiteX10" fmla="*/ 421154 w 1101343"/>
                <a:gd name="connsiteY10" fmla="*/ 680189 h 1101343"/>
                <a:gd name="connsiteX11" fmla="*/ 145983 w 1101343"/>
                <a:gd name="connsiteY11" fmla="*/ 680189 h 1101343"/>
                <a:gd name="connsiteX12" fmla="*/ 145983 w 1101343"/>
                <a:gd name="connsiteY12" fmla="*/ 421154 h 110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1343" h="1101343">
                  <a:moveTo>
                    <a:pt x="145983" y="421154"/>
                  </a:moveTo>
                  <a:lnTo>
                    <a:pt x="421154" y="421154"/>
                  </a:lnTo>
                  <a:lnTo>
                    <a:pt x="421154" y="145983"/>
                  </a:lnTo>
                  <a:lnTo>
                    <a:pt x="680189" y="145983"/>
                  </a:lnTo>
                  <a:lnTo>
                    <a:pt x="680189" y="421154"/>
                  </a:lnTo>
                  <a:lnTo>
                    <a:pt x="955360" y="421154"/>
                  </a:lnTo>
                  <a:lnTo>
                    <a:pt x="955360" y="680189"/>
                  </a:lnTo>
                  <a:lnTo>
                    <a:pt x="680189" y="680189"/>
                  </a:lnTo>
                  <a:lnTo>
                    <a:pt x="680189" y="955360"/>
                  </a:lnTo>
                  <a:lnTo>
                    <a:pt x="421154" y="955360"/>
                  </a:lnTo>
                  <a:lnTo>
                    <a:pt x="421154" y="680189"/>
                  </a:lnTo>
                  <a:lnTo>
                    <a:pt x="145983" y="680189"/>
                  </a:lnTo>
                  <a:lnTo>
                    <a:pt x="145983" y="421154"/>
                  </a:lnTo>
                  <a:close/>
                </a:path>
              </a:pathLst>
            </a:custGeom>
            <a:solidFill>
              <a:schemeClr val="accent2"/>
            </a:solidFill>
            <a:ln w="28575">
              <a:solidFill>
                <a:schemeClr val="bg1"/>
              </a:solidFill>
            </a:ln>
            <a:effectLst>
              <a:outerShdw blurRad="50800" dist="38100" dir="2700000" algn="tl" rotWithShape="0">
                <a:prstClr val="black">
                  <a:alpha val="40000"/>
                </a:prstClr>
              </a:outerShdw>
            </a:effectLst>
          </p:spPr>
          <p:style>
            <a:lnRef idx="0">
              <a:schemeClr val="accent1">
                <a:shade val="90000"/>
                <a:hueOff val="0"/>
                <a:satOff val="0"/>
                <a:lumOff val="0"/>
                <a:alphaOff val="0"/>
              </a:schemeClr>
            </a:lnRef>
            <a:fillRef idx="1">
              <a:scrgbClr r="0" g="0" b="0"/>
            </a:fillRef>
            <a:effectRef idx="0">
              <a:scrgbClr r="0" g="0" b="0"/>
            </a:effectRef>
            <a:fontRef idx="minor">
              <a:schemeClr val="lt1"/>
            </a:fontRef>
          </p:style>
          <p:txBody>
            <a:bodyPr spcFirstLastPara="0" vert="horz" wrap="square" lIns="145983" tIns="421154" rIns="145983" bIns="421154"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sp>
          <p:nvSpPr>
            <p:cNvPr id="6" name="Freeform: Shape 5">
              <a:extLst>
                <a:ext uri="{FF2B5EF4-FFF2-40B4-BE49-F238E27FC236}">
                  <a16:creationId xmlns:a16="http://schemas.microsoft.com/office/drawing/2014/main" id="{267B3FC6-9D08-446D-94D5-71353A5AA827}"/>
                </a:ext>
              </a:extLst>
            </p:cNvPr>
            <p:cNvSpPr/>
            <p:nvPr/>
          </p:nvSpPr>
          <p:spPr>
            <a:xfrm>
              <a:off x="5044370" y="1356747"/>
              <a:ext cx="1898868" cy="1898868"/>
            </a:xfrm>
            <a:custGeom>
              <a:avLst/>
              <a:gdLst>
                <a:gd name="connsiteX0" fmla="*/ 0 w 1898868"/>
                <a:gd name="connsiteY0" fmla="*/ 949434 h 1898868"/>
                <a:gd name="connsiteX1" fmla="*/ 949434 w 1898868"/>
                <a:gd name="connsiteY1" fmla="*/ 0 h 1898868"/>
                <a:gd name="connsiteX2" fmla="*/ 1898868 w 1898868"/>
                <a:gd name="connsiteY2" fmla="*/ 949434 h 1898868"/>
                <a:gd name="connsiteX3" fmla="*/ 949434 w 1898868"/>
                <a:gd name="connsiteY3" fmla="*/ 1898868 h 1898868"/>
                <a:gd name="connsiteX4" fmla="*/ 0 w 1898868"/>
                <a:gd name="connsiteY4" fmla="*/ 949434 h 189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8868" h="1898868">
                  <a:moveTo>
                    <a:pt x="0" y="949434"/>
                  </a:moveTo>
                  <a:cubicBezTo>
                    <a:pt x="0" y="425076"/>
                    <a:pt x="425076" y="0"/>
                    <a:pt x="949434" y="0"/>
                  </a:cubicBezTo>
                  <a:cubicBezTo>
                    <a:pt x="1473792" y="0"/>
                    <a:pt x="1898868" y="425076"/>
                    <a:pt x="1898868" y="949434"/>
                  </a:cubicBezTo>
                  <a:cubicBezTo>
                    <a:pt x="1898868" y="1473792"/>
                    <a:pt x="1473792" y="1898868"/>
                    <a:pt x="949434" y="1898868"/>
                  </a:cubicBezTo>
                  <a:cubicBezTo>
                    <a:pt x="425076" y="1898868"/>
                    <a:pt x="0" y="1473792"/>
                    <a:pt x="0" y="949434"/>
                  </a:cubicBezTo>
                  <a:close/>
                </a:path>
              </a:pathLst>
            </a:custGeom>
            <a:solidFill>
              <a:schemeClr val="accent2"/>
            </a:solidFill>
            <a:ln w="25400" cap="flat" cmpd="sng" algn="ctr">
              <a:solidFill>
                <a:prstClr val="white">
                  <a:hueOff val="0"/>
                  <a:satOff val="0"/>
                  <a:lumOff val="0"/>
                  <a:alphaOff val="0"/>
                </a:prstClr>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304753" tIns="304753" rIns="304753" bIns="304753" numCol="1" spcCol="1270" anchor="ctr" anchorCtr="0">
              <a:noAutofit/>
            </a:bodyPr>
            <a:lstStyle/>
            <a:p>
              <a:pPr marL="0" lvl="0" indent="0" algn="ctr" defTabSz="933450">
                <a:lnSpc>
                  <a:spcPct val="90000"/>
                </a:lnSpc>
                <a:spcBef>
                  <a:spcPct val="0"/>
                </a:spcBef>
                <a:spcAft>
                  <a:spcPct val="35000"/>
                </a:spcAft>
                <a:buNone/>
              </a:pPr>
              <a:r>
                <a:rPr lang="en-US" sz="2200" kern="1200" dirty="0">
                  <a:solidFill>
                    <a:prstClr val="white"/>
                  </a:solidFill>
                  <a:latin typeface="Arial"/>
                  <a:ea typeface="+mn-ea"/>
                  <a:cs typeface="+mn-cs"/>
                </a:rPr>
                <a:t>Analysis</a:t>
              </a:r>
            </a:p>
          </p:txBody>
        </p:sp>
        <p:sp>
          <p:nvSpPr>
            <p:cNvPr id="7" name="Freeform: Shape 6">
              <a:extLst>
                <a:ext uri="{FF2B5EF4-FFF2-40B4-BE49-F238E27FC236}">
                  <a16:creationId xmlns:a16="http://schemas.microsoft.com/office/drawing/2014/main" id="{D99D6470-A825-4B69-9875-01BA85297774}"/>
                </a:ext>
              </a:extLst>
            </p:cNvPr>
            <p:cNvSpPr/>
            <p:nvPr/>
          </p:nvSpPr>
          <p:spPr>
            <a:xfrm>
              <a:off x="7097426" y="1755509"/>
              <a:ext cx="1101343" cy="1101343"/>
            </a:xfrm>
            <a:custGeom>
              <a:avLst/>
              <a:gdLst>
                <a:gd name="connsiteX0" fmla="*/ 145983 w 1101343"/>
                <a:gd name="connsiteY0" fmla="*/ 226877 h 1101343"/>
                <a:gd name="connsiteX1" fmla="*/ 955360 w 1101343"/>
                <a:gd name="connsiteY1" fmla="*/ 226877 h 1101343"/>
                <a:gd name="connsiteX2" fmla="*/ 955360 w 1101343"/>
                <a:gd name="connsiteY2" fmla="*/ 485913 h 1101343"/>
                <a:gd name="connsiteX3" fmla="*/ 145983 w 1101343"/>
                <a:gd name="connsiteY3" fmla="*/ 485913 h 1101343"/>
                <a:gd name="connsiteX4" fmla="*/ 145983 w 1101343"/>
                <a:gd name="connsiteY4" fmla="*/ 226877 h 1101343"/>
                <a:gd name="connsiteX5" fmla="*/ 145983 w 1101343"/>
                <a:gd name="connsiteY5" fmla="*/ 615430 h 1101343"/>
                <a:gd name="connsiteX6" fmla="*/ 955360 w 1101343"/>
                <a:gd name="connsiteY6" fmla="*/ 615430 h 1101343"/>
                <a:gd name="connsiteX7" fmla="*/ 955360 w 1101343"/>
                <a:gd name="connsiteY7" fmla="*/ 874466 h 1101343"/>
                <a:gd name="connsiteX8" fmla="*/ 145983 w 1101343"/>
                <a:gd name="connsiteY8" fmla="*/ 874466 h 1101343"/>
                <a:gd name="connsiteX9" fmla="*/ 145983 w 1101343"/>
                <a:gd name="connsiteY9" fmla="*/ 615430 h 110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343" h="1101343">
                  <a:moveTo>
                    <a:pt x="145983" y="226877"/>
                  </a:moveTo>
                  <a:lnTo>
                    <a:pt x="955360" y="226877"/>
                  </a:lnTo>
                  <a:lnTo>
                    <a:pt x="955360" y="485913"/>
                  </a:lnTo>
                  <a:lnTo>
                    <a:pt x="145983" y="485913"/>
                  </a:lnTo>
                  <a:lnTo>
                    <a:pt x="145983" y="226877"/>
                  </a:lnTo>
                  <a:close/>
                  <a:moveTo>
                    <a:pt x="145983" y="615430"/>
                  </a:moveTo>
                  <a:lnTo>
                    <a:pt x="955360" y="615430"/>
                  </a:lnTo>
                  <a:lnTo>
                    <a:pt x="955360" y="874466"/>
                  </a:lnTo>
                  <a:lnTo>
                    <a:pt x="145983" y="874466"/>
                  </a:lnTo>
                  <a:lnTo>
                    <a:pt x="145983" y="615430"/>
                  </a:lnTo>
                  <a:close/>
                </a:path>
              </a:pathLst>
            </a:custGeom>
            <a:solidFill>
              <a:schemeClr val="accent2"/>
            </a:solidFill>
            <a:ln w="25400" cap="flat" cmpd="sng" algn="ctr">
              <a:solidFill>
                <a:prstClr val="white">
                  <a:hueOff val="0"/>
                  <a:satOff val="0"/>
                  <a:lumOff val="0"/>
                  <a:alphaOff val="0"/>
                </a:prstClr>
              </a:solidFill>
              <a:prstDash val="solid"/>
            </a:ln>
            <a:effectLst>
              <a:outerShdw blurRad="50800" dist="38100" dir="2700000" algn="tl" rotWithShape="0">
                <a:prstClr val="black">
                  <a:alpha val="40000"/>
                </a:prstClr>
              </a:outerShdw>
            </a:effectLst>
          </p:spPr>
          <p:style>
            <a:lnRef idx="0">
              <a:scrgbClr r="0" g="0" b="0"/>
            </a:lnRef>
            <a:fillRef idx="1">
              <a:scrgbClr r="0" g="0" b="0"/>
            </a:fillRef>
            <a:effectRef idx="0">
              <a:scrgbClr r="0" g="0" b="0"/>
            </a:effectRef>
            <a:fontRef idx="minor">
              <a:schemeClr val="lt1"/>
            </a:fontRef>
          </p:style>
          <p:txBody>
            <a:bodyPr spcFirstLastPara="0" vert="horz" wrap="square" lIns="172653" tIns="253547" rIns="172653" bIns="253547" numCol="1" spcCol="1270" anchor="ctr" anchorCtr="0">
              <a:noAutofit/>
            </a:bodyPr>
            <a:lstStyle/>
            <a:p>
              <a:pPr marL="0" lvl="0" indent="0" algn="ctr" defTabSz="933450">
                <a:lnSpc>
                  <a:spcPct val="90000"/>
                </a:lnSpc>
                <a:spcBef>
                  <a:spcPct val="0"/>
                </a:spcBef>
                <a:spcAft>
                  <a:spcPct val="35000"/>
                </a:spcAft>
                <a:buNone/>
              </a:pPr>
              <a:endParaRPr lang="en-US" sz="2100" kern="1200">
                <a:solidFill>
                  <a:prstClr val="white"/>
                </a:solidFill>
                <a:latin typeface="Arial"/>
                <a:ea typeface="+mn-ea"/>
                <a:cs typeface="+mn-cs"/>
              </a:endParaRPr>
            </a:p>
          </p:txBody>
        </p:sp>
        <p:sp>
          <p:nvSpPr>
            <p:cNvPr id="13" name="Freeform: Shape 12">
              <a:extLst>
                <a:ext uri="{FF2B5EF4-FFF2-40B4-BE49-F238E27FC236}">
                  <a16:creationId xmlns:a16="http://schemas.microsoft.com/office/drawing/2014/main" id="{E5C07EC9-F39D-4D4C-AE1D-7940D8212A14}"/>
                </a:ext>
              </a:extLst>
            </p:cNvPr>
            <p:cNvSpPr/>
            <p:nvPr/>
          </p:nvSpPr>
          <p:spPr>
            <a:xfrm>
              <a:off x="8352958" y="1356747"/>
              <a:ext cx="1898868" cy="1898868"/>
            </a:xfrm>
            <a:custGeom>
              <a:avLst/>
              <a:gdLst>
                <a:gd name="connsiteX0" fmla="*/ 0 w 1898868"/>
                <a:gd name="connsiteY0" fmla="*/ 949434 h 1898868"/>
                <a:gd name="connsiteX1" fmla="*/ 949434 w 1898868"/>
                <a:gd name="connsiteY1" fmla="*/ 0 h 1898868"/>
                <a:gd name="connsiteX2" fmla="*/ 1898868 w 1898868"/>
                <a:gd name="connsiteY2" fmla="*/ 949434 h 1898868"/>
                <a:gd name="connsiteX3" fmla="*/ 949434 w 1898868"/>
                <a:gd name="connsiteY3" fmla="*/ 1898868 h 1898868"/>
                <a:gd name="connsiteX4" fmla="*/ 0 w 1898868"/>
                <a:gd name="connsiteY4" fmla="*/ 949434 h 189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8868" h="1898868">
                  <a:moveTo>
                    <a:pt x="0" y="949434"/>
                  </a:moveTo>
                  <a:cubicBezTo>
                    <a:pt x="0" y="425076"/>
                    <a:pt x="425076" y="0"/>
                    <a:pt x="949434" y="0"/>
                  </a:cubicBezTo>
                  <a:cubicBezTo>
                    <a:pt x="1473792" y="0"/>
                    <a:pt x="1898868" y="425076"/>
                    <a:pt x="1898868" y="949434"/>
                  </a:cubicBezTo>
                  <a:cubicBezTo>
                    <a:pt x="1898868" y="1473792"/>
                    <a:pt x="1473792" y="1898868"/>
                    <a:pt x="949434" y="1898868"/>
                  </a:cubicBezTo>
                  <a:cubicBezTo>
                    <a:pt x="425076" y="1898868"/>
                    <a:pt x="0" y="1473792"/>
                    <a:pt x="0" y="949434"/>
                  </a:cubicBezTo>
                  <a:close/>
                </a:path>
              </a:pathLst>
            </a:custGeom>
            <a:solidFill>
              <a:schemeClr val="accent2"/>
            </a:solidFill>
            <a:ln w="25400" cap="flat" cmpd="sng" algn="ctr">
              <a:solidFill>
                <a:prstClr val="white">
                  <a:hueOff val="0"/>
                  <a:satOff val="0"/>
                  <a:lumOff val="0"/>
                  <a:alphaOff val="0"/>
                </a:prstClr>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304753" tIns="304753" rIns="304753" bIns="304753" numCol="1" spcCol="1270" anchor="ctr" anchorCtr="0">
              <a:noAutofit/>
            </a:bodyPr>
            <a:lstStyle/>
            <a:p>
              <a:pPr marL="0" lvl="0" indent="0" algn="ctr" defTabSz="933450">
                <a:lnSpc>
                  <a:spcPct val="90000"/>
                </a:lnSpc>
                <a:spcBef>
                  <a:spcPct val="0"/>
                </a:spcBef>
                <a:spcAft>
                  <a:spcPct val="35000"/>
                </a:spcAft>
                <a:buNone/>
              </a:pPr>
              <a:r>
                <a:rPr lang="en-US" sz="2200" kern="1200" dirty="0">
                  <a:solidFill>
                    <a:prstClr val="white"/>
                  </a:solidFill>
                  <a:latin typeface="Arial"/>
                  <a:ea typeface="+mn-ea"/>
                  <a:cs typeface="+mn-cs"/>
                </a:rPr>
                <a:t>Findings</a:t>
              </a:r>
            </a:p>
          </p:txBody>
        </p:sp>
      </p:grpSp>
      <p:sp>
        <p:nvSpPr>
          <p:cNvPr id="2" name="Title 1"/>
          <p:cNvSpPr>
            <a:spLocks noGrp="1"/>
          </p:cNvSpPr>
          <p:nvPr>
            <p:ph type="title"/>
          </p:nvPr>
        </p:nvSpPr>
        <p:spPr/>
        <p:txBody>
          <a:bodyPr/>
          <a:lstStyle/>
          <a:p>
            <a:r>
              <a:rPr lang="en-US" dirty="0"/>
              <a:t>ForeSee Usability Methodology</a:t>
            </a:r>
          </a:p>
        </p:txBody>
      </p:sp>
      <p:sp>
        <p:nvSpPr>
          <p:cNvPr id="8" name="Text Box 7"/>
          <p:cNvSpPr txBox="1">
            <a:spLocks noChangeArrowheads="1"/>
          </p:cNvSpPr>
          <p:nvPr/>
        </p:nvSpPr>
        <p:spPr bwMode="auto">
          <a:xfrm>
            <a:off x="777394" y="5492879"/>
            <a:ext cx="7590008" cy="75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24" tIns="403118" rIns="80624" bIns="40312"/>
          <a:lstStyle>
            <a:lvl1pPr marL="63500" defTabSz="1019175" eaLnBrk="0" hangingPunct="0">
              <a:tabLst>
                <a:tab pos="4400550" algn="l"/>
                <a:tab pos="4633913" algn="l"/>
              </a:tabLst>
              <a:defRPr sz="2000">
                <a:solidFill>
                  <a:schemeClr val="tx1"/>
                </a:solidFill>
                <a:latin typeface="Arial" pitchFamily="34" charset="0"/>
                <a:cs typeface="Arial" pitchFamily="34" charset="0"/>
              </a:defRPr>
            </a:lvl1pPr>
            <a:lvl2pPr marL="742950" indent="-285750" defTabSz="1019175" eaLnBrk="0" hangingPunct="0">
              <a:tabLst>
                <a:tab pos="4400550" algn="l"/>
                <a:tab pos="4633913" algn="l"/>
              </a:tabLst>
              <a:defRPr sz="2000">
                <a:solidFill>
                  <a:schemeClr val="tx1"/>
                </a:solidFill>
                <a:latin typeface="Arial" pitchFamily="34" charset="0"/>
                <a:cs typeface="Arial" pitchFamily="34" charset="0"/>
              </a:defRPr>
            </a:lvl2pPr>
            <a:lvl3pPr marL="1143000" indent="-228600" defTabSz="1019175" eaLnBrk="0" hangingPunct="0">
              <a:tabLst>
                <a:tab pos="4400550" algn="l"/>
                <a:tab pos="4633913" algn="l"/>
              </a:tabLst>
              <a:defRPr sz="2000">
                <a:solidFill>
                  <a:schemeClr val="tx1"/>
                </a:solidFill>
                <a:latin typeface="Arial" pitchFamily="34" charset="0"/>
                <a:cs typeface="Arial" pitchFamily="34" charset="0"/>
              </a:defRPr>
            </a:lvl3pPr>
            <a:lvl4pPr marL="1600200" indent="-228600" defTabSz="1019175" eaLnBrk="0" hangingPunct="0">
              <a:tabLst>
                <a:tab pos="4400550" algn="l"/>
                <a:tab pos="4633913" algn="l"/>
              </a:tabLst>
              <a:defRPr sz="2000">
                <a:solidFill>
                  <a:schemeClr val="tx1"/>
                </a:solidFill>
                <a:latin typeface="Arial" pitchFamily="34" charset="0"/>
                <a:cs typeface="Arial" pitchFamily="34" charset="0"/>
              </a:defRPr>
            </a:lvl4pPr>
            <a:lvl5pPr marL="2057400" indent="-228600" defTabSz="1019175" eaLnBrk="0" hangingPunct="0">
              <a:tabLst>
                <a:tab pos="4400550" algn="l"/>
                <a:tab pos="4633913" algn="l"/>
              </a:tabLst>
              <a:defRPr sz="2000">
                <a:solidFill>
                  <a:schemeClr val="tx1"/>
                </a:solidFill>
                <a:latin typeface="Arial" pitchFamily="34" charset="0"/>
                <a:cs typeface="Arial" pitchFamily="34" charset="0"/>
              </a:defRPr>
            </a:lvl5pPr>
            <a:lvl6pPr marL="2514600" indent="-228600" defTabSz="1019175" eaLnBrk="0" fontAlgn="base" hangingPunct="0">
              <a:spcBef>
                <a:spcPct val="0"/>
              </a:spcBef>
              <a:spcAft>
                <a:spcPct val="0"/>
              </a:spcAft>
              <a:tabLst>
                <a:tab pos="4400550" algn="l"/>
                <a:tab pos="4633913" algn="l"/>
              </a:tabLst>
              <a:defRPr sz="2000">
                <a:solidFill>
                  <a:schemeClr val="tx1"/>
                </a:solidFill>
                <a:latin typeface="Arial" pitchFamily="34" charset="0"/>
                <a:cs typeface="Arial" pitchFamily="34" charset="0"/>
              </a:defRPr>
            </a:lvl6pPr>
            <a:lvl7pPr marL="2971800" indent="-228600" defTabSz="1019175" eaLnBrk="0" fontAlgn="base" hangingPunct="0">
              <a:spcBef>
                <a:spcPct val="0"/>
              </a:spcBef>
              <a:spcAft>
                <a:spcPct val="0"/>
              </a:spcAft>
              <a:tabLst>
                <a:tab pos="4400550" algn="l"/>
                <a:tab pos="4633913" algn="l"/>
              </a:tabLst>
              <a:defRPr sz="2000">
                <a:solidFill>
                  <a:schemeClr val="tx1"/>
                </a:solidFill>
                <a:latin typeface="Arial" pitchFamily="34" charset="0"/>
                <a:cs typeface="Arial" pitchFamily="34" charset="0"/>
              </a:defRPr>
            </a:lvl7pPr>
            <a:lvl8pPr marL="3429000" indent="-228600" defTabSz="1019175" eaLnBrk="0" fontAlgn="base" hangingPunct="0">
              <a:spcBef>
                <a:spcPct val="0"/>
              </a:spcBef>
              <a:spcAft>
                <a:spcPct val="0"/>
              </a:spcAft>
              <a:tabLst>
                <a:tab pos="4400550" algn="l"/>
                <a:tab pos="4633913" algn="l"/>
              </a:tabLst>
              <a:defRPr sz="2000">
                <a:solidFill>
                  <a:schemeClr val="tx1"/>
                </a:solidFill>
                <a:latin typeface="Arial" pitchFamily="34" charset="0"/>
                <a:cs typeface="Arial" pitchFamily="34" charset="0"/>
              </a:defRPr>
            </a:lvl8pPr>
            <a:lvl9pPr marL="3886200" indent="-228600" defTabSz="1019175" eaLnBrk="0" fontAlgn="base" hangingPunct="0">
              <a:spcBef>
                <a:spcPct val="0"/>
              </a:spcBef>
              <a:spcAft>
                <a:spcPct val="0"/>
              </a:spcAft>
              <a:tabLst>
                <a:tab pos="4400550" algn="l"/>
                <a:tab pos="4633913" algn="l"/>
              </a:tabLst>
              <a:defRPr sz="2000">
                <a:solidFill>
                  <a:schemeClr val="tx1"/>
                </a:solidFill>
                <a:latin typeface="Arial" pitchFamily="34" charset="0"/>
                <a:cs typeface="Arial" pitchFamily="34" charset="0"/>
              </a:defRPr>
            </a:lvl9pPr>
          </a:lstStyle>
          <a:p>
            <a:pPr eaLnBrk="1" hangingPunct="1"/>
            <a:endParaRPr lang="en-US" sz="1059" dirty="0">
              <a:solidFill>
                <a:srgbClr val="505050"/>
              </a:solidFill>
              <a:cs typeface="Calibri" pitchFamily="34" charset="0"/>
            </a:endParaRPr>
          </a:p>
        </p:txBody>
      </p:sp>
      <p:sp>
        <p:nvSpPr>
          <p:cNvPr id="10" name="TextBox 9"/>
          <p:cNvSpPr txBox="1"/>
          <p:nvPr/>
        </p:nvSpPr>
        <p:spPr>
          <a:xfrm>
            <a:off x="1513786" y="3623360"/>
            <a:ext cx="2386727" cy="2615420"/>
          </a:xfrm>
          <a:prstGeom prst="rect">
            <a:avLst/>
          </a:prstGeom>
          <a:noFill/>
        </p:spPr>
        <p:txBody>
          <a:bodyPr wrap="square" rtlCol="0">
            <a:spAutoFit/>
          </a:bodyPr>
          <a:lstStyle/>
          <a:p>
            <a:pPr marL="342797" indent="-342797" defTabSz="609310">
              <a:spcAft>
                <a:spcPts val="600"/>
              </a:spcAft>
              <a:buFont typeface="Arial" panose="020B0604020202020204" pitchFamily="34" charset="0"/>
              <a:buChar char="•"/>
            </a:pPr>
            <a:r>
              <a:rPr lang="en-US" sz="1600" dirty="0">
                <a:solidFill>
                  <a:srgbClr val="3A475B"/>
                </a:solidFill>
                <a:latin typeface="Arial"/>
              </a:rPr>
              <a:t>Comparison against proprietary usability indicators</a:t>
            </a:r>
          </a:p>
          <a:p>
            <a:pPr marL="342797" indent="-342797" defTabSz="609310">
              <a:spcAft>
                <a:spcPts val="600"/>
              </a:spcAft>
              <a:buFont typeface="Arial" panose="020B0604020202020204" pitchFamily="34" charset="0"/>
              <a:buChar char="•"/>
            </a:pPr>
            <a:r>
              <a:rPr lang="en-US" sz="1600" dirty="0">
                <a:solidFill>
                  <a:srgbClr val="3A475B"/>
                </a:solidFill>
                <a:latin typeface="Arial"/>
              </a:rPr>
              <a:t>Pass/Fail metric</a:t>
            </a:r>
          </a:p>
          <a:p>
            <a:pPr marL="342797" indent="-342797" defTabSz="609310">
              <a:spcAft>
                <a:spcPts val="600"/>
              </a:spcAft>
              <a:buFont typeface="Arial" panose="020B0604020202020204" pitchFamily="34" charset="0"/>
              <a:buChar char="•"/>
            </a:pPr>
            <a:r>
              <a:rPr lang="en-US" sz="1600" dirty="0">
                <a:solidFill>
                  <a:srgbClr val="3A475B"/>
                </a:solidFill>
                <a:latin typeface="Arial"/>
              </a:rPr>
              <a:t>Measures specific aspects of usability</a:t>
            </a:r>
          </a:p>
          <a:p>
            <a:pPr marL="342797" indent="-342797" defTabSz="609310">
              <a:spcAft>
                <a:spcPts val="600"/>
              </a:spcAft>
              <a:buFont typeface="Arial" panose="020B0604020202020204" pitchFamily="34" charset="0"/>
              <a:buChar char="•"/>
            </a:pPr>
            <a:r>
              <a:rPr lang="en-US" sz="1600" dirty="0">
                <a:solidFill>
                  <a:srgbClr val="3A475B"/>
                </a:solidFill>
                <a:latin typeface="Arial"/>
              </a:rPr>
              <a:t>Established best practice standards</a:t>
            </a:r>
          </a:p>
          <a:p>
            <a:pPr marL="342797" indent="-342797" defTabSz="609310">
              <a:buFont typeface="Arial" panose="020B0604020202020204" pitchFamily="34" charset="0"/>
              <a:buChar char="•"/>
            </a:pPr>
            <a:endParaRPr lang="en-US" sz="1600" dirty="0">
              <a:solidFill>
                <a:srgbClr val="3A475B"/>
              </a:solidFill>
              <a:latin typeface="Arial"/>
            </a:endParaRPr>
          </a:p>
        </p:txBody>
      </p:sp>
      <p:sp>
        <p:nvSpPr>
          <p:cNvPr id="11" name="TextBox 10"/>
          <p:cNvSpPr txBox="1"/>
          <p:nvPr/>
        </p:nvSpPr>
        <p:spPr>
          <a:xfrm>
            <a:off x="5023992" y="3623359"/>
            <a:ext cx="2386727" cy="2292338"/>
          </a:xfrm>
          <a:prstGeom prst="rect">
            <a:avLst/>
          </a:prstGeom>
          <a:noFill/>
        </p:spPr>
        <p:txBody>
          <a:bodyPr wrap="square" rtlCol="0">
            <a:spAutoFit/>
          </a:bodyPr>
          <a:lstStyle/>
          <a:p>
            <a:pPr marL="285664" indent="-285664" defTabSz="609310">
              <a:spcAft>
                <a:spcPts val="600"/>
              </a:spcAft>
              <a:buFont typeface="Arial" panose="020B0604020202020204" pitchFamily="34" charset="0"/>
              <a:buChar char="•"/>
            </a:pPr>
            <a:r>
              <a:rPr lang="en-US" sz="1600" dirty="0">
                <a:solidFill>
                  <a:srgbClr val="3A475B"/>
                </a:solidFill>
                <a:latin typeface="Arial"/>
              </a:rPr>
              <a:t>Expert analysis prioritizes key improvements</a:t>
            </a:r>
          </a:p>
          <a:p>
            <a:pPr marL="285664" indent="-285664" defTabSz="609310">
              <a:spcAft>
                <a:spcPts val="600"/>
              </a:spcAft>
              <a:buFont typeface="Arial" panose="020B0604020202020204" pitchFamily="34" charset="0"/>
              <a:buChar char="•"/>
            </a:pPr>
            <a:r>
              <a:rPr lang="en-US" sz="1600" dirty="0">
                <a:solidFill>
                  <a:srgbClr val="3A475B"/>
                </a:solidFill>
                <a:latin typeface="Arial"/>
              </a:rPr>
              <a:t>Most pervasive and severe issues</a:t>
            </a:r>
          </a:p>
          <a:p>
            <a:pPr marL="285664" indent="-285664" defTabSz="609310">
              <a:spcAft>
                <a:spcPts val="600"/>
              </a:spcAft>
              <a:buFont typeface="Arial" panose="020B0604020202020204" pitchFamily="34" charset="0"/>
              <a:buChar char="•"/>
            </a:pPr>
            <a:r>
              <a:rPr lang="en-US" sz="1600" dirty="0">
                <a:solidFill>
                  <a:srgbClr val="3A475B"/>
                </a:solidFill>
                <a:latin typeface="Arial"/>
              </a:rPr>
              <a:t>Most impactful opportunities</a:t>
            </a:r>
          </a:p>
          <a:p>
            <a:pPr marL="285664" indent="-285664" defTabSz="609310">
              <a:spcAft>
                <a:spcPts val="600"/>
              </a:spcAft>
              <a:buFont typeface="Arial" panose="020B0604020202020204" pitchFamily="34" charset="0"/>
              <a:buChar char="•"/>
            </a:pPr>
            <a:endParaRPr lang="en-US" sz="1600" dirty="0">
              <a:solidFill>
                <a:srgbClr val="3A475B"/>
              </a:solidFill>
              <a:latin typeface="Arial"/>
            </a:endParaRPr>
          </a:p>
        </p:txBody>
      </p:sp>
      <p:sp>
        <p:nvSpPr>
          <p:cNvPr id="12" name="TextBox 11"/>
          <p:cNvSpPr txBox="1"/>
          <p:nvPr/>
        </p:nvSpPr>
        <p:spPr>
          <a:xfrm>
            <a:off x="8141972" y="3623360"/>
            <a:ext cx="2386727" cy="2292338"/>
          </a:xfrm>
          <a:prstGeom prst="rect">
            <a:avLst/>
          </a:prstGeom>
          <a:noFill/>
        </p:spPr>
        <p:txBody>
          <a:bodyPr wrap="square" rtlCol="0">
            <a:spAutoFit/>
          </a:bodyPr>
          <a:lstStyle/>
          <a:p>
            <a:pPr marL="285664" indent="-285664" defTabSz="609310">
              <a:spcAft>
                <a:spcPts val="600"/>
              </a:spcAft>
              <a:buFont typeface="Arial" panose="020B0604020202020204" pitchFamily="34" charset="0"/>
              <a:buChar char="•"/>
            </a:pPr>
            <a:r>
              <a:rPr lang="en-US" sz="1600" dirty="0">
                <a:solidFill>
                  <a:srgbClr val="3A475B"/>
                </a:solidFill>
                <a:latin typeface="Arial"/>
              </a:rPr>
              <a:t>Top issues illustrated</a:t>
            </a:r>
          </a:p>
          <a:p>
            <a:pPr marL="285664" indent="-285664" defTabSz="609310">
              <a:spcAft>
                <a:spcPts val="600"/>
              </a:spcAft>
              <a:buFont typeface="Arial" panose="020B0604020202020204" pitchFamily="34" charset="0"/>
              <a:buChar char="•"/>
            </a:pPr>
            <a:r>
              <a:rPr lang="en-US" sz="1600" dirty="0">
                <a:solidFill>
                  <a:srgbClr val="3A475B"/>
                </a:solidFill>
                <a:latin typeface="Arial"/>
              </a:rPr>
              <a:t>Tactical recommendations</a:t>
            </a:r>
          </a:p>
          <a:p>
            <a:pPr marL="285664" indent="-285664" defTabSz="609310">
              <a:spcAft>
                <a:spcPts val="600"/>
              </a:spcAft>
              <a:buFont typeface="Arial" panose="020B0604020202020204" pitchFamily="34" charset="0"/>
              <a:buChar char="•"/>
            </a:pPr>
            <a:r>
              <a:rPr lang="en-US" sz="1600" dirty="0">
                <a:solidFill>
                  <a:srgbClr val="3A475B"/>
                </a:solidFill>
                <a:latin typeface="Arial"/>
              </a:rPr>
              <a:t>Best practice examples from inside and outside industry</a:t>
            </a:r>
          </a:p>
          <a:p>
            <a:pPr marL="285664" indent="-285664" defTabSz="609310">
              <a:spcAft>
                <a:spcPts val="600"/>
              </a:spcAft>
              <a:buFont typeface="Arial" panose="020B0604020202020204" pitchFamily="34" charset="0"/>
              <a:buChar char="•"/>
            </a:pPr>
            <a:endParaRPr lang="en-US" sz="1600" dirty="0">
              <a:solidFill>
                <a:srgbClr val="3A475B"/>
              </a:solidFill>
              <a:latin typeface="Arial"/>
            </a:endParaRPr>
          </a:p>
        </p:txBody>
      </p:sp>
    </p:spTree>
    <p:extLst>
      <p:ext uri="{BB962C8B-B14F-4D97-AF65-F5344CB8AC3E}">
        <p14:creationId xmlns:p14="http://schemas.microsoft.com/office/powerpoint/2010/main" val="3218981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973573" y="4942269"/>
            <a:ext cx="10200406" cy="1336901"/>
          </a:xfrm>
        </p:spPr>
        <p:txBody>
          <a:bodyPr>
            <a:normAutofit/>
          </a:bodyPr>
          <a:lstStyle/>
          <a:p>
            <a:r>
              <a:rPr lang="en-US" b="1" dirty="0"/>
              <a:t>Problem</a:t>
            </a:r>
            <a:r>
              <a:rPr lang="en-US" dirty="0"/>
              <a:t>: The visibility of ‘Report Spills and Environmental Violation’ relative to surrounding page elements is likely not commensurate with its importance in the minds of many visitors. As a result, visitors are likely to overlook it, either initially or entirely, due to its subtle placement among quick links.</a:t>
            </a:r>
          </a:p>
          <a:p>
            <a:r>
              <a:rPr lang="en-US" b="1" dirty="0"/>
              <a:t>Recommendation</a:t>
            </a:r>
            <a:r>
              <a:rPr lang="en-US" dirty="0"/>
              <a:t>: Ensure the relative visibility of links reflects their level of importance; relocate the ‘Report spills and environmental violations’ link to the utility navigation menu and style it as a button.</a:t>
            </a:r>
          </a:p>
        </p:txBody>
      </p:sp>
      <p:sp>
        <p:nvSpPr>
          <p:cNvPr id="2" name="Title 1"/>
          <p:cNvSpPr>
            <a:spLocks noGrp="1"/>
          </p:cNvSpPr>
          <p:nvPr>
            <p:ph type="title"/>
          </p:nvPr>
        </p:nvSpPr>
        <p:spPr/>
        <p:txBody>
          <a:bodyPr/>
          <a:lstStyle/>
          <a:p>
            <a:r>
              <a:rPr lang="en-US" dirty="0"/>
              <a:t>Potentially critical linkage lacks appropriate prominence</a:t>
            </a:r>
          </a:p>
        </p:txBody>
      </p:sp>
      <p:sp>
        <p:nvSpPr>
          <p:cNvPr id="40" name="TextBox 39"/>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Labels and Messages</a:t>
            </a:r>
          </a:p>
        </p:txBody>
      </p:sp>
      <p:grpSp>
        <p:nvGrpSpPr>
          <p:cNvPr id="7" name="Group 6">
            <a:extLst>
              <a:ext uri="{FF2B5EF4-FFF2-40B4-BE49-F238E27FC236}">
                <a16:creationId xmlns:a16="http://schemas.microsoft.com/office/drawing/2014/main" id="{46E4028A-6A21-4ABB-BACB-7AF2D3EBAC0C}"/>
              </a:ext>
            </a:extLst>
          </p:cNvPr>
          <p:cNvGrpSpPr/>
          <p:nvPr/>
        </p:nvGrpSpPr>
        <p:grpSpPr>
          <a:xfrm>
            <a:off x="2254577" y="1013404"/>
            <a:ext cx="7679669" cy="3732373"/>
            <a:chOff x="2405928" y="1013405"/>
            <a:chExt cx="7345528" cy="3569978"/>
          </a:xfrm>
        </p:grpSpPr>
        <p:pic>
          <p:nvPicPr>
            <p:cNvPr id="3" name="Picture 2">
              <a:extLst>
                <a:ext uri="{FF2B5EF4-FFF2-40B4-BE49-F238E27FC236}">
                  <a16:creationId xmlns:a16="http://schemas.microsoft.com/office/drawing/2014/main" id="{40D1439E-D32E-488F-AC79-F91499504C9E}"/>
                </a:ext>
              </a:extLst>
            </p:cNvPr>
            <p:cNvPicPr>
              <a:picLocks noChangeAspect="1"/>
            </p:cNvPicPr>
            <p:nvPr/>
          </p:nvPicPr>
          <p:blipFill rotWithShape="1">
            <a:blip r:embed="rId2"/>
            <a:srcRect b="11413"/>
            <a:stretch/>
          </p:blipFill>
          <p:spPr>
            <a:xfrm>
              <a:off x="2405928" y="1013405"/>
              <a:ext cx="7335695" cy="3569978"/>
            </a:xfrm>
            <a:prstGeom prst="rect">
              <a:avLst/>
            </a:prstGeom>
            <a:ln>
              <a:solidFill>
                <a:schemeClr val="bg1">
                  <a:lumMod val="50000"/>
                </a:schemeClr>
              </a:solidFill>
            </a:ln>
          </p:spPr>
        </p:pic>
        <p:sp>
          <p:nvSpPr>
            <p:cNvPr id="4" name="Rectangle: Rounded Corners 3">
              <a:extLst>
                <a:ext uri="{FF2B5EF4-FFF2-40B4-BE49-F238E27FC236}">
                  <a16:creationId xmlns:a16="http://schemas.microsoft.com/office/drawing/2014/main" id="{D73FC631-2F62-4279-8A3A-A88D7113437C}"/>
                </a:ext>
              </a:extLst>
            </p:cNvPr>
            <p:cNvSpPr/>
            <p:nvPr/>
          </p:nvSpPr>
          <p:spPr>
            <a:xfrm>
              <a:off x="7859098" y="1905270"/>
              <a:ext cx="1892358" cy="381000"/>
            </a:xfrm>
            <a:prstGeom prst="roundRect">
              <a:avLst/>
            </a:prstGeom>
            <a:noFill/>
            <a:ln w="28575">
              <a:solidFill>
                <a:srgbClr val="EE2737"/>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53948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928600" y="5638800"/>
            <a:ext cx="10690676" cy="699551"/>
          </a:xfrm>
        </p:spPr>
        <p:txBody>
          <a:bodyPr/>
          <a:lstStyle/>
          <a:p>
            <a:r>
              <a:rPr lang="en-US" dirty="0"/>
              <a:t>This other site’s ‘Report Fraud, Waste, and Abuse’ link </a:t>
            </a:r>
            <a:r>
              <a:rPr lang="en-US" dirty="0">
                <a:solidFill>
                  <a:srgbClr val="EE2737"/>
                </a:solidFill>
                <a:sym typeface="Wingdings" pitchFamily="2" charset="2"/>
              </a:rPr>
              <a:t></a:t>
            </a:r>
            <a:r>
              <a:rPr lang="en-US" dirty="0"/>
              <a:t> is difficult to overlook due to its placement in the utility navigation (rather than among Quick Links </a:t>
            </a:r>
            <a:r>
              <a:rPr lang="en-US" dirty="0">
                <a:solidFill>
                  <a:srgbClr val="EE2737"/>
                </a:solidFill>
                <a:sym typeface="Wingdings" pitchFamily="2" charset="2"/>
              </a:rPr>
              <a:t></a:t>
            </a:r>
            <a:r>
              <a:rPr lang="en-US" dirty="0"/>
              <a:t>) and its visually arresting button stylization.</a:t>
            </a:r>
          </a:p>
        </p:txBody>
      </p:sp>
      <p:sp>
        <p:nvSpPr>
          <p:cNvPr id="2" name="Title 1"/>
          <p:cNvSpPr>
            <a:spLocks noGrp="1"/>
          </p:cNvSpPr>
          <p:nvPr>
            <p:ph type="title"/>
          </p:nvPr>
        </p:nvSpPr>
        <p:spPr/>
        <p:txBody>
          <a:bodyPr/>
          <a:lstStyle/>
          <a:p>
            <a:r>
              <a:rPr lang="en-US" dirty="0"/>
              <a:t>Example: Appropriate visual prominence</a:t>
            </a:r>
          </a:p>
        </p:txBody>
      </p:sp>
      <p:sp>
        <p:nvSpPr>
          <p:cNvPr id="40" name="TextBox 39"/>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Labels and Messages</a:t>
            </a:r>
          </a:p>
        </p:txBody>
      </p:sp>
      <p:pic>
        <p:nvPicPr>
          <p:cNvPr id="3" name="Picture 2">
            <a:extLst>
              <a:ext uri="{FF2B5EF4-FFF2-40B4-BE49-F238E27FC236}">
                <a16:creationId xmlns:a16="http://schemas.microsoft.com/office/drawing/2014/main" id="{F2961832-1F40-4F42-B748-BBF112994233}"/>
              </a:ext>
            </a:extLst>
          </p:cNvPr>
          <p:cNvPicPr>
            <a:picLocks noChangeAspect="1"/>
          </p:cNvPicPr>
          <p:nvPr/>
        </p:nvPicPr>
        <p:blipFill>
          <a:blip r:embed="rId2"/>
          <a:stretch>
            <a:fillRect/>
          </a:stretch>
        </p:blipFill>
        <p:spPr>
          <a:xfrm>
            <a:off x="2150318" y="1099031"/>
            <a:ext cx="8247239" cy="4092459"/>
          </a:xfrm>
          <a:prstGeom prst="rect">
            <a:avLst/>
          </a:prstGeom>
          <a:ln>
            <a:solidFill>
              <a:schemeClr val="bg1">
                <a:lumMod val="50000"/>
              </a:schemeClr>
            </a:solidFill>
          </a:ln>
        </p:spPr>
      </p:pic>
      <p:grpSp>
        <p:nvGrpSpPr>
          <p:cNvPr id="37" name="Group 39">
            <a:extLst>
              <a:ext uri="{FF2B5EF4-FFF2-40B4-BE49-F238E27FC236}">
                <a16:creationId xmlns:a16="http://schemas.microsoft.com/office/drawing/2014/main" id="{1BD8D311-E605-4FED-BECA-FF3D6BDE8303}"/>
              </a:ext>
            </a:extLst>
          </p:cNvPr>
          <p:cNvGrpSpPr>
            <a:grpSpLocks/>
          </p:cNvGrpSpPr>
          <p:nvPr/>
        </p:nvGrpSpPr>
        <p:grpSpPr bwMode="auto">
          <a:xfrm>
            <a:off x="8705620" y="2279025"/>
            <a:ext cx="282575" cy="381000"/>
            <a:chOff x="1019" y="1833"/>
            <a:chExt cx="178" cy="240"/>
          </a:xfrm>
        </p:grpSpPr>
        <p:sp>
          <p:nvSpPr>
            <p:cNvPr id="39" name="Oval 40">
              <a:extLst>
                <a:ext uri="{FF2B5EF4-FFF2-40B4-BE49-F238E27FC236}">
                  <a16:creationId xmlns:a16="http://schemas.microsoft.com/office/drawing/2014/main" id="{7B6845CB-449E-4E6C-9531-569EB1F367EE}"/>
                </a:ext>
              </a:extLst>
            </p:cNvPr>
            <p:cNvSpPr>
              <a:spLocks noChangeArrowheads="1"/>
            </p:cNvSpPr>
            <p:nvPr/>
          </p:nvSpPr>
          <p:spPr bwMode="auto">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2737"/>
                </a:solidFill>
              </a:endParaRPr>
            </a:p>
          </p:txBody>
        </p:sp>
        <p:sp>
          <p:nvSpPr>
            <p:cNvPr id="41" name="Text Box 41">
              <a:extLst>
                <a:ext uri="{FF2B5EF4-FFF2-40B4-BE49-F238E27FC236}">
                  <a16:creationId xmlns:a16="http://schemas.microsoft.com/office/drawing/2014/main" id="{C91CDEC7-8645-4B9C-8050-3FE5E8215262}"/>
                </a:ext>
              </a:extLst>
            </p:cNvPr>
            <p:cNvSpPr txBox="1">
              <a:spLocks noChangeArrowheads="1"/>
            </p:cNvSpPr>
            <p:nvPr/>
          </p:nvSpPr>
          <p:spPr bwMode="auto">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E2737"/>
                  </a:solidFill>
                  <a:latin typeface="Times New Roman" pitchFamily="18" charset="0"/>
                  <a:sym typeface="Wingdings" pitchFamily="2" charset="2"/>
                </a:rPr>
                <a:t></a:t>
              </a:r>
              <a:endParaRPr lang="en-US" sz="2500" dirty="0">
                <a:solidFill>
                  <a:srgbClr val="EE2737"/>
                </a:solidFill>
              </a:endParaRPr>
            </a:p>
          </p:txBody>
        </p:sp>
      </p:grpSp>
      <p:grpSp>
        <p:nvGrpSpPr>
          <p:cNvPr id="42" name="Group 42">
            <a:extLst>
              <a:ext uri="{FF2B5EF4-FFF2-40B4-BE49-F238E27FC236}">
                <a16:creationId xmlns:a16="http://schemas.microsoft.com/office/drawing/2014/main" id="{4A66696C-2ED8-4007-B30A-7AA8CCBDB8D8}"/>
              </a:ext>
            </a:extLst>
          </p:cNvPr>
          <p:cNvGrpSpPr>
            <a:grpSpLocks/>
          </p:cNvGrpSpPr>
          <p:nvPr/>
        </p:nvGrpSpPr>
        <p:grpSpPr bwMode="auto">
          <a:xfrm>
            <a:off x="8351722" y="889177"/>
            <a:ext cx="282575" cy="381000"/>
            <a:chOff x="810" y="1833"/>
            <a:chExt cx="178" cy="240"/>
          </a:xfrm>
        </p:grpSpPr>
        <p:sp>
          <p:nvSpPr>
            <p:cNvPr id="43" name="Oval 43">
              <a:extLst>
                <a:ext uri="{FF2B5EF4-FFF2-40B4-BE49-F238E27FC236}">
                  <a16:creationId xmlns:a16="http://schemas.microsoft.com/office/drawing/2014/main" id="{4B5089D0-54D4-4D39-A686-3BE535C2C319}"/>
                </a:ext>
              </a:extLst>
            </p:cNvPr>
            <p:cNvSpPr>
              <a:spLocks noChangeArrowheads="1"/>
            </p:cNvSpPr>
            <p:nvPr/>
          </p:nvSpPr>
          <p:spPr bwMode="auto">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3524"/>
                </a:solidFill>
              </a:endParaRPr>
            </a:p>
          </p:txBody>
        </p:sp>
        <p:sp>
          <p:nvSpPr>
            <p:cNvPr id="44" name="Text Box 44">
              <a:extLst>
                <a:ext uri="{FF2B5EF4-FFF2-40B4-BE49-F238E27FC236}">
                  <a16:creationId xmlns:a16="http://schemas.microsoft.com/office/drawing/2014/main" id="{5914D5AE-3869-4691-87BB-666D1DE61EAE}"/>
                </a:ext>
              </a:extLst>
            </p:cNvPr>
            <p:cNvSpPr txBox="1">
              <a:spLocks noChangeArrowheads="1"/>
            </p:cNvSpPr>
            <p:nvPr/>
          </p:nvSpPr>
          <p:spPr bwMode="auto">
            <a:xfrm>
              <a:off x="810" y="1833"/>
              <a:ext cx="178" cy="2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E2737"/>
                  </a:solidFill>
                  <a:latin typeface="Times New Roman" pitchFamily="18" charset="0"/>
                  <a:sym typeface="Wingdings" pitchFamily="2" charset="2"/>
                </a:rPr>
                <a:t></a:t>
              </a:r>
              <a:endParaRPr lang="en-US" sz="2500" dirty="0">
                <a:solidFill>
                  <a:srgbClr val="EE2737"/>
                </a:solidFill>
              </a:endParaRPr>
            </a:p>
          </p:txBody>
        </p:sp>
      </p:grpSp>
    </p:spTree>
    <p:extLst>
      <p:ext uri="{BB962C8B-B14F-4D97-AF65-F5344CB8AC3E}">
        <p14:creationId xmlns:p14="http://schemas.microsoft.com/office/powerpoint/2010/main" val="277288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966271" y="5645089"/>
            <a:ext cx="10273229" cy="712222"/>
          </a:xfrm>
        </p:spPr>
        <p:txBody>
          <a:bodyPr/>
          <a:lstStyle/>
          <a:p>
            <a:r>
              <a:rPr lang="en-US" dirty="0"/>
              <a:t>Elsewhere on EPA.gov, the site offers a clear call to action through the use of highly noticeable imagery and supporting text, reducing the likelihood that visitors will overlook this option.</a:t>
            </a:r>
          </a:p>
        </p:txBody>
      </p:sp>
      <p:sp>
        <p:nvSpPr>
          <p:cNvPr id="2" name="Title 1"/>
          <p:cNvSpPr>
            <a:spLocks noGrp="1"/>
          </p:cNvSpPr>
          <p:nvPr>
            <p:ph type="title"/>
          </p:nvPr>
        </p:nvSpPr>
        <p:spPr/>
        <p:txBody>
          <a:bodyPr/>
          <a:lstStyle/>
          <a:p>
            <a:r>
              <a:rPr lang="en-US" dirty="0"/>
              <a:t>Example: Clear call to action on EPA.gov</a:t>
            </a:r>
          </a:p>
        </p:txBody>
      </p:sp>
      <p:sp>
        <p:nvSpPr>
          <p:cNvPr id="40" name="TextBox 39"/>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Labels and Messages</a:t>
            </a:r>
          </a:p>
        </p:txBody>
      </p:sp>
      <p:grpSp>
        <p:nvGrpSpPr>
          <p:cNvPr id="4" name="Group 3">
            <a:extLst>
              <a:ext uri="{FF2B5EF4-FFF2-40B4-BE49-F238E27FC236}">
                <a16:creationId xmlns:a16="http://schemas.microsoft.com/office/drawing/2014/main" id="{D61C8E43-12B1-43B4-ADA9-30521376C426}"/>
              </a:ext>
            </a:extLst>
          </p:cNvPr>
          <p:cNvGrpSpPr/>
          <p:nvPr/>
        </p:nvGrpSpPr>
        <p:grpSpPr>
          <a:xfrm>
            <a:off x="1946244" y="1151900"/>
            <a:ext cx="8296336" cy="3956670"/>
            <a:chOff x="1946244" y="1119359"/>
            <a:chExt cx="8296336" cy="3956670"/>
          </a:xfrm>
        </p:grpSpPr>
        <p:pic>
          <p:nvPicPr>
            <p:cNvPr id="37" name="Snagit_PPT97BE">
              <a:extLst>
                <a:ext uri="{FF2B5EF4-FFF2-40B4-BE49-F238E27FC236}">
                  <a16:creationId xmlns:a16="http://schemas.microsoft.com/office/drawing/2014/main" id="{2AF151CF-D138-4208-88D1-6FB40AC33EF8}"/>
                </a:ext>
              </a:extLst>
            </p:cNvPr>
            <p:cNvPicPr>
              <a:picLocks noChangeAspect="1"/>
            </p:cNvPicPr>
            <p:nvPr/>
          </p:nvPicPr>
          <p:blipFill rotWithShape="1">
            <a:blip r:embed="rId2"/>
            <a:srcRect l="10150" t="5298" r="10142" b="70234"/>
            <a:stretch/>
          </p:blipFill>
          <p:spPr>
            <a:xfrm>
              <a:off x="1946244" y="1119359"/>
              <a:ext cx="8296336" cy="3956670"/>
            </a:xfrm>
            <a:prstGeom prst="rect">
              <a:avLst/>
            </a:prstGeom>
            <a:ln>
              <a:solidFill>
                <a:schemeClr val="bg1">
                  <a:lumMod val="50000"/>
                </a:schemeClr>
              </a:solidFill>
            </a:ln>
          </p:spPr>
        </p:pic>
        <p:sp>
          <p:nvSpPr>
            <p:cNvPr id="3" name="Rectangle: Rounded Corners 2">
              <a:extLst>
                <a:ext uri="{FF2B5EF4-FFF2-40B4-BE49-F238E27FC236}">
                  <a16:creationId xmlns:a16="http://schemas.microsoft.com/office/drawing/2014/main" id="{C5A296EA-3000-4A24-8B3F-853F72EA493B}"/>
                </a:ext>
              </a:extLst>
            </p:cNvPr>
            <p:cNvSpPr/>
            <p:nvPr/>
          </p:nvSpPr>
          <p:spPr>
            <a:xfrm>
              <a:off x="8115300" y="2143607"/>
              <a:ext cx="1841500" cy="2101850"/>
            </a:xfrm>
            <a:prstGeom prst="roundRect">
              <a:avLst/>
            </a:prstGeom>
            <a:noFill/>
            <a:ln w="28575">
              <a:solidFill>
                <a:srgbClr val="EE273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52624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Labels and Messages</a:t>
            </a:r>
          </a:p>
        </p:txBody>
      </p:sp>
      <p:sp>
        <p:nvSpPr>
          <p:cNvPr id="3" name="Content Placeholder 2"/>
          <p:cNvSpPr>
            <a:spLocks noGrp="1"/>
          </p:cNvSpPr>
          <p:nvPr>
            <p:ph idx="1"/>
          </p:nvPr>
        </p:nvSpPr>
        <p:spPr>
          <a:xfrm>
            <a:off x="609442" y="1674421"/>
            <a:ext cx="10969943" cy="4451744"/>
          </a:xfrm>
        </p:spPr>
        <p:txBody>
          <a:bodyPr/>
          <a:lstStyle/>
          <a:p>
            <a:r>
              <a:rPr lang="en-US" dirty="0"/>
              <a:t>Ensure the relative visibility of links reflects their level of importance; relocate the ‘Report spills and environmental violations’ link to the utility navigation menu and style it as a button.</a:t>
            </a:r>
          </a:p>
        </p:txBody>
      </p:sp>
      <p:sp>
        <p:nvSpPr>
          <p:cNvPr id="5" name="Title 2"/>
          <p:cNvSpPr txBox="1">
            <a:spLocks/>
          </p:cNvSpPr>
          <p:nvPr/>
        </p:nvSpPr>
        <p:spPr>
          <a:xfrm>
            <a:off x="618070" y="1061792"/>
            <a:ext cx="6700425" cy="41202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3A475B"/>
                </a:solidFill>
              </a:rPr>
              <a:t>Recommendation</a:t>
            </a:r>
          </a:p>
        </p:txBody>
      </p:sp>
      <p:sp>
        <p:nvSpPr>
          <p:cNvPr id="6" name="TextBox 5"/>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Labels and Messages</a:t>
            </a:r>
          </a:p>
        </p:txBody>
      </p:sp>
    </p:spTree>
    <p:extLst>
      <p:ext uri="{BB962C8B-B14F-4D97-AF65-F5344CB8AC3E}">
        <p14:creationId xmlns:p14="http://schemas.microsoft.com/office/powerpoint/2010/main" val="291636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Location</a:t>
            </a:r>
          </a:p>
        </p:txBody>
      </p:sp>
    </p:spTree>
    <p:extLst>
      <p:ext uri="{BB962C8B-B14F-4D97-AF65-F5344CB8AC3E}">
        <p14:creationId xmlns:p14="http://schemas.microsoft.com/office/powerpoint/2010/main" val="2805299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905794" y="5067300"/>
            <a:ext cx="10377233" cy="1244599"/>
          </a:xfrm>
        </p:spPr>
        <p:txBody>
          <a:bodyPr/>
          <a:lstStyle/>
          <a:p>
            <a:r>
              <a:rPr lang="en-US" b="1" dirty="0"/>
              <a:t>Problem</a:t>
            </a:r>
            <a:r>
              <a:rPr lang="en-US" dirty="0"/>
              <a:t>: As shown, links referring to pages are not phrased in the same manner as the destination page heading. Such discrepancies, however slight, are a distraction because they force visitors to pause and consider whether they have reached the correct and intended page, thus delaying them in reaching their information goals.</a:t>
            </a:r>
            <a:br>
              <a:rPr lang="en-US" dirty="0"/>
            </a:br>
            <a:br>
              <a:rPr lang="en-US" dirty="0"/>
            </a:br>
            <a:r>
              <a:rPr lang="en-US" b="1" dirty="0"/>
              <a:t>Recommendation</a:t>
            </a:r>
            <a:r>
              <a:rPr lang="en-US" dirty="0"/>
              <a:t>: Ensure referring links and destination page headings always exactly match.</a:t>
            </a:r>
          </a:p>
        </p:txBody>
      </p:sp>
      <p:sp>
        <p:nvSpPr>
          <p:cNvPr id="2" name="Title 1"/>
          <p:cNvSpPr>
            <a:spLocks noGrp="1"/>
          </p:cNvSpPr>
          <p:nvPr>
            <p:ph type="title"/>
          </p:nvPr>
        </p:nvSpPr>
        <p:spPr/>
        <p:txBody>
          <a:bodyPr/>
          <a:lstStyle/>
          <a:p>
            <a:r>
              <a:rPr lang="en-US" dirty="0"/>
              <a:t>Link labels do not match destination page headings</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Expected Location</a:t>
            </a:r>
          </a:p>
        </p:txBody>
      </p:sp>
      <p:pic>
        <p:nvPicPr>
          <p:cNvPr id="3" name="Picture 2">
            <a:extLst>
              <a:ext uri="{FF2B5EF4-FFF2-40B4-BE49-F238E27FC236}">
                <a16:creationId xmlns:a16="http://schemas.microsoft.com/office/drawing/2014/main" id="{A260C5F6-8AF8-4D02-96A1-A00E125DBCA2}"/>
              </a:ext>
            </a:extLst>
          </p:cNvPr>
          <p:cNvPicPr>
            <a:picLocks noChangeAspect="1"/>
          </p:cNvPicPr>
          <p:nvPr/>
        </p:nvPicPr>
        <p:blipFill rotWithShape="1">
          <a:blip r:embed="rId2"/>
          <a:srcRect t="-64" b="43148"/>
          <a:stretch/>
        </p:blipFill>
        <p:spPr>
          <a:xfrm>
            <a:off x="1278222" y="1048643"/>
            <a:ext cx="9680000" cy="3726625"/>
          </a:xfrm>
          <a:prstGeom prst="rect">
            <a:avLst/>
          </a:prstGeom>
          <a:ln>
            <a:solidFill>
              <a:schemeClr val="bg1">
                <a:lumMod val="50000"/>
              </a:schemeClr>
            </a:solidFill>
          </a:ln>
        </p:spPr>
      </p:pic>
    </p:spTree>
    <p:extLst>
      <p:ext uri="{BB962C8B-B14F-4D97-AF65-F5344CB8AC3E}">
        <p14:creationId xmlns:p14="http://schemas.microsoft.com/office/powerpoint/2010/main" val="4148393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822898" y="2630656"/>
            <a:ext cx="2523205" cy="2005012"/>
          </a:xfrm>
        </p:spPr>
        <p:txBody>
          <a:bodyPr/>
          <a:lstStyle/>
          <a:p>
            <a:r>
              <a:rPr lang="en-US" dirty="0"/>
              <a:t>Elsewhere on the site, referring links are phrased in exactly the same manner as their destination page headings, thus making it easier for visitors to immediately confirm they have reached the intended page.</a:t>
            </a:r>
          </a:p>
        </p:txBody>
      </p:sp>
      <p:sp>
        <p:nvSpPr>
          <p:cNvPr id="2" name="Title 1"/>
          <p:cNvSpPr>
            <a:spLocks noGrp="1"/>
          </p:cNvSpPr>
          <p:nvPr>
            <p:ph type="title"/>
          </p:nvPr>
        </p:nvSpPr>
        <p:spPr>
          <a:xfrm>
            <a:off x="609449" y="71972"/>
            <a:ext cx="11112651" cy="895351"/>
          </a:xfrm>
        </p:spPr>
        <p:txBody>
          <a:bodyPr>
            <a:normAutofit/>
          </a:bodyPr>
          <a:lstStyle/>
          <a:p>
            <a:r>
              <a:rPr lang="en-US" dirty="0"/>
              <a:t>Example: Link label and destination page heading agreement</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Expected Location</a:t>
            </a:r>
          </a:p>
        </p:txBody>
      </p:sp>
      <p:pic>
        <p:nvPicPr>
          <p:cNvPr id="4" name="Picture 3">
            <a:extLst>
              <a:ext uri="{FF2B5EF4-FFF2-40B4-BE49-F238E27FC236}">
                <a16:creationId xmlns:a16="http://schemas.microsoft.com/office/drawing/2014/main" id="{FB7123A1-31B8-483A-9AE6-3AC9B1D94D29}"/>
              </a:ext>
            </a:extLst>
          </p:cNvPr>
          <p:cNvPicPr>
            <a:picLocks noChangeAspect="1"/>
          </p:cNvPicPr>
          <p:nvPr/>
        </p:nvPicPr>
        <p:blipFill>
          <a:blip r:embed="rId2"/>
          <a:stretch>
            <a:fillRect/>
          </a:stretch>
        </p:blipFill>
        <p:spPr>
          <a:xfrm>
            <a:off x="3755607" y="1383194"/>
            <a:ext cx="7375049" cy="4006296"/>
          </a:xfrm>
          <a:prstGeom prst="rect">
            <a:avLst/>
          </a:prstGeom>
          <a:ln>
            <a:solidFill>
              <a:schemeClr val="bg1">
                <a:lumMod val="50000"/>
              </a:schemeClr>
            </a:solidFill>
          </a:ln>
        </p:spPr>
      </p:pic>
    </p:spTree>
    <p:extLst>
      <p:ext uri="{BB962C8B-B14F-4D97-AF65-F5344CB8AC3E}">
        <p14:creationId xmlns:p14="http://schemas.microsoft.com/office/powerpoint/2010/main" val="2832844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Expected Location</a:t>
            </a:r>
          </a:p>
        </p:txBody>
      </p:sp>
      <p:sp>
        <p:nvSpPr>
          <p:cNvPr id="3" name="Content Placeholder 2"/>
          <p:cNvSpPr>
            <a:spLocks noGrp="1"/>
          </p:cNvSpPr>
          <p:nvPr>
            <p:ph idx="1"/>
          </p:nvPr>
        </p:nvSpPr>
        <p:spPr>
          <a:xfrm>
            <a:off x="609442" y="1674421"/>
            <a:ext cx="10969943" cy="4451744"/>
          </a:xfrm>
        </p:spPr>
        <p:txBody>
          <a:bodyPr/>
          <a:lstStyle/>
          <a:p>
            <a:r>
              <a:rPr lang="en-US" dirty="0"/>
              <a:t>Ensure referring links and destination page headings always exactly match.</a:t>
            </a:r>
          </a:p>
        </p:txBody>
      </p:sp>
      <p:sp>
        <p:nvSpPr>
          <p:cNvPr id="5" name="Title 2"/>
          <p:cNvSpPr txBox="1">
            <a:spLocks/>
          </p:cNvSpPr>
          <p:nvPr/>
        </p:nvSpPr>
        <p:spPr>
          <a:xfrm>
            <a:off x="618070" y="1061792"/>
            <a:ext cx="6700425" cy="41202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3A475B"/>
                </a:solidFill>
              </a:rPr>
              <a:t>Recommendation</a:t>
            </a:r>
          </a:p>
        </p:txBody>
      </p:sp>
      <p:sp>
        <p:nvSpPr>
          <p:cNvPr id="6" name="TextBox 5"/>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Expected Location</a:t>
            </a:r>
          </a:p>
        </p:txBody>
      </p:sp>
    </p:spTree>
    <p:extLst>
      <p:ext uri="{BB962C8B-B14F-4D97-AF65-F5344CB8AC3E}">
        <p14:creationId xmlns:p14="http://schemas.microsoft.com/office/powerpoint/2010/main" val="4261987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Segmentation</a:t>
            </a:r>
          </a:p>
        </p:txBody>
      </p:sp>
    </p:spTree>
    <p:extLst>
      <p:ext uri="{BB962C8B-B14F-4D97-AF65-F5344CB8AC3E}">
        <p14:creationId xmlns:p14="http://schemas.microsoft.com/office/powerpoint/2010/main" val="1550412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536124" y="4255727"/>
            <a:ext cx="11147876" cy="2102920"/>
          </a:xfrm>
        </p:spPr>
        <p:txBody>
          <a:bodyPr>
            <a:normAutofit/>
          </a:bodyPr>
          <a:lstStyle/>
          <a:p>
            <a:r>
              <a:rPr lang="en-US" b="1" dirty="0"/>
              <a:t>Problem</a:t>
            </a:r>
            <a:r>
              <a:rPr lang="en-US" dirty="0"/>
              <a:t>: It is unclear for what audience or role (such as government employee, contractor, local official, or citizen) the various resources and training are intended. Such ambiguity forces visitors to spend time and cognitive effort determining the intent, and by extension relevance, of each of these resources for themselves, which may be time consuming. Furthermore, the lack of distinct segmentation pathways to content tailored to different roles means visitors must locate them throughout the Superfund section, increasing the likelihood they will overlook items they would otherwise find useful if not essential.</a:t>
            </a:r>
          </a:p>
          <a:p>
            <a:pPr>
              <a:spcAft>
                <a:spcPts val="400"/>
              </a:spcAft>
            </a:pPr>
            <a:r>
              <a:rPr lang="en-US" b="1" dirty="0"/>
              <a:t>Recommendations</a:t>
            </a:r>
            <a:r>
              <a:rPr lang="en-US" dirty="0"/>
              <a:t>: </a:t>
            </a:r>
          </a:p>
          <a:p>
            <a:pPr marL="285750" indent="-285750">
              <a:spcAft>
                <a:spcPts val="600"/>
              </a:spcAft>
              <a:buFont typeface="Arial" panose="020B0604020202020204" pitchFamily="34" charset="0"/>
              <a:buChar char="•"/>
            </a:pPr>
            <a:r>
              <a:rPr lang="en-US" dirty="0"/>
              <a:t>Where resources are intended for distinct roles, provide explicit segmentation pathways and destination pages for each role.</a:t>
            </a:r>
          </a:p>
          <a:p>
            <a:pPr marL="285750" indent="-285750">
              <a:spcAft>
                <a:spcPts val="600"/>
              </a:spcAft>
              <a:buFont typeface="Arial" panose="020B0604020202020204" pitchFamily="34" charset="0"/>
              <a:buChar char="•"/>
            </a:pPr>
            <a:r>
              <a:rPr lang="en-US" dirty="0"/>
              <a:t>Consider also providing single page hubs linking to all site resources relevant to specific roles.</a:t>
            </a:r>
          </a:p>
        </p:txBody>
      </p:sp>
      <p:sp>
        <p:nvSpPr>
          <p:cNvPr id="2" name="Title 1"/>
          <p:cNvSpPr>
            <a:spLocks noGrp="1"/>
          </p:cNvSpPr>
          <p:nvPr>
            <p:ph type="title"/>
          </p:nvPr>
        </p:nvSpPr>
        <p:spPr>
          <a:xfrm>
            <a:off x="609449" y="33446"/>
            <a:ext cx="10469487" cy="895351"/>
          </a:xfrm>
        </p:spPr>
        <p:txBody>
          <a:bodyPr/>
          <a:lstStyle/>
          <a:p>
            <a:r>
              <a:rPr lang="en-US" dirty="0"/>
              <a:t>Audience-specific information may be difficult to locate</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Segmentation</a:t>
            </a:r>
          </a:p>
        </p:txBody>
      </p:sp>
      <p:pic>
        <p:nvPicPr>
          <p:cNvPr id="3" name="Picture 2">
            <a:extLst>
              <a:ext uri="{FF2B5EF4-FFF2-40B4-BE49-F238E27FC236}">
                <a16:creationId xmlns:a16="http://schemas.microsoft.com/office/drawing/2014/main" id="{67236CC3-A3B5-4827-AB80-7C345FA998C1}"/>
              </a:ext>
            </a:extLst>
          </p:cNvPr>
          <p:cNvPicPr>
            <a:picLocks noChangeAspect="1"/>
          </p:cNvPicPr>
          <p:nvPr/>
        </p:nvPicPr>
        <p:blipFill rotWithShape="1">
          <a:blip r:embed="rId2"/>
          <a:srcRect l="27513" r="4702" b="32947"/>
          <a:stretch/>
        </p:blipFill>
        <p:spPr>
          <a:xfrm>
            <a:off x="4805136" y="925758"/>
            <a:ext cx="6273800" cy="3210396"/>
          </a:xfrm>
          <a:prstGeom prst="rect">
            <a:avLst/>
          </a:prstGeom>
          <a:ln>
            <a:solidFill>
              <a:schemeClr val="bg1">
                <a:lumMod val="50000"/>
              </a:schemeClr>
            </a:solidFill>
          </a:ln>
        </p:spPr>
      </p:pic>
      <p:pic>
        <p:nvPicPr>
          <p:cNvPr id="4" name="Picture 3">
            <a:extLst>
              <a:ext uri="{FF2B5EF4-FFF2-40B4-BE49-F238E27FC236}">
                <a16:creationId xmlns:a16="http://schemas.microsoft.com/office/drawing/2014/main" id="{4FC75E0E-469E-431A-826F-1402D29BF8C8}"/>
              </a:ext>
            </a:extLst>
          </p:cNvPr>
          <p:cNvPicPr>
            <a:picLocks noChangeAspect="1"/>
          </p:cNvPicPr>
          <p:nvPr/>
        </p:nvPicPr>
        <p:blipFill rotWithShape="1">
          <a:blip r:embed="rId3"/>
          <a:srcRect r="3593"/>
          <a:stretch/>
        </p:blipFill>
        <p:spPr>
          <a:xfrm>
            <a:off x="780363" y="1165384"/>
            <a:ext cx="3677338" cy="2731143"/>
          </a:xfrm>
          <a:prstGeom prst="rect">
            <a:avLst/>
          </a:prstGeom>
          <a:ln>
            <a:solidFill>
              <a:schemeClr val="bg1">
                <a:lumMod val="50000"/>
              </a:schemeClr>
            </a:solidFill>
          </a:ln>
        </p:spPr>
      </p:pic>
    </p:spTree>
    <p:extLst>
      <p:ext uri="{BB962C8B-B14F-4D97-AF65-F5344CB8AC3E}">
        <p14:creationId xmlns:p14="http://schemas.microsoft.com/office/powerpoint/2010/main" val="3020560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ForeSee Usability Methodology</a:t>
            </a:r>
          </a:p>
          <a:p>
            <a:pPr>
              <a:buFont typeface="Arial" panose="020B0604020202020204" pitchFamily="34" charset="0"/>
              <a:buChar char="›"/>
            </a:pPr>
            <a:r>
              <a:rPr lang="en-US" b="1" dirty="0"/>
              <a:t>Scope and Specifications</a:t>
            </a:r>
          </a:p>
          <a:p>
            <a:r>
              <a:rPr lang="en-US" dirty="0"/>
              <a:t>Top Usability Issues</a:t>
            </a:r>
          </a:p>
          <a:p>
            <a:r>
              <a:rPr lang="en-US" dirty="0"/>
              <a:t>Key Points</a:t>
            </a:r>
          </a:p>
          <a:p>
            <a:pPr marL="82537" indent="0">
              <a:buNone/>
            </a:pPr>
            <a:endParaRPr lang="en-US" dirty="0"/>
          </a:p>
          <a:p>
            <a:endParaRPr lang="en-US" dirty="0"/>
          </a:p>
        </p:txBody>
      </p:sp>
    </p:spTree>
    <p:extLst>
      <p:ext uri="{BB962C8B-B14F-4D97-AF65-F5344CB8AC3E}">
        <p14:creationId xmlns:p14="http://schemas.microsoft.com/office/powerpoint/2010/main" val="243347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609449" y="2911956"/>
            <a:ext cx="3899051" cy="1238250"/>
          </a:xfrm>
        </p:spPr>
        <p:txBody>
          <a:bodyPr>
            <a:normAutofit/>
          </a:bodyPr>
          <a:lstStyle/>
          <a:p>
            <a:r>
              <a:rPr lang="en-US" dirty="0"/>
              <a:t>This other government website provides distinct segmentation pathways for job seekers of various backgrounds and roles, thus helping to ensure they have a good chance of finding a hiring path that works best for them.</a:t>
            </a:r>
          </a:p>
        </p:txBody>
      </p:sp>
      <p:sp>
        <p:nvSpPr>
          <p:cNvPr id="2" name="Title 1"/>
          <p:cNvSpPr>
            <a:spLocks noGrp="1"/>
          </p:cNvSpPr>
          <p:nvPr>
            <p:ph type="title"/>
          </p:nvPr>
        </p:nvSpPr>
        <p:spPr>
          <a:xfrm>
            <a:off x="609449" y="33446"/>
            <a:ext cx="10469487" cy="895351"/>
          </a:xfrm>
        </p:spPr>
        <p:txBody>
          <a:bodyPr/>
          <a:lstStyle/>
          <a:p>
            <a:r>
              <a:rPr lang="en-US" dirty="0"/>
              <a:t>Example: Segmentation pathways</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Segmentation</a:t>
            </a:r>
          </a:p>
        </p:txBody>
      </p:sp>
      <p:pic>
        <p:nvPicPr>
          <p:cNvPr id="3" name="Picture 2">
            <a:extLst>
              <a:ext uri="{FF2B5EF4-FFF2-40B4-BE49-F238E27FC236}">
                <a16:creationId xmlns:a16="http://schemas.microsoft.com/office/drawing/2014/main" id="{3B412234-A4F4-4B27-B480-FED2332179E9}"/>
              </a:ext>
            </a:extLst>
          </p:cNvPr>
          <p:cNvPicPr>
            <a:picLocks noChangeAspect="1"/>
          </p:cNvPicPr>
          <p:nvPr/>
        </p:nvPicPr>
        <p:blipFill>
          <a:blip r:embed="rId2"/>
          <a:stretch>
            <a:fillRect/>
          </a:stretch>
        </p:blipFill>
        <p:spPr>
          <a:xfrm>
            <a:off x="4877065" y="1428454"/>
            <a:ext cx="6346560" cy="4001092"/>
          </a:xfrm>
          <a:prstGeom prst="rect">
            <a:avLst/>
          </a:prstGeom>
          <a:ln>
            <a:solidFill>
              <a:schemeClr val="bg1">
                <a:lumMod val="50000"/>
              </a:schemeClr>
            </a:solidFill>
          </a:ln>
        </p:spPr>
      </p:pic>
    </p:spTree>
    <p:extLst>
      <p:ext uri="{BB962C8B-B14F-4D97-AF65-F5344CB8AC3E}">
        <p14:creationId xmlns:p14="http://schemas.microsoft.com/office/powerpoint/2010/main" val="3723647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723749" y="5816600"/>
            <a:ext cx="10706251" cy="564414"/>
          </a:xfrm>
        </p:spPr>
        <p:txBody>
          <a:bodyPr>
            <a:normAutofit/>
          </a:bodyPr>
          <a:lstStyle/>
          <a:p>
            <a:r>
              <a:rPr lang="en-US" dirty="0"/>
              <a:t>On this government website, visitors of various audience types find immediate access with distinct segmentation pathways via the global menu.  </a:t>
            </a:r>
          </a:p>
        </p:txBody>
      </p:sp>
      <p:sp>
        <p:nvSpPr>
          <p:cNvPr id="2" name="Title 1"/>
          <p:cNvSpPr>
            <a:spLocks noGrp="1"/>
          </p:cNvSpPr>
          <p:nvPr>
            <p:ph type="title"/>
          </p:nvPr>
        </p:nvSpPr>
        <p:spPr>
          <a:xfrm>
            <a:off x="609449" y="33446"/>
            <a:ext cx="10469487" cy="895351"/>
          </a:xfrm>
        </p:spPr>
        <p:txBody>
          <a:bodyPr/>
          <a:lstStyle/>
          <a:p>
            <a:r>
              <a:rPr lang="en-US" dirty="0"/>
              <a:t>Example: Segmentation pathways</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Segmentation</a:t>
            </a:r>
          </a:p>
        </p:txBody>
      </p:sp>
      <p:pic>
        <p:nvPicPr>
          <p:cNvPr id="4" name="Picture 3">
            <a:extLst>
              <a:ext uri="{FF2B5EF4-FFF2-40B4-BE49-F238E27FC236}">
                <a16:creationId xmlns:a16="http://schemas.microsoft.com/office/drawing/2014/main" id="{C4C9AC31-F266-4B18-AA03-D3286AF95383}"/>
              </a:ext>
            </a:extLst>
          </p:cNvPr>
          <p:cNvPicPr>
            <a:picLocks noChangeAspect="1"/>
          </p:cNvPicPr>
          <p:nvPr/>
        </p:nvPicPr>
        <p:blipFill rotWithShape="1">
          <a:blip r:embed="rId2"/>
          <a:srcRect t="3215"/>
          <a:stretch/>
        </p:blipFill>
        <p:spPr>
          <a:xfrm>
            <a:off x="1971020" y="1075524"/>
            <a:ext cx="8211707" cy="4238014"/>
          </a:xfrm>
          <a:prstGeom prst="rect">
            <a:avLst/>
          </a:prstGeom>
          <a:ln>
            <a:solidFill>
              <a:schemeClr val="bg1">
                <a:lumMod val="50000"/>
              </a:schemeClr>
            </a:solidFill>
          </a:ln>
        </p:spPr>
      </p:pic>
      <p:sp>
        <p:nvSpPr>
          <p:cNvPr id="3" name="Rectangle: Rounded Corners 2">
            <a:extLst>
              <a:ext uri="{FF2B5EF4-FFF2-40B4-BE49-F238E27FC236}">
                <a16:creationId xmlns:a16="http://schemas.microsoft.com/office/drawing/2014/main" id="{7670A894-D0CE-4E34-927C-0FCA84927068}"/>
              </a:ext>
            </a:extLst>
          </p:cNvPr>
          <p:cNvSpPr/>
          <p:nvPr/>
        </p:nvSpPr>
        <p:spPr>
          <a:xfrm>
            <a:off x="2426025" y="2911956"/>
            <a:ext cx="2415024" cy="2081149"/>
          </a:xfrm>
          <a:prstGeom prst="roundRect">
            <a:avLst/>
          </a:prstGeom>
          <a:noFill/>
          <a:ln w="28575">
            <a:solidFill>
              <a:srgbClr val="EE273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8974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Segmentation</a:t>
            </a:r>
          </a:p>
        </p:txBody>
      </p:sp>
      <p:sp>
        <p:nvSpPr>
          <p:cNvPr id="3" name="Content Placeholder 2"/>
          <p:cNvSpPr>
            <a:spLocks noGrp="1"/>
          </p:cNvSpPr>
          <p:nvPr>
            <p:ph idx="1"/>
          </p:nvPr>
        </p:nvSpPr>
        <p:spPr>
          <a:xfrm>
            <a:off x="609442" y="1674421"/>
            <a:ext cx="10969943" cy="4451744"/>
          </a:xfrm>
        </p:spPr>
        <p:txBody>
          <a:bodyPr/>
          <a:lstStyle/>
          <a:p>
            <a:pPr marL="285750" indent="-285750">
              <a:buFont typeface="Arial" panose="020B0604020202020204" pitchFamily="34" charset="0"/>
              <a:buChar char="•"/>
            </a:pPr>
            <a:r>
              <a:rPr lang="en-US" dirty="0"/>
              <a:t>Where resources are intended for distinct roles, provide explicit segmentation pathways and destination pages for each role.</a:t>
            </a:r>
          </a:p>
          <a:p>
            <a:pPr marL="285750" indent="-285750">
              <a:buFont typeface="Arial" panose="020B0604020202020204" pitchFamily="34" charset="0"/>
              <a:buChar char="•"/>
            </a:pPr>
            <a:r>
              <a:rPr lang="en-US" dirty="0"/>
              <a:t>Consider also providing single page hubs linking to all site resources relevant to specific roles.</a:t>
            </a:r>
          </a:p>
          <a:p>
            <a:endParaRPr lang="en-US" dirty="0"/>
          </a:p>
        </p:txBody>
      </p:sp>
      <p:sp>
        <p:nvSpPr>
          <p:cNvPr id="5" name="Title 2"/>
          <p:cNvSpPr txBox="1">
            <a:spLocks/>
          </p:cNvSpPr>
          <p:nvPr/>
        </p:nvSpPr>
        <p:spPr>
          <a:xfrm>
            <a:off x="618070" y="1061792"/>
            <a:ext cx="6700425" cy="41202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3A475B"/>
                </a:solidFill>
              </a:rPr>
              <a:t>Recommendations</a:t>
            </a:r>
          </a:p>
        </p:txBody>
      </p:sp>
      <p:sp>
        <p:nvSpPr>
          <p:cNvPr id="6" name="TextBox 5"/>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Segmentation</a:t>
            </a:r>
          </a:p>
        </p:txBody>
      </p:sp>
    </p:spTree>
    <p:extLst>
      <p:ext uri="{BB962C8B-B14F-4D97-AF65-F5344CB8AC3E}">
        <p14:creationId xmlns:p14="http://schemas.microsoft.com/office/powerpoint/2010/main" val="516345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Orientation</a:t>
            </a:r>
          </a:p>
        </p:txBody>
      </p:sp>
    </p:spTree>
    <p:extLst>
      <p:ext uri="{BB962C8B-B14F-4D97-AF65-F5344CB8AC3E}">
        <p14:creationId xmlns:p14="http://schemas.microsoft.com/office/powerpoint/2010/main" val="4226644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917680" y="3007206"/>
            <a:ext cx="6372120" cy="3279294"/>
          </a:xfrm>
        </p:spPr>
        <p:txBody>
          <a:bodyPr>
            <a:normAutofit/>
          </a:bodyPr>
          <a:lstStyle/>
          <a:p>
            <a:r>
              <a:rPr lang="en-US" b="1" dirty="0"/>
              <a:t>Problem</a:t>
            </a:r>
            <a:r>
              <a:rPr lang="en-US" dirty="0"/>
              <a:t>: Visitors need an understanding of the Superfund section’s hierarchical relationship to the rest of the site in order to easily find it upon reaching the site. By withholding what appears to be a top-level category</a:t>
            </a:r>
            <a:r>
              <a:rPr lang="en-US" dirty="0">
                <a:solidFill>
                  <a:srgbClr val="EE2737"/>
                </a:solidFill>
                <a:sym typeface="Wingdings" pitchFamily="2" charset="2"/>
              </a:rPr>
              <a:t> </a:t>
            </a:r>
            <a:r>
              <a:rPr lang="en-US" dirty="0"/>
              <a:t> from the global menu</a:t>
            </a:r>
            <a:r>
              <a:rPr lang="en-US" dirty="0">
                <a:solidFill>
                  <a:srgbClr val="EE2737"/>
                </a:solidFill>
                <a:sym typeface="Wingdings" pitchFamily="2" charset="2"/>
              </a:rPr>
              <a:t> </a:t>
            </a:r>
            <a:r>
              <a:rPr lang="en-US" dirty="0"/>
              <a:t>, visitors are forced to spend time locating less obvious pathways, or resort to the site Search</a:t>
            </a:r>
            <a:r>
              <a:rPr lang="en-US" dirty="0">
                <a:solidFill>
                  <a:srgbClr val="EE2737"/>
                </a:solidFill>
                <a:sym typeface="Wingdings" pitchFamily="2" charset="2"/>
              </a:rPr>
              <a:t> </a:t>
            </a:r>
            <a:r>
              <a:rPr lang="en-US" dirty="0"/>
              <a:t>. </a:t>
            </a:r>
          </a:p>
          <a:p>
            <a:pPr>
              <a:spcAft>
                <a:spcPts val="400"/>
              </a:spcAft>
            </a:pPr>
            <a:r>
              <a:rPr lang="en-US" dirty="0"/>
              <a:t>Once in the Superfund section, its ambiguous location prevents visitors from easily understanding whether hierarchically parent or sibling content—which may be of closely related interest to them—exists, and if so, how to reach it.</a:t>
            </a:r>
            <a:br>
              <a:rPr lang="en-US" dirty="0"/>
            </a:br>
            <a:br>
              <a:rPr lang="en-US" dirty="0"/>
            </a:br>
            <a:r>
              <a:rPr lang="en-US" b="1" dirty="0"/>
              <a:t>Recommendations</a:t>
            </a:r>
            <a:r>
              <a:rPr lang="en-US" dirty="0"/>
              <a:t>: </a:t>
            </a:r>
          </a:p>
          <a:p>
            <a:pPr marL="285750" indent="-285750">
              <a:spcAft>
                <a:spcPts val="600"/>
              </a:spcAft>
              <a:buFont typeface="Arial" panose="020B0604020202020204" pitchFamily="34" charset="0"/>
              <a:buChar char="•"/>
            </a:pPr>
            <a:r>
              <a:rPr lang="en-US" dirty="0"/>
              <a:t>Provide a top-level global menu category linking to the Superfund section.</a:t>
            </a:r>
          </a:p>
          <a:p>
            <a:pPr marL="285750" indent="-285750">
              <a:spcAft>
                <a:spcPts val="600"/>
              </a:spcAft>
              <a:buFont typeface="Arial" panose="020B0604020202020204" pitchFamily="34" charset="0"/>
              <a:buChar char="•"/>
            </a:pPr>
            <a:r>
              <a:rPr lang="en-US" dirty="0"/>
              <a:t>Visually differentiate this category label, such as with unique color(s), when visitors are viewing a page in this section.</a:t>
            </a:r>
          </a:p>
        </p:txBody>
      </p:sp>
      <p:sp>
        <p:nvSpPr>
          <p:cNvPr id="2" name="Title 1"/>
          <p:cNvSpPr>
            <a:spLocks noGrp="1"/>
          </p:cNvSpPr>
          <p:nvPr>
            <p:ph type="title"/>
          </p:nvPr>
        </p:nvSpPr>
        <p:spPr/>
        <p:txBody>
          <a:bodyPr/>
          <a:lstStyle/>
          <a:p>
            <a:r>
              <a:rPr lang="en-US" dirty="0"/>
              <a:t>Superfund’s relationship to the rest of the site is unclear</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Orientation</a:t>
            </a:r>
          </a:p>
        </p:txBody>
      </p:sp>
      <p:grpSp>
        <p:nvGrpSpPr>
          <p:cNvPr id="5" name="Group 4">
            <a:extLst>
              <a:ext uri="{FF2B5EF4-FFF2-40B4-BE49-F238E27FC236}">
                <a16:creationId xmlns:a16="http://schemas.microsoft.com/office/drawing/2014/main" id="{55DB8AC2-6D0C-457D-AECD-F082F71559EC}"/>
              </a:ext>
            </a:extLst>
          </p:cNvPr>
          <p:cNvGrpSpPr/>
          <p:nvPr/>
        </p:nvGrpSpPr>
        <p:grpSpPr>
          <a:xfrm>
            <a:off x="874888" y="1902609"/>
            <a:ext cx="10302391" cy="575049"/>
            <a:chOff x="1394460" y="1762233"/>
            <a:chExt cx="6825872" cy="381000"/>
          </a:xfrm>
        </p:grpSpPr>
        <p:pic>
          <p:nvPicPr>
            <p:cNvPr id="71" name="Picture 70">
              <a:extLst>
                <a:ext uri="{FF2B5EF4-FFF2-40B4-BE49-F238E27FC236}">
                  <a16:creationId xmlns:a16="http://schemas.microsoft.com/office/drawing/2014/main" id="{6568E4D9-D42F-4EEC-A54A-204C6D3A24A0}"/>
                </a:ext>
              </a:extLst>
            </p:cNvPr>
            <p:cNvPicPr>
              <a:picLocks noChangeAspect="1"/>
            </p:cNvPicPr>
            <p:nvPr/>
          </p:nvPicPr>
          <p:blipFill rotWithShape="1">
            <a:blip r:embed="rId2"/>
            <a:srcRect l="7480" t="43079" r="27482" b="47211"/>
            <a:stretch/>
          </p:blipFill>
          <p:spPr>
            <a:xfrm>
              <a:off x="1394460" y="1762233"/>
              <a:ext cx="6825872" cy="381000"/>
            </a:xfrm>
            <a:prstGeom prst="rect">
              <a:avLst/>
            </a:prstGeom>
            <a:ln>
              <a:solidFill>
                <a:schemeClr val="bg1">
                  <a:lumMod val="50000"/>
                </a:schemeClr>
              </a:solidFill>
            </a:ln>
          </p:spPr>
        </p:pic>
        <p:sp>
          <p:nvSpPr>
            <p:cNvPr id="3" name="Rectangle: Rounded Corners 2">
              <a:extLst>
                <a:ext uri="{FF2B5EF4-FFF2-40B4-BE49-F238E27FC236}">
                  <a16:creationId xmlns:a16="http://schemas.microsoft.com/office/drawing/2014/main" id="{ED202E5C-D225-4F92-A639-22CAA98E54F7}"/>
                </a:ext>
              </a:extLst>
            </p:cNvPr>
            <p:cNvSpPr/>
            <p:nvPr/>
          </p:nvSpPr>
          <p:spPr>
            <a:xfrm>
              <a:off x="6807044" y="1806683"/>
              <a:ext cx="1041400" cy="288925"/>
            </a:xfrm>
            <a:prstGeom prst="roundRect">
              <a:avLst/>
            </a:prstGeom>
            <a:noFill/>
            <a:ln w="28575">
              <a:solidFill>
                <a:srgbClr val="EE2737"/>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 name="Group 3">
            <a:extLst>
              <a:ext uri="{FF2B5EF4-FFF2-40B4-BE49-F238E27FC236}">
                <a16:creationId xmlns:a16="http://schemas.microsoft.com/office/drawing/2014/main" id="{19C78581-A801-4396-B410-1AD77F55DE2D}"/>
              </a:ext>
            </a:extLst>
          </p:cNvPr>
          <p:cNvGrpSpPr/>
          <p:nvPr/>
        </p:nvGrpSpPr>
        <p:grpSpPr>
          <a:xfrm>
            <a:off x="3723362" y="1033622"/>
            <a:ext cx="4241659" cy="476598"/>
            <a:chOff x="846793" y="950052"/>
            <a:chExt cx="3045757" cy="342225"/>
          </a:xfrm>
        </p:grpSpPr>
        <p:pic>
          <p:nvPicPr>
            <p:cNvPr id="36" name="Picture 35">
              <a:extLst>
                <a:ext uri="{FF2B5EF4-FFF2-40B4-BE49-F238E27FC236}">
                  <a16:creationId xmlns:a16="http://schemas.microsoft.com/office/drawing/2014/main" id="{11C8E748-4193-4896-9962-2C822BEB8649}"/>
                </a:ext>
              </a:extLst>
            </p:cNvPr>
            <p:cNvPicPr>
              <a:picLocks noChangeAspect="1"/>
            </p:cNvPicPr>
            <p:nvPr/>
          </p:nvPicPr>
          <p:blipFill rotWithShape="1">
            <a:blip r:embed="rId2"/>
            <a:srcRect r="70980" b="91278"/>
            <a:stretch/>
          </p:blipFill>
          <p:spPr>
            <a:xfrm>
              <a:off x="846793" y="950052"/>
              <a:ext cx="3045757" cy="342225"/>
            </a:xfrm>
            <a:prstGeom prst="rect">
              <a:avLst/>
            </a:prstGeom>
            <a:ln>
              <a:solidFill>
                <a:schemeClr val="bg1">
                  <a:lumMod val="50000"/>
                </a:schemeClr>
              </a:solidFill>
            </a:ln>
          </p:spPr>
        </p:pic>
        <p:sp>
          <p:nvSpPr>
            <p:cNvPr id="70" name="Rectangle: Rounded Corners 69">
              <a:extLst>
                <a:ext uri="{FF2B5EF4-FFF2-40B4-BE49-F238E27FC236}">
                  <a16:creationId xmlns:a16="http://schemas.microsoft.com/office/drawing/2014/main" id="{CD73F32D-4E90-45AD-9837-21638304C3CC}"/>
                </a:ext>
              </a:extLst>
            </p:cNvPr>
            <p:cNvSpPr/>
            <p:nvPr/>
          </p:nvSpPr>
          <p:spPr>
            <a:xfrm>
              <a:off x="1506450" y="962751"/>
              <a:ext cx="2036849" cy="329526"/>
            </a:xfrm>
            <a:prstGeom prst="roundRect">
              <a:avLst/>
            </a:prstGeom>
            <a:noFill/>
            <a:ln w="28575">
              <a:solidFill>
                <a:srgbClr val="EE2737"/>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7" name="Picture 6">
            <a:extLst>
              <a:ext uri="{FF2B5EF4-FFF2-40B4-BE49-F238E27FC236}">
                <a16:creationId xmlns:a16="http://schemas.microsoft.com/office/drawing/2014/main" id="{FF7C144E-9B9B-4C13-8F41-C17E3DB53594}"/>
              </a:ext>
            </a:extLst>
          </p:cNvPr>
          <p:cNvPicPr>
            <a:picLocks noChangeAspect="1"/>
          </p:cNvPicPr>
          <p:nvPr/>
        </p:nvPicPr>
        <p:blipFill>
          <a:blip r:embed="rId3"/>
          <a:stretch>
            <a:fillRect/>
          </a:stretch>
        </p:blipFill>
        <p:spPr>
          <a:xfrm>
            <a:off x="7663884" y="3014538"/>
            <a:ext cx="2952381" cy="3125541"/>
          </a:xfrm>
          <a:prstGeom prst="rect">
            <a:avLst/>
          </a:prstGeom>
          <a:ln>
            <a:solidFill>
              <a:schemeClr val="bg1">
                <a:lumMod val="50000"/>
              </a:schemeClr>
            </a:solidFill>
          </a:ln>
        </p:spPr>
      </p:pic>
      <p:sp>
        <p:nvSpPr>
          <p:cNvPr id="8" name="Rectangle: Rounded Corners 7">
            <a:extLst>
              <a:ext uri="{FF2B5EF4-FFF2-40B4-BE49-F238E27FC236}">
                <a16:creationId xmlns:a16="http://schemas.microsoft.com/office/drawing/2014/main" id="{EA2C819C-1CB7-45F4-877C-3FB6DEEF896D}"/>
              </a:ext>
            </a:extLst>
          </p:cNvPr>
          <p:cNvSpPr/>
          <p:nvPr/>
        </p:nvSpPr>
        <p:spPr>
          <a:xfrm>
            <a:off x="9283700" y="5727700"/>
            <a:ext cx="964361" cy="341871"/>
          </a:xfrm>
          <a:prstGeom prst="roundRect">
            <a:avLst/>
          </a:prstGeom>
          <a:noFill/>
          <a:ln w="28575">
            <a:solidFill>
              <a:srgbClr val="EE273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2" name="Group 42">
            <a:extLst>
              <a:ext uri="{FF2B5EF4-FFF2-40B4-BE49-F238E27FC236}">
                <a16:creationId xmlns:a16="http://schemas.microsoft.com/office/drawing/2014/main" id="{24405677-3667-4894-AE16-A23A490756B6}"/>
              </a:ext>
            </a:extLst>
          </p:cNvPr>
          <p:cNvGrpSpPr>
            <a:grpSpLocks/>
          </p:cNvGrpSpPr>
          <p:nvPr/>
        </p:nvGrpSpPr>
        <p:grpSpPr bwMode="auto">
          <a:xfrm>
            <a:off x="6726122" y="834280"/>
            <a:ext cx="282575" cy="381000"/>
            <a:chOff x="810" y="1833"/>
            <a:chExt cx="178" cy="240"/>
          </a:xfrm>
        </p:grpSpPr>
        <p:sp>
          <p:nvSpPr>
            <p:cNvPr id="73" name="Oval 43">
              <a:extLst>
                <a:ext uri="{FF2B5EF4-FFF2-40B4-BE49-F238E27FC236}">
                  <a16:creationId xmlns:a16="http://schemas.microsoft.com/office/drawing/2014/main" id="{BC5EBF34-E743-47EE-ACD9-55F577845CBF}"/>
                </a:ext>
              </a:extLst>
            </p:cNvPr>
            <p:cNvSpPr>
              <a:spLocks noChangeArrowheads="1"/>
            </p:cNvSpPr>
            <p:nvPr/>
          </p:nvSpPr>
          <p:spPr bwMode="auto">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3524"/>
                </a:solidFill>
              </a:endParaRPr>
            </a:p>
          </p:txBody>
        </p:sp>
        <p:sp>
          <p:nvSpPr>
            <p:cNvPr id="74" name="Text Box 44">
              <a:extLst>
                <a:ext uri="{FF2B5EF4-FFF2-40B4-BE49-F238E27FC236}">
                  <a16:creationId xmlns:a16="http://schemas.microsoft.com/office/drawing/2014/main" id="{4713C9A5-E7A8-44FA-801A-31EAA0BE6A4D}"/>
                </a:ext>
              </a:extLst>
            </p:cNvPr>
            <p:cNvSpPr txBox="1">
              <a:spLocks noChangeArrowheads="1"/>
            </p:cNvSpPr>
            <p:nvPr/>
          </p:nvSpPr>
          <p:spPr bwMode="auto">
            <a:xfrm>
              <a:off x="810" y="1833"/>
              <a:ext cx="178" cy="2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E2737"/>
                  </a:solidFill>
                  <a:latin typeface="Times New Roman" pitchFamily="18" charset="0"/>
                  <a:sym typeface="Wingdings" pitchFamily="2" charset="2"/>
                </a:rPr>
                <a:t></a:t>
              </a:r>
              <a:endParaRPr lang="en-US" sz="2500" dirty="0">
                <a:solidFill>
                  <a:srgbClr val="EE2737"/>
                </a:solidFill>
              </a:endParaRPr>
            </a:p>
          </p:txBody>
        </p:sp>
      </p:grpSp>
      <p:grpSp>
        <p:nvGrpSpPr>
          <p:cNvPr id="75" name="Group 39">
            <a:extLst>
              <a:ext uri="{FF2B5EF4-FFF2-40B4-BE49-F238E27FC236}">
                <a16:creationId xmlns:a16="http://schemas.microsoft.com/office/drawing/2014/main" id="{EB796962-1B14-41AF-A91A-7E3B75E50EB9}"/>
              </a:ext>
            </a:extLst>
          </p:cNvPr>
          <p:cNvGrpSpPr>
            <a:grpSpLocks/>
          </p:cNvGrpSpPr>
          <p:nvPr/>
        </p:nvGrpSpPr>
        <p:grpSpPr bwMode="auto">
          <a:xfrm>
            <a:off x="9688794" y="1996272"/>
            <a:ext cx="282575" cy="381000"/>
            <a:chOff x="1019" y="1833"/>
            <a:chExt cx="178" cy="240"/>
          </a:xfrm>
        </p:grpSpPr>
        <p:sp>
          <p:nvSpPr>
            <p:cNvPr id="76" name="Oval 40">
              <a:extLst>
                <a:ext uri="{FF2B5EF4-FFF2-40B4-BE49-F238E27FC236}">
                  <a16:creationId xmlns:a16="http://schemas.microsoft.com/office/drawing/2014/main" id="{EE5530DB-6DED-4C28-A8C9-BE792015EF69}"/>
                </a:ext>
              </a:extLst>
            </p:cNvPr>
            <p:cNvSpPr>
              <a:spLocks noChangeArrowheads="1"/>
            </p:cNvSpPr>
            <p:nvPr/>
          </p:nvSpPr>
          <p:spPr bwMode="auto">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2737"/>
                </a:solidFill>
              </a:endParaRPr>
            </a:p>
          </p:txBody>
        </p:sp>
        <p:sp>
          <p:nvSpPr>
            <p:cNvPr id="77" name="Text Box 41">
              <a:extLst>
                <a:ext uri="{FF2B5EF4-FFF2-40B4-BE49-F238E27FC236}">
                  <a16:creationId xmlns:a16="http://schemas.microsoft.com/office/drawing/2014/main" id="{4457B74A-0F0B-46B6-AFBE-BD37DF79A8BA}"/>
                </a:ext>
              </a:extLst>
            </p:cNvPr>
            <p:cNvSpPr txBox="1">
              <a:spLocks noChangeArrowheads="1"/>
            </p:cNvSpPr>
            <p:nvPr/>
          </p:nvSpPr>
          <p:spPr bwMode="auto">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E2737"/>
                  </a:solidFill>
                  <a:latin typeface="Times New Roman" pitchFamily="18" charset="0"/>
                  <a:sym typeface="Wingdings" pitchFamily="2" charset="2"/>
                </a:rPr>
                <a:t></a:t>
              </a:r>
              <a:endParaRPr lang="en-US" sz="2500" dirty="0">
                <a:solidFill>
                  <a:srgbClr val="EE2737"/>
                </a:solidFill>
              </a:endParaRPr>
            </a:p>
          </p:txBody>
        </p:sp>
      </p:grpSp>
      <p:grpSp>
        <p:nvGrpSpPr>
          <p:cNvPr id="78" name="Group 36">
            <a:extLst>
              <a:ext uri="{FF2B5EF4-FFF2-40B4-BE49-F238E27FC236}">
                <a16:creationId xmlns:a16="http://schemas.microsoft.com/office/drawing/2014/main" id="{77B0EA9F-D540-4A79-8D1D-5BF2525F214A}"/>
              </a:ext>
            </a:extLst>
          </p:cNvPr>
          <p:cNvGrpSpPr>
            <a:grpSpLocks/>
          </p:cNvGrpSpPr>
          <p:nvPr/>
        </p:nvGrpSpPr>
        <p:grpSpPr bwMode="auto">
          <a:xfrm>
            <a:off x="10149587" y="5708135"/>
            <a:ext cx="282575" cy="381000"/>
            <a:chOff x="1235" y="1833"/>
            <a:chExt cx="178" cy="240"/>
          </a:xfrm>
        </p:grpSpPr>
        <p:sp>
          <p:nvSpPr>
            <p:cNvPr id="79" name="Oval 37">
              <a:extLst>
                <a:ext uri="{FF2B5EF4-FFF2-40B4-BE49-F238E27FC236}">
                  <a16:creationId xmlns:a16="http://schemas.microsoft.com/office/drawing/2014/main" id="{2BDB621D-F882-4A69-808B-C6A4DFA4482A}"/>
                </a:ext>
              </a:extLst>
            </p:cNvPr>
            <p:cNvSpPr>
              <a:spLocks noChangeArrowheads="1"/>
            </p:cNvSpPr>
            <p:nvPr/>
          </p:nvSpPr>
          <p:spPr bwMode="auto">
            <a:xfrm>
              <a:off x="1262"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2737"/>
                </a:solidFill>
              </a:endParaRPr>
            </a:p>
          </p:txBody>
        </p:sp>
        <p:sp>
          <p:nvSpPr>
            <p:cNvPr id="80" name="Text Box 38">
              <a:extLst>
                <a:ext uri="{FF2B5EF4-FFF2-40B4-BE49-F238E27FC236}">
                  <a16:creationId xmlns:a16="http://schemas.microsoft.com/office/drawing/2014/main" id="{608F14E5-3F09-4AB5-ADFC-F745B5CC689F}"/>
                </a:ext>
              </a:extLst>
            </p:cNvPr>
            <p:cNvSpPr txBox="1">
              <a:spLocks noChangeArrowheads="1"/>
            </p:cNvSpPr>
            <p:nvPr/>
          </p:nvSpPr>
          <p:spPr bwMode="auto">
            <a:xfrm>
              <a:off x="1235"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a:solidFill>
                    <a:srgbClr val="EE2737"/>
                  </a:solidFill>
                  <a:latin typeface="Times New Roman" pitchFamily="18" charset="0"/>
                  <a:sym typeface="Wingdings" pitchFamily="2" charset="2"/>
                </a:rPr>
                <a:t></a:t>
              </a:r>
              <a:endParaRPr lang="en-US" sz="2500">
                <a:solidFill>
                  <a:srgbClr val="EE2737"/>
                </a:solidFill>
              </a:endParaRPr>
            </a:p>
          </p:txBody>
        </p:sp>
      </p:grpSp>
    </p:spTree>
    <p:extLst>
      <p:ext uri="{BB962C8B-B14F-4D97-AF65-F5344CB8AC3E}">
        <p14:creationId xmlns:p14="http://schemas.microsoft.com/office/powerpoint/2010/main" val="1250255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917680" y="5150746"/>
            <a:ext cx="10161256" cy="1079500"/>
          </a:xfrm>
        </p:spPr>
        <p:txBody>
          <a:bodyPr>
            <a:normAutofit/>
          </a:bodyPr>
          <a:lstStyle/>
          <a:p>
            <a:r>
              <a:rPr lang="en-US" dirty="0"/>
              <a:t>In this mockup, Superfund’s position as a top-level site category is evident thanks to its inclusion within the global menu, which also provides a clear path to the Superfund category from any page on the site.</a:t>
            </a:r>
            <a:br>
              <a:rPr lang="en-US" dirty="0"/>
            </a:br>
            <a:br>
              <a:rPr lang="en-US" dirty="0"/>
            </a:br>
            <a:r>
              <a:rPr lang="en-US" dirty="0"/>
              <a:t>This mockup also shows how a change in global menu label’s background color can provide visitors with persistent awareness about which section they currently browsing, which supports their efforts to navigate. </a:t>
            </a:r>
          </a:p>
        </p:txBody>
      </p:sp>
      <p:sp>
        <p:nvSpPr>
          <p:cNvPr id="2" name="Title 1"/>
          <p:cNvSpPr>
            <a:spLocks noGrp="1"/>
          </p:cNvSpPr>
          <p:nvPr>
            <p:ph type="title"/>
          </p:nvPr>
        </p:nvSpPr>
        <p:spPr/>
        <p:txBody>
          <a:bodyPr/>
          <a:lstStyle/>
          <a:p>
            <a:r>
              <a:rPr lang="en-US" dirty="0"/>
              <a:t>Example: Global access and orientation cue </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Orientation</a:t>
            </a:r>
          </a:p>
        </p:txBody>
      </p:sp>
      <p:pic>
        <p:nvPicPr>
          <p:cNvPr id="9" name="Picture 8">
            <a:extLst>
              <a:ext uri="{FF2B5EF4-FFF2-40B4-BE49-F238E27FC236}">
                <a16:creationId xmlns:a16="http://schemas.microsoft.com/office/drawing/2014/main" id="{417CD724-498C-4CEE-A207-BF9155C78C57}"/>
              </a:ext>
            </a:extLst>
          </p:cNvPr>
          <p:cNvPicPr>
            <a:picLocks noChangeAspect="1"/>
          </p:cNvPicPr>
          <p:nvPr/>
        </p:nvPicPr>
        <p:blipFill>
          <a:blip r:embed="rId2"/>
          <a:stretch>
            <a:fillRect/>
          </a:stretch>
        </p:blipFill>
        <p:spPr>
          <a:xfrm>
            <a:off x="1522983" y="1189132"/>
            <a:ext cx="9142857" cy="3696970"/>
          </a:xfrm>
          <a:prstGeom prst="rect">
            <a:avLst/>
          </a:prstGeom>
          <a:ln>
            <a:solidFill>
              <a:schemeClr val="bg1">
                <a:lumMod val="50000"/>
              </a:schemeClr>
            </a:solidFill>
          </a:ln>
        </p:spPr>
      </p:pic>
      <p:sp>
        <p:nvSpPr>
          <p:cNvPr id="81" name="Rectangle 80">
            <a:extLst>
              <a:ext uri="{FF2B5EF4-FFF2-40B4-BE49-F238E27FC236}">
                <a16:creationId xmlns:a16="http://schemas.microsoft.com/office/drawing/2014/main" id="{A93C0F50-F456-4A2F-9D72-3A732750A03A}"/>
              </a:ext>
            </a:extLst>
          </p:cNvPr>
          <p:cNvSpPr/>
          <p:nvPr/>
        </p:nvSpPr>
        <p:spPr>
          <a:xfrm>
            <a:off x="1413610" y="1054883"/>
            <a:ext cx="9397901" cy="3972977"/>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ectangle 81">
            <a:extLst>
              <a:ext uri="{FF2B5EF4-FFF2-40B4-BE49-F238E27FC236}">
                <a16:creationId xmlns:a16="http://schemas.microsoft.com/office/drawing/2014/main" id="{BE0F6D4B-E95F-421B-A56B-9ACAEBEA19F8}"/>
              </a:ext>
            </a:extLst>
          </p:cNvPr>
          <p:cNvSpPr/>
          <p:nvPr/>
        </p:nvSpPr>
        <p:spPr>
          <a:xfrm>
            <a:off x="5468271" y="929222"/>
            <a:ext cx="1252279" cy="248757"/>
          </a:xfrm>
          <a:prstGeom prst="rect">
            <a:avLst/>
          </a:prstGeom>
          <a:solidFill>
            <a:srgbClr val="7EE5E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rPr>
              <a:t>Mockup</a:t>
            </a:r>
          </a:p>
        </p:txBody>
      </p:sp>
    </p:spTree>
    <p:extLst>
      <p:ext uri="{BB962C8B-B14F-4D97-AF65-F5344CB8AC3E}">
        <p14:creationId xmlns:p14="http://schemas.microsoft.com/office/powerpoint/2010/main" val="2470502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911149" y="5231654"/>
            <a:ext cx="10397826" cy="1130673"/>
          </a:xfrm>
        </p:spPr>
        <p:txBody>
          <a:bodyPr>
            <a:normAutofit/>
          </a:bodyPr>
          <a:lstStyle/>
          <a:p>
            <a:r>
              <a:rPr lang="en-US" b="1" dirty="0"/>
              <a:t>Problem</a:t>
            </a:r>
            <a:r>
              <a:rPr lang="en-US" dirty="0"/>
              <a:t>: The site does not provide breadcrumb trails. This denies customers a linear and hierarchical pathway that would otherwise reflect where they are currently, which negatively impacts both orientation and navigation. For example, visitors arriving on the page shown above are not provided with any visual indication of where they are within the EPA site hierarchy.</a:t>
            </a:r>
            <a:br>
              <a:rPr lang="en-US" dirty="0"/>
            </a:br>
            <a:br>
              <a:rPr lang="en-US" dirty="0"/>
            </a:br>
            <a:r>
              <a:rPr lang="en-US" b="1" dirty="0"/>
              <a:t>Recommendation</a:t>
            </a:r>
            <a:r>
              <a:rPr lang="en-US" dirty="0"/>
              <a:t>: Provide breadcrumb trails on all EPA.gov pages with the exception of the homepage. </a:t>
            </a:r>
          </a:p>
        </p:txBody>
      </p:sp>
      <p:sp>
        <p:nvSpPr>
          <p:cNvPr id="2" name="Title 1"/>
          <p:cNvSpPr>
            <a:spLocks noGrp="1"/>
          </p:cNvSpPr>
          <p:nvPr>
            <p:ph type="title"/>
          </p:nvPr>
        </p:nvSpPr>
        <p:spPr/>
        <p:txBody>
          <a:bodyPr/>
          <a:lstStyle/>
          <a:p>
            <a:r>
              <a:rPr lang="en-US" dirty="0"/>
              <a:t>Breadcrumb trails are not provided</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Orientation</a:t>
            </a:r>
          </a:p>
        </p:txBody>
      </p:sp>
      <p:pic>
        <p:nvPicPr>
          <p:cNvPr id="3" name="Picture 2">
            <a:extLst>
              <a:ext uri="{FF2B5EF4-FFF2-40B4-BE49-F238E27FC236}">
                <a16:creationId xmlns:a16="http://schemas.microsoft.com/office/drawing/2014/main" id="{626B4771-060D-4552-BF18-F2817BD591E4}"/>
              </a:ext>
            </a:extLst>
          </p:cNvPr>
          <p:cNvPicPr>
            <a:picLocks noChangeAspect="1"/>
          </p:cNvPicPr>
          <p:nvPr/>
        </p:nvPicPr>
        <p:blipFill>
          <a:blip r:embed="rId2"/>
          <a:stretch>
            <a:fillRect/>
          </a:stretch>
        </p:blipFill>
        <p:spPr>
          <a:xfrm>
            <a:off x="1137269" y="1286356"/>
            <a:ext cx="9914286" cy="3304762"/>
          </a:xfrm>
          <a:prstGeom prst="rect">
            <a:avLst/>
          </a:prstGeom>
          <a:ln>
            <a:solidFill>
              <a:schemeClr val="bg1">
                <a:lumMod val="50000"/>
              </a:schemeClr>
            </a:solidFill>
          </a:ln>
        </p:spPr>
      </p:pic>
    </p:spTree>
    <p:extLst>
      <p:ext uri="{BB962C8B-B14F-4D97-AF65-F5344CB8AC3E}">
        <p14:creationId xmlns:p14="http://schemas.microsoft.com/office/powerpoint/2010/main" val="2789440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Orientation</a:t>
            </a:r>
          </a:p>
        </p:txBody>
      </p:sp>
      <p:sp>
        <p:nvSpPr>
          <p:cNvPr id="3" name="Content Placeholder 2"/>
          <p:cNvSpPr>
            <a:spLocks noGrp="1"/>
          </p:cNvSpPr>
          <p:nvPr>
            <p:ph idx="1"/>
          </p:nvPr>
        </p:nvSpPr>
        <p:spPr>
          <a:xfrm>
            <a:off x="609442" y="1674421"/>
            <a:ext cx="10969943" cy="4451744"/>
          </a:xfrm>
        </p:spPr>
        <p:txBody>
          <a:bodyPr/>
          <a:lstStyle/>
          <a:p>
            <a:pPr marL="285750" indent="-285750">
              <a:buFont typeface="Arial" panose="020B0604020202020204" pitchFamily="34" charset="0"/>
              <a:buChar char="•"/>
            </a:pPr>
            <a:r>
              <a:rPr lang="en-US" dirty="0"/>
              <a:t>Provide a top-level global menu category linking to the Superfund section.</a:t>
            </a:r>
          </a:p>
          <a:p>
            <a:pPr marL="285750" indent="-285750">
              <a:buFont typeface="Arial" panose="020B0604020202020204" pitchFamily="34" charset="0"/>
              <a:buChar char="•"/>
            </a:pPr>
            <a:r>
              <a:rPr lang="en-US" dirty="0"/>
              <a:t>Visually differentiate this category label, such as with unique color(s), when visitors are viewing a page in this section.</a:t>
            </a:r>
          </a:p>
          <a:p>
            <a:pPr marL="285750" indent="-285750">
              <a:buFont typeface="Arial" panose="020B0604020202020204" pitchFamily="34" charset="0"/>
              <a:buChar char="•"/>
            </a:pPr>
            <a:r>
              <a:rPr lang="en-US" dirty="0"/>
              <a:t>Provide breadcrumb trails on all EPA.gov pages with the exception of the homepage.</a:t>
            </a:r>
          </a:p>
          <a:p>
            <a:endParaRPr lang="en-US" dirty="0"/>
          </a:p>
        </p:txBody>
      </p:sp>
      <p:sp>
        <p:nvSpPr>
          <p:cNvPr id="5" name="Title 2"/>
          <p:cNvSpPr txBox="1">
            <a:spLocks/>
          </p:cNvSpPr>
          <p:nvPr/>
        </p:nvSpPr>
        <p:spPr>
          <a:xfrm>
            <a:off x="618070" y="1061792"/>
            <a:ext cx="6700425" cy="41202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3A475B"/>
                </a:solidFill>
              </a:rPr>
              <a:t>Recommendations</a:t>
            </a:r>
          </a:p>
        </p:txBody>
      </p:sp>
      <p:sp>
        <p:nvSpPr>
          <p:cNvPr id="6" name="TextBox 5"/>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Orientation</a:t>
            </a:r>
          </a:p>
        </p:txBody>
      </p:sp>
    </p:spTree>
    <p:extLst>
      <p:ext uri="{BB962C8B-B14F-4D97-AF65-F5344CB8AC3E}">
        <p14:creationId xmlns:p14="http://schemas.microsoft.com/office/powerpoint/2010/main" val="1315671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Efficient Wayfinding</a:t>
            </a:r>
          </a:p>
        </p:txBody>
      </p:sp>
    </p:spTree>
    <p:extLst>
      <p:ext uri="{BB962C8B-B14F-4D97-AF65-F5344CB8AC3E}">
        <p14:creationId xmlns:p14="http://schemas.microsoft.com/office/powerpoint/2010/main" val="2981091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906086" y="4821718"/>
            <a:ext cx="10469486" cy="1567050"/>
          </a:xfrm>
        </p:spPr>
        <p:txBody>
          <a:bodyPr/>
          <a:lstStyle/>
          <a:p>
            <a:r>
              <a:rPr lang="en-US" b="1" dirty="0"/>
              <a:t>Problem</a:t>
            </a:r>
            <a:r>
              <a:rPr lang="en-US" dirty="0"/>
              <a:t>: Scope notes are supplementary descriptions for links which help describe the content at each link destination. When they are omitted, as in this example, visitors have only the descriptiveness of the link labels to identify and decide which path they follow. As a result, it may take visitors longer than expected to answer their questions, and they may inadvertently visit pages which are not relevant or useful.</a:t>
            </a:r>
          </a:p>
          <a:p>
            <a:r>
              <a:rPr lang="en-US" b="1" dirty="0"/>
              <a:t>Recommendation: </a:t>
            </a:r>
            <a:r>
              <a:rPr lang="en-US" dirty="0"/>
              <a:t>Pair links with succinct summaries of the content and resources found at each link’s destination.</a:t>
            </a:r>
            <a:endParaRPr lang="en-US" b="1" dirty="0"/>
          </a:p>
        </p:txBody>
      </p:sp>
      <p:sp>
        <p:nvSpPr>
          <p:cNvPr id="2" name="Title 1"/>
          <p:cNvSpPr>
            <a:spLocks noGrp="1"/>
          </p:cNvSpPr>
          <p:nvPr>
            <p:ph type="title"/>
          </p:nvPr>
        </p:nvSpPr>
        <p:spPr/>
        <p:txBody>
          <a:bodyPr/>
          <a:lstStyle/>
          <a:p>
            <a:r>
              <a:rPr lang="en-US" dirty="0"/>
              <a:t>Link destinations may be unclear without scope notes</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Efficient Wayfinding</a:t>
            </a:r>
          </a:p>
        </p:txBody>
      </p:sp>
      <p:pic>
        <p:nvPicPr>
          <p:cNvPr id="3" name="Picture 2">
            <a:extLst>
              <a:ext uri="{FF2B5EF4-FFF2-40B4-BE49-F238E27FC236}">
                <a16:creationId xmlns:a16="http://schemas.microsoft.com/office/drawing/2014/main" id="{EACEBF4A-0118-43BC-8250-727CA115E857}"/>
              </a:ext>
            </a:extLst>
          </p:cNvPr>
          <p:cNvPicPr>
            <a:picLocks noChangeAspect="1"/>
          </p:cNvPicPr>
          <p:nvPr/>
        </p:nvPicPr>
        <p:blipFill rotWithShape="1">
          <a:blip r:embed="rId2"/>
          <a:srcRect t="3400" b="40710"/>
          <a:stretch/>
        </p:blipFill>
        <p:spPr>
          <a:xfrm>
            <a:off x="2661078" y="1063887"/>
            <a:ext cx="6866668" cy="3502463"/>
          </a:xfrm>
          <a:prstGeom prst="rect">
            <a:avLst/>
          </a:prstGeom>
          <a:ln>
            <a:solidFill>
              <a:schemeClr val="bg1">
                <a:lumMod val="50000"/>
              </a:schemeClr>
            </a:solidFill>
          </a:ln>
        </p:spPr>
      </p:pic>
    </p:spTree>
    <p:extLst>
      <p:ext uri="{BB962C8B-B14F-4D97-AF65-F5344CB8AC3E}">
        <p14:creationId xmlns:p14="http://schemas.microsoft.com/office/powerpoint/2010/main" val="13440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Specifications</a:t>
            </a:r>
          </a:p>
        </p:txBody>
      </p:sp>
      <p:sp>
        <p:nvSpPr>
          <p:cNvPr id="16" name="Text Placeholder 15"/>
          <p:cNvSpPr>
            <a:spLocks noGrp="1"/>
          </p:cNvSpPr>
          <p:nvPr>
            <p:ph type="body" sz="quarter" idx="11"/>
          </p:nvPr>
        </p:nvSpPr>
        <p:spPr>
          <a:xfrm>
            <a:off x="766197" y="4907529"/>
            <a:ext cx="7450342" cy="1537901"/>
          </a:xfrm>
        </p:spPr>
        <p:txBody>
          <a:bodyPr>
            <a:normAutofit/>
          </a:bodyPr>
          <a:lstStyle/>
          <a:p>
            <a:pPr>
              <a:lnSpc>
                <a:spcPct val="110000"/>
              </a:lnSpc>
            </a:pPr>
            <a:r>
              <a:rPr lang="en-US" dirty="0"/>
              <a:t>This audit assesses the EPA/Superfund Homepage and top-level landing pages to evaluate whether each gives visitors a clear understanding of its purpose and what the site offers with regard to content and functionality. The audit evaluates the efficiency of navigation from Superfund Homepage to visually and structurally consistent landing pages to undertake various online goals. Labeling, layout, and orientation are audited to ascertain whether or not the homepage and landing pages set accurate expectations. Content organization is also assessed.</a:t>
            </a:r>
          </a:p>
        </p:txBody>
      </p:sp>
      <p:sp>
        <p:nvSpPr>
          <p:cNvPr id="18" name="Content Placeholder 4"/>
          <p:cNvSpPr txBox="1">
            <a:spLocks/>
          </p:cNvSpPr>
          <p:nvPr/>
        </p:nvSpPr>
        <p:spPr>
          <a:xfrm>
            <a:off x="8516983" y="1695308"/>
            <a:ext cx="3062402" cy="3910423"/>
          </a:xfrm>
          <a:prstGeom prst="rect">
            <a:avLst/>
          </a:prstGeom>
        </p:spPr>
        <p:txBody>
          <a:bodyPr/>
          <a:lstStyle>
            <a:lvl1pPr marL="385172" indent="-302635" algn="l" defTabSz="609500" rtl="0" eaLnBrk="1" latinLnBrk="0" hangingPunct="1">
              <a:lnSpc>
                <a:spcPct val="90000"/>
              </a:lnSpc>
              <a:spcBef>
                <a:spcPts val="900"/>
              </a:spcBef>
              <a:spcAft>
                <a:spcPts val="600"/>
              </a:spcAft>
              <a:buSzPct val="100000"/>
              <a:buFont typeface="Arial"/>
              <a:buChar char="•"/>
              <a:tabLst/>
              <a:defRPr sz="2099" b="0" kern="1200">
                <a:solidFill>
                  <a:schemeClr val="tx1"/>
                </a:solidFill>
                <a:latin typeface="+mn-lt"/>
                <a:ea typeface="+mn-ea"/>
                <a:cs typeface="+mn-cs"/>
              </a:defRPr>
            </a:lvl1pPr>
            <a:lvl2pPr marL="757643" indent="-302635" algn="l" defTabSz="759757" rtl="0" eaLnBrk="1" latinLnBrk="0" hangingPunct="1">
              <a:lnSpc>
                <a:spcPct val="90000"/>
              </a:lnSpc>
              <a:spcBef>
                <a:spcPts val="600"/>
              </a:spcBef>
              <a:spcAft>
                <a:spcPts val="600"/>
              </a:spcAft>
              <a:buSzPct val="90000"/>
              <a:buFont typeface="Lucida Grande"/>
              <a:buChar char="-"/>
              <a:tabLst/>
              <a:defRPr sz="2099" kern="1200">
                <a:solidFill>
                  <a:schemeClr val="tx1"/>
                </a:solidFill>
                <a:latin typeface="+mn-lt"/>
                <a:ea typeface="+mn-ea"/>
                <a:cs typeface="+mn-cs"/>
              </a:defRPr>
            </a:lvl2pPr>
            <a:lvl3pPr marL="1149163" indent="-304750" algn="l" defTabSz="609500" rtl="0" eaLnBrk="1" latinLnBrk="0" hangingPunct="1">
              <a:lnSpc>
                <a:spcPct val="90000"/>
              </a:lnSpc>
              <a:spcBef>
                <a:spcPts val="600"/>
              </a:spcBef>
              <a:spcAft>
                <a:spcPts val="600"/>
              </a:spcAft>
              <a:buSzPct val="90000"/>
              <a:buFont typeface="Wingdings" charset="2"/>
              <a:buChar char="§"/>
              <a:defRPr sz="1600" kern="1200">
                <a:solidFill>
                  <a:schemeClr val="tx1"/>
                </a:solidFill>
                <a:latin typeface="+mn-lt"/>
                <a:ea typeface="+mn-ea"/>
                <a:cs typeface="+mn-cs"/>
              </a:defRPr>
            </a:lvl3pPr>
            <a:lvl4pPr marL="1525867" indent="-304750" algn="l" defTabSz="609500" rtl="0" eaLnBrk="1" latinLnBrk="0" hangingPunct="1">
              <a:lnSpc>
                <a:spcPct val="90000"/>
              </a:lnSpc>
              <a:spcBef>
                <a:spcPts val="600"/>
              </a:spcBef>
              <a:spcAft>
                <a:spcPts val="600"/>
              </a:spcAft>
              <a:buSzPct val="90000"/>
              <a:buFont typeface="Lucida Grande"/>
              <a:buChar char="»"/>
              <a:defRPr sz="1600" kern="1200">
                <a:solidFill>
                  <a:schemeClr val="tx1"/>
                </a:solidFill>
                <a:latin typeface="+mn-lt"/>
                <a:ea typeface="+mn-ea"/>
                <a:cs typeface="+mn-cs"/>
              </a:defRPr>
            </a:lvl4pPr>
            <a:lvl5pPr marL="1900455" indent="-304750" algn="l" defTabSz="609500" rtl="0" eaLnBrk="1" latinLnBrk="0" hangingPunct="1">
              <a:lnSpc>
                <a:spcPct val="90000"/>
              </a:lnSpc>
              <a:spcBef>
                <a:spcPts val="600"/>
              </a:spcBef>
              <a:spcAft>
                <a:spcPts val="600"/>
              </a:spcAft>
              <a:buSzPct val="90000"/>
              <a:buFont typeface="Lucida Grande"/>
              <a:buChar char="-"/>
              <a:defRPr sz="1600" kern="1200">
                <a:solidFill>
                  <a:schemeClr val="tx1"/>
                </a:solidFill>
                <a:latin typeface="+mn-lt"/>
                <a:ea typeface="+mn-ea"/>
                <a:cs typeface="+mn-cs"/>
              </a:defRPr>
            </a:lvl5pPr>
            <a:lvl6pPr marL="3352247" indent="-304750" algn="l" defTabSz="609500" rtl="0" eaLnBrk="1" latinLnBrk="0" hangingPunct="1">
              <a:spcBef>
                <a:spcPct val="20000"/>
              </a:spcBef>
              <a:buFont typeface="Arial"/>
              <a:buChar char="•"/>
              <a:defRPr sz="2701" kern="1200">
                <a:solidFill>
                  <a:schemeClr val="tx1"/>
                </a:solidFill>
                <a:latin typeface="+mn-lt"/>
                <a:ea typeface="+mn-ea"/>
                <a:cs typeface="+mn-cs"/>
              </a:defRPr>
            </a:lvl6pPr>
            <a:lvl7pPr marL="3961750" indent="-304750" algn="l" defTabSz="609500" rtl="0" eaLnBrk="1" latinLnBrk="0" hangingPunct="1">
              <a:spcBef>
                <a:spcPct val="20000"/>
              </a:spcBef>
              <a:buFont typeface="Arial"/>
              <a:buChar char="•"/>
              <a:defRPr sz="2701" kern="1200">
                <a:solidFill>
                  <a:schemeClr val="tx1"/>
                </a:solidFill>
                <a:latin typeface="+mn-lt"/>
                <a:ea typeface="+mn-ea"/>
                <a:cs typeface="+mn-cs"/>
              </a:defRPr>
            </a:lvl7pPr>
            <a:lvl8pPr marL="4571249" indent="-304750" algn="l" defTabSz="609500" rtl="0" eaLnBrk="1" latinLnBrk="0" hangingPunct="1">
              <a:spcBef>
                <a:spcPct val="20000"/>
              </a:spcBef>
              <a:buFont typeface="Arial"/>
              <a:buChar char="•"/>
              <a:defRPr sz="2701" kern="1200">
                <a:solidFill>
                  <a:schemeClr val="tx1"/>
                </a:solidFill>
                <a:latin typeface="+mn-lt"/>
                <a:ea typeface="+mn-ea"/>
                <a:cs typeface="+mn-cs"/>
              </a:defRPr>
            </a:lvl8pPr>
            <a:lvl9pPr marL="5180747" indent="-304750" algn="l" defTabSz="609500" rtl="0" eaLnBrk="1" latinLnBrk="0" hangingPunct="1">
              <a:spcBef>
                <a:spcPct val="20000"/>
              </a:spcBef>
              <a:buFont typeface="Arial"/>
              <a:buChar char="•"/>
              <a:defRPr sz="2701" kern="1200">
                <a:solidFill>
                  <a:schemeClr val="tx1"/>
                </a:solidFill>
                <a:latin typeface="+mn-lt"/>
                <a:ea typeface="+mn-ea"/>
                <a:cs typeface="+mn-cs"/>
              </a:defRPr>
            </a:lvl9pPr>
          </a:lstStyle>
          <a:p>
            <a:pPr marL="342900" indent="-342900">
              <a:spcAft>
                <a:spcPts val="2400"/>
              </a:spcAft>
              <a:buFont typeface="Arial" panose="020B0604020202020204" pitchFamily="34" charset="0"/>
              <a:buChar char="•"/>
            </a:pPr>
            <a:r>
              <a:rPr lang="en-US" sz="2000" dirty="0">
                <a:solidFill>
                  <a:srgbClr val="4D4D4F"/>
                </a:solidFill>
              </a:rPr>
              <a:t>March 2019</a:t>
            </a:r>
          </a:p>
          <a:p>
            <a:pPr marL="342900" indent="-342900">
              <a:spcAft>
                <a:spcPts val="2400"/>
              </a:spcAft>
              <a:buFont typeface="Arial" panose="020B0604020202020204" pitchFamily="34" charset="0"/>
              <a:buChar char="•"/>
            </a:pPr>
            <a:r>
              <a:rPr lang="en-US" sz="2000" dirty="0">
                <a:solidFill>
                  <a:srgbClr val="4D4D4F"/>
                </a:solidFill>
              </a:rPr>
              <a:t>1366 x 768</a:t>
            </a:r>
          </a:p>
          <a:p>
            <a:pPr marL="342900" indent="-342900">
              <a:spcAft>
                <a:spcPts val="2400"/>
              </a:spcAft>
              <a:buFont typeface="Arial" panose="020B0604020202020204" pitchFamily="34" charset="0"/>
              <a:buChar char="•"/>
            </a:pPr>
            <a:r>
              <a:rPr lang="en-US" sz="2000" dirty="0">
                <a:solidFill>
                  <a:srgbClr val="4D4D4F"/>
                </a:solidFill>
              </a:rPr>
              <a:t>Iterative Evaluation</a:t>
            </a:r>
          </a:p>
          <a:p>
            <a:endParaRPr lang="en-US" dirty="0"/>
          </a:p>
        </p:txBody>
      </p:sp>
      <p:pic>
        <p:nvPicPr>
          <p:cNvPr id="4" name="Snagit_PPT6F7B">
            <a:extLst>
              <a:ext uri="{FF2B5EF4-FFF2-40B4-BE49-F238E27FC236}">
                <a16:creationId xmlns:a16="http://schemas.microsoft.com/office/drawing/2014/main" id="{F3C89E20-49FB-4953-9B12-D0537DEDD78A}"/>
              </a:ext>
            </a:extLst>
          </p:cNvPr>
          <p:cNvPicPr>
            <a:picLocks noChangeAspect="1"/>
          </p:cNvPicPr>
          <p:nvPr/>
        </p:nvPicPr>
        <p:blipFill rotWithShape="1">
          <a:blip r:embed="rId2"/>
          <a:srcRect r="1510"/>
          <a:stretch/>
        </p:blipFill>
        <p:spPr>
          <a:xfrm>
            <a:off x="766196" y="1112137"/>
            <a:ext cx="7450343" cy="3726909"/>
          </a:xfrm>
          <a:prstGeom prst="rect">
            <a:avLst/>
          </a:prstGeom>
          <a:ln>
            <a:solidFill>
              <a:schemeClr val="bg1">
                <a:lumMod val="50000"/>
              </a:schemeClr>
            </a:solidFill>
          </a:ln>
        </p:spPr>
      </p:pic>
    </p:spTree>
    <p:extLst>
      <p:ext uri="{BB962C8B-B14F-4D97-AF65-F5344CB8AC3E}">
        <p14:creationId xmlns:p14="http://schemas.microsoft.com/office/powerpoint/2010/main" val="1426580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181100" y="2053118"/>
            <a:ext cx="4187824" cy="3647594"/>
          </a:xfrm>
        </p:spPr>
        <p:txBody>
          <a:bodyPr/>
          <a:lstStyle/>
          <a:p>
            <a:r>
              <a:rPr lang="en-US" b="1" dirty="0"/>
              <a:t>Problem</a:t>
            </a:r>
            <a:r>
              <a:rPr lang="en-US" dirty="0"/>
              <a:t>: Visitors to landing pages such as the one shown here would benefit from judiciously selected graphics, paired with each section or topic, to help convey the essential meaning of the content therein.</a:t>
            </a:r>
          </a:p>
          <a:p>
            <a:r>
              <a:rPr lang="en-US" dirty="0"/>
              <a:t>Were such graphics provided, the need for visitors to closely read all text, which they may find painstaking, would be reduced, as they could also scan the page for imagery that appears to match their information needs.</a:t>
            </a:r>
            <a:br>
              <a:rPr lang="en-US" dirty="0"/>
            </a:br>
            <a:br>
              <a:rPr lang="en-US" dirty="0"/>
            </a:br>
            <a:r>
              <a:rPr lang="en-US" b="1" dirty="0"/>
              <a:t>Recommendation</a:t>
            </a:r>
            <a:r>
              <a:rPr lang="en-US" dirty="0"/>
              <a:t>: Supplement topics and information with representative graphics or images that convey the essential theme or meaning of each topic.</a:t>
            </a:r>
          </a:p>
        </p:txBody>
      </p:sp>
      <p:sp>
        <p:nvSpPr>
          <p:cNvPr id="2" name="Title 1"/>
          <p:cNvSpPr>
            <a:spLocks noGrp="1"/>
          </p:cNvSpPr>
          <p:nvPr>
            <p:ph type="title"/>
          </p:nvPr>
        </p:nvSpPr>
        <p:spPr/>
        <p:txBody>
          <a:bodyPr/>
          <a:lstStyle/>
          <a:p>
            <a:r>
              <a:rPr lang="en-US" dirty="0"/>
              <a:t>Without graphics, visitors must rely solely upon reading</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Efficient Wayfinding</a:t>
            </a:r>
          </a:p>
        </p:txBody>
      </p:sp>
      <p:pic>
        <p:nvPicPr>
          <p:cNvPr id="3" name="Picture 2">
            <a:extLst>
              <a:ext uri="{FF2B5EF4-FFF2-40B4-BE49-F238E27FC236}">
                <a16:creationId xmlns:a16="http://schemas.microsoft.com/office/drawing/2014/main" id="{CF6931A8-1BE1-4CE9-9F86-C84D9C8EE17F}"/>
              </a:ext>
            </a:extLst>
          </p:cNvPr>
          <p:cNvPicPr>
            <a:picLocks noChangeAspect="1"/>
          </p:cNvPicPr>
          <p:nvPr/>
        </p:nvPicPr>
        <p:blipFill>
          <a:blip r:embed="rId2"/>
          <a:stretch>
            <a:fillRect/>
          </a:stretch>
        </p:blipFill>
        <p:spPr>
          <a:xfrm>
            <a:off x="5690811" y="1317674"/>
            <a:ext cx="5201960" cy="4665307"/>
          </a:xfrm>
          <a:prstGeom prst="rect">
            <a:avLst/>
          </a:prstGeom>
          <a:ln>
            <a:solidFill>
              <a:schemeClr val="bg1">
                <a:lumMod val="50000"/>
              </a:schemeClr>
            </a:solidFill>
          </a:ln>
        </p:spPr>
      </p:pic>
    </p:spTree>
    <p:extLst>
      <p:ext uri="{BB962C8B-B14F-4D97-AF65-F5344CB8AC3E}">
        <p14:creationId xmlns:p14="http://schemas.microsoft.com/office/powerpoint/2010/main" val="92923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818699" y="5481930"/>
            <a:ext cx="10469486" cy="895352"/>
          </a:xfrm>
        </p:spPr>
        <p:txBody>
          <a:bodyPr/>
          <a:lstStyle/>
          <a:p>
            <a:r>
              <a:rPr lang="en-US" dirty="0"/>
              <a:t>This website supplements content options with images that help convey the essential meaning of each. As a result, visitors’ need to closely read text is reduced, and they can identify the most relevant information more rapidly and with less perceived effort.</a:t>
            </a:r>
          </a:p>
        </p:txBody>
      </p:sp>
      <p:sp>
        <p:nvSpPr>
          <p:cNvPr id="2" name="Title 1"/>
          <p:cNvSpPr>
            <a:spLocks noGrp="1"/>
          </p:cNvSpPr>
          <p:nvPr>
            <p:ph type="title"/>
          </p:nvPr>
        </p:nvSpPr>
        <p:spPr/>
        <p:txBody>
          <a:bodyPr/>
          <a:lstStyle/>
          <a:p>
            <a:r>
              <a:rPr lang="en-US" dirty="0"/>
              <a:t>Example: Supplemental images </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Efficient Wayfinding</a:t>
            </a:r>
          </a:p>
        </p:txBody>
      </p:sp>
      <p:pic>
        <p:nvPicPr>
          <p:cNvPr id="3" name="Picture 2">
            <a:extLst>
              <a:ext uri="{FF2B5EF4-FFF2-40B4-BE49-F238E27FC236}">
                <a16:creationId xmlns:a16="http://schemas.microsoft.com/office/drawing/2014/main" id="{890BA7F7-DFFB-4B73-810F-03A198A32523}"/>
              </a:ext>
            </a:extLst>
          </p:cNvPr>
          <p:cNvPicPr>
            <a:picLocks noChangeAspect="1"/>
          </p:cNvPicPr>
          <p:nvPr/>
        </p:nvPicPr>
        <p:blipFill>
          <a:blip r:embed="rId2"/>
          <a:stretch>
            <a:fillRect/>
          </a:stretch>
        </p:blipFill>
        <p:spPr>
          <a:xfrm>
            <a:off x="1493861" y="1019648"/>
            <a:ext cx="9201102" cy="4077135"/>
          </a:xfrm>
          <a:prstGeom prst="rect">
            <a:avLst/>
          </a:prstGeom>
          <a:ln>
            <a:solidFill>
              <a:schemeClr val="bg1">
                <a:lumMod val="50000"/>
              </a:schemeClr>
            </a:solidFill>
          </a:ln>
        </p:spPr>
      </p:pic>
    </p:spTree>
    <p:extLst>
      <p:ext uri="{BB962C8B-B14F-4D97-AF65-F5344CB8AC3E}">
        <p14:creationId xmlns:p14="http://schemas.microsoft.com/office/powerpoint/2010/main" val="6393655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Efficient Wayfinding</a:t>
            </a:r>
          </a:p>
        </p:txBody>
      </p:sp>
      <p:sp>
        <p:nvSpPr>
          <p:cNvPr id="3" name="Content Placeholder 2"/>
          <p:cNvSpPr>
            <a:spLocks noGrp="1"/>
          </p:cNvSpPr>
          <p:nvPr>
            <p:ph idx="1"/>
          </p:nvPr>
        </p:nvSpPr>
        <p:spPr>
          <a:xfrm>
            <a:off x="609442" y="1674421"/>
            <a:ext cx="10969943" cy="4451744"/>
          </a:xfrm>
        </p:spPr>
        <p:txBody>
          <a:bodyPr/>
          <a:lstStyle/>
          <a:p>
            <a:r>
              <a:rPr lang="en-US" dirty="0"/>
              <a:t>Pair links with succinct summaries of the content and resources lying at each link’s destination.</a:t>
            </a:r>
          </a:p>
          <a:p>
            <a:r>
              <a:rPr lang="en-US" dirty="0"/>
              <a:t>Supplement topics and information with representative graphics or images that convey the essential theme or meaning of each topic.</a:t>
            </a:r>
          </a:p>
        </p:txBody>
      </p:sp>
      <p:sp>
        <p:nvSpPr>
          <p:cNvPr id="5" name="Title 2"/>
          <p:cNvSpPr txBox="1">
            <a:spLocks/>
          </p:cNvSpPr>
          <p:nvPr/>
        </p:nvSpPr>
        <p:spPr>
          <a:xfrm>
            <a:off x="618070" y="1061792"/>
            <a:ext cx="6700425" cy="41202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3A475B"/>
                </a:solidFill>
              </a:rPr>
              <a:t>Recommendations</a:t>
            </a:r>
          </a:p>
        </p:txBody>
      </p:sp>
      <p:sp>
        <p:nvSpPr>
          <p:cNvPr id="6" name="TextBox 5"/>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Efficient Wayfinding</a:t>
            </a:r>
          </a:p>
        </p:txBody>
      </p:sp>
    </p:spTree>
    <p:extLst>
      <p:ext uri="{BB962C8B-B14F-4D97-AF65-F5344CB8AC3E}">
        <p14:creationId xmlns:p14="http://schemas.microsoft.com/office/powerpoint/2010/main" val="2909402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Readability</a:t>
            </a:r>
          </a:p>
        </p:txBody>
      </p:sp>
    </p:spTree>
    <p:extLst>
      <p:ext uri="{BB962C8B-B14F-4D97-AF65-F5344CB8AC3E}">
        <p14:creationId xmlns:p14="http://schemas.microsoft.com/office/powerpoint/2010/main" val="3820173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716597" y="1861031"/>
            <a:ext cx="3455305" cy="4279047"/>
          </a:xfrm>
        </p:spPr>
        <p:txBody>
          <a:bodyPr/>
          <a:lstStyle/>
          <a:p>
            <a:r>
              <a:rPr lang="en-US" b="1" dirty="0"/>
              <a:t>Problem</a:t>
            </a:r>
            <a:r>
              <a:rPr lang="en-US" dirty="0"/>
              <a:t>: This example from the Superfund homepage illustrates how underlining hyperlinks can impede readability –especially where links appear close together in lists.</a:t>
            </a:r>
          </a:p>
          <a:p>
            <a:r>
              <a:rPr lang="en-US" dirty="0"/>
              <a:t>Given that the links are rendered in a standard blue format, and that the site appears to reserve blue text for hyperlinks, visitors have sufficient indication of where links are present via this blue color without the need for text-underlining.</a:t>
            </a:r>
          </a:p>
          <a:p>
            <a:r>
              <a:rPr lang="en-US" b="1" dirty="0"/>
              <a:t>Recommendation</a:t>
            </a:r>
            <a:r>
              <a:rPr lang="en-US" dirty="0"/>
              <a:t>: Remove text-underlining format from hyperlinks rendered in blue text.</a:t>
            </a:r>
          </a:p>
        </p:txBody>
      </p:sp>
      <p:sp>
        <p:nvSpPr>
          <p:cNvPr id="2" name="Title 1"/>
          <p:cNvSpPr>
            <a:spLocks noGrp="1"/>
          </p:cNvSpPr>
          <p:nvPr>
            <p:ph type="title"/>
          </p:nvPr>
        </p:nvSpPr>
        <p:spPr/>
        <p:txBody>
          <a:bodyPr/>
          <a:lstStyle/>
          <a:p>
            <a:r>
              <a:rPr lang="en-US" dirty="0"/>
              <a:t>Overuse of text-underlining impedes readability</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Readability</a:t>
            </a:r>
          </a:p>
        </p:txBody>
      </p:sp>
      <p:pic>
        <p:nvPicPr>
          <p:cNvPr id="3" name="Picture 2">
            <a:extLst>
              <a:ext uri="{FF2B5EF4-FFF2-40B4-BE49-F238E27FC236}">
                <a16:creationId xmlns:a16="http://schemas.microsoft.com/office/drawing/2014/main" id="{87F53996-8972-40BF-A002-0B8C1C48EF02}"/>
              </a:ext>
            </a:extLst>
          </p:cNvPr>
          <p:cNvPicPr>
            <a:picLocks noChangeAspect="1"/>
          </p:cNvPicPr>
          <p:nvPr/>
        </p:nvPicPr>
        <p:blipFill>
          <a:blip r:embed="rId2"/>
          <a:stretch>
            <a:fillRect/>
          </a:stretch>
        </p:blipFill>
        <p:spPr>
          <a:xfrm>
            <a:off x="4358409" y="1169363"/>
            <a:ext cx="6926406" cy="4643841"/>
          </a:xfrm>
          <a:prstGeom prst="rect">
            <a:avLst/>
          </a:prstGeom>
          <a:ln>
            <a:solidFill>
              <a:schemeClr val="bg1">
                <a:lumMod val="50000"/>
              </a:schemeClr>
            </a:solidFill>
          </a:ln>
        </p:spPr>
      </p:pic>
    </p:spTree>
    <p:extLst>
      <p:ext uri="{BB962C8B-B14F-4D97-AF65-F5344CB8AC3E}">
        <p14:creationId xmlns:p14="http://schemas.microsoft.com/office/powerpoint/2010/main" val="436309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693669" y="2792908"/>
            <a:ext cx="3144404" cy="1572592"/>
          </a:xfrm>
        </p:spPr>
        <p:txBody>
          <a:bodyPr/>
          <a:lstStyle/>
          <a:p>
            <a:r>
              <a:rPr lang="en-US" dirty="0"/>
              <a:t>This mockup demonstrates how the readability of hyperlinks, especially for those appearing close together in lists, is noticeably improved when the text-underlining format is not used.</a:t>
            </a:r>
          </a:p>
        </p:txBody>
      </p:sp>
      <p:sp>
        <p:nvSpPr>
          <p:cNvPr id="2" name="Title 1"/>
          <p:cNvSpPr>
            <a:spLocks noGrp="1"/>
          </p:cNvSpPr>
          <p:nvPr>
            <p:ph type="title"/>
          </p:nvPr>
        </p:nvSpPr>
        <p:spPr/>
        <p:txBody>
          <a:bodyPr/>
          <a:lstStyle/>
          <a:p>
            <a:r>
              <a:rPr lang="en-US" dirty="0"/>
              <a:t>Example: Judicious withholding of text-underlining</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Readability</a:t>
            </a:r>
          </a:p>
        </p:txBody>
      </p:sp>
      <p:grpSp>
        <p:nvGrpSpPr>
          <p:cNvPr id="4" name="Group 3">
            <a:extLst>
              <a:ext uri="{FF2B5EF4-FFF2-40B4-BE49-F238E27FC236}">
                <a16:creationId xmlns:a16="http://schemas.microsoft.com/office/drawing/2014/main" id="{D8AC27E2-6ABA-49D3-879D-5E7155AE3CCA}"/>
              </a:ext>
            </a:extLst>
          </p:cNvPr>
          <p:cNvGrpSpPr/>
          <p:nvPr/>
        </p:nvGrpSpPr>
        <p:grpSpPr>
          <a:xfrm>
            <a:off x="4144882" y="842998"/>
            <a:ext cx="7350274" cy="5239208"/>
            <a:chOff x="4144882" y="842998"/>
            <a:chExt cx="7350274" cy="5239208"/>
          </a:xfrm>
        </p:grpSpPr>
        <p:pic>
          <p:nvPicPr>
            <p:cNvPr id="37" name="Picture 36">
              <a:extLst>
                <a:ext uri="{FF2B5EF4-FFF2-40B4-BE49-F238E27FC236}">
                  <a16:creationId xmlns:a16="http://schemas.microsoft.com/office/drawing/2014/main" id="{FDD7E52C-E7AE-498F-BB3F-D46CD88319AF}"/>
                </a:ext>
              </a:extLst>
            </p:cNvPr>
            <p:cNvPicPr>
              <a:picLocks noChangeAspect="1"/>
            </p:cNvPicPr>
            <p:nvPr/>
          </p:nvPicPr>
          <p:blipFill>
            <a:blip r:embed="rId2"/>
            <a:stretch>
              <a:fillRect/>
            </a:stretch>
          </p:blipFill>
          <p:spPr>
            <a:xfrm>
              <a:off x="4328049" y="1179094"/>
              <a:ext cx="6987127" cy="4734489"/>
            </a:xfrm>
            <a:prstGeom prst="rect">
              <a:avLst/>
            </a:prstGeom>
            <a:ln>
              <a:solidFill>
                <a:schemeClr val="bg1">
                  <a:lumMod val="50000"/>
                </a:schemeClr>
              </a:solidFill>
            </a:ln>
          </p:spPr>
        </p:pic>
        <p:sp>
          <p:nvSpPr>
            <p:cNvPr id="70" name="Rectangle 69">
              <a:extLst>
                <a:ext uri="{FF2B5EF4-FFF2-40B4-BE49-F238E27FC236}">
                  <a16:creationId xmlns:a16="http://schemas.microsoft.com/office/drawing/2014/main" id="{8931A47C-CE58-4C21-9D9D-FD9AB4D15933}"/>
                </a:ext>
              </a:extLst>
            </p:cNvPr>
            <p:cNvSpPr/>
            <p:nvPr/>
          </p:nvSpPr>
          <p:spPr>
            <a:xfrm>
              <a:off x="4144882" y="1031945"/>
              <a:ext cx="7350274" cy="5050261"/>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B39CCBF5-2744-43B9-A2C0-75288AFAB684}"/>
                </a:ext>
              </a:extLst>
            </p:cNvPr>
            <p:cNvSpPr/>
            <p:nvPr/>
          </p:nvSpPr>
          <p:spPr>
            <a:xfrm>
              <a:off x="7224554" y="842998"/>
              <a:ext cx="1190930" cy="314875"/>
            </a:xfrm>
            <a:prstGeom prst="rect">
              <a:avLst/>
            </a:prstGeom>
            <a:solidFill>
              <a:srgbClr val="7EE5E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Mockup</a:t>
              </a:r>
            </a:p>
          </p:txBody>
        </p:sp>
      </p:grpSp>
    </p:spTree>
    <p:extLst>
      <p:ext uri="{BB962C8B-B14F-4D97-AF65-F5344CB8AC3E}">
        <p14:creationId xmlns:p14="http://schemas.microsoft.com/office/powerpoint/2010/main" val="2151648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018809" y="2533113"/>
            <a:ext cx="5309802" cy="1847892"/>
          </a:xfrm>
        </p:spPr>
        <p:txBody>
          <a:bodyPr>
            <a:normAutofit/>
          </a:bodyPr>
          <a:lstStyle/>
          <a:p>
            <a:r>
              <a:rPr lang="en-US" b="1" dirty="0"/>
              <a:t>Problem</a:t>
            </a:r>
            <a:r>
              <a:rPr lang="en-US" dirty="0"/>
              <a:t>: As shown in the video at right, when visitors hover over hyperlinks, the result link color change is extremely subtle. This makes it difficult for visitors to determine without close scrutiny that they are targeting the intended link, and may result in navigational errors.</a:t>
            </a:r>
            <a:br>
              <a:rPr lang="en-US" dirty="0"/>
            </a:br>
            <a:br>
              <a:rPr lang="en-US" dirty="0"/>
            </a:br>
            <a:r>
              <a:rPr lang="en-US" b="1" dirty="0"/>
              <a:t>Recommendation</a:t>
            </a:r>
            <a:r>
              <a:rPr lang="en-US" dirty="0"/>
              <a:t>: Provide a more obvious color change upon link hover.</a:t>
            </a:r>
          </a:p>
        </p:txBody>
      </p:sp>
      <p:sp>
        <p:nvSpPr>
          <p:cNvPr id="2" name="Title 1"/>
          <p:cNvSpPr>
            <a:spLocks noGrp="1"/>
          </p:cNvSpPr>
          <p:nvPr>
            <p:ph type="title"/>
          </p:nvPr>
        </p:nvSpPr>
        <p:spPr/>
        <p:txBody>
          <a:bodyPr/>
          <a:lstStyle/>
          <a:p>
            <a:r>
              <a:rPr lang="en-US" dirty="0"/>
              <a:t>Hyperlink hover state is too subtle</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Readability</a:t>
            </a:r>
          </a:p>
        </p:txBody>
      </p:sp>
      <p:pic>
        <p:nvPicPr>
          <p:cNvPr id="3" name="overly-subtle-hover-state_01a">
            <a:hlinkClick r:id="" action="ppaction://media"/>
            <a:extLst>
              <a:ext uri="{FF2B5EF4-FFF2-40B4-BE49-F238E27FC236}">
                <a16:creationId xmlns:a16="http://schemas.microsoft.com/office/drawing/2014/main" id="{E6334848-912D-4872-8EC6-13939461FE99}"/>
              </a:ext>
            </a:extLst>
          </p:cNvPr>
          <p:cNvPicPr>
            <a:picLocks noChangeAspect="1"/>
          </p:cNvPicPr>
          <p:nvPr>
            <a:videoFile r:link="rId1"/>
            <p:extLst>
              <p:ext uri="{DAA4B4D4-6D71-4841-9C94-3DE7FCFB9230}">
                <p14:media xmlns:p14="http://schemas.microsoft.com/office/powerpoint/2010/main" r:embed="rId2">
                  <p14:trim st="4891"/>
                </p14:media>
              </p:ext>
            </p:extLst>
          </p:nvPr>
        </p:nvPicPr>
        <p:blipFill>
          <a:blip r:embed="rId4"/>
          <a:stretch>
            <a:fillRect/>
          </a:stretch>
        </p:blipFill>
        <p:spPr>
          <a:xfrm>
            <a:off x="6857284" y="1274840"/>
            <a:ext cx="3927997" cy="4364440"/>
          </a:xfrm>
          <a:prstGeom prst="rect">
            <a:avLst/>
          </a:prstGeom>
          <a:ln>
            <a:solidFill>
              <a:schemeClr val="bg1">
                <a:lumMod val="50000"/>
              </a:schemeClr>
            </a:solidFill>
          </a:ln>
        </p:spPr>
      </p:pic>
      <p:grpSp>
        <p:nvGrpSpPr>
          <p:cNvPr id="72" name="Group 71">
            <a:extLst>
              <a:ext uri="{FF2B5EF4-FFF2-40B4-BE49-F238E27FC236}">
                <a16:creationId xmlns:a16="http://schemas.microsoft.com/office/drawing/2014/main" id="{408397B5-D074-4C31-8AF0-C1A1C54D7624}"/>
              </a:ext>
            </a:extLst>
          </p:cNvPr>
          <p:cNvGrpSpPr/>
          <p:nvPr/>
        </p:nvGrpSpPr>
        <p:grpSpPr>
          <a:xfrm>
            <a:off x="7714896" y="999817"/>
            <a:ext cx="2140580" cy="246221"/>
            <a:chOff x="10651650" y="3045200"/>
            <a:chExt cx="2140580" cy="246221"/>
          </a:xfrm>
        </p:grpSpPr>
        <p:pic>
          <p:nvPicPr>
            <p:cNvPr id="73" name="Picture 72">
              <a:extLst>
                <a:ext uri="{FF2B5EF4-FFF2-40B4-BE49-F238E27FC236}">
                  <a16:creationId xmlns:a16="http://schemas.microsoft.com/office/drawing/2014/main" id="{66471A75-D0FF-43F3-8419-5350FE7C14AF}"/>
                </a:ext>
              </a:extLst>
            </p:cNvPr>
            <p:cNvPicPr>
              <a:picLocks noChangeAspect="1"/>
            </p:cNvPicPr>
            <p:nvPr/>
          </p:nvPicPr>
          <p:blipFill>
            <a:blip r:embed="rId5"/>
            <a:stretch>
              <a:fillRect/>
            </a:stretch>
          </p:blipFill>
          <p:spPr>
            <a:xfrm>
              <a:off x="10651650" y="3045200"/>
              <a:ext cx="274666" cy="245992"/>
            </a:xfrm>
            <a:prstGeom prst="rect">
              <a:avLst/>
            </a:prstGeom>
          </p:spPr>
        </p:pic>
        <p:sp>
          <p:nvSpPr>
            <p:cNvPr id="74" name="TextBox 73">
              <a:extLst>
                <a:ext uri="{FF2B5EF4-FFF2-40B4-BE49-F238E27FC236}">
                  <a16:creationId xmlns:a16="http://schemas.microsoft.com/office/drawing/2014/main" id="{41A79885-A3DC-45C8-BC01-2F76A5D87F5C}"/>
                </a:ext>
              </a:extLst>
            </p:cNvPr>
            <p:cNvSpPr txBox="1"/>
            <p:nvPr/>
          </p:nvSpPr>
          <p:spPr>
            <a:xfrm>
              <a:off x="10984249" y="3045200"/>
              <a:ext cx="1807981" cy="246221"/>
            </a:xfrm>
            <a:prstGeom prst="rect">
              <a:avLst/>
            </a:prstGeom>
            <a:noFill/>
          </p:spPr>
          <p:txBody>
            <a:bodyPr wrap="square" rtlCol="0">
              <a:spAutoFit/>
            </a:bodyPr>
            <a:lstStyle/>
            <a:p>
              <a:r>
                <a:rPr lang="en-US" sz="1000" dirty="0"/>
                <a:t>Video, duration 11 Seconds</a:t>
              </a:r>
            </a:p>
          </p:txBody>
        </p:sp>
      </p:grpSp>
    </p:spTree>
    <p:extLst>
      <p:ext uri="{BB962C8B-B14F-4D97-AF65-F5344CB8AC3E}">
        <p14:creationId xmlns:p14="http://schemas.microsoft.com/office/powerpoint/2010/main" val="324987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remove"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964307" y="1735154"/>
            <a:ext cx="3820063" cy="3874427"/>
          </a:xfrm>
        </p:spPr>
        <p:txBody>
          <a:bodyPr>
            <a:normAutofit/>
          </a:bodyPr>
          <a:lstStyle/>
          <a:p>
            <a:r>
              <a:rPr lang="en-US" b="1" dirty="0"/>
              <a:t>Problem</a:t>
            </a:r>
            <a:r>
              <a:rPr lang="en-US" dirty="0"/>
              <a:t>: Links in the global menu dropdowns are undersized and contrast weakly with their text backgrounds—especially on hover. </a:t>
            </a:r>
            <a:br>
              <a:rPr lang="en-US" dirty="0"/>
            </a:br>
            <a:br>
              <a:rPr lang="en-US" dirty="0"/>
            </a:br>
            <a:r>
              <a:rPr lang="en-US" dirty="0"/>
              <a:t>As a result, visitors may feel more an unacceptable level of effort is required to read them.</a:t>
            </a:r>
          </a:p>
          <a:p>
            <a:r>
              <a:rPr lang="en-US" dirty="0"/>
              <a:t>Were a ‘Superfund’ category added to the global menu-as is recommended in the ‘Orientation’ issue of this report-its dropdown menu links would presumably present similar challenges to readability as shown in the example at right.</a:t>
            </a:r>
            <a:br>
              <a:rPr lang="en-US" dirty="0"/>
            </a:br>
            <a:br>
              <a:rPr lang="en-US" dirty="0"/>
            </a:br>
            <a:r>
              <a:rPr lang="en-US" b="1" dirty="0"/>
              <a:t>Recommendation</a:t>
            </a:r>
            <a:r>
              <a:rPr lang="en-US" dirty="0"/>
              <a:t>: Increase the font-size and contrast of links in the global menu dropdowns.</a:t>
            </a:r>
          </a:p>
        </p:txBody>
      </p:sp>
      <p:sp>
        <p:nvSpPr>
          <p:cNvPr id="2" name="Title 1"/>
          <p:cNvSpPr>
            <a:spLocks noGrp="1"/>
          </p:cNvSpPr>
          <p:nvPr>
            <p:ph type="title"/>
          </p:nvPr>
        </p:nvSpPr>
        <p:spPr/>
        <p:txBody>
          <a:bodyPr/>
          <a:lstStyle/>
          <a:p>
            <a:r>
              <a:rPr lang="en-US" dirty="0"/>
              <a:t>Global dropdown menu links are difficult to discern</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Readability</a:t>
            </a:r>
          </a:p>
        </p:txBody>
      </p:sp>
      <p:pic>
        <p:nvPicPr>
          <p:cNvPr id="4" name="Picture 3">
            <a:extLst>
              <a:ext uri="{FF2B5EF4-FFF2-40B4-BE49-F238E27FC236}">
                <a16:creationId xmlns:a16="http://schemas.microsoft.com/office/drawing/2014/main" id="{D69B449C-CCDF-4090-883C-12258C16CCD4}"/>
              </a:ext>
            </a:extLst>
          </p:cNvPr>
          <p:cNvPicPr>
            <a:picLocks noChangeAspect="1"/>
          </p:cNvPicPr>
          <p:nvPr/>
        </p:nvPicPr>
        <p:blipFill rotWithShape="1">
          <a:blip r:embed="rId2"/>
          <a:srcRect/>
          <a:stretch/>
        </p:blipFill>
        <p:spPr>
          <a:xfrm>
            <a:off x="5070817" y="1385962"/>
            <a:ext cx="6065282" cy="4108740"/>
          </a:xfrm>
          <a:prstGeom prst="rect">
            <a:avLst/>
          </a:prstGeom>
          <a:ln>
            <a:solidFill>
              <a:schemeClr val="bg1">
                <a:lumMod val="50000"/>
              </a:schemeClr>
            </a:solidFill>
          </a:ln>
        </p:spPr>
      </p:pic>
    </p:spTree>
    <p:extLst>
      <p:ext uri="{BB962C8B-B14F-4D97-AF65-F5344CB8AC3E}">
        <p14:creationId xmlns:p14="http://schemas.microsoft.com/office/powerpoint/2010/main" val="10173972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Readability</a:t>
            </a:r>
          </a:p>
        </p:txBody>
      </p:sp>
      <p:sp>
        <p:nvSpPr>
          <p:cNvPr id="3" name="Content Placeholder 2"/>
          <p:cNvSpPr>
            <a:spLocks noGrp="1"/>
          </p:cNvSpPr>
          <p:nvPr>
            <p:ph idx="1"/>
          </p:nvPr>
        </p:nvSpPr>
        <p:spPr>
          <a:xfrm>
            <a:off x="609442" y="1674421"/>
            <a:ext cx="10969943" cy="4451744"/>
          </a:xfrm>
        </p:spPr>
        <p:txBody>
          <a:bodyPr/>
          <a:lstStyle/>
          <a:p>
            <a:r>
              <a:rPr lang="en-US" dirty="0"/>
              <a:t>Remove text-underlining format from hyperlinks rendered in blue text.</a:t>
            </a:r>
          </a:p>
          <a:p>
            <a:r>
              <a:rPr lang="en-US" dirty="0"/>
              <a:t>Provide a more obvious color change upon link hover.</a:t>
            </a:r>
          </a:p>
          <a:p>
            <a:r>
              <a:rPr lang="en-US" dirty="0"/>
              <a:t>Increase the font-size and contrast of links in the global menu dropdowns.</a:t>
            </a:r>
          </a:p>
        </p:txBody>
      </p:sp>
      <p:sp>
        <p:nvSpPr>
          <p:cNvPr id="5" name="Title 2"/>
          <p:cNvSpPr txBox="1">
            <a:spLocks/>
          </p:cNvSpPr>
          <p:nvPr/>
        </p:nvSpPr>
        <p:spPr>
          <a:xfrm>
            <a:off x="618070" y="1061792"/>
            <a:ext cx="6700425" cy="41202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3A475B"/>
                </a:solidFill>
              </a:rPr>
              <a:t>Recommendation</a:t>
            </a:r>
          </a:p>
        </p:txBody>
      </p:sp>
      <p:sp>
        <p:nvSpPr>
          <p:cNvPr id="6" name="TextBox 5"/>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Readability</a:t>
            </a:r>
          </a:p>
        </p:txBody>
      </p:sp>
    </p:spTree>
    <p:extLst>
      <p:ext uri="{BB962C8B-B14F-4D97-AF65-F5344CB8AC3E}">
        <p14:creationId xmlns:p14="http://schemas.microsoft.com/office/powerpoint/2010/main" val="1376428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ForeSee Usability Methodology</a:t>
            </a:r>
          </a:p>
          <a:p>
            <a:r>
              <a:rPr lang="en-US" dirty="0"/>
              <a:t>Scope and Specifications</a:t>
            </a:r>
          </a:p>
          <a:p>
            <a:r>
              <a:rPr lang="en-US" dirty="0"/>
              <a:t>Top Usability Issues</a:t>
            </a:r>
          </a:p>
          <a:p>
            <a:pPr>
              <a:buFont typeface="Arial" panose="020B0604020202020204" pitchFamily="34" charset="0"/>
              <a:buChar char="›"/>
            </a:pPr>
            <a:r>
              <a:rPr lang="en-US" b="1" dirty="0"/>
              <a:t>Key Points</a:t>
            </a:r>
            <a:endParaRPr lang="en-US" dirty="0"/>
          </a:p>
          <a:p>
            <a:endParaRPr lang="en-US" dirty="0"/>
          </a:p>
        </p:txBody>
      </p:sp>
    </p:spTree>
    <p:extLst>
      <p:ext uri="{BB962C8B-B14F-4D97-AF65-F5344CB8AC3E}">
        <p14:creationId xmlns:p14="http://schemas.microsoft.com/office/powerpoint/2010/main" val="244293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ForeSee Usability Methodology</a:t>
            </a:r>
          </a:p>
          <a:p>
            <a:r>
              <a:rPr lang="en-US" dirty="0"/>
              <a:t>Scope and Specifications</a:t>
            </a:r>
          </a:p>
          <a:p>
            <a:pPr>
              <a:buFont typeface="Arial" panose="020B0604020202020204" pitchFamily="34" charset="0"/>
              <a:buChar char="›"/>
            </a:pPr>
            <a:r>
              <a:rPr lang="en-US" b="1" dirty="0"/>
              <a:t>Top Usability Issues</a:t>
            </a:r>
            <a:endParaRPr lang="en-US" dirty="0"/>
          </a:p>
          <a:p>
            <a:r>
              <a:rPr lang="en-US" dirty="0"/>
              <a:t>Key Points</a:t>
            </a:r>
          </a:p>
          <a:p>
            <a:pPr marL="82537" indent="0">
              <a:buNone/>
            </a:pPr>
            <a:endParaRPr lang="en-US" dirty="0"/>
          </a:p>
          <a:p>
            <a:endParaRPr lang="en-US" dirty="0"/>
          </a:p>
        </p:txBody>
      </p:sp>
    </p:spTree>
    <p:extLst>
      <p:ext uri="{BB962C8B-B14F-4D97-AF65-F5344CB8AC3E}">
        <p14:creationId xmlns:p14="http://schemas.microsoft.com/office/powerpoint/2010/main" val="23722817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Visitors to the Superfund section would benefit from:</a:t>
            </a:r>
          </a:p>
          <a:p>
            <a:pPr marL="342900" indent="-342900"/>
            <a:r>
              <a:rPr lang="en-US" dirty="0"/>
              <a:t>Categorization and segmentation pathways for various visitor roles.</a:t>
            </a:r>
          </a:p>
          <a:p>
            <a:pPr marL="342900" indent="-342900"/>
            <a:r>
              <a:rPr lang="en-US" dirty="0"/>
              <a:t>Summaries of what each page covers, located at the top.</a:t>
            </a:r>
          </a:p>
          <a:p>
            <a:pPr marL="342900" indent="-342900"/>
            <a:r>
              <a:rPr lang="en-US" dirty="0"/>
              <a:t>More complete and consistent description for links and categories.</a:t>
            </a:r>
          </a:p>
          <a:p>
            <a:pPr marL="342900" indent="-342900"/>
            <a:r>
              <a:rPr lang="en-US" dirty="0"/>
              <a:t>Simple graphics or images to help visitors scan for the best option.</a:t>
            </a:r>
          </a:p>
          <a:p>
            <a:endParaRPr lang="en-US" dirty="0"/>
          </a:p>
          <a:p>
            <a:endParaRPr lang="en-US" dirty="0"/>
          </a:p>
        </p:txBody>
      </p:sp>
      <p:sp>
        <p:nvSpPr>
          <p:cNvPr id="4" name="Title 3"/>
          <p:cNvSpPr>
            <a:spLocks noGrp="1"/>
          </p:cNvSpPr>
          <p:nvPr>
            <p:ph type="title"/>
          </p:nvPr>
        </p:nvSpPr>
        <p:spPr/>
        <p:txBody>
          <a:bodyPr/>
          <a:lstStyle/>
          <a:p>
            <a:r>
              <a:rPr lang="en-US" dirty="0"/>
              <a:t>Key Points</a:t>
            </a:r>
          </a:p>
        </p:txBody>
      </p:sp>
    </p:spTree>
    <p:extLst>
      <p:ext uri="{BB962C8B-B14F-4D97-AF65-F5344CB8AC3E}">
        <p14:creationId xmlns:p14="http://schemas.microsoft.com/office/powerpoint/2010/main" val="10622926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F00B-EBB6-7341-A7AD-DF8CDF9A8B90}"/>
              </a:ext>
            </a:extLst>
          </p:cNvPr>
          <p:cNvSpPr>
            <a:spLocks noGrp="1"/>
          </p:cNvSpPr>
          <p:nvPr>
            <p:ph type="title"/>
          </p:nvPr>
        </p:nvSpPr>
        <p:spPr>
          <a:xfrm>
            <a:off x="609436" y="2353750"/>
            <a:ext cx="10969943" cy="888608"/>
          </a:xfrm>
        </p:spPr>
        <p:txBody>
          <a:bodyPr/>
          <a:lstStyle/>
          <a:p>
            <a:r>
              <a:rPr lang="en-US" dirty="0"/>
              <a:t>Has a New Home at</a:t>
            </a:r>
          </a:p>
        </p:txBody>
      </p:sp>
      <p:pic>
        <p:nvPicPr>
          <p:cNvPr id="6" name="Picture 5">
            <a:extLst>
              <a:ext uri="{FF2B5EF4-FFF2-40B4-BE49-F238E27FC236}">
                <a16:creationId xmlns:a16="http://schemas.microsoft.com/office/drawing/2014/main" id="{16D98AFD-A0E6-4D4F-878F-99E8D3C1954B}"/>
              </a:ext>
            </a:extLst>
          </p:cNvPr>
          <p:cNvPicPr>
            <a:picLocks noChangeAspect="1"/>
          </p:cNvPicPr>
          <p:nvPr/>
        </p:nvPicPr>
        <p:blipFill>
          <a:blip r:embed="rId3"/>
          <a:stretch>
            <a:fillRect/>
          </a:stretch>
        </p:blipFill>
        <p:spPr>
          <a:xfrm>
            <a:off x="3495569" y="1015243"/>
            <a:ext cx="5002388" cy="900430"/>
          </a:xfrm>
          <a:prstGeom prst="rect">
            <a:avLst/>
          </a:prstGeom>
          <a:effectLst>
            <a:outerShdw blurRad="444500" dist="25400" dir="2700000" algn="tl" rotWithShape="0">
              <a:schemeClr val="accent5">
                <a:lumMod val="50000"/>
                <a:alpha val="80000"/>
              </a:schemeClr>
            </a:outerShdw>
          </a:effectLst>
        </p:spPr>
      </p:pic>
      <p:pic>
        <p:nvPicPr>
          <p:cNvPr id="8" name="Picture 7">
            <a:extLst>
              <a:ext uri="{FF2B5EF4-FFF2-40B4-BE49-F238E27FC236}">
                <a16:creationId xmlns:a16="http://schemas.microsoft.com/office/drawing/2014/main" id="{526D8CFD-407A-4B3B-946E-9CC716CE7A97}"/>
              </a:ext>
            </a:extLst>
          </p:cNvPr>
          <p:cNvPicPr>
            <a:picLocks noChangeAspect="1"/>
          </p:cNvPicPr>
          <p:nvPr/>
        </p:nvPicPr>
        <p:blipFill>
          <a:blip r:embed="rId4"/>
          <a:stretch>
            <a:fillRect/>
          </a:stretch>
        </p:blipFill>
        <p:spPr>
          <a:xfrm>
            <a:off x="2715812" y="3479946"/>
            <a:ext cx="6757199" cy="2362811"/>
          </a:xfrm>
          <a:prstGeom prst="rect">
            <a:avLst/>
          </a:prstGeom>
        </p:spPr>
      </p:pic>
    </p:spTree>
    <p:extLst>
      <p:ext uri="{BB962C8B-B14F-4D97-AF65-F5344CB8AC3E}">
        <p14:creationId xmlns:p14="http://schemas.microsoft.com/office/powerpoint/2010/main" val="63414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94A42672-B7DD-483F-A658-A40754C0E68B}"/>
              </a:ext>
            </a:extLst>
          </p:cNvPr>
          <p:cNvPicPr>
            <a:picLocks noGrp="1" noChangeAspect="1"/>
          </p:cNvPicPr>
          <p:nvPr>
            <p:ph type="pic" sz="quarter" idx="10"/>
          </p:nvPr>
        </p:nvPicPr>
        <p:blipFill>
          <a:blip r:embed="rId2"/>
          <a:srcRect t="7802" b="7802"/>
          <a:stretch>
            <a:fillRect/>
          </a:stretch>
        </p:blipFill>
        <p:spPr/>
      </p:pic>
      <p:sp>
        <p:nvSpPr>
          <p:cNvPr id="3" name="Slide Number Placeholder 2">
            <a:extLst>
              <a:ext uri="{FF2B5EF4-FFF2-40B4-BE49-F238E27FC236}">
                <a16:creationId xmlns:a16="http://schemas.microsoft.com/office/drawing/2014/main" id="{5FFEE293-30B7-4EA6-8D08-890CF373EA6E}"/>
              </a:ext>
            </a:extLst>
          </p:cNvPr>
          <p:cNvSpPr>
            <a:spLocks noGrp="1"/>
          </p:cNvSpPr>
          <p:nvPr>
            <p:ph type="sldNum" sz="quarter" idx="12"/>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fld id="{C932CDCB-4B29-F641-AE31-D4360F16EBC3}" type="slidenum">
              <a:rPr kumimoji="0" lang="en-US" sz="1300" b="0" i="0" u="none" strike="noStrike" kern="1200" cap="none" spc="0" normalizeH="0" baseline="0" noProof="0" smtClean="0">
                <a:ln>
                  <a:noFill/>
                </a:ln>
                <a:solidFill>
                  <a:srgbClr val="E9ECF2">
                    <a:lumMod val="75000"/>
                  </a:srgbClr>
                </a:solidFill>
                <a:effectLst/>
                <a:uLnTx/>
                <a:uFillTx/>
                <a:latin typeface="Arial"/>
                <a:ea typeface="+mn-ea"/>
                <a:cs typeface="+mn-cs"/>
              </a:rPr>
              <a:pPr marL="0" marR="0" lvl="0" indent="0" algn="l" defTabSz="609493" rtl="0" eaLnBrk="1" fontAlgn="auto" latinLnBrk="0" hangingPunct="1">
                <a:lnSpc>
                  <a:spcPct val="100000"/>
                </a:lnSpc>
                <a:spcBef>
                  <a:spcPts val="0"/>
                </a:spcBef>
                <a:spcAft>
                  <a:spcPts val="0"/>
                </a:spcAft>
                <a:buClrTx/>
                <a:buSzTx/>
                <a:buFontTx/>
                <a:buNone/>
                <a:tabLst/>
                <a:defRPr/>
              </a:pPr>
              <a:t>62</a:t>
            </a:fld>
            <a:endParaRPr kumimoji="0" lang="en-US" sz="1300" b="0" i="0" u="none" strike="noStrike" kern="1200" cap="none" spc="0" normalizeH="0" baseline="0" noProof="0">
              <a:ln>
                <a:noFill/>
              </a:ln>
              <a:solidFill>
                <a:srgbClr val="E9ECF2">
                  <a:lumMod val="75000"/>
                </a:srgbClr>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4C4CC76E-4227-49ED-919D-3FDD46462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932" y="1905454"/>
            <a:ext cx="7452959" cy="1752144"/>
          </a:xfrm>
          <a:prstGeom prst="rect">
            <a:avLst/>
          </a:prstGeom>
        </p:spPr>
      </p:pic>
      <p:sp>
        <p:nvSpPr>
          <p:cNvPr id="12" name="Title 1">
            <a:extLst>
              <a:ext uri="{FF2B5EF4-FFF2-40B4-BE49-F238E27FC236}">
                <a16:creationId xmlns:a16="http://schemas.microsoft.com/office/drawing/2014/main" id="{D231AB33-0D8F-418F-BACE-D54A552F81BB}"/>
              </a:ext>
            </a:extLst>
          </p:cNvPr>
          <p:cNvSpPr txBox="1">
            <a:spLocks/>
          </p:cNvSpPr>
          <p:nvPr/>
        </p:nvSpPr>
        <p:spPr>
          <a:xfrm>
            <a:off x="609441" y="3664721"/>
            <a:ext cx="10969943" cy="1494175"/>
          </a:xfrm>
          <a:prstGeom prst="rect">
            <a:avLst/>
          </a:prstGeom>
        </p:spPr>
        <p:txBody>
          <a:bodyPr vert="horz" lIns="121867" tIns="60933" rIns="121867" bIns="60933" rtlCol="0" anchor="ctr">
            <a:normAutofit/>
          </a:bodyPr>
          <a:lstStyle>
            <a:lvl1pPr algn="ctr" defTabSz="609493" rtl="0" eaLnBrk="1" latinLnBrk="0" hangingPunct="1">
              <a:lnSpc>
                <a:spcPct val="90000"/>
              </a:lnSpc>
              <a:spcBef>
                <a:spcPct val="0"/>
              </a:spcBef>
              <a:buNone/>
              <a:defRPr lang="en-US" sz="2900" b="1" kern="1200" dirty="0">
                <a:solidFill>
                  <a:schemeClr val="bg1"/>
                </a:solidFill>
                <a:effectLst>
                  <a:outerShdw blurRad="50800" dist="76200" dir="2700000" algn="tl" rotWithShape="0">
                    <a:prstClr val="black">
                      <a:alpha val="40000"/>
                    </a:prstClr>
                  </a:outerShdw>
                </a:effectLst>
                <a:latin typeface="+mj-lt"/>
                <a:ea typeface="+mj-ea"/>
                <a:cs typeface="+mj-cs"/>
              </a:defRPr>
            </a:lvl1pPr>
          </a:lstStyle>
          <a:p>
            <a:pPr marL="0" marR="0" lvl="0" indent="0" algn="ctr" defTabSz="609493" rtl="0" eaLnBrk="1" fontAlgn="auto" latinLnBrk="0" hangingPunct="1">
              <a:lnSpc>
                <a:spcPct val="90000"/>
              </a:lnSpc>
              <a:spcBef>
                <a:spcPct val="0"/>
              </a:spcBef>
              <a:spcAft>
                <a:spcPts val="0"/>
              </a:spcAft>
              <a:buClrTx/>
              <a:buSzTx/>
              <a:buFontTx/>
              <a:buNone/>
              <a:tabLst/>
              <a:defRPr/>
            </a:pPr>
            <a:r>
              <a:rPr kumimoji="0" lang="en-US" sz="2850" b="1" i="0" u="none" strike="noStrike" kern="1200" cap="none" spc="0" normalizeH="0" baseline="0" noProof="0" dirty="0">
                <a:ln>
                  <a:noFill/>
                </a:ln>
                <a:solidFill>
                  <a:srgbClr val="FFFFFF"/>
                </a:solidFill>
                <a:effectLst>
                  <a:outerShdw blurRad="50800" dist="76200" dir="2700000" algn="tl" rotWithShape="0">
                    <a:prstClr val="black">
                      <a:alpha val="40000"/>
                    </a:prstClr>
                  </a:outerShdw>
                </a:effectLst>
                <a:uLnTx/>
                <a:uFillTx/>
                <a:latin typeface="Arial"/>
                <a:ea typeface="+mj-ea"/>
                <a:cs typeface="+mj-cs"/>
              </a:rPr>
              <a:t>Loews Royal Pacific and Sapphire Falls Resorts</a:t>
            </a:r>
          </a:p>
          <a:p>
            <a:pPr marL="0" marR="0" lvl="0" indent="0" algn="ctr" defTabSz="609493" rtl="0" eaLnBrk="1" fontAlgn="auto" latinLnBrk="0" hangingPunct="1">
              <a:lnSpc>
                <a:spcPct val="90000"/>
              </a:lnSpc>
              <a:spcBef>
                <a:spcPct val="0"/>
              </a:spcBef>
              <a:spcAft>
                <a:spcPts val="0"/>
              </a:spcAft>
              <a:buClrTx/>
              <a:buSzTx/>
              <a:buFontTx/>
              <a:buNone/>
              <a:tabLst/>
              <a:defRPr/>
            </a:pPr>
            <a:r>
              <a:rPr kumimoji="0" lang="en-US" sz="2850" b="1" i="0" u="none" strike="noStrike" kern="1200" cap="none" spc="0" normalizeH="0" baseline="0" noProof="0" dirty="0">
                <a:ln>
                  <a:noFill/>
                </a:ln>
                <a:solidFill>
                  <a:srgbClr val="FFFFFF"/>
                </a:solidFill>
                <a:effectLst>
                  <a:outerShdw blurRad="50800" dist="76200" dir="2700000" algn="tl" rotWithShape="0">
                    <a:prstClr val="black">
                      <a:alpha val="40000"/>
                    </a:prstClr>
                  </a:outerShdw>
                </a:effectLst>
                <a:uLnTx/>
                <a:uFillTx/>
                <a:latin typeface="Arial"/>
                <a:ea typeface="+mj-ea"/>
                <a:cs typeface="+mj-cs"/>
              </a:rPr>
              <a:t>Universal Studios Orlando</a:t>
            </a:r>
          </a:p>
          <a:p>
            <a:pPr marL="0" marR="0" lvl="0" indent="0" algn="ctr" defTabSz="609493"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outerShdw blurRad="50800" dist="76200" dir="2700000" algn="tl" rotWithShape="0">
                    <a:prstClr val="black">
                      <a:alpha val="40000"/>
                    </a:prstClr>
                  </a:outerShdw>
                </a:effectLst>
                <a:uLnTx/>
                <a:uFillTx/>
                <a:latin typeface="Arial"/>
                <a:ea typeface="+mj-ea"/>
                <a:cs typeface="+mj-cs"/>
              </a:rPr>
              <a:t>May 20-23 – Orlando, FL</a:t>
            </a:r>
            <a:endParaRPr kumimoji="0" lang="en-US" sz="2400" b="1" i="0" u="none" strike="noStrike" kern="1200" cap="none" spc="0" normalizeH="0" baseline="0" noProof="0" dirty="0">
              <a:ln>
                <a:noFill/>
              </a:ln>
              <a:solidFill>
                <a:srgbClr val="FFFFFF"/>
              </a:solidFill>
              <a:effectLst>
                <a:outerShdw blurRad="50800" dist="76200" dir="2700000" algn="tl" rotWithShape="0">
                  <a:prstClr val="black">
                    <a:alpha val="40000"/>
                  </a:prstClr>
                </a:outerShdw>
              </a:effectLst>
              <a:uLnTx/>
              <a:uFillTx/>
              <a:latin typeface="Arial"/>
              <a:ea typeface="+mj-ea"/>
              <a:cs typeface="Arial"/>
            </a:endParaRPr>
          </a:p>
        </p:txBody>
      </p:sp>
    </p:spTree>
    <p:extLst>
      <p:ext uri="{BB962C8B-B14F-4D97-AF65-F5344CB8AC3E}">
        <p14:creationId xmlns:p14="http://schemas.microsoft.com/office/powerpoint/2010/main" val="31118155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609443" y="6356360"/>
            <a:ext cx="3262128" cy="365125"/>
          </a:xfrm>
          <a:prstGeom prst="rect">
            <a:avLst/>
          </a:prstGeom>
        </p:spPr>
        <p:txBody>
          <a:bodyPr lIns="121899" tIns="60949" rIns="121899" bIns="60949"/>
          <a:lstStyle>
            <a:lvl1pPr marL="0" marR="0" indent="0" algn="l" defTabSz="609500" rtl="0" eaLnBrk="1" fontAlgn="auto" latinLnBrk="0" hangingPunct="1">
              <a:lnSpc>
                <a:spcPct val="100000"/>
              </a:lnSpc>
              <a:spcBef>
                <a:spcPts val="0"/>
              </a:spcBef>
              <a:spcAft>
                <a:spcPts val="0"/>
              </a:spcAft>
              <a:buClrTx/>
              <a:buSzTx/>
              <a:buFontTx/>
              <a:buNone/>
              <a:tabLst/>
              <a:defRPr sz="900"/>
            </a:lvl1pPr>
          </a:lstStyle>
          <a:p>
            <a:r>
              <a:rPr lang="en-US" dirty="0">
                <a:solidFill>
                  <a:schemeClr val="bg1">
                    <a:lumMod val="85000"/>
                  </a:schemeClr>
                </a:solidFill>
              </a:rPr>
              <a:t>Property of </a:t>
            </a:r>
            <a:r>
              <a:rPr lang="en-US" dirty="0" err="1">
                <a:solidFill>
                  <a:schemeClr val="bg1">
                    <a:lumMod val="85000"/>
                  </a:schemeClr>
                </a:solidFill>
              </a:rPr>
              <a:t>ForeSee</a:t>
            </a:r>
            <a:r>
              <a:rPr lang="en-US" dirty="0">
                <a:solidFill>
                  <a:schemeClr val="bg1">
                    <a:lumMod val="85000"/>
                  </a:schemeClr>
                </a:solidFill>
              </a:rPr>
              <a:t> – Proprietary &amp; Confidential</a:t>
            </a:r>
          </a:p>
        </p:txBody>
      </p:sp>
    </p:spTree>
    <p:extLst>
      <p:ext uri="{BB962C8B-B14F-4D97-AF65-F5344CB8AC3E}">
        <p14:creationId xmlns:p14="http://schemas.microsoft.com/office/powerpoint/2010/main" val="4215608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Usability Issues</a:t>
            </a:r>
          </a:p>
        </p:txBody>
      </p:sp>
      <p:sp>
        <p:nvSpPr>
          <p:cNvPr id="3" name="Content Placeholder 2"/>
          <p:cNvSpPr>
            <a:spLocks noGrp="1"/>
          </p:cNvSpPr>
          <p:nvPr>
            <p:ph idx="1"/>
          </p:nvPr>
        </p:nvSpPr>
        <p:spPr/>
        <p:txBody>
          <a:bodyPr/>
          <a:lstStyle/>
          <a:p>
            <a:pPr marL="382588" indent="-382588">
              <a:spcBef>
                <a:spcPts val="0"/>
              </a:spcBef>
              <a:spcAft>
                <a:spcPts val="1200"/>
              </a:spcAft>
            </a:pPr>
            <a:r>
              <a:rPr lang="en-US" sz="2400" dirty="0">
                <a:solidFill>
                  <a:srgbClr val="585858"/>
                </a:solidFill>
              </a:rPr>
              <a:t>Content Introduction</a:t>
            </a:r>
          </a:p>
          <a:p>
            <a:pPr marL="0" indent="-384048">
              <a:spcBef>
                <a:spcPts val="0"/>
              </a:spcBef>
              <a:spcAft>
                <a:spcPts val="1200"/>
              </a:spcAft>
            </a:pPr>
            <a:r>
              <a:rPr lang="en-US" sz="2400" dirty="0">
                <a:solidFill>
                  <a:srgbClr val="585858"/>
                </a:solidFill>
              </a:rPr>
              <a:t>Category Consistency</a:t>
            </a:r>
          </a:p>
          <a:p>
            <a:pPr marL="0" indent="-384048">
              <a:spcBef>
                <a:spcPts val="0"/>
              </a:spcBef>
              <a:spcAft>
                <a:spcPts val="1200"/>
              </a:spcAft>
            </a:pPr>
            <a:r>
              <a:rPr lang="en-US" sz="2400" dirty="0">
                <a:solidFill>
                  <a:srgbClr val="585858"/>
                </a:solidFill>
              </a:rPr>
              <a:t>Uncategorized Content</a:t>
            </a:r>
          </a:p>
          <a:p>
            <a:pPr marL="0" indent="-384048">
              <a:spcBef>
                <a:spcPts val="0"/>
              </a:spcBef>
              <a:spcAft>
                <a:spcPts val="1200"/>
              </a:spcAft>
            </a:pPr>
            <a:r>
              <a:rPr lang="en-US" sz="2400" dirty="0">
                <a:solidFill>
                  <a:srgbClr val="585858"/>
                </a:solidFill>
              </a:rPr>
              <a:t>Linkage to Landing Pages</a:t>
            </a:r>
          </a:p>
          <a:p>
            <a:pPr marL="0" indent="-384048">
              <a:spcBef>
                <a:spcPts val="0"/>
              </a:spcBef>
              <a:spcAft>
                <a:spcPts val="1200"/>
              </a:spcAft>
            </a:pPr>
            <a:r>
              <a:rPr lang="en-US" sz="2400" dirty="0">
                <a:solidFill>
                  <a:srgbClr val="585858"/>
                </a:solidFill>
              </a:rPr>
              <a:t>Labels and Messages</a:t>
            </a:r>
          </a:p>
          <a:p>
            <a:pPr marL="0" indent="-384048">
              <a:spcBef>
                <a:spcPts val="0"/>
              </a:spcBef>
              <a:spcAft>
                <a:spcPts val="1200"/>
              </a:spcAft>
            </a:pPr>
            <a:r>
              <a:rPr lang="en-US" sz="2400" dirty="0">
                <a:solidFill>
                  <a:srgbClr val="585858"/>
                </a:solidFill>
              </a:rPr>
              <a:t>Expected Location</a:t>
            </a:r>
          </a:p>
          <a:p>
            <a:pPr marL="0" indent="-384048">
              <a:spcBef>
                <a:spcPts val="0"/>
              </a:spcBef>
              <a:spcAft>
                <a:spcPts val="1200"/>
              </a:spcAft>
            </a:pPr>
            <a:r>
              <a:rPr lang="en-US" sz="2400" dirty="0">
                <a:solidFill>
                  <a:srgbClr val="585858"/>
                </a:solidFill>
              </a:rPr>
              <a:t>Segmentation</a:t>
            </a:r>
          </a:p>
          <a:p>
            <a:pPr marL="0" indent="-384048">
              <a:spcBef>
                <a:spcPts val="0"/>
              </a:spcBef>
              <a:spcAft>
                <a:spcPts val="1200"/>
              </a:spcAft>
            </a:pPr>
            <a:r>
              <a:rPr lang="en-US" sz="2400" dirty="0">
                <a:solidFill>
                  <a:srgbClr val="585858"/>
                </a:solidFill>
              </a:rPr>
              <a:t>Orientation</a:t>
            </a:r>
          </a:p>
          <a:p>
            <a:pPr marL="0" indent="-384048">
              <a:spcBef>
                <a:spcPts val="0"/>
              </a:spcBef>
              <a:spcAft>
                <a:spcPts val="1200"/>
              </a:spcAft>
            </a:pPr>
            <a:r>
              <a:rPr lang="en-US" sz="2400" dirty="0">
                <a:solidFill>
                  <a:srgbClr val="585858"/>
                </a:solidFill>
              </a:rPr>
              <a:t>Efficient Wayfinding</a:t>
            </a:r>
          </a:p>
          <a:p>
            <a:pPr marL="0" indent="-384048">
              <a:spcBef>
                <a:spcPts val="0"/>
              </a:spcBef>
              <a:spcAft>
                <a:spcPts val="1200"/>
              </a:spcAft>
            </a:pPr>
            <a:r>
              <a:rPr lang="en-US" sz="2400" dirty="0">
                <a:solidFill>
                  <a:srgbClr val="585858"/>
                </a:solidFill>
              </a:rPr>
              <a:t>Readability</a:t>
            </a:r>
            <a:endParaRPr lang="en-US" sz="2400" dirty="0">
              <a:solidFill>
                <a:schemeClr val="bg2">
                  <a:lumMod val="65000"/>
                </a:schemeClr>
              </a:solidFill>
            </a:endParaRPr>
          </a:p>
          <a:p>
            <a:endParaRPr lang="en-US" dirty="0"/>
          </a:p>
          <a:p>
            <a:endParaRPr lang="en-US" dirty="0"/>
          </a:p>
        </p:txBody>
      </p:sp>
    </p:spTree>
    <p:extLst>
      <p:ext uri="{BB962C8B-B14F-4D97-AF65-F5344CB8AC3E}">
        <p14:creationId xmlns:p14="http://schemas.microsoft.com/office/powerpoint/2010/main" val="1990865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Introduction</a:t>
            </a:r>
          </a:p>
        </p:txBody>
      </p:sp>
    </p:spTree>
    <p:extLst>
      <p:ext uri="{BB962C8B-B14F-4D97-AF65-F5344CB8AC3E}">
        <p14:creationId xmlns:p14="http://schemas.microsoft.com/office/powerpoint/2010/main" val="339303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825501" y="1337774"/>
            <a:ext cx="3048000" cy="4850919"/>
          </a:xfrm>
        </p:spPr>
        <p:txBody>
          <a:bodyPr/>
          <a:lstStyle/>
          <a:p>
            <a:r>
              <a:rPr lang="en-US" b="1" dirty="0"/>
              <a:t>Problem</a:t>
            </a:r>
            <a:r>
              <a:rPr lang="en-US" dirty="0"/>
              <a:t>: While the Superfund subcategories are listed, and links to specific subsequent categories are available, visitors are denied the convenience of succinct descriptions for each category. </a:t>
            </a:r>
            <a:br>
              <a:rPr lang="en-US" dirty="0"/>
            </a:br>
            <a:br>
              <a:rPr lang="en-US" dirty="0"/>
            </a:br>
            <a:r>
              <a:rPr lang="en-US" dirty="0"/>
              <a:t>Instead, visitors must visit these sections or read all of the links below in order to gain an understanding, which is time consuming and intensive.</a:t>
            </a:r>
          </a:p>
          <a:p>
            <a:r>
              <a:rPr lang="en-US" b="1" dirty="0"/>
              <a:t>Recommendation</a:t>
            </a:r>
            <a:r>
              <a:rPr lang="en-US" dirty="0"/>
              <a:t>: Provide a one or two sentence summary of each subcategory directly below the headings.</a:t>
            </a:r>
          </a:p>
        </p:txBody>
      </p:sp>
      <p:sp>
        <p:nvSpPr>
          <p:cNvPr id="2" name="Title 1"/>
          <p:cNvSpPr>
            <a:spLocks noGrp="1"/>
          </p:cNvSpPr>
          <p:nvPr>
            <p:ph type="title"/>
          </p:nvPr>
        </p:nvSpPr>
        <p:spPr/>
        <p:txBody>
          <a:bodyPr/>
          <a:lstStyle/>
          <a:p>
            <a:r>
              <a:rPr lang="en-US" dirty="0"/>
              <a:t>Homepage lacks high level summary of subcategories</a:t>
            </a:r>
          </a:p>
        </p:txBody>
      </p:sp>
      <p:sp>
        <p:nvSpPr>
          <p:cNvPr id="39" name="TextBox 38"/>
          <p:cNvSpPr txBox="1"/>
          <p:nvPr/>
        </p:nvSpPr>
        <p:spPr>
          <a:xfrm>
            <a:off x="4745692" y="6475661"/>
            <a:ext cx="2697440" cy="276999"/>
          </a:xfrm>
          <a:prstGeom prst="rect">
            <a:avLst/>
          </a:prstGeom>
          <a:noFill/>
        </p:spPr>
        <p:txBody>
          <a:bodyPr wrap="square" rtlCol="0">
            <a:spAutoFit/>
          </a:bodyPr>
          <a:lstStyle/>
          <a:p>
            <a:pPr algn="ctr"/>
            <a:r>
              <a:rPr lang="en-US" sz="1200" dirty="0">
                <a:solidFill>
                  <a:schemeClr val="bg1"/>
                </a:solidFill>
              </a:rPr>
              <a:t>Content Introduction</a:t>
            </a:r>
          </a:p>
        </p:txBody>
      </p:sp>
      <p:pic>
        <p:nvPicPr>
          <p:cNvPr id="7" name="Picture 6">
            <a:extLst>
              <a:ext uri="{FF2B5EF4-FFF2-40B4-BE49-F238E27FC236}">
                <a16:creationId xmlns:a16="http://schemas.microsoft.com/office/drawing/2014/main" id="{659DE754-581B-4912-85BF-BFD7F4DF9B81}"/>
              </a:ext>
            </a:extLst>
          </p:cNvPr>
          <p:cNvPicPr>
            <a:picLocks noChangeAspect="1"/>
          </p:cNvPicPr>
          <p:nvPr/>
        </p:nvPicPr>
        <p:blipFill>
          <a:blip r:embed="rId2"/>
          <a:stretch>
            <a:fillRect/>
          </a:stretch>
        </p:blipFill>
        <p:spPr>
          <a:xfrm>
            <a:off x="4055034" y="1324938"/>
            <a:ext cx="7126757" cy="4135809"/>
          </a:xfrm>
          <a:prstGeom prst="rect">
            <a:avLst/>
          </a:prstGeom>
          <a:ln>
            <a:solidFill>
              <a:schemeClr val="bg1">
                <a:lumMod val="50000"/>
              </a:schemeClr>
            </a:solidFill>
          </a:ln>
        </p:spPr>
      </p:pic>
    </p:spTree>
    <p:extLst>
      <p:ext uri="{BB962C8B-B14F-4D97-AF65-F5344CB8AC3E}">
        <p14:creationId xmlns:p14="http://schemas.microsoft.com/office/powerpoint/2010/main" val="591087517"/>
      </p:ext>
    </p:extLst>
  </p:cSld>
  <p:clrMapOvr>
    <a:masterClrMapping/>
  </p:clrMapOvr>
</p:sld>
</file>

<file path=ppt/theme/theme1.xml><?xml version="1.0" encoding="utf-8"?>
<a:theme xmlns:a="http://schemas.openxmlformats.org/drawingml/2006/main" name="ForeSee_2016_05">
  <a:themeElements>
    <a:clrScheme name="ForeSee Color Palette 2016">
      <a:dk1>
        <a:srgbClr val="3A475B"/>
      </a:dk1>
      <a:lt1>
        <a:sysClr val="window" lastClr="FFFFFF"/>
      </a:lt1>
      <a:dk2>
        <a:srgbClr val="3A475B"/>
      </a:dk2>
      <a:lt2>
        <a:srgbClr val="E9ECF2"/>
      </a:lt2>
      <a:accent1>
        <a:srgbClr val="EE2737"/>
      </a:accent1>
      <a:accent2>
        <a:srgbClr val="2AD2C9"/>
      </a:accent2>
      <a:accent3>
        <a:srgbClr val="F43D58"/>
      </a:accent3>
      <a:accent4>
        <a:srgbClr val="92CF26"/>
      </a:accent4>
      <a:accent5>
        <a:srgbClr val="009FEA"/>
      </a:accent5>
      <a:accent6>
        <a:srgbClr val="965CC5"/>
      </a:accent6>
      <a:hlink>
        <a:srgbClr val="425867"/>
      </a:hlink>
      <a:folHlink>
        <a:srgbClr val="445D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EE2737"/>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28575">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AR_Template_16x9_10.22.2018" id="{FBFDDD3F-3115-4C32-88B6-49B80AE7EC2C}" vid="{754B98C0-6448-4310-ABCE-1AD71FFA4977}"/>
    </a:ext>
  </a:extLst>
</a:theme>
</file>

<file path=ppt/theme/theme2.xml><?xml version="1.0" encoding="utf-8"?>
<a:theme xmlns:a="http://schemas.openxmlformats.org/drawingml/2006/main" name="ForeSee_2017_02_theme">
  <a:themeElements>
    <a:clrScheme name="ForeSee 2017">
      <a:dk1>
        <a:srgbClr val="222B3C"/>
      </a:dk1>
      <a:lt1>
        <a:srgbClr val="FFFFFF"/>
      </a:lt1>
      <a:dk2>
        <a:srgbClr val="3A475B"/>
      </a:dk2>
      <a:lt2>
        <a:srgbClr val="E9ECF2"/>
      </a:lt2>
      <a:accent1>
        <a:srgbClr val="EE2737"/>
      </a:accent1>
      <a:accent2>
        <a:srgbClr val="2AD2C9"/>
      </a:accent2>
      <a:accent3>
        <a:srgbClr val="F43D58"/>
      </a:accent3>
      <a:accent4>
        <a:srgbClr val="83D634"/>
      </a:accent4>
      <a:accent5>
        <a:srgbClr val="009FEA"/>
      </a:accent5>
      <a:accent6>
        <a:srgbClr val="965CC5"/>
      </a:accent6>
      <a:hlink>
        <a:srgbClr val="009FEA"/>
      </a:hlink>
      <a:folHlink>
        <a:srgbClr val="0093E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AR_Template_16x9_10.22.2018" id="{FBFDDD3F-3115-4C32-88B6-49B80AE7EC2C}" vid="{786CF47B-38C5-4897-9DE0-B0C6823520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6F611A9BFBB641806DBFC236233995" ma:contentTypeVersion="" ma:contentTypeDescription="Create a new document." ma:contentTypeScope="" ma:versionID="702c67ab9b2d1cb84579d5e41fa258fd">
  <xsd:schema xmlns:xsd="http://www.w3.org/2001/XMLSchema" xmlns:xs="http://www.w3.org/2001/XMLSchema" xmlns:p="http://schemas.microsoft.com/office/2006/metadata/properties" xmlns:ns1="http://schemas.microsoft.com/sharepoint/v3" xmlns:ns2="5efbb573-6225-4aeb-9245-edb54763d429" xmlns:ns3="http://schemas.microsoft.com/sharepoint/v3/fields" xmlns:ns4="209d2333-7648-49e6-a794-f90e9d4f075d" xmlns:ns5="8150c7e0-dcc2-470a-8e86-0d56fc188264" targetNamespace="http://schemas.microsoft.com/office/2006/metadata/properties" ma:root="true" ma:fieldsID="48b2b3b9befa5a0f9012aed257241ced" ns1:_="" ns2:_="" ns3:_="" ns4:_="" ns5:_="">
    <xsd:import namespace="http://schemas.microsoft.com/sharepoint/v3"/>
    <xsd:import namespace="5efbb573-6225-4aeb-9245-edb54763d429"/>
    <xsd:import namespace="http://schemas.microsoft.com/sharepoint/v3/fields"/>
    <xsd:import namespace="209d2333-7648-49e6-a794-f90e9d4f075d"/>
    <xsd:import namespace="8150c7e0-dcc2-470a-8e86-0d56fc188264"/>
    <xsd:element name="properties">
      <xsd:complexType>
        <xsd:sequence>
          <xsd:element name="documentManagement">
            <xsd:complexType>
              <xsd:all>
                <xsd:element ref="ns2:Deliverable_x0020_Type" minOccurs="0"/>
                <xsd:element ref="ns2:Delivery_x0020_Month" minOccurs="0"/>
                <xsd:element ref="ns2:Delivery_x0020_Year" minOccurs="0"/>
                <xsd:element ref="ns3:_Source" minOccurs="0"/>
                <xsd:element ref="ns2:Channel" minOccurs="0"/>
                <xsd:element ref="ns4:SharedWithUsers" minOccurs="0"/>
                <xsd:element ref="ns4:SharedWithDetails" minOccurs="0"/>
                <xsd:element ref="ns5:MediaServiceMetadata" minOccurs="0"/>
                <xsd:element ref="ns5:MediaServiceFast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fbb573-6225-4aeb-9245-edb54763d429" elementFormDefault="qualified">
    <xsd:import namespace="http://schemas.microsoft.com/office/2006/documentManagement/types"/>
    <xsd:import namespace="http://schemas.microsoft.com/office/infopath/2007/PartnerControls"/>
    <xsd:element name="Deliverable_x0020_Type" ma:index="1" nillable="true" ma:displayName="Deliverable Type" ma:format="Dropdown" ma:internalName="Deliverable_x0020_Type">
      <xsd:simpleType>
        <xsd:restriction base="dms:Choice">
          <xsd:enumeration value="UAR"/>
          <xsd:enumeration value="SIR"/>
          <xsd:enumeration value="CXSA"/>
          <xsd:enumeration value="Hybrid"/>
          <xsd:enumeration value="Scorecard"/>
          <xsd:enumeration value="Tribrid"/>
          <xsd:enumeration value="Prototype"/>
          <xsd:enumeration value="Ad hoc"/>
          <xsd:enumeration value="Replay Services"/>
          <xsd:enumeration value="Agent Reporting"/>
          <xsd:enumeration value="User Testing"/>
          <xsd:enumeration value="Card Sorting"/>
          <xsd:enumeration value="Persona Project"/>
        </xsd:restriction>
      </xsd:simpleType>
    </xsd:element>
    <xsd:element name="Delivery_x0020_Month" ma:index="2" nillable="true" ma:displayName="Delivery Month" ma:format="Dropdown" ma:internalName="Delivery_x0020_Month">
      <xsd:simpleType>
        <xsd:restriction base="dms:Choice">
          <xsd:enumeration value="01-January"/>
          <xsd:enumeration value="02-February"/>
          <xsd:enumeration value="03-March"/>
          <xsd:enumeration value="04-April"/>
          <xsd:enumeration value="05-May"/>
          <xsd:enumeration value="06-June"/>
          <xsd:enumeration value="07-July"/>
          <xsd:enumeration value="08-August"/>
          <xsd:enumeration value="09-September"/>
          <xsd:enumeration value="10-October"/>
          <xsd:enumeration value="11-November"/>
          <xsd:enumeration value="12-December"/>
        </xsd:restriction>
      </xsd:simpleType>
    </xsd:element>
    <xsd:element name="Delivery_x0020_Year" ma:index="3" nillable="true" ma:displayName="Delivery Year" ma:format="Dropdown" ma:internalName="Delivery_x0020_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Channel" ma:index="5" nillable="true" ma:displayName="Channel" ma:format="Dropdown" ma:internalName="Channel">
      <xsd:simpleType>
        <xsd:restriction base="dms:Choice">
          <xsd:enumeration value="Desktop"/>
          <xsd:enumeration value="DA Team Reporting"/>
          <xsd:enumeration value="Mobile Site"/>
          <xsd:enumeration value="Mobile App"/>
          <xsd:enumeration value="Contact Center"/>
          <xsd:enumeration value="Store"/>
          <xsd:enumeration value="Tablet"/>
          <xsd:enumeration value="Misc Measurement"/>
          <xsd:enumeration value="Multiple Measures"/>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4" nillable="true" ma:displayName="Source" ma:format="Dropdown" ma:internalName="_Source">
      <xsd:simpleType>
        <xsd:restriction base="dms:Choice">
          <xsd:enumeration value="Portal Reports"/>
          <xsd:enumeration value="Client Supplied"/>
          <xsd:enumeration value="Deliverables"/>
          <xsd:enumeration value="screenshots"/>
          <xsd:enumeration value="Brainstorm / Outline"/>
          <xsd:enumeration value="Misc."/>
        </xsd:restriction>
      </xsd:simpleType>
    </xsd:element>
  </xsd:schema>
  <xsd:schema xmlns:xsd="http://www.w3.org/2001/XMLSchema" xmlns:xs="http://www.w3.org/2001/XMLSchema" xmlns:dms="http://schemas.microsoft.com/office/2006/documentManagement/types" xmlns:pc="http://schemas.microsoft.com/office/infopath/2007/PartnerControls" targetNamespace="209d2333-7648-49e6-a794-f90e9d4f075d"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50c7e0-dcc2-470a-8e86-0d56fc188264"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09d2333-7648-49e6-a794-f90e9d4f075d">
      <UserInfo>
        <DisplayName>Rebecca.Kesler</DisplayName>
        <AccountId>20</AccountId>
        <AccountType/>
      </UserInfo>
      <UserInfo>
        <DisplayName>Carol</DisplayName>
        <AccountId>54</AccountId>
        <AccountType/>
      </UserInfo>
      <UserInfo>
        <DisplayName>Eric Tuovila</DisplayName>
        <AccountId>17</AccountId>
        <AccountType/>
      </UserInfo>
      <UserInfo>
        <DisplayName>Chris Baisden</DisplayName>
        <AccountId>16</AccountId>
        <AccountType/>
      </UserInfo>
      <UserInfo>
        <DisplayName>Saad Chaudhry</DisplayName>
        <AccountId>13</AccountId>
        <AccountType/>
      </UserInfo>
      <UserInfo>
        <DisplayName>Ryan O'Reilly</DisplayName>
        <AccountId>14</AccountId>
        <AccountType/>
      </UserInfo>
    </SharedWithUsers>
    <_Source xmlns="http://schemas.microsoft.com/sharepoint/v3/fields">Deliverables</_Source>
    <_ip_UnifiedCompliancePolicyUIAction xmlns="http://schemas.microsoft.com/sharepoint/v3" xsi:nil="true"/>
    <Channel xmlns="5efbb573-6225-4aeb-9245-edb54763d429">Desktop</Channel>
    <Deliverable_x0020_Type xmlns="5efbb573-6225-4aeb-9245-edb54763d429">UAR</Deliverable_x0020_Type>
    <Delivery_x0020_Month xmlns="5efbb573-6225-4aeb-9245-edb54763d429">03-March</Delivery_x0020_Month>
    <Delivery_x0020_Year xmlns="5efbb573-6225-4aeb-9245-edb54763d429">2019</Delivery_x0020_Year>
    <_ip_UnifiedCompliancePolicyProperties xmlns="http://schemas.microsoft.com/sharepoint/v3" xsi:nil="true"/>
  </documentManagement>
</p:properties>
</file>

<file path=customXml/itemProps1.xml><?xml version="1.0" encoding="utf-8"?>
<ds:datastoreItem xmlns:ds="http://schemas.openxmlformats.org/officeDocument/2006/customXml" ds:itemID="{EF43BDD1-4BC3-4011-9D46-A488C4B168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efbb573-6225-4aeb-9245-edb54763d429"/>
    <ds:schemaRef ds:uri="http://schemas.microsoft.com/sharepoint/v3/fields"/>
    <ds:schemaRef ds:uri="209d2333-7648-49e6-a794-f90e9d4f075d"/>
    <ds:schemaRef ds:uri="8150c7e0-dcc2-470a-8e86-0d56fc1882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AEB7DE-327A-4353-8F9F-A3F3DFCF0D43}">
  <ds:schemaRefs>
    <ds:schemaRef ds:uri="http://schemas.microsoft.com/sharepoint/v3/contenttype/forms"/>
  </ds:schemaRefs>
</ds:datastoreItem>
</file>

<file path=customXml/itemProps3.xml><?xml version="1.0" encoding="utf-8"?>
<ds:datastoreItem xmlns:ds="http://schemas.openxmlformats.org/officeDocument/2006/customXml" ds:itemID="{DC2C1F25-168B-4E47-B196-F2CEAF5AC1D5}">
  <ds:schemaRefs>
    <ds:schemaRef ds:uri="http://purl.org/dc/dcmitype/"/>
    <ds:schemaRef ds:uri="http://purl.org/dc/elements/1.1/"/>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schemas.microsoft.com/sharepoint/v3"/>
    <ds:schemaRef ds:uri="5efbb573-6225-4aeb-9245-edb54763d429"/>
    <ds:schemaRef ds:uri="http://schemas.microsoft.com/office/2006/documentManagement/types"/>
    <ds:schemaRef ds:uri="8150c7e0-dcc2-470a-8e86-0d56fc188264"/>
    <ds:schemaRef ds:uri="209d2333-7648-49e6-a794-f90e9d4f075d"/>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4037</TotalTime>
  <Words>2893</Words>
  <Application>Microsoft Office PowerPoint</Application>
  <PresentationFormat>Custom</PresentationFormat>
  <Paragraphs>288</Paragraphs>
  <Slides>63</Slides>
  <Notes>3</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63</vt:i4>
      </vt:variant>
    </vt:vector>
  </HeadingPairs>
  <TitlesOfParts>
    <vt:vector size="70" baseType="lpstr">
      <vt:lpstr>Arial</vt:lpstr>
      <vt:lpstr>Calibri</vt:lpstr>
      <vt:lpstr>Lucida Grande</vt:lpstr>
      <vt:lpstr>Times New Roman</vt:lpstr>
      <vt:lpstr>Wingdings</vt:lpstr>
      <vt:lpstr>ForeSee_2016_05</vt:lpstr>
      <vt:lpstr>ForeSee_2017_02_theme</vt:lpstr>
      <vt:lpstr>Environmental Protection Agency</vt:lpstr>
      <vt:lpstr>Agenda</vt:lpstr>
      <vt:lpstr>ForeSee Usability Methodology</vt:lpstr>
      <vt:lpstr>Agenda</vt:lpstr>
      <vt:lpstr>Scope and Specifications</vt:lpstr>
      <vt:lpstr>Agenda</vt:lpstr>
      <vt:lpstr>Top Usability Issues</vt:lpstr>
      <vt:lpstr>Content Introduction</vt:lpstr>
      <vt:lpstr>Homepage lacks high level summary of subcategories</vt:lpstr>
      <vt:lpstr>Example: Summary of subcategory on homepage</vt:lpstr>
      <vt:lpstr>Some subcategory pages omit overviews</vt:lpstr>
      <vt:lpstr>Example: Category overview </vt:lpstr>
      <vt:lpstr>Subtopics are not introduced on landing pages</vt:lpstr>
      <vt:lpstr>Example: Subsequent category introduction</vt:lpstr>
      <vt:lpstr>Content Introduction</vt:lpstr>
      <vt:lpstr>Category Consistency</vt:lpstr>
      <vt:lpstr>Inconsistent naming of categories is confusing</vt:lpstr>
      <vt:lpstr>Discrepancies exist between lists of subsequent categories</vt:lpstr>
      <vt:lpstr>Example: Link to view all subsequent categories</vt:lpstr>
      <vt:lpstr>Category Consistency</vt:lpstr>
      <vt:lpstr>Uncategorized Content</vt:lpstr>
      <vt:lpstr>Supplementary linkage is confusing</vt:lpstr>
      <vt:lpstr>Pages outside existing categories may be difficult to locate</vt:lpstr>
      <vt:lpstr>Uncategorized content</vt:lpstr>
      <vt:lpstr>Linkage to Landing Pages</vt:lpstr>
      <vt:lpstr>The homepage omits linkage to landing pages</vt:lpstr>
      <vt:lpstr>Example: Navigation through landing pages</vt:lpstr>
      <vt:lpstr>Linkage to Landing Pages</vt:lpstr>
      <vt:lpstr>Labels and Messages</vt:lpstr>
      <vt:lpstr>Potentially critical linkage lacks appropriate prominence</vt:lpstr>
      <vt:lpstr>Example: Appropriate visual prominence</vt:lpstr>
      <vt:lpstr>Example: Clear call to action on EPA.gov</vt:lpstr>
      <vt:lpstr>Labels and Messages</vt:lpstr>
      <vt:lpstr>Expected Location</vt:lpstr>
      <vt:lpstr>Link labels do not match destination page headings</vt:lpstr>
      <vt:lpstr>Example: Link label and destination page heading agreement</vt:lpstr>
      <vt:lpstr>Expected Location</vt:lpstr>
      <vt:lpstr>Segmentation</vt:lpstr>
      <vt:lpstr>Audience-specific information may be difficult to locate</vt:lpstr>
      <vt:lpstr>Example: Segmentation pathways</vt:lpstr>
      <vt:lpstr>Example: Segmentation pathways</vt:lpstr>
      <vt:lpstr>Segmentation</vt:lpstr>
      <vt:lpstr>Orientation</vt:lpstr>
      <vt:lpstr>Superfund’s relationship to the rest of the site is unclear</vt:lpstr>
      <vt:lpstr>Example: Global access and orientation cue </vt:lpstr>
      <vt:lpstr>Breadcrumb trails are not provided</vt:lpstr>
      <vt:lpstr>Orientation</vt:lpstr>
      <vt:lpstr>Efficient Wayfinding</vt:lpstr>
      <vt:lpstr>Link destinations may be unclear without scope notes</vt:lpstr>
      <vt:lpstr>Without graphics, visitors must rely solely upon reading</vt:lpstr>
      <vt:lpstr>Example: Supplemental images </vt:lpstr>
      <vt:lpstr>Efficient Wayfinding</vt:lpstr>
      <vt:lpstr>Readability</vt:lpstr>
      <vt:lpstr>Overuse of text-underlining impedes readability</vt:lpstr>
      <vt:lpstr>Example: Judicious withholding of text-underlining</vt:lpstr>
      <vt:lpstr>Hyperlink hover state is too subtle</vt:lpstr>
      <vt:lpstr>Global dropdown menu links are difficult to discern</vt:lpstr>
      <vt:lpstr>Readability</vt:lpstr>
      <vt:lpstr>Agenda</vt:lpstr>
      <vt:lpstr>Key Points</vt:lpstr>
      <vt:lpstr>Has a New Home at</vt:lpstr>
      <vt:lpstr>PowerPoint Presentation</vt:lpstr>
      <vt:lpstr>PowerPoint Presentation</vt:lpstr>
    </vt:vector>
  </TitlesOfParts>
  <Company>Foresee Results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EPA_UAR</dc:title>
  <dc:creator>Laura Messina</dc:creator>
  <cp:lastModifiedBy>Suzuki, Judy</cp:lastModifiedBy>
  <cp:revision>12</cp:revision>
  <cp:lastPrinted>2019-03-11T20:50:47Z</cp:lastPrinted>
  <dcterms:created xsi:type="dcterms:W3CDTF">2017-01-03T21:18:48Z</dcterms:created>
  <dcterms:modified xsi:type="dcterms:W3CDTF">2019-03-14T18:57:24Z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0x010100196F611A9BFBB641806DBFC236233995</vt:lpwstr>
  </property>
  <property fmtid="{D5CDD505-2E9C-101B-9397-08002B2CF9AE}" pid="3" name="Order">
    <vt:r8>100</vt:r8>
  </property>
  <property fmtid="{D5CDD505-2E9C-101B-9397-08002B2CF9AE}" pid="4" name="AuthorIds_UIVersion_4096">
    <vt:lpwstr>91</vt:lpwstr>
  </property>
  <property fmtid="{D5CDD505-2E9C-101B-9397-08002B2CF9AE}" pid="5" name="AuthorIds_UIVersion_1024">
    <vt:lpwstr>14</vt:lpwstr>
  </property>
</Properties>
</file>